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5" r:id="rId11"/>
    <p:sldId id="263" r:id="rId12"/>
    <p:sldId id="266" r:id="rId13"/>
    <p:sldId id="269" r:id="rId14"/>
    <p:sldId id="296" r:id="rId15"/>
    <p:sldId id="297" r:id="rId16"/>
    <p:sldId id="270" r:id="rId17"/>
    <p:sldId id="298" r:id="rId18"/>
    <p:sldId id="276" r:id="rId19"/>
    <p:sldId id="271" r:id="rId20"/>
    <p:sldId id="274" r:id="rId21"/>
    <p:sldId id="275" r:id="rId22"/>
    <p:sldId id="272" r:id="rId23"/>
    <p:sldId id="273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5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86" autoAdjust="0"/>
  </p:normalViewPr>
  <p:slideViewPr>
    <p:cSldViewPr snapToGrid="0" snapToObjects="1">
      <p:cViewPr varScale="1">
        <p:scale>
          <a:sx n="37" d="100"/>
          <a:sy n="37" d="100"/>
        </p:scale>
        <p:origin x="-165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7ED73-93BB-9B40-8D63-5861453B2384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B419-4020-B44B-A7E2-FA01736E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http://www.cloudera.com/content/cloudera/en/why-cloudera/hadoop-and-big-data.html</a:t>
            </a:r>
          </a:p>
          <a:p>
            <a:r>
              <a:rPr lang="en-US" altLang="zh-CN" dirty="0" smtClean="0"/>
              <a:t>http://www-01.ibm.com/software/data/infosphere/hadoop/</a:t>
            </a:r>
          </a:p>
          <a:p>
            <a:r>
              <a:rPr lang="en-US" altLang="zh-CN" dirty="0" smtClean="0"/>
              <a:t>http://baike.baidu.com/view/991489.htm</a:t>
            </a:r>
          </a:p>
          <a:p>
            <a:r>
              <a:rPr lang="en-US" altLang="zh-CN" smtClean="0"/>
              <a:t>http://baike.baidu.com/view/908354.htm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B419-4020-B44B-A7E2-FA01736E2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2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sign up for AWS support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B419-4020-B44B-A7E2-FA01736E2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E0F6B4-2552-FC43-8250-EF2898FAEF5B}" type="slidenum">
              <a:rPr lang="en-US" sz="1200" i="0"/>
              <a:pPr eaLnBrk="1" hangingPunct="1"/>
              <a:t>3</a:t>
            </a:fld>
            <a:endParaRPr lang="en-US" sz="1200" i="0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B36272-A3F0-5240-8CA7-502F99A015D8}" type="slidenum">
              <a:rPr lang="en-US" sz="1200" i="0"/>
              <a:pPr eaLnBrk="1" hangingPunct="1"/>
              <a:t>4</a:t>
            </a:fld>
            <a:endParaRPr lang="en-US" sz="1200" i="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DA2A6-50A8-F542-9CD3-C72E212D0036}" type="slidenum">
              <a:rPr lang="en-US" sz="1200" i="0"/>
              <a:pPr eaLnBrk="1" hangingPunct="1"/>
              <a:t>7</a:t>
            </a:fld>
            <a:endParaRPr lang="en-US" sz="1200" i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3875C3-8161-BF4E-8601-B827A8397351}" type="slidenum">
              <a:rPr lang="en-US" sz="1200" i="0"/>
              <a:pPr eaLnBrk="1" hangingPunct="1"/>
              <a:t>18</a:t>
            </a:fld>
            <a:endParaRPr lang="en-US" sz="1200" i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d-ID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019CF8D-BBCB-194A-810A-E5A7606CD305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BDE60-85D9-4B4A-A832-60BCB573D1C8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B24F7-0C75-624C-AE07-0580A785CBD8}" type="slidenum">
              <a:rPr lang="en-US"/>
              <a:pPr/>
              <a:t>23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32DF-3077-5F4C-968E-6E65EDFFA26A}" type="slidenum">
              <a:rPr lang="en-US"/>
              <a:pPr/>
              <a:t>24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irds_Bolts.jpe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0" y="0"/>
            <a:ext cx="9220201" cy="6872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10" y="1173892"/>
            <a:ext cx="3980335" cy="231141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10" y="3903122"/>
            <a:ext cx="473341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A94B-D047-EE43-9D82-D964B1826C82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CFFCC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lasticmapreduce/" TargetMode="External"/><Relationship Id="rId5" Type="http://schemas.openxmlformats.org/officeDocument/2006/relationships/hyperlink" Target="http://aws.amazon.com/s3/" TargetMode="External"/><Relationship Id="rId4" Type="http://schemas.openxmlformats.org/officeDocument/2006/relationships/hyperlink" Target="http://aws.amazon.com/ec2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Namenode</a:t>
            </a:r>
            <a:r>
              <a:rPr lang="en-US" dirty="0">
                <a:solidFill>
                  <a:srgbClr val="CCFFCC"/>
                </a:solidFill>
                <a:latin typeface="Georgia" charset="0"/>
              </a:rPr>
              <a:t> </a:t>
            </a:r>
          </a:p>
        </p:txBody>
      </p:sp>
      <p:sp>
        <p:nvSpPr>
          <p:cNvPr id="2867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BEBA9D-E9A8-5E4E-BE70-94DECB67FBC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3/24/2013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93B8F-04D0-9541-AB6E-E550281BEDF8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10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Keeps image of entire file system namespace and file </a:t>
            </a:r>
            <a:r>
              <a:rPr lang="en-US" dirty="0" err="1" smtClean="0">
                <a:ea typeface="+mn-ea"/>
              </a:rPr>
              <a:t>Blockmap</a:t>
            </a:r>
            <a:r>
              <a:rPr lang="en-US" dirty="0" smtClean="0">
                <a:ea typeface="+mn-ea"/>
              </a:rPr>
              <a:t> in memory.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4GB of local RAM is sufficient to support the above data structures that represent the huge number of files and directories.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Periodic checkpointing is done. So that the system can recover back to the last </a:t>
            </a:r>
            <a:r>
              <a:rPr lang="en-US" dirty="0" err="1" smtClean="0">
                <a:ea typeface="+mn-ea"/>
              </a:rPr>
              <a:t>checkpointed</a:t>
            </a:r>
            <a:r>
              <a:rPr lang="en-US" dirty="0" smtClean="0">
                <a:ea typeface="+mn-ea"/>
              </a:rPr>
              <a:t> state in case of a crash.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7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Data Replication</a:t>
            </a:r>
          </a:p>
        </p:txBody>
      </p:sp>
      <p:sp>
        <p:nvSpPr>
          <p:cNvPr id="2355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7368A3-E6BE-834B-A94F-04B14715FE4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3/24/2013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4AC42-6442-4940-A82E-E8F5984D5FB7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11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HDFS is designed to store very large files across machines in a large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Each file is a sequence of blocks.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All blocks in the file except the last are of the same size.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Blocks are replicated for fault tolerance.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 size and replicas are configurable per file.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Namenode receives a Heartbeat and a BlockReport from each DataNode in the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BlockReport contains all the blocks on a Datanode.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9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Datanode</a:t>
            </a:r>
            <a:endParaRPr lang="en-US" dirty="0">
              <a:solidFill>
                <a:srgbClr val="CCFFCC"/>
              </a:solidFill>
              <a:latin typeface="Georgia" charset="0"/>
            </a:endParaRP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7DBD8-24A9-4140-8F0E-084A9A22457B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3/24/2013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A460BB-C019-6742-BA20-070D7BAF7E3B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12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Datanode stores data in files in its local file system.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 has no knowledge about HDFS filesystem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It stores each block of HDFS data in a separate file.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 does not create all files in the same directory.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It uses heuristics to determine optimal number of files per directory and creates directories appropriately</a:t>
            </a:r>
            <a:r>
              <a:rPr lang="en-US" dirty="0"/>
              <a:t>.</a:t>
            </a:r>
            <a:endParaRPr 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When the filesystem starts up it generates a list of all HDFS blocks and send this report to Namenode: </a:t>
            </a:r>
            <a:r>
              <a:rPr lang="en-US" dirty="0" err="1" smtClean="0">
                <a:ea typeface="+mn-ea"/>
              </a:rPr>
              <a:t>Blockreport</a:t>
            </a:r>
            <a:r>
              <a:rPr lang="en-US" dirty="0" smtClean="0"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46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interact with the </a:t>
            </a:r>
            <a:r>
              <a:rPr lang="en-US" dirty="0" err="1" smtClean="0"/>
              <a:t>filesystem</a:t>
            </a:r>
            <a:r>
              <a:rPr lang="en-US" dirty="0" smtClean="0"/>
              <a:t> through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Data is stored in chunks across </a:t>
            </a:r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Data is replicated across </a:t>
            </a:r>
            <a:r>
              <a:rPr lang="en-US" dirty="0" err="1" smtClean="0"/>
              <a:t>DataNodes</a:t>
            </a:r>
            <a:r>
              <a:rPr lang="en-US" dirty="0" smtClean="0"/>
              <a:t> to prevent data corruption or loss</a:t>
            </a:r>
          </a:p>
          <a:p>
            <a:r>
              <a:rPr lang="en-US" dirty="0" smtClean="0">
                <a:solidFill>
                  <a:srgbClr val="80FF00"/>
                </a:solidFill>
              </a:rPr>
              <a:t>HDFS wraps the complicated process of splitting and replicating data across multiple computers with a simple </a:t>
            </a:r>
            <a:r>
              <a:rPr lang="en-US" dirty="0" err="1" smtClean="0">
                <a:solidFill>
                  <a:srgbClr val="80FF00"/>
                </a:solidFill>
              </a:rPr>
              <a:t>filesystem</a:t>
            </a:r>
            <a:endParaRPr lang="en-US" dirty="0">
              <a:solidFill>
                <a:srgbClr val="8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FS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install a local version of </a:t>
            </a:r>
            <a:r>
              <a:rPr lang="en-US" dirty="0" err="1" smtClean="0"/>
              <a:t>Hadoop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Useful for debugging, but not particularly useful for actual distributed computing</a:t>
            </a:r>
          </a:p>
          <a:p>
            <a:r>
              <a:rPr lang="en-US" dirty="0" smtClean="0"/>
              <a:t>Usually interacting with FS through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Commands are similar to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068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</a:t>
            </a:r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hadoop</a:t>
            </a:r>
            <a:r>
              <a:rPr lang="en-US" dirty="0" smtClean="0"/>
              <a:t>, call file system, execute command “</a:t>
            </a:r>
            <a:r>
              <a:rPr lang="en-US" dirty="0" err="1" smtClean="0"/>
              <a:t>ls</a:t>
            </a:r>
            <a:r>
              <a:rPr lang="en-US" dirty="0" smtClean="0"/>
              <a:t>” to list home directory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67" y="3372306"/>
            <a:ext cx="627739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err="1" smtClean="0"/>
              <a:t>copyFromLocal</a:t>
            </a:r>
            <a:endParaRPr lang="en-US" dirty="0" smtClean="0"/>
          </a:p>
          <a:p>
            <a:r>
              <a:rPr lang="en-US" dirty="0" err="1" smtClean="0"/>
              <a:t>copyToLocal</a:t>
            </a:r>
            <a:endParaRPr lang="en-US" dirty="0" smtClean="0"/>
          </a:p>
          <a:p>
            <a:r>
              <a:rPr lang="en-US" dirty="0" err="1" smtClean="0"/>
              <a:t>cp</a:t>
            </a:r>
            <a:r>
              <a:rPr lang="en-US" dirty="0" smtClean="0"/>
              <a:t> / mv</a:t>
            </a:r>
          </a:p>
          <a:p>
            <a:r>
              <a:rPr lang="en-US" dirty="0" smtClean="0"/>
              <a:t>du / </a:t>
            </a:r>
            <a:r>
              <a:rPr lang="en-US" dirty="0" err="1" smtClean="0"/>
              <a:t>dus</a:t>
            </a:r>
            <a:endParaRPr lang="en-US" dirty="0" smtClean="0"/>
          </a:p>
          <a:p>
            <a:r>
              <a:rPr lang="en-US" dirty="0" smtClean="0"/>
              <a:t>get</a:t>
            </a:r>
          </a:p>
          <a:p>
            <a:r>
              <a:rPr lang="en-US" dirty="0" err="1" smtClean="0"/>
              <a:t>getmerge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put</a:t>
            </a:r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err="1" smtClean="0"/>
              <a:t>rmr</a:t>
            </a:r>
            <a:endParaRPr lang="en-US" dirty="0" smtClean="0"/>
          </a:p>
          <a:p>
            <a:r>
              <a:rPr lang="en-US" dirty="0" err="1" smtClean="0"/>
              <a:t>setrep</a:t>
            </a:r>
            <a:endParaRPr lang="en-US" dirty="0" smtClean="0"/>
          </a:p>
          <a:p>
            <a:r>
              <a:rPr lang="en-US" dirty="0" smtClean="0"/>
              <a:t>stat</a:t>
            </a:r>
          </a:p>
          <a:p>
            <a:r>
              <a:rPr lang="en-US" dirty="0" smtClean="0"/>
              <a:t>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Map/Reduce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&amp; Conquer!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419" y="1675482"/>
            <a:ext cx="2678896" cy="56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5746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197154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8562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9970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5746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3197154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8562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6959970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1565069" y="3548391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46477" y="3535377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27885" y="3512342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09293" y="3509349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5419" y="5520344"/>
            <a:ext cx="2678896" cy="56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2077368" y="2241090"/>
            <a:ext cx="2837499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 flipH="1">
            <a:off x="3958776" y="2241090"/>
            <a:ext cx="956091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914867" y="2241090"/>
            <a:ext cx="925317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4914867" y="2241090"/>
            <a:ext cx="2806725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4" idx="0"/>
          </p:cNvCxnSpPr>
          <p:nvPr/>
        </p:nvCxnSpPr>
        <p:spPr>
          <a:xfrm>
            <a:off x="2077368" y="3094838"/>
            <a:ext cx="0" cy="453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3958776" y="3094838"/>
            <a:ext cx="0" cy="440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6" idx="0"/>
          </p:cNvCxnSpPr>
          <p:nvPr/>
        </p:nvCxnSpPr>
        <p:spPr>
          <a:xfrm>
            <a:off x="5840184" y="3094838"/>
            <a:ext cx="0" cy="41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7" idx="0"/>
          </p:cNvCxnSpPr>
          <p:nvPr/>
        </p:nvCxnSpPr>
        <p:spPr>
          <a:xfrm>
            <a:off x="7721592" y="3094838"/>
            <a:ext cx="0" cy="414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0" idx="0"/>
          </p:cNvCxnSpPr>
          <p:nvPr/>
        </p:nvCxnSpPr>
        <p:spPr>
          <a:xfrm>
            <a:off x="2077368" y="3879218"/>
            <a:ext cx="0" cy="35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11" idx="0"/>
          </p:cNvCxnSpPr>
          <p:nvPr/>
        </p:nvCxnSpPr>
        <p:spPr>
          <a:xfrm>
            <a:off x="3958776" y="3866204"/>
            <a:ext cx="0" cy="36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12" idx="0"/>
          </p:cNvCxnSpPr>
          <p:nvPr/>
        </p:nvCxnSpPr>
        <p:spPr>
          <a:xfrm>
            <a:off x="5840184" y="3843169"/>
            <a:ext cx="0" cy="388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2"/>
            <a:endCxn id="13" idx="0"/>
          </p:cNvCxnSpPr>
          <p:nvPr/>
        </p:nvCxnSpPr>
        <p:spPr>
          <a:xfrm>
            <a:off x="7721592" y="3840176"/>
            <a:ext cx="0" cy="39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18" idx="0"/>
          </p:cNvCxnSpPr>
          <p:nvPr/>
        </p:nvCxnSpPr>
        <p:spPr>
          <a:xfrm>
            <a:off x="2077368" y="4666595"/>
            <a:ext cx="2837499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8" idx="0"/>
          </p:cNvCxnSpPr>
          <p:nvPr/>
        </p:nvCxnSpPr>
        <p:spPr>
          <a:xfrm>
            <a:off x="3958776" y="4666595"/>
            <a:ext cx="956091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8" idx="0"/>
          </p:cNvCxnSpPr>
          <p:nvPr/>
        </p:nvCxnSpPr>
        <p:spPr>
          <a:xfrm flipH="1">
            <a:off x="4914867" y="4666595"/>
            <a:ext cx="925317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2"/>
            <a:endCxn id="18" idx="0"/>
          </p:cNvCxnSpPr>
          <p:nvPr/>
        </p:nvCxnSpPr>
        <p:spPr>
          <a:xfrm flipH="1">
            <a:off x="4914867" y="4666595"/>
            <a:ext cx="2806725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Map/Reduce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works like a Unix pipeline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merican Typewriter" charset="0"/>
                <a:ea typeface="ＭＳ Ｐゴシック" charset="0"/>
              </a:rPr>
              <a:t>cat input | </a:t>
            </a:r>
            <a:r>
              <a:rPr lang="en-US" sz="2400" dirty="0" err="1" smtClean="0">
                <a:latin typeface="American Typewriter" charset="0"/>
                <a:ea typeface="ＭＳ Ｐゴシック" charset="0"/>
              </a:rPr>
              <a:t>grep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 |  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sort  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| </a:t>
            </a:r>
            <a:r>
              <a:rPr lang="en-US" sz="2400" dirty="0" err="1">
                <a:latin typeface="American Typewriter" charset="0"/>
                <a:ea typeface="ＭＳ Ｐゴシック" charset="0"/>
              </a:rPr>
              <a:t>uniq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 -c 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| 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cat &gt;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output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merican Typewriter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  <a:ea typeface="ＭＳ Ｐゴシック" charset="0"/>
              </a:rPr>
              <a:t>Input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    </a:t>
            </a:r>
            <a:r>
              <a:rPr lang="en-US" sz="2400" dirty="0">
                <a:latin typeface="Arial" charset="0"/>
                <a:ea typeface="ＭＳ Ｐゴシック" charset="0"/>
              </a:rPr>
              <a:t>| </a:t>
            </a:r>
            <a:r>
              <a:rPr lang="en-US" sz="2400" b="1" dirty="0">
                <a:latin typeface="Arial" charset="0"/>
                <a:ea typeface="ＭＳ Ｐゴシック" charset="0"/>
              </a:rPr>
              <a:t>Map</a:t>
            </a:r>
            <a:r>
              <a:rPr lang="en-US" sz="2400" dirty="0">
                <a:latin typeface="Arial" charset="0"/>
                <a:ea typeface="ＭＳ Ｐゴシック" charset="0"/>
              </a:rPr>
              <a:t>  | Shuffle &amp; Sort |   </a:t>
            </a:r>
            <a:r>
              <a:rPr lang="en-US" sz="2400" b="1" dirty="0">
                <a:latin typeface="Arial" charset="0"/>
                <a:ea typeface="ＭＳ Ｐゴシック" charset="0"/>
              </a:rPr>
              <a:t>Reduce</a:t>
            </a:r>
            <a:r>
              <a:rPr lang="en-US" sz="2400" dirty="0">
                <a:latin typeface="Arial" charset="0"/>
                <a:ea typeface="ＭＳ Ｐゴシック" charset="0"/>
              </a:rPr>
              <a:t>   | </a:t>
            </a:r>
            <a:r>
              <a:rPr lang="en-US" sz="2400" b="1" dirty="0" smtClean="0">
                <a:latin typeface="Arial" charset="0"/>
                <a:ea typeface="ＭＳ Ｐゴシック" charset="0"/>
              </a:rPr>
              <a:t>Output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</a:rPr>
              <a:t>It should really be called </a:t>
            </a:r>
            <a:r>
              <a:rPr lang="en-US" sz="2800" b="1" dirty="0" smtClean="0">
                <a:solidFill>
                  <a:srgbClr val="80FF00"/>
                </a:solidFill>
                <a:latin typeface="Arial" charset="0"/>
                <a:ea typeface="ＭＳ Ｐゴシック" charset="0"/>
              </a:rPr>
              <a:t>Map/Sort/Reduce</a:t>
            </a:r>
            <a:r>
              <a:rPr lang="en-US" sz="2800" b="1" dirty="0" smtClean="0">
                <a:latin typeface="Arial" charset="0"/>
                <a:ea typeface="ＭＳ Ｐゴシック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</a:rPr>
              <a:t>The shuffle &amp; sort is done behind the scenes…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&amp;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80FF00"/>
                </a:solidFill>
              </a:rPr>
              <a:t>map(key, </a:t>
            </a:r>
            <a:r>
              <a:rPr lang="en-US" dirty="0" err="1" smtClean="0">
                <a:solidFill>
                  <a:srgbClr val="80FF00"/>
                </a:solidFill>
              </a:rPr>
              <a:t>val</a:t>
            </a:r>
            <a:r>
              <a:rPr lang="en-US" dirty="0" smtClean="0">
                <a:solidFill>
                  <a:srgbClr val="80FF00"/>
                </a:solidFill>
              </a:rPr>
              <a:t>) </a:t>
            </a:r>
            <a:r>
              <a:rPr lang="en-US" dirty="0" smtClean="0"/>
              <a:t>is run on each item in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emits new-key / new-</a:t>
            </a:r>
            <a:r>
              <a:rPr lang="en-US" dirty="0" err="1" smtClean="0"/>
              <a:t>val</a:t>
            </a:r>
            <a:r>
              <a:rPr lang="en-US" dirty="0" smtClean="0"/>
              <a:t> pairs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80FF00"/>
                </a:solidFill>
              </a:rPr>
              <a:t>reduce(key, </a:t>
            </a:r>
            <a:r>
              <a:rPr lang="en-US" dirty="0" err="1" smtClean="0">
                <a:solidFill>
                  <a:srgbClr val="80FF00"/>
                </a:solidFill>
              </a:rPr>
              <a:t>vals</a:t>
            </a:r>
            <a:r>
              <a:rPr lang="en-US" dirty="0" smtClean="0">
                <a:solidFill>
                  <a:srgbClr val="80FF00"/>
                </a:solidFill>
              </a:rPr>
              <a:t>) </a:t>
            </a:r>
            <a:r>
              <a:rPr lang="en-US" dirty="0" smtClean="0"/>
              <a:t>is run for each unique key emitted by map()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emits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and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MapReduce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Amazon’s Elastic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i="1" dirty="0" smtClean="0"/>
              <a:t>and practice!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Example: Word Count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latin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cs typeface="Consolas" charset="0"/>
              </a:rPr>
              <a:t>mapper(line):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</a:t>
            </a:r>
            <a:r>
              <a:rPr lang="en-US" sz="2400" b="1" dirty="0" err="1">
                <a:latin typeface="Consolas" charset="0"/>
                <a:cs typeface="Consolas" charset="0"/>
              </a:rPr>
              <a:t>foreach</a:t>
            </a:r>
            <a:r>
              <a:rPr lang="en-US" sz="2400" dirty="0">
                <a:latin typeface="Consolas" charset="0"/>
                <a:cs typeface="Consolas" charset="0"/>
              </a:rPr>
              <a:t> word </a:t>
            </a:r>
            <a:r>
              <a:rPr lang="en-US" sz="2400" b="1" dirty="0">
                <a:latin typeface="Consolas" charset="0"/>
                <a:cs typeface="Consolas" charset="0"/>
              </a:rPr>
              <a:t>in </a:t>
            </a:r>
            <a:r>
              <a:rPr lang="en-US" sz="2400" dirty="0" err="1">
                <a:latin typeface="Consolas" charset="0"/>
                <a:cs typeface="Consolas" charset="0"/>
              </a:rPr>
              <a:t>line.split</a:t>
            </a:r>
            <a:r>
              <a:rPr lang="en-US" sz="2400" dirty="0">
                <a:latin typeface="Consolas" charset="0"/>
                <a:cs typeface="Consolas" charset="0"/>
              </a:rPr>
              <a:t>():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    output(word, 1)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Consolas" charset="0"/>
              <a:cs typeface="Consolas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latin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cs typeface="Consolas" charset="0"/>
              </a:rPr>
              <a:t>reducer(key, values):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output(key, sum(values))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Word Count Execution</a:t>
            </a:r>
          </a:p>
        </p:txBody>
      </p:sp>
      <p:grpSp>
        <p:nvGrpSpPr>
          <p:cNvPr id="31747" name="Group 230"/>
          <p:cNvGrpSpPr>
            <a:grpSpLocks/>
          </p:cNvGrpSpPr>
          <p:nvPr/>
        </p:nvGrpSpPr>
        <p:grpSpPr bwMode="auto">
          <a:xfrm>
            <a:off x="315628" y="1752600"/>
            <a:ext cx="8371172" cy="4648200"/>
            <a:chOff x="315628" y="2133600"/>
            <a:chExt cx="8371172" cy="4495800"/>
          </a:xfrm>
        </p:grpSpPr>
        <p:sp>
          <p:nvSpPr>
            <p:cNvPr id="128" name="Folded Corner 127"/>
            <p:cNvSpPr>
              <a:spLocks noChangeArrowheads="1"/>
            </p:cNvSpPr>
            <p:nvPr/>
          </p:nvSpPr>
          <p:spPr bwMode="auto">
            <a:xfrm rot="10800000">
              <a:off x="3810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cxnSp>
          <p:nvCxnSpPr>
            <p:cNvPr id="31754" name="Straight Arrow Connector 454"/>
            <p:cNvCxnSpPr>
              <a:cxnSpLocks noChangeShapeType="1"/>
              <a:stCxn id="116" idx="2"/>
              <a:endCxn id="127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TextBox 108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the quick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 fox</a:t>
              </a:r>
            </a:p>
          </p:txBody>
        </p:sp>
        <p:sp>
          <p:nvSpPr>
            <p:cNvPr id="31756" name="TextBox 109"/>
            <p:cNvSpPr txBox="1">
              <a:spLocks noChangeArrowheads="1"/>
            </p:cNvSpPr>
            <p:nvPr/>
          </p:nvSpPr>
          <p:spPr bwMode="auto">
            <a:xfrm>
              <a:off x="315628" y="4083619"/>
              <a:ext cx="1213719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accent1">
                      <a:lumMod val="25000"/>
                    </a:schemeClr>
                  </a:solidFill>
                </a:rPr>
                <a:t>the fox ate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accent1">
                      <a:lumMod val="25000"/>
                    </a:schemeClr>
                  </a:solidFill>
                </a:rPr>
                <a:t>the mouse</a:t>
              </a:r>
            </a:p>
          </p:txBody>
        </p:sp>
        <p:sp>
          <p:nvSpPr>
            <p:cNvPr id="31757" name="TextBox 110"/>
            <p:cNvSpPr txBox="1">
              <a:spLocks noChangeArrowheads="1"/>
            </p:cNvSpPr>
            <p:nvPr/>
          </p:nvSpPr>
          <p:spPr bwMode="auto">
            <a:xfrm>
              <a:off x="378154" y="5558971"/>
              <a:ext cx="1113688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how now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 cow</a:t>
              </a:r>
            </a:p>
          </p:txBody>
        </p:sp>
        <p:sp>
          <p:nvSpPr>
            <p:cNvPr id="116" name="Right Bracket 11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20" name="Right Bracket 119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21" name="Right Bracket 120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cxnSp>
          <p:nvCxnSpPr>
            <p:cNvPr id="31761" name="Straight Arrow Connector 124"/>
            <p:cNvCxnSpPr>
              <a:cxnSpLocks noChangeShapeType="1"/>
              <a:stCxn id="120" idx="2"/>
              <a:endCxn id="133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Rounded Rectangle 126"/>
            <p:cNvSpPr>
              <a:spLocks noChangeArrowheads="1"/>
            </p:cNvSpPr>
            <p:nvPr/>
          </p:nvSpPr>
          <p:spPr bwMode="auto">
            <a:xfrm>
              <a:off x="2286000" y="2663331"/>
              <a:ext cx="838200" cy="440674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sp>
          <p:nvSpPr>
            <p:cNvPr id="133" name="Rounded Rectangle 132"/>
            <p:cNvSpPr>
              <a:spLocks noChangeArrowheads="1"/>
            </p:cNvSpPr>
            <p:nvPr/>
          </p:nvSpPr>
          <p:spPr bwMode="auto">
            <a:xfrm>
              <a:off x="2286000" y="4161931"/>
              <a:ext cx="838200" cy="448352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sp>
          <p:nvSpPr>
            <p:cNvPr id="135" name="Rounded Rectangle 134"/>
            <p:cNvSpPr>
              <a:spLocks noChangeArrowheads="1"/>
            </p:cNvSpPr>
            <p:nvPr/>
          </p:nvSpPr>
          <p:spPr bwMode="auto">
            <a:xfrm>
              <a:off x="2286000" y="5662066"/>
              <a:ext cx="838200" cy="442210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cxnSp>
          <p:nvCxnSpPr>
            <p:cNvPr id="31765" name="Straight Arrow Connector 135"/>
            <p:cNvCxnSpPr>
              <a:cxnSpLocks noChangeShapeType="1"/>
              <a:stCxn id="121" idx="2"/>
              <a:endCxn id="135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ounded Rectangle 153"/>
            <p:cNvSpPr>
              <a:spLocks noChangeArrowheads="1"/>
            </p:cNvSpPr>
            <p:nvPr/>
          </p:nvSpPr>
          <p:spPr bwMode="auto">
            <a:xfrm>
              <a:off x="5791200" y="3010343"/>
              <a:ext cx="1066800" cy="440674"/>
            </a:xfrm>
            <a:prstGeom prst="roundRect">
              <a:avLst>
                <a:gd name="adj" fmla="val 16667"/>
              </a:avLst>
            </a:prstGeom>
            <a:solidFill>
              <a:srgbClr val="BCFFB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Reduce</a:t>
              </a:r>
            </a:p>
          </p:txBody>
        </p:sp>
        <p:sp>
          <p:nvSpPr>
            <p:cNvPr id="155" name="Rounded Rectangle 154"/>
            <p:cNvSpPr>
              <a:spLocks noChangeArrowheads="1"/>
            </p:cNvSpPr>
            <p:nvPr/>
          </p:nvSpPr>
          <p:spPr bwMode="auto">
            <a:xfrm>
              <a:off x="5791200" y="5270527"/>
              <a:ext cx="1066800" cy="440674"/>
            </a:xfrm>
            <a:prstGeom prst="roundRect">
              <a:avLst>
                <a:gd name="adj" fmla="val 16667"/>
              </a:avLst>
            </a:prstGeom>
            <a:solidFill>
              <a:srgbClr val="BCFFB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Reduce</a:t>
              </a:r>
            </a:p>
          </p:txBody>
        </p:sp>
        <p:cxnSp>
          <p:nvCxnSpPr>
            <p:cNvPr id="31768" name="Straight Arrow Connector 155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Arrow Connector 158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Straight Arrow Connector 161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Straight Arrow Connector 162"/>
            <p:cNvCxnSpPr>
              <a:cxnSpLocks noChangeShapeType="1"/>
              <a:stCxn id="133" idx="3"/>
              <a:endCxn id="15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Straight Arrow Connector 163"/>
            <p:cNvCxnSpPr>
              <a:cxnSpLocks noChangeShapeType="1"/>
              <a:stCxn id="133" idx="3"/>
              <a:endCxn id="15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Straight Arrow Connector 164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Straight Arrow Connector 182"/>
            <p:cNvCxnSpPr>
              <a:cxnSpLocks noChangeShapeType="1"/>
              <a:stCxn id="154" idx="3"/>
              <a:endCxn id="188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Straight Arrow Connector 183"/>
            <p:cNvCxnSpPr>
              <a:cxnSpLocks noChangeShapeType="1"/>
              <a:stCxn id="155" idx="3"/>
              <a:endCxn id="189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Folded Corner 184"/>
            <p:cNvSpPr>
              <a:spLocks noChangeArrowheads="1"/>
            </p:cNvSpPr>
            <p:nvPr/>
          </p:nvSpPr>
          <p:spPr bwMode="auto">
            <a:xfrm rot="10800000">
              <a:off x="75438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777" name="TextBox 185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65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brown,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fox,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how,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now,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the, 3</a:t>
              </a:r>
            </a:p>
          </p:txBody>
        </p:sp>
        <p:sp>
          <p:nvSpPr>
            <p:cNvPr id="31778" name="TextBox 186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131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ate,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cow,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mouse,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quick, 1</a:t>
              </a:r>
            </a:p>
          </p:txBody>
        </p:sp>
        <p:sp>
          <p:nvSpPr>
            <p:cNvPr id="188" name="Right Bracket 187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89" name="Right Bracket 188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781" name="TextBox 205"/>
            <p:cNvSpPr txBox="1">
              <a:spLocks noChangeArrowheads="1"/>
            </p:cNvSpPr>
            <p:nvPr/>
          </p:nvSpPr>
          <p:spPr bwMode="auto">
            <a:xfrm>
              <a:off x="3335038" y="2235205"/>
              <a:ext cx="774521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brown,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fox, 1</a:t>
              </a:r>
            </a:p>
          </p:txBody>
        </p:sp>
        <p:sp>
          <p:nvSpPr>
            <p:cNvPr id="31782" name="TextBox 206"/>
            <p:cNvSpPr txBox="1">
              <a:spLocks noChangeArrowheads="1"/>
            </p:cNvSpPr>
            <p:nvPr/>
          </p:nvSpPr>
          <p:spPr bwMode="auto">
            <a:xfrm>
              <a:off x="5076191" y="4514579"/>
              <a:ext cx="707871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quick, 1</a:t>
              </a:r>
            </a:p>
          </p:txBody>
        </p:sp>
        <p:sp>
          <p:nvSpPr>
            <p:cNvPr id="31783" name="TextBox 208"/>
            <p:cNvSpPr txBox="1">
              <a:spLocks noChangeArrowheads="1"/>
            </p:cNvSpPr>
            <p:nvPr/>
          </p:nvSpPr>
          <p:spPr bwMode="auto">
            <a:xfrm>
              <a:off x="3065070" y="3523431"/>
              <a:ext cx="592530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fox,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</p:txBody>
        </p:sp>
        <p:sp>
          <p:nvSpPr>
            <p:cNvPr id="31784" name="TextBox 209"/>
            <p:cNvSpPr txBox="1">
              <a:spLocks noChangeArrowheads="1"/>
            </p:cNvSpPr>
            <p:nvPr/>
          </p:nvSpPr>
          <p:spPr bwMode="auto">
            <a:xfrm>
              <a:off x="2775040" y="4923762"/>
              <a:ext cx="774521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how,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now,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brown, 1</a:t>
              </a:r>
            </a:p>
          </p:txBody>
        </p:sp>
        <p:sp>
          <p:nvSpPr>
            <p:cNvPr id="31785" name="TextBox 210"/>
            <p:cNvSpPr txBox="1">
              <a:spLocks noChangeArrowheads="1"/>
            </p:cNvSpPr>
            <p:nvPr/>
          </p:nvSpPr>
          <p:spPr bwMode="auto">
            <a:xfrm>
              <a:off x="4114800" y="5007964"/>
              <a:ext cx="795084" cy="47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ate,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mouse, 1</a:t>
              </a:r>
            </a:p>
          </p:txBody>
        </p:sp>
        <p:sp>
          <p:nvSpPr>
            <p:cNvPr id="31786" name="TextBox 211"/>
            <p:cNvSpPr txBox="1">
              <a:spLocks noChangeArrowheads="1"/>
            </p:cNvSpPr>
            <p:nvPr/>
          </p:nvSpPr>
          <p:spPr bwMode="auto">
            <a:xfrm>
              <a:off x="4223839" y="5734824"/>
              <a:ext cx="607784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cow, 1</a:t>
              </a:r>
            </a:p>
          </p:txBody>
        </p:sp>
      </p:grpSp>
      <p:sp>
        <p:nvSpPr>
          <p:cNvPr id="31748" name="TextBox 217"/>
          <p:cNvSpPr txBox="1">
            <a:spLocks noChangeArrowheads="1"/>
          </p:cNvSpPr>
          <p:nvPr/>
        </p:nvSpPr>
        <p:spPr bwMode="auto">
          <a:xfrm>
            <a:off x="609600" y="10668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31749" name="TextBox 218"/>
          <p:cNvSpPr txBox="1">
            <a:spLocks noChangeArrowheads="1"/>
          </p:cNvSpPr>
          <p:nvPr/>
        </p:nvSpPr>
        <p:spPr bwMode="auto">
          <a:xfrm>
            <a:off x="2362200" y="10668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Map</a:t>
            </a:r>
          </a:p>
        </p:txBody>
      </p:sp>
      <p:sp>
        <p:nvSpPr>
          <p:cNvPr id="31750" name="TextBox 219"/>
          <p:cNvSpPr txBox="1">
            <a:spLocks noChangeArrowheads="1"/>
          </p:cNvSpPr>
          <p:nvPr/>
        </p:nvSpPr>
        <p:spPr bwMode="auto">
          <a:xfrm>
            <a:off x="3670300" y="10668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Shuffle &amp; Sort</a:t>
            </a:r>
          </a:p>
        </p:txBody>
      </p:sp>
      <p:sp>
        <p:nvSpPr>
          <p:cNvPr id="31751" name="TextBox 220"/>
          <p:cNvSpPr txBox="1">
            <a:spLocks noChangeArrowheads="1"/>
          </p:cNvSpPr>
          <p:nvPr/>
        </p:nvSpPr>
        <p:spPr bwMode="auto">
          <a:xfrm>
            <a:off x="5791200" y="10668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Reduce</a:t>
            </a:r>
          </a:p>
        </p:txBody>
      </p:sp>
      <p:sp>
        <p:nvSpPr>
          <p:cNvPr id="31752" name="TextBox 221"/>
          <p:cNvSpPr txBox="1">
            <a:spLocks noChangeArrowheads="1"/>
          </p:cNvSpPr>
          <p:nvPr/>
        </p:nvSpPr>
        <p:spPr bwMode="auto">
          <a:xfrm>
            <a:off x="7732713" y="10668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8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  <a:r>
              <a:rPr lang="en-US" sz="2800"/>
              <a:t> </a:t>
            </a:r>
          </a:p>
        </p:txBody>
      </p:sp>
      <p:pic>
        <p:nvPicPr>
          <p:cNvPr id="9222" name="Picture 6" descr="index-auto-0007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58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 </a:t>
            </a:r>
          </a:p>
        </p:txBody>
      </p:sp>
      <p:pic>
        <p:nvPicPr>
          <p:cNvPr id="11270" name="Picture 6" descr="index-auto-0008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008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 Web-Link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Take as input a list of links in a URL</a:t>
            </a:r>
          </a:p>
          <a:p>
            <a:pPr lvl="2"/>
            <a:r>
              <a:rPr lang="en-US" dirty="0" smtClean="0"/>
              <a:t>Each line is : “URL, link-to-URL”</a:t>
            </a:r>
          </a:p>
          <a:p>
            <a:pPr lvl="1"/>
            <a:r>
              <a:rPr lang="en-US" dirty="0" smtClean="0"/>
              <a:t>Output backlinks</a:t>
            </a:r>
          </a:p>
          <a:p>
            <a:pPr lvl="2"/>
            <a:r>
              <a:rPr lang="en-US" dirty="0" smtClean="0"/>
              <a:t>Each line is : “URL, URL-linking-to”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Amazon’s Elastic </a:t>
            </a:r>
            <a:r>
              <a:rPr lang="en-US" cap="none" dirty="0" err="1" smtClean="0"/>
              <a:t>MapReduce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Computing (EC2)</a:t>
            </a:r>
          </a:p>
          <a:p>
            <a:r>
              <a:rPr lang="en-US" dirty="0" smtClean="0"/>
              <a:t>Amazon Simple Storage Service (S3)</a:t>
            </a:r>
          </a:p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r>
              <a:rPr lang="en-US" dirty="0" smtClean="0"/>
              <a:t> (EMR)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…</a:t>
            </a:r>
          </a:p>
          <a:p>
            <a:endParaRPr lang="en-US" dirty="0"/>
          </a:p>
          <a:p>
            <a:r>
              <a:rPr lang="en-US" dirty="0" smtClean="0"/>
              <a:t>Mechanical Turk!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AWS account – </a:t>
            </a:r>
            <a:r>
              <a:rPr lang="en-US" dirty="0" smtClean="0">
                <a:solidFill>
                  <a:srgbClr val="66FFFF"/>
                </a:solidFill>
                <a:hlinkClick r:id="rId3"/>
              </a:rPr>
              <a:t>http://aws.amazon.com</a:t>
            </a:r>
            <a:r>
              <a:rPr lang="en-US" dirty="0" smtClean="0">
                <a:solidFill>
                  <a:srgbClr val="66FFFF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EC2 cloud computing services </a:t>
            </a:r>
            <a:r>
              <a:rPr lang="en-US" dirty="0">
                <a:hlinkClick r:id="rId4"/>
              </a:rPr>
              <a:t>http://aws.amazon.com/ec2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Security Credentials (</a:t>
            </a:r>
            <a:r>
              <a:rPr lang="en-US" i="1" dirty="0" smtClean="0"/>
              <a:t>under menu Account </a:t>
            </a:r>
            <a:r>
              <a:rPr lang="en-US" i="1" dirty="0" smtClean="0">
                <a:sym typeface="Wingdings"/>
              </a:rPr>
              <a:t> </a:t>
            </a:r>
            <a:r>
              <a:rPr lang="en-US" i="1" dirty="0" smtClean="0"/>
              <a:t>Security Credentials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S3 storage services: </a:t>
            </a:r>
            <a:r>
              <a:rPr lang="en-US" dirty="0">
                <a:hlinkClick r:id="rId5"/>
              </a:rPr>
              <a:t>http://aws.amazon.com/s3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Elastic </a:t>
            </a:r>
            <a:r>
              <a:rPr lang="en-US" dirty="0" err="1" smtClean="0"/>
              <a:t>MapReduce</a:t>
            </a:r>
            <a:r>
              <a:rPr lang="en-US" dirty="0" smtClean="0"/>
              <a:t>: </a:t>
            </a:r>
            <a:r>
              <a:rPr lang="en-US" dirty="0">
                <a:hlinkClick r:id="rId6"/>
              </a:rPr>
              <a:t>http://aws.amazon.com/elasticmapreduce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Streaming EMR projects use Simple Storage Service (S3) Buckets for data, code, logging and output.</a:t>
            </a:r>
          </a:p>
          <a:p>
            <a:r>
              <a:rPr lang="en-US" dirty="0" smtClean="0">
                <a:solidFill>
                  <a:srgbClr val="80FF00"/>
                </a:solidFill>
              </a:rPr>
              <a:t>Bucket</a:t>
            </a:r>
          </a:p>
          <a:p>
            <a:pPr lvl="1"/>
            <a:r>
              <a:rPr lang="en-US" dirty="0" smtClean="0"/>
              <a:t>“A bucket is a container for objects stored in Amazon S3. Every object is contained in a bucket.” Bucket names must be globally unique.</a:t>
            </a:r>
            <a:endParaRPr lang="en-US" dirty="0"/>
          </a:p>
          <a:p>
            <a:r>
              <a:rPr lang="en-US" dirty="0" smtClean="0">
                <a:solidFill>
                  <a:srgbClr val="80FF00"/>
                </a:solidFill>
              </a:rPr>
              <a:t>Object</a:t>
            </a:r>
          </a:p>
          <a:p>
            <a:pPr lvl="1"/>
            <a:r>
              <a:rPr lang="en-US" dirty="0" smtClean="0"/>
              <a:t>“Entities stored in Amazon S3. Objects consist of object data and metadata.” Metadata consists of key-value pairs. Object data is opaque.</a:t>
            </a:r>
            <a:endParaRPr lang="en-US" dirty="0"/>
          </a:p>
          <a:p>
            <a:r>
              <a:rPr lang="en-US" dirty="0">
                <a:solidFill>
                  <a:srgbClr val="80FF00"/>
                </a:solidFill>
              </a:rPr>
              <a:t>Objects Keys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An object is uniquely identified within a bucket by a key (name) and a version ID.”</a:t>
            </a:r>
          </a:p>
        </p:txBody>
      </p:sp>
    </p:spTree>
    <p:extLst>
      <p:ext uri="{BB962C8B-B14F-4D97-AF65-F5344CB8AC3E}">
        <p14:creationId xmlns:p14="http://schemas.microsoft.com/office/powerpoint/2010/main" val="4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objects in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 to: 	</a:t>
            </a:r>
            <a:endParaRPr lang="en-US" dirty="0" smtClean="0"/>
          </a:p>
          <a:p>
            <a:pPr lvl="1"/>
            <a:r>
              <a:rPr lang="en-US" dirty="0" smtClean="0"/>
              <a:t>Move </a:t>
            </a:r>
            <a:r>
              <a:rPr lang="en-US" dirty="0"/>
              <a:t>data into and out of S3 buckets 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access privileges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S3 console in your AWS control panel is adequate for managing S3 buckets and objects one at a time</a:t>
            </a:r>
          </a:p>
          <a:p>
            <a:pPr lvl="1"/>
            <a:r>
              <a:rPr lang="en-US" dirty="0"/>
              <a:t>Other browser options: good for multiple file upload/download - Firefox S3 https://</a:t>
            </a:r>
            <a:r>
              <a:rPr lang="en-US" dirty="0" err="1"/>
              <a:t>addons.mozilla.org</a:t>
            </a:r>
            <a:r>
              <a:rPr lang="en-US" dirty="0"/>
              <a:t>/en-US/</a:t>
            </a:r>
            <a:r>
              <a:rPr lang="en-US" dirty="0" err="1"/>
              <a:t>firefox</a:t>
            </a:r>
            <a:r>
              <a:rPr lang="en-US" dirty="0"/>
              <a:t>/</a:t>
            </a:r>
            <a:r>
              <a:rPr lang="en-US" dirty="0" err="1"/>
              <a:t>addon</a:t>
            </a:r>
            <a:r>
              <a:rPr lang="en-US" dirty="0"/>
              <a:t>/3247/ ; or minimal - S3 plug-in for Chrome https://</a:t>
            </a:r>
            <a:r>
              <a:rPr lang="en-US" dirty="0" err="1"/>
              <a:t>chrome.google.com</a:t>
            </a:r>
            <a:r>
              <a:rPr lang="en-US" dirty="0"/>
              <a:t>/ extensions/detail/</a:t>
            </a:r>
            <a:r>
              <a:rPr lang="en-US" dirty="0" err="1"/>
              <a:t>appeggcmoaojledegaonmdaakfhjhchf</a:t>
            </a:r>
            <a:endParaRPr lang="en-US" dirty="0"/>
          </a:p>
          <a:p>
            <a:pPr lvl="1"/>
            <a:r>
              <a:rPr lang="en-US" dirty="0"/>
              <a:t>Programmatic options: Web Services (both SOAP-y and REST-</a:t>
            </a:r>
            <a:r>
              <a:rPr lang="en-US" dirty="0" err="1"/>
              <a:t>ful</a:t>
            </a:r>
            <a:r>
              <a:rPr lang="en-US" dirty="0"/>
              <a:t>): </a:t>
            </a:r>
            <a:r>
              <a:rPr lang="en-US" dirty="0" err="1"/>
              <a:t>wget</a:t>
            </a:r>
            <a:r>
              <a:rPr lang="en-US" dirty="0"/>
              <a:t>, curl, Python, Ruby, Java . . .</a:t>
            </a:r>
          </a:p>
        </p:txBody>
      </p:sp>
    </p:spTree>
    <p:extLst>
      <p:ext uri="{BB962C8B-B14F-4D97-AF65-F5344CB8AC3E}">
        <p14:creationId xmlns:p14="http://schemas.microsoft.com/office/powerpoint/2010/main" val="36601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Big Data is big!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What to do when you want to process </a:t>
            </a:r>
            <a:r>
              <a:rPr lang="en-US" dirty="0">
                <a:latin typeface="Arial" charset="0"/>
                <a:ea typeface="ＭＳ Ｐゴシック" charset="0"/>
              </a:rPr>
              <a:t>100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s of terabytes of </a:t>
            </a:r>
            <a:r>
              <a:rPr lang="en-US" dirty="0" smtClean="0">
                <a:latin typeface="Arial" charset="0"/>
                <a:ea typeface="ＭＳ Ｐゴシック" charset="0"/>
              </a:rPr>
              <a:t>data?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Takes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ＭＳ Ｐゴシック" charset="0"/>
              </a:rPr>
              <a:t>11 days </a:t>
            </a:r>
            <a:r>
              <a:rPr lang="en-US" dirty="0">
                <a:latin typeface="Arial" charset="0"/>
                <a:ea typeface="ＭＳ Ｐゴシック" charset="0"/>
              </a:rPr>
              <a:t>to read on 1 computer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lots of cheap computers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Fixes speed problem (15 minutes on 1000 computers), but…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Reliability problems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In large clusters, computers fail every day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Cluster size is not fixed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common infrastructure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Must be efficient and reliable</a:t>
            </a:r>
          </a:p>
        </p:txBody>
      </p:sp>
    </p:spTree>
    <p:extLst>
      <p:ext uri="{BB962C8B-B14F-4D97-AF65-F5344CB8AC3E}">
        <p14:creationId xmlns:p14="http://schemas.microsoft.com/office/powerpoint/2010/main" val="31035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S3 data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from </a:t>
            </a:r>
            <a:r>
              <a:rPr lang="en-US" dirty="0" smtClean="0">
                <a:latin typeface="Courier New"/>
                <a:cs typeface="Courier New"/>
              </a:rPr>
              <a:t>boto.s3.connection 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import </a:t>
            </a:r>
            <a:r>
              <a:rPr lang="en-US" dirty="0" smtClean="0">
                <a:latin typeface="Courier New"/>
                <a:cs typeface="Courier New"/>
              </a:rPr>
              <a:t>S3Connection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conn = S3Connection(’key-id’, ’secret-key’)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bucket = </a:t>
            </a:r>
            <a:r>
              <a:rPr lang="en-US" dirty="0" err="1" smtClean="0">
                <a:latin typeface="Courier New"/>
                <a:cs typeface="Courier New"/>
              </a:rPr>
              <a:t>conn.get_bucket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bsi</a:t>
            </a:r>
            <a:r>
              <a:rPr lang="en-US" dirty="0" smtClean="0">
                <a:latin typeface="Courier New"/>
                <a:cs typeface="Courier New"/>
              </a:rPr>
              <a:t>-test’)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k = </a:t>
            </a:r>
            <a:r>
              <a:rPr lang="en-US" dirty="0" err="1" smtClean="0">
                <a:latin typeface="Courier New"/>
                <a:cs typeface="Courier New"/>
              </a:rPr>
              <a:t>bucket.get_key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image.jpg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"Value for key ’x-amz-meta-s3fox-modifiedtime’ is:"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latin typeface="Courier New"/>
                <a:cs typeface="Courier New"/>
              </a:rPr>
              <a:t>k.get_metadata</a:t>
            </a:r>
            <a:r>
              <a:rPr lang="en-US" dirty="0" smtClean="0">
                <a:latin typeface="Courier New"/>
                <a:cs typeface="Courier New"/>
              </a:rPr>
              <a:t>(’s3fox-modifiedtime’) </a:t>
            </a:r>
            <a:r>
              <a:rPr lang="en-US" dirty="0" err="1" smtClean="0">
                <a:latin typeface="Courier New"/>
                <a:cs typeface="Courier New"/>
              </a:rPr>
              <a:t>k.get_contents_to_filename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deleteme.jpg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k = </a:t>
            </a:r>
            <a:r>
              <a:rPr lang="en-US" dirty="0" err="1" smtClean="0">
                <a:latin typeface="Courier New"/>
                <a:cs typeface="Courier New"/>
              </a:rPr>
              <a:t>bucket.get_key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"Object value for key ’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’ is:" print </a:t>
            </a:r>
            <a:r>
              <a:rPr lang="en-US" dirty="0" err="1" smtClean="0">
                <a:latin typeface="Courier New"/>
                <a:cs typeface="Courier New"/>
              </a:rPr>
              <a:t>k.get_contents_as_string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"Value for key ’x-</a:t>
            </a:r>
            <a:r>
              <a:rPr lang="en-US" dirty="0" err="1" smtClean="0">
                <a:latin typeface="Courier New"/>
                <a:cs typeface="Courier New"/>
              </a:rPr>
              <a:t>amz</a:t>
            </a:r>
            <a:r>
              <a:rPr lang="en-US" dirty="0" smtClean="0">
                <a:latin typeface="Courier New"/>
                <a:cs typeface="Courier New"/>
              </a:rPr>
              <a:t>-meta-example-key’ is:"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latin typeface="Courier New"/>
                <a:cs typeface="Courier New"/>
              </a:rPr>
              <a:t>k.get_metadata</a:t>
            </a:r>
            <a:r>
              <a:rPr lang="en-US" dirty="0" smtClean="0">
                <a:latin typeface="Courier New"/>
                <a:cs typeface="Courier New"/>
              </a:rPr>
              <a:t>(’example-key’)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S3 data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.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botoExample.py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>
                <a:latin typeface="Courier New"/>
                <a:cs typeface="Courier New"/>
              </a:rPr>
              <a:t>for key ’x-amz-meta-s3fox-modifiedtime’ is: 1273869756000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Object </a:t>
            </a:r>
            <a:r>
              <a:rPr lang="en-US" dirty="0">
                <a:latin typeface="Courier New"/>
                <a:cs typeface="Courier New"/>
              </a:rPr>
              <a:t>value for key ’</a:t>
            </a:r>
            <a:r>
              <a:rPr lang="en-US" dirty="0" err="1">
                <a:latin typeface="Courier New"/>
                <a:cs typeface="Courier New"/>
              </a:rPr>
              <a:t>foobar</a:t>
            </a:r>
            <a:r>
              <a:rPr lang="en-US" dirty="0">
                <a:latin typeface="Courier New"/>
                <a:cs typeface="Courier New"/>
              </a:rPr>
              <a:t>’ </a:t>
            </a:r>
            <a:r>
              <a:rPr lang="en-US" dirty="0" smtClean="0">
                <a:latin typeface="Courier New"/>
                <a:cs typeface="Courier New"/>
              </a:rPr>
              <a:t>is: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is a test of S3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>
                <a:latin typeface="Courier New"/>
                <a:cs typeface="Courier New"/>
              </a:rPr>
              <a:t>for key ’x-</a:t>
            </a:r>
            <a:r>
              <a:rPr lang="en-US" dirty="0" err="1">
                <a:latin typeface="Courier New"/>
                <a:cs typeface="Courier New"/>
              </a:rPr>
              <a:t>amz</a:t>
            </a:r>
            <a:r>
              <a:rPr lang="en-US" dirty="0">
                <a:latin typeface="Courier New"/>
                <a:cs typeface="Courier New"/>
              </a:rPr>
              <a:t>-meta-example-key’ is: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is an example value.</a:t>
            </a:r>
          </a:p>
        </p:txBody>
      </p:sp>
    </p:spTree>
    <p:extLst>
      <p:ext uri="{BB962C8B-B14F-4D97-AF65-F5344CB8AC3E}">
        <p14:creationId xmlns:p14="http://schemas.microsoft.com/office/powerpoint/2010/main" val="28311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FF00"/>
                </a:solidFill>
              </a:rPr>
              <a:t>Hadoop</a:t>
            </a:r>
            <a:r>
              <a:rPr lang="en-US" dirty="0">
                <a:solidFill>
                  <a:srgbClr val="80FF00"/>
                </a:solidFill>
              </a:rPr>
              <a:t>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Hosted </a:t>
            </a:r>
            <a:r>
              <a:rPr lang="en-US" dirty="0" err="1"/>
              <a:t>Hadoop</a:t>
            </a:r>
            <a:r>
              <a:rPr lang="en-US" dirty="0"/>
              <a:t> framework running on EC2 and S3. </a:t>
            </a:r>
            <a:endParaRPr lang="en-US" dirty="0" smtClean="0"/>
          </a:p>
          <a:p>
            <a:r>
              <a:rPr lang="en-US" dirty="0" smtClean="0">
                <a:solidFill>
                  <a:srgbClr val="80FF00"/>
                </a:solidFill>
              </a:rPr>
              <a:t>Job </a:t>
            </a:r>
            <a:r>
              <a:rPr lang="en-US" dirty="0">
                <a:solidFill>
                  <a:srgbClr val="80FF00"/>
                </a:solidFill>
              </a:rPr>
              <a:t>Flow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steps EMR “runs on a specified </a:t>
            </a:r>
            <a:r>
              <a:rPr lang="en-US" dirty="0" smtClean="0"/>
              <a:t>dataset using </a:t>
            </a:r>
            <a:r>
              <a:rPr lang="en-US" dirty="0"/>
              <a:t>a set of Amazon EC2 instances.” </a:t>
            </a:r>
            <a:endParaRPr lang="en-US" dirty="0" smtClean="0"/>
          </a:p>
          <a:p>
            <a:r>
              <a:rPr lang="en-US" dirty="0" smtClean="0">
                <a:solidFill>
                  <a:srgbClr val="80FF00"/>
                </a:solidFill>
              </a:rPr>
              <a:t>S3 </a:t>
            </a:r>
            <a:r>
              <a:rPr lang="en-US" dirty="0">
                <a:solidFill>
                  <a:srgbClr val="80FF00"/>
                </a:solidFill>
              </a:rPr>
              <a:t>Bucket(s)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Input </a:t>
            </a:r>
            <a:r>
              <a:rPr lang="en-US" dirty="0"/>
              <a:t>data, output, scripts, jars, logs.</a:t>
            </a:r>
          </a:p>
        </p:txBody>
      </p:sp>
    </p:spTree>
    <p:extLst>
      <p:ext uri="{BB962C8B-B14F-4D97-AF65-F5344CB8AC3E}">
        <p14:creationId xmlns:p14="http://schemas.microsoft.com/office/powerpoint/2010/main" val="315038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Job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 to:</a:t>
            </a:r>
          </a:p>
          <a:p>
            <a:pPr lvl="1"/>
            <a:r>
              <a:rPr lang="da-DK" dirty="0" err="1" smtClean="0"/>
              <a:t>Configure</a:t>
            </a:r>
            <a:r>
              <a:rPr lang="da-DK" dirty="0" smtClean="0"/>
              <a:t> </a:t>
            </a:r>
            <a:r>
              <a:rPr lang="da-DK" dirty="0"/>
              <a:t>jobs </a:t>
            </a:r>
            <a:endParaRPr lang="da-DK" dirty="0" smtClean="0"/>
          </a:p>
          <a:p>
            <a:pPr lvl="1"/>
            <a:r>
              <a:rPr lang="da-DK" dirty="0" smtClean="0"/>
              <a:t>Start </a:t>
            </a:r>
            <a:r>
              <a:rPr lang="da-DK" dirty="0"/>
              <a:t>jobs </a:t>
            </a:r>
            <a:endParaRPr lang="da-DK" dirty="0" smtClean="0"/>
          </a:p>
          <a:p>
            <a:pPr lvl="1"/>
            <a:r>
              <a:rPr lang="da-DK" dirty="0" smtClean="0"/>
              <a:t>Check </a:t>
            </a:r>
            <a:r>
              <a:rPr lang="da-DK" dirty="0"/>
              <a:t>status or stop jobs</a:t>
            </a:r>
          </a:p>
          <a:p>
            <a:r>
              <a:rPr lang="da-DK" dirty="0"/>
              <a:t>Tools: </a:t>
            </a:r>
            <a:endParaRPr lang="da-DK" dirty="0" smtClean="0"/>
          </a:p>
          <a:p>
            <a:pPr lvl="1"/>
            <a:r>
              <a:rPr lang="da-DK" dirty="0" smtClean="0"/>
              <a:t>AWS </a:t>
            </a:r>
            <a:r>
              <a:rPr lang="da-DK" dirty="0"/>
              <a:t>Management </a:t>
            </a:r>
            <a:r>
              <a:rPr lang="da-DK" dirty="0" smtClean="0"/>
              <a:t>Console</a:t>
            </a:r>
          </a:p>
          <a:p>
            <a:pPr marL="457200" lvl="1" indent="0">
              <a:buNone/>
            </a:pPr>
            <a:r>
              <a:rPr lang="da-DK" dirty="0" err="1" smtClean="0"/>
              <a:t>https</a:t>
            </a:r>
            <a:r>
              <a:rPr lang="da-DK" dirty="0"/>
              <a:t>://</a:t>
            </a:r>
            <a:r>
              <a:rPr lang="da-DK" dirty="0" err="1"/>
              <a:t>console.aws.amazon.com</a:t>
            </a:r>
            <a:r>
              <a:rPr lang="da-DK" dirty="0"/>
              <a:t>/</a:t>
            </a:r>
            <a:r>
              <a:rPr lang="da-DK" dirty="0" err="1"/>
              <a:t>elasticmapreduce</a:t>
            </a:r>
            <a:r>
              <a:rPr lang="da-DK" dirty="0"/>
              <a:t>/</a:t>
            </a:r>
            <a:r>
              <a:rPr lang="da-DK" dirty="0" err="1"/>
              <a:t>home</a:t>
            </a:r>
            <a:endParaRPr lang="da-DK" dirty="0"/>
          </a:p>
          <a:p>
            <a:pPr lvl="1"/>
            <a:r>
              <a:rPr lang="da-DK" dirty="0"/>
              <a:t>Command Line Tools (</a:t>
            </a:r>
            <a:r>
              <a:rPr lang="da-DK" dirty="0" err="1"/>
              <a:t>requires</a:t>
            </a:r>
            <a:r>
              <a:rPr lang="da-DK" dirty="0"/>
              <a:t> Ruby [</a:t>
            </a:r>
            <a:r>
              <a:rPr lang="da-DK" dirty="0" err="1"/>
              <a:t>sudo</a:t>
            </a:r>
            <a:r>
              <a:rPr lang="da-DK" dirty="0"/>
              <a:t> </a:t>
            </a:r>
            <a:r>
              <a:rPr lang="da-DK" dirty="0" err="1"/>
              <a:t>apt-get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ruby</a:t>
            </a:r>
            <a:r>
              <a:rPr lang="da-DK" dirty="0"/>
              <a:t> </a:t>
            </a:r>
            <a:r>
              <a:rPr lang="da-DK" dirty="0" err="1"/>
              <a:t>libopenssl-ruby</a:t>
            </a:r>
            <a:r>
              <a:rPr lang="da-DK" dirty="0"/>
              <a:t>]) </a:t>
            </a:r>
            <a:endParaRPr lang="da-DK" dirty="0" smtClean="0"/>
          </a:p>
          <a:p>
            <a:pPr marL="457200" lvl="1" indent="0">
              <a:buNone/>
            </a:pPr>
            <a:r>
              <a:rPr lang="da-DK" dirty="0" smtClean="0"/>
              <a:t>http</a:t>
            </a:r>
            <a:r>
              <a:rPr lang="da-DK" dirty="0"/>
              <a:t>://</a:t>
            </a:r>
            <a:r>
              <a:rPr lang="da-DK" dirty="0" err="1"/>
              <a:t>developer.amazonwebservices.com</a:t>
            </a:r>
            <a:r>
              <a:rPr lang="da-DK" dirty="0"/>
              <a:t>/</a:t>
            </a:r>
            <a:r>
              <a:rPr lang="da-DK" dirty="0" err="1"/>
              <a:t>connect</a:t>
            </a:r>
            <a:r>
              <a:rPr lang="da-DK" dirty="0"/>
              <a:t>/</a:t>
            </a:r>
            <a:r>
              <a:rPr lang="da-DK" dirty="0" err="1"/>
              <a:t>entry</a:t>
            </a:r>
            <a:r>
              <a:rPr lang="da-DK" dirty="0"/>
              <a:t>. </a:t>
            </a:r>
            <a:r>
              <a:rPr lang="da-DK" dirty="0" err="1"/>
              <a:t>jspa?externalID</a:t>
            </a:r>
            <a:r>
              <a:rPr lang="da-DK" dirty="0"/>
              <a:t>=2264&amp;categoryID=262</a:t>
            </a:r>
          </a:p>
          <a:p>
            <a:pPr lvl="1"/>
            <a:r>
              <a:rPr lang="da-DK" dirty="0"/>
              <a:t>API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by the service (REST-ful and SOAP-y)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/datasets</a:t>
            </a:r>
          </a:p>
        </p:txBody>
      </p:sp>
    </p:spTree>
    <p:extLst>
      <p:ext uri="{BB962C8B-B14F-4D97-AF65-F5344CB8AC3E}">
        <p14:creationId xmlns:p14="http://schemas.microsoft.com/office/powerpoint/2010/main" val="145421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mapper and reducer that takes the Google Books </a:t>
            </a:r>
            <a:r>
              <a:rPr lang="en-US" dirty="0" err="1" smtClean="0"/>
              <a:t>Ngram</a:t>
            </a:r>
            <a:r>
              <a:rPr lang="en-US" dirty="0" smtClean="0"/>
              <a:t> dataset below and returns the average mentions per page of every </a:t>
            </a:r>
            <a:r>
              <a:rPr lang="en-US" dirty="0" err="1" smtClean="0"/>
              <a:t>ngram</a:t>
            </a:r>
            <a:r>
              <a:rPr lang="en-US" dirty="0" smtClean="0"/>
              <a:t> containing the words “alcohol” or “religion” for each year</a:t>
            </a:r>
          </a:p>
          <a:p>
            <a:r>
              <a:rPr lang="en-US" dirty="0"/>
              <a:t>s3://</a:t>
            </a:r>
            <a:r>
              <a:rPr lang="en-US" dirty="0" err="1"/>
              <a:t>datasets.elasticmapreduce</a:t>
            </a:r>
            <a:r>
              <a:rPr lang="en-US" dirty="0"/>
              <a:t>/</a:t>
            </a:r>
            <a:r>
              <a:rPr lang="en-US" dirty="0" err="1"/>
              <a:t>ngrams</a:t>
            </a:r>
            <a:r>
              <a:rPr lang="en-US" dirty="0"/>
              <a:t>/books/20090715/</a:t>
            </a:r>
            <a:r>
              <a:rPr lang="en-US" dirty="0" err="1"/>
              <a:t>eng</a:t>
            </a:r>
            <a:r>
              <a:rPr lang="en-US" dirty="0"/>
              <a:t>-us-all</a:t>
            </a:r>
            <a:r>
              <a:rPr lang="en-US" dirty="0" smtClean="0"/>
              <a:t>/3gram</a:t>
            </a:r>
            <a:r>
              <a:rPr lang="en-US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292185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Solution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Open Source Apache Project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Hadoop Core includes: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Distributed File System - distributes data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Map/Reduce - distributes application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Written in Java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Runs on 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Linux, Mac OS/X, Windows, and Solaris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1162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FF00"/>
                </a:solidFill>
              </a:rPr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FF00"/>
                </a:solidFill>
              </a:rPr>
              <a:t>d</a:t>
            </a:r>
            <a:r>
              <a:rPr lang="en-US" dirty="0" smtClean="0"/>
              <a:t>istributed </a:t>
            </a:r>
            <a:r>
              <a:rPr lang="en-US" dirty="0" err="1" smtClean="0">
                <a:solidFill>
                  <a:srgbClr val="80FF00"/>
                </a:solidFill>
              </a:rPr>
              <a:t>f</a:t>
            </a:r>
            <a:r>
              <a:rPr lang="en-US" dirty="0" err="1" smtClean="0"/>
              <a:t>ile</a:t>
            </a:r>
            <a:r>
              <a:rPr lang="en-US" dirty="0" err="1" smtClean="0">
                <a:solidFill>
                  <a:srgbClr val="80FF00"/>
                </a:solidFill>
              </a:rPr>
              <a:t>s</a:t>
            </a:r>
            <a:r>
              <a:rPr lang="en-US" dirty="0" err="1" smtClean="0"/>
              <a:t>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Namenode</a:t>
            </a:r>
            <a:r>
              <a:rPr lang="en-US" dirty="0">
                <a:solidFill>
                  <a:srgbClr val="CCFFCC"/>
                </a:solidFill>
                <a:latin typeface="Georgia" charset="0"/>
              </a:rPr>
              <a:t> and </a:t>
            </a:r>
            <a:r>
              <a:rPr lang="en-US" dirty="0" err="1">
                <a:solidFill>
                  <a:srgbClr val="CCFFCC"/>
                </a:solidFill>
                <a:latin typeface="Georgia" charset="0"/>
              </a:rPr>
              <a:t>Datanodes</a:t>
            </a:r>
            <a:endParaRPr lang="en-US" dirty="0">
              <a:solidFill>
                <a:srgbClr val="CCFFCC"/>
              </a:solidFill>
              <a:latin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5260975" cy="45720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HDFS cluster consists of a single </a:t>
            </a:r>
            <a:r>
              <a:rPr lang="en-US" b="1" dirty="0" smtClean="0">
                <a:solidFill>
                  <a:srgbClr val="80FF00"/>
                </a:solidFill>
                <a:ea typeface="+mn-ea"/>
              </a:rPr>
              <a:t>Namenode</a:t>
            </a:r>
            <a:r>
              <a:rPr lang="en-US" dirty="0" smtClean="0">
                <a:ea typeface="+mn-ea"/>
              </a:rPr>
              <a:t>, a master server that manages the file system namespace and regulates access to files by clients.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There are a number of </a:t>
            </a:r>
            <a:r>
              <a:rPr lang="en-US" b="1" dirty="0" smtClean="0">
                <a:solidFill>
                  <a:srgbClr val="80FF00"/>
                </a:solidFill>
                <a:ea typeface="+mn-ea"/>
              </a:rPr>
              <a:t>DataNodes </a:t>
            </a:r>
            <a:r>
              <a:rPr lang="en-US" dirty="0" smtClean="0">
                <a:ea typeface="+mn-ea"/>
              </a:rPr>
              <a:t>usually one per node in a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ea typeface="+mn-ea"/>
            </a:endParaRP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HDFS exposes a file system namespace and allows user data to be stored in files</a:t>
            </a:r>
            <a:r>
              <a:rPr lang="en-US" dirty="0" smtClean="0"/>
              <a:t>.</a:t>
            </a:r>
            <a:endParaRPr 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DataNodes manage storage attached to the nodes that they run 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file is split into one or more blocks and set of blocks are stored in DataNodes.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DataNodes: serves read, write requests, performs block creation, deletion, and replication upon instruction from Namenode.</a:t>
            </a:r>
            <a:endParaRPr lang="en-US" dirty="0">
              <a:ea typeface="+mn-ea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EDCF0C-C475-8647-8B86-908093D92452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3/24/2013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8C8AD-DC99-CB4D-9F40-75B3FF3C29B2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6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43" name="Cloud Callout 42"/>
          <p:cNvSpPr>
            <a:spLocks noChangeArrowheads="1"/>
          </p:cNvSpPr>
          <p:nvPr/>
        </p:nvSpPr>
        <p:spPr bwMode="auto">
          <a:xfrm rot="5582684">
            <a:off x="7614443" y="2170907"/>
            <a:ext cx="1325563" cy="857250"/>
          </a:xfrm>
          <a:prstGeom prst="cloudCallout">
            <a:avLst>
              <a:gd name="adj1" fmla="val -15972"/>
              <a:gd name="adj2" fmla="val 95903"/>
            </a:avLst>
          </a:prstGeom>
          <a:solidFill>
            <a:srgbClr val="FFFFFF"/>
          </a:solidFill>
          <a:ln w="9525">
            <a:solidFill>
              <a:srgbClr val="484848"/>
            </a:solidFill>
            <a:round/>
            <a:headEnd/>
            <a:tailEnd/>
          </a:ln>
          <a:effectLst>
            <a:outerShdw dist="20320" dir="20099927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id-ID">
              <a:ea typeface="ＭＳ Ｐゴシック" pitchFamily="34" charset="-128"/>
              <a:cs typeface="+mn-cs"/>
            </a:endParaRPr>
          </a:p>
        </p:txBody>
      </p:sp>
      <p:pic>
        <p:nvPicPr>
          <p:cNvPr id="44" name="Picture 91" descr="j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286000"/>
            <a:ext cx="9985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7848600" y="4051300"/>
            <a:ext cx="762000" cy="679450"/>
            <a:chOff x="7391400" y="3581400"/>
            <a:chExt cx="1258782" cy="1158425"/>
          </a:xfrm>
        </p:grpSpPr>
        <p:pic>
          <p:nvPicPr>
            <p:cNvPr id="46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Can 46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48" name="Group 16"/>
          <p:cNvGrpSpPr>
            <a:grpSpLocks/>
          </p:cNvGrpSpPr>
          <p:nvPr/>
        </p:nvGrpSpPr>
        <p:grpSpPr bwMode="auto">
          <a:xfrm>
            <a:off x="7086600" y="4038600"/>
            <a:ext cx="762000" cy="679450"/>
            <a:chOff x="7391400" y="3581400"/>
            <a:chExt cx="1258782" cy="1158425"/>
          </a:xfrm>
        </p:grpSpPr>
        <p:pic>
          <p:nvPicPr>
            <p:cNvPr id="49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Can 49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6324600" y="4044950"/>
            <a:ext cx="762000" cy="679450"/>
            <a:chOff x="7391400" y="3581400"/>
            <a:chExt cx="1258782" cy="1158425"/>
          </a:xfrm>
        </p:grpSpPr>
        <p:pic>
          <p:nvPicPr>
            <p:cNvPr id="52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Can 52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5562600" y="4038600"/>
            <a:ext cx="762000" cy="679450"/>
            <a:chOff x="7391400" y="3581400"/>
            <a:chExt cx="1258782" cy="1158425"/>
          </a:xfrm>
        </p:grpSpPr>
        <p:pic>
          <p:nvPicPr>
            <p:cNvPr id="55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Can 55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57" name="TextBox 25"/>
          <p:cNvSpPr txBox="1">
            <a:spLocks noChangeArrowheads="1"/>
          </p:cNvSpPr>
          <p:nvPr/>
        </p:nvSpPr>
        <p:spPr bwMode="auto">
          <a:xfrm>
            <a:off x="6381750" y="1752600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Namenode</a:t>
            </a:r>
          </a:p>
        </p:txBody>
      </p:sp>
      <p:sp>
        <p:nvSpPr>
          <p:cNvPr id="58" name="TextBox 26"/>
          <p:cNvSpPr txBox="1">
            <a:spLocks noChangeArrowheads="1"/>
          </p:cNvSpPr>
          <p:nvPr/>
        </p:nvSpPr>
        <p:spPr bwMode="auto">
          <a:xfrm>
            <a:off x="6477000" y="5562600"/>
            <a:ext cx="130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Datanodes</a:t>
            </a: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6057900" y="3314700"/>
            <a:ext cx="685800" cy="6096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438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6819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39000" y="3200400"/>
            <a:ext cx="838200" cy="762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8162925" y="22860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8162925" y="2490788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8162925" y="269716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8162925" y="290195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5791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5791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5791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6553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6553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6553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7315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7315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7315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8077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8077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8077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048625" y="2003425"/>
            <a:ext cx="573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File1</a:t>
            </a:r>
          </a:p>
        </p:txBody>
      </p:sp>
    </p:spTree>
    <p:extLst>
      <p:ext uri="{BB962C8B-B14F-4D97-AF65-F5344CB8AC3E}">
        <p14:creationId xmlns:p14="http://schemas.microsoft.com/office/powerpoint/2010/main" val="11740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Commodity Hardware Cluster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10063"/>
            <a:ext cx="7772400" cy="198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Uplink from rack is 8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Rack-internal is 1 gigabit</a:t>
            </a:r>
          </a:p>
        </p:txBody>
      </p:sp>
      <p:pic>
        <p:nvPicPr>
          <p:cNvPr id="20484" name="Picture 4" descr="cluster-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95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</a:rPr>
              <a:t>HDFS Architecture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FC295E-0B65-6747-AAA9-F20A7AC2CF22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3/24/2013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CC297C-A36B-C342-BA2D-5D192B643BB0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8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447800"/>
            <a:ext cx="1828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73737"/>
                </a:solidFill>
              </a:rPr>
              <a:t>Namenode</a:t>
            </a:r>
          </a:p>
        </p:txBody>
      </p:sp>
      <p:grpSp>
        <p:nvGrpSpPr>
          <p:cNvPr id="21510" name="Group 32"/>
          <p:cNvGrpSpPr>
            <a:grpSpLocks/>
          </p:cNvGrpSpPr>
          <p:nvPr/>
        </p:nvGrpSpPr>
        <p:grpSpPr bwMode="auto">
          <a:xfrm>
            <a:off x="152400" y="3429000"/>
            <a:ext cx="4572000" cy="1219200"/>
            <a:chOff x="457200" y="3352800"/>
            <a:chExt cx="4572000" cy="1219200"/>
          </a:xfrm>
        </p:grpSpPr>
        <p:grpSp>
          <p:nvGrpSpPr>
            <p:cNvPr id="21544" name="Group 11"/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5" name="Group 22"/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6" name="Group 23"/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21511" name="Group 24"/>
          <p:cNvGrpSpPr>
            <a:grpSpLocks/>
          </p:cNvGrpSpPr>
          <p:nvPr/>
        </p:nvGrpSpPr>
        <p:grpSpPr bwMode="auto">
          <a:xfrm>
            <a:off x="5943600" y="3352800"/>
            <a:ext cx="1371600" cy="1219200"/>
            <a:chOff x="2362200" y="3352800"/>
            <a:chExt cx="13716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7543800" y="3352800"/>
            <a:ext cx="13716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581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0" y="38862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5" name="Straight Arrow Connector 34"/>
          <p:cNvCxnSpPr>
            <a:stCxn id="20" idx="3"/>
            <a:endCxn id="27" idx="1"/>
          </p:cNvCxnSpPr>
          <p:nvPr/>
        </p:nvCxnSpPr>
        <p:spPr>
          <a:xfrm flipV="1">
            <a:off x="4191000" y="3733800"/>
            <a:ext cx="2057400" cy="101600"/>
          </a:xfrm>
          <a:prstGeom prst="straightConnector1">
            <a:avLst/>
          </a:prstGeom>
          <a:ln w="25400" cmpd="sng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35"/>
          <p:cNvSpPr txBox="1">
            <a:spLocks noChangeArrowheads="1"/>
          </p:cNvSpPr>
          <p:nvPr/>
        </p:nvSpPr>
        <p:spPr bwMode="auto">
          <a:xfrm>
            <a:off x="4876800" y="3733800"/>
            <a:ext cx="917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Georgia" charset="0"/>
              </a:rPr>
              <a:t>replication</a:t>
            </a:r>
          </a:p>
        </p:txBody>
      </p:sp>
      <p:sp>
        <p:nvSpPr>
          <p:cNvPr id="40" name="Right Brace 39"/>
          <p:cNvSpPr/>
          <p:nvPr/>
        </p:nvSpPr>
        <p:spPr>
          <a:xfrm rot="5400000">
            <a:off x="2286000" y="2743200"/>
            <a:ext cx="381000" cy="449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277100" y="3467100"/>
            <a:ext cx="304800" cy="2971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9" name="TextBox 41"/>
          <p:cNvSpPr txBox="1">
            <a:spLocks noChangeArrowheads="1"/>
          </p:cNvSpPr>
          <p:nvPr/>
        </p:nvSpPr>
        <p:spPr bwMode="auto">
          <a:xfrm>
            <a:off x="2133600" y="5181600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Rack1</a:t>
            </a:r>
          </a:p>
        </p:txBody>
      </p:sp>
      <p:sp>
        <p:nvSpPr>
          <p:cNvPr id="21520" name="TextBox 42"/>
          <p:cNvSpPr txBox="1">
            <a:spLocks noChangeArrowheads="1"/>
          </p:cNvSpPr>
          <p:nvPr/>
        </p:nvSpPr>
        <p:spPr bwMode="auto">
          <a:xfrm>
            <a:off x="7086600" y="510540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Rack2</a:t>
            </a:r>
          </a:p>
        </p:txBody>
      </p:sp>
      <p:sp>
        <p:nvSpPr>
          <p:cNvPr id="44" name="Oval 43"/>
          <p:cNvSpPr/>
          <p:nvPr/>
        </p:nvSpPr>
        <p:spPr>
          <a:xfrm>
            <a:off x="4267200" y="5486400"/>
            <a:ext cx="1371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</p:txBody>
      </p:sp>
      <p:cxnSp>
        <p:nvCxnSpPr>
          <p:cNvPr id="46" name="Straight Arrow Connector 45"/>
          <p:cNvCxnSpPr>
            <a:stCxn id="44" idx="1"/>
            <a:endCxn id="22" idx="2"/>
          </p:cNvCxnSpPr>
          <p:nvPr/>
        </p:nvCxnSpPr>
        <p:spPr>
          <a:xfrm rot="16200000" flipV="1">
            <a:off x="3899694" y="5006181"/>
            <a:ext cx="1089025" cy="4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7"/>
            <a:endCxn id="28" idx="1"/>
          </p:cNvCxnSpPr>
          <p:nvPr/>
        </p:nvCxnSpPr>
        <p:spPr>
          <a:xfrm rot="5400000" flipH="1" flipV="1">
            <a:off x="5150644" y="4477544"/>
            <a:ext cx="1384300" cy="8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001000" y="3733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58200" y="3962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34290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7" name="TextBox 51"/>
          <p:cNvSpPr txBox="1">
            <a:spLocks noChangeArrowheads="1"/>
          </p:cNvSpPr>
          <p:nvPr/>
        </p:nvSpPr>
        <p:spPr bwMode="auto">
          <a:xfrm>
            <a:off x="7696200" y="4191000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Blocks</a:t>
            </a:r>
          </a:p>
        </p:txBody>
      </p:sp>
      <p:sp>
        <p:nvSpPr>
          <p:cNvPr id="21528" name="TextBox 52"/>
          <p:cNvSpPr txBox="1">
            <a:spLocks noChangeArrowheads="1"/>
          </p:cNvSpPr>
          <p:nvPr/>
        </p:nvSpPr>
        <p:spPr bwMode="auto">
          <a:xfrm>
            <a:off x="2133600" y="29718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Datanodes</a:t>
            </a:r>
          </a:p>
        </p:txBody>
      </p:sp>
      <p:sp>
        <p:nvSpPr>
          <p:cNvPr id="21529" name="TextBox 53"/>
          <p:cNvSpPr txBox="1">
            <a:spLocks noChangeArrowheads="1"/>
          </p:cNvSpPr>
          <p:nvPr/>
        </p:nvSpPr>
        <p:spPr bwMode="auto">
          <a:xfrm>
            <a:off x="6781800" y="28956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Datanodes</a:t>
            </a:r>
          </a:p>
        </p:txBody>
      </p:sp>
      <p:sp>
        <p:nvSpPr>
          <p:cNvPr id="55" name="Oval 54"/>
          <p:cNvSpPr/>
          <p:nvPr/>
        </p:nvSpPr>
        <p:spPr>
          <a:xfrm>
            <a:off x="381000" y="2133600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73737"/>
                </a:solidFill>
              </a:rPr>
              <a:t>Client</a:t>
            </a:r>
          </a:p>
        </p:txBody>
      </p:sp>
      <p:cxnSp>
        <p:nvCxnSpPr>
          <p:cNvPr id="57" name="Straight Arrow Connector 56"/>
          <p:cNvCxnSpPr>
            <a:stCxn id="9" idx="0"/>
            <a:endCxn id="55" idx="4"/>
          </p:cNvCxnSpPr>
          <p:nvPr/>
        </p:nvCxnSpPr>
        <p:spPr>
          <a:xfrm rot="5400000" flipH="1" flipV="1">
            <a:off x="357981" y="2912269"/>
            <a:ext cx="877888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2" name="TextBox 57"/>
          <p:cNvSpPr txBox="1">
            <a:spLocks noChangeArrowheads="1"/>
          </p:cNvSpPr>
          <p:nvPr/>
        </p:nvSpPr>
        <p:spPr bwMode="auto">
          <a:xfrm>
            <a:off x="4572000" y="5181600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Write</a:t>
            </a:r>
          </a:p>
        </p:txBody>
      </p:sp>
      <p:sp>
        <p:nvSpPr>
          <p:cNvPr id="21533" name="TextBox 58"/>
          <p:cNvSpPr txBox="1">
            <a:spLocks noChangeArrowheads="1"/>
          </p:cNvSpPr>
          <p:nvPr/>
        </p:nvSpPr>
        <p:spPr bwMode="auto">
          <a:xfrm>
            <a:off x="762000" y="2895600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Read</a:t>
            </a:r>
          </a:p>
        </p:txBody>
      </p:sp>
      <p:cxnSp>
        <p:nvCxnSpPr>
          <p:cNvPr id="61" name="Straight Arrow Connector 60"/>
          <p:cNvCxnSpPr>
            <a:stCxn id="55" idx="7"/>
            <a:endCxn id="7" idx="1"/>
          </p:cNvCxnSpPr>
          <p:nvPr/>
        </p:nvCxnSpPr>
        <p:spPr>
          <a:xfrm rot="5400000" flipH="1" flipV="1">
            <a:off x="2216944" y="1162844"/>
            <a:ext cx="393700" cy="1725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1"/>
          <p:cNvSpPr txBox="1">
            <a:spLocks noChangeArrowheads="1"/>
          </p:cNvSpPr>
          <p:nvPr/>
        </p:nvSpPr>
        <p:spPr bwMode="auto">
          <a:xfrm>
            <a:off x="1441450" y="1597025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Georgia" charset="0"/>
              </a:rPr>
              <a:t>Metadata ops</a:t>
            </a:r>
          </a:p>
        </p:txBody>
      </p:sp>
      <p:sp>
        <p:nvSpPr>
          <p:cNvPr id="65" name="Folded Corner 64"/>
          <p:cNvSpPr/>
          <p:nvPr/>
        </p:nvSpPr>
        <p:spPr>
          <a:xfrm>
            <a:off x="5410200" y="1295400"/>
            <a:ext cx="266700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37" name="TextBox 65"/>
          <p:cNvSpPr txBox="1">
            <a:spLocks noChangeArrowheads="1"/>
          </p:cNvSpPr>
          <p:nvPr/>
        </p:nvSpPr>
        <p:spPr bwMode="auto">
          <a:xfrm>
            <a:off x="5486400" y="1447800"/>
            <a:ext cx="234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Georgia" charset="0"/>
              </a:rPr>
              <a:t>Metadata(Name, replicas..)</a:t>
            </a:r>
          </a:p>
          <a:p>
            <a:pPr eaLnBrk="1" hangingPunct="1"/>
            <a:r>
              <a:rPr lang="en-US" sz="1400">
                <a:latin typeface="Georgia" charset="0"/>
              </a:rPr>
              <a:t>(/home/foo/data,6. ..</a:t>
            </a:r>
          </a:p>
        </p:txBody>
      </p:sp>
      <p:cxnSp>
        <p:nvCxnSpPr>
          <p:cNvPr id="68" name="Straight Arrow Connector 67"/>
          <p:cNvCxnSpPr>
            <a:stCxn id="7" idx="3"/>
            <a:endCxn id="65" idx="1"/>
          </p:cNvCxnSpPr>
          <p:nvPr/>
        </p:nvCxnSpPr>
        <p:spPr>
          <a:xfrm flipV="1">
            <a:off x="5105400" y="16383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</p:cNvCxnSpPr>
          <p:nvPr/>
        </p:nvCxnSpPr>
        <p:spPr>
          <a:xfrm rot="16200000" flipH="1">
            <a:off x="4572000" y="1828800"/>
            <a:ext cx="1143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0" name="TextBox 70"/>
          <p:cNvSpPr txBox="1">
            <a:spLocks noChangeArrowheads="1"/>
          </p:cNvSpPr>
          <p:nvPr/>
        </p:nvSpPr>
        <p:spPr bwMode="auto">
          <a:xfrm>
            <a:off x="5029200" y="2590800"/>
            <a:ext cx="116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Block ops</a:t>
            </a:r>
          </a:p>
        </p:txBody>
      </p:sp>
    </p:spTree>
    <p:extLst>
      <p:ext uri="{BB962C8B-B14F-4D97-AF65-F5344CB8AC3E}">
        <p14:creationId xmlns:p14="http://schemas.microsoft.com/office/powerpoint/2010/main" val="32267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File system Namespace</a:t>
            </a:r>
          </a:p>
        </p:txBody>
      </p:sp>
      <p:sp>
        <p:nvSpPr>
          <p:cNvPr id="2253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6FD02F-843D-4A4D-8FC3-5A64CE109E1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3/24/2013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82F8F1-4A16-C448-88CB-63C7C1790F15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9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Georgia" charset="0"/>
              </a:rPr>
              <a:t>Hierarchical file system with directories and files</a:t>
            </a:r>
          </a:p>
          <a:p>
            <a:pPr eaLnBrk="1" hangingPunct="1"/>
            <a:r>
              <a:rPr lang="en-US" sz="2800" dirty="0">
                <a:latin typeface="Georgia" charset="0"/>
              </a:rPr>
              <a:t>Create, remove, move, rename etc.</a:t>
            </a:r>
          </a:p>
          <a:p>
            <a:pPr eaLnBrk="1" hangingPunct="1"/>
            <a:r>
              <a:rPr lang="en-US" sz="2800" dirty="0" err="1">
                <a:latin typeface="Georgia" charset="0"/>
              </a:rPr>
              <a:t>Namenode</a:t>
            </a:r>
            <a:r>
              <a:rPr lang="en-US" sz="2800" dirty="0">
                <a:latin typeface="Georgia" charset="0"/>
              </a:rPr>
              <a:t> maintains the file system</a:t>
            </a:r>
          </a:p>
          <a:p>
            <a:pPr eaLnBrk="1" hangingPunct="1"/>
            <a:r>
              <a:rPr lang="en-US" sz="2800" dirty="0">
                <a:latin typeface="Georgia" charset="0"/>
              </a:rPr>
              <a:t>Any meta information changes to the file system recorded by the </a:t>
            </a:r>
            <a:r>
              <a:rPr lang="en-US" sz="2800" dirty="0" err="1">
                <a:latin typeface="Georgia" charset="0"/>
              </a:rPr>
              <a:t>Namenode</a:t>
            </a:r>
            <a:r>
              <a:rPr lang="en-US" sz="2800" dirty="0">
                <a:latin typeface="Georgia" charset="0"/>
              </a:rPr>
              <a:t>.</a:t>
            </a:r>
          </a:p>
          <a:p>
            <a:pPr eaLnBrk="1" hangingPunct="1"/>
            <a:r>
              <a:rPr lang="en-US" sz="2800" dirty="0">
                <a:latin typeface="Georgia" charset="0"/>
              </a:rPr>
              <a:t>An application can specify the number of replicas of the file needed: replication factor of the file. This information is stored in the </a:t>
            </a:r>
            <a:r>
              <a:rPr lang="en-US" sz="2800" dirty="0" err="1">
                <a:latin typeface="Georgia" charset="0"/>
              </a:rPr>
              <a:t>Namenode</a:t>
            </a:r>
            <a:r>
              <a:rPr lang="en-US" sz="2800" dirty="0">
                <a:latin typeface="Georgi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66FFFF"/>
      </a:hlink>
      <a:folHlink>
        <a:srgbClr val="66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1470</Words>
  <Application>Microsoft Office PowerPoint</Application>
  <PresentationFormat>On-screen Show (4:3)</PresentationFormat>
  <Paragraphs>317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Hadoop and MapReduce</vt:lpstr>
      <vt:lpstr>Outline</vt:lpstr>
      <vt:lpstr>Problem</vt:lpstr>
      <vt:lpstr>Solution</vt:lpstr>
      <vt:lpstr>Hadoop distributed filesystem</vt:lpstr>
      <vt:lpstr>Namenode and Datanodes</vt:lpstr>
      <vt:lpstr>Commodity Hardware Cluster</vt:lpstr>
      <vt:lpstr>HDFS Architecture</vt:lpstr>
      <vt:lpstr>File system Namespace</vt:lpstr>
      <vt:lpstr>Namenode </vt:lpstr>
      <vt:lpstr>Data Replication</vt:lpstr>
      <vt:lpstr>Datanode</vt:lpstr>
      <vt:lpstr>HDFS key points</vt:lpstr>
      <vt:lpstr>Interacting with FS shell</vt:lpstr>
      <vt:lpstr>HDFS Commands</vt:lpstr>
      <vt:lpstr>Map/Reduce</vt:lpstr>
      <vt:lpstr>Divide &amp; Conquer!</vt:lpstr>
      <vt:lpstr>Map/Reduce</vt:lpstr>
      <vt:lpstr>Map &amp; Reduce</vt:lpstr>
      <vt:lpstr>Example: Word Count</vt:lpstr>
      <vt:lpstr>Word Count Execution</vt:lpstr>
      <vt:lpstr>Execution </vt:lpstr>
      <vt:lpstr>Parallel Execution </vt:lpstr>
      <vt:lpstr>Exercise</vt:lpstr>
      <vt:lpstr>Amazon’s Elastic MapReduce</vt:lpstr>
      <vt:lpstr>Amazon Web Services</vt:lpstr>
      <vt:lpstr>Signing up for AWS</vt:lpstr>
      <vt:lpstr>S3 buckets</vt:lpstr>
      <vt:lpstr>Accessing objects in S3</vt:lpstr>
      <vt:lpstr>Getting S3 data with Python</vt:lpstr>
      <vt:lpstr>Getting S3 data with Python</vt:lpstr>
      <vt:lpstr>Elastic MapReduce</vt:lpstr>
      <vt:lpstr>Controlling Job Flows</vt:lpstr>
      <vt:lpstr>Public Datasets</vt:lpstr>
      <vt:lpstr>Exercise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user</cp:lastModifiedBy>
  <cp:revision>63</cp:revision>
  <dcterms:created xsi:type="dcterms:W3CDTF">2012-06-28T19:42:33Z</dcterms:created>
  <dcterms:modified xsi:type="dcterms:W3CDTF">2013-03-25T04:30:21Z</dcterms:modified>
</cp:coreProperties>
</file>