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82" r:id="rId2"/>
    <p:sldId id="292" r:id="rId3"/>
    <p:sldId id="269" r:id="rId4"/>
    <p:sldId id="294" r:id="rId5"/>
    <p:sldId id="286" r:id="rId6"/>
    <p:sldId id="303" r:id="rId7"/>
    <p:sldId id="296" r:id="rId8"/>
    <p:sldId id="283" r:id="rId9"/>
    <p:sldId id="298" r:id="rId10"/>
    <p:sldId id="291" r:id="rId11"/>
    <p:sldId id="301" r:id="rId12"/>
    <p:sldId id="289" r:id="rId13"/>
    <p:sldId id="297" r:id="rId14"/>
    <p:sldId id="290" r:id="rId15"/>
    <p:sldId id="306" r:id="rId16"/>
    <p:sldId id="324" r:id="rId17"/>
    <p:sldId id="325" r:id="rId18"/>
    <p:sldId id="307" r:id="rId19"/>
    <p:sldId id="308" r:id="rId20"/>
    <p:sldId id="284" r:id="rId21"/>
    <p:sldId id="32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11AA-058B-3C40-8E8A-EF65F058AFED}" type="datetimeFigureOut">
              <a:rPr lang="en-US" smtClean="0"/>
              <a:t>9/25/12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BDC2F-5DC9-2E41-A95E-D01059B6B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4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Excel Spreadsheet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02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student data to</a:t>
            </a:r>
            <a:r>
              <a:rPr lang="en-US" baseline="0" dirty="0" smtClean="0"/>
              <a:t> create bar chart of heights for women vs. men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35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relationship between height</a:t>
            </a:r>
            <a:r>
              <a:rPr lang="en-US" baseline="0" dirty="0" smtClean="0"/>
              <a:t> and shoe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20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9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junkcharts.typepad.com</a:t>
            </a:r>
            <a:r>
              <a:rPr lang="en-US" dirty="0" smtClean="0"/>
              <a:t>/</a:t>
            </a:r>
            <a:r>
              <a:rPr lang="en-US" dirty="0" err="1" smtClean="0"/>
              <a:t>junk_charts</a:t>
            </a:r>
            <a:r>
              <a:rPr lang="en-US" dirty="0" smtClean="0"/>
              <a:t>/2011/08/light-entertainment-how-social-media-saves-education-and-education-saves-us-all.html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flowingdata.com</a:t>
            </a:r>
            <a:r>
              <a:rPr lang="en-US" dirty="0" smtClean="0"/>
              <a:t>/2011/09/09/girl-scout-cookie-pie-chart/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junkcharts.typepad.com</a:t>
            </a:r>
            <a:r>
              <a:rPr lang="en-US" dirty="0" smtClean="0"/>
              <a:t>/</a:t>
            </a:r>
            <a:r>
              <a:rPr lang="en-US" dirty="0" err="1" smtClean="0"/>
              <a:t>junk_charts</a:t>
            </a:r>
            <a:r>
              <a:rPr lang="en-US" dirty="0" smtClean="0"/>
              <a:t>/2011/08/chart-of-the-.html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flowingdata.com</a:t>
            </a:r>
            <a:r>
              <a:rPr lang="en-US" dirty="0" smtClean="0"/>
              <a:t>/2011/08/26/generic-terms-for-streams-mapped/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flowingdata.com</a:t>
            </a:r>
            <a:r>
              <a:rPr lang="en-US" dirty="0" smtClean="0"/>
              <a:t>/2011/08/12/rethinking-the-food-nutrition-label/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flowingdata.com</a:t>
            </a:r>
            <a:r>
              <a:rPr lang="en-US" dirty="0" smtClean="0"/>
              <a:t>/2011/09/07/five-years-of-kiva-lending-and-borrowing/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BDC2F-5DC9-2E41-A95E-D01059B6B8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9/25/12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Histograms</a:t>
            </a:r>
            <a:endParaRPr lang="en-US" dirty="0" smtClean="0"/>
          </a:p>
          <a:p>
            <a:r>
              <a:rPr lang="en-US" dirty="0" smtClean="0"/>
              <a:t>Box</a:t>
            </a:r>
            <a:r>
              <a:rPr lang="en-US" dirty="0"/>
              <a:t>-plots</a:t>
            </a:r>
          </a:p>
          <a:p>
            <a:r>
              <a:rPr lang="en-US" dirty="0" smtClean="0"/>
              <a:t>Bar charts</a:t>
            </a:r>
          </a:p>
          <a:p>
            <a:r>
              <a:rPr lang="en-US" dirty="0" smtClean="0"/>
              <a:t>Line plots</a:t>
            </a:r>
            <a:endParaRPr lang="en-US" dirty="0"/>
          </a:p>
          <a:p>
            <a:r>
              <a:rPr lang="en-US" dirty="0" smtClean="0"/>
              <a:t>Scatter plots</a:t>
            </a:r>
          </a:p>
          <a:p>
            <a:r>
              <a:rPr lang="en-US" dirty="0" smtClean="0"/>
              <a:t>Proportion plots</a:t>
            </a:r>
          </a:p>
          <a:p>
            <a:r>
              <a:rPr lang="en-US" dirty="0" smtClean="0"/>
              <a:t>Chart Junk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8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for plotting qualitative variables against </a:t>
            </a:r>
            <a:r>
              <a:rPr lang="en-US" b="1" dirty="0" smtClean="0"/>
              <a:t>ordered</a:t>
            </a:r>
            <a:r>
              <a:rPr lang="en-US" dirty="0" smtClean="0"/>
              <a:t> quantitative variables</a:t>
            </a:r>
          </a:p>
          <a:p>
            <a:r>
              <a:rPr lang="en-US" dirty="0" smtClean="0"/>
              <a:t>Helpful when comparing </a:t>
            </a:r>
            <a:r>
              <a:rPr lang="en-US" i="1" dirty="0" smtClean="0"/>
              <a:t>factors</a:t>
            </a:r>
            <a:endParaRPr lang="en-US" dirty="0" smtClean="0"/>
          </a:p>
          <a:p>
            <a:r>
              <a:rPr lang="en-US" i="1" dirty="0" smtClean="0"/>
              <a:t>Error bars </a:t>
            </a:r>
            <a:r>
              <a:rPr lang="en-US" dirty="0" smtClean="0"/>
              <a:t>can be used to show variability</a:t>
            </a:r>
          </a:p>
          <a:p>
            <a:pPr marL="0" indent="0">
              <a:buNone/>
            </a:pPr>
            <a:r>
              <a:rPr lang="en-US" b="1" dirty="0" smtClean="0"/>
              <a:t>Helpful hints:</a:t>
            </a:r>
          </a:p>
          <a:p>
            <a:r>
              <a:rPr lang="en-US" dirty="0" smtClean="0"/>
              <a:t>The quantitative variable is typically shown on the y-axis</a:t>
            </a:r>
          </a:p>
          <a:p>
            <a:r>
              <a:rPr lang="en-US" dirty="0" smtClean="0"/>
              <a:t>Try to have the axis </a:t>
            </a:r>
            <a:r>
              <a:rPr lang="en-US" dirty="0" smtClean="0"/>
              <a:t>showing the quantitative variable start from </a:t>
            </a:r>
            <a:r>
              <a:rPr lang="en-US" dirty="0" smtClean="0"/>
              <a:t>meaningful point (usually 0)</a:t>
            </a:r>
            <a:endParaRPr lang="en-US" dirty="0" smtClean="0"/>
          </a:p>
          <a:p>
            <a:r>
              <a:rPr lang="en-US" dirty="0" smtClean="0"/>
              <a:t>Don’t forget to label your axes!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3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Quantitative </a:t>
            </a:r>
            <a:r>
              <a:rPr lang="en-US" sz="3200" dirty="0" smtClean="0"/>
              <a:t>Variable</a:t>
            </a:r>
          </a:p>
          <a:p>
            <a:r>
              <a:rPr lang="en-US" sz="3200" dirty="0" smtClean="0"/>
              <a:t>vs. </a:t>
            </a:r>
          </a:p>
          <a:p>
            <a:r>
              <a:rPr lang="en-US" sz="3200" dirty="0" smtClean="0"/>
              <a:t>Quantitative Variable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31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visualize the relationship between </a:t>
            </a:r>
            <a:r>
              <a:rPr lang="en-US" b="1" dirty="0" smtClean="0"/>
              <a:t>two quantitative </a:t>
            </a:r>
            <a:r>
              <a:rPr lang="en-US" dirty="0" smtClean="0"/>
              <a:t>variables:</a:t>
            </a:r>
          </a:p>
          <a:p>
            <a:pPr lvl="1"/>
            <a:r>
              <a:rPr lang="en-US" dirty="0" smtClean="0"/>
              <a:t>How does one variable change in response to change in another variable?</a:t>
            </a:r>
          </a:p>
          <a:p>
            <a:pPr lvl="1"/>
            <a:r>
              <a:rPr lang="en-US" dirty="0" smtClean="0"/>
              <a:t>How closely related are the variables?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57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 plots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Categorical Variable</a:t>
            </a:r>
          </a:p>
          <a:p>
            <a:r>
              <a:rPr lang="en-US" sz="3200" dirty="0" smtClean="0"/>
              <a:t>vs.</a:t>
            </a:r>
          </a:p>
          <a:p>
            <a:r>
              <a:rPr lang="en-US" sz="3200" dirty="0" smtClean="0"/>
              <a:t>Proportion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3462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whole divided into parts by proportion</a:t>
            </a:r>
          </a:p>
          <a:p>
            <a:endParaRPr lang="en-US" dirty="0"/>
          </a:p>
          <a:p>
            <a:r>
              <a:rPr lang="en-US" dirty="0" smtClean="0"/>
              <a:t>Pie charts</a:t>
            </a:r>
          </a:p>
          <a:p>
            <a:r>
              <a:rPr lang="en-US" dirty="0" smtClean="0"/>
              <a:t>Stacked bar </a:t>
            </a:r>
            <a:r>
              <a:rPr lang="en-US" dirty="0" smtClean="0"/>
              <a:t>charts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7443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pie charts are bad</a:t>
            </a:r>
            <a:endParaRPr lang="en-US" dirty="0"/>
          </a:p>
        </p:txBody>
      </p:sp>
      <p:pic>
        <p:nvPicPr>
          <p:cNvPr id="4" name="Content Placeholder 3" descr="piechartjun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78" r="-16378"/>
          <a:stretch>
            <a:fillRect/>
          </a:stretch>
        </p:blipFill>
        <p:spPr>
          <a:xfrm>
            <a:off x="549275" y="1600200"/>
            <a:ext cx="8042275" cy="4343400"/>
          </a:xfrm>
        </p:spPr>
      </p:pic>
    </p:spTree>
    <p:extLst>
      <p:ext uri="{BB962C8B-B14F-4D97-AF65-F5344CB8AC3E}">
        <p14:creationId xmlns:p14="http://schemas.microsoft.com/office/powerpoint/2010/main" val="1048158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variables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colors, markers, line styles, etc.</a:t>
            </a:r>
          </a:p>
          <a:p>
            <a:r>
              <a:rPr lang="en-US" dirty="0" smtClean="0"/>
              <a:t>3-D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23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visualizations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77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story does this tell?</a:t>
            </a:r>
            <a:endParaRPr lang="en-US" dirty="0"/>
          </a:p>
        </p:txBody>
      </p:sp>
      <p:pic>
        <p:nvPicPr>
          <p:cNvPr id="4" name="Content Placeholder 3" descr="metrojunk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896" r="-598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03910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Chartjunk</a:t>
            </a:r>
            <a:endParaRPr lang="en-US" dirty="0"/>
          </a:p>
        </p:txBody>
      </p:sp>
      <p:pic>
        <p:nvPicPr>
          <p:cNvPr id="4" name="Content Placeholder 3" descr="chart_junk_effectiv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07" b="-40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447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Single Quantitative Variable</a:t>
            </a:r>
          </a:p>
        </p:txBody>
      </p:sp>
    </p:spTree>
    <p:extLst>
      <p:ext uri="{BB962C8B-B14F-4D97-AF65-F5344CB8AC3E}">
        <p14:creationId xmlns:p14="http://schemas.microsoft.com/office/powerpoint/2010/main" val="3641803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many variables are you trying to plot?</a:t>
            </a:r>
          </a:p>
          <a:p>
            <a:pPr lvl="1"/>
            <a:r>
              <a:rPr lang="en-US" sz="1800" dirty="0" smtClean="0"/>
              <a:t>More than 4 is almost always too difficult to make sense of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types of variables are you plotting?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What is the </a:t>
            </a:r>
            <a:r>
              <a:rPr lang="en-US" b="1" dirty="0" smtClean="0"/>
              <a:t>purpose</a:t>
            </a:r>
            <a:r>
              <a:rPr lang="en-US" dirty="0" smtClean="0"/>
              <a:t> of the plot? 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/>
              <a:t>i.e., What are you trying to </a:t>
            </a:r>
            <a:r>
              <a:rPr lang="en-US" b="1" dirty="0" smtClean="0"/>
              <a:t>show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75497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Thumb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visualization understandable </a:t>
            </a:r>
            <a:r>
              <a:rPr lang="en-US" u="sng" dirty="0" smtClean="0"/>
              <a:t>without explanation</a:t>
            </a:r>
            <a:r>
              <a:rPr lang="en-US" dirty="0" smtClean="0"/>
              <a:t> (or as little as possible)</a:t>
            </a:r>
          </a:p>
          <a:p>
            <a:r>
              <a:rPr lang="en-US" dirty="0" smtClean="0"/>
              <a:t>Additional information can be helpful</a:t>
            </a:r>
          </a:p>
          <a:p>
            <a:r>
              <a:rPr lang="en-US" dirty="0" smtClean="0"/>
              <a:t>BUT don’t let it distract from the main point</a:t>
            </a:r>
          </a:p>
          <a:p>
            <a:r>
              <a:rPr lang="en-US" dirty="0"/>
              <a:t>Use as little ink as possible</a:t>
            </a:r>
          </a:p>
          <a:p>
            <a:endParaRPr lang="en-US" dirty="0" smtClean="0"/>
          </a:p>
          <a:p>
            <a:pPr marL="0" indent="0" algn="r">
              <a:buNone/>
            </a:pPr>
            <a:r>
              <a:rPr lang="en-US" sz="1800" dirty="0" smtClean="0"/>
              <a:t>(See also: books by Edward </a:t>
            </a:r>
            <a:r>
              <a:rPr lang="en-US" sz="1800" dirty="0" err="1" smtClean="0"/>
              <a:t>Tufte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9608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histogram is a bar chart in which:</a:t>
            </a:r>
          </a:p>
          <a:p>
            <a:pPr lvl="1"/>
            <a:r>
              <a:rPr lang="en-US" dirty="0" smtClean="0"/>
              <a:t>The y-axis is </a:t>
            </a:r>
            <a:r>
              <a:rPr lang="en-US" i="1" dirty="0" smtClean="0"/>
              <a:t>frequency</a:t>
            </a:r>
            <a:r>
              <a:rPr lang="en-US" dirty="0" smtClean="0"/>
              <a:t> or </a:t>
            </a:r>
            <a:r>
              <a:rPr lang="en-US" i="1" dirty="0" smtClean="0"/>
              <a:t>count</a:t>
            </a:r>
          </a:p>
          <a:p>
            <a:pPr lvl="1"/>
            <a:r>
              <a:rPr lang="en-US" dirty="0" smtClean="0"/>
              <a:t>The x-axis is a quantitative variable</a:t>
            </a:r>
          </a:p>
          <a:p>
            <a:pPr lvl="1"/>
            <a:r>
              <a:rPr lang="en-US" dirty="0" smtClean="0"/>
              <a:t>The entire range of data is covered on the x-axis</a:t>
            </a:r>
          </a:p>
          <a:p>
            <a:endParaRPr lang="en-US" dirty="0"/>
          </a:p>
          <a:p>
            <a:r>
              <a:rPr lang="en-US" dirty="0" smtClean="0"/>
              <a:t>The range of data is typically divided into </a:t>
            </a:r>
            <a:r>
              <a:rPr lang="en-US" i="1" dirty="0" smtClean="0"/>
              <a:t>bins</a:t>
            </a:r>
          </a:p>
          <a:p>
            <a:r>
              <a:rPr lang="en-US" dirty="0" smtClean="0"/>
              <a:t>(almost same process as for calculating mode)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7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</a:t>
            </a:r>
            <a:r>
              <a:rPr lang="en-US" dirty="0" smtClean="0"/>
              <a:t>Plot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Single Quantitative Variable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610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Indicates the variability by showing key percentiles:</a:t>
            </a:r>
          </a:p>
          <a:p>
            <a:pPr lvl="1"/>
            <a:r>
              <a:rPr lang="en-US" dirty="0" smtClean="0"/>
              <a:t>Min</a:t>
            </a:r>
          </a:p>
          <a:p>
            <a:pPr lvl="1"/>
            <a:r>
              <a:rPr lang="en-US" dirty="0" smtClean="0"/>
              <a:t>25%</a:t>
            </a:r>
          </a:p>
          <a:p>
            <a:pPr lvl="1"/>
            <a:r>
              <a:rPr lang="en-US" dirty="0" smtClean="0"/>
              <a:t>Median</a:t>
            </a:r>
          </a:p>
          <a:p>
            <a:pPr lvl="1"/>
            <a:r>
              <a:rPr lang="en-US" dirty="0" smtClean="0"/>
              <a:t>75%</a:t>
            </a:r>
          </a:p>
          <a:p>
            <a:pPr lvl="1"/>
            <a:r>
              <a:rPr lang="en-US" dirty="0" smtClean="0"/>
              <a:t>Max</a:t>
            </a:r>
          </a:p>
          <a:p>
            <a:r>
              <a:rPr lang="en-US" dirty="0" smtClean="0"/>
              <a:t>Allows comparison of the distribution of multiple variables</a:t>
            </a:r>
          </a:p>
          <a:p>
            <a:r>
              <a:rPr lang="en-US" dirty="0" smtClean="0"/>
              <a:t>Can be modified to show </a:t>
            </a:r>
            <a:r>
              <a:rPr lang="en-US" i="1" dirty="0" smtClean="0"/>
              <a:t>outliers</a:t>
            </a:r>
            <a:r>
              <a:rPr lang="en-US" dirty="0" smtClean="0"/>
              <a:t>: extreme data points that fall far outside the range of most of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9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Tukey’s</a:t>
            </a:r>
            <a:r>
              <a:rPr lang="en-US" dirty="0" smtClean="0"/>
              <a:t> definition:  </a:t>
            </a:r>
          </a:p>
          <a:p>
            <a:r>
              <a:rPr lang="en-US" dirty="0" smtClean="0"/>
              <a:t>Any point outside:</a:t>
            </a:r>
          </a:p>
          <a:p>
            <a:pPr lvl="1"/>
            <a:r>
              <a:rPr lang="en-US" dirty="0" smtClean="0"/>
              <a:t>25</a:t>
            </a:r>
            <a:r>
              <a:rPr lang="en-US" baseline="30000" dirty="0" smtClean="0"/>
              <a:t>th</a:t>
            </a:r>
            <a:r>
              <a:rPr lang="en-US" dirty="0" smtClean="0"/>
              <a:t> percentile – 1.5 * (IQR)</a:t>
            </a:r>
          </a:p>
          <a:p>
            <a:pPr lvl="1"/>
            <a:r>
              <a:rPr lang="en-US" dirty="0" smtClean="0"/>
              <a:t>75</a:t>
            </a:r>
            <a:r>
              <a:rPr lang="en-US" baseline="30000" dirty="0" smtClean="0"/>
              <a:t>th</a:t>
            </a:r>
            <a:r>
              <a:rPr lang="en-US" dirty="0" smtClean="0"/>
              <a:t> percentile + 1.5 * (IQR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193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Categorical Variable(s)</a:t>
            </a:r>
          </a:p>
          <a:p>
            <a:r>
              <a:rPr lang="en-US" sz="3200" dirty="0" smtClean="0"/>
              <a:t>vs. </a:t>
            </a:r>
          </a:p>
          <a:p>
            <a:r>
              <a:rPr lang="en-US" sz="3200" dirty="0" smtClean="0"/>
              <a:t>Quantitative Variable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161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for plotting categorical variables against quantitative variables</a:t>
            </a:r>
          </a:p>
          <a:p>
            <a:r>
              <a:rPr lang="en-US" dirty="0" smtClean="0"/>
              <a:t>Typically used for comparing types of things</a:t>
            </a:r>
          </a:p>
          <a:p>
            <a:r>
              <a:rPr lang="en-US" i="1" dirty="0" smtClean="0"/>
              <a:t>Error bars </a:t>
            </a:r>
            <a:r>
              <a:rPr lang="en-US" dirty="0" smtClean="0"/>
              <a:t>show variability</a:t>
            </a:r>
          </a:p>
          <a:p>
            <a:pPr marL="0" indent="0">
              <a:buNone/>
            </a:pPr>
            <a:r>
              <a:rPr lang="en-US" b="1" dirty="0" smtClean="0"/>
              <a:t>Helpful hints:</a:t>
            </a:r>
          </a:p>
          <a:p>
            <a:r>
              <a:rPr lang="en-US" dirty="0" smtClean="0"/>
              <a:t>The quantitative variable is typically shown on the y-axis</a:t>
            </a:r>
          </a:p>
          <a:p>
            <a:r>
              <a:rPr lang="en-US" dirty="0"/>
              <a:t>Try to have the axis showing the quantitative variable start from meaningful point (usually 0)</a:t>
            </a:r>
          </a:p>
          <a:p>
            <a:r>
              <a:rPr lang="en-US" dirty="0" smtClean="0"/>
              <a:t>Don’t </a:t>
            </a:r>
            <a:r>
              <a:rPr lang="en-US" dirty="0" smtClean="0"/>
              <a:t>forget to label your axes!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7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Qualitative Variable(s)</a:t>
            </a:r>
          </a:p>
          <a:p>
            <a:r>
              <a:rPr lang="en-US" sz="3200" dirty="0" smtClean="0"/>
              <a:t>vs.</a:t>
            </a:r>
          </a:p>
          <a:p>
            <a:r>
              <a:rPr lang="en-US" sz="3200" dirty="0" smtClean="0"/>
              <a:t>Quantitative Variable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8261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11907</TotalTime>
  <Words>656</Words>
  <Application>Microsoft Macintosh PowerPoint</Application>
  <PresentationFormat>On-screen Show (4:3)</PresentationFormat>
  <Paragraphs>110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Breeze</vt:lpstr>
      <vt:lpstr>Visualizing Data</vt:lpstr>
      <vt:lpstr>Histogram</vt:lpstr>
      <vt:lpstr>Histogram</vt:lpstr>
      <vt:lpstr>Box Plot</vt:lpstr>
      <vt:lpstr>Box Plots</vt:lpstr>
      <vt:lpstr>Outlier</vt:lpstr>
      <vt:lpstr>Bar Chart</vt:lpstr>
      <vt:lpstr>Bar Chart</vt:lpstr>
      <vt:lpstr>Line plots</vt:lpstr>
      <vt:lpstr>Line plots</vt:lpstr>
      <vt:lpstr>Scatter Plots</vt:lpstr>
      <vt:lpstr>Scatter plots</vt:lpstr>
      <vt:lpstr>Proportion plots</vt:lpstr>
      <vt:lpstr>Proportion plots</vt:lpstr>
      <vt:lpstr>Why pie charts are bad</vt:lpstr>
      <vt:lpstr>Multiple variables</vt:lpstr>
      <vt:lpstr>Bad visualizations</vt:lpstr>
      <vt:lpstr>What story does this tell?</vt:lpstr>
      <vt:lpstr>Chartjunk</vt:lpstr>
      <vt:lpstr>Choosing a Figure</vt:lpstr>
      <vt:lpstr>Rules of Thumb</vt:lpstr>
    </vt:vector>
  </TitlesOfParts>
  <Company>Yahoo!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Winter Mason</dc:creator>
  <cp:lastModifiedBy>Winter Mason</cp:lastModifiedBy>
  <cp:revision>169</cp:revision>
  <dcterms:created xsi:type="dcterms:W3CDTF">2011-08-10T15:50:01Z</dcterms:created>
  <dcterms:modified xsi:type="dcterms:W3CDTF">2012-09-25T19:47:05Z</dcterms:modified>
</cp:coreProperties>
</file>