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8" r:id="rId1"/>
    <p:sldMasterId id="2147483660" r:id="rId2"/>
    <p:sldMasterId id="2147483661" r:id="rId3"/>
  </p:sldMasterIdLst>
  <p:notesMasterIdLst>
    <p:notesMasterId r:id="rId23"/>
  </p:notesMasterIdLst>
  <p:sldIdLst>
    <p:sldId id="265" r:id="rId4"/>
    <p:sldId id="266" r:id="rId5"/>
    <p:sldId id="267" r:id="rId6"/>
    <p:sldId id="272" r:id="rId7"/>
    <p:sldId id="277" r:id="rId8"/>
    <p:sldId id="260" r:id="rId9"/>
    <p:sldId id="270" r:id="rId10"/>
    <p:sldId id="271" r:id="rId11"/>
    <p:sldId id="269" r:id="rId12"/>
    <p:sldId id="273" r:id="rId13"/>
    <p:sldId id="278" r:id="rId14"/>
    <p:sldId id="280" r:id="rId15"/>
    <p:sldId id="275" r:id="rId16"/>
    <p:sldId id="274" r:id="rId17"/>
    <p:sldId id="276" r:id="rId18"/>
    <p:sldId id="279" r:id="rId19"/>
    <p:sldId id="281" r:id="rId20"/>
    <p:sldId id="283" r:id="rId21"/>
    <p:sldId id="282"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87384" autoAdjust="0"/>
  </p:normalViewPr>
  <p:slideViewPr>
    <p:cSldViewPr>
      <p:cViewPr varScale="1">
        <p:scale>
          <a:sx n="52" d="100"/>
          <a:sy n="52" d="100"/>
        </p:scale>
        <p:origin x="-90"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C49CC2-034D-411C-B442-238D6C54F234}" type="datetimeFigureOut">
              <a:rPr lang="en-US" smtClean="0"/>
              <a:pPr/>
              <a:t>3/5/2013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BBBD8D-3EA3-480F-8EA6-25F45CAC27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54BBBD8D-3EA3-480F-8EA6-25F45CAC270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54BBBD8D-3EA3-480F-8EA6-25F45CAC270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54BBBD8D-3EA3-480F-8EA6-25F45CAC2709}"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54BBBD8D-3EA3-480F-8EA6-25F45CAC2709}"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54BBBD8D-3EA3-480F-8EA6-25F45CAC2709}"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132103" name="Picture 7" descr="10 (title slide)"/>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132098" name="Rectangle 2"/>
          <p:cNvSpPr>
            <a:spLocks noGrp="1" noChangeArrowheads="1"/>
          </p:cNvSpPr>
          <p:nvPr>
            <p:ph type="ctrTitle"/>
          </p:nvPr>
        </p:nvSpPr>
        <p:spPr>
          <a:xfrm>
            <a:off x="685800" y="1446213"/>
            <a:ext cx="7772400" cy="1470025"/>
          </a:xfrm>
          <a:ln/>
        </p:spPr>
        <p:txBody>
          <a:bodyPr/>
          <a:lstStyle>
            <a:lvl1pPr algn="ctr">
              <a:defRPr sz="3200" b="1"/>
            </a:lvl1pPr>
          </a:lstStyle>
          <a:p>
            <a:r>
              <a:rPr lang="zh-CN" altLang="en-US" smtClean="0"/>
              <a:t>单击此处编辑母版标题样式</a:t>
            </a:r>
            <a:endParaRPr lang="en-US"/>
          </a:p>
        </p:txBody>
      </p:sp>
      <p:sp>
        <p:nvSpPr>
          <p:cNvPr id="132099" name="Rectangle 3"/>
          <p:cNvSpPr>
            <a:spLocks noGrp="1" noChangeArrowheads="1"/>
          </p:cNvSpPr>
          <p:nvPr>
            <p:ph type="subTitle" idx="1"/>
          </p:nvPr>
        </p:nvSpPr>
        <p:spPr>
          <a:xfrm>
            <a:off x="1371600" y="3201988"/>
            <a:ext cx="6400800" cy="1752600"/>
          </a:xfrm>
          <a:ln/>
        </p:spPr>
        <p:txBody>
          <a:bodyPr/>
          <a:lstStyle>
            <a:lvl1pPr marL="0" indent="0" algn="ctr">
              <a:buFontTx/>
              <a:buNone/>
              <a:defRPr>
                <a:solidFill>
                  <a:schemeClr val="bg1"/>
                </a:solidFill>
              </a:defRPr>
            </a:lvl1pPr>
          </a:lstStyle>
          <a:p>
            <a:r>
              <a:rPr lang="zh-CN" altLang="en-US" smtClean="0"/>
              <a:t>单击此处编辑母版副标题样式</a:t>
            </a:r>
            <a:endParaRPr lang="en-US"/>
          </a:p>
        </p:txBody>
      </p:sp>
      <p:sp>
        <p:nvSpPr>
          <p:cNvPr id="132100" name="Rectangle 4"/>
          <p:cNvSpPr>
            <a:spLocks noGrp="1" noChangeArrowheads="1"/>
          </p:cNvSpPr>
          <p:nvPr>
            <p:ph type="dt" sz="half" idx="2"/>
          </p:nvPr>
        </p:nvSpPr>
        <p:spPr>
          <a:xfrm>
            <a:off x="457200" y="6245225"/>
            <a:ext cx="2133600" cy="476250"/>
          </a:xfrm>
        </p:spPr>
        <p:txBody>
          <a:bodyPr/>
          <a:lstStyle>
            <a:lvl1pPr>
              <a:defRPr/>
            </a:lvl1pPr>
          </a:lstStyle>
          <a:p>
            <a:endParaRPr lang="en-US"/>
          </a:p>
        </p:txBody>
      </p:sp>
      <p:sp>
        <p:nvSpPr>
          <p:cNvPr id="132101" name="Rectangle 5"/>
          <p:cNvSpPr>
            <a:spLocks noGrp="1" noChangeArrowheads="1"/>
          </p:cNvSpPr>
          <p:nvPr>
            <p:ph type="ftr" sz="quarter" idx="3"/>
          </p:nvPr>
        </p:nvSpPr>
        <p:spPr>
          <a:xfrm>
            <a:off x="3124200" y="6245225"/>
            <a:ext cx="2895600" cy="476250"/>
          </a:xfrm>
        </p:spPr>
        <p:txBody>
          <a:bodyPr/>
          <a:lstStyle>
            <a:lvl1pPr>
              <a:defRPr/>
            </a:lvl1pPr>
          </a:lstStyle>
          <a:p>
            <a:endParaRPr lang="en-US"/>
          </a:p>
        </p:txBody>
      </p:sp>
      <p:sp>
        <p:nvSpPr>
          <p:cNvPr id="132102" name="Rectangle 6"/>
          <p:cNvSpPr>
            <a:spLocks noGrp="1" noChangeArrowheads="1"/>
          </p:cNvSpPr>
          <p:nvPr>
            <p:ph type="sldNum" sz="quarter" idx="4"/>
          </p:nvPr>
        </p:nvSpPr>
        <p:spPr>
          <a:xfrm>
            <a:off x="6553200" y="6245225"/>
            <a:ext cx="2133600" cy="476250"/>
          </a:xfrm>
        </p:spPr>
        <p:txBody>
          <a:bodyPr/>
          <a:lstStyle>
            <a:lvl1pPr>
              <a:defRPr/>
            </a:lvl1pPr>
          </a:lstStyle>
          <a:p>
            <a:fld id="{70BFE3DA-289C-4C12-8ED7-C6C9B5D33457}" type="slidenum">
              <a:rPr lang="en-US"/>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additive="base">
                                        <p:cTn id="7" dur="500" fill="hold"/>
                                        <p:tgtEl>
                                          <p:spTgt spid="132098"/>
                                        </p:tgtEl>
                                        <p:attrNameLst>
                                          <p:attrName>ppt_x</p:attrName>
                                        </p:attrNameLst>
                                      </p:cBhvr>
                                      <p:tavLst>
                                        <p:tav tm="0">
                                          <p:val>
                                            <p:strVal val="0-#ppt_w/2"/>
                                          </p:val>
                                        </p:tav>
                                        <p:tav tm="100000">
                                          <p:val>
                                            <p:strVal val="#ppt_x"/>
                                          </p:val>
                                        </p:tav>
                                      </p:tavLst>
                                    </p:anim>
                                    <p:anim calcmode="lin" valueType="num">
                                      <p:cBhvr additive="base">
                                        <p:cTn id="8" dur="500" fill="hold"/>
                                        <p:tgtEl>
                                          <p:spTgt spid="13209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2099">
                                            <p:txEl>
                                              <p:pRg st="0" end="0"/>
                                            </p:txEl>
                                          </p:spTgt>
                                        </p:tgtEl>
                                        <p:attrNameLst>
                                          <p:attrName>style.visibility</p:attrName>
                                        </p:attrNameLst>
                                      </p:cBhvr>
                                      <p:to>
                                        <p:strVal val="visible"/>
                                      </p:to>
                                    </p:set>
                                    <p:anim calcmode="lin" valueType="num">
                                      <p:cBhvr additive="base">
                                        <p:cTn id="11" dur="500" fill="hold"/>
                                        <p:tgtEl>
                                          <p:spTgt spid="13209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20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P spid="132099" grpId="0" build="p">
        <p:tmplLst>
          <p:tmpl lvl="1">
            <p:tnLst>
              <p:par>
                <p:cTn presetID="2" presetClass="entr" presetSubtype="2" fill="hold" nodeType="withEffect">
                  <p:stCondLst>
                    <p:cond delay="0"/>
                  </p:stCondLst>
                  <p:childTnLst>
                    <p:set>
                      <p:cBhvr>
                        <p:cTn dur="1" fill="hold">
                          <p:stCondLst>
                            <p:cond delay="0"/>
                          </p:stCondLst>
                        </p:cTn>
                        <p:tgtEl>
                          <p:spTgt spid="132099"/>
                        </p:tgtEl>
                        <p:attrNameLst>
                          <p:attrName>style.visibility</p:attrName>
                        </p:attrNameLst>
                      </p:cBhvr>
                      <p:to>
                        <p:strVal val="visible"/>
                      </p:to>
                    </p:set>
                    <p:anim calcmode="lin" valueType="num">
                      <p:cBhvr additive="base">
                        <p:cTn dur="500" fill="hold"/>
                        <p:tgtEl>
                          <p:spTgt spid="132099"/>
                        </p:tgtEl>
                        <p:attrNameLst>
                          <p:attrName>ppt_x</p:attrName>
                        </p:attrNameLst>
                      </p:cBhvr>
                      <p:tavLst>
                        <p:tav tm="0">
                          <p:val>
                            <p:strVal val="1+#ppt_w/2"/>
                          </p:val>
                        </p:tav>
                        <p:tav tm="100000">
                          <p:val>
                            <p:strVal val="#ppt_x"/>
                          </p:val>
                        </p:tav>
                      </p:tavLst>
                    </p:anim>
                    <p:anim calcmode="lin" valueType="num">
                      <p:cBhvr additive="base">
                        <p:cTn dur="500" fill="hold"/>
                        <p:tgtEl>
                          <p:spTgt spid="13209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9575CA3-1AEE-4BF7-8145-00BC2E48F1A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1313" y="6350"/>
            <a:ext cx="2138362" cy="632777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273050" y="6350"/>
            <a:ext cx="6265863" cy="6327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4A95DBD-3D00-4F81-B5A9-CFD3C70A8AE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A059013-D763-4720-AB36-09BEE1164D9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64D0F72-35F8-4161-9A5C-71513EAAA91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07008A94-773C-4537-99E3-6CA2D731190B}"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273050" y="836613"/>
            <a:ext cx="4097338" cy="5497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22788" y="836613"/>
            <a:ext cx="4098925" cy="5497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9A527805-E417-4F4B-9880-01DB4E95FEBF}"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8281097C-F4CA-4D16-B12F-A53669D0144E}"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78C70ADA-034C-45F5-9C86-E38809D6E272}"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490CAB44-880A-4CFC-9A8A-1D1723682616}"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7BF53B64-504E-4B2D-9FF2-F0740A89F4A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81EBA72-9988-48A4-99C4-AE883CE7856A}"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F8308DA0-9F9A-46FD-B2A9-A59D9ED1EFFC}"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955E5098-30B6-46DA-A2CC-F48EABBEF482}"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1313" y="6350"/>
            <a:ext cx="2138362" cy="632777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273050" y="6350"/>
            <a:ext cx="6265863" cy="6327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DBE5891-CD4C-42F0-A0D6-77400DF14213}"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EB9C84F-FF70-403B-8707-23203BFFC9EE}"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3F94E54-26AE-49A2-A257-1F74216305F7}"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98D380F9-B9E8-438E-8236-BC9511C5235D}"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273050" y="836613"/>
            <a:ext cx="4097338" cy="5497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22788" y="836613"/>
            <a:ext cx="4098925" cy="5497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940EBCF0-B005-45B0-99CC-E5E6B72792F5}"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D4087B27-C37F-444D-B420-41C9D9994A67}"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AF0D642F-7751-4DC5-9F8A-824DD2EA7751}"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FD4CA24A-1CA1-4FC0-8879-BE531C4B51D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C47BA82-75BA-4AE5-ACC1-46F666106B11}"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3FB7F4D7-4AE2-443A-8997-C890BF3E13F0}"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FAAF30F2-3F88-4204-9DCE-3EB372D8ADFB}"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F1461F0-6E3E-4160-8EAD-BEFB3F041F47}"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1313" y="6350"/>
            <a:ext cx="2138362" cy="632777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273050" y="6350"/>
            <a:ext cx="6265863" cy="6327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EADD3B1-A20D-4382-A127-650862307AE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273050" y="836613"/>
            <a:ext cx="4097338" cy="5497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22788" y="836613"/>
            <a:ext cx="4098925" cy="5497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33554F61-73FE-400B-A284-F947BCE998C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6E4F94E7-26AA-4C12-A026-C0A87630E7C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041FF2DF-8687-4F68-9E11-3EA4560A2F4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78732491-ACA1-4F0A-9DE3-BA2D8A43C22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2025959F-2241-48E4-9BF7-DC5D12A5317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BD783B8C-E1BB-47A7-9005-E9DDCFB1383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0055" name="Picture 7" descr="10"/>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pic>
        <p:nvPicPr>
          <p:cNvPr id="130056" name="Picture 8" descr="10-(bar)"/>
          <p:cNvPicPr>
            <a:picLocks noChangeAspect="1" noChangeArrowheads="1"/>
          </p:cNvPicPr>
          <p:nvPr/>
        </p:nvPicPr>
        <p:blipFill>
          <a:blip r:embed="rId14" cstate="print"/>
          <a:srcRect/>
          <a:stretch>
            <a:fillRect/>
          </a:stretch>
        </p:blipFill>
        <p:spPr bwMode="auto">
          <a:xfrm>
            <a:off x="285750" y="0"/>
            <a:ext cx="8858250" cy="523875"/>
          </a:xfrm>
          <a:prstGeom prst="rect">
            <a:avLst/>
          </a:prstGeom>
          <a:noFill/>
        </p:spPr>
      </p:pic>
      <p:sp>
        <p:nvSpPr>
          <p:cNvPr id="130050" name="Rectangle 2"/>
          <p:cNvSpPr>
            <a:spLocks noGrp="1" noChangeArrowheads="1"/>
          </p:cNvSpPr>
          <p:nvPr>
            <p:ph type="title"/>
          </p:nvPr>
        </p:nvSpPr>
        <p:spPr bwMode="auto">
          <a:xfrm>
            <a:off x="450850" y="6350"/>
            <a:ext cx="8378825" cy="46831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30051" name="Rectangle 3"/>
          <p:cNvSpPr>
            <a:spLocks noGrp="1" noChangeArrowheads="1"/>
          </p:cNvSpPr>
          <p:nvPr>
            <p:ph type="body" idx="1"/>
          </p:nvPr>
        </p:nvSpPr>
        <p:spPr bwMode="auto">
          <a:xfrm>
            <a:off x="273050" y="836613"/>
            <a:ext cx="8348663" cy="549751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30057" name="Rectangle 9"/>
          <p:cNvSpPr>
            <a:spLocks noGrp="1" noChangeArrowheads="1"/>
          </p:cNvSpPr>
          <p:nvPr>
            <p:ph type="dt" sz="half" idx="2"/>
          </p:nvPr>
        </p:nvSpPr>
        <p:spPr bwMode="auto">
          <a:xfrm>
            <a:off x="334963" y="648493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30058" name="Rectangle 10"/>
          <p:cNvSpPr>
            <a:spLocks noGrp="1" noChangeArrowheads="1"/>
          </p:cNvSpPr>
          <p:nvPr>
            <p:ph type="ftr" sz="quarter" idx="3"/>
          </p:nvPr>
        </p:nvSpPr>
        <p:spPr bwMode="auto">
          <a:xfrm>
            <a:off x="3001963" y="6484938"/>
            <a:ext cx="2895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30059" name="Rectangle 11"/>
          <p:cNvSpPr>
            <a:spLocks noGrp="1" noChangeArrowheads="1"/>
          </p:cNvSpPr>
          <p:nvPr>
            <p:ph type="sldNum" sz="quarter" idx="4"/>
          </p:nvPr>
        </p:nvSpPr>
        <p:spPr bwMode="auto">
          <a:xfrm>
            <a:off x="6430963" y="648493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7C1D2E0-5BB5-4E8E-8E23-A5A0B9999DF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30056"/>
                                        </p:tgtEl>
                                        <p:attrNameLst>
                                          <p:attrName>style.visibility</p:attrName>
                                        </p:attrNameLst>
                                      </p:cBhvr>
                                      <p:to>
                                        <p:strVal val="visible"/>
                                      </p:to>
                                    </p:set>
                                    <p:animEffect transition="in" filter="wipe(right)">
                                      <p:cBhvr>
                                        <p:cTn id="7" dur="500"/>
                                        <p:tgtEl>
                                          <p:spTgt spid="130056"/>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130050"/>
                                        </p:tgtEl>
                                        <p:attrNameLst>
                                          <p:attrName>style.visibility</p:attrName>
                                        </p:attrNameLst>
                                      </p:cBhvr>
                                      <p:to>
                                        <p:strVal val="visible"/>
                                      </p:to>
                                    </p:set>
                                    <p:anim calcmode="lin" valueType="num">
                                      <p:cBhvr>
                                        <p:cTn id="11" dur="1000" fill="hold"/>
                                        <p:tgtEl>
                                          <p:spTgt spid="130050"/>
                                        </p:tgtEl>
                                        <p:attrNameLst>
                                          <p:attrName>ppt_w</p:attrName>
                                        </p:attrNameLst>
                                      </p:cBhvr>
                                      <p:tavLst>
                                        <p:tav tm="0">
                                          <p:val>
                                            <p:strVal val="#ppt_w+.3"/>
                                          </p:val>
                                        </p:tav>
                                        <p:tav tm="100000">
                                          <p:val>
                                            <p:strVal val="#ppt_w"/>
                                          </p:val>
                                        </p:tav>
                                      </p:tavLst>
                                    </p:anim>
                                    <p:anim calcmode="lin" valueType="num">
                                      <p:cBhvr>
                                        <p:cTn id="12" dur="1000" fill="hold"/>
                                        <p:tgtEl>
                                          <p:spTgt spid="130050"/>
                                        </p:tgtEl>
                                        <p:attrNameLst>
                                          <p:attrName>ppt_h</p:attrName>
                                        </p:attrNameLst>
                                      </p:cBhvr>
                                      <p:tavLst>
                                        <p:tav tm="0">
                                          <p:val>
                                            <p:strVal val="#ppt_h"/>
                                          </p:val>
                                        </p:tav>
                                        <p:tav tm="100000">
                                          <p:val>
                                            <p:strVal val="#ppt_h"/>
                                          </p:val>
                                        </p:tav>
                                      </p:tavLst>
                                    </p:anim>
                                    <p:animEffect transition="in" filter="fade">
                                      <p:cBhvr>
                                        <p:cTn id="13" dur="1000"/>
                                        <p:tgtEl>
                                          <p:spTgt spid="13005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0051">
                                            <p:txEl>
                                              <p:pRg st="0" end="0"/>
                                            </p:txEl>
                                          </p:spTgt>
                                        </p:tgtEl>
                                        <p:attrNameLst>
                                          <p:attrName>style.visibility</p:attrName>
                                        </p:attrNameLst>
                                      </p:cBhvr>
                                      <p:to>
                                        <p:strVal val="visible"/>
                                      </p:to>
                                    </p:set>
                                    <p:animEffect transition="in" filter="wipe(left)">
                                      <p:cBhvr>
                                        <p:cTn id="17" dur="500"/>
                                        <p:tgtEl>
                                          <p:spTgt spid="130051">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0051">
                                            <p:txEl>
                                              <p:pRg st="1" end="1"/>
                                            </p:txEl>
                                          </p:spTgt>
                                        </p:tgtEl>
                                        <p:attrNameLst>
                                          <p:attrName>style.visibility</p:attrName>
                                        </p:attrNameLst>
                                      </p:cBhvr>
                                      <p:to>
                                        <p:strVal val="visible"/>
                                      </p:to>
                                    </p:set>
                                    <p:animEffect transition="in" filter="wipe(left)">
                                      <p:cBhvr>
                                        <p:cTn id="21" dur="500"/>
                                        <p:tgtEl>
                                          <p:spTgt spid="130051">
                                            <p:txEl>
                                              <p:pRg st="1" end="1"/>
                                            </p:txEl>
                                          </p:spTgt>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30051">
                                            <p:txEl>
                                              <p:pRg st="2" end="2"/>
                                            </p:txEl>
                                          </p:spTgt>
                                        </p:tgtEl>
                                        <p:attrNameLst>
                                          <p:attrName>style.visibility</p:attrName>
                                        </p:attrNameLst>
                                      </p:cBhvr>
                                      <p:to>
                                        <p:strVal val="visible"/>
                                      </p:to>
                                    </p:set>
                                    <p:animEffect transition="in" filter="wipe(left)">
                                      <p:cBhvr>
                                        <p:cTn id="25" dur="500"/>
                                        <p:tgtEl>
                                          <p:spTgt spid="130051">
                                            <p:txEl>
                                              <p:pRg st="2" end="2"/>
                                            </p:txEl>
                                          </p:spTgt>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30051">
                                            <p:txEl>
                                              <p:pRg st="3" end="3"/>
                                            </p:txEl>
                                          </p:spTgt>
                                        </p:tgtEl>
                                        <p:attrNameLst>
                                          <p:attrName>style.visibility</p:attrName>
                                        </p:attrNameLst>
                                      </p:cBhvr>
                                      <p:to>
                                        <p:strVal val="visible"/>
                                      </p:to>
                                    </p:set>
                                    <p:animEffect transition="in" filter="wipe(left)">
                                      <p:cBhvr>
                                        <p:cTn id="29" dur="500"/>
                                        <p:tgtEl>
                                          <p:spTgt spid="130051">
                                            <p:txEl>
                                              <p:pRg st="3" end="3"/>
                                            </p:txEl>
                                          </p:spTgt>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30051">
                                            <p:txEl>
                                              <p:pRg st="4" end="4"/>
                                            </p:txEl>
                                          </p:spTgt>
                                        </p:tgtEl>
                                        <p:attrNameLst>
                                          <p:attrName>style.visibility</p:attrName>
                                        </p:attrNameLst>
                                      </p:cBhvr>
                                      <p:to>
                                        <p:strVal val="visible"/>
                                      </p:to>
                                    </p:set>
                                    <p:animEffect transition="in" filter="wipe(left)">
                                      <p:cBhvr>
                                        <p:cTn id="33" dur="500"/>
                                        <p:tgtEl>
                                          <p:spTgt spid="130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1" grpId="0" build="p">
        <p:tmplLst>
          <p:tmpl lvl="1">
            <p:tnLst>
              <p:par>
                <p:cTn presetID="22" presetClass="entr" presetSubtype="8" fill="hold" nodeType="afterEffect">
                  <p:stCondLst>
                    <p:cond delay="0"/>
                  </p:stCondLst>
                  <p:childTnLst>
                    <p:set>
                      <p:cBhvr>
                        <p:cTn dur="1" fill="hold">
                          <p:stCondLst>
                            <p:cond delay="0"/>
                          </p:stCondLst>
                        </p:cTn>
                        <p:tgtEl>
                          <p:spTgt spid="130051"/>
                        </p:tgtEl>
                        <p:attrNameLst>
                          <p:attrName>style.visibility</p:attrName>
                        </p:attrNameLst>
                      </p:cBhvr>
                      <p:to>
                        <p:strVal val="visible"/>
                      </p:to>
                    </p:set>
                    <p:animEffect transition="in" filter="wipe(left)">
                      <p:cBhvr>
                        <p:cTn dur="500"/>
                        <p:tgtEl>
                          <p:spTgt spid="130051"/>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30051"/>
                        </p:tgtEl>
                        <p:attrNameLst>
                          <p:attrName>style.visibility</p:attrName>
                        </p:attrNameLst>
                      </p:cBhvr>
                      <p:to>
                        <p:strVal val="visible"/>
                      </p:to>
                    </p:set>
                    <p:animEffect transition="in" filter="wipe(left)">
                      <p:cBhvr>
                        <p:cTn dur="500"/>
                        <p:tgtEl>
                          <p:spTgt spid="130051"/>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30051"/>
                        </p:tgtEl>
                        <p:attrNameLst>
                          <p:attrName>style.visibility</p:attrName>
                        </p:attrNameLst>
                      </p:cBhvr>
                      <p:to>
                        <p:strVal val="visible"/>
                      </p:to>
                    </p:set>
                    <p:animEffect transition="in" filter="wipe(left)">
                      <p:cBhvr>
                        <p:cTn dur="500"/>
                        <p:tgtEl>
                          <p:spTgt spid="130051"/>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30051"/>
                        </p:tgtEl>
                        <p:attrNameLst>
                          <p:attrName>style.visibility</p:attrName>
                        </p:attrNameLst>
                      </p:cBhvr>
                      <p:to>
                        <p:strVal val="visible"/>
                      </p:to>
                    </p:set>
                    <p:animEffect transition="in" filter="wipe(left)">
                      <p:cBhvr>
                        <p:cTn dur="500"/>
                        <p:tgtEl>
                          <p:spTgt spid="130051"/>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30051"/>
                        </p:tgtEl>
                        <p:attrNameLst>
                          <p:attrName>style.visibility</p:attrName>
                        </p:attrNameLst>
                      </p:cBhvr>
                      <p:to>
                        <p:strVal val="visible"/>
                      </p:to>
                    </p:set>
                    <p:animEffect transition="in" filter="wipe(left)">
                      <p:cBhvr>
                        <p:cTn dur="500"/>
                        <p:tgtEl>
                          <p:spTgt spid="130051"/>
                        </p:tgtEl>
                      </p:cBhvr>
                    </p:animEffect>
                  </p:childTnLst>
                </p:cTn>
              </p:par>
            </p:tnLst>
          </p:tmpl>
        </p:tmplLst>
      </p:bldP>
    </p:bldLst>
  </p:timing>
  <p:txStyles>
    <p:title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defRPr>
      </a:lvl2pPr>
      <a:lvl3pPr algn="l" rtl="0" eaLnBrk="1" fontAlgn="base" hangingPunct="1">
        <a:spcBef>
          <a:spcPct val="0"/>
        </a:spcBef>
        <a:spcAft>
          <a:spcPct val="0"/>
        </a:spcAft>
        <a:defRPr sz="2400">
          <a:solidFill>
            <a:schemeClr val="bg1"/>
          </a:solidFill>
          <a:latin typeface="Arial" charset="0"/>
        </a:defRPr>
      </a:lvl3pPr>
      <a:lvl4pPr algn="l" rtl="0" eaLnBrk="1" fontAlgn="base" hangingPunct="1">
        <a:spcBef>
          <a:spcPct val="0"/>
        </a:spcBef>
        <a:spcAft>
          <a:spcPct val="0"/>
        </a:spcAft>
        <a:defRPr sz="2400">
          <a:solidFill>
            <a:schemeClr val="bg1"/>
          </a:solidFill>
          <a:latin typeface="Arial" charset="0"/>
        </a:defRPr>
      </a:lvl4pPr>
      <a:lvl5pPr algn="l" rtl="0" eaLnBrk="1" fontAlgn="base" hangingPunct="1">
        <a:spcBef>
          <a:spcPct val="0"/>
        </a:spcBef>
        <a:spcAft>
          <a:spcPct val="0"/>
        </a:spcAft>
        <a:defRPr sz="2400">
          <a:solidFill>
            <a:schemeClr val="bg1"/>
          </a:solidFill>
          <a:latin typeface="Arial" charset="0"/>
        </a:defRPr>
      </a:lvl5pPr>
      <a:lvl6pPr marL="457200" algn="l" rtl="0" eaLnBrk="1" fontAlgn="base" hangingPunct="1">
        <a:spcBef>
          <a:spcPct val="0"/>
        </a:spcBef>
        <a:spcAft>
          <a:spcPct val="0"/>
        </a:spcAft>
        <a:defRPr sz="2400">
          <a:solidFill>
            <a:schemeClr val="bg1"/>
          </a:solidFill>
          <a:latin typeface="Arial" charset="0"/>
        </a:defRPr>
      </a:lvl6pPr>
      <a:lvl7pPr marL="914400" algn="l" rtl="0" eaLnBrk="1" fontAlgn="base" hangingPunct="1">
        <a:spcBef>
          <a:spcPct val="0"/>
        </a:spcBef>
        <a:spcAft>
          <a:spcPct val="0"/>
        </a:spcAft>
        <a:defRPr sz="2400">
          <a:solidFill>
            <a:schemeClr val="bg1"/>
          </a:solidFill>
          <a:latin typeface="Arial" charset="0"/>
        </a:defRPr>
      </a:lvl7pPr>
      <a:lvl8pPr marL="1371600" algn="l" rtl="0" eaLnBrk="1" fontAlgn="base" hangingPunct="1">
        <a:spcBef>
          <a:spcPct val="0"/>
        </a:spcBef>
        <a:spcAft>
          <a:spcPct val="0"/>
        </a:spcAft>
        <a:defRPr sz="2400">
          <a:solidFill>
            <a:schemeClr val="bg1"/>
          </a:solidFill>
          <a:latin typeface="Arial" charset="0"/>
        </a:defRPr>
      </a:lvl8pPr>
      <a:lvl9pPr marL="1828800" algn="l" rtl="0" eaLnBrk="1" fontAlgn="base" hangingPunct="1">
        <a:spcBef>
          <a:spcPct val="0"/>
        </a:spcBef>
        <a:spcAft>
          <a:spcPct val="0"/>
        </a:spcAft>
        <a:defRPr sz="2400">
          <a:solidFill>
            <a:schemeClr val="bg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8482" name="Picture 2" descr="10"/>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pic>
        <p:nvPicPr>
          <p:cNvPr id="148483" name="Picture 3" descr="10-(bar)"/>
          <p:cNvPicPr>
            <a:picLocks noChangeAspect="1" noChangeArrowheads="1"/>
          </p:cNvPicPr>
          <p:nvPr/>
        </p:nvPicPr>
        <p:blipFill>
          <a:blip r:embed="rId14" cstate="print"/>
          <a:srcRect/>
          <a:stretch>
            <a:fillRect/>
          </a:stretch>
        </p:blipFill>
        <p:spPr bwMode="auto">
          <a:xfrm>
            <a:off x="285750" y="0"/>
            <a:ext cx="8858250" cy="523875"/>
          </a:xfrm>
          <a:prstGeom prst="rect">
            <a:avLst/>
          </a:prstGeom>
          <a:noFill/>
        </p:spPr>
      </p:pic>
      <p:sp>
        <p:nvSpPr>
          <p:cNvPr id="148484" name="Rectangle 4"/>
          <p:cNvSpPr>
            <a:spLocks noGrp="1" noChangeArrowheads="1"/>
          </p:cNvSpPr>
          <p:nvPr>
            <p:ph type="title"/>
          </p:nvPr>
        </p:nvSpPr>
        <p:spPr bwMode="auto">
          <a:xfrm>
            <a:off x="450850" y="6350"/>
            <a:ext cx="8378825" cy="46831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8485" name="Rectangle 5"/>
          <p:cNvSpPr>
            <a:spLocks noGrp="1" noChangeArrowheads="1"/>
          </p:cNvSpPr>
          <p:nvPr>
            <p:ph type="body" idx="1"/>
          </p:nvPr>
        </p:nvSpPr>
        <p:spPr bwMode="auto">
          <a:xfrm>
            <a:off x="273050" y="836613"/>
            <a:ext cx="8348663" cy="549751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8486" name="Rectangle 6"/>
          <p:cNvSpPr>
            <a:spLocks noGrp="1" noChangeArrowheads="1"/>
          </p:cNvSpPr>
          <p:nvPr>
            <p:ph type="dt" sz="half" idx="2"/>
          </p:nvPr>
        </p:nvSpPr>
        <p:spPr bwMode="auto">
          <a:xfrm>
            <a:off x="334963" y="648493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48487" name="Rectangle 7"/>
          <p:cNvSpPr>
            <a:spLocks noGrp="1" noChangeArrowheads="1"/>
          </p:cNvSpPr>
          <p:nvPr>
            <p:ph type="ftr" sz="quarter" idx="3"/>
          </p:nvPr>
        </p:nvSpPr>
        <p:spPr bwMode="auto">
          <a:xfrm>
            <a:off x="3001963" y="6484938"/>
            <a:ext cx="2895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48488" name="Rectangle 8"/>
          <p:cNvSpPr>
            <a:spLocks noGrp="1" noChangeArrowheads="1"/>
          </p:cNvSpPr>
          <p:nvPr>
            <p:ph type="sldNum" sz="quarter" idx="4"/>
          </p:nvPr>
        </p:nvSpPr>
        <p:spPr bwMode="auto">
          <a:xfrm>
            <a:off x="6430963" y="648493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2D8D79A-30D6-4397-BDA3-B1720BAA804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8485">
                                            <p:txEl>
                                              <p:pRg st="0" end="0"/>
                                            </p:txEl>
                                          </p:spTgt>
                                        </p:tgtEl>
                                        <p:attrNameLst>
                                          <p:attrName>style.visibility</p:attrName>
                                        </p:attrNameLst>
                                      </p:cBhvr>
                                      <p:to>
                                        <p:strVal val="visible"/>
                                      </p:to>
                                    </p:set>
                                    <p:animEffect transition="in" filter="wipe(left)">
                                      <p:cBhvr>
                                        <p:cTn id="7" dur="500"/>
                                        <p:tgtEl>
                                          <p:spTgt spid="14848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8485">
                                            <p:txEl>
                                              <p:pRg st="1" end="1"/>
                                            </p:txEl>
                                          </p:spTgt>
                                        </p:tgtEl>
                                        <p:attrNameLst>
                                          <p:attrName>style.visibility</p:attrName>
                                        </p:attrNameLst>
                                      </p:cBhvr>
                                      <p:to>
                                        <p:strVal val="visible"/>
                                      </p:to>
                                    </p:set>
                                    <p:animEffect transition="in" filter="wipe(left)">
                                      <p:cBhvr>
                                        <p:cTn id="11" dur="500"/>
                                        <p:tgtEl>
                                          <p:spTgt spid="14848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8485">
                                            <p:txEl>
                                              <p:pRg st="2" end="2"/>
                                            </p:txEl>
                                          </p:spTgt>
                                        </p:tgtEl>
                                        <p:attrNameLst>
                                          <p:attrName>style.visibility</p:attrName>
                                        </p:attrNameLst>
                                      </p:cBhvr>
                                      <p:to>
                                        <p:strVal val="visible"/>
                                      </p:to>
                                    </p:set>
                                    <p:animEffect transition="in" filter="wipe(left)">
                                      <p:cBhvr>
                                        <p:cTn id="15" dur="500"/>
                                        <p:tgtEl>
                                          <p:spTgt spid="148485">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8485">
                                            <p:txEl>
                                              <p:pRg st="3" end="3"/>
                                            </p:txEl>
                                          </p:spTgt>
                                        </p:tgtEl>
                                        <p:attrNameLst>
                                          <p:attrName>style.visibility</p:attrName>
                                        </p:attrNameLst>
                                      </p:cBhvr>
                                      <p:to>
                                        <p:strVal val="visible"/>
                                      </p:to>
                                    </p:set>
                                    <p:animEffect transition="in" filter="wipe(left)">
                                      <p:cBhvr>
                                        <p:cTn id="19" dur="500"/>
                                        <p:tgtEl>
                                          <p:spTgt spid="148485">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8485">
                                            <p:txEl>
                                              <p:pRg st="4" end="4"/>
                                            </p:txEl>
                                          </p:spTgt>
                                        </p:tgtEl>
                                        <p:attrNameLst>
                                          <p:attrName>style.visibility</p:attrName>
                                        </p:attrNameLst>
                                      </p:cBhvr>
                                      <p:to>
                                        <p:strVal val="visible"/>
                                      </p:to>
                                    </p:set>
                                    <p:animEffect transition="in" filter="wipe(left)">
                                      <p:cBhvr>
                                        <p:cTn id="23" dur="500"/>
                                        <p:tgtEl>
                                          <p:spTgt spid="1484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build="p">
        <p:tmplLst>
          <p:tmpl lvl="1">
            <p:tnLst>
              <p:par>
                <p:cTn presetID="22" presetClass="entr" presetSubtype="8" fill="hold" nodeType="afterEffect">
                  <p:stCondLst>
                    <p:cond delay="0"/>
                  </p:stCondLst>
                  <p:childTnLst>
                    <p:set>
                      <p:cBhvr>
                        <p:cTn dur="1" fill="hold">
                          <p:stCondLst>
                            <p:cond delay="0"/>
                          </p:stCondLst>
                        </p:cTn>
                        <p:tgtEl>
                          <p:spTgt spid="148485"/>
                        </p:tgtEl>
                        <p:attrNameLst>
                          <p:attrName>style.visibility</p:attrName>
                        </p:attrNameLst>
                      </p:cBhvr>
                      <p:to>
                        <p:strVal val="visible"/>
                      </p:to>
                    </p:set>
                    <p:animEffect transition="in" filter="wipe(left)">
                      <p:cBhvr>
                        <p:cTn dur="500"/>
                        <p:tgtEl>
                          <p:spTgt spid="148485"/>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48485"/>
                        </p:tgtEl>
                        <p:attrNameLst>
                          <p:attrName>style.visibility</p:attrName>
                        </p:attrNameLst>
                      </p:cBhvr>
                      <p:to>
                        <p:strVal val="visible"/>
                      </p:to>
                    </p:set>
                    <p:animEffect transition="in" filter="wipe(left)">
                      <p:cBhvr>
                        <p:cTn dur="500"/>
                        <p:tgtEl>
                          <p:spTgt spid="148485"/>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48485"/>
                        </p:tgtEl>
                        <p:attrNameLst>
                          <p:attrName>style.visibility</p:attrName>
                        </p:attrNameLst>
                      </p:cBhvr>
                      <p:to>
                        <p:strVal val="visible"/>
                      </p:to>
                    </p:set>
                    <p:animEffect transition="in" filter="wipe(left)">
                      <p:cBhvr>
                        <p:cTn dur="500"/>
                        <p:tgtEl>
                          <p:spTgt spid="148485"/>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48485"/>
                        </p:tgtEl>
                        <p:attrNameLst>
                          <p:attrName>style.visibility</p:attrName>
                        </p:attrNameLst>
                      </p:cBhvr>
                      <p:to>
                        <p:strVal val="visible"/>
                      </p:to>
                    </p:set>
                    <p:animEffect transition="in" filter="wipe(left)">
                      <p:cBhvr>
                        <p:cTn dur="500"/>
                        <p:tgtEl>
                          <p:spTgt spid="148485"/>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48485"/>
                        </p:tgtEl>
                        <p:attrNameLst>
                          <p:attrName>style.visibility</p:attrName>
                        </p:attrNameLst>
                      </p:cBhvr>
                      <p:to>
                        <p:strVal val="visible"/>
                      </p:to>
                    </p:set>
                    <p:animEffect transition="in" filter="wipe(left)">
                      <p:cBhvr>
                        <p:cTn dur="500"/>
                        <p:tgtEl>
                          <p:spTgt spid="148485"/>
                        </p:tgtEl>
                      </p:cBhvr>
                    </p:animEffect>
                  </p:childTnLst>
                </p:cTn>
              </p:par>
            </p:tnLst>
          </p:tmpl>
        </p:tmplLst>
      </p:bldP>
    </p:bldLst>
  </p:timing>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charset="0"/>
        </a:defRPr>
      </a:lvl2pPr>
      <a:lvl3pPr algn="l" rtl="0" fontAlgn="base">
        <a:spcBef>
          <a:spcPct val="0"/>
        </a:spcBef>
        <a:spcAft>
          <a:spcPct val="0"/>
        </a:spcAft>
        <a:defRPr sz="2400">
          <a:solidFill>
            <a:schemeClr val="bg1"/>
          </a:solidFill>
          <a:latin typeface="Arial" charset="0"/>
        </a:defRPr>
      </a:lvl3pPr>
      <a:lvl4pPr algn="l" rtl="0" fontAlgn="base">
        <a:spcBef>
          <a:spcPct val="0"/>
        </a:spcBef>
        <a:spcAft>
          <a:spcPct val="0"/>
        </a:spcAft>
        <a:defRPr sz="2400">
          <a:solidFill>
            <a:schemeClr val="bg1"/>
          </a:solidFill>
          <a:latin typeface="Arial" charset="0"/>
        </a:defRPr>
      </a:lvl4pPr>
      <a:lvl5pPr algn="l" rtl="0" fontAlgn="base">
        <a:spcBef>
          <a:spcPct val="0"/>
        </a:spcBef>
        <a:spcAft>
          <a:spcPct val="0"/>
        </a:spcAft>
        <a:defRPr sz="2400">
          <a:solidFill>
            <a:schemeClr val="bg1"/>
          </a:solidFill>
          <a:latin typeface="Arial" charset="0"/>
        </a:defRPr>
      </a:lvl5pPr>
      <a:lvl6pPr marL="457200" algn="l" rtl="0" fontAlgn="base">
        <a:spcBef>
          <a:spcPct val="0"/>
        </a:spcBef>
        <a:spcAft>
          <a:spcPct val="0"/>
        </a:spcAft>
        <a:defRPr sz="2400">
          <a:solidFill>
            <a:schemeClr val="bg1"/>
          </a:solidFill>
          <a:latin typeface="Arial" charset="0"/>
        </a:defRPr>
      </a:lvl6pPr>
      <a:lvl7pPr marL="914400" algn="l" rtl="0" fontAlgn="base">
        <a:spcBef>
          <a:spcPct val="0"/>
        </a:spcBef>
        <a:spcAft>
          <a:spcPct val="0"/>
        </a:spcAft>
        <a:defRPr sz="2400">
          <a:solidFill>
            <a:schemeClr val="bg1"/>
          </a:solidFill>
          <a:latin typeface="Arial" charset="0"/>
        </a:defRPr>
      </a:lvl7pPr>
      <a:lvl8pPr marL="1371600" algn="l" rtl="0" fontAlgn="base">
        <a:spcBef>
          <a:spcPct val="0"/>
        </a:spcBef>
        <a:spcAft>
          <a:spcPct val="0"/>
        </a:spcAft>
        <a:defRPr sz="2400">
          <a:solidFill>
            <a:schemeClr val="bg1"/>
          </a:solidFill>
          <a:latin typeface="Arial" charset="0"/>
        </a:defRPr>
      </a:lvl8pPr>
      <a:lvl9pPr marL="1828800" algn="l" rtl="0" fontAlgn="base">
        <a:spcBef>
          <a:spcPct val="0"/>
        </a:spcBef>
        <a:spcAft>
          <a:spcPct val="0"/>
        </a:spcAft>
        <a:defRPr sz="2400">
          <a:solidFill>
            <a:schemeClr val="bg1"/>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0530" name="Picture 2" descr="10"/>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50532" name="Rectangle 4"/>
          <p:cNvSpPr>
            <a:spLocks noGrp="1" noChangeArrowheads="1"/>
          </p:cNvSpPr>
          <p:nvPr>
            <p:ph type="title"/>
          </p:nvPr>
        </p:nvSpPr>
        <p:spPr bwMode="auto">
          <a:xfrm>
            <a:off x="450850" y="6350"/>
            <a:ext cx="8378825" cy="46831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0533" name="Rectangle 5"/>
          <p:cNvSpPr>
            <a:spLocks noGrp="1" noChangeArrowheads="1"/>
          </p:cNvSpPr>
          <p:nvPr>
            <p:ph type="body" idx="1"/>
          </p:nvPr>
        </p:nvSpPr>
        <p:spPr bwMode="auto">
          <a:xfrm>
            <a:off x="273050" y="836613"/>
            <a:ext cx="8348663" cy="549751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4" name="Rectangle 6"/>
          <p:cNvSpPr>
            <a:spLocks noGrp="1" noChangeArrowheads="1"/>
          </p:cNvSpPr>
          <p:nvPr>
            <p:ph type="dt" sz="half" idx="2"/>
          </p:nvPr>
        </p:nvSpPr>
        <p:spPr bwMode="auto">
          <a:xfrm>
            <a:off x="334963" y="648493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50535" name="Rectangle 7"/>
          <p:cNvSpPr>
            <a:spLocks noGrp="1" noChangeArrowheads="1"/>
          </p:cNvSpPr>
          <p:nvPr>
            <p:ph type="ftr" sz="quarter" idx="3"/>
          </p:nvPr>
        </p:nvSpPr>
        <p:spPr bwMode="auto">
          <a:xfrm>
            <a:off x="3001963" y="6484938"/>
            <a:ext cx="2895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50536" name="Rectangle 8"/>
          <p:cNvSpPr>
            <a:spLocks noGrp="1" noChangeArrowheads="1"/>
          </p:cNvSpPr>
          <p:nvPr>
            <p:ph type="sldNum" sz="quarter" idx="4"/>
          </p:nvPr>
        </p:nvSpPr>
        <p:spPr bwMode="auto">
          <a:xfrm>
            <a:off x="6430963" y="648493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3F25E25-EC13-4918-9556-0F084D1F012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animEffect transition="in" filter="wipe(left)">
                                      <p:cBhvr>
                                        <p:cTn id="7" dur="500"/>
                                        <p:tgtEl>
                                          <p:spTgt spid="15053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0533">
                                            <p:txEl>
                                              <p:pRg st="1" end="1"/>
                                            </p:txEl>
                                          </p:spTgt>
                                        </p:tgtEl>
                                        <p:attrNameLst>
                                          <p:attrName>style.visibility</p:attrName>
                                        </p:attrNameLst>
                                      </p:cBhvr>
                                      <p:to>
                                        <p:strVal val="visible"/>
                                      </p:to>
                                    </p:set>
                                    <p:animEffect transition="in" filter="wipe(left)">
                                      <p:cBhvr>
                                        <p:cTn id="11" dur="500"/>
                                        <p:tgtEl>
                                          <p:spTgt spid="15053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0533">
                                            <p:txEl>
                                              <p:pRg st="2" end="2"/>
                                            </p:txEl>
                                          </p:spTgt>
                                        </p:tgtEl>
                                        <p:attrNameLst>
                                          <p:attrName>style.visibility</p:attrName>
                                        </p:attrNameLst>
                                      </p:cBhvr>
                                      <p:to>
                                        <p:strVal val="visible"/>
                                      </p:to>
                                    </p:set>
                                    <p:animEffect transition="in" filter="wipe(left)">
                                      <p:cBhvr>
                                        <p:cTn id="15" dur="500"/>
                                        <p:tgtEl>
                                          <p:spTgt spid="15053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0533">
                                            <p:txEl>
                                              <p:pRg st="3" end="3"/>
                                            </p:txEl>
                                          </p:spTgt>
                                        </p:tgtEl>
                                        <p:attrNameLst>
                                          <p:attrName>style.visibility</p:attrName>
                                        </p:attrNameLst>
                                      </p:cBhvr>
                                      <p:to>
                                        <p:strVal val="visible"/>
                                      </p:to>
                                    </p:set>
                                    <p:animEffect transition="in" filter="wipe(left)">
                                      <p:cBhvr>
                                        <p:cTn id="19" dur="500"/>
                                        <p:tgtEl>
                                          <p:spTgt spid="15053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0533">
                                            <p:txEl>
                                              <p:pRg st="4" end="4"/>
                                            </p:txEl>
                                          </p:spTgt>
                                        </p:tgtEl>
                                        <p:attrNameLst>
                                          <p:attrName>style.visibility</p:attrName>
                                        </p:attrNameLst>
                                      </p:cBhvr>
                                      <p:to>
                                        <p:strVal val="visible"/>
                                      </p:to>
                                    </p:set>
                                    <p:animEffect transition="in" filter="wipe(left)">
                                      <p:cBhvr>
                                        <p:cTn id="23" dur="500"/>
                                        <p:tgtEl>
                                          <p:spTgt spid="150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p">
        <p:tmplLst>
          <p:tmpl lvl="1">
            <p:tnLst>
              <p:par>
                <p:cTn presetID="22" presetClass="entr" presetSubtype="8" fill="hold" nodeType="afterEffect">
                  <p:stCondLst>
                    <p:cond delay="0"/>
                  </p:stCondLst>
                  <p:childTnLst>
                    <p:set>
                      <p:cBhvr>
                        <p:cTn dur="1" fill="hold">
                          <p:stCondLst>
                            <p:cond delay="0"/>
                          </p:stCondLst>
                        </p:cTn>
                        <p:tgtEl>
                          <p:spTgt spid="150533"/>
                        </p:tgtEl>
                        <p:attrNameLst>
                          <p:attrName>style.visibility</p:attrName>
                        </p:attrNameLst>
                      </p:cBhvr>
                      <p:to>
                        <p:strVal val="visible"/>
                      </p:to>
                    </p:set>
                    <p:animEffect transition="in" filter="wipe(left)">
                      <p:cBhvr>
                        <p:cTn dur="500"/>
                        <p:tgtEl>
                          <p:spTgt spid="15053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50533"/>
                        </p:tgtEl>
                        <p:attrNameLst>
                          <p:attrName>style.visibility</p:attrName>
                        </p:attrNameLst>
                      </p:cBhvr>
                      <p:to>
                        <p:strVal val="visible"/>
                      </p:to>
                    </p:set>
                    <p:animEffect transition="in" filter="wipe(left)">
                      <p:cBhvr>
                        <p:cTn dur="500"/>
                        <p:tgtEl>
                          <p:spTgt spid="15053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50533"/>
                        </p:tgtEl>
                        <p:attrNameLst>
                          <p:attrName>style.visibility</p:attrName>
                        </p:attrNameLst>
                      </p:cBhvr>
                      <p:to>
                        <p:strVal val="visible"/>
                      </p:to>
                    </p:set>
                    <p:animEffect transition="in" filter="wipe(left)">
                      <p:cBhvr>
                        <p:cTn dur="500"/>
                        <p:tgtEl>
                          <p:spTgt spid="15053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50533"/>
                        </p:tgtEl>
                        <p:attrNameLst>
                          <p:attrName>style.visibility</p:attrName>
                        </p:attrNameLst>
                      </p:cBhvr>
                      <p:to>
                        <p:strVal val="visible"/>
                      </p:to>
                    </p:set>
                    <p:animEffect transition="in" filter="wipe(left)">
                      <p:cBhvr>
                        <p:cTn dur="500"/>
                        <p:tgtEl>
                          <p:spTgt spid="15053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50533"/>
                        </p:tgtEl>
                        <p:attrNameLst>
                          <p:attrName>style.visibility</p:attrName>
                        </p:attrNameLst>
                      </p:cBhvr>
                      <p:to>
                        <p:strVal val="visible"/>
                      </p:to>
                    </p:set>
                    <p:animEffect transition="in" filter="wipe(left)">
                      <p:cBhvr>
                        <p:cTn dur="500"/>
                        <p:tgtEl>
                          <p:spTgt spid="150533"/>
                        </p:tgtEl>
                      </p:cBhvr>
                    </p:animEffect>
                  </p:childTnLst>
                </p:cTn>
              </p:par>
            </p:tnLst>
          </p:tmpl>
        </p:tmplLst>
      </p:bldP>
    </p:bldLst>
  </p:timing>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charset="0"/>
        </a:defRPr>
      </a:lvl2pPr>
      <a:lvl3pPr algn="l" rtl="0" fontAlgn="base">
        <a:spcBef>
          <a:spcPct val="0"/>
        </a:spcBef>
        <a:spcAft>
          <a:spcPct val="0"/>
        </a:spcAft>
        <a:defRPr sz="2400">
          <a:solidFill>
            <a:schemeClr val="bg1"/>
          </a:solidFill>
          <a:latin typeface="Arial" charset="0"/>
        </a:defRPr>
      </a:lvl3pPr>
      <a:lvl4pPr algn="l" rtl="0" fontAlgn="base">
        <a:spcBef>
          <a:spcPct val="0"/>
        </a:spcBef>
        <a:spcAft>
          <a:spcPct val="0"/>
        </a:spcAft>
        <a:defRPr sz="2400">
          <a:solidFill>
            <a:schemeClr val="bg1"/>
          </a:solidFill>
          <a:latin typeface="Arial" charset="0"/>
        </a:defRPr>
      </a:lvl4pPr>
      <a:lvl5pPr algn="l" rtl="0" fontAlgn="base">
        <a:spcBef>
          <a:spcPct val="0"/>
        </a:spcBef>
        <a:spcAft>
          <a:spcPct val="0"/>
        </a:spcAft>
        <a:defRPr sz="2400">
          <a:solidFill>
            <a:schemeClr val="bg1"/>
          </a:solidFill>
          <a:latin typeface="Arial" charset="0"/>
        </a:defRPr>
      </a:lvl5pPr>
      <a:lvl6pPr marL="457200" algn="l" rtl="0" fontAlgn="base">
        <a:spcBef>
          <a:spcPct val="0"/>
        </a:spcBef>
        <a:spcAft>
          <a:spcPct val="0"/>
        </a:spcAft>
        <a:defRPr sz="2400">
          <a:solidFill>
            <a:schemeClr val="bg1"/>
          </a:solidFill>
          <a:latin typeface="Arial" charset="0"/>
        </a:defRPr>
      </a:lvl6pPr>
      <a:lvl7pPr marL="914400" algn="l" rtl="0" fontAlgn="base">
        <a:spcBef>
          <a:spcPct val="0"/>
        </a:spcBef>
        <a:spcAft>
          <a:spcPct val="0"/>
        </a:spcAft>
        <a:defRPr sz="2400">
          <a:solidFill>
            <a:schemeClr val="bg1"/>
          </a:solidFill>
          <a:latin typeface="Arial" charset="0"/>
        </a:defRPr>
      </a:lvl7pPr>
      <a:lvl8pPr marL="1371600" algn="l" rtl="0" fontAlgn="base">
        <a:spcBef>
          <a:spcPct val="0"/>
        </a:spcBef>
        <a:spcAft>
          <a:spcPct val="0"/>
        </a:spcAft>
        <a:defRPr sz="2400">
          <a:solidFill>
            <a:schemeClr val="bg1"/>
          </a:solidFill>
          <a:latin typeface="Arial" charset="0"/>
        </a:defRPr>
      </a:lvl8pPr>
      <a:lvl9pPr marL="1828800" algn="l" rtl="0" fontAlgn="base">
        <a:spcBef>
          <a:spcPct val="0"/>
        </a:spcBef>
        <a:spcAft>
          <a:spcPct val="0"/>
        </a:spcAft>
        <a:defRPr sz="2400">
          <a:solidFill>
            <a:schemeClr val="bg1"/>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p:txBody>
          <a:bodyPr/>
          <a:lstStyle/>
          <a:p>
            <a:r>
              <a:rPr lang="en-US" sz="4400" dirty="0" smtClean="0"/>
              <a:t>Mid-term Project</a:t>
            </a:r>
            <a:endParaRPr lang="en-US" sz="4400" dirty="0"/>
          </a:p>
        </p:txBody>
      </p:sp>
      <p:sp>
        <p:nvSpPr>
          <p:cNvPr id="146435" name="Rectangle 3"/>
          <p:cNvSpPr>
            <a:spLocks noGrp="1" noChangeArrowheads="1"/>
          </p:cNvSpPr>
          <p:nvPr>
            <p:ph type="subTitle" idx="1"/>
          </p:nvPr>
        </p:nvSpPr>
        <p:spPr>
          <a:xfrm>
            <a:off x="1295400" y="3125788"/>
            <a:ext cx="6400800" cy="608012"/>
          </a:xfrm>
        </p:spPr>
        <p:txBody>
          <a:bodyPr/>
          <a:lstStyle/>
          <a:p>
            <a:pPr>
              <a:spcAft>
                <a:spcPts val="600"/>
              </a:spcAft>
            </a:pPr>
            <a:r>
              <a:rPr lang="en-US" dirty="0" smtClean="0"/>
              <a:t>Team Apple</a:t>
            </a:r>
          </a:p>
          <a:p>
            <a:endParaRPr lang="en-US" sz="2400" dirty="0" smtClean="0"/>
          </a:p>
          <a:p>
            <a:r>
              <a:rPr lang="en-US" sz="2400" dirty="0" err="1" smtClean="0"/>
              <a:t>Jian</a:t>
            </a:r>
            <a:r>
              <a:rPr lang="en-US" sz="2400" dirty="0" smtClean="0"/>
              <a:t> Wang</a:t>
            </a:r>
          </a:p>
          <a:p>
            <a:r>
              <a:rPr lang="en-US" sz="2400" dirty="0" err="1" smtClean="0"/>
              <a:t>Yulong</a:t>
            </a:r>
            <a:r>
              <a:rPr lang="en-US" sz="2400" dirty="0" smtClean="0"/>
              <a:t> </a:t>
            </a:r>
            <a:r>
              <a:rPr lang="en-US" sz="2400" dirty="0" err="1" smtClean="0"/>
              <a:t>Luo</a:t>
            </a:r>
            <a:endParaRPr lang="en-US" sz="2400" dirty="0" smtClean="0"/>
          </a:p>
          <a:p>
            <a:r>
              <a:rPr lang="en-US" sz="2400" dirty="0" err="1" smtClean="0"/>
              <a:t>Qi</a:t>
            </a:r>
            <a:r>
              <a:rPr lang="en-US" sz="2400" dirty="0" smtClean="0"/>
              <a:t> Zhu</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0850" y="6350"/>
            <a:ext cx="8378825" cy="603250"/>
          </a:xfrm>
        </p:spPr>
        <p:txBody>
          <a:bodyPr/>
          <a:lstStyle/>
          <a:p>
            <a:r>
              <a:rPr lang="en-US" sz="3200" b="1" dirty="0" smtClean="0"/>
              <a:t>ANALYSIS AND RESULTS</a:t>
            </a:r>
            <a:endParaRPr lang="en-US" sz="3200" b="1" dirty="0"/>
          </a:p>
        </p:txBody>
      </p:sp>
      <p:sp>
        <p:nvSpPr>
          <p:cNvPr id="6" name="TextBox 5"/>
          <p:cNvSpPr txBox="1"/>
          <p:nvPr/>
        </p:nvSpPr>
        <p:spPr>
          <a:xfrm>
            <a:off x="457200" y="757535"/>
            <a:ext cx="5598007" cy="461665"/>
          </a:xfrm>
          <a:prstGeom prst="rect">
            <a:avLst/>
          </a:prstGeom>
          <a:noFill/>
        </p:spPr>
        <p:txBody>
          <a:bodyPr wrap="none" rtlCol="0">
            <a:spAutoFit/>
          </a:bodyPr>
          <a:lstStyle/>
          <a:p>
            <a:r>
              <a:rPr lang="en-US" dirty="0" smtClean="0"/>
              <a:t>Mobile phone analysis: Negative words</a:t>
            </a:r>
            <a:endParaRPr lang="en-US" dirty="0"/>
          </a:p>
        </p:txBody>
      </p:sp>
      <p:graphicFrame>
        <p:nvGraphicFramePr>
          <p:cNvPr id="5" name="表格 4"/>
          <p:cNvGraphicFramePr>
            <a:graphicFrameLocks noGrp="1"/>
          </p:cNvGraphicFramePr>
          <p:nvPr/>
        </p:nvGraphicFramePr>
        <p:xfrm>
          <a:off x="609600" y="1614486"/>
          <a:ext cx="7696200" cy="4557714"/>
        </p:xfrm>
        <a:graphic>
          <a:graphicData uri="http://schemas.openxmlformats.org/drawingml/2006/table">
            <a:tbl>
              <a:tblPr/>
              <a:tblGrid>
                <a:gridCol w="685800"/>
                <a:gridCol w="1238250"/>
                <a:gridCol w="962025"/>
                <a:gridCol w="962025"/>
                <a:gridCol w="962025"/>
                <a:gridCol w="962025"/>
                <a:gridCol w="962025"/>
                <a:gridCol w="962025"/>
              </a:tblGrid>
              <a:tr h="381000">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err="1" smtClean="0">
                          <a:solidFill>
                            <a:srgbClr val="000000"/>
                          </a:solidFill>
                          <a:latin typeface="Times New Roman"/>
                          <a:ea typeface="Times New Roman"/>
                          <a:cs typeface="Times New Roman"/>
                        </a:rPr>
                        <a:t>Neg_</a:t>
                      </a:r>
                      <a:r>
                        <a:rPr lang="en-US" sz="1600" b="1" dirty="0" err="1" smtClean="0">
                          <a:solidFill>
                            <a:srgbClr val="000000"/>
                          </a:solidFill>
                          <a:latin typeface="Times New Roman"/>
                          <a:ea typeface="宋体"/>
                          <a:cs typeface="Times New Roman"/>
                        </a:rPr>
                        <a:t>words</a:t>
                      </a: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err="1">
                          <a:solidFill>
                            <a:srgbClr val="000000"/>
                          </a:solidFill>
                          <a:latin typeface="Times New Roman"/>
                          <a:ea typeface="Times New Roman"/>
                          <a:cs typeface="Times New Roman"/>
                        </a:rPr>
                        <a:t>iPhone</a:t>
                      </a: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Ratio</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Galaxy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Ratio</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Lumia</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Ratio</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088">
                <a:tc>
                  <a:txBody>
                    <a:bodyPr/>
                    <a:lstStyle/>
                    <a:p>
                      <a:pPr marL="0" marR="0" algn="ctr">
                        <a:lnSpc>
                          <a:spcPct val="115000"/>
                        </a:lnSpc>
                        <a:spcBef>
                          <a:spcPts val="0"/>
                        </a:spcBef>
                        <a:spcAft>
                          <a:spcPts val="0"/>
                        </a:spcAft>
                      </a:pPr>
                      <a:endParaRPr lang="en-US" sz="1600">
                        <a:solidFill>
                          <a:srgbClr val="0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defective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1.05</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19088">
                <a:tc rowSpan="2">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price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overpriced</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7</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73</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9.52</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r>
              <a:tr h="319088">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expensive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68</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7.12</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4.76</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33.33</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9F1"/>
                    </a:solidFill>
                  </a:tcPr>
                </a:tc>
              </a:tr>
              <a:tr h="319088">
                <a:tc>
                  <a:txBody>
                    <a:bodyPr/>
                    <a:lstStyle/>
                    <a:p>
                      <a:pPr marL="0" marR="0" algn="ctr">
                        <a:lnSpc>
                          <a:spcPct val="115000"/>
                        </a:lnSpc>
                        <a:spcBef>
                          <a:spcPts val="0"/>
                        </a:spcBef>
                        <a:spcAft>
                          <a:spcPts val="0"/>
                        </a:spcAft>
                      </a:pPr>
                      <a:endParaRPr lang="en-US" sz="1600">
                        <a:solidFill>
                          <a:srgbClr val="0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ugly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98</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10.26</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6</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a:t>
                      </a:r>
                      <a:r>
                        <a:rPr lang="en-US" sz="1600">
                          <a:solidFill>
                            <a:srgbClr val="000000"/>
                          </a:solidFill>
                          <a:latin typeface="Times New Roman"/>
                          <a:ea typeface="Times New Roman"/>
                          <a:cs typeface="Times New Roman"/>
                        </a:rPr>
                        <a:t>8.</a:t>
                      </a:r>
                      <a:r>
                        <a:rPr lang="en-US" sz="1600">
                          <a:solidFill>
                            <a:srgbClr val="000000"/>
                          </a:solidFill>
                          <a:latin typeface="Times New Roman"/>
                          <a:ea typeface="宋体"/>
                          <a:cs typeface="Times New Roman"/>
                        </a:rPr>
                        <a:t>57</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9088">
                <a:tc>
                  <a:txBody>
                    <a:bodyPr/>
                    <a:lstStyle/>
                    <a:p>
                      <a:pPr marL="0" marR="0" algn="ctr">
                        <a:lnSpc>
                          <a:spcPct val="115000"/>
                        </a:lnSpc>
                        <a:spcBef>
                          <a:spcPts val="0"/>
                        </a:spcBef>
                        <a:spcAft>
                          <a:spcPts val="0"/>
                        </a:spcAft>
                      </a:pPr>
                      <a:endParaRPr lang="en-US" sz="1600">
                        <a:solidFill>
                          <a:srgbClr val="0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fragile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1.05%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11.11%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9088">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slow</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259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27.12</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19.05</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9088">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poor</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163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r>
                        <a:rPr lang="en-US" sz="1600">
                          <a:solidFill>
                            <a:srgbClr val="000000"/>
                          </a:solidFill>
                          <a:latin typeface="Times New Roman"/>
                          <a:ea typeface="宋体"/>
                          <a:cs typeface="Times New Roman"/>
                        </a:rPr>
                        <a:t>7.07</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9.52</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22.22</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9088">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weak</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244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a:t>
                      </a:r>
                      <a:r>
                        <a:rPr lang="en-US" sz="1600">
                          <a:solidFill>
                            <a:srgbClr val="000000"/>
                          </a:solidFill>
                          <a:latin typeface="Times New Roman"/>
                          <a:ea typeface="Times New Roman"/>
                          <a:cs typeface="Times New Roman"/>
                        </a:rPr>
                        <a:t>5.</a:t>
                      </a:r>
                      <a:r>
                        <a:rPr lang="en-US" sz="1600">
                          <a:solidFill>
                            <a:srgbClr val="000000"/>
                          </a:solidFill>
                          <a:latin typeface="Times New Roman"/>
                          <a:ea typeface="宋体"/>
                          <a:cs typeface="Times New Roman"/>
                        </a:rPr>
                        <a:t>55</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9.52</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9088">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large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60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6.28</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19.05</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9088">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heavy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32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3.35</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33.33</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9088">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insensitive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42</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47658">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bad-looking</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19088">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Total</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955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60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60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600" dirty="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0850" y="6350"/>
            <a:ext cx="8378825" cy="603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ANALYSIS AND RESULTS</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sp>
        <p:nvSpPr>
          <p:cNvPr id="5" name="TextBox 4"/>
          <p:cNvSpPr txBox="1"/>
          <p:nvPr/>
        </p:nvSpPr>
        <p:spPr>
          <a:xfrm>
            <a:off x="762000" y="685800"/>
            <a:ext cx="4809330" cy="461665"/>
          </a:xfrm>
          <a:prstGeom prst="rect">
            <a:avLst/>
          </a:prstGeom>
          <a:noFill/>
        </p:spPr>
        <p:txBody>
          <a:bodyPr wrap="none" rtlCol="0">
            <a:spAutoFit/>
          </a:bodyPr>
          <a:lstStyle/>
          <a:p>
            <a:r>
              <a:rPr lang="en-US" dirty="0" smtClean="0"/>
              <a:t>Negative words for Mobile Phone</a:t>
            </a:r>
            <a:endParaRPr lang="en-US" dirty="0"/>
          </a:p>
        </p:txBody>
      </p:sp>
      <p:pic>
        <p:nvPicPr>
          <p:cNvPr id="51202" name="Picture 2" descr="F:\Courses\2013Spring\660-Python\mid-term\Mid-term\table&amp;bar\bar\ph_neg_bar.png"/>
          <p:cNvPicPr>
            <a:picLocks noChangeAspect="1" noChangeArrowheads="1"/>
          </p:cNvPicPr>
          <p:nvPr/>
        </p:nvPicPr>
        <p:blipFill>
          <a:blip r:embed="rId2" cstate="print"/>
          <a:srcRect l="9222" t="6916" r="8646" b="6628"/>
          <a:stretch>
            <a:fillRect/>
          </a:stretch>
        </p:blipFill>
        <p:spPr bwMode="auto">
          <a:xfrm>
            <a:off x="838200" y="1143000"/>
            <a:ext cx="7543800" cy="5715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0850" y="6350"/>
            <a:ext cx="8378825" cy="603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ANALYSIS AND RESULTS</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sp>
        <p:nvSpPr>
          <p:cNvPr id="7" name="内容占位符 6"/>
          <p:cNvSpPr>
            <a:spLocks noGrp="1"/>
          </p:cNvSpPr>
          <p:nvPr>
            <p:ph idx="1"/>
          </p:nvPr>
        </p:nvSpPr>
        <p:spPr>
          <a:xfrm>
            <a:off x="304800" y="914400"/>
            <a:ext cx="8348663" cy="5497512"/>
          </a:xfrm>
        </p:spPr>
        <p:txBody>
          <a:bodyPr/>
          <a:lstStyle/>
          <a:p>
            <a:r>
              <a:rPr lang="en-US" sz="2400" dirty="0" smtClean="0"/>
              <a:t>Speed. Galaxy is running faster than </a:t>
            </a:r>
            <a:r>
              <a:rPr lang="en-US" sz="2400" dirty="0" err="1" smtClean="0"/>
              <a:t>iPhone</a:t>
            </a:r>
            <a:r>
              <a:rPr lang="en-US" sz="2400" dirty="0" smtClean="0"/>
              <a:t> and </a:t>
            </a:r>
            <a:r>
              <a:rPr lang="en-US" sz="2400" dirty="0" err="1" smtClean="0"/>
              <a:t>Lumia</a:t>
            </a:r>
            <a:r>
              <a:rPr lang="en-US" sz="2400" dirty="0" smtClean="0"/>
              <a:t>. </a:t>
            </a:r>
          </a:p>
          <a:p>
            <a:r>
              <a:rPr lang="en-US" sz="2400" dirty="0" smtClean="0"/>
              <a:t>Appearance. People would consider </a:t>
            </a:r>
            <a:r>
              <a:rPr lang="en-US" sz="2400" dirty="0" err="1" smtClean="0"/>
              <a:t>iphone</a:t>
            </a:r>
            <a:r>
              <a:rPr lang="en-US" sz="2400" dirty="0" smtClean="0"/>
              <a:t> is much more beautiful then Galaxy and </a:t>
            </a:r>
            <a:r>
              <a:rPr lang="en-US" sz="2400" dirty="0" err="1" smtClean="0"/>
              <a:t>Lumia</a:t>
            </a:r>
            <a:r>
              <a:rPr lang="en-US" sz="2400" dirty="0" smtClean="0"/>
              <a:t>. </a:t>
            </a:r>
          </a:p>
          <a:p>
            <a:pPr lvl="0"/>
            <a:r>
              <a:rPr lang="en-US" sz="2400" dirty="0" smtClean="0"/>
              <a:t>Big proportion of customers thinks that those three brands of mobile phones are thin and light.</a:t>
            </a:r>
          </a:p>
          <a:p>
            <a:pPr lvl="0"/>
            <a:r>
              <a:rPr lang="en-US" sz="2400" dirty="0" err="1" smtClean="0"/>
              <a:t>Lumia’s</a:t>
            </a:r>
            <a:r>
              <a:rPr lang="en-US" sz="2400" dirty="0" smtClean="0"/>
              <a:t> price is the most expensive mobile phone.</a:t>
            </a:r>
          </a:p>
          <a:p>
            <a:pPr lvl="0"/>
            <a:r>
              <a:rPr lang="en-US" sz="2400" dirty="0" err="1" smtClean="0"/>
              <a:t>iPhone’s</a:t>
            </a:r>
            <a:r>
              <a:rPr lang="en-US" sz="2400" dirty="0" smtClean="0"/>
              <a:t> operation is slower than Galaxy.</a:t>
            </a:r>
          </a:p>
          <a:p>
            <a:pPr lvl="0"/>
            <a:r>
              <a:rPr lang="en-US" sz="2400" dirty="0" smtClean="0"/>
              <a:t>The weight of </a:t>
            </a:r>
            <a:r>
              <a:rPr lang="en-US" sz="2400" dirty="0" err="1" smtClean="0"/>
              <a:t>Lumia</a:t>
            </a:r>
            <a:r>
              <a:rPr lang="en-US" sz="2400" dirty="0" smtClean="0"/>
              <a:t> is much heavier than </a:t>
            </a:r>
            <a:r>
              <a:rPr lang="en-US" sz="2400" dirty="0" err="1" smtClean="0"/>
              <a:t>iPhone</a:t>
            </a:r>
            <a:r>
              <a:rPr lang="en-US" sz="2400" dirty="0" smtClean="0"/>
              <a:t> and Galaxy.</a:t>
            </a:r>
          </a:p>
          <a:p>
            <a:pPr lvl="0"/>
            <a:r>
              <a:rPr lang="en-US" sz="2400" dirty="0" smtClean="0"/>
              <a:t>Galaxy seems have large screen than </a:t>
            </a:r>
            <a:r>
              <a:rPr lang="en-US" sz="2400" dirty="0" err="1" smtClean="0"/>
              <a:t>iPhone</a:t>
            </a:r>
            <a:r>
              <a:rPr lang="en-US" sz="2400" dirty="0" smtClean="0"/>
              <a:t>.</a:t>
            </a:r>
          </a:p>
          <a:p>
            <a:pPr lvl="0"/>
            <a:r>
              <a:rPr lang="en-US" sz="2400" dirty="0" smtClean="0"/>
              <a:t>Over all, </a:t>
            </a:r>
            <a:r>
              <a:rPr lang="en-US" sz="2400" dirty="0" err="1" smtClean="0"/>
              <a:t>iphone</a:t>
            </a:r>
            <a:r>
              <a:rPr lang="en-US" sz="2400" dirty="0" smtClean="0"/>
              <a:t> is the best-looking compared to the other two mobile phones.</a:t>
            </a:r>
          </a:p>
          <a:p>
            <a:pPr lvl="0"/>
            <a:endParaRPr lang="en-US" sz="2400" dirty="0" smtClean="0"/>
          </a:p>
          <a:p>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0850" y="6350"/>
            <a:ext cx="8378825" cy="603250"/>
          </a:xfrm>
        </p:spPr>
        <p:txBody>
          <a:bodyPr/>
          <a:lstStyle/>
          <a:p>
            <a:r>
              <a:rPr lang="en-US" sz="3200" b="1" dirty="0" smtClean="0"/>
              <a:t>ANALYSIS AND RESULTS</a:t>
            </a:r>
            <a:endParaRPr lang="en-US" sz="3200" b="1" dirty="0"/>
          </a:p>
        </p:txBody>
      </p:sp>
      <p:sp>
        <p:nvSpPr>
          <p:cNvPr id="5" name="TextBox 4"/>
          <p:cNvSpPr txBox="1"/>
          <p:nvPr/>
        </p:nvSpPr>
        <p:spPr>
          <a:xfrm>
            <a:off x="457200" y="757535"/>
            <a:ext cx="6123792" cy="461665"/>
          </a:xfrm>
          <a:prstGeom prst="rect">
            <a:avLst/>
          </a:prstGeom>
          <a:noFill/>
        </p:spPr>
        <p:txBody>
          <a:bodyPr wrap="none" rtlCol="0">
            <a:spAutoFit/>
          </a:bodyPr>
          <a:lstStyle/>
          <a:p>
            <a:r>
              <a:rPr lang="en-US" dirty="0" smtClean="0"/>
              <a:t>Operating system analysis: Positive words</a:t>
            </a:r>
            <a:endParaRPr lang="en-US" dirty="0"/>
          </a:p>
        </p:txBody>
      </p:sp>
      <p:graphicFrame>
        <p:nvGraphicFramePr>
          <p:cNvPr id="6" name="表格 5"/>
          <p:cNvGraphicFramePr>
            <a:graphicFrameLocks noGrp="1"/>
          </p:cNvGraphicFramePr>
          <p:nvPr/>
        </p:nvGraphicFramePr>
        <p:xfrm>
          <a:off x="685796" y="1371593"/>
          <a:ext cx="7848603" cy="5029214"/>
        </p:xfrm>
        <a:graphic>
          <a:graphicData uri="http://schemas.openxmlformats.org/drawingml/2006/table">
            <a:tbl>
              <a:tblPr/>
              <a:tblGrid>
                <a:gridCol w="1295404"/>
                <a:gridCol w="947054"/>
                <a:gridCol w="957946"/>
                <a:gridCol w="990600"/>
                <a:gridCol w="1066800"/>
                <a:gridCol w="1524000"/>
                <a:gridCol w="1066799"/>
              </a:tblGrid>
              <a:tr h="628650">
                <a:tc>
                  <a:txBody>
                    <a:bodyPr/>
                    <a:lstStyle/>
                    <a:p>
                      <a:pPr marL="0" marR="0" algn="ctr">
                        <a:lnSpc>
                          <a:spcPct val="115000"/>
                        </a:lnSpc>
                        <a:spcBef>
                          <a:spcPts val="0"/>
                        </a:spcBef>
                        <a:spcAft>
                          <a:spcPts val="0"/>
                        </a:spcAft>
                      </a:pPr>
                      <a:r>
                        <a:rPr lang="en-US" sz="1600" b="1" dirty="0" err="1" smtClean="0">
                          <a:solidFill>
                            <a:srgbClr val="000000"/>
                          </a:solidFill>
                          <a:latin typeface="Times New Roman"/>
                          <a:ea typeface="宋体"/>
                          <a:cs typeface="Times New Roman"/>
                        </a:rPr>
                        <a:t>P</a:t>
                      </a:r>
                      <a:r>
                        <a:rPr lang="en-US" sz="1600" b="1" dirty="0" err="1" smtClean="0">
                          <a:solidFill>
                            <a:srgbClr val="000000"/>
                          </a:solidFill>
                          <a:latin typeface="Times New Roman"/>
                          <a:ea typeface="Times New Roman"/>
                          <a:cs typeface="Times New Roman"/>
                        </a:rPr>
                        <a:t>os_</a:t>
                      </a:r>
                      <a:r>
                        <a:rPr lang="en-US" sz="1600" b="1" dirty="0" err="1" smtClean="0">
                          <a:solidFill>
                            <a:srgbClr val="000000"/>
                          </a:solidFill>
                          <a:latin typeface="Times New Roman"/>
                          <a:ea typeface="宋体"/>
                          <a:cs typeface="Times New Roman"/>
                        </a:rPr>
                        <a:t>words</a:t>
                      </a: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err="1">
                          <a:solidFill>
                            <a:srgbClr val="000000"/>
                          </a:solidFill>
                          <a:latin typeface="Times New Roman"/>
                          <a:ea typeface="Times New Roman"/>
                          <a:cs typeface="Times New Roman"/>
                        </a:rPr>
                        <a:t>iOS</a:t>
                      </a: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Ratio</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Android</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Ratio</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err="1">
                          <a:solidFill>
                            <a:srgbClr val="000000"/>
                          </a:solidFill>
                          <a:latin typeface="Times New Roman"/>
                          <a:ea typeface="Times New Roman"/>
                          <a:cs typeface="Times New Roman"/>
                        </a:rPr>
                        <a:t>Windowsphone</a:t>
                      </a: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Ratio</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smart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475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27.19%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2013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35.24%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50.00%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fast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591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33.83%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333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5.84%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10.</a:t>
                      </a:r>
                      <a:r>
                        <a:rPr lang="en-US" sz="1600">
                          <a:solidFill>
                            <a:srgbClr val="000000"/>
                          </a:solidFill>
                          <a:latin typeface="Times New Roman"/>
                          <a:ea typeface="宋体"/>
                          <a:cs typeface="Times New Roman"/>
                        </a:rPr>
                        <a:t>0</a:t>
                      </a: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quick</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40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2.29%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69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1.21%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4.0</a:t>
                      </a:r>
                      <a:r>
                        <a:rPr lang="en-US" sz="1600">
                          <a:solidFill>
                            <a:srgbClr val="000000"/>
                          </a:solidFill>
                          <a:latin typeface="Times New Roman"/>
                          <a:ea typeface="宋体"/>
                          <a:cs typeface="Times New Roman"/>
                        </a:rPr>
                        <a:t>0</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friendly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1.09%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0.42%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compatible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54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3.09%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0.37%</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2.0</a:t>
                      </a:r>
                      <a:r>
                        <a:rPr lang="en-US" sz="1600">
                          <a:solidFill>
                            <a:srgbClr val="000000"/>
                          </a:solidFill>
                          <a:latin typeface="Times New Roman"/>
                          <a:ea typeface="宋体"/>
                          <a:cs typeface="Times New Roman"/>
                        </a:rPr>
                        <a:t>0</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flexible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8</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0.14%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2.00%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fluency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0.04%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safe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1.20%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108</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1.89%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2.0</a:t>
                      </a:r>
                      <a:r>
                        <a:rPr lang="en-US" sz="1600">
                          <a:solidFill>
                            <a:srgbClr val="000000"/>
                          </a:solidFill>
                          <a:latin typeface="Times New Roman"/>
                          <a:ea typeface="宋体"/>
                          <a:cs typeface="Times New Roman"/>
                        </a:rPr>
                        <a:t>0</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easy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1.20%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159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2.7</a:t>
                      </a:r>
                      <a:r>
                        <a:rPr lang="en-US" sz="1600">
                          <a:solidFill>
                            <a:srgbClr val="000000"/>
                          </a:solidFill>
                          <a:latin typeface="Times New Roman"/>
                          <a:ea typeface="宋体"/>
                          <a:cs typeface="Times New Roman"/>
                        </a:rPr>
                        <a:t>8</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2.0</a:t>
                      </a:r>
                      <a:r>
                        <a:rPr lang="en-US" sz="1600">
                          <a:solidFill>
                            <a:srgbClr val="000000"/>
                          </a:solidFill>
                          <a:latin typeface="Times New Roman"/>
                          <a:ea typeface="宋体"/>
                          <a:cs typeface="Times New Roman"/>
                        </a:rPr>
                        <a:t>0</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good design</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creative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26</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1.49%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0.16%</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openness</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14326">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free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500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28.62%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a:t>
                      </a:r>
                      <a:r>
                        <a:rPr lang="en-US" sz="1600">
                          <a:solidFill>
                            <a:srgbClr val="000000"/>
                          </a:solidFill>
                          <a:latin typeface="Times New Roman"/>
                          <a:ea typeface="宋体"/>
                          <a:cs typeface="Times New Roman"/>
                        </a:rPr>
                        <a:t>,</a:t>
                      </a:r>
                      <a:r>
                        <a:rPr lang="en-US" sz="1600">
                          <a:solidFill>
                            <a:srgbClr val="000000"/>
                          </a:solidFill>
                          <a:latin typeface="Times New Roman"/>
                          <a:ea typeface="Times New Roman"/>
                          <a:cs typeface="Times New Roman"/>
                        </a:rPr>
                        <a:t>967</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52.</a:t>
                      </a:r>
                      <a:r>
                        <a:rPr lang="en-US" sz="1600">
                          <a:solidFill>
                            <a:srgbClr val="000000"/>
                          </a:solidFill>
                          <a:latin typeface="Times New Roman"/>
                          <a:ea typeface="宋体"/>
                          <a:cs typeface="Times New Roman"/>
                        </a:rPr>
                        <a:t>93</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28.</a:t>
                      </a:r>
                      <a:r>
                        <a:rPr lang="en-US" sz="1600">
                          <a:solidFill>
                            <a:srgbClr val="000000"/>
                          </a:solidFill>
                          <a:latin typeface="Times New Roman"/>
                          <a:ea typeface="宋体"/>
                          <a:cs typeface="Times New Roman"/>
                        </a:rPr>
                        <a:t>00</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14326">
                <a:tc>
                  <a:txBody>
                    <a:bodyPr/>
                    <a:lstStyle/>
                    <a:p>
                      <a:pPr marL="0" marR="0" algn="ctr">
                        <a:lnSpc>
                          <a:spcPct val="115000"/>
                        </a:lnSpc>
                        <a:spcBef>
                          <a:spcPts val="0"/>
                        </a:spcBef>
                        <a:spcAft>
                          <a:spcPts val="0"/>
                        </a:spcAft>
                      </a:pPr>
                      <a:r>
                        <a:rPr lang="en-US" sz="1600" dirty="0">
                          <a:solidFill>
                            <a:srgbClr val="000000"/>
                          </a:solidFill>
                          <a:latin typeface="Times New Roman"/>
                          <a:ea typeface="Times New Roman"/>
                          <a:cs typeface="Times New Roman"/>
                        </a:rPr>
                        <a:t>Total</a:t>
                      </a: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dirty="0">
                          <a:solidFill>
                            <a:srgbClr val="000000"/>
                          </a:solidFill>
                          <a:latin typeface="Times New Roman"/>
                          <a:ea typeface="宋体"/>
                          <a:cs typeface="Times New Roman"/>
                        </a:rPr>
                        <a:t>1,747</a:t>
                      </a: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600" dirty="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dirty="0">
                          <a:solidFill>
                            <a:srgbClr val="000000"/>
                          </a:solidFill>
                          <a:latin typeface="Times New Roman"/>
                          <a:ea typeface="宋体"/>
                          <a:cs typeface="Times New Roman"/>
                        </a:rPr>
                        <a:t>5,713</a:t>
                      </a: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600" dirty="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dirty="0">
                          <a:solidFill>
                            <a:srgbClr val="000000"/>
                          </a:solidFill>
                          <a:latin typeface="Times New Roman"/>
                          <a:ea typeface="宋体"/>
                          <a:cs typeface="Times New Roman"/>
                        </a:rPr>
                        <a:t>50</a:t>
                      </a: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600" dirty="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0850" y="6350"/>
            <a:ext cx="8378825" cy="603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ANALYSIS AND RESULTS</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sp>
        <p:nvSpPr>
          <p:cNvPr id="4" name="TextBox 3"/>
          <p:cNvSpPr txBox="1"/>
          <p:nvPr/>
        </p:nvSpPr>
        <p:spPr>
          <a:xfrm>
            <a:off x="762000" y="685800"/>
            <a:ext cx="5163593" cy="461665"/>
          </a:xfrm>
          <a:prstGeom prst="rect">
            <a:avLst/>
          </a:prstGeom>
          <a:noFill/>
        </p:spPr>
        <p:txBody>
          <a:bodyPr wrap="none" rtlCol="0">
            <a:spAutoFit/>
          </a:bodyPr>
          <a:lstStyle/>
          <a:p>
            <a:r>
              <a:rPr lang="en-US" dirty="0" smtClean="0"/>
              <a:t>Positive words for Operating System</a:t>
            </a:r>
            <a:endParaRPr lang="en-US" dirty="0"/>
          </a:p>
        </p:txBody>
      </p:sp>
      <p:pic>
        <p:nvPicPr>
          <p:cNvPr id="1025" name="Picture 1" descr="F:\Courses\2013Spring\660-Python\mid-term\Mid-term\table&amp;bar\bar\sys_pos_bar.png"/>
          <p:cNvPicPr>
            <a:picLocks noChangeAspect="1" noChangeArrowheads="1"/>
          </p:cNvPicPr>
          <p:nvPr/>
        </p:nvPicPr>
        <p:blipFill>
          <a:blip r:embed="rId2" cstate="print"/>
          <a:srcRect l="9734" t="7080" r="8850" b="5605"/>
          <a:stretch>
            <a:fillRect/>
          </a:stretch>
        </p:blipFill>
        <p:spPr bwMode="auto">
          <a:xfrm>
            <a:off x="838200" y="1219200"/>
            <a:ext cx="7315200" cy="56388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0850" y="6350"/>
            <a:ext cx="8378825" cy="603250"/>
          </a:xfrm>
        </p:spPr>
        <p:txBody>
          <a:bodyPr/>
          <a:lstStyle/>
          <a:p>
            <a:r>
              <a:rPr lang="en-US" sz="3200" b="1" dirty="0" smtClean="0"/>
              <a:t>ANALYSIS AND RESULTS</a:t>
            </a:r>
            <a:endParaRPr lang="en-US" sz="3200" b="1" dirty="0"/>
          </a:p>
        </p:txBody>
      </p:sp>
      <p:sp>
        <p:nvSpPr>
          <p:cNvPr id="5" name="TextBox 4"/>
          <p:cNvSpPr txBox="1"/>
          <p:nvPr/>
        </p:nvSpPr>
        <p:spPr>
          <a:xfrm>
            <a:off x="457200" y="757535"/>
            <a:ext cx="6090129" cy="461665"/>
          </a:xfrm>
          <a:prstGeom prst="rect">
            <a:avLst/>
          </a:prstGeom>
          <a:noFill/>
        </p:spPr>
        <p:txBody>
          <a:bodyPr wrap="none" rtlCol="0">
            <a:spAutoFit/>
          </a:bodyPr>
          <a:lstStyle/>
          <a:p>
            <a:r>
              <a:rPr lang="en-US" dirty="0" smtClean="0"/>
              <a:t>Operating system analysis: Negative words</a:t>
            </a:r>
            <a:endParaRPr lang="en-US" dirty="0"/>
          </a:p>
        </p:txBody>
      </p:sp>
      <p:graphicFrame>
        <p:nvGraphicFramePr>
          <p:cNvPr id="7" name="表格 6"/>
          <p:cNvGraphicFramePr>
            <a:graphicFrameLocks noGrp="1"/>
          </p:cNvGraphicFramePr>
          <p:nvPr/>
        </p:nvGraphicFramePr>
        <p:xfrm>
          <a:off x="609600" y="1676400"/>
          <a:ext cx="7619999" cy="3657600"/>
        </p:xfrm>
        <a:graphic>
          <a:graphicData uri="http://schemas.openxmlformats.org/drawingml/2006/table">
            <a:tbl>
              <a:tblPr/>
              <a:tblGrid>
                <a:gridCol w="1325218"/>
                <a:gridCol w="851926"/>
                <a:gridCol w="1088571"/>
                <a:gridCol w="1088571"/>
                <a:gridCol w="1088571"/>
                <a:gridCol w="1088571"/>
                <a:gridCol w="1088571"/>
              </a:tblGrid>
              <a:tr h="731520">
                <a:tc>
                  <a:txBody>
                    <a:bodyPr/>
                    <a:lstStyle/>
                    <a:p>
                      <a:pPr marL="0" marR="0" algn="ctr">
                        <a:lnSpc>
                          <a:spcPct val="115000"/>
                        </a:lnSpc>
                        <a:spcBef>
                          <a:spcPts val="0"/>
                        </a:spcBef>
                        <a:spcAft>
                          <a:spcPts val="0"/>
                        </a:spcAft>
                      </a:pPr>
                      <a:r>
                        <a:rPr lang="en-US" sz="1800" dirty="0" err="1" smtClean="0">
                          <a:solidFill>
                            <a:srgbClr val="000000"/>
                          </a:solidFill>
                          <a:latin typeface="Times New Roman"/>
                          <a:ea typeface="Times New Roman"/>
                          <a:cs typeface="Times New Roman"/>
                        </a:rPr>
                        <a:t>Neg_words</a:t>
                      </a:r>
                      <a:endParaRPr lang="en-US" sz="18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iOS</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Ratio</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Android</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Ratio</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Windowsphone</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Ratio</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difficult</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3</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2.97%</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127</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29.20%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10.00%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65760">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slow</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25</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24.75%</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41</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9.43%</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10.00%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65760">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poor</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14</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13.86%</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34</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7.82%</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4</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40.00%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65760">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unsafe</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0.99%</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宋体"/>
                          <a:cs typeface="Times New Roman"/>
                        </a:rPr>
                        <a:t>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宋体"/>
                          <a:cs typeface="Times New Roman"/>
                        </a:rPr>
                        <a:t>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65760">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expensive</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11</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10.89%</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14</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3.22%</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宋体"/>
                          <a:cs typeface="Times New Roman"/>
                        </a:rPr>
                        <a:t>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65760">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overpriced</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2</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1.98%</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1</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0.23%</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宋体"/>
                          <a:cs typeface="Times New Roman"/>
                        </a:rPr>
                        <a:t>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65760">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hard</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45</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44.55%</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218</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50.11%</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4</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Times New Roman"/>
                          <a:ea typeface="Times New Roman"/>
                          <a:cs typeface="Times New Roman"/>
                        </a:rPr>
                        <a:t>40.00%</a:t>
                      </a:r>
                      <a:endParaRPr lang="en-US" sz="18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65760">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Total</a:t>
                      </a:r>
                      <a:endParaRPr lang="en-US" sz="18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101</a:t>
                      </a:r>
                      <a:endParaRPr lang="en-US" sz="18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800" dirty="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435</a:t>
                      </a:r>
                      <a:endParaRPr lang="en-US" sz="18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80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10</a:t>
                      </a:r>
                      <a:endParaRPr lang="en-US" sz="18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800" dirty="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0850" y="6350"/>
            <a:ext cx="8378825" cy="603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ANALYSIS AND RESULTS</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sp>
        <p:nvSpPr>
          <p:cNvPr id="4" name="TextBox 3"/>
          <p:cNvSpPr txBox="1"/>
          <p:nvPr/>
        </p:nvSpPr>
        <p:spPr>
          <a:xfrm>
            <a:off x="762000" y="685800"/>
            <a:ext cx="5301451" cy="461665"/>
          </a:xfrm>
          <a:prstGeom prst="rect">
            <a:avLst/>
          </a:prstGeom>
          <a:noFill/>
        </p:spPr>
        <p:txBody>
          <a:bodyPr wrap="none" rtlCol="0">
            <a:spAutoFit/>
          </a:bodyPr>
          <a:lstStyle/>
          <a:p>
            <a:r>
              <a:rPr lang="en-US" dirty="0" smtClean="0"/>
              <a:t>Negative words for Operating System</a:t>
            </a:r>
            <a:endParaRPr lang="en-US" dirty="0"/>
          </a:p>
        </p:txBody>
      </p:sp>
      <p:pic>
        <p:nvPicPr>
          <p:cNvPr id="52226" name="Picture 2" descr="F:\Courses\2013Spring\660-Python\mid-term\Mid-term\table&amp;bar\bar\sys_neg_bar.png"/>
          <p:cNvPicPr>
            <a:picLocks noChangeAspect="1" noChangeArrowheads="1"/>
          </p:cNvPicPr>
          <p:nvPr/>
        </p:nvPicPr>
        <p:blipFill>
          <a:blip r:embed="rId2" cstate="print"/>
          <a:srcRect l="7500" t="7143" r="6786" b="5714"/>
          <a:stretch>
            <a:fillRect/>
          </a:stretch>
        </p:blipFill>
        <p:spPr bwMode="auto">
          <a:xfrm>
            <a:off x="838200" y="1143000"/>
            <a:ext cx="7315200" cy="557784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0850" y="6350"/>
            <a:ext cx="8378825" cy="603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ANALYSIS AND RESULTS</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sp>
        <p:nvSpPr>
          <p:cNvPr id="5" name="内容占位符 4"/>
          <p:cNvSpPr>
            <a:spLocks noGrp="1"/>
          </p:cNvSpPr>
          <p:nvPr>
            <p:ph idx="1"/>
          </p:nvPr>
        </p:nvSpPr>
        <p:spPr/>
        <p:txBody>
          <a:bodyPr/>
          <a:lstStyle/>
          <a:p>
            <a:pPr lvl="0"/>
            <a:r>
              <a:rPr lang="en-US" sz="2400" dirty="0" smtClean="0"/>
              <a:t>Three main aspects are focused on smart, speed, and free app characters. </a:t>
            </a:r>
            <a:r>
              <a:rPr lang="en-US" sz="2400" dirty="0" err="1" smtClean="0"/>
              <a:t>iOS</a:t>
            </a:r>
            <a:r>
              <a:rPr lang="en-US" sz="2400" dirty="0" smtClean="0"/>
              <a:t> operating system have highest speed, while opposite to Android and Windows phone. Mobile phones with same configuration, </a:t>
            </a:r>
            <a:r>
              <a:rPr lang="en-US" sz="2400" dirty="0" err="1" smtClean="0"/>
              <a:t>iPhone</a:t>
            </a:r>
            <a:r>
              <a:rPr lang="en-US" sz="2400" dirty="0" smtClean="0"/>
              <a:t> is running faster than Android phone and windows phone. </a:t>
            </a:r>
          </a:p>
          <a:p>
            <a:pPr lvl="0"/>
            <a:r>
              <a:rPr lang="en-US" sz="2400" dirty="0" smtClean="0"/>
              <a:t>Android does the best in free app aspect compared to the other two systems. Because Android is an open source system, it is easy for companies to develop on that platform. </a:t>
            </a:r>
          </a:p>
          <a:p>
            <a:pPr lvl="0"/>
            <a:r>
              <a:rPr lang="en-US" sz="2400" dirty="0" smtClean="0"/>
              <a:t>Turning to Windows phone, its smart feature is mentioned most.  So the three systems have their own advantages.  </a:t>
            </a:r>
          </a:p>
          <a:p>
            <a:pPr lvl="0"/>
            <a:r>
              <a:rPr lang="en-US" sz="2400" dirty="0" err="1" smtClean="0"/>
              <a:t>iOS</a:t>
            </a:r>
            <a:r>
              <a:rPr lang="en-US" sz="2400" dirty="0" smtClean="0"/>
              <a:t> has the strongest quality in all these three aspects.</a:t>
            </a:r>
          </a:p>
          <a:p>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3050" y="903288"/>
            <a:ext cx="8348663" cy="5497512"/>
          </a:xfrm>
        </p:spPr>
        <p:txBody>
          <a:bodyPr/>
          <a:lstStyle/>
          <a:p>
            <a:pPr lvl="0"/>
            <a:r>
              <a:rPr lang="en-US" sz="2800" dirty="0" smtClean="0"/>
              <a:t>Apple should improve the performance of </a:t>
            </a:r>
            <a:r>
              <a:rPr lang="en-US" sz="2800" dirty="0" err="1" smtClean="0"/>
              <a:t>iPhone’s</a:t>
            </a:r>
            <a:r>
              <a:rPr lang="en-US" sz="2800" dirty="0" smtClean="0"/>
              <a:t> hardware devices.</a:t>
            </a:r>
          </a:p>
          <a:p>
            <a:pPr lvl="0"/>
            <a:r>
              <a:rPr lang="en-US" sz="2800" dirty="0" smtClean="0"/>
              <a:t>Apple should keep its products’ advantages, such as good appearance, size and weight.</a:t>
            </a:r>
          </a:p>
          <a:p>
            <a:pPr lvl="0"/>
            <a:r>
              <a:rPr lang="en-US" sz="2800" dirty="0" smtClean="0"/>
              <a:t>Apple should keep and improve operating system </a:t>
            </a:r>
            <a:r>
              <a:rPr lang="en-US" sz="2800" dirty="0" err="1" smtClean="0"/>
              <a:t>iOS</a:t>
            </a:r>
            <a:r>
              <a:rPr lang="en-US" sz="2800" dirty="0" smtClean="0"/>
              <a:t>’ fast speed in order to make up the lower performance of hardware.</a:t>
            </a:r>
          </a:p>
          <a:p>
            <a:pPr lvl="0"/>
            <a:r>
              <a:rPr lang="en-US" sz="2800" dirty="0" smtClean="0"/>
              <a:t>More free apps should be provided in Apple store.</a:t>
            </a:r>
          </a:p>
          <a:p>
            <a:pPr lvl="0"/>
            <a:r>
              <a:rPr lang="en-US" sz="2800" dirty="0" smtClean="0"/>
              <a:t>Improve the usability of </a:t>
            </a:r>
            <a:r>
              <a:rPr lang="en-US" sz="2800" dirty="0" err="1" smtClean="0"/>
              <a:t>iOS</a:t>
            </a:r>
            <a:r>
              <a:rPr lang="en-US" sz="2800" dirty="0" smtClean="0"/>
              <a:t> for people to develop apps.</a:t>
            </a:r>
          </a:p>
          <a:p>
            <a:endParaRPr lang="en-US" sz="2800" dirty="0"/>
          </a:p>
        </p:txBody>
      </p:sp>
      <p:sp>
        <p:nvSpPr>
          <p:cNvPr id="4" name="Rectangle 2"/>
          <p:cNvSpPr txBox="1">
            <a:spLocks noChangeArrowheads="1"/>
          </p:cNvSpPr>
          <p:nvPr/>
        </p:nvSpPr>
        <p:spPr>
          <a:xfrm>
            <a:off x="450850" y="6350"/>
            <a:ext cx="8378825" cy="603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RECOMMENDATION</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0850" y="6350"/>
            <a:ext cx="8378825" cy="603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ANALYSIS AND RESULTS</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sp>
        <p:nvSpPr>
          <p:cNvPr id="3" name="标题 2"/>
          <p:cNvSpPr>
            <a:spLocks noGrp="1"/>
          </p:cNvSpPr>
          <p:nvPr>
            <p:ph type="ctrTitle"/>
          </p:nvPr>
        </p:nvSpPr>
        <p:spPr/>
        <p:txBody>
          <a:bodyPr/>
          <a:lstStyle/>
          <a:p>
            <a:r>
              <a:rPr lang="en-US" dirty="0" smtClean="0"/>
              <a:t>Thanks! </a:t>
            </a:r>
            <a:endParaRPr lang="en-US" dirty="0"/>
          </a:p>
        </p:txBody>
      </p:sp>
      <p:sp>
        <p:nvSpPr>
          <p:cNvPr id="4" name="副标题 3"/>
          <p:cNvSpPr>
            <a:spLocks noGrp="1"/>
          </p:cNvSpPr>
          <p:nvPr>
            <p:ph type="subTitle"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0850" y="0"/>
            <a:ext cx="8378825" cy="603250"/>
          </a:xfrm>
        </p:spPr>
        <p:txBody>
          <a:bodyPr/>
          <a:lstStyle/>
          <a:p>
            <a:r>
              <a:rPr lang="en-US" sz="3200" b="1" dirty="0" smtClean="0"/>
              <a:t>INTRODUCTION</a:t>
            </a:r>
            <a:endParaRPr lang="en-US" sz="3200" b="1" dirty="0"/>
          </a:p>
        </p:txBody>
      </p:sp>
      <p:sp>
        <p:nvSpPr>
          <p:cNvPr id="147459" name="Rectangle 3"/>
          <p:cNvSpPr>
            <a:spLocks noGrp="1" noChangeArrowheads="1"/>
          </p:cNvSpPr>
          <p:nvPr>
            <p:ph type="body" idx="1"/>
          </p:nvPr>
        </p:nvSpPr>
        <p:spPr/>
        <p:txBody>
          <a:bodyPr/>
          <a:lstStyle/>
          <a:p>
            <a:endParaRPr lang="en-US" sz="2400" dirty="0" smtClean="0"/>
          </a:p>
          <a:p>
            <a:pPr>
              <a:spcAft>
                <a:spcPts val="1200"/>
              </a:spcAft>
            </a:pPr>
            <a:r>
              <a:rPr lang="en-US" sz="2400" dirty="0" smtClean="0"/>
              <a:t>Apple Inc., is an American corporation that designs, develops, and sells consumer electronics, computer software and personal computers. </a:t>
            </a:r>
          </a:p>
          <a:p>
            <a:pPr>
              <a:spcAft>
                <a:spcPts val="1200"/>
              </a:spcAft>
            </a:pPr>
            <a:r>
              <a:rPr lang="en-US" sz="2400" dirty="0" smtClean="0"/>
              <a:t>Its best-known hardware products are the </a:t>
            </a:r>
            <a:r>
              <a:rPr lang="en-US" sz="2400" dirty="0" smtClean="0">
                <a:solidFill>
                  <a:schemeClr val="accent1"/>
                </a:solidFill>
              </a:rPr>
              <a:t>Mac</a:t>
            </a:r>
            <a:r>
              <a:rPr lang="en-US" sz="2400" dirty="0" smtClean="0"/>
              <a:t> line of computers, the </a:t>
            </a:r>
            <a:r>
              <a:rPr lang="en-US" sz="2400" dirty="0" smtClean="0">
                <a:solidFill>
                  <a:schemeClr val="accent1"/>
                </a:solidFill>
              </a:rPr>
              <a:t>iPod</a:t>
            </a:r>
            <a:r>
              <a:rPr lang="en-US" sz="2400" dirty="0" smtClean="0"/>
              <a:t>, </a:t>
            </a:r>
            <a:r>
              <a:rPr lang="en-US" sz="2400" dirty="0" err="1" smtClean="0">
                <a:solidFill>
                  <a:schemeClr val="accent1"/>
                </a:solidFill>
              </a:rPr>
              <a:t>iPhone</a:t>
            </a:r>
            <a:r>
              <a:rPr lang="en-US" sz="2400" dirty="0" smtClean="0"/>
              <a:t>, and </a:t>
            </a:r>
            <a:r>
              <a:rPr lang="en-US" sz="2400" dirty="0" err="1" smtClean="0">
                <a:solidFill>
                  <a:schemeClr val="accent1"/>
                </a:solidFill>
              </a:rPr>
              <a:t>iPad</a:t>
            </a:r>
            <a:r>
              <a:rPr lang="en-US" sz="2400" dirty="0" smtClean="0"/>
              <a:t>. Its software includes the </a:t>
            </a:r>
            <a:r>
              <a:rPr lang="en-US" sz="2400" dirty="0" smtClean="0">
                <a:solidFill>
                  <a:schemeClr val="accent1"/>
                </a:solidFill>
              </a:rPr>
              <a:t>OS X</a:t>
            </a:r>
            <a:r>
              <a:rPr lang="en-US" sz="2400" dirty="0" smtClean="0"/>
              <a:t> and </a:t>
            </a:r>
            <a:r>
              <a:rPr lang="en-US" sz="2400" dirty="0" err="1" smtClean="0">
                <a:solidFill>
                  <a:schemeClr val="accent1"/>
                </a:solidFill>
              </a:rPr>
              <a:t>iOS</a:t>
            </a:r>
            <a:r>
              <a:rPr lang="en-US" sz="2400" dirty="0" smtClean="0">
                <a:solidFill>
                  <a:schemeClr val="accent1"/>
                </a:solidFill>
              </a:rPr>
              <a:t> operating systems</a:t>
            </a:r>
            <a:r>
              <a:rPr lang="en-US" sz="2400" dirty="0" smtClean="0"/>
              <a:t>.</a:t>
            </a:r>
          </a:p>
          <a:p>
            <a:pPr>
              <a:spcAft>
                <a:spcPts val="1200"/>
              </a:spcAft>
            </a:pPr>
            <a:r>
              <a:rPr lang="en-US" sz="2400" dirty="0" smtClean="0"/>
              <a:t>In our project, we compared three Smartphone including </a:t>
            </a:r>
            <a:r>
              <a:rPr lang="en-US" sz="2400" dirty="0" err="1" smtClean="0"/>
              <a:t>iPhone</a:t>
            </a:r>
            <a:r>
              <a:rPr lang="en-US" sz="2400" dirty="0" smtClean="0"/>
              <a:t> (Apple), Galaxy (Samsung), and </a:t>
            </a:r>
            <a:r>
              <a:rPr lang="en-US" sz="2400" dirty="0" err="1" smtClean="0"/>
              <a:t>Lumia</a:t>
            </a:r>
            <a:r>
              <a:rPr lang="en-US" sz="2400" dirty="0" smtClean="0"/>
              <a:t> (Nokia), as well as three operating systems including </a:t>
            </a:r>
            <a:r>
              <a:rPr lang="en-US" sz="2400" dirty="0" err="1" smtClean="0"/>
              <a:t>iOS</a:t>
            </a:r>
            <a:r>
              <a:rPr lang="en-US" sz="2400" dirty="0" smtClean="0"/>
              <a:t>, Android, and </a:t>
            </a:r>
            <a:r>
              <a:rPr lang="en-US" sz="2400" dirty="0" err="1" smtClean="0"/>
              <a:t>Windowsphone</a:t>
            </a:r>
            <a:r>
              <a:rPr lang="en-US" sz="2400" dirty="0" smtClean="0"/>
              <a:t>.</a:t>
            </a:r>
          </a:p>
          <a:p>
            <a:endParaRPr lang="en-US" sz="2400" dirty="0" smtClean="0"/>
          </a:p>
          <a:p>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p:cTn id="7" dur="1000" fill="hold"/>
                                        <p:tgtEl>
                                          <p:spTgt spid="147458"/>
                                        </p:tgtEl>
                                        <p:attrNameLst>
                                          <p:attrName>ppt_w</p:attrName>
                                        </p:attrNameLst>
                                      </p:cBhvr>
                                      <p:tavLst>
                                        <p:tav tm="0">
                                          <p:val>
                                            <p:strVal val="#ppt_w+.3"/>
                                          </p:val>
                                        </p:tav>
                                        <p:tav tm="100000">
                                          <p:val>
                                            <p:strVal val="#ppt_w"/>
                                          </p:val>
                                        </p:tav>
                                      </p:tavLst>
                                    </p:anim>
                                    <p:anim calcmode="lin" valueType="num">
                                      <p:cBhvr>
                                        <p:cTn id="8" dur="1000" fill="hold"/>
                                        <p:tgtEl>
                                          <p:spTgt spid="147458"/>
                                        </p:tgtEl>
                                        <p:attrNameLst>
                                          <p:attrName>ppt_h</p:attrName>
                                        </p:attrNameLst>
                                      </p:cBhvr>
                                      <p:tavLst>
                                        <p:tav tm="0">
                                          <p:val>
                                            <p:strVal val="#ppt_h"/>
                                          </p:val>
                                        </p:tav>
                                        <p:tav tm="100000">
                                          <p:val>
                                            <p:strVal val="#ppt_h"/>
                                          </p:val>
                                        </p:tav>
                                      </p:tavLst>
                                    </p:anim>
                                    <p:animEffect transition="in" filter="fade">
                                      <p:cBhvr>
                                        <p:cTn id="9" dur="1000"/>
                                        <p:tgtEl>
                                          <p:spTgt spid="147458"/>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Effect transition="in" filter="wipe(left)">
                                      <p:cBhvr>
                                        <p:cTn id="13" dur="500"/>
                                        <p:tgtEl>
                                          <p:spTgt spid="147459">
                                            <p:txEl>
                                              <p:pRg st="1" end="1"/>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left)">
                                      <p:cBhvr>
                                        <p:cTn id="17" dur="5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wipe(left)">
                                      <p:cBhvr>
                                        <p:cTn id="22" dur="5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p:bldP spid="14745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50850" y="6350"/>
            <a:ext cx="8378825" cy="603250"/>
          </a:xfrm>
        </p:spPr>
        <p:txBody>
          <a:bodyPr/>
          <a:lstStyle/>
          <a:p>
            <a:r>
              <a:rPr lang="en-US" sz="3200" b="1" dirty="0" smtClean="0"/>
              <a:t>DATA SOURCE</a:t>
            </a:r>
            <a:endParaRPr lang="en-US" sz="3200" b="1" dirty="0"/>
          </a:p>
        </p:txBody>
      </p:sp>
      <p:sp>
        <p:nvSpPr>
          <p:cNvPr id="154627" name="Rectangle 3"/>
          <p:cNvSpPr>
            <a:spLocks noGrp="1" noChangeArrowheads="1"/>
          </p:cNvSpPr>
          <p:nvPr>
            <p:ph type="body" idx="1"/>
          </p:nvPr>
        </p:nvSpPr>
        <p:spPr>
          <a:xfrm>
            <a:off x="273050" y="836613"/>
            <a:ext cx="8489950" cy="5487987"/>
          </a:xfrm>
        </p:spPr>
        <p:txBody>
          <a:bodyPr/>
          <a:lstStyle/>
          <a:p>
            <a:pPr>
              <a:spcAft>
                <a:spcPts val="600"/>
              </a:spcAft>
            </a:pPr>
            <a:r>
              <a:rPr lang="en-US" sz="2800" dirty="0" smtClean="0"/>
              <a:t>Data collected from </a:t>
            </a:r>
            <a:r>
              <a:rPr lang="en-US" sz="2800" dirty="0" smtClean="0">
                <a:solidFill>
                  <a:schemeClr val="accent1"/>
                </a:solidFill>
              </a:rPr>
              <a:t>Twitter API</a:t>
            </a:r>
          </a:p>
          <a:p>
            <a:pPr>
              <a:spcAft>
                <a:spcPts val="600"/>
              </a:spcAft>
            </a:pPr>
            <a:r>
              <a:rPr lang="en-US" sz="2800" dirty="0" smtClean="0"/>
              <a:t>Two ways to collect data:</a:t>
            </a:r>
          </a:p>
          <a:p>
            <a:pPr marL="640080">
              <a:spcBef>
                <a:spcPts val="0"/>
              </a:spcBef>
              <a:spcAft>
                <a:spcPts val="0"/>
              </a:spcAft>
              <a:buFont typeface="Wingdings" pitchFamily="2" charset="2"/>
              <a:buChar char="§"/>
            </a:pPr>
            <a:r>
              <a:rPr lang="en-US" sz="2200" dirty="0" smtClean="0"/>
              <a:t>Collect tweets with keywords: in order to analysis the detail aspect of the products such as quality, out-looking, speed, etc.</a:t>
            </a:r>
          </a:p>
          <a:p>
            <a:pPr marL="640080">
              <a:spcBef>
                <a:spcPts val="0"/>
              </a:spcBef>
              <a:spcAft>
                <a:spcPts val="0"/>
              </a:spcAft>
              <a:buFont typeface="Wingdings" pitchFamily="2" charset="2"/>
              <a:buChar char="§"/>
            </a:pPr>
            <a:r>
              <a:rPr lang="en-US" sz="2200" dirty="0" smtClean="0"/>
              <a:t>Collect tweets without keywords: in order to find out the popularity of the products. Basic idea is to gather tweets that posted in a certain period of time.</a:t>
            </a:r>
          </a:p>
          <a:p>
            <a:pPr>
              <a:spcAft>
                <a:spcPts val="600"/>
              </a:spcAft>
            </a:pPr>
            <a:r>
              <a:rPr lang="en-US" sz="2800" dirty="0" smtClean="0"/>
              <a:t>Total tweets collected:</a:t>
            </a:r>
          </a:p>
          <a:p>
            <a:pPr marL="640080" indent="-347472">
              <a:spcBef>
                <a:spcPts val="0"/>
              </a:spcBef>
              <a:spcAft>
                <a:spcPts val="0"/>
              </a:spcAft>
              <a:buFont typeface="Wingdings" pitchFamily="2" charset="2"/>
              <a:buChar char="§"/>
            </a:pPr>
            <a:r>
              <a:rPr lang="en-US" sz="2200" dirty="0" smtClean="0"/>
              <a:t>Smartphone: 289,743 (iPhone:239,328, Galaxy:46,361, Lumia:4,054)</a:t>
            </a:r>
          </a:p>
          <a:p>
            <a:pPr marL="640080" indent="-347472">
              <a:spcBef>
                <a:spcPts val="0"/>
              </a:spcBef>
              <a:spcAft>
                <a:spcPts val="0"/>
              </a:spcAft>
              <a:buFont typeface="Wingdings" pitchFamily="2" charset="2"/>
              <a:buChar char="§"/>
            </a:pPr>
            <a:r>
              <a:rPr lang="en-US" sz="2200" dirty="0" smtClean="0"/>
              <a:t>Operating system: 421,443 (</a:t>
            </a:r>
            <a:r>
              <a:rPr lang="en-US" sz="2200" dirty="0" err="1" smtClean="0"/>
              <a:t>iOS</a:t>
            </a:r>
            <a:r>
              <a:rPr lang="en-US" sz="2200" dirty="0" smtClean="0"/>
              <a:t>: 40,280, Android: 379,752, </a:t>
            </a:r>
            <a:r>
              <a:rPr lang="en-US" sz="2200" dirty="0" err="1" smtClean="0"/>
              <a:t>Windowsphone</a:t>
            </a:r>
            <a:r>
              <a:rPr lang="en-US" sz="2200" dirty="0" smtClean="0"/>
              <a:t>: 1,411)</a:t>
            </a:r>
          </a:p>
          <a:p>
            <a:pPr marL="640080" indent="-347472">
              <a:spcBef>
                <a:spcPts val="0"/>
              </a:spcBef>
              <a:spcAft>
                <a:spcPts val="0"/>
              </a:spcAft>
              <a:buFont typeface="Wingdings" pitchFamily="2" charset="2"/>
              <a:buChar char="§"/>
            </a:pPr>
            <a:r>
              <a:rPr lang="en-US" sz="2200" dirty="0" smtClean="0"/>
              <a:t>Collected without keywords: 311,774</a:t>
            </a:r>
            <a:endParaRPr lang="en-US" sz="2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wipe(left)">
                                      <p:cBhvr>
                                        <p:cTn id="7" dur="500"/>
                                        <p:tgtEl>
                                          <p:spTgt spid="15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wipe(left)">
                                      <p:cBhvr>
                                        <p:cTn id="12" dur="500"/>
                                        <p:tgtEl>
                                          <p:spTgt spid="15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animEffect transition="in" filter="wipe(left)">
                                      <p:cBhvr>
                                        <p:cTn id="17" dur="500"/>
                                        <p:tgtEl>
                                          <p:spTgt spid="15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4627">
                                            <p:txEl>
                                              <p:pRg st="3" end="3"/>
                                            </p:txEl>
                                          </p:spTgt>
                                        </p:tgtEl>
                                        <p:attrNameLst>
                                          <p:attrName>style.visibility</p:attrName>
                                        </p:attrNameLst>
                                      </p:cBhvr>
                                      <p:to>
                                        <p:strVal val="visible"/>
                                      </p:to>
                                    </p:set>
                                    <p:animEffect transition="in" filter="wipe(left)">
                                      <p:cBhvr>
                                        <p:cTn id="22" dur="500"/>
                                        <p:tgtEl>
                                          <p:spTgt spid="15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4627">
                                            <p:txEl>
                                              <p:pRg st="4" end="4"/>
                                            </p:txEl>
                                          </p:spTgt>
                                        </p:tgtEl>
                                        <p:attrNameLst>
                                          <p:attrName>style.visibility</p:attrName>
                                        </p:attrNameLst>
                                      </p:cBhvr>
                                      <p:to>
                                        <p:strVal val="visible"/>
                                      </p:to>
                                    </p:set>
                                    <p:animEffect transition="in" filter="wipe(left)">
                                      <p:cBhvr>
                                        <p:cTn id="27" dur="500"/>
                                        <p:tgtEl>
                                          <p:spTgt spid="154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4627">
                                            <p:txEl>
                                              <p:pRg st="5" end="5"/>
                                            </p:txEl>
                                          </p:spTgt>
                                        </p:tgtEl>
                                        <p:attrNameLst>
                                          <p:attrName>style.visibility</p:attrName>
                                        </p:attrNameLst>
                                      </p:cBhvr>
                                      <p:to>
                                        <p:strVal val="visible"/>
                                      </p:to>
                                    </p:set>
                                    <p:animEffect transition="in" filter="wipe(left)">
                                      <p:cBhvr>
                                        <p:cTn id="32" dur="500"/>
                                        <p:tgtEl>
                                          <p:spTgt spid="154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627">
                                            <p:txEl>
                                              <p:pRg st="6" end="6"/>
                                            </p:txEl>
                                          </p:spTgt>
                                        </p:tgtEl>
                                        <p:attrNameLst>
                                          <p:attrName>style.visibility</p:attrName>
                                        </p:attrNameLst>
                                      </p:cBhvr>
                                      <p:to>
                                        <p:strVal val="visible"/>
                                      </p:to>
                                    </p:set>
                                    <p:animEffect transition="in" filter="wipe(left)">
                                      <p:cBhvr>
                                        <p:cTn id="37" dur="500"/>
                                        <p:tgtEl>
                                          <p:spTgt spid="154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4627">
                                            <p:txEl>
                                              <p:pRg st="7" end="7"/>
                                            </p:txEl>
                                          </p:spTgt>
                                        </p:tgtEl>
                                        <p:attrNameLst>
                                          <p:attrName>style.visibility</p:attrName>
                                        </p:attrNameLst>
                                      </p:cBhvr>
                                      <p:to>
                                        <p:strVal val="visible"/>
                                      </p:to>
                                    </p:set>
                                    <p:animEffect transition="in" filter="wipe(left)">
                                      <p:cBhvr>
                                        <p:cTn id="42" dur="500"/>
                                        <p:tgtEl>
                                          <p:spTgt spid="154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457200" y="914400"/>
            <a:ext cx="4040188" cy="639762"/>
          </a:xfrm>
        </p:spPr>
        <p:style>
          <a:lnRef idx="2">
            <a:schemeClr val="accent6"/>
          </a:lnRef>
          <a:fillRef idx="1">
            <a:schemeClr val="lt1"/>
          </a:fillRef>
          <a:effectRef idx="0">
            <a:schemeClr val="accent6"/>
          </a:effectRef>
          <a:fontRef idx="minor">
            <a:schemeClr val="dk1"/>
          </a:fontRef>
        </p:style>
        <p:txBody>
          <a:bodyPr/>
          <a:lstStyle/>
          <a:p>
            <a:pPr algn="ctr">
              <a:spcBef>
                <a:spcPts val="0"/>
              </a:spcBef>
            </a:pPr>
            <a:r>
              <a:rPr lang="en-US" dirty="0" smtClean="0"/>
              <a:t>Positive words</a:t>
            </a:r>
          </a:p>
        </p:txBody>
      </p:sp>
      <p:sp>
        <p:nvSpPr>
          <p:cNvPr id="3" name="内容占位符 2"/>
          <p:cNvSpPr>
            <a:spLocks noGrp="1"/>
          </p:cNvSpPr>
          <p:nvPr>
            <p:ph sz="half" idx="2"/>
          </p:nvPr>
        </p:nvSpPr>
        <p:spPr>
          <a:xfrm>
            <a:off x="457200" y="1524000"/>
            <a:ext cx="4040188" cy="4724400"/>
          </a:xfrm>
        </p:spPr>
        <p:style>
          <a:lnRef idx="2">
            <a:schemeClr val="accent6"/>
          </a:lnRef>
          <a:fillRef idx="1">
            <a:schemeClr val="lt1"/>
          </a:fillRef>
          <a:effectRef idx="0">
            <a:schemeClr val="accent6"/>
          </a:effectRef>
          <a:fontRef idx="minor">
            <a:schemeClr val="dk1"/>
          </a:fontRef>
        </p:style>
        <p:txBody>
          <a:bodyPr numCol="2"/>
          <a:lstStyle/>
          <a:p>
            <a:pPr>
              <a:buNone/>
            </a:pPr>
            <a:r>
              <a:rPr lang="en-US" sz="1600" b="1" dirty="0" smtClean="0"/>
              <a:t>Mobile phone:</a:t>
            </a:r>
          </a:p>
          <a:p>
            <a:pPr>
              <a:buNone/>
            </a:pPr>
            <a:r>
              <a:rPr lang="en-US" sz="1600" dirty="0" smtClean="0"/>
              <a:t>fast</a:t>
            </a:r>
          </a:p>
          <a:p>
            <a:pPr>
              <a:buNone/>
            </a:pPr>
            <a:r>
              <a:rPr lang="en-US" sz="1600" dirty="0" smtClean="0"/>
              <a:t>elegant</a:t>
            </a:r>
          </a:p>
          <a:p>
            <a:pPr>
              <a:buNone/>
            </a:pPr>
            <a:r>
              <a:rPr lang="en-US" sz="1600" dirty="0" smtClean="0"/>
              <a:t>beautiful</a:t>
            </a:r>
          </a:p>
          <a:p>
            <a:pPr>
              <a:buNone/>
            </a:pPr>
            <a:r>
              <a:rPr lang="en-US" sz="1600" dirty="0" smtClean="0"/>
              <a:t> comfortable</a:t>
            </a:r>
          </a:p>
          <a:p>
            <a:pPr>
              <a:buNone/>
            </a:pPr>
            <a:r>
              <a:rPr lang="en-US" sz="1600" dirty="0" smtClean="0"/>
              <a:t>friendly</a:t>
            </a:r>
          </a:p>
          <a:p>
            <a:pPr>
              <a:buNone/>
            </a:pPr>
            <a:r>
              <a:rPr lang="en-US" sz="1600" dirty="0" smtClean="0"/>
              <a:t>easy</a:t>
            </a:r>
          </a:p>
          <a:p>
            <a:pPr>
              <a:buNone/>
            </a:pPr>
            <a:r>
              <a:rPr lang="en-US" sz="1600" dirty="0" smtClean="0"/>
              <a:t>small</a:t>
            </a:r>
          </a:p>
          <a:p>
            <a:pPr>
              <a:buNone/>
            </a:pPr>
            <a:r>
              <a:rPr lang="en-US" sz="1600" dirty="0" smtClean="0"/>
              <a:t>quick</a:t>
            </a:r>
          </a:p>
          <a:p>
            <a:pPr>
              <a:buNone/>
            </a:pPr>
            <a:r>
              <a:rPr lang="en-US" sz="1600" dirty="0" smtClean="0"/>
              <a:t>colorful</a:t>
            </a:r>
          </a:p>
          <a:p>
            <a:pPr>
              <a:buNone/>
            </a:pPr>
            <a:r>
              <a:rPr lang="en-US" sz="1600" dirty="0" smtClean="0"/>
              <a:t>clean</a:t>
            </a:r>
          </a:p>
          <a:p>
            <a:pPr>
              <a:buNone/>
            </a:pPr>
            <a:r>
              <a:rPr lang="en-US" sz="1600" dirty="0" smtClean="0"/>
              <a:t>shapely</a:t>
            </a:r>
          </a:p>
          <a:p>
            <a:pPr>
              <a:buNone/>
            </a:pPr>
            <a:r>
              <a:rPr lang="en-US" sz="1600" dirty="0" smtClean="0"/>
              <a:t>pretty</a:t>
            </a:r>
          </a:p>
          <a:p>
            <a:pPr>
              <a:buNone/>
            </a:pPr>
            <a:r>
              <a:rPr lang="en-US" sz="1600" dirty="0" smtClean="0"/>
              <a:t>good-looking</a:t>
            </a:r>
          </a:p>
          <a:p>
            <a:pPr>
              <a:buNone/>
            </a:pPr>
            <a:r>
              <a:rPr lang="en-US" sz="1600" dirty="0" smtClean="0"/>
              <a:t>thin</a:t>
            </a:r>
          </a:p>
          <a:p>
            <a:pPr>
              <a:buNone/>
            </a:pPr>
            <a:r>
              <a:rPr lang="en-US" sz="1600" dirty="0" smtClean="0"/>
              <a:t>light</a:t>
            </a:r>
          </a:p>
          <a:p>
            <a:pPr>
              <a:buNone/>
            </a:pPr>
            <a:r>
              <a:rPr lang="en-US" sz="1600" dirty="0" smtClean="0"/>
              <a:t> sensitive</a:t>
            </a:r>
          </a:p>
          <a:p>
            <a:pPr>
              <a:buNone/>
            </a:pPr>
            <a:r>
              <a:rPr lang="en-US" sz="1600" dirty="0" smtClean="0"/>
              <a:t>Width</a:t>
            </a:r>
          </a:p>
          <a:p>
            <a:pPr>
              <a:buNone/>
            </a:pPr>
            <a:r>
              <a:rPr lang="en-US" sz="1600" b="1" dirty="0" smtClean="0"/>
              <a:t>Operating system:</a:t>
            </a:r>
          </a:p>
          <a:p>
            <a:pPr>
              <a:buNone/>
            </a:pPr>
            <a:r>
              <a:rPr lang="en-US" sz="1600" dirty="0" smtClean="0"/>
              <a:t>fast</a:t>
            </a:r>
          </a:p>
          <a:p>
            <a:pPr>
              <a:buNone/>
            </a:pPr>
            <a:r>
              <a:rPr lang="en-US" sz="1600" dirty="0" smtClean="0"/>
              <a:t>friendly</a:t>
            </a:r>
          </a:p>
          <a:p>
            <a:pPr>
              <a:buNone/>
            </a:pPr>
            <a:r>
              <a:rPr lang="en-US" sz="1600" dirty="0" smtClean="0"/>
              <a:t>safe</a:t>
            </a:r>
          </a:p>
          <a:p>
            <a:pPr>
              <a:buNone/>
            </a:pPr>
            <a:r>
              <a:rPr lang="en-US" sz="1600" dirty="0" smtClean="0"/>
              <a:t>easy</a:t>
            </a:r>
          </a:p>
          <a:p>
            <a:pPr>
              <a:buNone/>
            </a:pPr>
            <a:r>
              <a:rPr lang="en-US" sz="1600" dirty="0" smtClean="0"/>
              <a:t>quick</a:t>
            </a:r>
          </a:p>
          <a:p>
            <a:pPr>
              <a:buNone/>
            </a:pPr>
            <a:r>
              <a:rPr lang="en-US" sz="1600" dirty="0" smtClean="0"/>
              <a:t>compatible</a:t>
            </a:r>
          </a:p>
          <a:p>
            <a:pPr>
              <a:buNone/>
            </a:pPr>
            <a:r>
              <a:rPr lang="en-US" sz="1600" dirty="0" smtClean="0"/>
              <a:t>flexible</a:t>
            </a:r>
          </a:p>
          <a:p>
            <a:pPr>
              <a:buNone/>
            </a:pPr>
            <a:r>
              <a:rPr lang="en-US" sz="1600" dirty="0" smtClean="0"/>
              <a:t>fluency</a:t>
            </a:r>
          </a:p>
          <a:p>
            <a:pPr>
              <a:buNone/>
            </a:pPr>
            <a:r>
              <a:rPr lang="en-US" sz="1600" dirty="0" smtClean="0"/>
              <a:t>good design</a:t>
            </a:r>
          </a:p>
          <a:p>
            <a:pPr>
              <a:buNone/>
            </a:pPr>
            <a:r>
              <a:rPr lang="en-US" sz="1600" dirty="0" smtClean="0"/>
              <a:t>creative</a:t>
            </a:r>
          </a:p>
          <a:p>
            <a:pPr>
              <a:buNone/>
            </a:pPr>
            <a:r>
              <a:rPr lang="en-US" sz="1600" dirty="0" smtClean="0"/>
              <a:t>openness</a:t>
            </a:r>
          </a:p>
          <a:p>
            <a:pPr>
              <a:buNone/>
            </a:pPr>
            <a:r>
              <a:rPr lang="en-US" sz="1600" dirty="0" smtClean="0"/>
              <a:t>free</a:t>
            </a:r>
            <a:endParaRPr lang="en-US" dirty="0"/>
          </a:p>
        </p:txBody>
      </p:sp>
      <p:sp>
        <p:nvSpPr>
          <p:cNvPr id="7" name="文本占位符 6"/>
          <p:cNvSpPr>
            <a:spLocks noGrp="1"/>
          </p:cNvSpPr>
          <p:nvPr>
            <p:ph type="body" sz="quarter" idx="3"/>
          </p:nvPr>
        </p:nvSpPr>
        <p:spPr>
          <a:xfrm>
            <a:off x="4645025" y="914400"/>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en-US" dirty="0" smtClean="0"/>
              <a:t>Negative words</a:t>
            </a:r>
          </a:p>
        </p:txBody>
      </p:sp>
      <p:sp>
        <p:nvSpPr>
          <p:cNvPr id="4" name="内容占位符 3"/>
          <p:cNvSpPr>
            <a:spLocks noGrp="1"/>
          </p:cNvSpPr>
          <p:nvPr>
            <p:ph sz="quarter" idx="4"/>
          </p:nvPr>
        </p:nvSpPr>
        <p:spPr>
          <a:xfrm>
            <a:off x="4645025" y="1524000"/>
            <a:ext cx="4041775" cy="4724400"/>
          </a:xfrm>
        </p:spPr>
        <p:style>
          <a:lnRef idx="2">
            <a:schemeClr val="accent1"/>
          </a:lnRef>
          <a:fillRef idx="1">
            <a:schemeClr val="lt1"/>
          </a:fillRef>
          <a:effectRef idx="0">
            <a:schemeClr val="accent1"/>
          </a:effectRef>
          <a:fontRef idx="minor">
            <a:schemeClr val="dk1"/>
          </a:fontRef>
        </p:style>
        <p:txBody>
          <a:bodyPr numCol="2"/>
          <a:lstStyle/>
          <a:p>
            <a:pPr>
              <a:buNone/>
            </a:pPr>
            <a:r>
              <a:rPr lang="en-US" sz="1600" b="1" dirty="0" smtClean="0"/>
              <a:t>Mobile phone:</a:t>
            </a:r>
          </a:p>
          <a:p>
            <a:pPr>
              <a:buNone/>
            </a:pPr>
            <a:r>
              <a:rPr lang="en-US" sz="1600" dirty="0" smtClean="0"/>
              <a:t>defective</a:t>
            </a:r>
          </a:p>
          <a:p>
            <a:pPr>
              <a:buNone/>
            </a:pPr>
            <a:r>
              <a:rPr lang="en-US" sz="1600" dirty="0" smtClean="0"/>
              <a:t>overpriced</a:t>
            </a:r>
          </a:p>
          <a:p>
            <a:pPr>
              <a:buNone/>
            </a:pPr>
            <a:r>
              <a:rPr lang="en-US" sz="1600" dirty="0" smtClean="0"/>
              <a:t>expensive</a:t>
            </a:r>
          </a:p>
          <a:p>
            <a:pPr>
              <a:buNone/>
            </a:pPr>
            <a:r>
              <a:rPr lang="en-US" sz="1600" dirty="0" smtClean="0"/>
              <a:t>fragile</a:t>
            </a:r>
          </a:p>
          <a:p>
            <a:pPr>
              <a:buNone/>
            </a:pPr>
            <a:r>
              <a:rPr lang="en-US" sz="1600" dirty="0" smtClean="0"/>
              <a:t>ugly</a:t>
            </a:r>
          </a:p>
          <a:p>
            <a:pPr>
              <a:buNone/>
            </a:pPr>
            <a:r>
              <a:rPr lang="en-US" sz="1600" dirty="0" smtClean="0"/>
              <a:t>slow</a:t>
            </a:r>
          </a:p>
          <a:p>
            <a:pPr>
              <a:buNone/>
            </a:pPr>
            <a:r>
              <a:rPr lang="en-US" sz="1600" dirty="0" smtClean="0"/>
              <a:t>poor</a:t>
            </a:r>
          </a:p>
          <a:p>
            <a:pPr>
              <a:buNone/>
            </a:pPr>
            <a:r>
              <a:rPr lang="en-US" sz="1600" dirty="0" smtClean="0"/>
              <a:t>large</a:t>
            </a:r>
          </a:p>
          <a:p>
            <a:pPr>
              <a:buNone/>
            </a:pPr>
            <a:r>
              <a:rPr lang="en-US" sz="1600" dirty="0" smtClean="0"/>
              <a:t>weak</a:t>
            </a:r>
          </a:p>
          <a:p>
            <a:pPr>
              <a:buNone/>
            </a:pPr>
            <a:r>
              <a:rPr lang="en-US" sz="1600" dirty="0" smtClean="0"/>
              <a:t>heavy</a:t>
            </a:r>
          </a:p>
          <a:p>
            <a:pPr>
              <a:buNone/>
            </a:pPr>
            <a:r>
              <a:rPr lang="en-US" sz="1600" dirty="0" smtClean="0"/>
              <a:t>insensitive</a:t>
            </a:r>
          </a:p>
          <a:p>
            <a:pPr>
              <a:buNone/>
            </a:pPr>
            <a:r>
              <a:rPr lang="en-US" sz="1600" dirty="0" smtClean="0"/>
              <a:t>bad-looking</a:t>
            </a:r>
          </a:p>
          <a:p>
            <a:pPr>
              <a:buNone/>
            </a:pPr>
            <a:r>
              <a:rPr lang="en-US" sz="1600" dirty="0" smtClean="0"/>
              <a:t>Thick</a:t>
            </a:r>
          </a:p>
          <a:p>
            <a:pPr>
              <a:buNone/>
            </a:pPr>
            <a:endParaRPr lang="en-US" sz="1600" dirty="0" smtClean="0"/>
          </a:p>
          <a:p>
            <a:pPr>
              <a:buNone/>
            </a:pPr>
            <a:endParaRPr lang="en-US" sz="1600" dirty="0"/>
          </a:p>
          <a:p>
            <a:pPr>
              <a:buNone/>
            </a:pPr>
            <a:r>
              <a:rPr lang="en-US" sz="1600" b="1" dirty="0" smtClean="0"/>
              <a:t>Operating system:</a:t>
            </a:r>
          </a:p>
          <a:p>
            <a:pPr>
              <a:buNone/>
            </a:pPr>
            <a:r>
              <a:rPr lang="en-US" sz="1600" dirty="0" smtClean="0"/>
              <a:t>difficult</a:t>
            </a:r>
          </a:p>
          <a:p>
            <a:pPr>
              <a:buNone/>
            </a:pPr>
            <a:r>
              <a:rPr lang="en-US" sz="1600" dirty="0" smtClean="0"/>
              <a:t>slow</a:t>
            </a:r>
          </a:p>
          <a:p>
            <a:pPr>
              <a:buNone/>
            </a:pPr>
            <a:r>
              <a:rPr lang="en-US" sz="1600" dirty="0" smtClean="0"/>
              <a:t>poor</a:t>
            </a:r>
          </a:p>
          <a:p>
            <a:pPr>
              <a:buNone/>
            </a:pPr>
            <a:r>
              <a:rPr lang="en-US" sz="1600" dirty="0" smtClean="0"/>
              <a:t>unsafe</a:t>
            </a:r>
          </a:p>
          <a:p>
            <a:pPr>
              <a:buNone/>
            </a:pPr>
            <a:r>
              <a:rPr lang="en-US" sz="1600" dirty="0" smtClean="0"/>
              <a:t>expensive</a:t>
            </a:r>
          </a:p>
          <a:p>
            <a:pPr>
              <a:buNone/>
            </a:pPr>
            <a:r>
              <a:rPr lang="en-US" sz="1600" dirty="0" smtClean="0"/>
              <a:t>overpriced</a:t>
            </a:r>
          </a:p>
          <a:p>
            <a:pPr>
              <a:buNone/>
            </a:pPr>
            <a:r>
              <a:rPr lang="en-US" sz="1600" dirty="0" smtClean="0"/>
              <a:t>hard</a:t>
            </a:r>
          </a:p>
          <a:p>
            <a:pPr>
              <a:buNone/>
            </a:pPr>
            <a:r>
              <a:rPr lang="en-US" sz="1600" dirty="0" smtClean="0"/>
              <a:t>high capacity</a:t>
            </a:r>
          </a:p>
        </p:txBody>
      </p:sp>
      <p:sp>
        <p:nvSpPr>
          <p:cNvPr id="8" name="Rectangle 2"/>
          <p:cNvSpPr>
            <a:spLocks noGrp="1" noChangeArrowheads="1"/>
          </p:cNvSpPr>
          <p:nvPr>
            <p:ph type="title"/>
          </p:nvPr>
        </p:nvSpPr>
        <p:spPr>
          <a:xfrm>
            <a:off x="450850" y="6350"/>
            <a:ext cx="8378825" cy="603250"/>
          </a:xfrm>
        </p:spPr>
        <p:txBody>
          <a:bodyPr/>
          <a:lstStyle/>
          <a:p>
            <a:r>
              <a:rPr lang="en-US" sz="3200" b="1" dirty="0" smtClean="0"/>
              <a:t>KEY WORDS</a:t>
            </a:r>
            <a:endParaRPr lang="en-US" sz="3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0850" y="6350"/>
            <a:ext cx="8378825" cy="603250"/>
          </a:xfrm>
        </p:spPr>
        <p:txBody>
          <a:bodyPr/>
          <a:lstStyle/>
          <a:p>
            <a:r>
              <a:rPr lang="en-US" sz="3200" b="1" dirty="0" smtClean="0"/>
              <a:t>ANALYSIS AND RESULTS</a:t>
            </a:r>
            <a:endParaRPr lang="en-US" sz="3200" b="1" dirty="0"/>
          </a:p>
        </p:txBody>
      </p:sp>
      <p:sp>
        <p:nvSpPr>
          <p:cNvPr id="6" name="TextBox 5"/>
          <p:cNvSpPr txBox="1"/>
          <p:nvPr/>
        </p:nvSpPr>
        <p:spPr>
          <a:xfrm>
            <a:off x="457200" y="833735"/>
            <a:ext cx="5133136" cy="461665"/>
          </a:xfrm>
          <a:prstGeom prst="rect">
            <a:avLst/>
          </a:prstGeom>
          <a:noFill/>
        </p:spPr>
        <p:txBody>
          <a:bodyPr wrap="none" rtlCol="0">
            <a:spAutoFit/>
          </a:bodyPr>
          <a:lstStyle/>
          <a:p>
            <a:r>
              <a:rPr lang="en-US" dirty="0" smtClean="0"/>
              <a:t>General analysis (without keywords)</a:t>
            </a:r>
            <a:endParaRPr lang="en-US" dirty="0"/>
          </a:p>
        </p:txBody>
      </p:sp>
      <p:graphicFrame>
        <p:nvGraphicFramePr>
          <p:cNvPr id="7" name="表格 6"/>
          <p:cNvGraphicFramePr>
            <a:graphicFrameLocks noGrp="1"/>
          </p:cNvGraphicFramePr>
          <p:nvPr/>
        </p:nvGraphicFramePr>
        <p:xfrm>
          <a:off x="685800" y="1432560"/>
          <a:ext cx="7543800" cy="929640"/>
        </p:xfrm>
        <a:graphic>
          <a:graphicData uri="http://schemas.openxmlformats.org/drawingml/2006/table">
            <a:tbl>
              <a:tblPr/>
              <a:tblGrid>
                <a:gridCol w="933254"/>
                <a:gridCol w="1088796"/>
                <a:gridCol w="1088796"/>
                <a:gridCol w="1011025"/>
                <a:gridCol w="1011025"/>
                <a:gridCol w="1333218"/>
                <a:gridCol w="1077686"/>
              </a:tblGrid>
              <a:tr h="381000">
                <a:tc>
                  <a:txBody>
                    <a:bodyPr/>
                    <a:lstStyle/>
                    <a:p>
                      <a:pPr marL="0" marR="0" algn="ctr">
                        <a:spcBef>
                          <a:spcPts val="0"/>
                        </a:spcBef>
                        <a:spcAft>
                          <a:spcPts val="0"/>
                        </a:spcAft>
                      </a:pPr>
                      <a:r>
                        <a:rPr lang="en-US" sz="1800" b="1" dirty="0" err="1">
                          <a:solidFill>
                            <a:srgbClr val="FFFFFF"/>
                          </a:solidFill>
                          <a:latin typeface="Times New Roman"/>
                          <a:ea typeface="宋体"/>
                          <a:cs typeface="Times New Roman"/>
                        </a:rPr>
                        <a:t>iPhone</a:t>
                      </a:r>
                      <a:endParaRPr lang="en-US" sz="1800" dirty="0">
                        <a:latin typeface="Times New Roman"/>
                        <a:ea typeface="宋体"/>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a:solidFill>
                            <a:srgbClr val="FFFFFF"/>
                          </a:solidFill>
                          <a:latin typeface="Times New Roman"/>
                          <a:ea typeface="宋体"/>
                          <a:cs typeface="Times New Roman"/>
                        </a:rPr>
                        <a:t>Galaxy</a:t>
                      </a:r>
                      <a:endParaRPr lang="en-US" sz="180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a:solidFill>
                            <a:srgbClr val="FFFFFF"/>
                          </a:solidFill>
                          <a:latin typeface="Times New Roman"/>
                          <a:ea typeface="宋体"/>
                          <a:cs typeface="Times New Roman"/>
                        </a:rPr>
                        <a:t>Lumia</a:t>
                      </a:r>
                      <a:endParaRPr lang="en-US" sz="180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dirty="0" err="1">
                          <a:solidFill>
                            <a:srgbClr val="FFFFFF"/>
                          </a:solidFill>
                          <a:latin typeface="Times New Roman"/>
                          <a:ea typeface="宋体"/>
                          <a:cs typeface="Times New Roman"/>
                        </a:rPr>
                        <a:t>iOS</a:t>
                      </a:r>
                      <a:endParaRPr lang="en-US" sz="1800" dirty="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a:solidFill>
                            <a:srgbClr val="FFFFFF"/>
                          </a:solidFill>
                          <a:latin typeface="Times New Roman"/>
                          <a:ea typeface="宋体"/>
                          <a:cs typeface="Times New Roman"/>
                        </a:rPr>
                        <a:t>Android</a:t>
                      </a:r>
                      <a:endParaRPr lang="en-US" sz="180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a:solidFill>
                            <a:srgbClr val="FFFFFF"/>
                          </a:solidFill>
                          <a:latin typeface="Times New Roman"/>
                          <a:ea typeface="宋体"/>
                          <a:cs typeface="Times New Roman"/>
                        </a:rPr>
                        <a:t>Windowsphone</a:t>
                      </a:r>
                      <a:endParaRPr lang="en-US" sz="180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a:solidFill>
                            <a:srgbClr val="FFFFFF"/>
                          </a:solidFill>
                          <a:latin typeface="Times New Roman"/>
                          <a:ea typeface="宋体"/>
                          <a:cs typeface="Times New Roman"/>
                        </a:rPr>
                        <a:t>Total tweets</a:t>
                      </a:r>
                      <a:endParaRPr lang="en-US" sz="1800">
                        <a:latin typeface="Times New Roman"/>
                        <a:ea typeface="宋体"/>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81000">
                <a:tc>
                  <a:txBody>
                    <a:bodyPr/>
                    <a:lstStyle/>
                    <a:p>
                      <a:pPr marL="0" marR="0" algn="ctr">
                        <a:spcBef>
                          <a:spcPts val="0"/>
                        </a:spcBef>
                        <a:spcAft>
                          <a:spcPts val="0"/>
                        </a:spcAft>
                      </a:pPr>
                      <a:r>
                        <a:rPr lang="en-US" sz="1800">
                          <a:latin typeface="Times New Roman"/>
                          <a:ea typeface="宋体"/>
                          <a:cs typeface="Times New Roman"/>
                        </a:rPr>
                        <a:t>325</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宋体"/>
                          <a:cs typeface="Times New Roman"/>
                        </a:rPr>
                        <a:t>43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60</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723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213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13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宋体"/>
                          <a:cs typeface="Times New Roman"/>
                        </a:rPr>
                        <a:t>311,774</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8" name="图片 7" descr="F:\Courses\2013Spring\660-Python\mid-term\Mid-term\table&amp;bar\frequency_frame_bar\frequency_bar.png"/>
          <p:cNvPicPr/>
          <p:nvPr/>
        </p:nvPicPr>
        <p:blipFill>
          <a:blip r:embed="rId3" cstate="print"/>
          <a:srcRect l="2899" t="3774" r="7246"/>
          <a:stretch>
            <a:fillRect/>
          </a:stretch>
        </p:blipFill>
        <p:spPr bwMode="auto">
          <a:xfrm>
            <a:off x="609600" y="2590800"/>
            <a:ext cx="4724400" cy="3886200"/>
          </a:xfrm>
          <a:prstGeom prst="rect">
            <a:avLst/>
          </a:prstGeom>
          <a:noFill/>
          <a:ln w="9525">
            <a:noFill/>
            <a:miter lim="800000"/>
            <a:headEnd/>
            <a:tailEnd/>
          </a:ln>
        </p:spPr>
      </p:pic>
      <p:sp>
        <p:nvSpPr>
          <p:cNvPr id="10" name="矩形 9"/>
          <p:cNvSpPr/>
          <p:nvPr/>
        </p:nvSpPr>
        <p:spPr>
          <a:xfrm>
            <a:off x="5410200" y="2667000"/>
            <a:ext cx="3429000" cy="2631490"/>
          </a:xfrm>
          <a:prstGeom prst="rect">
            <a:avLst/>
          </a:prstGeom>
        </p:spPr>
        <p:txBody>
          <a:bodyPr wrap="square">
            <a:spAutoFit/>
          </a:bodyPr>
          <a:lstStyle/>
          <a:p>
            <a:pPr marL="91440" lvl="0">
              <a:spcAft>
                <a:spcPts val="600"/>
              </a:spcAft>
              <a:buFont typeface="Arial" pitchFamily="34" charset="0"/>
              <a:buChar char="•"/>
            </a:pPr>
            <a:r>
              <a:rPr lang="en-US" sz="2000" dirty="0" err="1" smtClean="0"/>
              <a:t>iPhone</a:t>
            </a:r>
            <a:r>
              <a:rPr lang="en-US" sz="2000" dirty="0" smtClean="0"/>
              <a:t> Smartphone and IOS operating system are most popular products that people chose. </a:t>
            </a:r>
          </a:p>
          <a:p>
            <a:pPr marL="91440" lvl="0">
              <a:buFont typeface="Arial" pitchFamily="34" charset="0"/>
              <a:buChar char="•"/>
            </a:pPr>
            <a:r>
              <a:rPr lang="en-US" sz="2000" dirty="0" err="1" smtClean="0"/>
              <a:t>Lumia</a:t>
            </a:r>
            <a:r>
              <a:rPr lang="en-US" sz="2000" dirty="0" smtClean="0"/>
              <a:t> is brand new mobile phone, Less people talk about </a:t>
            </a:r>
            <a:r>
              <a:rPr lang="en-US" sz="2000" dirty="0" err="1" smtClean="0"/>
              <a:t>Windowsphone</a:t>
            </a:r>
            <a:r>
              <a:rPr lang="en-US" sz="2000" dirty="0" smtClean="0"/>
              <a:t>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0850" y="6350"/>
            <a:ext cx="8378825" cy="603250"/>
          </a:xfrm>
        </p:spPr>
        <p:txBody>
          <a:bodyPr/>
          <a:lstStyle/>
          <a:p>
            <a:r>
              <a:rPr lang="en-US" sz="3200" b="1" dirty="0" smtClean="0"/>
              <a:t>ANALYSIS AND RESULTS</a:t>
            </a:r>
            <a:endParaRPr lang="en-US" sz="3200" b="1" dirty="0"/>
          </a:p>
        </p:txBody>
      </p:sp>
      <p:sp>
        <p:nvSpPr>
          <p:cNvPr id="15" name="TextBox 14"/>
          <p:cNvSpPr txBox="1"/>
          <p:nvPr/>
        </p:nvSpPr>
        <p:spPr>
          <a:xfrm>
            <a:off x="457200" y="914400"/>
            <a:ext cx="4705134" cy="461665"/>
          </a:xfrm>
          <a:prstGeom prst="rect">
            <a:avLst/>
          </a:prstGeom>
          <a:noFill/>
        </p:spPr>
        <p:txBody>
          <a:bodyPr wrap="none" rtlCol="0">
            <a:spAutoFit/>
          </a:bodyPr>
          <a:lstStyle/>
          <a:p>
            <a:r>
              <a:rPr lang="en-US" dirty="0" smtClean="0"/>
              <a:t>General analysis (with keywords)</a:t>
            </a:r>
            <a:endParaRPr lang="en-US" dirty="0"/>
          </a:p>
        </p:txBody>
      </p:sp>
      <p:graphicFrame>
        <p:nvGraphicFramePr>
          <p:cNvPr id="6" name="表格 5"/>
          <p:cNvGraphicFramePr>
            <a:graphicFrameLocks noGrp="1"/>
          </p:cNvGraphicFramePr>
          <p:nvPr/>
        </p:nvGraphicFramePr>
        <p:xfrm>
          <a:off x="914400" y="1600200"/>
          <a:ext cx="7239000" cy="1752600"/>
        </p:xfrm>
        <a:graphic>
          <a:graphicData uri="http://schemas.openxmlformats.org/drawingml/2006/table">
            <a:tbl>
              <a:tblPr/>
              <a:tblGrid>
                <a:gridCol w="1219200"/>
                <a:gridCol w="1524000"/>
                <a:gridCol w="1295400"/>
                <a:gridCol w="1447800"/>
                <a:gridCol w="1752600"/>
              </a:tblGrid>
              <a:tr h="438150">
                <a:tc>
                  <a:txBody>
                    <a:bodyPr/>
                    <a:lstStyle/>
                    <a:p>
                      <a:pPr marL="0" marR="0" algn="ctr">
                        <a:spcBef>
                          <a:spcPts val="0"/>
                        </a:spcBef>
                        <a:spcAft>
                          <a:spcPts val="0"/>
                        </a:spcAft>
                      </a:pPr>
                      <a:r>
                        <a:rPr lang="en-US" sz="1800" b="1" dirty="0">
                          <a:solidFill>
                            <a:srgbClr val="FFFFFF"/>
                          </a:solidFill>
                          <a:latin typeface="Times New Roman"/>
                          <a:ea typeface="宋体"/>
                          <a:cs typeface="Times New Roman"/>
                        </a:rPr>
                        <a:t>Product</a:t>
                      </a:r>
                      <a:endParaRPr lang="en-US" sz="1800" b="1" dirty="0">
                        <a:latin typeface="Times New Roman"/>
                        <a:ea typeface="宋体"/>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dirty="0">
                          <a:solidFill>
                            <a:srgbClr val="FFFFFF"/>
                          </a:solidFill>
                          <a:latin typeface="Times New Roman"/>
                          <a:ea typeface="宋体"/>
                          <a:cs typeface="Times New Roman"/>
                        </a:rPr>
                        <a:t>Positive</a:t>
                      </a:r>
                      <a:endParaRPr lang="en-US" sz="1800" b="1" dirty="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dirty="0">
                          <a:solidFill>
                            <a:srgbClr val="FFFFFF"/>
                          </a:solidFill>
                          <a:latin typeface="Times New Roman"/>
                          <a:ea typeface="宋体"/>
                          <a:cs typeface="Times New Roman"/>
                        </a:rPr>
                        <a:t>Negative</a:t>
                      </a:r>
                      <a:endParaRPr lang="en-US" sz="1800" b="1" dirty="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dirty="0">
                          <a:solidFill>
                            <a:srgbClr val="FFFFFF"/>
                          </a:solidFill>
                          <a:latin typeface="Times New Roman"/>
                          <a:ea typeface="宋体"/>
                          <a:cs typeface="Times New Roman"/>
                        </a:rPr>
                        <a:t>Ratio</a:t>
                      </a:r>
                      <a:endParaRPr lang="en-US" sz="1800" b="1" dirty="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dirty="0" err="1">
                          <a:solidFill>
                            <a:srgbClr val="FFFFFF"/>
                          </a:solidFill>
                          <a:latin typeface="Times New Roman"/>
                          <a:ea typeface="宋体"/>
                          <a:cs typeface="Times New Roman"/>
                        </a:rPr>
                        <a:t>Tweets_Count</a:t>
                      </a:r>
                      <a:endParaRPr lang="en-US" sz="1800" b="1" dirty="0">
                        <a:latin typeface="Times New Roman"/>
                        <a:ea typeface="宋体"/>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438150">
                <a:tc>
                  <a:txBody>
                    <a:bodyPr/>
                    <a:lstStyle/>
                    <a:p>
                      <a:pPr marL="0" marR="0" algn="ctr">
                        <a:spcBef>
                          <a:spcPts val="0"/>
                        </a:spcBef>
                        <a:spcAft>
                          <a:spcPts val="0"/>
                        </a:spcAft>
                      </a:pPr>
                      <a:r>
                        <a:rPr lang="en-US" sz="1800">
                          <a:latin typeface="Times New Roman"/>
                          <a:ea typeface="宋体"/>
                          <a:cs typeface="Times New Roman"/>
                        </a:rPr>
                        <a:t>iPhone</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Times New Roman"/>
                          <a:ea typeface="宋体"/>
                          <a:cs typeface="Times New Roman"/>
                        </a:rPr>
                        <a:t>12,916</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955</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宋体"/>
                          <a:cs typeface="Times New Roman"/>
                        </a:rPr>
                        <a:t>93.12%</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b="0" dirty="0">
                          <a:latin typeface="Times New Roman"/>
                          <a:ea typeface="宋体"/>
                          <a:cs typeface="Times New Roman"/>
                        </a:rPr>
                        <a:t>239,328</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38150">
                <a:tc>
                  <a:txBody>
                    <a:bodyPr/>
                    <a:lstStyle/>
                    <a:p>
                      <a:pPr marL="0" marR="0" algn="ctr">
                        <a:spcBef>
                          <a:spcPts val="0"/>
                        </a:spcBef>
                        <a:spcAft>
                          <a:spcPts val="0"/>
                        </a:spcAft>
                      </a:pPr>
                      <a:r>
                        <a:rPr lang="en-US" sz="1800">
                          <a:latin typeface="Times New Roman"/>
                          <a:ea typeface="宋体"/>
                          <a:cs typeface="Times New Roman"/>
                        </a:rPr>
                        <a:t>Galaxy</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338</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21</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Times New Roman"/>
                          <a:ea typeface="宋体"/>
                          <a:cs typeface="Times New Roman"/>
                        </a:rPr>
                        <a:t>94.15</a:t>
                      </a:r>
                      <a:r>
                        <a:rPr lang="en-US" sz="1800" dirty="0">
                          <a:latin typeface="Times New Roman"/>
                          <a:ea typeface="宋体"/>
                          <a:cs typeface="Times New Roman"/>
                        </a:rPr>
                        <a:t>%</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宋体"/>
                          <a:cs typeface="Times New Roman"/>
                        </a:rPr>
                        <a:t>46,361</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38150">
                <a:tc>
                  <a:txBody>
                    <a:bodyPr/>
                    <a:lstStyle/>
                    <a:p>
                      <a:pPr marL="0" marR="0" algn="ctr">
                        <a:spcBef>
                          <a:spcPts val="0"/>
                        </a:spcBef>
                        <a:spcAft>
                          <a:spcPts val="0"/>
                        </a:spcAft>
                      </a:pPr>
                      <a:r>
                        <a:rPr lang="en-US" sz="1800">
                          <a:latin typeface="Times New Roman"/>
                          <a:ea typeface="宋体"/>
                          <a:cs typeface="Times New Roman"/>
                        </a:rPr>
                        <a:t>Lumia</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123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9</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93.18%</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宋体"/>
                          <a:cs typeface="Times New Roman"/>
                        </a:rPr>
                        <a:t>4,054</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685800" y="3810000"/>
          <a:ext cx="7620000" cy="2057400"/>
        </p:xfrm>
        <a:graphic>
          <a:graphicData uri="http://schemas.openxmlformats.org/drawingml/2006/table">
            <a:tbl>
              <a:tblPr/>
              <a:tblGrid>
                <a:gridCol w="1600200"/>
                <a:gridCol w="1356360"/>
                <a:gridCol w="1478280"/>
                <a:gridCol w="1478280"/>
                <a:gridCol w="1706880"/>
              </a:tblGrid>
              <a:tr h="514350">
                <a:tc>
                  <a:txBody>
                    <a:bodyPr/>
                    <a:lstStyle/>
                    <a:p>
                      <a:pPr marL="0" marR="0" algn="ctr">
                        <a:spcBef>
                          <a:spcPts val="0"/>
                        </a:spcBef>
                        <a:spcAft>
                          <a:spcPts val="0"/>
                        </a:spcAft>
                      </a:pPr>
                      <a:r>
                        <a:rPr lang="en-US" sz="1800" b="1" dirty="0">
                          <a:solidFill>
                            <a:srgbClr val="FFFFFF"/>
                          </a:solidFill>
                          <a:latin typeface="Times New Roman"/>
                          <a:ea typeface="宋体"/>
                          <a:cs typeface="Times New Roman"/>
                        </a:rPr>
                        <a:t>Systems</a:t>
                      </a:r>
                      <a:endParaRPr lang="en-US" sz="1800" b="1" dirty="0">
                        <a:latin typeface="Times New Roman"/>
                        <a:ea typeface="宋体"/>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dirty="0">
                          <a:solidFill>
                            <a:srgbClr val="FFFFFF"/>
                          </a:solidFill>
                          <a:latin typeface="Times New Roman"/>
                          <a:ea typeface="宋体"/>
                          <a:cs typeface="Times New Roman"/>
                        </a:rPr>
                        <a:t>Positive</a:t>
                      </a:r>
                      <a:endParaRPr lang="en-US" sz="1800" b="1" dirty="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dirty="0">
                          <a:solidFill>
                            <a:srgbClr val="FFFFFF"/>
                          </a:solidFill>
                          <a:latin typeface="Times New Roman"/>
                          <a:ea typeface="宋体"/>
                          <a:cs typeface="Times New Roman"/>
                        </a:rPr>
                        <a:t>Negative</a:t>
                      </a:r>
                      <a:endParaRPr lang="en-US" sz="1800" b="1" dirty="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dirty="0">
                          <a:solidFill>
                            <a:srgbClr val="FFFFFF"/>
                          </a:solidFill>
                          <a:latin typeface="Times New Roman"/>
                          <a:ea typeface="宋体"/>
                          <a:cs typeface="Times New Roman"/>
                        </a:rPr>
                        <a:t>Ratio</a:t>
                      </a:r>
                      <a:endParaRPr lang="en-US" sz="1800" b="1" dirty="0">
                        <a:latin typeface="Times New Roman"/>
                        <a:ea typeface="宋体"/>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800" b="1" dirty="0" err="1">
                          <a:solidFill>
                            <a:srgbClr val="FFFFFF"/>
                          </a:solidFill>
                          <a:latin typeface="Times New Roman"/>
                          <a:ea typeface="宋体"/>
                          <a:cs typeface="Times New Roman"/>
                        </a:rPr>
                        <a:t>Tweets_Count</a:t>
                      </a:r>
                      <a:endParaRPr lang="en-US" sz="1800" b="1" dirty="0">
                        <a:latin typeface="Times New Roman"/>
                        <a:ea typeface="宋体"/>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514350">
                <a:tc>
                  <a:txBody>
                    <a:bodyPr/>
                    <a:lstStyle/>
                    <a:p>
                      <a:pPr marL="0" marR="0" algn="ctr">
                        <a:spcBef>
                          <a:spcPts val="0"/>
                        </a:spcBef>
                        <a:spcAft>
                          <a:spcPts val="0"/>
                        </a:spcAft>
                      </a:pPr>
                      <a:r>
                        <a:rPr lang="en-US" sz="1800" dirty="0" err="1">
                          <a:latin typeface="Times New Roman"/>
                          <a:ea typeface="宋体"/>
                          <a:cs typeface="Times New Roman"/>
                        </a:rPr>
                        <a:t>iOS</a:t>
                      </a:r>
                      <a:endParaRPr lang="en-US" sz="1800" dirty="0">
                        <a:latin typeface="Times New Roman"/>
                        <a:ea typeface="宋体"/>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1,747</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101</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Times New Roman"/>
                          <a:ea typeface="宋体"/>
                          <a:cs typeface="Times New Roman"/>
                        </a:rPr>
                        <a:t>94.53</a:t>
                      </a:r>
                      <a:r>
                        <a:rPr lang="en-US" sz="1800" dirty="0">
                          <a:latin typeface="Times New Roman"/>
                          <a:ea typeface="宋体"/>
                          <a:cs typeface="Times New Roman"/>
                        </a:rPr>
                        <a:t>%</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宋体"/>
                          <a:cs typeface="Times New Roman"/>
                        </a:rPr>
                        <a:t>40,280</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14350">
                <a:tc>
                  <a:txBody>
                    <a:bodyPr/>
                    <a:lstStyle/>
                    <a:p>
                      <a:pPr marL="0" marR="0" algn="ctr">
                        <a:spcBef>
                          <a:spcPts val="0"/>
                        </a:spcBef>
                        <a:spcAft>
                          <a:spcPts val="0"/>
                        </a:spcAft>
                      </a:pPr>
                      <a:r>
                        <a:rPr lang="en-US" sz="1800" dirty="0">
                          <a:latin typeface="Times New Roman"/>
                          <a:ea typeface="宋体"/>
                          <a:cs typeface="Times New Roman"/>
                        </a:rPr>
                        <a:t>Android</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Times New Roman"/>
                          <a:ea typeface="宋体"/>
                          <a:cs typeface="Times New Roman"/>
                        </a:rPr>
                        <a:t>5,713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435</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92.92%</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宋体"/>
                          <a:cs typeface="Times New Roman"/>
                        </a:rPr>
                        <a:t>379,752</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14350">
                <a:tc>
                  <a:txBody>
                    <a:bodyPr/>
                    <a:lstStyle/>
                    <a:p>
                      <a:pPr marL="0" marR="0" algn="ctr">
                        <a:spcBef>
                          <a:spcPts val="0"/>
                        </a:spcBef>
                        <a:spcAft>
                          <a:spcPts val="0"/>
                        </a:spcAft>
                      </a:pPr>
                      <a:r>
                        <a:rPr lang="en-US" sz="1800">
                          <a:latin typeface="Times New Roman"/>
                          <a:ea typeface="宋体"/>
                          <a:cs typeface="Times New Roman"/>
                        </a:rPr>
                        <a:t>Windowsphone</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50</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10</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宋体"/>
                          <a:cs typeface="Times New Roman"/>
                        </a:rPr>
                        <a:t>83.33%</a:t>
                      </a: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宋体"/>
                          <a:cs typeface="Times New Roman"/>
                        </a:rPr>
                        <a:t>1,411</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3813"/>
            <a:ext cx="8001000" cy="4649787"/>
          </a:xfrm>
        </p:spPr>
        <p:txBody>
          <a:bodyPr/>
          <a:lstStyle/>
          <a:p>
            <a:pPr lvl="0">
              <a:spcAft>
                <a:spcPts val="600"/>
              </a:spcAft>
            </a:pPr>
            <a:r>
              <a:rPr lang="en-US" sz="2200" dirty="0" err="1" smtClean="0"/>
              <a:t>iPhone</a:t>
            </a:r>
            <a:r>
              <a:rPr lang="en-US" sz="2200" dirty="0" smtClean="0"/>
              <a:t> is highly mentioned but the positive ratio is lowest among those three mobile phones. </a:t>
            </a:r>
          </a:p>
          <a:p>
            <a:pPr lvl="0">
              <a:spcAft>
                <a:spcPts val="600"/>
              </a:spcAft>
            </a:pPr>
            <a:r>
              <a:rPr lang="en-US" sz="2200" dirty="0" err="1" smtClean="0"/>
              <a:t>iPhone</a:t>
            </a:r>
            <a:r>
              <a:rPr lang="en-US" sz="2200" dirty="0" smtClean="0"/>
              <a:t> has the largest user-base, however, the users of Galaxy have the greatest satisfaction of the product.</a:t>
            </a:r>
          </a:p>
          <a:p>
            <a:pPr lvl="0">
              <a:spcAft>
                <a:spcPts val="600"/>
              </a:spcAft>
            </a:pPr>
            <a:r>
              <a:rPr lang="en-US" sz="2200" dirty="0" smtClean="0"/>
              <a:t>Android </a:t>
            </a:r>
            <a:r>
              <a:rPr lang="en-US" sz="2200" dirty="0" err="1" smtClean="0"/>
              <a:t>smartphones</a:t>
            </a:r>
            <a:r>
              <a:rPr lang="en-US" sz="2200" dirty="0" smtClean="0"/>
              <a:t> are more widely used than </a:t>
            </a:r>
            <a:r>
              <a:rPr lang="en-US" sz="2200" dirty="0" err="1" smtClean="0"/>
              <a:t>iOS</a:t>
            </a:r>
            <a:r>
              <a:rPr lang="en-US" sz="2200" dirty="0" smtClean="0"/>
              <a:t> and windows OS. </a:t>
            </a:r>
          </a:p>
          <a:p>
            <a:pPr lvl="0">
              <a:spcAft>
                <a:spcPts val="600"/>
              </a:spcAft>
            </a:pPr>
            <a:r>
              <a:rPr lang="en-US" sz="2200" dirty="0" smtClean="0"/>
              <a:t>The </a:t>
            </a:r>
            <a:r>
              <a:rPr lang="en-US" sz="2200" dirty="0" err="1" smtClean="0"/>
              <a:t>iOS</a:t>
            </a:r>
            <a:r>
              <a:rPr lang="en-US" sz="2200" dirty="0" smtClean="0"/>
              <a:t> has the highest positive ratio and windows OS has the lowest positive ratio. </a:t>
            </a:r>
          </a:p>
          <a:p>
            <a:pPr lvl="0">
              <a:spcAft>
                <a:spcPts val="600"/>
              </a:spcAft>
            </a:pPr>
            <a:r>
              <a:rPr lang="en-US" sz="2200" dirty="0" smtClean="0"/>
              <a:t>Android system has the largest user-base and the </a:t>
            </a:r>
            <a:r>
              <a:rPr lang="en-US" sz="2200" dirty="0" err="1" smtClean="0"/>
              <a:t>iOS</a:t>
            </a:r>
            <a:r>
              <a:rPr lang="en-US" sz="2200" dirty="0" smtClean="0"/>
              <a:t> customers are more satisfied than Android’s.</a:t>
            </a:r>
            <a:endParaRPr lang="en-US" sz="2200" dirty="0"/>
          </a:p>
        </p:txBody>
      </p:sp>
      <p:sp>
        <p:nvSpPr>
          <p:cNvPr id="4" name="Rectangle 2"/>
          <p:cNvSpPr>
            <a:spLocks noGrp="1" noChangeArrowheads="1"/>
          </p:cNvSpPr>
          <p:nvPr>
            <p:ph type="title"/>
          </p:nvPr>
        </p:nvSpPr>
        <p:spPr>
          <a:xfrm>
            <a:off x="450850" y="6350"/>
            <a:ext cx="8378825" cy="603250"/>
          </a:xfrm>
        </p:spPr>
        <p:txBody>
          <a:bodyPr/>
          <a:lstStyle/>
          <a:p>
            <a:r>
              <a:rPr lang="en-US" sz="3200" b="1" dirty="0" smtClean="0"/>
              <a:t>ANALYSIS AND RESULTS</a:t>
            </a:r>
            <a:endParaRPr lang="en-US"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0850" y="6350"/>
            <a:ext cx="8378825" cy="603250"/>
          </a:xfrm>
        </p:spPr>
        <p:txBody>
          <a:bodyPr/>
          <a:lstStyle/>
          <a:p>
            <a:r>
              <a:rPr lang="en-US" sz="3200" b="1" dirty="0" smtClean="0"/>
              <a:t>ANALYSIS AND RESULTS</a:t>
            </a:r>
            <a:endParaRPr lang="en-US" sz="3200" b="1" dirty="0"/>
          </a:p>
        </p:txBody>
      </p:sp>
      <p:sp>
        <p:nvSpPr>
          <p:cNvPr id="5" name="TextBox 4"/>
          <p:cNvSpPr txBox="1"/>
          <p:nvPr/>
        </p:nvSpPr>
        <p:spPr>
          <a:xfrm>
            <a:off x="457200" y="757535"/>
            <a:ext cx="5391219" cy="461665"/>
          </a:xfrm>
          <a:prstGeom prst="rect">
            <a:avLst/>
          </a:prstGeom>
          <a:noFill/>
        </p:spPr>
        <p:txBody>
          <a:bodyPr wrap="none" rtlCol="0">
            <a:spAutoFit/>
          </a:bodyPr>
          <a:lstStyle/>
          <a:p>
            <a:r>
              <a:rPr lang="en-US" dirty="0" smtClean="0"/>
              <a:t>Mobile phone analysis: Positive words</a:t>
            </a:r>
            <a:endParaRPr lang="en-US" dirty="0"/>
          </a:p>
        </p:txBody>
      </p:sp>
      <p:graphicFrame>
        <p:nvGraphicFramePr>
          <p:cNvPr id="7" name="表格 6"/>
          <p:cNvGraphicFramePr>
            <a:graphicFrameLocks noGrp="1"/>
          </p:cNvGraphicFramePr>
          <p:nvPr/>
        </p:nvGraphicFramePr>
        <p:xfrm>
          <a:off x="304800" y="1362456"/>
          <a:ext cx="8305800" cy="5119624"/>
        </p:xfrm>
        <a:graphic>
          <a:graphicData uri="http://schemas.openxmlformats.org/drawingml/2006/table">
            <a:tbl>
              <a:tblPr/>
              <a:tblGrid>
                <a:gridCol w="967666"/>
                <a:gridCol w="1242134"/>
                <a:gridCol w="1066800"/>
                <a:gridCol w="876300"/>
                <a:gridCol w="1038225"/>
                <a:gridCol w="1038225"/>
                <a:gridCol w="1038225"/>
                <a:gridCol w="1038225"/>
              </a:tblGrid>
              <a:tr h="304800">
                <a:tc>
                  <a:txBody>
                    <a:bodyPr/>
                    <a:lstStyle/>
                    <a:p>
                      <a:pPr marL="0" marR="0" algn="ctr">
                        <a:lnSpc>
                          <a:spcPct val="115000"/>
                        </a:lnSpc>
                        <a:spcBef>
                          <a:spcPts val="0"/>
                        </a:spcBef>
                        <a:spcAft>
                          <a:spcPts val="0"/>
                        </a:spcAft>
                      </a:pP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err="1" smtClean="0">
                          <a:solidFill>
                            <a:srgbClr val="000000"/>
                          </a:solidFill>
                          <a:latin typeface="Times New Roman"/>
                          <a:ea typeface="宋体"/>
                          <a:cs typeface="Times New Roman"/>
                        </a:rPr>
                        <a:t>P</a:t>
                      </a:r>
                      <a:r>
                        <a:rPr lang="en-US" sz="1600" b="1" dirty="0" err="1" smtClean="0">
                          <a:solidFill>
                            <a:srgbClr val="000000"/>
                          </a:solidFill>
                          <a:latin typeface="Times New Roman"/>
                          <a:ea typeface="Times New Roman"/>
                          <a:cs typeface="Times New Roman"/>
                        </a:rPr>
                        <a:t>os_</a:t>
                      </a:r>
                      <a:r>
                        <a:rPr lang="en-US" sz="1600" b="1" dirty="0" err="1" smtClean="0">
                          <a:solidFill>
                            <a:srgbClr val="000000"/>
                          </a:solidFill>
                          <a:latin typeface="Times New Roman"/>
                          <a:ea typeface="宋体"/>
                          <a:cs typeface="Times New Roman"/>
                        </a:rPr>
                        <a:t>words</a:t>
                      </a:r>
                      <a:endParaRPr lang="en-US" sz="16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i</a:t>
                      </a:r>
                      <a:r>
                        <a:rPr lang="en-US" sz="1600" b="1">
                          <a:solidFill>
                            <a:srgbClr val="000000"/>
                          </a:solidFill>
                          <a:latin typeface="Times New Roman"/>
                          <a:ea typeface="宋体"/>
                          <a:cs typeface="Times New Roman"/>
                        </a:rPr>
                        <a:t>P</a:t>
                      </a:r>
                      <a:r>
                        <a:rPr lang="en-US" sz="1600" b="1">
                          <a:solidFill>
                            <a:srgbClr val="000000"/>
                          </a:solidFill>
                          <a:latin typeface="Times New Roman"/>
                          <a:ea typeface="Times New Roman"/>
                          <a:cs typeface="Times New Roman"/>
                        </a:rPr>
                        <a:t>hone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Ratio</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宋体"/>
                          <a:cs typeface="Times New Roman"/>
                        </a:rPr>
                        <a:t>G</a:t>
                      </a:r>
                      <a:r>
                        <a:rPr lang="en-US" sz="1600" b="1">
                          <a:solidFill>
                            <a:srgbClr val="000000"/>
                          </a:solidFill>
                          <a:latin typeface="Times New Roman"/>
                          <a:ea typeface="Times New Roman"/>
                          <a:cs typeface="Times New Roman"/>
                        </a:rPr>
                        <a:t>alaxy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Ratio</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宋体"/>
                          <a:cs typeface="Times New Roman"/>
                        </a:rPr>
                        <a:t>L</a:t>
                      </a:r>
                      <a:r>
                        <a:rPr lang="en-US" sz="1600" b="1">
                          <a:solidFill>
                            <a:srgbClr val="000000"/>
                          </a:solidFill>
                          <a:latin typeface="Times New Roman"/>
                          <a:ea typeface="Times New Roman"/>
                          <a:cs typeface="Times New Roman"/>
                        </a:rPr>
                        <a:t>umia</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Times New Roman"/>
                          <a:cs typeface="Times New Roman"/>
                        </a:rPr>
                        <a:t>Ratio</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000">
                <a:tc rowSpan="2">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Speed</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quick</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263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2.04</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3.25%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81</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D9F1"/>
                    </a:solidFill>
                  </a:tcPr>
                </a:tc>
              </a:tr>
              <a:tr h="254000">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fast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694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5.37</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86</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D9F1"/>
                    </a:solidFill>
                  </a:tcPr>
                </a:tc>
                <a:tc>
                  <a:txBody>
                    <a:bodyPr/>
                    <a:lstStyle/>
                    <a:p>
                      <a:pPr marL="0" marR="0">
                        <a:lnSpc>
                          <a:spcPct val="115000"/>
                        </a:lnSpc>
                        <a:spcBef>
                          <a:spcPts val="0"/>
                        </a:spcBef>
                        <a:spcAft>
                          <a:spcPts val="0"/>
                        </a:spcAft>
                      </a:pPr>
                      <a:r>
                        <a:rPr lang="en-US" sz="1600">
                          <a:solidFill>
                            <a:srgbClr val="000000"/>
                          </a:solidFill>
                          <a:latin typeface="Times New Roman"/>
                          <a:ea typeface="宋体"/>
                          <a:cs typeface="Times New Roman"/>
                        </a:rPr>
                        <a:t>25.44</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18</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D9F1"/>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14</a:t>
                      </a:r>
                      <a:r>
                        <a:rPr lang="en-US" sz="1600">
                          <a:solidFill>
                            <a:srgbClr val="000000"/>
                          </a:solidFill>
                          <a:latin typeface="Times New Roman"/>
                          <a:ea typeface="Times New Roman"/>
                          <a:cs typeface="Times New Roman"/>
                        </a:rPr>
                        <a:t>.</a:t>
                      </a:r>
                      <a:r>
                        <a:rPr lang="en-US" sz="1600">
                          <a:solidFill>
                            <a:srgbClr val="000000"/>
                          </a:solidFill>
                          <a:latin typeface="Times New Roman"/>
                          <a:ea typeface="宋体"/>
                          <a:cs typeface="Times New Roman"/>
                        </a:rPr>
                        <a:t>6</a:t>
                      </a:r>
                      <a:r>
                        <a:rPr lang="en-US" sz="1600">
                          <a:solidFill>
                            <a:srgbClr val="000000"/>
                          </a:solidFill>
                          <a:latin typeface="Times New Roman"/>
                          <a:ea typeface="Times New Roman"/>
                          <a:cs typeface="Times New Roman"/>
                        </a:rPr>
                        <a:t>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D9F1"/>
                    </a:solidFill>
                  </a:tcPr>
                </a:tc>
              </a:tr>
              <a:tr h="254000">
                <a:tc rowSpan="5">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Looking</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elegant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49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0.3</a:t>
                      </a:r>
                      <a:r>
                        <a:rPr lang="en-US" sz="1600">
                          <a:solidFill>
                            <a:srgbClr val="000000"/>
                          </a:solidFill>
                          <a:latin typeface="Times New Roman"/>
                          <a:ea typeface="宋体"/>
                          <a:cs typeface="Times New Roman"/>
                        </a:rPr>
                        <a:t>8</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89</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81</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r>
              <a:tr h="254000">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pretty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469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3.</a:t>
                      </a:r>
                      <a:r>
                        <a:rPr lang="en-US" sz="1600">
                          <a:solidFill>
                            <a:srgbClr val="000000"/>
                          </a:solidFill>
                          <a:latin typeface="Times New Roman"/>
                          <a:ea typeface="宋体"/>
                          <a:cs typeface="Times New Roman"/>
                        </a:rPr>
                        <a:t>63</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3.8</a:t>
                      </a:r>
                      <a:r>
                        <a:rPr lang="en-US" sz="1600">
                          <a:solidFill>
                            <a:srgbClr val="000000"/>
                          </a:solidFill>
                          <a:latin typeface="Times New Roman"/>
                          <a:ea typeface="Times New Roman"/>
                          <a:cs typeface="Times New Roman"/>
                        </a:rPr>
                        <a:t>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1.63</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r>
              <a:tr h="275336">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good-looking</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0.01%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r>
              <a:tr h="254000">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beautiful</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a:t>
                      </a:r>
                      <a:r>
                        <a:rPr lang="en-US" sz="1600">
                          <a:solidFill>
                            <a:srgbClr val="000000"/>
                          </a:solidFill>
                          <a:latin typeface="Times New Roman"/>
                          <a:ea typeface="宋体"/>
                          <a:cs typeface="Times New Roman"/>
                        </a:rPr>
                        <a:t>,</a:t>
                      </a:r>
                      <a:r>
                        <a:rPr lang="en-US" sz="1600">
                          <a:solidFill>
                            <a:srgbClr val="000000"/>
                          </a:solidFill>
                          <a:latin typeface="Times New Roman"/>
                          <a:ea typeface="Times New Roman"/>
                          <a:cs typeface="Times New Roman"/>
                        </a:rPr>
                        <a:t>475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19.16</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9</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2.66</a:t>
                      </a:r>
                      <a:r>
                        <a:rPr lang="en-US" sz="1600">
                          <a:solidFill>
                            <a:srgbClr val="000000"/>
                          </a:solidFill>
                          <a:latin typeface="Times New Roman"/>
                          <a:ea typeface="Times New Roman"/>
                          <a:cs typeface="Times New Roman"/>
                        </a:rPr>
                        <a:t> %</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4</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3.25</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r>
              <a:tr h="254000">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shapely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4BC"/>
                    </a:solidFill>
                  </a:tcPr>
                </a:tc>
              </a:tr>
              <a:tr h="328168">
                <a:tc>
                  <a:txBody>
                    <a:bodyPr/>
                    <a:lstStyle/>
                    <a:p>
                      <a:pPr marL="0" marR="0" algn="ctr">
                        <a:lnSpc>
                          <a:spcPct val="115000"/>
                        </a:lnSpc>
                        <a:spcBef>
                          <a:spcPts val="0"/>
                        </a:spcBef>
                        <a:spcAft>
                          <a:spcPts val="0"/>
                        </a:spcAft>
                      </a:pPr>
                      <a:endParaRPr lang="en-US" sz="1600" dirty="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comfortable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28</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22</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30</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54000">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friendly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31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0.2</a:t>
                      </a:r>
                      <a:r>
                        <a:rPr lang="en-US" sz="1600">
                          <a:solidFill>
                            <a:srgbClr val="000000"/>
                          </a:solidFill>
                          <a:latin typeface="Times New Roman"/>
                          <a:ea typeface="宋体"/>
                          <a:cs typeface="Times New Roman"/>
                        </a:rPr>
                        <a:t>4</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54000">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sensitive</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10</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81</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54000">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easy</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186</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r>
                        <a:rPr lang="en-US" sz="1600">
                          <a:solidFill>
                            <a:srgbClr val="000000"/>
                          </a:solidFill>
                          <a:latin typeface="Times New Roman"/>
                          <a:ea typeface="宋体"/>
                          <a:cs typeface="Times New Roman"/>
                        </a:rPr>
                        <a:t>44</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1.48</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4.07</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54000">
                <a:tc rowSpan="5">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Qualities</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small</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226</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r>
                        <a:rPr lang="en-US" sz="1600">
                          <a:solidFill>
                            <a:srgbClr val="000000"/>
                          </a:solidFill>
                          <a:latin typeface="Times New Roman"/>
                          <a:ea typeface="宋体"/>
                          <a:cs typeface="Times New Roman"/>
                        </a:rPr>
                        <a:t>75</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7</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2.07</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81</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r>
              <a:tr h="254000">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colorful</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0.0</a:t>
                      </a:r>
                      <a:r>
                        <a:rPr lang="en-US" sz="1600">
                          <a:solidFill>
                            <a:srgbClr val="000000"/>
                          </a:solidFill>
                          <a:latin typeface="Times New Roman"/>
                          <a:ea typeface="宋体"/>
                          <a:cs typeface="Times New Roman"/>
                        </a:rPr>
                        <a:t>8</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4.07</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r>
              <a:tr h="254000">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thin</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7</a:t>
                      </a:r>
                      <a:r>
                        <a:rPr lang="en-US" sz="1600">
                          <a:solidFill>
                            <a:srgbClr val="000000"/>
                          </a:solidFill>
                          <a:latin typeface="Times New Roman"/>
                          <a:ea typeface="宋体"/>
                          <a:cs typeface="Times New Roman"/>
                        </a:rPr>
                        <a:t>,</a:t>
                      </a:r>
                      <a:r>
                        <a:rPr lang="en-US" sz="1600">
                          <a:solidFill>
                            <a:srgbClr val="000000"/>
                          </a:solidFill>
                          <a:latin typeface="Times New Roman"/>
                          <a:ea typeface="Times New Roman"/>
                          <a:cs typeface="Times New Roman"/>
                        </a:rPr>
                        <a:t>282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56.38%</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177</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52.37</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70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56.9</a:t>
                      </a: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r>
              <a:tr h="254000">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light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r>
                        <a:rPr lang="en-US" sz="1600">
                          <a:solidFill>
                            <a:srgbClr val="000000"/>
                          </a:solidFill>
                          <a:latin typeface="Times New Roman"/>
                          <a:ea typeface="宋体"/>
                          <a:cs typeface="Times New Roman"/>
                        </a:rPr>
                        <a:t>,</a:t>
                      </a:r>
                      <a:r>
                        <a:rPr lang="en-US" sz="1600">
                          <a:solidFill>
                            <a:srgbClr val="000000"/>
                          </a:solidFill>
                          <a:latin typeface="Times New Roman"/>
                          <a:ea typeface="Times New Roman"/>
                          <a:cs typeface="Times New Roman"/>
                        </a:rPr>
                        <a:t>186</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9.18</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25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7.04</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15</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12.20</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r>
              <a:tr h="254000">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width</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0.02%</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r>
                        <a:rPr lang="en-US" sz="1600">
                          <a:solidFill>
                            <a:srgbClr val="000000"/>
                          </a:solidFill>
                          <a:latin typeface="Times New Roman"/>
                          <a:ea typeface="宋体"/>
                          <a:cs typeface="Times New Roman"/>
                        </a:rPr>
                        <a:t>30</a:t>
                      </a:r>
                      <a:r>
                        <a:rPr lang="en-US" sz="1600">
                          <a:solidFill>
                            <a:srgbClr val="000000"/>
                          </a:solidFill>
                          <a:latin typeface="Times New Roman"/>
                          <a:ea typeface="Times New Roman"/>
                          <a:cs typeface="Times New Roman"/>
                        </a:rPr>
                        <a:t>%</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0</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r>
              <a:tr h="254000">
                <a:tc>
                  <a:txBody>
                    <a:bodyPr/>
                    <a:lstStyle/>
                    <a:p>
                      <a:pPr marL="0" marR="0" algn="ctr">
                        <a:lnSpc>
                          <a:spcPct val="115000"/>
                        </a:lnSpc>
                        <a:spcBef>
                          <a:spcPts val="0"/>
                        </a:spcBef>
                        <a:spcAft>
                          <a:spcPts val="0"/>
                        </a:spcAft>
                      </a:pPr>
                      <a:endParaRPr lang="en-US" sz="16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Total</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Times New Roman"/>
                          <a:cs typeface="Times New Roman"/>
                        </a:rPr>
                        <a:t>1</a:t>
                      </a:r>
                      <a:r>
                        <a:rPr lang="en-US" sz="1600">
                          <a:solidFill>
                            <a:srgbClr val="000000"/>
                          </a:solidFill>
                          <a:latin typeface="Times New Roman"/>
                          <a:ea typeface="宋体"/>
                          <a:cs typeface="Times New Roman"/>
                        </a:rPr>
                        <a:t>2,916</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60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338</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60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600">
                          <a:solidFill>
                            <a:srgbClr val="000000"/>
                          </a:solidFill>
                          <a:latin typeface="Times New Roman"/>
                          <a:ea typeface="宋体"/>
                          <a:cs typeface="Times New Roman"/>
                        </a:rPr>
                        <a:t>123</a:t>
                      </a:r>
                      <a:endParaRPr lang="en-US" sz="16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pPr>
                      <a:endParaRPr lang="en-US" sz="1600" dirty="0">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0850" y="6350"/>
            <a:ext cx="8378825" cy="603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ANALYSIS AND RESULTS</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pic>
        <p:nvPicPr>
          <p:cNvPr id="4" name="图片 3" descr="F:\Courses\2013Spring\660-Python\mid-term\Mid-term\table&amp;bar\bar\ph_pos_bar.png"/>
          <p:cNvPicPr/>
          <p:nvPr/>
        </p:nvPicPr>
        <p:blipFill>
          <a:blip r:embed="rId2" cstate="print"/>
          <a:srcRect l="8106" t="6595" r="8293" b="5526"/>
          <a:stretch>
            <a:fillRect/>
          </a:stretch>
        </p:blipFill>
        <p:spPr bwMode="auto">
          <a:xfrm>
            <a:off x="762000" y="1143000"/>
            <a:ext cx="7620000" cy="5562600"/>
          </a:xfrm>
          <a:prstGeom prst="rect">
            <a:avLst/>
          </a:prstGeom>
          <a:noFill/>
          <a:ln w="9525">
            <a:noFill/>
            <a:miter lim="800000"/>
            <a:headEnd/>
            <a:tailEnd/>
          </a:ln>
        </p:spPr>
      </p:pic>
      <p:sp>
        <p:nvSpPr>
          <p:cNvPr id="5" name="TextBox 4"/>
          <p:cNvSpPr txBox="1"/>
          <p:nvPr/>
        </p:nvSpPr>
        <p:spPr>
          <a:xfrm>
            <a:off x="762000" y="685800"/>
            <a:ext cx="4551246" cy="461665"/>
          </a:xfrm>
          <a:prstGeom prst="rect">
            <a:avLst/>
          </a:prstGeom>
          <a:noFill/>
        </p:spPr>
        <p:txBody>
          <a:bodyPr wrap="none" rtlCol="0">
            <a:spAutoFit/>
          </a:bodyPr>
          <a:lstStyle/>
          <a:p>
            <a:r>
              <a:rPr lang="en-US" dirty="0" smtClean="0"/>
              <a:t>Positive words for Mobile Phone</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theme/theme1.xml><?xml version="1.0" encoding="utf-8"?>
<a:theme xmlns:a="http://schemas.openxmlformats.org/drawingml/2006/main" name="networks">
  <a:themeElements>
    <a:clrScheme name="M62GMIS003 13">
      <a:dk1>
        <a:srgbClr val="000000"/>
      </a:dk1>
      <a:lt1>
        <a:srgbClr val="FFFFFF"/>
      </a:lt1>
      <a:dk2>
        <a:srgbClr val="FFFFFF"/>
      </a:dk2>
      <a:lt2>
        <a:srgbClr val="C0C0C0"/>
      </a:lt2>
      <a:accent1>
        <a:srgbClr val="5B7083"/>
      </a:accent1>
      <a:accent2>
        <a:srgbClr val="909EAB"/>
      </a:accent2>
      <a:accent3>
        <a:srgbClr val="FFFFFF"/>
      </a:accent3>
      <a:accent4>
        <a:srgbClr val="000000"/>
      </a:accent4>
      <a:accent5>
        <a:srgbClr val="B5BBC1"/>
      </a:accent5>
      <a:accent6>
        <a:srgbClr val="828F9B"/>
      </a:accent6>
      <a:hlink>
        <a:srgbClr val="394E61"/>
      </a:hlink>
      <a:folHlink>
        <a:srgbClr val="BBCAD7"/>
      </a:folHlink>
    </a:clrScheme>
    <a:fontScheme name="M62GMIS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62GMIS00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62GMIS00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62GMIS00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62GMIS00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62GMIS00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62GMIS00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62GMIS00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62GMIS00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62GMIS00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62GMIS00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62GMIS00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62GMIS00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62GMIS003 13">
        <a:dk1>
          <a:srgbClr val="000000"/>
        </a:dk1>
        <a:lt1>
          <a:srgbClr val="FFFFFF"/>
        </a:lt1>
        <a:dk2>
          <a:srgbClr val="FFFFFF"/>
        </a:dk2>
        <a:lt2>
          <a:srgbClr val="C0C0C0"/>
        </a:lt2>
        <a:accent1>
          <a:srgbClr val="5B7083"/>
        </a:accent1>
        <a:accent2>
          <a:srgbClr val="909EAB"/>
        </a:accent2>
        <a:accent3>
          <a:srgbClr val="FFFFFF"/>
        </a:accent3>
        <a:accent4>
          <a:srgbClr val="000000"/>
        </a:accent4>
        <a:accent5>
          <a:srgbClr val="B5BBC1"/>
        </a:accent5>
        <a:accent6>
          <a:srgbClr val="828F9B"/>
        </a:accent6>
        <a:hlink>
          <a:srgbClr val="394E61"/>
        </a:hlink>
        <a:folHlink>
          <a:srgbClr val="BBCAD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62GMIS003">
  <a:themeElements>
    <a:clrScheme name="1_M62GMIS003 13">
      <a:dk1>
        <a:srgbClr val="000000"/>
      </a:dk1>
      <a:lt1>
        <a:srgbClr val="FFFFFF"/>
      </a:lt1>
      <a:dk2>
        <a:srgbClr val="FFFFFF"/>
      </a:dk2>
      <a:lt2>
        <a:srgbClr val="C0C0C0"/>
      </a:lt2>
      <a:accent1>
        <a:srgbClr val="5B7083"/>
      </a:accent1>
      <a:accent2>
        <a:srgbClr val="909EAB"/>
      </a:accent2>
      <a:accent3>
        <a:srgbClr val="FFFFFF"/>
      </a:accent3>
      <a:accent4>
        <a:srgbClr val="000000"/>
      </a:accent4>
      <a:accent5>
        <a:srgbClr val="B5BBC1"/>
      </a:accent5>
      <a:accent6>
        <a:srgbClr val="828F9B"/>
      </a:accent6>
      <a:hlink>
        <a:srgbClr val="394E61"/>
      </a:hlink>
      <a:folHlink>
        <a:srgbClr val="BBCAD7"/>
      </a:folHlink>
    </a:clrScheme>
    <a:fontScheme name="1_M62GMIS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62GMIS00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62GMIS00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62GMIS00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62GMIS00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62GMIS00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62GMIS00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62GMIS00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62GMIS00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62GMIS00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62GMIS00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62GMIS00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62GMIS00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M62GMIS003 13">
        <a:dk1>
          <a:srgbClr val="000000"/>
        </a:dk1>
        <a:lt1>
          <a:srgbClr val="FFFFFF"/>
        </a:lt1>
        <a:dk2>
          <a:srgbClr val="FFFFFF"/>
        </a:dk2>
        <a:lt2>
          <a:srgbClr val="C0C0C0"/>
        </a:lt2>
        <a:accent1>
          <a:srgbClr val="5B7083"/>
        </a:accent1>
        <a:accent2>
          <a:srgbClr val="909EAB"/>
        </a:accent2>
        <a:accent3>
          <a:srgbClr val="FFFFFF"/>
        </a:accent3>
        <a:accent4>
          <a:srgbClr val="000000"/>
        </a:accent4>
        <a:accent5>
          <a:srgbClr val="B5BBC1"/>
        </a:accent5>
        <a:accent6>
          <a:srgbClr val="828F9B"/>
        </a:accent6>
        <a:hlink>
          <a:srgbClr val="394E61"/>
        </a:hlink>
        <a:folHlink>
          <a:srgbClr val="BBCAD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M62GMIS003">
  <a:themeElements>
    <a:clrScheme name="2_M62GMIS003 13">
      <a:dk1>
        <a:srgbClr val="000000"/>
      </a:dk1>
      <a:lt1>
        <a:srgbClr val="FFFFFF"/>
      </a:lt1>
      <a:dk2>
        <a:srgbClr val="FFFFFF"/>
      </a:dk2>
      <a:lt2>
        <a:srgbClr val="C0C0C0"/>
      </a:lt2>
      <a:accent1>
        <a:srgbClr val="5B7083"/>
      </a:accent1>
      <a:accent2>
        <a:srgbClr val="909EAB"/>
      </a:accent2>
      <a:accent3>
        <a:srgbClr val="FFFFFF"/>
      </a:accent3>
      <a:accent4>
        <a:srgbClr val="000000"/>
      </a:accent4>
      <a:accent5>
        <a:srgbClr val="B5BBC1"/>
      </a:accent5>
      <a:accent6>
        <a:srgbClr val="828F9B"/>
      </a:accent6>
      <a:hlink>
        <a:srgbClr val="394E61"/>
      </a:hlink>
      <a:folHlink>
        <a:srgbClr val="BBCAD7"/>
      </a:folHlink>
    </a:clrScheme>
    <a:fontScheme name="2_M62GMIS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M62GMIS00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M62GMIS00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M62GMIS00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M62GMIS00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M62GMIS00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M62GMIS00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M62GMIS00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M62GMIS00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M62GMIS00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M62GMIS00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M62GMIS00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M62GMIS00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M62GMIS003 13">
        <a:dk1>
          <a:srgbClr val="000000"/>
        </a:dk1>
        <a:lt1>
          <a:srgbClr val="FFFFFF"/>
        </a:lt1>
        <a:dk2>
          <a:srgbClr val="FFFFFF"/>
        </a:dk2>
        <a:lt2>
          <a:srgbClr val="C0C0C0"/>
        </a:lt2>
        <a:accent1>
          <a:srgbClr val="5B7083"/>
        </a:accent1>
        <a:accent2>
          <a:srgbClr val="909EAB"/>
        </a:accent2>
        <a:accent3>
          <a:srgbClr val="FFFFFF"/>
        </a:accent3>
        <a:accent4>
          <a:srgbClr val="000000"/>
        </a:accent4>
        <a:accent5>
          <a:srgbClr val="B5BBC1"/>
        </a:accent5>
        <a:accent6>
          <a:srgbClr val="828F9B"/>
        </a:accent6>
        <a:hlink>
          <a:srgbClr val="394E61"/>
        </a:hlink>
        <a:folHlink>
          <a:srgbClr val="BBCAD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networks</Template>
  <TotalTime>690</TotalTime>
  <Words>1318</Words>
  <Application>Microsoft Office PowerPoint</Application>
  <PresentationFormat>全屏显示(4:3)</PresentationFormat>
  <Paragraphs>572</Paragraphs>
  <Slides>19</Slides>
  <Notes>5</Notes>
  <HiddenSlides>3</HiddenSlides>
  <MMClips>0</MMClips>
  <ScaleCrop>false</ScaleCrop>
  <HeadingPairs>
    <vt:vector size="4" baseType="variant">
      <vt:variant>
        <vt:lpstr>主题</vt:lpstr>
      </vt:variant>
      <vt:variant>
        <vt:i4>3</vt:i4>
      </vt:variant>
      <vt:variant>
        <vt:lpstr>幻灯片标题</vt:lpstr>
      </vt:variant>
      <vt:variant>
        <vt:i4>19</vt:i4>
      </vt:variant>
    </vt:vector>
  </HeadingPairs>
  <TitlesOfParts>
    <vt:vector size="22" baseType="lpstr">
      <vt:lpstr>networks</vt:lpstr>
      <vt:lpstr>1_M62GMIS003</vt:lpstr>
      <vt:lpstr>2_M62GMIS003</vt:lpstr>
      <vt:lpstr>Mid-term Project</vt:lpstr>
      <vt:lpstr>INTRODUCTION</vt:lpstr>
      <vt:lpstr>DATA SOURCE</vt:lpstr>
      <vt:lpstr>KEY WORDS</vt:lpstr>
      <vt:lpstr>ANALYSIS AND RESULTS</vt:lpstr>
      <vt:lpstr>ANALYSIS AND RESULTS</vt:lpstr>
      <vt:lpstr>ANALYSIS AND RESULTS</vt:lpstr>
      <vt:lpstr>ANALYSIS AND RESULTS</vt:lpstr>
      <vt:lpstr>幻灯片 9</vt:lpstr>
      <vt:lpstr>ANALYSIS AND RESULTS</vt:lpstr>
      <vt:lpstr>幻灯片 11</vt:lpstr>
      <vt:lpstr>幻灯片 12</vt:lpstr>
      <vt:lpstr>ANALYSIS AND RESULTS</vt:lpstr>
      <vt:lpstr>幻灯片 14</vt:lpstr>
      <vt:lpstr>ANALYSIS AND RESULTS</vt:lpstr>
      <vt:lpstr>幻灯片 16</vt:lpstr>
      <vt:lpstr>幻灯片 17</vt:lpstr>
      <vt:lpstr>幻灯片 18</vt:lpstr>
      <vt:lpstr>Thanks! </vt:lpstr>
    </vt:vector>
  </TitlesOfParts>
  <Manager>+44 151 259 6262</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dc:title>
  <dc:creator>Owner</dc:creator>
  <cp:lastModifiedBy>Owner</cp:lastModifiedBy>
  <cp:revision>116</cp:revision>
  <dcterms:created xsi:type="dcterms:W3CDTF">2013-03-04T15:58:59Z</dcterms:created>
  <dcterms:modified xsi:type="dcterms:W3CDTF">2013-03-06T02:56:42Z</dcterms:modified>
</cp:coreProperties>
</file>