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Microsoft_Equation1.bin" ContentType="application/vnd.openxmlformats-officedocument.oleObject"/>
  <Override PartName="/ppt/notesSlides/notesSlide5.xml" ContentType="application/vnd.openxmlformats-officedocument.presentationml.notesSlide+xml"/>
  <Override PartName="/ppt/embeddings/Microsoft_Equation2.bin" ContentType="application/vnd.openxmlformats-officedocument.oleObject"/>
  <Override PartName="/ppt/notesSlides/notesSlide6.xml" ContentType="application/vnd.openxmlformats-officedocument.presentationml.notesSlide+xml"/>
  <Override PartName="/ppt/embeddings/Microsoft_Equation3.bin" ContentType="application/vnd.openxmlformats-officedocument.oleObject"/>
  <Override PartName="/ppt/embeddings/Microsoft_Equation4.bin" ContentType="application/vnd.openxmlformats-officedocument.oleObject"/>
  <Override PartName="/ppt/embeddings/Microsoft_Equation5.bin" ContentType="application/vnd.openxmlformats-officedocument.oleObject"/>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Microsoft_Equation6.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Microsoft_Equation7.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4.bin" ContentType="application/vnd.openxmlformats-officedocument.oleObject"/>
  <Override PartName="/ppt/embeddings/Microsoft_Equation8.bin" ContentType="application/vnd.openxmlformats-officedocument.oleObject"/>
  <Override PartName="/ppt/notesSlides/notesSlide16.xml" ContentType="application/vnd.openxmlformats-officedocument.presentationml.notesSlide+xml"/>
  <Override PartName="/ppt/embeddings/oleObject5.bin" ContentType="application/vnd.openxmlformats-officedocument.oleObject"/>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62"/>
  </p:notesMasterIdLst>
  <p:sldIdLst>
    <p:sldId id="317" r:id="rId2"/>
    <p:sldId id="256" r:id="rId3"/>
    <p:sldId id="257" r:id="rId4"/>
    <p:sldId id="269" r:id="rId5"/>
    <p:sldId id="270" r:id="rId6"/>
    <p:sldId id="271" r:id="rId7"/>
    <p:sldId id="272" r:id="rId8"/>
    <p:sldId id="273" r:id="rId9"/>
    <p:sldId id="274" r:id="rId10"/>
    <p:sldId id="275" r:id="rId11"/>
    <p:sldId id="276" r:id="rId12"/>
    <p:sldId id="277" r:id="rId13"/>
    <p:sldId id="278" r:id="rId14"/>
    <p:sldId id="279" r:id="rId15"/>
    <p:sldId id="280" r:id="rId16"/>
    <p:sldId id="307" r:id="rId17"/>
    <p:sldId id="308" r:id="rId18"/>
    <p:sldId id="309" r:id="rId19"/>
    <p:sldId id="310" r:id="rId20"/>
    <p:sldId id="311" r:id="rId21"/>
    <p:sldId id="312" r:id="rId22"/>
    <p:sldId id="313" r:id="rId23"/>
    <p:sldId id="314" r:id="rId24"/>
    <p:sldId id="315" r:id="rId25"/>
    <p:sldId id="316" r:id="rId26"/>
    <p:sldId id="342"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258" r:id="rId52"/>
    <p:sldId id="259" r:id="rId53"/>
    <p:sldId id="260" r:id="rId54"/>
    <p:sldId id="261" r:id="rId55"/>
    <p:sldId id="262" r:id="rId56"/>
    <p:sldId id="263" r:id="rId57"/>
    <p:sldId id="264" r:id="rId58"/>
    <p:sldId id="265" r:id="rId59"/>
    <p:sldId id="266" r:id="rId60"/>
    <p:sldId id="267"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9" d="100"/>
          <a:sy n="119" d="100"/>
        </p:scale>
        <p:origin x="-29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4" Type="http://schemas.openxmlformats.org/officeDocument/2006/relationships/image" Target="../media/image28.wmf"/><Relationship Id="rId1" Type="http://schemas.openxmlformats.org/officeDocument/2006/relationships/image" Target="../media/image25.emf"/><Relationship Id="rId2"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23290-C414-464C-9AC9-650AF471657A}" type="datetimeFigureOut">
              <a:rPr lang="en-US" smtClean="0"/>
              <a:t>4/23/13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F4C952-FE25-4C48-A1BF-E5248E6DDEE2}" type="slidenum">
              <a:rPr lang="en-US" smtClean="0"/>
              <a:t>‹#›</a:t>
            </a:fld>
            <a:endParaRPr lang="en-US"/>
          </a:p>
        </p:txBody>
      </p:sp>
    </p:spTree>
    <p:extLst>
      <p:ext uri="{BB962C8B-B14F-4D97-AF65-F5344CB8AC3E}">
        <p14:creationId xmlns:p14="http://schemas.microsoft.com/office/powerpoint/2010/main" val="12116807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4</a:t>
            </a:fld>
            <a:endParaRPr lang="en-US"/>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3C796A8-E79B-A24A-A421-2E4CBD213E77}" type="slidenum">
              <a:rPr lang="en-US"/>
              <a:pPr/>
              <a:t>53</a:t>
            </a:fld>
            <a:endParaRPr lang="en-US"/>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But, what is meant by “best”, since as we can see, many lines separate the two sets of points?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9DFF8E0-E96D-5F4A-8C84-E4F9F0F1ECF8}" type="slidenum">
              <a:rPr lang="en-US"/>
              <a:pPr/>
              <a:t>54</a:t>
            </a:fld>
            <a:endParaRPr lang="en-US"/>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“Best” means we choose the hyperplane that maximizes what we call margin, or the distance between the two sets of points and the dividing hyperplane.</a:t>
            </a:r>
          </a:p>
          <a:p>
            <a:pPr eaLnBrk="1" hangingPunct="1"/>
            <a:r>
              <a:rPr lang="en-GB">
                <a:latin typeface="Arial" charset="0"/>
                <a:ea typeface="ＭＳ Ｐゴシック" charset="0"/>
                <a:cs typeface="ＭＳ Ｐゴシック" charset="0"/>
              </a:rPr>
              <a:t>Mathematically, as well as intuitively, it turns out maximizing margin is equivalent to maximizing the distance between the hyperplane and what we call the “support vectors”, which are the data points closest to the dividing hyperplane.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Maximizing margin is a well known problem called a quadratic optimization problem, and there are many known algorithms for solving them.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What do we do in the more general case, where data are NOT linearly separable?</a:t>
            </a:r>
          </a:p>
          <a:p>
            <a:r>
              <a:rPr lang="en-US">
                <a:latin typeface="Arial" charset="0"/>
                <a:ea typeface="ＭＳ Ｐゴシック" charset="0"/>
                <a:cs typeface="ＭＳ Ｐゴシック" charset="0"/>
              </a:rPr>
              <a:t>For example, in the top figure, no line completely separates the blue data points from the red ones.</a:t>
            </a:r>
          </a:p>
          <a:p>
            <a:r>
              <a:rPr lang="en-US">
                <a:latin typeface="Arial" charset="0"/>
                <a:ea typeface="ＭＳ Ｐゴシック" charset="0"/>
                <a:cs typeface="ＭＳ Ｐゴシック" charset="0"/>
              </a:rPr>
              <a:t>In such more general cases, we use what is called a Kernel Trick, which uses what is called a Kernel Function to map the original data into a higher dimensional space where the data are now linearly separable.</a:t>
            </a:r>
          </a:p>
          <a:p>
            <a:r>
              <a:rPr lang="en-US">
                <a:latin typeface="Arial" charset="0"/>
                <a:ea typeface="ＭＳ Ｐゴシック" charset="0"/>
                <a:cs typeface="ＭＳ Ｐゴシック" charset="0"/>
              </a:rPr>
              <a:t>We can see an example of this in the lower figure where the kernel is the mapping x to x,x^2.</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And this works in general: The original space can always be mapped to some higher-dimensional feature space where the training set becomes separable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Many possible kernels can be used.</a:t>
            </a:r>
          </a:p>
          <a:p>
            <a:r>
              <a:rPr lang="en-US">
                <a:latin typeface="Arial" charset="0"/>
                <a:ea typeface="ＭＳ Ｐゴシック" charset="0"/>
                <a:cs typeface="ＭＳ Ｐゴシック" charset="0"/>
              </a:rPr>
              <a:t>In the first example, we used the x goes to x,x^2 mapping.</a:t>
            </a:r>
          </a:p>
          <a:p>
            <a:r>
              <a:rPr lang="en-US">
                <a:latin typeface="Arial" charset="0"/>
                <a:ea typeface="ＭＳ Ｐゴシック" charset="0"/>
                <a:cs typeface="ＭＳ Ｐゴシック" charset="0"/>
              </a:rPr>
              <a:t>A more commonly used kernel is a radial basis function.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we see an example of an SVM with an RBF-kernel applied to a more general dataset.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What are the advantages of SVMs?</a:t>
            </a:r>
          </a:p>
          <a:p>
            <a:r>
              <a:rPr lang="en-US">
                <a:latin typeface="Arial" charset="0"/>
                <a:ea typeface="ＭＳ Ｐゴシック" charset="0"/>
                <a:cs typeface="ＭＳ Ｐゴシック" charset="0"/>
              </a:rPr>
              <a:t>Well, unlike neural networks, which constantly update weights, the class boundaries don</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t change.</a:t>
            </a:r>
          </a:p>
          <a:p>
            <a:r>
              <a:rPr lang="en-US">
                <a:latin typeface="Arial" charset="0"/>
                <a:ea typeface="ＭＳ Ｐゴシック" charset="0"/>
                <a:cs typeface="ＭＳ Ｐゴシック" charset="0"/>
              </a:rPr>
              <a:t>Also, because margin is maximized, generalizability is high.</a:t>
            </a:r>
          </a:p>
          <a:p>
            <a:r>
              <a:rPr lang="en-US">
                <a:latin typeface="Arial" charset="0"/>
                <a:ea typeface="ＭＳ Ｐゴシック" charset="0"/>
                <a:cs typeface="ＭＳ Ｐゴシック" charset="0"/>
              </a:rPr>
              <a:t>You also have no local minima, and there is robustness to outliers.</a:t>
            </a:r>
          </a:p>
          <a:p>
            <a:r>
              <a:rPr lang="en-US">
                <a:latin typeface="Arial" charset="0"/>
                <a:ea typeface="ＭＳ Ｐゴシック" charset="0"/>
                <a:cs typeface="ＭＳ Ｐゴシック" charset="0"/>
              </a:rPr>
              <a:t>As far as applications are concerned, SVMs are used in almost every conceivable situation, from genetics to geology, to classify data of interest.</a:t>
            </a:r>
          </a:p>
          <a:p>
            <a:r>
              <a:rPr lang="en-US">
                <a:latin typeface="Arial" charset="0"/>
                <a:ea typeface="ＭＳ Ｐゴシック" charset="0"/>
                <a:cs typeface="ＭＳ Ｐゴシック" charset="0"/>
              </a:rPr>
              <a:t>Raymond Mooney</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KRISPER algorithm, a natural language parser, is an example.</a:t>
            </a:r>
          </a:p>
          <a:p>
            <a:endParaRPr lang="en-US">
              <a:latin typeface="Arial" charset="0"/>
              <a:ea typeface="ＭＳ Ｐゴシック" charset="0"/>
              <a:cs typeface="ＭＳ Ｐゴシック" charset="0"/>
            </a:endParaRPr>
          </a:p>
          <a:p>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borrowed</a:t>
            </a:r>
            <a:r>
              <a:rPr lang="en-US" baseline="0" dirty="0" smtClean="0"/>
              <a:t> from Bing Liu, UIC</a:t>
            </a:r>
            <a:endParaRPr lang="en-US" dirty="0"/>
          </a:p>
        </p:txBody>
      </p:sp>
      <p:sp>
        <p:nvSpPr>
          <p:cNvPr id="4" name="Slide Number Placeholder 3"/>
          <p:cNvSpPr>
            <a:spLocks noGrp="1"/>
          </p:cNvSpPr>
          <p:nvPr>
            <p:ph type="sldNum" sz="quarter" idx="10"/>
          </p:nvPr>
        </p:nvSpPr>
        <p:spPr/>
        <p:txBody>
          <a:bodyPr/>
          <a:lstStyle/>
          <a:p>
            <a:fld id="{BDF4C952-FE25-4C48-A1BF-E5248E6DDEE2}" type="slidenum">
              <a:rPr lang="en-US" smtClean="0"/>
              <a:t>5</a:t>
            </a:fld>
            <a:endParaRPr lang="en-US"/>
          </a:p>
        </p:txBody>
      </p:sp>
    </p:spTree>
    <p:extLst>
      <p:ext uri="{BB962C8B-B14F-4D97-AF65-F5344CB8AC3E}">
        <p14:creationId xmlns:p14="http://schemas.microsoft.com/office/powerpoint/2010/main" val="171130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F4C952-FE25-4C48-A1BF-E5248E6DDEE2}" type="slidenum">
              <a:rPr lang="en-US" smtClean="0"/>
              <a:t>7</a:t>
            </a:fld>
            <a:endParaRPr lang="en-US"/>
          </a:p>
        </p:txBody>
      </p:sp>
    </p:spTree>
    <p:extLst>
      <p:ext uri="{BB962C8B-B14F-4D97-AF65-F5344CB8AC3E}">
        <p14:creationId xmlns:p14="http://schemas.microsoft.com/office/powerpoint/2010/main" val="208471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43FF238-6C36-AB4C-A345-30F3F611C389}" type="slidenum">
              <a:rPr lang="en-US"/>
              <a:pPr/>
              <a:t>8</a:t>
            </a:fld>
            <a:endParaRPr lang="en-US"/>
          </a:p>
        </p:txBody>
      </p:sp>
      <p:sp>
        <p:nvSpPr>
          <p:cNvPr id="709634"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709635" name="Rectangle 3"/>
          <p:cNvSpPr>
            <a:spLocks noGrp="1" noChangeArrowheads="1"/>
          </p:cNvSpPr>
          <p:nvPr>
            <p:ph type="body" idx="1"/>
          </p:nvPr>
        </p:nvSpPr>
        <p:spPr>
          <a:xfrm>
            <a:off x="913260" y="4343713"/>
            <a:ext cx="5031482" cy="4113862"/>
          </a:xfrm>
        </p:spPr>
        <p:txBody>
          <a:bodyPr/>
          <a:lstStyle/>
          <a:p>
            <a:r>
              <a:rPr lang="en-GB" sz="1800"/>
              <a:t>Induction is different from deduction and DBMS does not not support induction;</a:t>
            </a:r>
          </a:p>
          <a:p>
            <a:r>
              <a:rPr lang="en-GB" sz="1800"/>
              <a:t>The result of induction is higher-level information or knowledge: general statements about data</a:t>
            </a:r>
          </a:p>
          <a:p>
            <a:r>
              <a:rPr lang="en-GB" sz="1800"/>
              <a:t>There are many approaches. Refer to the lecture notes for CS3244 available at the Co-Op.</a:t>
            </a:r>
          </a:p>
          <a:p>
            <a:r>
              <a:rPr lang="en-GB" sz="1800"/>
              <a:t>We focus on  three approaches here, other examples:</a:t>
            </a:r>
          </a:p>
          <a:p>
            <a:r>
              <a:rPr lang="en-GB" sz="1800"/>
              <a:t>Other approaches</a:t>
            </a:r>
          </a:p>
          <a:p>
            <a:pPr>
              <a:buFontTx/>
              <a:buChar char="•"/>
            </a:pPr>
            <a:r>
              <a:rPr lang="en-GB" sz="1800"/>
              <a:t>Instance-based learning</a:t>
            </a:r>
          </a:p>
          <a:p>
            <a:pPr>
              <a:buFontTx/>
              <a:buChar char="•"/>
            </a:pPr>
            <a:r>
              <a:rPr lang="en-GB" sz="1800"/>
              <a:t>other neural networks</a:t>
            </a:r>
          </a:p>
          <a:p>
            <a:pPr>
              <a:buFontTx/>
              <a:buChar char="•"/>
            </a:pPr>
            <a:r>
              <a:rPr lang="en-GB" sz="1800"/>
              <a:t>Concept learning (Version space, Focus, Aq11, …)</a:t>
            </a:r>
          </a:p>
          <a:p>
            <a:pPr>
              <a:buFontTx/>
              <a:buChar char="•"/>
            </a:pPr>
            <a:r>
              <a:rPr lang="en-GB" sz="1800"/>
              <a:t>Genetic algorithms</a:t>
            </a:r>
          </a:p>
          <a:p>
            <a:pPr>
              <a:buFontTx/>
              <a:buChar char="•"/>
            </a:pPr>
            <a:r>
              <a:rPr lang="en-GB" sz="1800"/>
              <a:t>Reinforcement learning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87F5CB3-9944-E145-82EF-DDC35AFC01A4}" type="slidenum">
              <a:rPr lang="en-US"/>
              <a:pPr/>
              <a:t>16</a:t>
            </a:fld>
            <a:endParaRPr lang="en-US"/>
          </a:p>
        </p:txBody>
      </p:sp>
      <p:sp>
        <p:nvSpPr>
          <p:cNvPr id="717826" name="Rectangle 2"/>
          <p:cNvSpPr>
            <a:spLocks noRot="1" noChangeArrowheads="1" noTextEdit="1"/>
          </p:cNvSpPr>
          <p:nvPr>
            <p:ph type="sldImg"/>
          </p:nvPr>
        </p:nvSpPr>
        <p:spPr>
          <a:xfrm>
            <a:off x="1154113" y="690563"/>
            <a:ext cx="4554537" cy="34163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
        <p:nvSpPr>
          <p:cNvPr id="717827" name="Rectangle 3"/>
          <p:cNvSpPr>
            <a:spLocks noGrp="1" noChangeArrowheads="1"/>
          </p:cNvSpPr>
          <p:nvPr>
            <p:ph type="body" idx="1"/>
          </p:nvPr>
        </p:nvSpPr>
        <p:spPr>
          <a:xfrm>
            <a:off x="914815" y="4343713"/>
            <a:ext cx="5028370" cy="4115425"/>
          </a:xfrm>
          <a:ln/>
        </p:spPr>
        <p:txBody>
          <a:bodyPr lIns="83965" tIns="41981" rIns="83965" bIns="41981"/>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26</a:t>
            </a:fld>
            <a:endParaRPr lang="en-US"/>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Grp="1" noChangeArrowheads="1"/>
          </p:cNvSpPr>
          <p:nvPr>
            <p:ph type="sldNum" sz="quarter" idx="5"/>
          </p:nvPr>
        </p:nvSpPr>
        <p:spPr>
          <a:ln/>
        </p:spPr>
        <p:txBody>
          <a:bodyPr/>
          <a:lstStyle/>
          <a:p>
            <a:fld id="{EAFAC16A-EB48-2942-B5A3-AC418A560CBC}" type="slidenum">
              <a:rPr lang="en-US"/>
              <a:pPr/>
              <a:t>48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51</a:t>
            </a:fld>
            <a:endParaRPr lang="en-US"/>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573B3F47-73E5-D843-9793-E81FBF1676E1}" type="slidenum">
              <a:rPr lang="en-US"/>
              <a:pPr/>
              <a:t>52</a:t>
            </a:fld>
            <a:endParaRPr lang="en-US"/>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To explain the basic principle behind Support Vector Machines, consider a higher simplified case where two sets of points are linearly separable.</a:t>
            </a:r>
          </a:p>
          <a:p>
            <a:pPr eaLnBrk="1" hangingPunct="1"/>
            <a:r>
              <a:rPr lang="en-GB">
                <a:latin typeface="Arial" charset="0"/>
                <a:ea typeface="ＭＳ Ｐゴシック" charset="0"/>
                <a:cs typeface="ＭＳ Ｐゴシック" charset="0"/>
              </a:rPr>
              <a:t>Linearly separable means that at least in 2 dimensional space, a single line completely separates the two sets of points; In 3 dimensional space, it means that a plane completely separates the two sets of points, and in higher dimensional space, what we call a hyperplane separates the two sets of points.</a:t>
            </a:r>
          </a:p>
          <a:p>
            <a:pPr eaLnBrk="1" hangingPunct="1"/>
            <a:r>
              <a:rPr lang="en-GB">
                <a:latin typeface="Arial" charset="0"/>
                <a:ea typeface="ＭＳ Ｐゴシック" charset="0"/>
                <a:cs typeface="ＭＳ Ｐゴシック" charset="0"/>
              </a:rPr>
              <a:t>Support Vector Machines find the “best” hyperplane that separates the two sets of points.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B0D9CF0C-DB8C-C743-B171-FC68411BF469}" type="datetimeFigureOut">
              <a:rPr lang="en-US" smtClean="0"/>
              <a:t>4/23/13</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D72EBF8-7CF5-44B7-B2BF-E22DE4D0703D}"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5562600" cy="457200"/>
          </a:xfrm>
        </p:spPr>
        <p:txBody>
          <a:bodyPr/>
          <a:lstStyle>
            <a:lvl1pPr>
              <a:defRPr/>
            </a:lvl1pPr>
          </a:lstStyle>
          <a:p>
            <a:r>
              <a:rPr lang="en-US"/>
              <a:t>CS583, Bing Liu, UIC</a:t>
            </a:r>
          </a:p>
        </p:txBody>
      </p:sp>
      <p:sp>
        <p:nvSpPr>
          <p:cNvPr id="6" name="Slide Number Placeholder 5"/>
          <p:cNvSpPr>
            <a:spLocks noGrp="1"/>
          </p:cNvSpPr>
          <p:nvPr>
            <p:ph type="sldNum" sz="quarter" idx="11"/>
          </p:nvPr>
        </p:nvSpPr>
        <p:spPr>
          <a:xfrm>
            <a:off x="6553200" y="6243638"/>
            <a:ext cx="2133600" cy="457200"/>
          </a:xfrm>
        </p:spPr>
        <p:txBody>
          <a:bodyPr/>
          <a:lstStyle>
            <a:lvl1pPr>
              <a:defRPr/>
            </a:lvl1pPr>
          </a:lstStyle>
          <a:p>
            <a:fld id="{6A021F6C-B06B-D044-B175-2ADC070BEB63}" type="slidenum">
              <a:rPr lang="en-US"/>
              <a:pPr/>
              <a:t>‹#›</a:t>
            </a:fld>
            <a:endParaRPr lang="en-US"/>
          </a:p>
        </p:txBody>
      </p:sp>
    </p:spTree>
    <p:extLst>
      <p:ext uri="{BB962C8B-B14F-4D97-AF65-F5344CB8AC3E}">
        <p14:creationId xmlns:p14="http://schemas.microsoft.com/office/powerpoint/2010/main" val="1340066344"/>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457200" y="6248400"/>
            <a:ext cx="5562600" cy="457200"/>
          </a:xfrm>
        </p:spPr>
        <p:txBody>
          <a:bodyPr/>
          <a:lstStyle>
            <a:lvl1pPr>
              <a:defRPr/>
            </a:lvl1pPr>
          </a:lstStyle>
          <a:p>
            <a:r>
              <a:rPr lang="en-US"/>
              <a:t>CS583, Bing Liu, UIC</a:t>
            </a:r>
          </a:p>
        </p:txBody>
      </p:sp>
      <p:sp>
        <p:nvSpPr>
          <p:cNvPr id="7" name="Slide Number Placeholder 6"/>
          <p:cNvSpPr>
            <a:spLocks noGrp="1"/>
          </p:cNvSpPr>
          <p:nvPr>
            <p:ph type="sldNum" sz="quarter" idx="11"/>
          </p:nvPr>
        </p:nvSpPr>
        <p:spPr>
          <a:xfrm>
            <a:off x="6553200" y="6243638"/>
            <a:ext cx="2133600" cy="457200"/>
          </a:xfrm>
        </p:spPr>
        <p:txBody>
          <a:bodyPr/>
          <a:lstStyle>
            <a:lvl1pPr>
              <a:defRPr/>
            </a:lvl1pPr>
          </a:lstStyle>
          <a:p>
            <a:fld id="{D63B3B35-9441-0448-8EB1-D8982A0BAF41}" type="slidenum">
              <a:rPr lang="en-US"/>
              <a:pPr/>
              <a:t>‹#›</a:t>
            </a:fld>
            <a:endParaRPr lang="en-US"/>
          </a:p>
        </p:txBody>
      </p:sp>
    </p:spTree>
    <p:extLst>
      <p:ext uri="{BB962C8B-B14F-4D97-AF65-F5344CB8AC3E}">
        <p14:creationId xmlns:p14="http://schemas.microsoft.com/office/powerpoint/2010/main" val="199307786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457200" y="6248400"/>
            <a:ext cx="5562600" cy="457200"/>
          </a:xfrm>
        </p:spPr>
        <p:txBody>
          <a:bodyPr/>
          <a:lstStyle>
            <a:lvl1pPr>
              <a:defRPr/>
            </a:lvl1pPr>
          </a:lstStyle>
          <a:p>
            <a:r>
              <a:rPr lang="en-US"/>
              <a:t>CS583, Bing Liu, UIC</a:t>
            </a:r>
          </a:p>
        </p:txBody>
      </p:sp>
      <p:sp>
        <p:nvSpPr>
          <p:cNvPr id="8" name="Slide Number Placeholder 7"/>
          <p:cNvSpPr>
            <a:spLocks noGrp="1"/>
          </p:cNvSpPr>
          <p:nvPr>
            <p:ph type="sldNum" sz="quarter" idx="11"/>
          </p:nvPr>
        </p:nvSpPr>
        <p:spPr>
          <a:xfrm>
            <a:off x="6553200" y="6243638"/>
            <a:ext cx="2133600" cy="457200"/>
          </a:xfrm>
        </p:spPr>
        <p:txBody>
          <a:bodyPr/>
          <a:lstStyle>
            <a:lvl1pPr>
              <a:defRPr/>
            </a:lvl1pPr>
          </a:lstStyle>
          <a:p>
            <a:fld id="{7AFEADC6-1E33-4E4C-AA43-EB35DE747557}" type="slidenum">
              <a:rPr lang="en-US"/>
              <a:pPr/>
              <a:t>‹#›</a:t>
            </a:fld>
            <a:endParaRPr lang="en-US"/>
          </a:p>
        </p:txBody>
      </p:sp>
    </p:spTree>
    <p:extLst>
      <p:ext uri="{BB962C8B-B14F-4D97-AF65-F5344CB8AC3E}">
        <p14:creationId xmlns:p14="http://schemas.microsoft.com/office/powerpoint/2010/main" val="229916531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B0D9CF0C-DB8C-C743-B171-FC68411BF469}" type="datetimeFigureOut">
              <a:rPr lang="en-US" smtClean="0"/>
              <a:t>4/23/13</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AC523E3-D501-B649-9FC4-C129CA1AC09C}"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1AC523E3-D501-B649-9FC4-C129CA1AC09C}"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AC523E3-D501-B649-9FC4-C129CA1AC09C}"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B0D9CF0C-DB8C-C743-B171-FC68411BF469}" type="datetimeFigureOut">
              <a:rPr lang="en-US" smtClean="0"/>
              <a:t>4/23/13</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AC523E3-D501-B649-9FC4-C129CA1AC09C}"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Drag picture to placeholder or click icon to add</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B0D9CF0C-DB8C-C743-B171-FC68411BF469}" type="datetimeFigureOut">
              <a:rPr lang="en-US" smtClean="0"/>
              <a:t>4/23/13</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AC523E3-D501-B649-9FC4-C129CA1AC09C}"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B0D9CF0C-DB8C-C743-B171-FC68411BF469}" type="datetimeFigureOut">
              <a:rPr lang="en-US" smtClean="0"/>
              <a:t>4/23/13</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AC523E3-D501-B649-9FC4-C129CA1AC09C}"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5.wmf"/><Relationship Id="rId5"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8.wmf"/><Relationship Id="rId5" Type="http://schemas.openxmlformats.org/officeDocument/2006/relationships/image" Target="../media/image9.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Equation3.bin"/><Relationship Id="rId4" Type="http://schemas.openxmlformats.org/officeDocument/2006/relationships/image" Target="../media/image20.wmf"/><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oleObject" Target="../embeddings/Microsoft_Equation4.bin"/><Relationship Id="rId5" Type="http://schemas.openxmlformats.org/officeDocument/2006/relationships/image" Target="../media/image22.wmf"/><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Equation5.bin"/><Relationship Id="rId4" Type="http://schemas.openxmlformats.org/officeDocument/2006/relationships/image" Target="../media/image24.wmf"/><Relationship Id="rId1" Type="http://schemas.openxmlformats.org/officeDocument/2006/relationships/vmlDrawing" Target="../drawings/vmlDrawing5.vml"/><Relationship Id="rId2"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1" Type="http://schemas.openxmlformats.org/officeDocument/2006/relationships/oleObject" Target="../embeddings/Microsoft_Equation6.bin"/><Relationship Id="rId12" Type="http://schemas.openxmlformats.org/officeDocument/2006/relationships/image" Target="../media/image28.wmf"/><Relationship Id="rId1" Type="http://schemas.openxmlformats.org/officeDocument/2006/relationships/vmlDrawing" Target="../drawings/vmlDrawing6.vml"/><Relationship Id="rId2" Type="http://schemas.openxmlformats.org/officeDocument/2006/relationships/slideLayout" Target="../slideLayouts/slideLayout14.xml"/><Relationship Id="rId3" Type="http://schemas.openxmlformats.org/officeDocument/2006/relationships/image" Target="../media/image29.png"/><Relationship Id="rId4" Type="http://schemas.openxmlformats.org/officeDocument/2006/relationships/oleObject" Target="../embeddings/oleObject1.bin"/><Relationship Id="rId5" Type="http://schemas.openxmlformats.org/officeDocument/2006/relationships/image" Target="../media/image25.emf"/><Relationship Id="rId6" Type="http://schemas.openxmlformats.org/officeDocument/2006/relationships/image" Target="../media/image30.png"/><Relationship Id="rId7" Type="http://schemas.openxmlformats.org/officeDocument/2006/relationships/oleObject" Target="../embeddings/oleObject2.bin"/><Relationship Id="rId8" Type="http://schemas.openxmlformats.org/officeDocument/2006/relationships/image" Target="../media/image26.wmf"/><Relationship Id="rId9" Type="http://schemas.openxmlformats.org/officeDocument/2006/relationships/oleObject" Target="../embeddings/oleObject3.bin"/><Relationship Id="rId10" Type="http://schemas.openxmlformats.org/officeDocument/2006/relationships/image" Target="../media/image2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Microsoft_Equation7.bin"/><Relationship Id="rId5" Type="http://schemas.openxmlformats.org/officeDocument/2006/relationships/image" Target="../media/image33.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4.bin"/><Relationship Id="rId5" Type="http://schemas.openxmlformats.org/officeDocument/2006/relationships/image" Target="../media/image34.wmf"/><Relationship Id="rId6" Type="http://schemas.openxmlformats.org/officeDocument/2006/relationships/oleObject" Target="../embeddings/Microsoft_Equation8.bin"/><Relationship Id="rId7" Type="http://schemas.openxmlformats.org/officeDocument/2006/relationships/image" Target="../media/image35.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5.bin"/><Relationship Id="rId5" Type="http://schemas.openxmlformats.org/officeDocument/2006/relationships/image" Target="../media/image36.png"/><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4-22 at 2.12.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633" y="1901665"/>
            <a:ext cx="4064000" cy="3048000"/>
          </a:xfrm>
          <a:prstGeom prst="rect">
            <a:avLst/>
          </a:prstGeom>
        </p:spPr>
      </p:pic>
    </p:spTree>
    <p:extLst>
      <p:ext uri="{BB962C8B-B14F-4D97-AF65-F5344CB8AC3E}">
        <p14:creationId xmlns:p14="http://schemas.microsoft.com/office/powerpoint/2010/main" val="70347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normAutofit fontScale="90000"/>
          </a:bodyPr>
          <a:lstStyle/>
          <a:p>
            <a:r>
              <a:rPr lang="en-US"/>
              <a:t>An example: the learning task</a:t>
            </a:r>
          </a:p>
        </p:txBody>
      </p:sp>
      <p:sp>
        <p:nvSpPr>
          <p:cNvPr id="763907" name="Rectangle 3"/>
          <p:cNvSpPr>
            <a:spLocks noGrp="1" noChangeArrowheads="1"/>
          </p:cNvSpPr>
          <p:nvPr>
            <p:ph idx="1"/>
          </p:nvPr>
        </p:nvSpPr>
        <p:spPr/>
        <p:txBody>
          <a:bodyPr/>
          <a:lstStyle/>
          <a:p>
            <a:r>
              <a:rPr lang="en-US" sz="2600" dirty="0">
                <a:solidFill>
                  <a:srgbClr val="FF0000"/>
                </a:solidFill>
              </a:rPr>
              <a:t>Learn a classification model</a:t>
            </a:r>
            <a:r>
              <a:rPr lang="en-US" sz="2600" dirty="0"/>
              <a:t> from the data </a:t>
            </a:r>
          </a:p>
          <a:p>
            <a:r>
              <a:rPr lang="en-US" sz="2600" dirty="0"/>
              <a:t>Use the model to classify future loan applications into </a:t>
            </a:r>
          </a:p>
          <a:p>
            <a:pPr lvl="1"/>
            <a:r>
              <a:rPr lang="en-US" sz="2200" dirty="0">
                <a:solidFill>
                  <a:srgbClr val="3333CC"/>
                </a:solidFill>
              </a:rPr>
              <a:t>Yes (approved) and </a:t>
            </a:r>
          </a:p>
          <a:p>
            <a:pPr lvl="1"/>
            <a:r>
              <a:rPr lang="en-US" sz="2200" dirty="0">
                <a:solidFill>
                  <a:srgbClr val="3333CC"/>
                </a:solidFill>
              </a:rPr>
              <a:t>No (not approved)</a:t>
            </a:r>
          </a:p>
          <a:p>
            <a:r>
              <a:rPr lang="en-US" sz="2600" dirty="0"/>
              <a:t>What is the class for following case/instance?</a:t>
            </a:r>
          </a:p>
        </p:txBody>
      </p:sp>
      <p:sp>
        <p:nvSpPr>
          <p:cNvPr id="6" name="Slide Number Placeholder 5"/>
          <p:cNvSpPr>
            <a:spLocks noGrp="1"/>
          </p:cNvSpPr>
          <p:nvPr>
            <p:ph type="sldNum" sz="quarter" idx="12"/>
          </p:nvPr>
        </p:nvSpPr>
        <p:spPr/>
        <p:txBody>
          <a:bodyPr/>
          <a:lstStyle/>
          <a:p>
            <a:fld id="{68275279-F4EC-F14B-9E68-FF8111CA4F83}" type="slidenum">
              <a:rPr lang="en-US"/>
              <a:pPr/>
              <a:t>10</a:t>
            </a:fld>
            <a:endParaRPr lang="en-U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9750" y="4545013"/>
            <a:ext cx="8208963" cy="936625"/>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3977123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normAutofit fontScale="90000"/>
          </a:bodyPr>
          <a:lstStyle/>
          <a:p>
            <a:r>
              <a:rPr lang="en-US"/>
              <a:t>Supervised vs. unsupervised Learning</a:t>
            </a:r>
          </a:p>
        </p:txBody>
      </p:sp>
      <p:sp>
        <p:nvSpPr>
          <p:cNvPr id="783363" name="Rectangle 3"/>
          <p:cNvSpPr>
            <a:spLocks noGrp="1" noChangeArrowheads="1"/>
          </p:cNvSpPr>
          <p:nvPr>
            <p:ph idx="1"/>
          </p:nvPr>
        </p:nvSpPr>
        <p:spPr/>
        <p:txBody>
          <a:bodyPr>
            <a:normAutofit lnSpcReduction="10000"/>
          </a:bodyPr>
          <a:lstStyle/>
          <a:p>
            <a:pPr>
              <a:lnSpc>
                <a:spcPct val="90000"/>
              </a:lnSpc>
            </a:pPr>
            <a:r>
              <a:rPr lang="en-US">
                <a:solidFill>
                  <a:srgbClr val="F83F24"/>
                </a:solidFill>
              </a:rPr>
              <a:t>Supervised learning: </a:t>
            </a:r>
            <a:r>
              <a:rPr lang="en-US"/>
              <a:t>classification is seen as supervised learning from examples.</a:t>
            </a:r>
            <a:r>
              <a:rPr lang="en-US">
                <a:solidFill>
                  <a:srgbClr val="F83F24"/>
                </a:solidFill>
              </a:rPr>
              <a:t> </a:t>
            </a:r>
            <a:endParaRPr lang="en-US"/>
          </a:p>
          <a:p>
            <a:pPr lvl="1">
              <a:lnSpc>
                <a:spcPct val="90000"/>
              </a:lnSpc>
            </a:pPr>
            <a:r>
              <a:rPr lang="en-US">
                <a:solidFill>
                  <a:srgbClr val="3333CC"/>
                </a:solidFill>
              </a:rPr>
              <a:t>Supervision</a:t>
            </a:r>
            <a:r>
              <a:rPr lang="en-US"/>
              <a:t>: The data (observations, measurements, etc.) are labeled with pre-defined classes. It is like that a </a:t>
            </a:r>
            <a:r>
              <a:rPr lang="ja-JP" altLang="en-US">
                <a:latin typeface="Arial"/>
              </a:rPr>
              <a:t>“</a:t>
            </a:r>
            <a:r>
              <a:rPr lang="en-US"/>
              <a:t>teacher</a:t>
            </a:r>
            <a:r>
              <a:rPr lang="ja-JP" altLang="en-US">
                <a:latin typeface="Arial"/>
              </a:rPr>
              <a:t>”</a:t>
            </a:r>
            <a:r>
              <a:rPr lang="en-US"/>
              <a:t> gives the classes (</a:t>
            </a:r>
            <a:r>
              <a:rPr lang="en-US">
                <a:solidFill>
                  <a:schemeClr val="accent2"/>
                </a:solidFill>
              </a:rPr>
              <a:t>supervision</a:t>
            </a:r>
            <a:r>
              <a:rPr lang="en-US"/>
              <a:t>). </a:t>
            </a:r>
          </a:p>
          <a:p>
            <a:pPr lvl="1">
              <a:lnSpc>
                <a:spcPct val="90000"/>
              </a:lnSpc>
            </a:pPr>
            <a:r>
              <a:rPr lang="en-US"/>
              <a:t>Test data are classified into these classes too. </a:t>
            </a:r>
          </a:p>
          <a:p>
            <a:pPr>
              <a:lnSpc>
                <a:spcPct val="90000"/>
              </a:lnSpc>
            </a:pPr>
            <a:r>
              <a:rPr lang="en-US">
                <a:solidFill>
                  <a:srgbClr val="F83F24"/>
                </a:solidFill>
              </a:rPr>
              <a:t>Unsupervised learning</a:t>
            </a:r>
            <a:r>
              <a:rPr lang="en-US"/>
              <a:t> </a:t>
            </a:r>
            <a:r>
              <a:rPr lang="en-US">
                <a:solidFill>
                  <a:srgbClr val="FF3300"/>
                </a:solidFill>
              </a:rPr>
              <a:t>(clustering)</a:t>
            </a:r>
          </a:p>
          <a:p>
            <a:pPr lvl="1">
              <a:lnSpc>
                <a:spcPct val="90000"/>
              </a:lnSpc>
            </a:pPr>
            <a:r>
              <a:rPr lang="en-US">
                <a:solidFill>
                  <a:srgbClr val="3333CC"/>
                </a:solidFill>
              </a:rPr>
              <a:t>Class labels of the data are unknown</a:t>
            </a:r>
          </a:p>
          <a:p>
            <a:pPr lvl="1">
              <a:lnSpc>
                <a:spcPct val="90000"/>
              </a:lnSpc>
            </a:pPr>
            <a:r>
              <a:rPr lang="en-US"/>
              <a:t>Given a set of data, the task is to establish the existence of classes or clusters in the data</a:t>
            </a:r>
          </a:p>
        </p:txBody>
      </p:sp>
      <p:sp>
        <p:nvSpPr>
          <p:cNvPr id="5" name="Slide Number Placeholder 4"/>
          <p:cNvSpPr>
            <a:spLocks noGrp="1"/>
          </p:cNvSpPr>
          <p:nvPr>
            <p:ph type="sldNum" sz="quarter" idx="12"/>
          </p:nvPr>
        </p:nvSpPr>
        <p:spPr/>
        <p:txBody>
          <a:bodyPr/>
          <a:lstStyle/>
          <a:p>
            <a:fld id="{D884B21E-01E4-954E-8113-95656CE5EF60}" type="slidenum">
              <a:rPr lang="en-US"/>
              <a:pPr/>
              <a:t>11</a:t>
            </a:fld>
            <a:endParaRPr lang="en-US"/>
          </a:p>
        </p:txBody>
      </p:sp>
    </p:spTree>
    <p:extLst>
      <p:ext uri="{BB962C8B-B14F-4D97-AF65-F5344CB8AC3E}">
        <p14:creationId xmlns:p14="http://schemas.microsoft.com/office/powerpoint/2010/main" val="12396519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normAutofit fontScale="90000"/>
          </a:bodyPr>
          <a:lstStyle/>
          <a:p>
            <a:r>
              <a:rPr lang="en-US"/>
              <a:t>Supervised learning process: two steps</a:t>
            </a:r>
          </a:p>
        </p:txBody>
      </p:sp>
      <p:sp>
        <p:nvSpPr>
          <p:cNvPr id="3" name="Content Placeholder 2"/>
          <p:cNvSpPr>
            <a:spLocks noGrp="1"/>
          </p:cNvSpPr>
          <p:nvPr>
            <p:ph idx="1"/>
          </p:nvPr>
        </p:nvSpPr>
        <p:spPr/>
        <p:txBody>
          <a:bodyPr>
            <a:normAutofit/>
          </a:bodyPr>
          <a:lstStyle/>
          <a:p>
            <a:pPr>
              <a:spcBef>
                <a:spcPct val="10000"/>
              </a:spcBef>
            </a:pPr>
            <a:r>
              <a:rPr lang="en-US" sz="2000" dirty="0">
                <a:solidFill>
                  <a:srgbClr val="FF0000"/>
                </a:solidFill>
              </a:rPr>
              <a:t>Learning (training)</a:t>
            </a:r>
            <a:r>
              <a:rPr lang="en-US" sz="2000" dirty="0"/>
              <a:t>: Learn a model using the </a:t>
            </a:r>
            <a:r>
              <a:rPr lang="en-US" sz="2000" dirty="0">
                <a:solidFill>
                  <a:srgbClr val="3333CC"/>
                </a:solidFill>
              </a:rPr>
              <a:t>training </a:t>
            </a:r>
            <a:r>
              <a:rPr lang="en-US" sz="2000" dirty="0" smtClean="0">
                <a:solidFill>
                  <a:srgbClr val="3333CC"/>
                </a:solidFill>
              </a:rPr>
              <a:t>data</a:t>
            </a:r>
          </a:p>
          <a:p>
            <a:pPr>
              <a:spcBef>
                <a:spcPct val="10000"/>
              </a:spcBef>
            </a:pPr>
            <a:endParaRPr lang="en-US" sz="2000" dirty="0">
              <a:solidFill>
                <a:srgbClr val="3333CC"/>
              </a:solidFill>
            </a:endParaRPr>
          </a:p>
          <a:p>
            <a:pPr>
              <a:spcBef>
                <a:spcPct val="10000"/>
              </a:spcBef>
            </a:pPr>
            <a:r>
              <a:rPr lang="en-US" sz="2000" dirty="0">
                <a:solidFill>
                  <a:srgbClr val="FF0000"/>
                </a:solidFill>
              </a:rPr>
              <a:t>Testing: </a:t>
            </a:r>
            <a:r>
              <a:rPr lang="en-US" sz="2000" dirty="0"/>
              <a:t>Test the model using</a:t>
            </a:r>
            <a:r>
              <a:rPr lang="en-US" sz="2000" dirty="0">
                <a:solidFill>
                  <a:srgbClr val="FF0000"/>
                </a:solidFill>
              </a:rPr>
              <a:t> </a:t>
            </a:r>
            <a:r>
              <a:rPr lang="en-US" sz="2000" dirty="0">
                <a:solidFill>
                  <a:schemeClr val="accent2"/>
                </a:solidFill>
              </a:rPr>
              <a:t>unseen</a:t>
            </a:r>
            <a:r>
              <a:rPr lang="en-US" sz="2000" dirty="0">
                <a:solidFill>
                  <a:srgbClr val="3333CC"/>
                </a:solidFill>
              </a:rPr>
              <a:t> test data</a:t>
            </a:r>
            <a:r>
              <a:rPr lang="en-US" sz="2000" dirty="0">
                <a:solidFill>
                  <a:srgbClr val="FF0000"/>
                </a:solidFill>
              </a:rPr>
              <a:t> </a:t>
            </a:r>
            <a:r>
              <a:rPr lang="en-US" sz="2000" dirty="0"/>
              <a:t>to assess the model accuracy</a:t>
            </a:r>
          </a:p>
          <a:p>
            <a:endParaRPr lang="en-US" sz="2000" dirty="0"/>
          </a:p>
        </p:txBody>
      </p:sp>
      <p:sp>
        <p:nvSpPr>
          <p:cNvPr id="8" name="Slide Number Placeholder 5"/>
          <p:cNvSpPr>
            <a:spLocks noGrp="1"/>
          </p:cNvSpPr>
          <p:nvPr>
            <p:ph type="sldNum" sz="quarter" idx="12"/>
          </p:nvPr>
        </p:nvSpPr>
        <p:spPr/>
        <p:txBody>
          <a:bodyPr/>
          <a:lstStyle/>
          <a:p>
            <a:fld id="{782789D7-4851-854E-820B-B630187368DF}" type="slidenum">
              <a:rPr lang="en-US"/>
              <a:pPr/>
              <a:t>12</a:t>
            </a:fld>
            <a:endParaRPr lang="en-US"/>
          </a:p>
        </p:txBody>
      </p:sp>
      <p:sp>
        <p:nvSpPr>
          <p:cNvPr id="76493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764938" name="Object 10"/>
          <p:cNvGraphicFramePr>
            <a:graphicFrameLocks noChangeAspect="1"/>
          </p:cNvGraphicFramePr>
          <p:nvPr/>
        </p:nvGraphicFramePr>
        <p:xfrm>
          <a:off x="1042988" y="3141663"/>
          <a:ext cx="6445250" cy="962025"/>
        </p:xfrm>
        <a:graphic>
          <a:graphicData uri="http://schemas.openxmlformats.org/presentationml/2006/ole">
            <mc:AlternateContent xmlns:mc="http://schemas.openxmlformats.org/markup-compatibility/2006">
              <mc:Choice xmlns:v="urn:schemas-microsoft-com:vml" Requires="v">
                <p:oleObj spid="_x0000_s33807" name="Equation" r:id="rId3" imgW="2489200" imgH="368300" progId="Equation.3">
                  <p:embed/>
                </p:oleObj>
              </mc:Choice>
              <mc:Fallback>
                <p:oleObj name="Equation" r:id="rId3" imgW="24892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141663"/>
                        <a:ext cx="644525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719138" y="4149725"/>
            <a:ext cx="7740650" cy="2016125"/>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6163000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normAutofit fontScale="90000"/>
          </a:bodyPr>
          <a:lstStyle/>
          <a:p>
            <a:r>
              <a:rPr lang="en-US"/>
              <a:t>What do we mean by learning?</a:t>
            </a:r>
          </a:p>
        </p:txBody>
      </p:sp>
      <p:sp>
        <p:nvSpPr>
          <p:cNvPr id="766979" name="Rectangle 3"/>
          <p:cNvSpPr>
            <a:spLocks noGrp="1" noChangeArrowheads="1"/>
          </p:cNvSpPr>
          <p:nvPr>
            <p:ph idx="1"/>
          </p:nvPr>
        </p:nvSpPr>
        <p:spPr/>
        <p:txBody>
          <a:bodyPr>
            <a:normAutofit fontScale="92500" lnSpcReduction="10000"/>
          </a:bodyPr>
          <a:lstStyle/>
          <a:p>
            <a:pPr>
              <a:lnSpc>
                <a:spcPct val="90000"/>
              </a:lnSpc>
            </a:pPr>
            <a:r>
              <a:rPr lang="en-US" altLang="ja-JP" dirty="0">
                <a:solidFill>
                  <a:srgbClr val="FF0000"/>
                </a:solidFill>
                <a:cs typeface="ＭＳ Ｐゴシック" charset="0"/>
              </a:rPr>
              <a:t>Given</a:t>
            </a:r>
            <a:r>
              <a:rPr lang="en-US" altLang="ja-JP" dirty="0">
                <a:solidFill>
                  <a:srgbClr val="3333CC"/>
                </a:solidFill>
                <a:cs typeface="ＭＳ Ｐゴシック" charset="0"/>
              </a:rPr>
              <a:t> </a:t>
            </a:r>
          </a:p>
          <a:p>
            <a:pPr lvl="1">
              <a:lnSpc>
                <a:spcPct val="90000"/>
              </a:lnSpc>
            </a:pPr>
            <a:r>
              <a:rPr lang="en-US" altLang="ja-JP" dirty="0">
                <a:solidFill>
                  <a:srgbClr val="3333CC"/>
                </a:solidFill>
                <a:cs typeface="ＭＳ Ｐゴシック" charset="0"/>
              </a:rPr>
              <a:t>a data set </a:t>
            </a:r>
            <a:r>
              <a:rPr lang="en-US" altLang="ja-JP" i="1" dirty="0">
                <a:solidFill>
                  <a:srgbClr val="3333CC"/>
                </a:solidFill>
                <a:cs typeface="ＭＳ Ｐゴシック" charset="0"/>
              </a:rPr>
              <a:t>D</a:t>
            </a:r>
            <a:r>
              <a:rPr lang="en-US" altLang="ja-JP" dirty="0">
                <a:solidFill>
                  <a:srgbClr val="3333CC"/>
                </a:solidFill>
                <a:cs typeface="ＭＳ Ｐゴシック" charset="0"/>
              </a:rPr>
              <a:t>, </a:t>
            </a:r>
          </a:p>
          <a:p>
            <a:pPr lvl="1">
              <a:lnSpc>
                <a:spcPct val="90000"/>
              </a:lnSpc>
            </a:pPr>
            <a:r>
              <a:rPr lang="en-US" altLang="ja-JP" dirty="0">
                <a:solidFill>
                  <a:srgbClr val="3333CC"/>
                </a:solidFill>
                <a:cs typeface="ＭＳ Ｐゴシック" charset="0"/>
              </a:rPr>
              <a:t>a task </a:t>
            </a:r>
            <a:r>
              <a:rPr lang="en-US" altLang="ja-JP" i="1" dirty="0">
                <a:solidFill>
                  <a:srgbClr val="3333CC"/>
                </a:solidFill>
                <a:cs typeface="ＭＳ Ｐゴシック" charset="0"/>
              </a:rPr>
              <a:t>T,</a:t>
            </a:r>
            <a:r>
              <a:rPr lang="en-US" altLang="ja-JP" dirty="0">
                <a:solidFill>
                  <a:srgbClr val="3333CC"/>
                </a:solidFill>
                <a:cs typeface="ＭＳ Ｐゴシック" charset="0"/>
              </a:rPr>
              <a:t> and </a:t>
            </a:r>
          </a:p>
          <a:p>
            <a:pPr lvl="1">
              <a:lnSpc>
                <a:spcPct val="90000"/>
              </a:lnSpc>
            </a:pPr>
            <a:r>
              <a:rPr lang="en-US" altLang="ja-JP" dirty="0">
                <a:solidFill>
                  <a:srgbClr val="3333CC"/>
                </a:solidFill>
                <a:cs typeface="ＭＳ Ｐゴシック" charset="0"/>
              </a:rPr>
              <a:t>a performance measure </a:t>
            </a:r>
            <a:r>
              <a:rPr lang="en-US" altLang="ja-JP" i="1" dirty="0">
                <a:solidFill>
                  <a:srgbClr val="3333CC"/>
                </a:solidFill>
                <a:cs typeface="ＭＳ Ｐゴシック" charset="0"/>
              </a:rPr>
              <a:t>M</a:t>
            </a:r>
            <a:r>
              <a:rPr lang="en-US" altLang="ja-JP" dirty="0">
                <a:cs typeface="ＭＳ Ｐゴシック" charset="0"/>
              </a:rPr>
              <a:t>, </a:t>
            </a:r>
          </a:p>
          <a:p>
            <a:pPr>
              <a:lnSpc>
                <a:spcPct val="90000"/>
              </a:lnSpc>
              <a:buFont typeface="Wingdings" charset="0"/>
              <a:buNone/>
            </a:pPr>
            <a:r>
              <a:rPr lang="en-US" altLang="ja-JP" dirty="0">
                <a:cs typeface="ＭＳ Ｐゴシック" charset="0"/>
              </a:rPr>
              <a:t>	a computer system is said to </a:t>
            </a:r>
            <a:r>
              <a:rPr lang="en-US" altLang="ja-JP" b="1" dirty="0">
                <a:solidFill>
                  <a:srgbClr val="FF0000"/>
                </a:solidFill>
                <a:cs typeface="ＭＳ Ｐゴシック" charset="0"/>
              </a:rPr>
              <a:t>learn</a:t>
            </a:r>
            <a:r>
              <a:rPr lang="en-US" altLang="ja-JP" dirty="0">
                <a:cs typeface="ＭＳ Ｐゴシック" charset="0"/>
              </a:rPr>
              <a:t> from </a:t>
            </a:r>
            <a:r>
              <a:rPr lang="en-US" altLang="ja-JP" i="1" dirty="0">
                <a:cs typeface="ＭＳ Ｐゴシック" charset="0"/>
              </a:rPr>
              <a:t>D</a:t>
            </a:r>
            <a:r>
              <a:rPr lang="en-US" altLang="ja-JP" dirty="0">
                <a:cs typeface="ＭＳ Ｐゴシック" charset="0"/>
              </a:rPr>
              <a:t> to perform the task </a:t>
            </a:r>
            <a:r>
              <a:rPr lang="en-US" altLang="ja-JP" i="1" dirty="0">
                <a:cs typeface="ＭＳ Ｐゴシック" charset="0"/>
              </a:rPr>
              <a:t>T</a:t>
            </a:r>
            <a:r>
              <a:rPr lang="en-US" altLang="ja-JP" dirty="0">
                <a:cs typeface="ＭＳ Ｐゴシック" charset="0"/>
              </a:rPr>
              <a:t> if after learning the system’s performance on </a:t>
            </a:r>
            <a:r>
              <a:rPr lang="en-US" altLang="ja-JP" i="1" dirty="0">
                <a:cs typeface="ＭＳ Ｐゴシック" charset="0"/>
              </a:rPr>
              <a:t>T</a:t>
            </a:r>
            <a:r>
              <a:rPr lang="en-US" altLang="ja-JP" dirty="0">
                <a:cs typeface="ＭＳ Ｐゴシック" charset="0"/>
              </a:rPr>
              <a:t> improves as measured by </a:t>
            </a:r>
            <a:r>
              <a:rPr lang="en-US" altLang="ja-JP" i="1" dirty="0">
                <a:cs typeface="ＭＳ Ｐゴシック" charset="0"/>
              </a:rPr>
              <a:t>M</a:t>
            </a:r>
            <a:r>
              <a:rPr lang="en-US" altLang="ja-JP" dirty="0">
                <a:cs typeface="ＭＳ Ｐゴシック" charset="0"/>
              </a:rPr>
              <a:t>. </a:t>
            </a:r>
            <a:endParaRPr lang="en-US" altLang="ja-JP" dirty="0" smtClean="0">
              <a:cs typeface="ＭＳ Ｐゴシック" charset="0"/>
            </a:endParaRPr>
          </a:p>
          <a:p>
            <a:pPr>
              <a:lnSpc>
                <a:spcPct val="90000"/>
              </a:lnSpc>
              <a:buFont typeface="Wingdings" charset="0"/>
              <a:buNone/>
            </a:pPr>
            <a:endParaRPr lang="en-US" altLang="ja-JP" dirty="0">
              <a:cs typeface="ＭＳ Ｐゴシック" charset="0"/>
            </a:endParaRPr>
          </a:p>
          <a:p>
            <a:pPr>
              <a:lnSpc>
                <a:spcPct val="90000"/>
              </a:lnSpc>
            </a:pPr>
            <a:r>
              <a:rPr lang="en-US" altLang="ja-JP" dirty="0">
                <a:cs typeface="ＭＳ Ｐゴシック" charset="0"/>
              </a:rPr>
              <a:t>In other words, the learned model helps the system to perform </a:t>
            </a:r>
            <a:r>
              <a:rPr lang="en-US" altLang="ja-JP" i="1" dirty="0">
                <a:cs typeface="ＭＳ Ｐゴシック" charset="0"/>
              </a:rPr>
              <a:t>T</a:t>
            </a:r>
            <a:r>
              <a:rPr lang="en-US" altLang="ja-JP" dirty="0">
                <a:cs typeface="ＭＳ Ｐゴシック" charset="0"/>
              </a:rPr>
              <a:t> better as </a:t>
            </a:r>
            <a:r>
              <a:rPr lang="en-US" altLang="ja-JP" dirty="0">
                <a:solidFill>
                  <a:srgbClr val="3333CC"/>
                </a:solidFill>
                <a:cs typeface="ＭＳ Ｐゴシック" charset="0"/>
              </a:rPr>
              <a:t>compared to no learning</a:t>
            </a:r>
            <a:r>
              <a:rPr lang="en-US" altLang="ja-JP" dirty="0">
                <a:cs typeface="ＭＳ Ｐゴシック" charset="0"/>
              </a:rPr>
              <a:t>. </a:t>
            </a:r>
            <a:endParaRPr lang="en-US" dirty="0"/>
          </a:p>
        </p:txBody>
      </p:sp>
      <p:sp>
        <p:nvSpPr>
          <p:cNvPr id="5" name="Slide Number Placeholder 4"/>
          <p:cNvSpPr>
            <a:spLocks noGrp="1"/>
          </p:cNvSpPr>
          <p:nvPr>
            <p:ph type="sldNum" sz="quarter" idx="12"/>
          </p:nvPr>
        </p:nvSpPr>
        <p:spPr/>
        <p:txBody>
          <a:bodyPr/>
          <a:lstStyle/>
          <a:p>
            <a:fld id="{A60193AC-A1FB-F34B-B557-9154B898EF0D}" type="slidenum">
              <a:rPr lang="en-US"/>
              <a:pPr/>
              <a:t>13</a:t>
            </a:fld>
            <a:endParaRPr lang="en-US"/>
          </a:p>
        </p:txBody>
      </p:sp>
    </p:spTree>
    <p:extLst>
      <p:ext uri="{BB962C8B-B14F-4D97-AF65-F5344CB8AC3E}">
        <p14:creationId xmlns:p14="http://schemas.microsoft.com/office/powerpoint/2010/main" val="4048348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a:t>An example</a:t>
            </a:r>
          </a:p>
        </p:txBody>
      </p:sp>
      <p:sp>
        <p:nvSpPr>
          <p:cNvPr id="769027" name="Rectangle 3"/>
          <p:cNvSpPr>
            <a:spLocks noGrp="1" noChangeArrowheads="1"/>
          </p:cNvSpPr>
          <p:nvPr>
            <p:ph idx="1"/>
          </p:nvPr>
        </p:nvSpPr>
        <p:spPr/>
        <p:txBody>
          <a:bodyPr/>
          <a:lstStyle/>
          <a:p>
            <a:r>
              <a:rPr lang="en-US">
                <a:solidFill>
                  <a:srgbClr val="FF0000"/>
                </a:solidFill>
              </a:rPr>
              <a:t>Data</a:t>
            </a:r>
            <a:r>
              <a:rPr lang="en-US"/>
              <a:t>: Loan application data</a:t>
            </a:r>
          </a:p>
          <a:p>
            <a:r>
              <a:rPr lang="en-US">
                <a:solidFill>
                  <a:srgbClr val="FF0000"/>
                </a:solidFill>
              </a:rPr>
              <a:t>Task</a:t>
            </a:r>
            <a:r>
              <a:rPr lang="en-US"/>
              <a:t>: Predict whether a loan should be approved or not.</a:t>
            </a:r>
          </a:p>
          <a:p>
            <a:r>
              <a:rPr lang="en-US">
                <a:solidFill>
                  <a:srgbClr val="FF0000"/>
                </a:solidFill>
              </a:rPr>
              <a:t>Performance measure</a:t>
            </a:r>
            <a:r>
              <a:rPr lang="en-US"/>
              <a:t>: accuracy.</a:t>
            </a:r>
          </a:p>
          <a:p>
            <a:pPr>
              <a:buFont typeface="Wingdings" charset="0"/>
              <a:buNone/>
            </a:pPr>
            <a:endParaRPr lang="en-US"/>
          </a:p>
          <a:p>
            <a:pPr>
              <a:buFont typeface="Wingdings" charset="0"/>
              <a:buNone/>
            </a:pPr>
            <a:r>
              <a:rPr lang="en-US">
                <a:solidFill>
                  <a:srgbClr val="3333CC"/>
                </a:solidFill>
              </a:rPr>
              <a:t>No learning</a:t>
            </a:r>
            <a:r>
              <a:rPr lang="en-US"/>
              <a:t>: classify all future applications (test data) to the majority class (i.e., </a:t>
            </a:r>
            <a:r>
              <a:rPr lang="en-US">
                <a:solidFill>
                  <a:srgbClr val="3333CC"/>
                </a:solidFill>
              </a:rPr>
              <a:t>Yes</a:t>
            </a:r>
            <a:r>
              <a:rPr lang="en-US"/>
              <a:t>): </a:t>
            </a:r>
          </a:p>
          <a:p>
            <a:pPr>
              <a:buFont typeface="Wingdings" charset="0"/>
              <a:buNone/>
            </a:pPr>
            <a:r>
              <a:rPr lang="en-US"/>
              <a:t>		</a:t>
            </a:r>
            <a:r>
              <a:rPr lang="en-US">
                <a:solidFill>
                  <a:srgbClr val="FF0000"/>
                </a:solidFill>
              </a:rPr>
              <a:t>Accuracy = 9/15 = 60%</a:t>
            </a:r>
            <a:r>
              <a:rPr lang="en-US"/>
              <a:t>.</a:t>
            </a:r>
          </a:p>
          <a:p>
            <a:r>
              <a:rPr lang="en-US">
                <a:solidFill>
                  <a:srgbClr val="3333CC"/>
                </a:solidFill>
              </a:rPr>
              <a:t>We can do better than 60% with learning.</a:t>
            </a:r>
          </a:p>
        </p:txBody>
      </p:sp>
      <p:sp>
        <p:nvSpPr>
          <p:cNvPr id="5" name="Slide Number Placeholder 4"/>
          <p:cNvSpPr>
            <a:spLocks noGrp="1"/>
          </p:cNvSpPr>
          <p:nvPr>
            <p:ph type="sldNum" sz="quarter" idx="12"/>
          </p:nvPr>
        </p:nvSpPr>
        <p:spPr/>
        <p:txBody>
          <a:bodyPr/>
          <a:lstStyle/>
          <a:p>
            <a:fld id="{D2582E51-3793-084D-BD66-9FC9401DAED0}" type="slidenum">
              <a:rPr lang="en-US"/>
              <a:pPr/>
              <a:t>14</a:t>
            </a:fld>
            <a:endParaRPr lang="en-US"/>
          </a:p>
        </p:txBody>
      </p:sp>
    </p:spTree>
    <p:extLst>
      <p:ext uri="{BB962C8B-B14F-4D97-AF65-F5344CB8AC3E}">
        <p14:creationId xmlns:p14="http://schemas.microsoft.com/office/powerpoint/2010/main" val="862627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normAutofit fontScale="90000"/>
          </a:bodyPr>
          <a:lstStyle/>
          <a:p>
            <a:r>
              <a:rPr lang="en-US"/>
              <a:t>Fundamental assumption of learning</a:t>
            </a:r>
          </a:p>
        </p:txBody>
      </p:sp>
      <p:sp>
        <p:nvSpPr>
          <p:cNvPr id="770051" name="Rectangle 3"/>
          <p:cNvSpPr>
            <a:spLocks noGrp="1" noChangeArrowheads="1"/>
          </p:cNvSpPr>
          <p:nvPr>
            <p:ph idx="1"/>
          </p:nvPr>
        </p:nvSpPr>
        <p:spPr/>
        <p:txBody>
          <a:bodyPr>
            <a:normAutofit fontScale="92500" lnSpcReduction="10000"/>
          </a:bodyPr>
          <a:lstStyle/>
          <a:p>
            <a:pPr>
              <a:lnSpc>
                <a:spcPct val="90000"/>
              </a:lnSpc>
              <a:buFont typeface="Wingdings" charset="0"/>
              <a:buNone/>
            </a:pPr>
            <a:r>
              <a:rPr lang="en-US" altLang="ja-JP">
                <a:solidFill>
                  <a:srgbClr val="FF0000"/>
                </a:solidFill>
                <a:cs typeface="ＭＳ Ｐゴシック" charset="0"/>
              </a:rPr>
              <a:t>Assumption: </a:t>
            </a:r>
            <a:r>
              <a:rPr lang="en-US" altLang="ja-JP">
                <a:solidFill>
                  <a:srgbClr val="3333CC"/>
                </a:solidFill>
                <a:cs typeface="ＭＳ Ｐゴシック" charset="0"/>
              </a:rPr>
              <a:t>The distribution of training examples is </a:t>
            </a:r>
            <a:r>
              <a:rPr lang="en-US" altLang="ja-JP">
                <a:solidFill>
                  <a:schemeClr val="accent2"/>
                </a:solidFill>
                <a:cs typeface="ＭＳ Ｐゴシック" charset="0"/>
              </a:rPr>
              <a:t>identical</a:t>
            </a:r>
            <a:r>
              <a:rPr lang="en-US" altLang="ja-JP">
                <a:solidFill>
                  <a:srgbClr val="3333CC"/>
                </a:solidFill>
                <a:cs typeface="ＭＳ Ｐゴシック" charset="0"/>
              </a:rPr>
              <a:t> to the distribution of test examples (including future unseen examples).</a:t>
            </a:r>
            <a:r>
              <a:rPr lang="en-US" altLang="ja-JP">
                <a:cs typeface="ＭＳ Ｐゴシック" charset="0"/>
              </a:rPr>
              <a:t> </a:t>
            </a:r>
          </a:p>
          <a:p>
            <a:pPr>
              <a:lnSpc>
                <a:spcPct val="90000"/>
              </a:lnSpc>
              <a:spcBef>
                <a:spcPct val="0"/>
              </a:spcBef>
            </a:pPr>
            <a:endParaRPr lang="en-US" altLang="ja-JP">
              <a:cs typeface="ＭＳ Ｐゴシック" charset="0"/>
            </a:endParaRPr>
          </a:p>
          <a:p>
            <a:pPr>
              <a:lnSpc>
                <a:spcPct val="90000"/>
              </a:lnSpc>
            </a:pPr>
            <a:r>
              <a:rPr lang="en-US" altLang="ja-JP">
                <a:cs typeface="ＭＳ Ｐゴシック" charset="0"/>
              </a:rPr>
              <a:t>In practice, this assumption is often violated to certain degree. </a:t>
            </a:r>
          </a:p>
          <a:p>
            <a:pPr>
              <a:lnSpc>
                <a:spcPct val="90000"/>
              </a:lnSpc>
            </a:pPr>
            <a:r>
              <a:rPr lang="en-US" altLang="ja-JP">
                <a:cs typeface="ＭＳ Ｐゴシック" charset="0"/>
              </a:rPr>
              <a:t>Strong violations will clearly result in poor classification accuracy. </a:t>
            </a:r>
          </a:p>
          <a:p>
            <a:pPr>
              <a:lnSpc>
                <a:spcPct val="90000"/>
              </a:lnSpc>
            </a:pPr>
            <a:r>
              <a:rPr lang="en-US" altLang="ja-JP">
                <a:solidFill>
                  <a:srgbClr val="3333CC"/>
                </a:solidFill>
                <a:cs typeface="ＭＳ Ｐゴシック" charset="0"/>
              </a:rPr>
              <a:t>To achieve good accuracy on the test data, training examples must be sufficiently representative of the test data</a:t>
            </a:r>
            <a:r>
              <a:rPr lang="en-US" altLang="ja-JP">
                <a:cs typeface="ＭＳ Ｐゴシック" charset="0"/>
              </a:rPr>
              <a:t>. </a:t>
            </a:r>
            <a:endParaRPr lang="en-US"/>
          </a:p>
        </p:txBody>
      </p:sp>
      <p:sp>
        <p:nvSpPr>
          <p:cNvPr id="5" name="Slide Number Placeholder 4"/>
          <p:cNvSpPr>
            <a:spLocks noGrp="1"/>
          </p:cNvSpPr>
          <p:nvPr>
            <p:ph type="sldNum" sz="quarter" idx="12"/>
          </p:nvPr>
        </p:nvSpPr>
        <p:spPr/>
        <p:txBody>
          <a:bodyPr/>
          <a:lstStyle/>
          <a:p>
            <a:fld id="{25BDD3DD-E920-3748-B195-F8B0F188E42D}" type="slidenum">
              <a:rPr lang="en-US"/>
              <a:pPr/>
              <a:t>15</a:t>
            </a:fld>
            <a:endParaRPr lang="en-US"/>
          </a:p>
        </p:txBody>
      </p:sp>
    </p:spTree>
    <p:extLst>
      <p:ext uri="{BB962C8B-B14F-4D97-AF65-F5344CB8AC3E}">
        <p14:creationId xmlns:p14="http://schemas.microsoft.com/office/powerpoint/2010/main" val="19089004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noFill/>
          <a:ln/>
        </p:spPr>
        <p:txBody>
          <a:bodyPr lIns="92075" tIns="46038" rIns="92075" bIns="46038" anchor="b">
            <a:normAutofit fontScale="90000"/>
          </a:bodyPr>
          <a:lstStyle/>
          <a:p>
            <a:r>
              <a:rPr lang="en-US"/>
              <a:t>Evaluating classification methods</a:t>
            </a:r>
          </a:p>
        </p:txBody>
      </p:sp>
      <p:sp>
        <p:nvSpPr>
          <p:cNvPr id="716803" name="Rectangle 3"/>
          <p:cNvSpPr>
            <a:spLocks noGrp="1" noChangeArrowheads="1"/>
          </p:cNvSpPr>
          <p:nvPr>
            <p:ph idx="1"/>
          </p:nvPr>
        </p:nvSpPr>
        <p:spPr>
          <a:noFill/>
          <a:ln/>
        </p:spPr>
        <p:txBody>
          <a:bodyPr lIns="92075" tIns="46038" rIns="92075" bIns="46038"/>
          <a:lstStyle/>
          <a:p>
            <a:pPr>
              <a:lnSpc>
                <a:spcPct val="80000"/>
              </a:lnSpc>
            </a:pPr>
            <a:r>
              <a:rPr lang="en-US" sz="2400" b="1" dirty="0">
                <a:solidFill>
                  <a:srgbClr val="FF0000"/>
                </a:solidFill>
              </a:rPr>
              <a:t>Predictive accuracy</a:t>
            </a:r>
          </a:p>
          <a:p>
            <a:pPr>
              <a:lnSpc>
                <a:spcPct val="80000"/>
              </a:lnSpc>
            </a:pPr>
            <a:endParaRPr lang="en-US" sz="2400" b="1" dirty="0">
              <a:solidFill>
                <a:srgbClr val="FF0000"/>
              </a:solidFill>
            </a:endParaRPr>
          </a:p>
          <a:p>
            <a:pPr lvl="1">
              <a:lnSpc>
                <a:spcPct val="80000"/>
              </a:lnSpc>
            </a:pPr>
            <a:r>
              <a:rPr lang="en-US" sz="1800" b="1" dirty="0" smtClean="0">
                <a:solidFill>
                  <a:srgbClr val="FF0000"/>
                </a:solidFill>
              </a:rPr>
              <a:t>Accuracy = </a:t>
            </a:r>
            <a:endParaRPr lang="en-US" sz="1800" b="1" dirty="0">
              <a:solidFill>
                <a:srgbClr val="FF0000"/>
              </a:solidFill>
            </a:endParaRPr>
          </a:p>
          <a:p>
            <a:pPr>
              <a:lnSpc>
                <a:spcPct val="80000"/>
              </a:lnSpc>
            </a:pPr>
            <a:endParaRPr lang="en-US" sz="2400" b="1" dirty="0">
              <a:solidFill>
                <a:srgbClr val="FF0000"/>
              </a:solidFill>
            </a:endParaRPr>
          </a:p>
          <a:p>
            <a:pPr>
              <a:lnSpc>
                <a:spcPct val="80000"/>
              </a:lnSpc>
            </a:pPr>
            <a:r>
              <a:rPr lang="en-US" sz="2400" dirty="0">
                <a:solidFill>
                  <a:srgbClr val="FF0000"/>
                </a:solidFill>
              </a:rPr>
              <a:t>Efficiency</a:t>
            </a:r>
          </a:p>
          <a:p>
            <a:pPr marL="742950" lvl="1" indent="-285750">
              <a:lnSpc>
                <a:spcPct val="80000"/>
              </a:lnSpc>
            </a:pPr>
            <a:r>
              <a:rPr lang="en-US" sz="2000" dirty="0"/>
              <a:t>time to construct the model </a:t>
            </a:r>
          </a:p>
          <a:p>
            <a:pPr marL="742950" lvl="1" indent="-285750">
              <a:lnSpc>
                <a:spcPct val="80000"/>
              </a:lnSpc>
            </a:pPr>
            <a:r>
              <a:rPr lang="en-US" sz="2000" dirty="0"/>
              <a:t>time to use the model</a:t>
            </a:r>
          </a:p>
          <a:p>
            <a:pPr>
              <a:lnSpc>
                <a:spcPct val="80000"/>
              </a:lnSpc>
            </a:pPr>
            <a:r>
              <a:rPr lang="en-US" sz="2400" dirty="0">
                <a:solidFill>
                  <a:srgbClr val="FF0000"/>
                </a:solidFill>
              </a:rPr>
              <a:t>Robustness</a:t>
            </a:r>
            <a:r>
              <a:rPr lang="en-US" sz="2400" dirty="0"/>
              <a:t>: handling noise and missing values</a:t>
            </a:r>
          </a:p>
          <a:p>
            <a:pPr>
              <a:lnSpc>
                <a:spcPct val="80000"/>
              </a:lnSpc>
            </a:pPr>
            <a:r>
              <a:rPr lang="en-US" sz="2400" dirty="0">
                <a:solidFill>
                  <a:srgbClr val="FF0000"/>
                </a:solidFill>
              </a:rPr>
              <a:t>Scalability</a:t>
            </a:r>
            <a:r>
              <a:rPr lang="en-US" sz="2400" dirty="0"/>
              <a:t>: efficiency in disk-resident databases </a:t>
            </a:r>
          </a:p>
          <a:p>
            <a:pPr>
              <a:lnSpc>
                <a:spcPct val="80000"/>
              </a:lnSpc>
            </a:pPr>
            <a:r>
              <a:rPr lang="en-US" sz="2400" dirty="0">
                <a:solidFill>
                  <a:srgbClr val="FF0000"/>
                </a:solidFill>
              </a:rPr>
              <a:t>Interpretability</a:t>
            </a:r>
            <a:r>
              <a:rPr lang="en-US" sz="2400" dirty="0"/>
              <a:t>: </a:t>
            </a:r>
          </a:p>
          <a:p>
            <a:pPr marL="742950" lvl="1" indent="-285750">
              <a:lnSpc>
                <a:spcPct val="80000"/>
              </a:lnSpc>
            </a:pPr>
            <a:r>
              <a:rPr lang="en-US" sz="2000" dirty="0"/>
              <a:t>understandable and insight provided by the model</a:t>
            </a:r>
          </a:p>
          <a:p>
            <a:pPr>
              <a:lnSpc>
                <a:spcPct val="80000"/>
              </a:lnSpc>
            </a:pPr>
            <a:r>
              <a:rPr lang="en-US" sz="2400" dirty="0">
                <a:solidFill>
                  <a:srgbClr val="FF0000"/>
                </a:solidFill>
              </a:rPr>
              <a:t>Compactness of the model</a:t>
            </a:r>
            <a:r>
              <a:rPr lang="en-US" sz="2400" dirty="0"/>
              <a:t>: size of the tree, or the number of rules. </a:t>
            </a:r>
          </a:p>
        </p:txBody>
      </p:sp>
      <p:sp>
        <p:nvSpPr>
          <p:cNvPr id="6" name="Slide Number Placeholder 5"/>
          <p:cNvSpPr>
            <a:spLocks noGrp="1"/>
          </p:cNvSpPr>
          <p:nvPr>
            <p:ph type="sldNum" sz="quarter" idx="12"/>
          </p:nvPr>
        </p:nvSpPr>
        <p:spPr/>
        <p:txBody>
          <a:bodyPr/>
          <a:lstStyle/>
          <a:p>
            <a:fld id="{E2893712-D1DB-4A45-B910-685E0E1FFA84}" type="slidenum">
              <a:rPr lang="en-US"/>
              <a:pPr/>
              <a:t>16</a:t>
            </a:fld>
            <a:endParaRPr lang="en-US"/>
          </a:p>
        </p:txBody>
      </p:sp>
    </p:spTree>
    <p:extLst>
      <p:ext uri="{BB962C8B-B14F-4D97-AF65-F5344CB8AC3E}">
        <p14:creationId xmlns:p14="http://schemas.microsoft.com/office/powerpoint/2010/main" val="1120974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r>
              <a:rPr lang="en-US"/>
              <a:t>Evaluation methods</a:t>
            </a:r>
          </a:p>
        </p:txBody>
      </p:sp>
      <p:sp>
        <p:nvSpPr>
          <p:cNvPr id="829443" name="Rectangle 3"/>
          <p:cNvSpPr>
            <a:spLocks noGrp="1" noChangeArrowheads="1"/>
          </p:cNvSpPr>
          <p:nvPr>
            <p:ph idx="1"/>
          </p:nvPr>
        </p:nvSpPr>
        <p:spPr/>
        <p:txBody>
          <a:bodyPr>
            <a:normAutofit lnSpcReduction="10000"/>
          </a:bodyPr>
          <a:lstStyle/>
          <a:p>
            <a:pPr>
              <a:lnSpc>
                <a:spcPct val="90000"/>
              </a:lnSpc>
            </a:pPr>
            <a:r>
              <a:rPr lang="en-US" sz="2600" b="1">
                <a:solidFill>
                  <a:srgbClr val="FF0000"/>
                </a:solidFill>
              </a:rPr>
              <a:t>Holdout set</a:t>
            </a:r>
            <a:r>
              <a:rPr lang="en-US" sz="2600"/>
              <a:t>: </a:t>
            </a:r>
            <a:r>
              <a:rPr lang="en-US" altLang="ja-JP" sz="2600">
                <a:cs typeface="ＭＳ Ｐゴシック" charset="0"/>
              </a:rPr>
              <a:t>The available data set </a:t>
            </a:r>
            <a:r>
              <a:rPr lang="en-US" altLang="ja-JP" sz="2600" i="1">
                <a:cs typeface="ＭＳ Ｐゴシック" charset="0"/>
              </a:rPr>
              <a:t>D</a:t>
            </a:r>
            <a:r>
              <a:rPr lang="en-US" altLang="ja-JP" sz="2600">
                <a:cs typeface="ＭＳ Ｐゴシック" charset="0"/>
              </a:rPr>
              <a:t> is divided into two disjoint subsets, </a:t>
            </a:r>
          </a:p>
          <a:p>
            <a:pPr lvl="1">
              <a:lnSpc>
                <a:spcPct val="90000"/>
              </a:lnSpc>
            </a:pPr>
            <a:r>
              <a:rPr lang="en-US" altLang="ja-JP" sz="2200">
                <a:cs typeface="ＭＳ Ｐゴシック" charset="0"/>
              </a:rPr>
              <a:t>the </a:t>
            </a:r>
            <a:r>
              <a:rPr lang="en-US" altLang="ja-JP" sz="2200" i="1">
                <a:cs typeface="ＭＳ Ｐゴシック" charset="0"/>
              </a:rPr>
              <a:t>training set</a:t>
            </a:r>
            <a:r>
              <a:rPr lang="en-US" altLang="ja-JP" sz="2200">
                <a:cs typeface="ＭＳ Ｐゴシック" charset="0"/>
              </a:rPr>
              <a:t> </a:t>
            </a:r>
            <a:r>
              <a:rPr lang="en-US" altLang="ja-JP" sz="2200" i="1">
                <a:cs typeface="ＭＳ Ｐゴシック" charset="0"/>
              </a:rPr>
              <a:t>D</a:t>
            </a:r>
            <a:r>
              <a:rPr lang="en-US" altLang="ja-JP" sz="2200" i="1" baseline="-25000">
                <a:cs typeface="ＭＳ Ｐゴシック" charset="0"/>
              </a:rPr>
              <a:t>train</a:t>
            </a:r>
            <a:r>
              <a:rPr lang="en-US" altLang="ja-JP" sz="2200">
                <a:cs typeface="ＭＳ Ｐゴシック" charset="0"/>
              </a:rPr>
              <a:t> (for learning a model)</a:t>
            </a:r>
          </a:p>
          <a:p>
            <a:pPr lvl="1">
              <a:lnSpc>
                <a:spcPct val="90000"/>
              </a:lnSpc>
            </a:pPr>
            <a:r>
              <a:rPr lang="en-US" altLang="ja-JP" sz="2200">
                <a:cs typeface="ＭＳ Ｐゴシック" charset="0"/>
              </a:rPr>
              <a:t>the </a:t>
            </a:r>
            <a:r>
              <a:rPr lang="en-US" altLang="ja-JP" sz="2200" i="1">
                <a:cs typeface="ＭＳ Ｐゴシック" charset="0"/>
              </a:rPr>
              <a:t>test set</a:t>
            </a:r>
            <a:r>
              <a:rPr lang="en-US" altLang="ja-JP" sz="2200">
                <a:cs typeface="ＭＳ Ｐゴシック" charset="0"/>
              </a:rPr>
              <a:t> </a:t>
            </a:r>
            <a:r>
              <a:rPr lang="en-US" altLang="ja-JP" sz="2200" i="1">
                <a:cs typeface="ＭＳ Ｐゴシック" charset="0"/>
              </a:rPr>
              <a:t>D</a:t>
            </a:r>
            <a:r>
              <a:rPr lang="en-US" altLang="ja-JP" sz="2200" i="1" baseline="-25000">
                <a:cs typeface="ＭＳ Ｐゴシック" charset="0"/>
              </a:rPr>
              <a:t>test </a:t>
            </a:r>
            <a:r>
              <a:rPr lang="en-US" altLang="ja-JP" sz="2200">
                <a:cs typeface="ＭＳ Ｐゴシック" charset="0"/>
              </a:rPr>
              <a:t>(for testing the model)</a:t>
            </a:r>
          </a:p>
          <a:p>
            <a:pPr>
              <a:lnSpc>
                <a:spcPct val="90000"/>
              </a:lnSpc>
            </a:pPr>
            <a:r>
              <a:rPr lang="en-US" altLang="ja-JP" sz="2600" b="1">
                <a:solidFill>
                  <a:srgbClr val="3333CC"/>
                </a:solidFill>
                <a:cs typeface="ＭＳ Ｐゴシック" charset="0"/>
              </a:rPr>
              <a:t>Important:</a:t>
            </a:r>
            <a:r>
              <a:rPr lang="en-US" altLang="ja-JP" sz="2600">
                <a:cs typeface="ＭＳ Ｐゴシック" charset="0"/>
              </a:rPr>
              <a:t> training set should not be used in testing and the test set should not be used in learning. </a:t>
            </a:r>
          </a:p>
          <a:p>
            <a:pPr lvl="1">
              <a:lnSpc>
                <a:spcPct val="90000"/>
              </a:lnSpc>
            </a:pPr>
            <a:r>
              <a:rPr lang="en-US" altLang="ja-JP" sz="2200">
                <a:cs typeface="ＭＳ Ｐゴシック" charset="0"/>
              </a:rPr>
              <a:t>Unseen test set provides a unbiased estimate of accuracy. </a:t>
            </a:r>
          </a:p>
          <a:p>
            <a:pPr>
              <a:lnSpc>
                <a:spcPct val="90000"/>
              </a:lnSpc>
            </a:pPr>
            <a:r>
              <a:rPr lang="en-US" altLang="ja-JP" sz="2600">
                <a:cs typeface="ＭＳ Ｐゴシック" charset="0"/>
              </a:rPr>
              <a:t>The test set is also called the </a:t>
            </a:r>
            <a:r>
              <a:rPr lang="en-US" altLang="ja-JP" sz="2600">
                <a:solidFill>
                  <a:srgbClr val="3333CC"/>
                </a:solidFill>
                <a:cs typeface="ＭＳ Ｐゴシック" charset="0"/>
              </a:rPr>
              <a:t>holdout set</a:t>
            </a:r>
            <a:r>
              <a:rPr lang="en-US" altLang="ja-JP" sz="2600">
                <a:cs typeface="ＭＳ Ｐゴシック" charset="0"/>
              </a:rPr>
              <a:t>. (the examples in the original data set </a:t>
            </a:r>
            <a:r>
              <a:rPr lang="en-US" altLang="ja-JP" sz="2600" i="1">
                <a:cs typeface="ＭＳ Ｐゴシック" charset="0"/>
              </a:rPr>
              <a:t>D</a:t>
            </a:r>
            <a:r>
              <a:rPr lang="en-US" altLang="ja-JP" sz="2600">
                <a:cs typeface="ＭＳ Ｐゴシック" charset="0"/>
              </a:rPr>
              <a:t> are all labeled with classes.) </a:t>
            </a:r>
          </a:p>
          <a:p>
            <a:pPr>
              <a:lnSpc>
                <a:spcPct val="90000"/>
              </a:lnSpc>
            </a:pPr>
            <a:r>
              <a:rPr lang="en-US" altLang="ja-JP" sz="2600">
                <a:cs typeface="ＭＳ Ｐゴシック" charset="0"/>
              </a:rPr>
              <a:t>This method is mainly used when the data set </a:t>
            </a:r>
            <a:r>
              <a:rPr lang="en-US" altLang="ja-JP" sz="2600" i="1">
                <a:cs typeface="ＭＳ Ｐゴシック" charset="0"/>
              </a:rPr>
              <a:t>D</a:t>
            </a:r>
            <a:r>
              <a:rPr lang="en-US" altLang="ja-JP" sz="2600">
                <a:cs typeface="ＭＳ Ｐゴシック" charset="0"/>
              </a:rPr>
              <a:t> is large. </a:t>
            </a:r>
            <a:endParaRPr lang="en-US" sz="2600"/>
          </a:p>
        </p:txBody>
      </p:sp>
      <p:sp>
        <p:nvSpPr>
          <p:cNvPr id="5" name="Slide Number Placeholder 4"/>
          <p:cNvSpPr>
            <a:spLocks noGrp="1"/>
          </p:cNvSpPr>
          <p:nvPr>
            <p:ph type="sldNum" sz="quarter" idx="12"/>
          </p:nvPr>
        </p:nvSpPr>
        <p:spPr/>
        <p:txBody>
          <a:bodyPr/>
          <a:lstStyle/>
          <a:p>
            <a:fld id="{97E7E97C-88D3-E241-A4B9-056B1CB39411}" type="slidenum">
              <a:rPr lang="en-US"/>
              <a:pPr/>
              <a:t>17</a:t>
            </a:fld>
            <a:endParaRPr lang="en-US"/>
          </a:p>
        </p:txBody>
      </p:sp>
    </p:spTree>
    <p:extLst>
      <p:ext uri="{BB962C8B-B14F-4D97-AF65-F5344CB8AC3E}">
        <p14:creationId xmlns:p14="http://schemas.microsoft.com/office/powerpoint/2010/main" val="4161800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US"/>
              <a:t>Evaluation methods (cont…)</a:t>
            </a:r>
          </a:p>
        </p:txBody>
      </p:sp>
      <p:sp>
        <p:nvSpPr>
          <p:cNvPr id="830467" name="Rectangle 3"/>
          <p:cNvSpPr>
            <a:spLocks noGrp="1" noChangeArrowheads="1"/>
          </p:cNvSpPr>
          <p:nvPr>
            <p:ph idx="1"/>
          </p:nvPr>
        </p:nvSpPr>
        <p:spPr/>
        <p:txBody>
          <a:bodyPr>
            <a:normAutofit fontScale="92500"/>
          </a:bodyPr>
          <a:lstStyle/>
          <a:p>
            <a:r>
              <a:rPr lang="en-US" sz="2600" b="1">
                <a:solidFill>
                  <a:srgbClr val="FF0000"/>
                </a:solidFill>
              </a:rPr>
              <a:t>n-fold cross-validation</a:t>
            </a:r>
            <a:r>
              <a:rPr lang="en-US" sz="2600"/>
              <a:t>: T</a:t>
            </a:r>
            <a:r>
              <a:rPr lang="en-US" altLang="ja-JP" sz="2600">
                <a:cs typeface="ＭＳ Ｐゴシック" charset="0"/>
              </a:rPr>
              <a:t>he available data is partitioned into </a:t>
            </a:r>
            <a:r>
              <a:rPr lang="en-US" altLang="ja-JP" sz="2600" i="1">
                <a:cs typeface="ＭＳ Ｐゴシック" charset="0"/>
              </a:rPr>
              <a:t>n</a:t>
            </a:r>
            <a:r>
              <a:rPr lang="en-US" altLang="ja-JP" sz="2600">
                <a:cs typeface="ＭＳ Ｐゴシック" charset="0"/>
              </a:rPr>
              <a:t> equal-size disjoint subsets. </a:t>
            </a:r>
          </a:p>
          <a:p>
            <a:r>
              <a:rPr lang="en-US" altLang="ja-JP" sz="2600">
                <a:cs typeface="ＭＳ Ｐゴシック" charset="0"/>
              </a:rPr>
              <a:t>Use each subset as the test set and combine the rest </a:t>
            </a:r>
            <a:r>
              <a:rPr lang="en-US" altLang="ja-JP" sz="2600" i="1">
                <a:cs typeface="ＭＳ Ｐゴシック" charset="0"/>
              </a:rPr>
              <a:t>n</a:t>
            </a:r>
            <a:r>
              <a:rPr lang="en-US" altLang="ja-JP" sz="2600">
                <a:cs typeface="ＭＳ Ｐゴシック" charset="0"/>
              </a:rPr>
              <a:t>-1 subsets as the training set to learn a classifier. </a:t>
            </a:r>
          </a:p>
          <a:p>
            <a:r>
              <a:rPr lang="en-US" altLang="ja-JP" sz="2600">
                <a:cs typeface="ＭＳ Ｐゴシック" charset="0"/>
              </a:rPr>
              <a:t>The procedure is run </a:t>
            </a:r>
            <a:r>
              <a:rPr lang="en-US" altLang="ja-JP" sz="2600" i="1">
                <a:cs typeface="ＭＳ Ｐゴシック" charset="0"/>
              </a:rPr>
              <a:t>n</a:t>
            </a:r>
            <a:r>
              <a:rPr lang="en-US" altLang="ja-JP" sz="2600">
                <a:cs typeface="ＭＳ Ｐゴシック" charset="0"/>
              </a:rPr>
              <a:t> times, which give </a:t>
            </a:r>
            <a:r>
              <a:rPr lang="en-US" altLang="ja-JP" sz="2600" i="1">
                <a:cs typeface="ＭＳ Ｐゴシック" charset="0"/>
              </a:rPr>
              <a:t>n</a:t>
            </a:r>
            <a:r>
              <a:rPr lang="en-US" altLang="ja-JP" sz="2600">
                <a:cs typeface="ＭＳ Ｐゴシック" charset="0"/>
              </a:rPr>
              <a:t> accuracies. </a:t>
            </a:r>
          </a:p>
          <a:p>
            <a:r>
              <a:rPr lang="en-US" altLang="ja-JP" sz="2600">
                <a:cs typeface="ＭＳ Ｐゴシック" charset="0"/>
              </a:rPr>
              <a:t>The final estimated accuracy of learning is the average of the </a:t>
            </a:r>
            <a:r>
              <a:rPr lang="en-US" altLang="ja-JP" sz="2600" i="1">
                <a:cs typeface="ＭＳ Ｐゴシック" charset="0"/>
              </a:rPr>
              <a:t>n</a:t>
            </a:r>
            <a:r>
              <a:rPr lang="en-US" altLang="ja-JP" sz="2600">
                <a:cs typeface="ＭＳ Ｐゴシック" charset="0"/>
              </a:rPr>
              <a:t> accuracies. </a:t>
            </a:r>
          </a:p>
          <a:p>
            <a:r>
              <a:rPr lang="en-US" altLang="ja-JP" sz="2600">
                <a:cs typeface="ＭＳ Ｐゴシック" charset="0"/>
              </a:rPr>
              <a:t>10-fold and 5-fold cross-validations are commonly used. </a:t>
            </a:r>
            <a:r>
              <a:rPr lang="en-US" sz="2600"/>
              <a:t> </a:t>
            </a:r>
          </a:p>
          <a:p>
            <a:r>
              <a:rPr lang="en-US" sz="2600"/>
              <a:t>This method is used when the available data is not large. </a:t>
            </a:r>
          </a:p>
        </p:txBody>
      </p:sp>
      <p:sp>
        <p:nvSpPr>
          <p:cNvPr id="5" name="Slide Number Placeholder 4"/>
          <p:cNvSpPr>
            <a:spLocks noGrp="1"/>
          </p:cNvSpPr>
          <p:nvPr>
            <p:ph type="sldNum" sz="quarter" idx="12"/>
          </p:nvPr>
        </p:nvSpPr>
        <p:spPr/>
        <p:txBody>
          <a:bodyPr/>
          <a:lstStyle/>
          <a:p>
            <a:fld id="{BE33ABC1-68E7-7141-A1DD-49A81DE3E67F}" type="slidenum">
              <a:rPr lang="en-US"/>
              <a:pPr/>
              <a:t>18</a:t>
            </a:fld>
            <a:endParaRPr lang="en-US"/>
          </a:p>
        </p:txBody>
      </p:sp>
    </p:spTree>
    <p:extLst>
      <p:ext uri="{BB962C8B-B14F-4D97-AF65-F5344CB8AC3E}">
        <p14:creationId xmlns:p14="http://schemas.microsoft.com/office/powerpoint/2010/main" val="3775983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lstStyle/>
          <a:p>
            <a:r>
              <a:rPr lang="en-US"/>
              <a:t>Evaluation methods (cont…)</a:t>
            </a:r>
          </a:p>
        </p:txBody>
      </p:sp>
      <p:sp>
        <p:nvSpPr>
          <p:cNvPr id="831491" name="Rectangle 3"/>
          <p:cNvSpPr>
            <a:spLocks noGrp="1" noChangeArrowheads="1"/>
          </p:cNvSpPr>
          <p:nvPr>
            <p:ph idx="1"/>
          </p:nvPr>
        </p:nvSpPr>
        <p:spPr/>
        <p:txBody>
          <a:bodyPr/>
          <a:lstStyle/>
          <a:p>
            <a:r>
              <a:rPr lang="en-US" b="1">
                <a:solidFill>
                  <a:srgbClr val="FF0000"/>
                </a:solidFill>
              </a:rPr>
              <a:t>Leave-one-out cross-validation</a:t>
            </a:r>
            <a:r>
              <a:rPr lang="en-US"/>
              <a:t>: This method is used when the data set is very small. </a:t>
            </a:r>
          </a:p>
          <a:p>
            <a:r>
              <a:rPr lang="en-US"/>
              <a:t>It is a special case of cross-validation</a:t>
            </a:r>
          </a:p>
          <a:p>
            <a:r>
              <a:rPr lang="en-US" altLang="ja-JP">
                <a:cs typeface="ＭＳ Ｐゴシック" charset="0"/>
              </a:rPr>
              <a:t>Each fold of the cross validation has only </a:t>
            </a:r>
            <a:r>
              <a:rPr lang="en-US" altLang="ja-JP">
                <a:solidFill>
                  <a:srgbClr val="3333CC"/>
                </a:solidFill>
                <a:cs typeface="ＭＳ Ｐゴシック" charset="0"/>
              </a:rPr>
              <a:t>a single test example</a:t>
            </a:r>
            <a:r>
              <a:rPr lang="en-US" altLang="ja-JP">
                <a:cs typeface="ＭＳ Ｐゴシック" charset="0"/>
              </a:rPr>
              <a:t> and all the rest of the data is used in training. </a:t>
            </a:r>
          </a:p>
          <a:p>
            <a:r>
              <a:rPr lang="en-US" altLang="ja-JP">
                <a:cs typeface="ＭＳ Ｐゴシック" charset="0"/>
              </a:rPr>
              <a:t>If the original data has </a:t>
            </a:r>
            <a:r>
              <a:rPr lang="en-US" altLang="ja-JP" i="1">
                <a:cs typeface="ＭＳ Ｐゴシック" charset="0"/>
              </a:rPr>
              <a:t>m</a:t>
            </a:r>
            <a:r>
              <a:rPr lang="en-US" altLang="ja-JP">
                <a:cs typeface="ＭＳ Ｐゴシック" charset="0"/>
              </a:rPr>
              <a:t> examples, this is </a:t>
            </a:r>
            <a:r>
              <a:rPr lang="en-US" altLang="ja-JP" i="1">
                <a:solidFill>
                  <a:srgbClr val="3333CC"/>
                </a:solidFill>
                <a:cs typeface="ＭＳ Ｐゴシック" charset="0"/>
              </a:rPr>
              <a:t>m</a:t>
            </a:r>
            <a:r>
              <a:rPr lang="en-US" altLang="ja-JP">
                <a:solidFill>
                  <a:srgbClr val="3333CC"/>
                </a:solidFill>
                <a:cs typeface="ＭＳ Ｐゴシック" charset="0"/>
              </a:rPr>
              <a:t>-fold cross-validation</a:t>
            </a:r>
            <a:r>
              <a:rPr lang="en-US" altLang="ja-JP">
                <a:cs typeface="ＭＳ Ｐゴシック" charset="0"/>
              </a:rPr>
              <a:t> </a:t>
            </a:r>
            <a:endParaRPr lang="en-US"/>
          </a:p>
        </p:txBody>
      </p:sp>
      <p:sp>
        <p:nvSpPr>
          <p:cNvPr id="5" name="Slide Number Placeholder 4"/>
          <p:cNvSpPr>
            <a:spLocks noGrp="1"/>
          </p:cNvSpPr>
          <p:nvPr>
            <p:ph type="sldNum" sz="quarter" idx="12"/>
          </p:nvPr>
        </p:nvSpPr>
        <p:spPr/>
        <p:txBody>
          <a:bodyPr/>
          <a:lstStyle/>
          <a:p>
            <a:fld id="{149D56C1-ED27-AC43-B3DC-BE5C9A0B2726}" type="slidenum">
              <a:rPr lang="en-US"/>
              <a:pPr/>
              <a:t>19</a:t>
            </a:fld>
            <a:endParaRPr lang="en-US"/>
          </a:p>
        </p:txBody>
      </p:sp>
    </p:spTree>
    <p:extLst>
      <p:ext uri="{BB962C8B-B14F-4D97-AF65-F5344CB8AC3E}">
        <p14:creationId xmlns:p14="http://schemas.microsoft.com/office/powerpoint/2010/main" val="20345668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Supervised Learning</a:t>
            </a:r>
            <a:endParaRPr lang="en-US" dirty="0"/>
          </a:p>
        </p:txBody>
      </p:sp>
      <p:sp>
        <p:nvSpPr>
          <p:cNvPr id="3" name="Subtitle 2"/>
          <p:cNvSpPr>
            <a:spLocks noGrp="1"/>
          </p:cNvSpPr>
          <p:nvPr>
            <p:ph type="subTitle" idx="1"/>
          </p:nvPr>
        </p:nvSpPr>
        <p:spPr/>
        <p:txBody>
          <a:bodyPr/>
          <a:lstStyle/>
          <a:p>
            <a:r>
              <a:rPr lang="en-US" dirty="0" smtClean="0"/>
              <a:t>Classification</a:t>
            </a:r>
            <a:endParaRPr lang="en-US" dirty="0"/>
          </a:p>
        </p:txBody>
      </p:sp>
    </p:spTree>
    <p:extLst>
      <p:ext uri="{BB962C8B-B14F-4D97-AF65-F5344CB8AC3E}">
        <p14:creationId xmlns:p14="http://schemas.microsoft.com/office/powerpoint/2010/main" val="69061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a:t>Evaluation methods (cont…)</a:t>
            </a:r>
          </a:p>
        </p:txBody>
      </p:sp>
      <p:sp>
        <p:nvSpPr>
          <p:cNvPr id="832515" name="Rectangle 3"/>
          <p:cNvSpPr>
            <a:spLocks noGrp="1" noChangeArrowheads="1"/>
          </p:cNvSpPr>
          <p:nvPr>
            <p:ph idx="1"/>
          </p:nvPr>
        </p:nvSpPr>
        <p:spPr/>
        <p:txBody>
          <a:bodyPr/>
          <a:lstStyle/>
          <a:p>
            <a:pPr>
              <a:lnSpc>
                <a:spcPct val="90000"/>
              </a:lnSpc>
            </a:pPr>
            <a:r>
              <a:rPr lang="en-US" sz="2600" b="1">
                <a:solidFill>
                  <a:srgbClr val="FF0000"/>
                </a:solidFill>
              </a:rPr>
              <a:t>Validation set</a:t>
            </a:r>
            <a:r>
              <a:rPr lang="en-US" sz="2600"/>
              <a:t>: </a:t>
            </a:r>
            <a:r>
              <a:rPr lang="en-US" altLang="ja-JP" sz="2600">
                <a:cs typeface="ＭＳ Ｐゴシック" charset="0"/>
              </a:rPr>
              <a:t>the available data is divided into three subsets, </a:t>
            </a:r>
          </a:p>
          <a:p>
            <a:pPr lvl="1">
              <a:lnSpc>
                <a:spcPct val="90000"/>
              </a:lnSpc>
            </a:pPr>
            <a:r>
              <a:rPr lang="en-US" altLang="ja-JP" sz="2200">
                <a:cs typeface="ＭＳ Ｐゴシック" charset="0"/>
              </a:rPr>
              <a:t>a training set, </a:t>
            </a:r>
          </a:p>
          <a:p>
            <a:pPr lvl="1">
              <a:lnSpc>
                <a:spcPct val="90000"/>
              </a:lnSpc>
            </a:pPr>
            <a:r>
              <a:rPr lang="en-US" altLang="ja-JP" sz="2200">
                <a:cs typeface="ＭＳ Ｐゴシック" charset="0"/>
              </a:rPr>
              <a:t>a validation set and </a:t>
            </a:r>
          </a:p>
          <a:p>
            <a:pPr lvl="1">
              <a:lnSpc>
                <a:spcPct val="90000"/>
              </a:lnSpc>
            </a:pPr>
            <a:r>
              <a:rPr lang="en-US" altLang="ja-JP" sz="2200">
                <a:cs typeface="ＭＳ Ｐゴシック" charset="0"/>
              </a:rPr>
              <a:t>a test set. </a:t>
            </a:r>
          </a:p>
          <a:p>
            <a:pPr>
              <a:lnSpc>
                <a:spcPct val="90000"/>
              </a:lnSpc>
            </a:pPr>
            <a:r>
              <a:rPr lang="en-US" altLang="ja-JP" sz="2600">
                <a:cs typeface="ＭＳ Ｐゴシック" charset="0"/>
              </a:rPr>
              <a:t>A validation set is used frequently for estimating parameters in learning algorithms. </a:t>
            </a:r>
          </a:p>
          <a:p>
            <a:pPr>
              <a:lnSpc>
                <a:spcPct val="90000"/>
              </a:lnSpc>
            </a:pPr>
            <a:r>
              <a:rPr lang="en-US" altLang="ja-JP" sz="2600">
                <a:cs typeface="ＭＳ Ｐゴシック" charset="0"/>
              </a:rPr>
              <a:t>In such cases, the values that give the best accuracy on the validation set are used as the final parameter values. </a:t>
            </a:r>
          </a:p>
          <a:p>
            <a:pPr>
              <a:lnSpc>
                <a:spcPct val="90000"/>
              </a:lnSpc>
            </a:pPr>
            <a:r>
              <a:rPr lang="en-US" altLang="ja-JP" sz="2600">
                <a:cs typeface="ＭＳ Ｐゴシック" charset="0"/>
              </a:rPr>
              <a:t>Cross-validation can be used for parameter estimating as well. </a:t>
            </a:r>
            <a:endParaRPr lang="en-US" sz="2600">
              <a:cs typeface="ＭＳ Ｐゴシック" charset="0"/>
            </a:endParaRPr>
          </a:p>
        </p:txBody>
      </p:sp>
      <p:sp>
        <p:nvSpPr>
          <p:cNvPr id="5" name="Slide Number Placeholder 4"/>
          <p:cNvSpPr>
            <a:spLocks noGrp="1"/>
          </p:cNvSpPr>
          <p:nvPr>
            <p:ph type="sldNum" sz="quarter" idx="12"/>
          </p:nvPr>
        </p:nvSpPr>
        <p:spPr/>
        <p:txBody>
          <a:bodyPr/>
          <a:lstStyle/>
          <a:p>
            <a:fld id="{A03A4E3E-91D2-2946-891E-4C61FB2DEA47}" type="slidenum">
              <a:rPr lang="en-US"/>
              <a:pPr/>
              <a:t>20</a:t>
            </a:fld>
            <a:endParaRPr lang="en-US"/>
          </a:p>
        </p:txBody>
      </p:sp>
    </p:spTree>
    <p:extLst>
      <p:ext uri="{BB962C8B-B14F-4D97-AF65-F5344CB8AC3E}">
        <p14:creationId xmlns:p14="http://schemas.microsoft.com/office/powerpoint/2010/main" val="3800905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a:t>Classification measures</a:t>
            </a:r>
          </a:p>
        </p:txBody>
      </p:sp>
      <p:sp>
        <p:nvSpPr>
          <p:cNvPr id="834563" name="Rectangle 3"/>
          <p:cNvSpPr>
            <a:spLocks noGrp="1" noChangeArrowheads="1"/>
          </p:cNvSpPr>
          <p:nvPr>
            <p:ph idx="1"/>
          </p:nvPr>
        </p:nvSpPr>
        <p:spPr/>
        <p:txBody>
          <a:bodyPr>
            <a:normAutofit fontScale="92500"/>
          </a:bodyPr>
          <a:lstStyle/>
          <a:p>
            <a:pPr>
              <a:lnSpc>
                <a:spcPct val="90000"/>
              </a:lnSpc>
            </a:pPr>
            <a:r>
              <a:rPr lang="en-US" sz="2600">
                <a:solidFill>
                  <a:srgbClr val="3333CC"/>
                </a:solidFill>
              </a:rPr>
              <a:t>Accuracy is only one measure (error = 1-accuracy).</a:t>
            </a:r>
          </a:p>
          <a:p>
            <a:pPr>
              <a:lnSpc>
                <a:spcPct val="90000"/>
              </a:lnSpc>
            </a:pPr>
            <a:r>
              <a:rPr lang="en-US" sz="2600" b="1">
                <a:solidFill>
                  <a:srgbClr val="FF0000"/>
                </a:solidFill>
              </a:rPr>
              <a:t>Accuracy is not suitable in some applications</a:t>
            </a:r>
            <a:r>
              <a:rPr lang="en-US" sz="2600"/>
              <a:t>. </a:t>
            </a:r>
          </a:p>
          <a:p>
            <a:pPr>
              <a:lnSpc>
                <a:spcPct val="90000"/>
              </a:lnSpc>
            </a:pPr>
            <a:r>
              <a:rPr lang="en-US" altLang="ja-JP" sz="2600">
                <a:cs typeface="ＭＳ Ｐゴシック" charset="0"/>
              </a:rPr>
              <a:t>In text mining, we may only be interested in the documents of a particular topic, which are only a small portion of a big document collection.  </a:t>
            </a:r>
          </a:p>
          <a:p>
            <a:pPr>
              <a:lnSpc>
                <a:spcPct val="90000"/>
              </a:lnSpc>
            </a:pPr>
            <a:r>
              <a:rPr lang="en-US" altLang="ja-JP" sz="2600">
                <a:cs typeface="ＭＳ Ｐゴシック" charset="0"/>
              </a:rPr>
              <a:t>In classification involving skewed or highly imbalanced data, e.g., network intrusion and financial fraud detections, </a:t>
            </a:r>
            <a:r>
              <a:rPr lang="en-US" altLang="ja-JP" sz="2600">
                <a:solidFill>
                  <a:srgbClr val="3333CC"/>
                </a:solidFill>
                <a:cs typeface="ＭＳ Ｐゴシック" charset="0"/>
              </a:rPr>
              <a:t>we are interested only in the minority class</a:t>
            </a:r>
            <a:r>
              <a:rPr lang="en-US" altLang="ja-JP" sz="2600">
                <a:cs typeface="ＭＳ Ｐゴシック" charset="0"/>
              </a:rPr>
              <a:t>. </a:t>
            </a:r>
          </a:p>
          <a:p>
            <a:pPr lvl="1">
              <a:lnSpc>
                <a:spcPct val="90000"/>
              </a:lnSpc>
            </a:pPr>
            <a:r>
              <a:rPr lang="en-US" altLang="ja-JP" sz="2200">
                <a:cs typeface="ＭＳ Ｐゴシック" charset="0"/>
              </a:rPr>
              <a:t>High accuracy does not mean any intrusion is detected. </a:t>
            </a:r>
          </a:p>
          <a:p>
            <a:pPr lvl="1">
              <a:lnSpc>
                <a:spcPct val="90000"/>
              </a:lnSpc>
            </a:pPr>
            <a:r>
              <a:rPr lang="en-US" altLang="ja-JP" sz="2200">
                <a:cs typeface="ＭＳ Ｐゴシック" charset="0"/>
              </a:rPr>
              <a:t>E.g., 1% intrusion. Achieve 99% accuracy by doing nothing. </a:t>
            </a:r>
          </a:p>
          <a:p>
            <a:pPr>
              <a:lnSpc>
                <a:spcPct val="90000"/>
              </a:lnSpc>
            </a:pPr>
            <a:r>
              <a:rPr lang="en-US" altLang="ja-JP" sz="2600">
                <a:cs typeface="ＭＳ Ｐゴシック" charset="0"/>
              </a:rPr>
              <a:t>The class of interest is commonly called the </a:t>
            </a:r>
            <a:r>
              <a:rPr lang="en-US" altLang="ja-JP" sz="2600" b="1">
                <a:solidFill>
                  <a:srgbClr val="3333CC"/>
                </a:solidFill>
                <a:cs typeface="ＭＳ Ｐゴシック" charset="0"/>
              </a:rPr>
              <a:t>positive class</a:t>
            </a:r>
            <a:r>
              <a:rPr lang="en-US" altLang="ja-JP" sz="2600">
                <a:cs typeface="ＭＳ Ｐゴシック" charset="0"/>
              </a:rPr>
              <a:t>, and the rest </a:t>
            </a:r>
            <a:r>
              <a:rPr lang="en-US" altLang="ja-JP" sz="2600" b="1">
                <a:solidFill>
                  <a:srgbClr val="3333CC"/>
                </a:solidFill>
                <a:cs typeface="ＭＳ Ｐゴシック" charset="0"/>
              </a:rPr>
              <a:t>negative classes</a:t>
            </a:r>
            <a:r>
              <a:rPr lang="en-US" altLang="ja-JP" sz="2600" b="1">
                <a:cs typeface="ＭＳ Ｐゴシック" charset="0"/>
              </a:rPr>
              <a:t>.</a:t>
            </a:r>
            <a:endParaRPr lang="en-US" sz="2600"/>
          </a:p>
        </p:txBody>
      </p:sp>
      <p:sp>
        <p:nvSpPr>
          <p:cNvPr id="5" name="Slide Number Placeholder 4"/>
          <p:cNvSpPr>
            <a:spLocks noGrp="1"/>
          </p:cNvSpPr>
          <p:nvPr>
            <p:ph type="sldNum" sz="quarter" idx="12"/>
          </p:nvPr>
        </p:nvSpPr>
        <p:spPr/>
        <p:txBody>
          <a:bodyPr/>
          <a:lstStyle/>
          <a:p>
            <a:fld id="{ED304524-F8A6-7C42-80BD-06F4B1CC1B8E}" type="slidenum">
              <a:rPr lang="en-US"/>
              <a:pPr/>
              <a:t>21</a:t>
            </a:fld>
            <a:endParaRPr lang="en-US"/>
          </a:p>
        </p:txBody>
      </p:sp>
    </p:spTree>
    <p:extLst>
      <p:ext uri="{BB962C8B-B14F-4D97-AF65-F5344CB8AC3E}">
        <p14:creationId xmlns:p14="http://schemas.microsoft.com/office/powerpoint/2010/main" val="1683423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normAutofit fontScale="90000"/>
          </a:bodyPr>
          <a:lstStyle/>
          <a:p>
            <a:r>
              <a:rPr lang="en-US" b="1"/>
              <a:t>Precision</a:t>
            </a:r>
            <a:r>
              <a:rPr lang="en-US"/>
              <a:t> and </a:t>
            </a:r>
            <a:r>
              <a:rPr lang="en-US" b="1"/>
              <a:t>recall</a:t>
            </a:r>
            <a:r>
              <a:rPr lang="en-US"/>
              <a:t> measures</a:t>
            </a:r>
          </a:p>
        </p:txBody>
      </p:sp>
      <p:sp>
        <p:nvSpPr>
          <p:cNvPr id="835587" name="Rectangle 3"/>
          <p:cNvSpPr>
            <a:spLocks noGrp="1" noChangeArrowheads="1"/>
          </p:cNvSpPr>
          <p:nvPr>
            <p:ph idx="1"/>
          </p:nvPr>
        </p:nvSpPr>
        <p:spPr/>
        <p:txBody>
          <a:bodyPr/>
          <a:lstStyle/>
          <a:p>
            <a:r>
              <a:rPr lang="en-US" sz="2600"/>
              <a:t>Used in information retrieval and text classification. </a:t>
            </a:r>
          </a:p>
          <a:p>
            <a:r>
              <a:rPr lang="en-US" sz="2600"/>
              <a:t>We use a confusion matrix to introduce them. </a:t>
            </a:r>
          </a:p>
        </p:txBody>
      </p:sp>
      <p:sp>
        <p:nvSpPr>
          <p:cNvPr id="6" name="Slide Number Placeholder 5"/>
          <p:cNvSpPr>
            <a:spLocks noGrp="1"/>
          </p:cNvSpPr>
          <p:nvPr>
            <p:ph type="sldNum" sz="quarter" idx="12"/>
          </p:nvPr>
        </p:nvSpPr>
        <p:spPr/>
        <p:txBody>
          <a:bodyPr/>
          <a:lstStyle/>
          <a:p>
            <a:fld id="{0110010A-D33E-BD4C-B800-7C9C29B7D8A7}" type="slidenum">
              <a:rPr lang="en-US"/>
              <a:pPr/>
              <a:t>22</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25745" y="3126853"/>
            <a:ext cx="6481947" cy="3273947"/>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7592340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p:txBody>
          <a:bodyPr>
            <a:normAutofit fontScale="90000"/>
          </a:bodyPr>
          <a:lstStyle/>
          <a:p>
            <a:r>
              <a:rPr lang="en-US" b="1" dirty="0"/>
              <a:t>Precision</a:t>
            </a:r>
            <a:r>
              <a:rPr lang="en-US" dirty="0"/>
              <a:t> and </a:t>
            </a:r>
            <a:r>
              <a:rPr lang="en-US" b="1" dirty="0"/>
              <a:t>recall</a:t>
            </a:r>
            <a:r>
              <a:rPr lang="en-US" dirty="0"/>
              <a:t> </a:t>
            </a:r>
            <a:r>
              <a:rPr lang="en-US" dirty="0" smtClean="0"/>
              <a:t>measures</a:t>
            </a:r>
            <a:endParaRPr lang="en-US" dirty="0"/>
          </a:p>
        </p:txBody>
      </p:sp>
      <p:sp>
        <p:nvSpPr>
          <p:cNvPr id="8" name="Slide Number Placeholder 4"/>
          <p:cNvSpPr>
            <a:spLocks noGrp="1"/>
          </p:cNvSpPr>
          <p:nvPr>
            <p:ph type="sldNum" sz="quarter" idx="12"/>
          </p:nvPr>
        </p:nvSpPr>
        <p:spPr/>
        <p:txBody>
          <a:bodyPr/>
          <a:lstStyle/>
          <a:p>
            <a:fld id="{EF10B0A8-46C3-8A47-84A6-12425C38F308}" type="slidenum">
              <a:rPr lang="en-US"/>
              <a:pPr/>
              <a:t>23</a:t>
            </a:fld>
            <a:endParaRPr lang="en-US"/>
          </a:p>
        </p:txBody>
      </p:sp>
      <p:sp>
        <p:nvSpPr>
          <p:cNvPr id="837640" name="Text Box 8"/>
          <p:cNvSpPr txBox="1">
            <a:spLocks noChangeArrowheads="1"/>
          </p:cNvSpPr>
          <p:nvPr/>
        </p:nvSpPr>
        <p:spPr bwMode="auto">
          <a:xfrm>
            <a:off x="358775" y="3652838"/>
            <a:ext cx="8389938" cy="251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10000"/>
              </a:spcBef>
            </a:pPr>
            <a:r>
              <a:rPr lang="en-US" altLang="ja-JP" sz="2600">
                <a:solidFill>
                  <a:srgbClr val="FF0000"/>
                </a:solidFill>
                <a:cs typeface="ＭＳ Ｐゴシック" charset="0"/>
              </a:rPr>
              <a:t>Precision </a:t>
            </a:r>
            <a:r>
              <a:rPr lang="en-US" altLang="ja-JP" sz="2600" i="1">
                <a:solidFill>
                  <a:srgbClr val="FF0000"/>
                </a:solidFill>
                <a:cs typeface="ＭＳ Ｐゴシック" charset="0"/>
              </a:rPr>
              <a:t>p</a:t>
            </a:r>
            <a:r>
              <a:rPr lang="en-US" altLang="ja-JP" sz="2600">
                <a:cs typeface="ＭＳ Ｐゴシック" charset="0"/>
              </a:rPr>
              <a:t> is the number of </a:t>
            </a:r>
            <a:r>
              <a:rPr lang="en-US" altLang="ja-JP" sz="2600">
                <a:solidFill>
                  <a:srgbClr val="3333CC"/>
                </a:solidFill>
                <a:cs typeface="ＭＳ Ｐゴシック" charset="0"/>
              </a:rPr>
              <a:t>correctly classified positive examples</a:t>
            </a:r>
            <a:r>
              <a:rPr lang="en-US" altLang="ja-JP" sz="2600">
                <a:cs typeface="ＭＳ Ｐゴシック" charset="0"/>
              </a:rPr>
              <a:t> divided by the total number of examples that are classified as positive. </a:t>
            </a:r>
          </a:p>
          <a:p>
            <a:pPr>
              <a:spcBef>
                <a:spcPct val="10000"/>
              </a:spcBef>
            </a:pPr>
            <a:r>
              <a:rPr lang="en-US" altLang="ja-JP" sz="2600">
                <a:solidFill>
                  <a:srgbClr val="FF0000"/>
                </a:solidFill>
                <a:cs typeface="ＭＳ Ｐゴシック" charset="0"/>
              </a:rPr>
              <a:t>Recall </a:t>
            </a:r>
            <a:r>
              <a:rPr lang="en-US" altLang="ja-JP" sz="2600" i="1">
                <a:solidFill>
                  <a:srgbClr val="FF0000"/>
                </a:solidFill>
                <a:cs typeface="ＭＳ Ｐゴシック" charset="0"/>
              </a:rPr>
              <a:t>r</a:t>
            </a:r>
            <a:r>
              <a:rPr lang="en-US" altLang="ja-JP" sz="2600">
                <a:cs typeface="ＭＳ Ｐゴシック" charset="0"/>
              </a:rPr>
              <a:t> is the number of </a:t>
            </a:r>
            <a:r>
              <a:rPr lang="en-US" altLang="ja-JP" sz="2600">
                <a:solidFill>
                  <a:srgbClr val="3333CC"/>
                </a:solidFill>
                <a:cs typeface="ＭＳ Ｐゴシック" charset="0"/>
              </a:rPr>
              <a:t>correctly classified positive examples</a:t>
            </a:r>
            <a:r>
              <a:rPr lang="en-US" altLang="ja-JP" sz="2600">
                <a:cs typeface="ＭＳ Ｐゴシック" charset="0"/>
              </a:rPr>
              <a:t> divided by the total number of actual positive examples in the test set. </a:t>
            </a:r>
            <a:endParaRPr lang="en-US" sz="2600"/>
          </a:p>
        </p:txBody>
      </p:sp>
      <p:sp>
        <p:nvSpPr>
          <p:cNvPr id="837642" name="Rectangle 10"/>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37641" name="Object 9"/>
          <p:cNvGraphicFramePr>
            <a:graphicFrameLocks noChangeAspect="1"/>
          </p:cNvGraphicFramePr>
          <p:nvPr>
            <p:extLst>
              <p:ext uri="{D42A27DB-BD31-4B8C-83A1-F6EECF244321}">
                <p14:modId xmlns:p14="http://schemas.microsoft.com/office/powerpoint/2010/main" val="235406028"/>
              </p:ext>
            </p:extLst>
          </p:nvPr>
        </p:nvGraphicFramePr>
        <p:xfrm>
          <a:off x="2148769" y="2614604"/>
          <a:ext cx="4544476" cy="922346"/>
        </p:xfrm>
        <a:graphic>
          <a:graphicData uri="http://schemas.openxmlformats.org/presentationml/2006/ole">
            <mc:AlternateContent xmlns:mc="http://schemas.openxmlformats.org/markup-compatibility/2006">
              <mc:Choice xmlns:v="urn:schemas-microsoft-com:vml" Requires="v">
                <p:oleObj spid="_x0000_s73743" name="Equation" r:id="rId3" imgW="1828800" imgH="368300" progId="Equation.3">
                  <p:embed/>
                </p:oleObj>
              </mc:Choice>
              <mc:Fallback>
                <p:oleObj name="Equation" r:id="rId3" imgW="18288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769" y="2614604"/>
                        <a:ext cx="4544476" cy="922346"/>
                      </a:xfrm>
                      <a:prstGeom prst="rect">
                        <a:avLst/>
                      </a:prstGeom>
                      <a:noFill/>
                    </p:spPr>
                  </p:pic>
                </p:oleObj>
              </mc:Fallback>
            </mc:AlternateContent>
          </a:graphicData>
        </a:graphic>
      </p:graphicFrame>
      <p:pic>
        <p:nvPicPr>
          <p:cNvPr id="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295400" y="1499339"/>
            <a:ext cx="6257661" cy="1115265"/>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359731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p:txBody>
          <a:bodyPr/>
          <a:lstStyle/>
          <a:p>
            <a:r>
              <a:rPr lang="en-US"/>
              <a:t>An example</a:t>
            </a:r>
          </a:p>
        </p:txBody>
      </p:sp>
      <p:sp>
        <p:nvSpPr>
          <p:cNvPr id="840707" name="Rectangle 3"/>
          <p:cNvSpPr>
            <a:spLocks noGrp="1" noChangeArrowheads="1"/>
          </p:cNvSpPr>
          <p:nvPr>
            <p:ph idx="1"/>
          </p:nvPr>
        </p:nvSpPr>
        <p:spPr/>
        <p:txBody>
          <a:bodyPr/>
          <a:lstStyle/>
          <a:p>
            <a:endParaRPr lang="en-US" altLang="ja-JP" sz="2600" dirty="0" smtClean="0">
              <a:solidFill>
                <a:srgbClr val="FF0000"/>
              </a:solidFill>
              <a:cs typeface="ＭＳ Ｐゴシック" charset="0"/>
            </a:endParaRPr>
          </a:p>
          <a:p>
            <a:endParaRPr lang="en-US" altLang="ja-JP" sz="2600" dirty="0">
              <a:solidFill>
                <a:srgbClr val="FF0000"/>
              </a:solidFill>
              <a:cs typeface="ＭＳ Ｐゴシック" charset="0"/>
            </a:endParaRPr>
          </a:p>
          <a:p>
            <a:endParaRPr lang="en-US" altLang="ja-JP" sz="2600" dirty="0" smtClean="0">
              <a:solidFill>
                <a:srgbClr val="FF0000"/>
              </a:solidFill>
              <a:cs typeface="ＭＳ Ｐゴシック" charset="0"/>
            </a:endParaRPr>
          </a:p>
          <a:p>
            <a:endParaRPr lang="en-US" altLang="ja-JP" sz="2600" dirty="0">
              <a:solidFill>
                <a:srgbClr val="FF0000"/>
              </a:solidFill>
              <a:cs typeface="ＭＳ Ｐゴシック" charset="0"/>
            </a:endParaRPr>
          </a:p>
          <a:p>
            <a:r>
              <a:rPr lang="en-US" altLang="ja-JP" sz="2600" dirty="0" smtClean="0">
                <a:solidFill>
                  <a:srgbClr val="FF0000"/>
                </a:solidFill>
                <a:cs typeface="ＭＳ Ｐゴシック" charset="0"/>
              </a:rPr>
              <a:t>This </a:t>
            </a:r>
            <a:r>
              <a:rPr lang="en-US" altLang="ja-JP" sz="2600" dirty="0">
                <a:solidFill>
                  <a:srgbClr val="FF0000"/>
                </a:solidFill>
                <a:cs typeface="ＭＳ Ｐゴシック" charset="0"/>
              </a:rPr>
              <a:t>confusion matrix gives</a:t>
            </a:r>
            <a:r>
              <a:rPr lang="en-US" altLang="ja-JP" sz="2600" dirty="0">
                <a:cs typeface="ＭＳ Ｐゴシック" charset="0"/>
              </a:rPr>
              <a:t> </a:t>
            </a:r>
          </a:p>
          <a:p>
            <a:pPr lvl="1"/>
            <a:r>
              <a:rPr lang="en-US" altLang="ja-JP" sz="2200" dirty="0">
                <a:solidFill>
                  <a:srgbClr val="3333CC"/>
                </a:solidFill>
                <a:cs typeface="ＭＳ Ｐゴシック" charset="0"/>
              </a:rPr>
              <a:t>precision </a:t>
            </a:r>
            <a:r>
              <a:rPr lang="en-US" altLang="ja-JP" sz="2200" i="1" dirty="0">
                <a:solidFill>
                  <a:srgbClr val="3333CC"/>
                </a:solidFill>
                <a:cs typeface="ＭＳ Ｐゴシック" charset="0"/>
              </a:rPr>
              <a:t>p</a:t>
            </a:r>
            <a:r>
              <a:rPr lang="en-US" altLang="ja-JP" sz="2200" dirty="0">
                <a:solidFill>
                  <a:srgbClr val="3333CC"/>
                </a:solidFill>
                <a:cs typeface="ＭＳ Ｐゴシック" charset="0"/>
              </a:rPr>
              <a:t> = 100% and </a:t>
            </a:r>
          </a:p>
          <a:p>
            <a:pPr lvl="1"/>
            <a:r>
              <a:rPr lang="en-US" altLang="ja-JP" sz="2200" dirty="0">
                <a:solidFill>
                  <a:srgbClr val="3333CC"/>
                </a:solidFill>
                <a:cs typeface="ＭＳ Ｐゴシック" charset="0"/>
              </a:rPr>
              <a:t>recall </a:t>
            </a:r>
            <a:r>
              <a:rPr lang="en-US" altLang="ja-JP" sz="2200" i="1" dirty="0">
                <a:solidFill>
                  <a:srgbClr val="3333CC"/>
                </a:solidFill>
                <a:cs typeface="ＭＳ Ｐゴシック" charset="0"/>
              </a:rPr>
              <a:t>r</a:t>
            </a:r>
            <a:r>
              <a:rPr lang="en-US" altLang="ja-JP" sz="2200" dirty="0">
                <a:solidFill>
                  <a:srgbClr val="3333CC"/>
                </a:solidFill>
                <a:cs typeface="ＭＳ Ｐゴシック" charset="0"/>
              </a:rPr>
              <a:t> = 1% </a:t>
            </a:r>
          </a:p>
          <a:p>
            <a:pPr lvl="1">
              <a:buFont typeface="Wingdings" charset="0"/>
              <a:buNone/>
            </a:pPr>
            <a:r>
              <a:rPr lang="en-US" altLang="ja-JP" sz="2200" dirty="0">
                <a:cs typeface="ＭＳ Ｐゴシック" charset="0"/>
              </a:rPr>
              <a:t>	because we only classified one positive example correctly and no negative examples wrongly. </a:t>
            </a:r>
          </a:p>
          <a:p>
            <a:r>
              <a:rPr lang="en-US" sz="2600" dirty="0">
                <a:solidFill>
                  <a:srgbClr val="3333CC"/>
                </a:solidFill>
              </a:rPr>
              <a:t>Note: </a:t>
            </a:r>
            <a:r>
              <a:rPr lang="en-US" sz="2600" dirty="0"/>
              <a:t>precision and recall only measure classification on the positive class. </a:t>
            </a:r>
          </a:p>
        </p:txBody>
      </p:sp>
      <p:sp>
        <p:nvSpPr>
          <p:cNvPr id="5" name="Footer Placeholder 4"/>
          <p:cNvSpPr>
            <a:spLocks noGrp="1"/>
          </p:cNvSpPr>
          <p:nvPr>
            <p:ph type="ftr" sz="quarter" idx="11"/>
          </p:nvPr>
        </p:nvSpPr>
        <p:spPr/>
        <p:txBody>
          <a:bodyPr/>
          <a:lstStyle/>
          <a:p>
            <a:r>
              <a:rPr lang="en-US"/>
              <a:t>CS583, Bing Liu, UIC</a:t>
            </a:r>
          </a:p>
        </p:txBody>
      </p:sp>
      <p:sp>
        <p:nvSpPr>
          <p:cNvPr id="6" name="Slide Number Placeholder 5"/>
          <p:cNvSpPr>
            <a:spLocks noGrp="1"/>
          </p:cNvSpPr>
          <p:nvPr>
            <p:ph type="sldNum" sz="quarter" idx="12"/>
          </p:nvPr>
        </p:nvSpPr>
        <p:spPr/>
        <p:txBody>
          <a:bodyPr/>
          <a:lstStyle/>
          <a:p>
            <a:fld id="{6C88720F-9BB8-5B44-9F42-C13F8BE820A1}" type="slidenum">
              <a:rPr lang="en-US"/>
              <a:pPr/>
              <a:t>24</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4452" y="1725625"/>
            <a:ext cx="8064500" cy="1220787"/>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154651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normAutofit/>
          </a:bodyPr>
          <a:lstStyle/>
          <a:p>
            <a:r>
              <a:rPr lang="en-US" dirty="0" smtClean="0"/>
              <a:t>F</a:t>
            </a:r>
            <a:r>
              <a:rPr lang="en-US" baseline="-25000" dirty="0" smtClean="0"/>
              <a:t>1</a:t>
            </a:r>
            <a:r>
              <a:rPr lang="en-US" dirty="0" smtClean="0"/>
              <a:t>-measure</a:t>
            </a:r>
            <a:endParaRPr lang="en-US" dirty="0"/>
          </a:p>
        </p:txBody>
      </p:sp>
      <p:sp>
        <p:nvSpPr>
          <p:cNvPr id="842755" name="Rectangle 3"/>
          <p:cNvSpPr>
            <a:spLocks noGrp="1" noChangeArrowheads="1"/>
          </p:cNvSpPr>
          <p:nvPr>
            <p:ph idx="1"/>
          </p:nvPr>
        </p:nvSpPr>
        <p:spPr/>
        <p:txBody>
          <a:bodyPr/>
          <a:lstStyle/>
          <a:p>
            <a:r>
              <a:rPr lang="en-US" sz="2200" dirty="0"/>
              <a:t>It is hard to compare two classifiers using two measures. F</a:t>
            </a:r>
            <a:r>
              <a:rPr lang="en-US" sz="2200" baseline="-25000" dirty="0">
                <a:cs typeface="ＭＳ Ｐゴシック" charset="0"/>
              </a:rPr>
              <a:t>1</a:t>
            </a:r>
            <a:r>
              <a:rPr lang="en-US" sz="2200" dirty="0"/>
              <a:t> score combines precision and recall into one measure</a:t>
            </a:r>
          </a:p>
          <a:p>
            <a:endParaRPr lang="en-US" sz="2200" dirty="0"/>
          </a:p>
          <a:p>
            <a:endParaRPr lang="en-US" sz="2200" dirty="0"/>
          </a:p>
          <a:p>
            <a:endParaRPr lang="en-US" sz="2200" dirty="0"/>
          </a:p>
          <a:p>
            <a:endParaRPr lang="en-US" sz="2200" dirty="0"/>
          </a:p>
          <a:p>
            <a:endParaRPr lang="en-US" sz="2200" dirty="0"/>
          </a:p>
          <a:p>
            <a:endParaRPr lang="en-US" altLang="ja-JP" sz="2200" dirty="0">
              <a:cs typeface="ＭＳ Ｐゴシック" charset="0"/>
            </a:endParaRPr>
          </a:p>
          <a:p>
            <a:endParaRPr lang="en-US" altLang="ja-JP" sz="2200" dirty="0">
              <a:cs typeface="ＭＳ Ｐゴシック" charset="0"/>
            </a:endParaRPr>
          </a:p>
          <a:p>
            <a:r>
              <a:rPr lang="en-US" altLang="ja-JP" sz="2200" dirty="0">
                <a:cs typeface="ＭＳ Ｐゴシック" charset="0"/>
              </a:rPr>
              <a:t>The harmonic mean of two numbers tends to be closer to the smaller of the two. </a:t>
            </a:r>
          </a:p>
          <a:p>
            <a:r>
              <a:rPr lang="en-US" altLang="ja-JP" sz="2200" dirty="0">
                <a:cs typeface="ＭＳ Ｐゴシック" charset="0"/>
              </a:rPr>
              <a:t>For F</a:t>
            </a:r>
            <a:r>
              <a:rPr lang="en-US" altLang="ja-JP" sz="2200" baseline="-25000" dirty="0">
                <a:cs typeface="ＭＳ Ｐゴシック" charset="0"/>
              </a:rPr>
              <a:t>1</a:t>
            </a:r>
            <a:r>
              <a:rPr lang="en-US" altLang="ja-JP" sz="2200" dirty="0">
                <a:cs typeface="ＭＳ Ｐゴシック" charset="0"/>
              </a:rPr>
              <a:t>-value to be large, both </a:t>
            </a:r>
            <a:r>
              <a:rPr lang="en-US" altLang="ja-JP" sz="2200" i="1" dirty="0">
                <a:cs typeface="ＭＳ Ｐゴシック" charset="0"/>
              </a:rPr>
              <a:t>p</a:t>
            </a:r>
            <a:r>
              <a:rPr lang="en-US" altLang="ja-JP" sz="2200" dirty="0">
                <a:cs typeface="ＭＳ Ｐゴシック" charset="0"/>
              </a:rPr>
              <a:t> and </a:t>
            </a:r>
            <a:r>
              <a:rPr lang="en-US" altLang="ja-JP" sz="2200" i="1" dirty="0">
                <a:cs typeface="ＭＳ Ｐゴシック" charset="0"/>
              </a:rPr>
              <a:t>r</a:t>
            </a:r>
            <a:r>
              <a:rPr lang="en-US" altLang="ja-JP" sz="2200" dirty="0">
                <a:cs typeface="ＭＳ Ｐゴシック" charset="0"/>
              </a:rPr>
              <a:t> </a:t>
            </a:r>
            <a:r>
              <a:rPr lang="en-US" altLang="ja-JP" sz="2200" dirty="0" smtClean="0">
                <a:cs typeface="ＭＳ Ｐゴシック" charset="0"/>
              </a:rPr>
              <a:t>must </a:t>
            </a:r>
            <a:r>
              <a:rPr lang="en-US" altLang="ja-JP" sz="2200" dirty="0">
                <a:cs typeface="ＭＳ Ｐゴシック" charset="0"/>
              </a:rPr>
              <a:t>be large. </a:t>
            </a:r>
            <a:endParaRPr lang="en-US" sz="2200" dirty="0"/>
          </a:p>
        </p:txBody>
      </p:sp>
      <p:sp>
        <p:nvSpPr>
          <p:cNvPr id="6" name="Slide Number Placeholder 5"/>
          <p:cNvSpPr>
            <a:spLocks noGrp="1"/>
          </p:cNvSpPr>
          <p:nvPr>
            <p:ph type="sldNum" sz="quarter" idx="12"/>
          </p:nvPr>
        </p:nvSpPr>
        <p:spPr/>
        <p:txBody>
          <a:bodyPr/>
          <a:lstStyle/>
          <a:p>
            <a:fld id="{EF455223-5968-774D-8A87-75C203F8387F}" type="slidenum">
              <a:rPr lang="en-US"/>
              <a:pPr/>
              <a:t>25</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12817" y="2539901"/>
            <a:ext cx="5084725" cy="2039240"/>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735709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dirty="0" smtClean="0">
                <a:latin typeface="Arial" charset="0"/>
              </a:rPr>
              <a:t>Decision Trees</a:t>
            </a:r>
            <a:endParaRPr lang="en-US" sz="4600" dirty="0">
              <a:latin typeface="Arial" charset="0"/>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9768499"/>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CS583, Bing Liu, UIC</a:t>
            </a:r>
          </a:p>
        </p:txBody>
      </p:sp>
      <p:sp>
        <p:nvSpPr>
          <p:cNvPr id="5" name="Slide Number Placeholder 4"/>
          <p:cNvSpPr>
            <a:spLocks noGrp="1"/>
          </p:cNvSpPr>
          <p:nvPr>
            <p:ph type="sldNum" sz="quarter" idx="11"/>
          </p:nvPr>
        </p:nvSpPr>
        <p:spPr/>
        <p:txBody>
          <a:bodyPr/>
          <a:lstStyle/>
          <a:p>
            <a:fld id="{2C2D7446-1182-174C-BC5F-45E23FD3D89B}" type="slidenum">
              <a:rPr lang="en-US"/>
              <a:pPr/>
              <a:t>27</a:t>
            </a:fld>
            <a:endParaRPr lang="en-US"/>
          </a:p>
        </p:txBody>
      </p:sp>
      <p:sp>
        <p:nvSpPr>
          <p:cNvPr id="771074" name="Rectangle 2"/>
          <p:cNvSpPr>
            <a:spLocks noGrp="1" noChangeArrowheads="1"/>
          </p:cNvSpPr>
          <p:nvPr>
            <p:ph type="title"/>
          </p:nvPr>
        </p:nvSpPr>
        <p:spPr/>
        <p:txBody>
          <a:bodyPr/>
          <a:lstStyle/>
          <a:p>
            <a:r>
              <a:rPr lang="en-US"/>
              <a:t>Introduction</a:t>
            </a:r>
          </a:p>
        </p:txBody>
      </p:sp>
      <p:sp>
        <p:nvSpPr>
          <p:cNvPr id="771075" name="Rectangle 3"/>
          <p:cNvSpPr>
            <a:spLocks noGrp="1" noChangeArrowheads="1"/>
          </p:cNvSpPr>
          <p:nvPr>
            <p:ph type="body" idx="1"/>
          </p:nvPr>
        </p:nvSpPr>
        <p:spPr>
          <a:xfrm>
            <a:off x="565150" y="1196975"/>
            <a:ext cx="8002588" cy="5003800"/>
          </a:xfrm>
        </p:spPr>
        <p:txBody>
          <a:bodyPr>
            <a:normAutofit lnSpcReduction="10000"/>
          </a:bodyPr>
          <a:lstStyle/>
          <a:p>
            <a:r>
              <a:rPr lang="en-US" altLang="ja-JP">
                <a:cs typeface="ＭＳ Ｐゴシック" charset="0"/>
              </a:rPr>
              <a:t>Decision tree learning is one of the most widely used techniques for classification. </a:t>
            </a:r>
          </a:p>
          <a:p>
            <a:pPr lvl="1"/>
            <a:r>
              <a:rPr lang="en-US" altLang="ja-JP">
                <a:cs typeface="ＭＳ Ｐゴシック" charset="0"/>
              </a:rPr>
              <a:t>Its classification accuracy is competitive with other methods, and </a:t>
            </a:r>
          </a:p>
          <a:p>
            <a:pPr lvl="1"/>
            <a:r>
              <a:rPr lang="en-US" altLang="ja-JP">
                <a:cs typeface="ＭＳ Ｐゴシック" charset="0"/>
              </a:rPr>
              <a:t>it is very efficient. </a:t>
            </a:r>
          </a:p>
          <a:p>
            <a:r>
              <a:rPr lang="en-US"/>
              <a:t>The classification model is a tree, called </a:t>
            </a:r>
            <a:r>
              <a:rPr lang="en-US">
                <a:solidFill>
                  <a:srgbClr val="FF0000"/>
                </a:solidFill>
              </a:rPr>
              <a:t>decision tree</a:t>
            </a:r>
            <a:r>
              <a:rPr lang="en-US"/>
              <a:t>. </a:t>
            </a:r>
          </a:p>
          <a:p>
            <a:r>
              <a:rPr lang="en-US">
                <a:solidFill>
                  <a:srgbClr val="3333CC"/>
                </a:solidFill>
              </a:rPr>
              <a:t>C4.5</a:t>
            </a:r>
            <a:r>
              <a:rPr lang="en-US"/>
              <a:t> by Ross Quinlan is perhaps the best known system. It can be downloaded from the Web. </a:t>
            </a:r>
          </a:p>
        </p:txBody>
      </p:sp>
    </p:spTree>
    <p:extLst>
      <p:ext uri="{BB962C8B-B14F-4D97-AF65-F5344CB8AC3E}">
        <p14:creationId xmlns:p14="http://schemas.microsoft.com/office/powerpoint/2010/main" val="17785370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CS583, Bing Liu, UIC</a:t>
            </a:r>
          </a:p>
        </p:txBody>
      </p:sp>
      <p:sp>
        <p:nvSpPr>
          <p:cNvPr id="6" name="Slide Number Placeholder 4"/>
          <p:cNvSpPr>
            <a:spLocks noGrp="1"/>
          </p:cNvSpPr>
          <p:nvPr>
            <p:ph type="sldNum" sz="quarter" idx="11"/>
          </p:nvPr>
        </p:nvSpPr>
        <p:spPr/>
        <p:txBody>
          <a:bodyPr/>
          <a:lstStyle/>
          <a:p>
            <a:fld id="{ED808FE5-96A4-A144-BDB8-C215B4AB8C69}" type="slidenum">
              <a:rPr lang="en-US"/>
              <a:pPr/>
              <a:t>28</a:t>
            </a:fld>
            <a:endParaRPr lang="en-US"/>
          </a:p>
        </p:txBody>
      </p:sp>
      <p:sp>
        <p:nvSpPr>
          <p:cNvPr id="774146" name="Rectangle 2"/>
          <p:cNvSpPr>
            <a:spLocks noGrp="1" noChangeArrowheads="1"/>
          </p:cNvSpPr>
          <p:nvPr>
            <p:ph type="title"/>
          </p:nvPr>
        </p:nvSpPr>
        <p:spPr>
          <a:xfrm>
            <a:off x="395288" y="225425"/>
            <a:ext cx="8212137" cy="871538"/>
          </a:xfrm>
        </p:spPr>
        <p:txBody>
          <a:bodyPr/>
          <a:lstStyle/>
          <a:p>
            <a:r>
              <a:rPr lang="en-US"/>
              <a:t>The loan data (reproduced)</a:t>
            </a:r>
          </a:p>
        </p:txBody>
      </p:sp>
      <p:sp>
        <p:nvSpPr>
          <p:cNvPr id="774148" name="Text Box 4"/>
          <p:cNvSpPr txBox="1">
            <a:spLocks noChangeArrowheads="1"/>
          </p:cNvSpPr>
          <p:nvPr/>
        </p:nvSpPr>
        <p:spPr bwMode="auto">
          <a:xfrm>
            <a:off x="6804025" y="944563"/>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1800"/>
              <a:t>Approved or not</a:t>
            </a:r>
          </a:p>
        </p:txBody>
      </p:sp>
      <p:pic>
        <p:nvPicPr>
          <p:cNvPr id="774149"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7338" y="1338263"/>
            <a:ext cx="8229600" cy="4754562"/>
          </a:xfrm>
        </p:spPr>
      </p:pic>
    </p:spTree>
    <p:extLst>
      <p:ext uri="{BB962C8B-B14F-4D97-AF65-F5344CB8AC3E}">
        <p14:creationId xmlns:p14="http://schemas.microsoft.com/office/powerpoint/2010/main" val="1235901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CS583, Bing Liu, UIC</a:t>
            </a:r>
          </a:p>
        </p:txBody>
      </p:sp>
      <p:sp>
        <p:nvSpPr>
          <p:cNvPr id="6" name="Slide Number Placeholder 4"/>
          <p:cNvSpPr>
            <a:spLocks noGrp="1"/>
          </p:cNvSpPr>
          <p:nvPr>
            <p:ph type="sldNum" sz="quarter" idx="11"/>
          </p:nvPr>
        </p:nvSpPr>
        <p:spPr/>
        <p:txBody>
          <a:bodyPr/>
          <a:lstStyle/>
          <a:p>
            <a:fld id="{13C81E0C-13AF-9043-B915-6743A313075C}" type="slidenum">
              <a:rPr lang="en-US"/>
              <a:pPr/>
              <a:t>29</a:t>
            </a:fld>
            <a:endParaRPr lang="en-US"/>
          </a:p>
        </p:txBody>
      </p:sp>
      <p:sp>
        <p:nvSpPr>
          <p:cNvPr id="773122" name="Rectangle 2"/>
          <p:cNvSpPr>
            <a:spLocks noGrp="1" noChangeArrowheads="1"/>
          </p:cNvSpPr>
          <p:nvPr>
            <p:ph type="title"/>
          </p:nvPr>
        </p:nvSpPr>
        <p:spPr/>
        <p:txBody>
          <a:bodyPr>
            <a:normAutofit fontScale="90000"/>
          </a:bodyPr>
          <a:lstStyle/>
          <a:p>
            <a:r>
              <a:rPr lang="en-US"/>
              <a:t>A decision tree from the loan data</a:t>
            </a:r>
          </a:p>
        </p:txBody>
      </p:sp>
      <p:sp>
        <p:nvSpPr>
          <p:cNvPr id="773124" name="Text Box 4"/>
          <p:cNvSpPr txBox="1">
            <a:spLocks noChangeArrowheads="1"/>
          </p:cNvSpPr>
          <p:nvPr/>
        </p:nvSpPr>
        <p:spPr bwMode="auto">
          <a:xfrm>
            <a:off x="358775" y="1233488"/>
            <a:ext cx="80279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a:solidFill>
                  <a:srgbClr val="3333CC"/>
                </a:solidFill>
              </a:rPr>
              <a:t>Decision nodes </a:t>
            </a:r>
            <a:r>
              <a:rPr lang="en-US"/>
              <a:t>and</a:t>
            </a:r>
            <a:r>
              <a:rPr lang="en-US">
                <a:solidFill>
                  <a:srgbClr val="3333CC"/>
                </a:solidFill>
              </a:rPr>
              <a:t> leaf nodes (classes)</a:t>
            </a:r>
          </a:p>
        </p:txBody>
      </p:sp>
      <p:pic>
        <p:nvPicPr>
          <p:cNvPr id="773125" name="Picture 5"/>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31800" y="2097088"/>
            <a:ext cx="8229600" cy="3709987"/>
          </a:xfrm>
        </p:spPr>
      </p:pic>
    </p:spTree>
    <p:extLst>
      <p:ext uri="{BB962C8B-B14F-4D97-AF65-F5344CB8AC3E}">
        <p14:creationId xmlns:p14="http://schemas.microsoft.com/office/powerpoint/2010/main" val="24123558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numCol="1">
            <a:noAutofit/>
          </a:bodyPr>
          <a:lstStyle/>
          <a:p>
            <a:r>
              <a:rPr lang="en-US" sz="1600" dirty="0" smtClean="0"/>
              <a:t>Classification</a:t>
            </a:r>
            <a:endParaRPr lang="en-US" sz="1600" dirty="0"/>
          </a:p>
          <a:p>
            <a:r>
              <a:rPr lang="en-US" sz="1600" dirty="0" smtClean="0"/>
              <a:t>Supervised Learning</a:t>
            </a:r>
          </a:p>
          <a:p>
            <a:r>
              <a:rPr lang="en-US" sz="1600" dirty="0" smtClean="0"/>
              <a:t>Measures </a:t>
            </a:r>
            <a:r>
              <a:rPr lang="en-US" sz="1600" dirty="0"/>
              <a:t>of Accuracy</a:t>
            </a:r>
          </a:p>
          <a:p>
            <a:r>
              <a:rPr lang="en-US" sz="1600" dirty="0" smtClean="0"/>
              <a:t>Logistic </a:t>
            </a:r>
            <a:r>
              <a:rPr lang="en-US" sz="1600" dirty="0"/>
              <a:t>regression</a:t>
            </a:r>
          </a:p>
          <a:p>
            <a:r>
              <a:rPr lang="en-US" sz="1600" dirty="0" smtClean="0"/>
              <a:t>Support Vector Machines</a:t>
            </a:r>
            <a:endParaRPr lang="en-US" sz="1600" dirty="0"/>
          </a:p>
          <a:p>
            <a:r>
              <a:rPr lang="en-US" sz="1600" dirty="0" smtClean="0"/>
              <a:t>Decision </a:t>
            </a:r>
            <a:r>
              <a:rPr lang="en-US" sz="1600" dirty="0"/>
              <a:t>Trees</a:t>
            </a:r>
          </a:p>
          <a:p>
            <a:r>
              <a:rPr lang="en-US" sz="1600" dirty="0" err="1" smtClean="0"/>
              <a:t>Vowpal</a:t>
            </a:r>
            <a:r>
              <a:rPr lang="en-US" sz="1600" dirty="0" smtClean="0"/>
              <a:t> </a:t>
            </a:r>
            <a:r>
              <a:rPr lang="en-US" sz="1600" dirty="0" err="1"/>
              <a:t>Wabbit</a:t>
            </a:r>
            <a:endParaRPr lang="en-US" sz="1600" dirty="0"/>
          </a:p>
        </p:txBody>
      </p:sp>
    </p:spTree>
    <p:extLst>
      <p:ext uri="{BB962C8B-B14F-4D97-AF65-F5344CB8AC3E}">
        <p14:creationId xmlns:p14="http://schemas.microsoft.com/office/powerpoint/2010/main" val="3801434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CS583, Bing Liu, UIC</a:t>
            </a:r>
          </a:p>
        </p:txBody>
      </p:sp>
      <p:sp>
        <p:nvSpPr>
          <p:cNvPr id="9" name="Slide Number Placeholder 4"/>
          <p:cNvSpPr>
            <a:spLocks noGrp="1"/>
          </p:cNvSpPr>
          <p:nvPr>
            <p:ph type="sldNum" sz="quarter" idx="11"/>
          </p:nvPr>
        </p:nvSpPr>
        <p:spPr/>
        <p:txBody>
          <a:bodyPr/>
          <a:lstStyle/>
          <a:p>
            <a:fld id="{1862F422-2174-D745-83D3-EAC324BB51F3}" type="slidenum">
              <a:rPr lang="en-US"/>
              <a:pPr/>
              <a:t>30</a:t>
            </a:fld>
            <a:endParaRPr lang="en-US"/>
          </a:p>
        </p:txBody>
      </p:sp>
      <p:pic>
        <p:nvPicPr>
          <p:cNvPr id="77517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2673350"/>
            <a:ext cx="8229600" cy="349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75170" name="Rectangle 2"/>
          <p:cNvSpPr>
            <a:spLocks noGrp="1" noChangeArrowheads="1"/>
          </p:cNvSpPr>
          <p:nvPr>
            <p:ph type="title"/>
          </p:nvPr>
        </p:nvSpPr>
        <p:spPr/>
        <p:txBody>
          <a:bodyPr/>
          <a:lstStyle/>
          <a:p>
            <a:r>
              <a:rPr lang="en-US"/>
              <a:t>Use the decision tree</a:t>
            </a:r>
          </a:p>
        </p:txBody>
      </p:sp>
      <p:pic>
        <p:nvPicPr>
          <p:cNvPr id="775173" name="Picture 5"/>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03238" y="1414463"/>
            <a:ext cx="8027987" cy="935037"/>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775175" name="Line 7"/>
          <p:cNvSpPr>
            <a:spLocks noChangeShapeType="1"/>
          </p:cNvSpPr>
          <p:nvPr/>
        </p:nvSpPr>
        <p:spPr bwMode="auto">
          <a:xfrm flipH="1">
            <a:off x="1908175" y="3249613"/>
            <a:ext cx="1476375" cy="57626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5177" name="Line 9"/>
          <p:cNvSpPr>
            <a:spLocks noChangeShapeType="1"/>
          </p:cNvSpPr>
          <p:nvPr/>
        </p:nvSpPr>
        <p:spPr bwMode="auto">
          <a:xfrm>
            <a:off x="1979613" y="4545013"/>
            <a:ext cx="612775" cy="75565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5178" name="Text Box 10"/>
          <p:cNvSpPr txBox="1">
            <a:spLocks noChangeArrowheads="1"/>
          </p:cNvSpPr>
          <p:nvPr/>
        </p:nvSpPr>
        <p:spPr bwMode="auto">
          <a:xfrm>
            <a:off x="7524750" y="2097088"/>
            <a:ext cx="11890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a:solidFill>
                  <a:srgbClr val="FF0000"/>
                </a:solidFill>
              </a:rPr>
              <a:t>No</a:t>
            </a:r>
          </a:p>
        </p:txBody>
      </p:sp>
    </p:spTree>
    <p:extLst>
      <p:ext uri="{BB962C8B-B14F-4D97-AF65-F5344CB8AC3E}">
        <p14:creationId xmlns:p14="http://schemas.microsoft.com/office/powerpoint/2010/main" val="2321525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CS583, Bing Liu, UIC</a:t>
            </a:r>
          </a:p>
        </p:txBody>
      </p:sp>
      <p:sp>
        <p:nvSpPr>
          <p:cNvPr id="7" name="Slide Number Placeholder 4"/>
          <p:cNvSpPr>
            <a:spLocks noGrp="1"/>
          </p:cNvSpPr>
          <p:nvPr>
            <p:ph type="sldNum" sz="quarter" idx="11"/>
          </p:nvPr>
        </p:nvSpPr>
        <p:spPr/>
        <p:txBody>
          <a:bodyPr/>
          <a:lstStyle/>
          <a:p>
            <a:fld id="{4E3B9A2E-0662-0148-98DD-8541A0E238ED}" type="slidenum">
              <a:rPr lang="en-US"/>
              <a:pPr/>
              <a:t>31</a:t>
            </a:fld>
            <a:endParaRPr lang="en-US"/>
          </a:p>
        </p:txBody>
      </p:sp>
      <p:sp>
        <p:nvSpPr>
          <p:cNvPr id="777218" name="Rectangle 2"/>
          <p:cNvSpPr>
            <a:spLocks noGrp="1" noChangeArrowheads="1"/>
          </p:cNvSpPr>
          <p:nvPr>
            <p:ph type="title"/>
          </p:nvPr>
        </p:nvSpPr>
        <p:spPr/>
        <p:txBody>
          <a:bodyPr/>
          <a:lstStyle/>
          <a:p>
            <a:r>
              <a:rPr lang="en-US"/>
              <a:t>Is the decision tree unique?</a:t>
            </a:r>
          </a:p>
        </p:txBody>
      </p:sp>
      <p:pic>
        <p:nvPicPr>
          <p:cNvPr id="777219"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716463" y="2633663"/>
            <a:ext cx="4103687" cy="3495675"/>
          </a:xfrm>
        </p:spPr>
      </p:pic>
      <p:sp>
        <p:nvSpPr>
          <p:cNvPr id="777220" name="Text Box 4"/>
          <p:cNvSpPr txBox="1">
            <a:spLocks noChangeArrowheads="1"/>
          </p:cNvSpPr>
          <p:nvPr/>
        </p:nvSpPr>
        <p:spPr bwMode="auto">
          <a:xfrm>
            <a:off x="287338" y="1196975"/>
            <a:ext cx="7704137"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a:solidFill>
                  <a:srgbClr val="FF0000"/>
                </a:solidFill>
              </a:rPr>
              <a:t>No</a:t>
            </a:r>
            <a:r>
              <a:rPr lang="en-US"/>
              <a:t>. Here is a simpler tree. </a:t>
            </a:r>
          </a:p>
          <a:p>
            <a:r>
              <a:rPr lang="en-US"/>
              <a:t>We want</a:t>
            </a:r>
            <a:r>
              <a:rPr lang="en-US">
                <a:solidFill>
                  <a:srgbClr val="3333CC"/>
                </a:solidFill>
              </a:rPr>
              <a:t> smaller tree </a:t>
            </a:r>
            <a:r>
              <a:rPr lang="en-US"/>
              <a:t>and</a:t>
            </a:r>
            <a:r>
              <a:rPr lang="en-US">
                <a:solidFill>
                  <a:srgbClr val="3333CC"/>
                </a:solidFill>
              </a:rPr>
              <a:t> accurate tree</a:t>
            </a:r>
            <a:r>
              <a:rPr lang="en-US"/>
              <a:t>.</a:t>
            </a:r>
          </a:p>
          <a:p>
            <a:pPr lvl="1"/>
            <a:r>
              <a:rPr lang="en-US" sz="2000"/>
              <a:t>  </a:t>
            </a:r>
            <a:r>
              <a:rPr lang="en-US" sz="2400"/>
              <a:t>Easy to understand and perform better.</a:t>
            </a:r>
            <a:r>
              <a:rPr lang="en-US" sz="2000"/>
              <a:t> </a:t>
            </a:r>
          </a:p>
        </p:txBody>
      </p:sp>
      <p:sp>
        <p:nvSpPr>
          <p:cNvPr id="777221" name="Text Box 5"/>
          <p:cNvSpPr txBox="1">
            <a:spLocks noChangeArrowheads="1"/>
          </p:cNvSpPr>
          <p:nvPr/>
        </p:nvSpPr>
        <p:spPr bwMode="auto">
          <a:xfrm>
            <a:off x="287338" y="3321050"/>
            <a:ext cx="4572000"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a:t>Finding the best tree is NP-hard.</a:t>
            </a:r>
          </a:p>
          <a:p>
            <a:pPr>
              <a:spcBef>
                <a:spcPct val="50000"/>
              </a:spcBef>
            </a:pPr>
            <a:r>
              <a:rPr lang="en-US"/>
              <a:t>All current tree building algorithms are heuristic algorithms</a:t>
            </a:r>
          </a:p>
        </p:txBody>
      </p:sp>
    </p:spTree>
    <p:extLst>
      <p:ext uri="{BB962C8B-B14F-4D97-AF65-F5344CB8AC3E}">
        <p14:creationId xmlns:p14="http://schemas.microsoft.com/office/powerpoint/2010/main" val="415820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CS583, Bing Liu, UIC</a:t>
            </a:r>
          </a:p>
        </p:txBody>
      </p:sp>
      <p:sp>
        <p:nvSpPr>
          <p:cNvPr id="7" name="Slide Number Placeholder 4"/>
          <p:cNvSpPr>
            <a:spLocks noGrp="1"/>
          </p:cNvSpPr>
          <p:nvPr>
            <p:ph type="sldNum" sz="quarter" idx="11"/>
          </p:nvPr>
        </p:nvSpPr>
        <p:spPr/>
        <p:txBody>
          <a:bodyPr/>
          <a:lstStyle/>
          <a:p>
            <a:fld id="{D4C8CA3C-3392-E743-894F-42039C69FAB2}" type="slidenum">
              <a:rPr lang="en-US"/>
              <a:pPr/>
              <a:t>32</a:t>
            </a:fld>
            <a:endParaRPr lang="en-US"/>
          </a:p>
        </p:txBody>
      </p:sp>
      <p:sp>
        <p:nvSpPr>
          <p:cNvPr id="778242" name="Rectangle 2"/>
          <p:cNvSpPr>
            <a:spLocks noGrp="1" noChangeArrowheads="1"/>
          </p:cNvSpPr>
          <p:nvPr>
            <p:ph type="title"/>
          </p:nvPr>
        </p:nvSpPr>
        <p:spPr/>
        <p:txBody>
          <a:bodyPr>
            <a:normAutofit fontScale="90000"/>
          </a:bodyPr>
          <a:lstStyle/>
          <a:p>
            <a:r>
              <a:rPr lang="en-US"/>
              <a:t>From a decision tree to a set of rules</a:t>
            </a:r>
          </a:p>
        </p:txBody>
      </p:sp>
      <p:pic>
        <p:nvPicPr>
          <p:cNvPr id="778244" name="Picture 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3238" y="4833938"/>
            <a:ext cx="8101012" cy="1152525"/>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778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2613" y="1233488"/>
            <a:ext cx="4103687"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78247" name="Text Box 7"/>
          <p:cNvSpPr txBox="1">
            <a:spLocks noChangeArrowheads="1"/>
          </p:cNvSpPr>
          <p:nvPr/>
        </p:nvSpPr>
        <p:spPr bwMode="auto">
          <a:xfrm>
            <a:off x="431800" y="1341438"/>
            <a:ext cx="3959225"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a:solidFill>
                  <a:srgbClr val="3333CC"/>
                </a:solidFill>
              </a:rPr>
              <a:t>A decision tree can be converted to a set of rules</a:t>
            </a:r>
          </a:p>
          <a:p>
            <a:pPr>
              <a:spcBef>
                <a:spcPct val="50000"/>
              </a:spcBef>
            </a:pPr>
            <a:r>
              <a:rPr lang="en-US"/>
              <a:t>Each path from the root to a leaf is a rule.</a:t>
            </a:r>
          </a:p>
        </p:txBody>
      </p:sp>
    </p:spTree>
    <p:extLst>
      <p:ext uri="{BB962C8B-B14F-4D97-AF65-F5344CB8AC3E}">
        <p14:creationId xmlns:p14="http://schemas.microsoft.com/office/powerpoint/2010/main" val="209800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CS583, Bing Liu, UIC</a:t>
            </a:r>
          </a:p>
        </p:txBody>
      </p:sp>
      <p:sp>
        <p:nvSpPr>
          <p:cNvPr id="5" name="Slide Number Placeholder 4"/>
          <p:cNvSpPr>
            <a:spLocks noGrp="1"/>
          </p:cNvSpPr>
          <p:nvPr>
            <p:ph type="sldNum" sz="quarter" idx="11"/>
          </p:nvPr>
        </p:nvSpPr>
        <p:spPr/>
        <p:txBody>
          <a:bodyPr/>
          <a:lstStyle/>
          <a:p>
            <a:fld id="{ADCD7CBF-52D8-5A4F-9CEE-E8928E53B295}" type="slidenum">
              <a:rPr lang="en-US"/>
              <a:pPr/>
              <a:t>33</a:t>
            </a:fld>
            <a:endParaRPr lang="en-US"/>
          </a:p>
        </p:txBody>
      </p:sp>
      <p:sp>
        <p:nvSpPr>
          <p:cNvPr id="723970" name="Rectangle 2"/>
          <p:cNvSpPr>
            <a:spLocks noGrp="1" noChangeArrowheads="1"/>
          </p:cNvSpPr>
          <p:nvPr>
            <p:ph type="title"/>
          </p:nvPr>
        </p:nvSpPr>
        <p:spPr>
          <a:xfrm>
            <a:off x="287338" y="277813"/>
            <a:ext cx="8399462" cy="1139825"/>
          </a:xfrm>
        </p:spPr>
        <p:txBody>
          <a:bodyPr>
            <a:normAutofit fontScale="90000"/>
          </a:bodyPr>
          <a:lstStyle/>
          <a:p>
            <a:r>
              <a:rPr lang="en-US"/>
              <a:t>Algorithm for decision tree learning</a:t>
            </a:r>
          </a:p>
        </p:txBody>
      </p:sp>
      <p:sp>
        <p:nvSpPr>
          <p:cNvPr id="723971" name="Rectangle 3"/>
          <p:cNvSpPr>
            <a:spLocks noGrp="1" noChangeArrowheads="1"/>
          </p:cNvSpPr>
          <p:nvPr>
            <p:ph type="body" idx="1"/>
          </p:nvPr>
        </p:nvSpPr>
        <p:spPr>
          <a:xfrm>
            <a:off x="287338" y="1123950"/>
            <a:ext cx="8458200" cy="5076825"/>
          </a:xfrm>
          <a:solidFill>
            <a:schemeClr val="bg1"/>
          </a:solidFill>
        </p:spPr>
        <p:txBody>
          <a:bodyPr/>
          <a:lstStyle/>
          <a:p>
            <a:pPr>
              <a:lnSpc>
                <a:spcPct val="95000"/>
              </a:lnSpc>
            </a:pPr>
            <a:r>
              <a:rPr lang="en-US" sz="2400"/>
              <a:t>Basic algorithm (a greedy </a:t>
            </a:r>
            <a:r>
              <a:rPr lang="en-US" sz="2500" b="1">
                <a:solidFill>
                  <a:srgbClr val="FF0000"/>
                </a:solidFill>
                <a:latin typeface="Times New Roman" charset="0"/>
              </a:rPr>
              <a:t>divide-and-conquer</a:t>
            </a:r>
            <a:r>
              <a:rPr lang="en-US" sz="2400"/>
              <a:t> algorithm)</a:t>
            </a:r>
          </a:p>
          <a:p>
            <a:pPr marL="742950" lvl="1" indent="-285750">
              <a:lnSpc>
                <a:spcPct val="95000"/>
              </a:lnSpc>
            </a:pPr>
            <a:r>
              <a:rPr lang="en-US" sz="2100"/>
              <a:t>Assume attributes are categorical now (continuous attributes can be handled too)</a:t>
            </a:r>
          </a:p>
          <a:p>
            <a:pPr marL="742950" lvl="1" indent="-285750">
              <a:lnSpc>
                <a:spcPct val="95000"/>
              </a:lnSpc>
            </a:pPr>
            <a:r>
              <a:rPr lang="en-US" sz="2100"/>
              <a:t>Tree is constructed in a </a:t>
            </a:r>
            <a:r>
              <a:rPr lang="en-US" sz="2100">
                <a:solidFill>
                  <a:srgbClr val="FF0000"/>
                </a:solidFill>
              </a:rPr>
              <a:t>top-down recursive manner</a:t>
            </a:r>
          </a:p>
          <a:p>
            <a:pPr marL="742950" lvl="1" indent="-285750">
              <a:lnSpc>
                <a:spcPct val="95000"/>
              </a:lnSpc>
            </a:pPr>
            <a:r>
              <a:rPr lang="en-US" sz="2100"/>
              <a:t>At start, all the training examples are at the root</a:t>
            </a:r>
          </a:p>
          <a:p>
            <a:pPr marL="742950" lvl="1" indent="-285750">
              <a:lnSpc>
                <a:spcPct val="95000"/>
              </a:lnSpc>
            </a:pPr>
            <a:r>
              <a:rPr lang="en-US" sz="2100"/>
              <a:t>Examples are partitioned recursively based on selected attributes</a:t>
            </a:r>
          </a:p>
          <a:p>
            <a:pPr marL="742950" lvl="1" indent="-285750">
              <a:lnSpc>
                <a:spcPct val="95000"/>
              </a:lnSpc>
            </a:pPr>
            <a:r>
              <a:rPr lang="en-US" sz="2100"/>
              <a:t>Attributes are selected on the basis of an impurity function (e.g., </a:t>
            </a:r>
            <a:r>
              <a:rPr lang="en-US" sz="2100">
                <a:solidFill>
                  <a:srgbClr val="3333CC"/>
                </a:solidFill>
              </a:rPr>
              <a:t>information gain</a:t>
            </a:r>
            <a:r>
              <a:rPr lang="en-US" sz="2100"/>
              <a:t>)</a:t>
            </a:r>
          </a:p>
          <a:p>
            <a:pPr>
              <a:lnSpc>
                <a:spcPct val="95000"/>
              </a:lnSpc>
            </a:pPr>
            <a:r>
              <a:rPr lang="en-US" sz="2400"/>
              <a:t>Conditions for stopping partitioning</a:t>
            </a:r>
          </a:p>
          <a:p>
            <a:pPr marL="742950" lvl="1" indent="-285750">
              <a:lnSpc>
                <a:spcPct val="95000"/>
              </a:lnSpc>
            </a:pPr>
            <a:r>
              <a:rPr lang="en-US" sz="2100"/>
              <a:t>All examples for a given node belong to the same class</a:t>
            </a:r>
          </a:p>
          <a:p>
            <a:pPr marL="742950" lvl="1" indent="-285750">
              <a:lnSpc>
                <a:spcPct val="95000"/>
              </a:lnSpc>
            </a:pPr>
            <a:r>
              <a:rPr lang="en-US" sz="2100"/>
              <a:t>There are no remaining attributes for further partitioning – majority class is the leaf</a:t>
            </a:r>
          </a:p>
          <a:p>
            <a:pPr marL="742950" lvl="1" indent="-285750">
              <a:lnSpc>
                <a:spcPct val="95000"/>
              </a:lnSpc>
            </a:pPr>
            <a:r>
              <a:rPr lang="en-US" sz="2100"/>
              <a:t>There are no examples left</a:t>
            </a:r>
          </a:p>
        </p:txBody>
      </p:sp>
    </p:spTree>
    <p:extLst>
      <p:ext uri="{BB962C8B-B14F-4D97-AF65-F5344CB8AC3E}">
        <p14:creationId xmlns:p14="http://schemas.microsoft.com/office/powerpoint/2010/main" val="42223657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CS583, Bing Liu, UIC</a:t>
            </a:r>
          </a:p>
        </p:txBody>
      </p:sp>
      <p:sp>
        <p:nvSpPr>
          <p:cNvPr id="5" name="Slide Number Placeholder 4"/>
          <p:cNvSpPr>
            <a:spLocks noGrp="1"/>
          </p:cNvSpPr>
          <p:nvPr>
            <p:ph type="sldNum" sz="quarter" idx="11"/>
          </p:nvPr>
        </p:nvSpPr>
        <p:spPr/>
        <p:txBody>
          <a:bodyPr/>
          <a:lstStyle/>
          <a:p>
            <a:fld id="{5FE556E9-5D9E-8B45-BCAE-60C8FD3AB711}" type="slidenum">
              <a:rPr lang="en-US"/>
              <a:pPr/>
              <a:t>34</a:t>
            </a:fld>
            <a:endParaRPr lang="en-US"/>
          </a:p>
        </p:txBody>
      </p:sp>
      <p:sp>
        <p:nvSpPr>
          <p:cNvPr id="780290" name="Rectangle 2"/>
          <p:cNvSpPr>
            <a:spLocks noGrp="1" noChangeArrowheads="1"/>
          </p:cNvSpPr>
          <p:nvPr>
            <p:ph type="title"/>
          </p:nvPr>
        </p:nvSpPr>
        <p:spPr>
          <a:xfrm>
            <a:off x="457200" y="115888"/>
            <a:ext cx="8229600" cy="1139825"/>
          </a:xfrm>
        </p:spPr>
        <p:txBody>
          <a:bodyPr>
            <a:normAutofit fontScale="90000"/>
          </a:bodyPr>
          <a:lstStyle/>
          <a:p>
            <a:r>
              <a:rPr lang="en-US"/>
              <a:t>Decision tree learning algorithm</a:t>
            </a:r>
          </a:p>
        </p:txBody>
      </p:sp>
      <p:pic>
        <p:nvPicPr>
          <p:cNvPr id="780292" name="Picture 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944563"/>
            <a:ext cx="6732587" cy="5437187"/>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897301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CS583, Bing Liu, UIC</a:t>
            </a:r>
          </a:p>
        </p:txBody>
      </p:sp>
      <p:sp>
        <p:nvSpPr>
          <p:cNvPr id="5" name="Slide Number Placeholder 4"/>
          <p:cNvSpPr>
            <a:spLocks noGrp="1"/>
          </p:cNvSpPr>
          <p:nvPr>
            <p:ph type="sldNum" sz="quarter" idx="11"/>
          </p:nvPr>
        </p:nvSpPr>
        <p:spPr/>
        <p:txBody>
          <a:bodyPr/>
          <a:lstStyle/>
          <a:p>
            <a:fld id="{9816850D-4756-3946-8CC0-5608B559851A}" type="slidenum">
              <a:rPr lang="en-US"/>
              <a:pPr/>
              <a:t>35</a:t>
            </a:fld>
            <a:endParaRPr lang="en-US"/>
          </a:p>
        </p:txBody>
      </p:sp>
      <p:sp>
        <p:nvSpPr>
          <p:cNvPr id="724994" name="Rectangle 2"/>
          <p:cNvSpPr>
            <a:spLocks noGrp="1" noChangeArrowheads="1"/>
          </p:cNvSpPr>
          <p:nvPr>
            <p:ph type="title"/>
          </p:nvPr>
        </p:nvSpPr>
        <p:spPr/>
        <p:txBody>
          <a:bodyPr>
            <a:normAutofit fontScale="90000"/>
          </a:bodyPr>
          <a:lstStyle/>
          <a:p>
            <a:r>
              <a:rPr lang="en-GB"/>
              <a:t>Choose an attribute to partition data </a:t>
            </a:r>
          </a:p>
        </p:txBody>
      </p:sp>
      <p:sp>
        <p:nvSpPr>
          <p:cNvPr id="724995" name="Rectangle 3"/>
          <p:cNvSpPr>
            <a:spLocks noGrp="1" noChangeArrowheads="1"/>
          </p:cNvSpPr>
          <p:nvPr>
            <p:ph type="body" idx="1"/>
          </p:nvPr>
        </p:nvSpPr>
        <p:spPr>
          <a:xfrm>
            <a:off x="395288" y="1449388"/>
            <a:ext cx="8418512" cy="4679950"/>
          </a:xfrm>
        </p:spPr>
        <p:txBody>
          <a:bodyPr>
            <a:normAutofit lnSpcReduction="10000"/>
          </a:bodyPr>
          <a:lstStyle/>
          <a:p>
            <a:r>
              <a:rPr lang="en-GB"/>
              <a:t>The </a:t>
            </a:r>
            <a:r>
              <a:rPr lang="en-GB" i="1">
                <a:solidFill>
                  <a:srgbClr val="FF0000"/>
                </a:solidFill>
              </a:rPr>
              <a:t>key</a:t>
            </a:r>
            <a:r>
              <a:rPr lang="en-GB"/>
              <a:t> to building a decision tree - which attribute to choose in order to branch. </a:t>
            </a:r>
          </a:p>
          <a:p>
            <a:r>
              <a:rPr lang="en-GB"/>
              <a:t>The objective is to reduce impurity or uncertainty in data as much as possible.</a:t>
            </a:r>
          </a:p>
          <a:p>
            <a:pPr marL="742950" lvl="1" indent="-285750"/>
            <a:r>
              <a:rPr lang="en-GB">
                <a:solidFill>
                  <a:srgbClr val="3333CC"/>
                </a:solidFill>
              </a:rPr>
              <a:t>A subset of data is </a:t>
            </a:r>
            <a:r>
              <a:rPr lang="en-GB">
                <a:solidFill>
                  <a:srgbClr val="FF9900"/>
                </a:solidFill>
              </a:rPr>
              <a:t>pure</a:t>
            </a:r>
            <a:r>
              <a:rPr lang="en-GB">
                <a:solidFill>
                  <a:srgbClr val="3333CC"/>
                </a:solidFill>
              </a:rPr>
              <a:t> if all instances belong to the same class</a:t>
            </a:r>
            <a:r>
              <a:rPr lang="en-GB"/>
              <a:t>. </a:t>
            </a:r>
          </a:p>
          <a:p>
            <a:r>
              <a:rPr lang="en-GB"/>
              <a:t>The </a:t>
            </a:r>
            <a:r>
              <a:rPr lang="en-GB" i="1"/>
              <a:t>heuristic</a:t>
            </a:r>
            <a:r>
              <a:rPr lang="en-GB"/>
              <a:t> in C4.5 is to choose the attribute with the maximum </a:t>
            </a:r>
            <a:r>
              <a:rPr lang="en-GB">
                <a:solidFill>
                  <a:srgbClr val="FF0000"/>
                </a:solidFill>
              </a:rPr>
              <a:t>Information Gain</a:t>
            </a:r>
            <a:r>
              <a:rPr lang="en-GB"/>
              <a:t> or </a:t>
            </a:r>
            <a:r>
              <a:rPr lang="en-GB">
                <a:solidFill>
                  <a:srgbClr val="FF0000"/>
                </a:solidFill>
              </a:rPr>
              <a:t>Gain Ratio</a:t>
            </a:r>
            <a:r>
              <a:rPr lang="en-GB"/>
              <a:t> based on information theory.</a:t>
            </a:r>
          </a:p>
        </p:txBody>
      </p:sp>
    </p:spTree>
    <p:extLst>
      <p:ext uri="{BB962C8B-B14F-4D97-AF65-F5344CB8AC3E}">
        <p14:creationId xmlns:p14="http://schemas.microsoft.com/office/powerpoint/2010/main" val="924669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CS583, Bing Liu, UIC</a:t>
            </a:r>
          </a:p>
        </p:txBody>
      </p:sp>
      <p:sp>
        <p:nvSpPr>
          <p:cNvPr id="6" name="Slide Number Placeholder 4"/>
          <p:cNvSpPr>
            <a:spLocks noGrp="1"/>
          </p:cNvSpPr>
          <p:nvPr>
            <p:ph type="sldNum" sz="quarter" idx="11"/>
          </p:nvPr>
        </p:nvSpPr>
        <p:spPr/>
        <p:txBody>
          <a:bodyPr/>
          <a:lstStyle/>
          <a:p>
            <a:fld id="{C4EC82D3-872C-4947-AE0A-1697F3A8AD7B}" type="slidenum">
              <a:rPr lang="en-US"/>
              <a:pPr/>
              <a:t>36</a:t>
            </a:fld>
            <a:endParaRPr lang="en-US"/>
          </a:p>
        </p:txBody>
      </p:sp>
      <p:sp>
        <p:nvSpPr>
          <p:cNvPr id="955394" name="Rectangle 2"/>
          <p:cNvSpPr>
            <a:spLocks noGrp="1" noChangeArrowheads="1"/>
          </p:cNvSpPr>
          <p:nvPr>
            <p:ph type="title"/>
          </p:nvPr>
        </p:nvSpPr>
        <p:spPr>
          <a:xfrm>
            <a:off x="395288" y="225425"/>
            <a:ext cx="8212137" cy="871538"/>
          </a:xfrm>
        </p:spPr>
        <p:txBody>
          <a:bodyPr/>
          <a:lstStyle/>
          <a:p>
            <a:r>
              <a:rPr lang="en-US"/>
              <a:t>The loan data (reproduced)</a:t>
            </a:r>
          </a:p>
        </p:txBody>
      </p:sp>
      <p:sp>
        <p:nvSpPr>
          <p:cNvPr id="955395" name="Text Box 3"/>
          <p:cNvSpPr txBox="1">
            <a:spLocks noChangeArrowheads="1"/>
          </p:cNvSpPr>
          <p:nvPr/>
        </p:nvSpPr>
        <p:spPr bwMode="auto">
          <a:xfrm>
            <a:off x="6804025" y="944563"/>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1800"/>
              <a:t>Approved or not</a:t>
            </a:r>
          </a:p>
        </p:txBody>
      </p:sp>
      <p:pic>
        <p:nvPicPr>
          <p:cNvPr id="955396" name="Picture 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7338" y="1338263"/>
            <a:ext cx="8229600" cy="4754562"/>
          </a:xfrm>
        </p:spPr>
      </p:pic>
    </p:spTree>
    <p:extLst>
      <p:ext uri="{BB962C8B-B14F-4D97-AF65-F5344CB8AC3E}">
        <p14:creationId xmlns:p14="http://schemas.microsoft.com/office/powerpoint/2010/main" val="1901154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CS583, Bing Liu, UIC</a:t>
            </a:r>
          </a:p>
        </p:txBody>
      </p:sp>
      <p:sp>
        <p:nvSpPr>
          <p:cNvPr id="6" name="Slide Number Placeholder 4"/>
          <p:cNvSpPr>
            <a:spLocks noGrp="1"/>
          </p:cNvSpPr>
          <p:nvPr>
            <p:ph type="sldNum" sz="quarter" idx="11"/>
          </p:nvPr>
        </p:nvSpPr>
        <p:spPr/>
        <p:txBody>
          <a:bodyPr/>
          <a:lstStyle/>
          <a:p>
            <a:fld id="{3F152F73-8605-5345-BFC1-B77136983007}" type="slidenum">
              <a:rPr lang="en-US"/>
              <a:pPr/>
              <a:t>37</a:t>
            </a:fld>
            <a:endParaRPr lang="en-US"/>
          </a:p>
        </p:txBody>
      </p:sp>
      <p:sp>
        <p:nvSpPr>
          <p:cNvPr id="809986" name="Rectangle 2"/>
          <p:cNvSpPr>
            <a:spLocks noGrp="1" noChangeArrowheads="1"/>
          </p:cNvSpPr>
          <p:nvPr>
            <p:ph type="title"/>
          </p:nvPr>
        </p:nvSpPr>
        <p:spPr/>
        <p:txBody>
          <a:bodyPr>
            <a:normAutofit fontScale="90000"/>
          </a:bodyPr>
          <a:lstStyle/>
          <a:p>
            <a:r>
              <a:rPr lang="en-US"/>
              <a:t>Two possible roots, which is better?</a:t>
            </a:r>
          </a:p>
        </p:txBody>
      </p:sp>
      <p:pic>
        <p:nvPicPr>
          <p:cNvPr id="809987"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11163" y="1736725"/>
            <a:ext cx="8229600" cy="2916238"/>
          </a:xfrm>
        </p:spPr>
      </p:pic>
      <p:sp>
        <p:nvSpPr>
          <p:cNvPr id="809988" name="Text Box 4"/>
          <p:cNvSpPr txBox="1">
            <a:spLocks noChangeArrowheads="1"/>
          </p:cNvSpPr>
          <p:nvPr/>
        </p:nvSpPr>
        <p:spPr bwMode="auto">
          <a:xfrm>
            <a:off x="539750" y="4967288"/>
            <a:ext cx="83534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a:t>Fig. (B) seems to be better. </a:t>
            </a:r>
          </a:p>
        </p:txBody>
      </p:sp>
    </p:spTree>
    <p:extLst>
      <p:ext uri="{BB962C8B-B14F-4D97-AF65-F5344CB8AC3E}">
        <p14:creationId xmlns:p14="http://schemas.microsoft.com/office/powerpoint/2010/main" val="2276523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CS583, Bing Liu, UIC</a:t>
            </a:r>
          </a:p>
        </p:txBody>
      </p:sp>
      <p:sp>
        <p:nvSpPr>
          <p:cNvPr id="5" name="Slide Number Placeholder 4"/>
          <p:cNvSpPr>
            <a:spLocks noGrp="1"/>
          </p:cNvSpPr>
          <p:nvPr>
            <p:ph type="sldNum" sz="quarter" idx="11"/>
          </p:nvPr>
        </p:nvSpPr>
        <p:spPr/>
        <p:txBody>
          <a:bodyPr/>
          <a:lstStyle/>
          <a:p>
            <a:fld id="{85A65579-311A-A148-A797-8C911560B17E}" type="slidenum">
              <a:rPr lang="en-US"/>
              <a:pPr/>
              <a:t>38</a:t>
            </a:fld>
            <a:endParaRPr lang="en-US"/>
          </a:p>
        </p:txBody>
      </p:sp>
      <p:sp>
        <p:nvSpPr>
          <p:cNvPr id="726018" name="Rectangle 2"/>
          <p:cNvSpPr>
            <a:spLocks noGrp="1" noChangeArrowheads="1"/>
          </p:cNvSpPr>
          <p:nvPr>
            <p:ph type="title"/>
          </p:nvPr>
        </p:nvSpPr>
        <p:spPr/>
        <p:txBody>
          <a:bodyPr/>
          <a:lstStyle/>
          <a:p>
            <a:r>
              <a:rPr lang="en-US"/>
              <a:t>Information theory</a:t>
            </a:r>
          </a:p>
        </p:txBody>
      </p:sp>
      <p:sp>
        <p:nvSpPr>
          <p:cNvPr id="726019" name="Rectangle 3"/>
          <p:cNvSpPr>
            <a:spLocks noGrp="1" noChangeArrowheads="1"/>
          </p:cNvSpPr>
          <p:nvPr>
            <p:ph type="body" idx="1"/>
          </p:nvPr>
        </p:nvSpPr>
        <p:spPr>
          <a:xfrm>
            <a:off x="457200" y="1449388"/>
            <a:ext cx="8147050" cy="4722812"/>
          </a:xfrm>
        </p:spPr>
        <p:txBody>
          <a:bodyPr/>
          <a:lstStyle/>
          <a:p>
            <a:pPr>
              <a:lnSpc>
                <a:spcPct val="80000"/>
              </a:lnSpc>
            </a:pPr>
            <a:r>
              <a:rPr lang="en-US" sz="2800">
                <a:solidFill>
                  <a:srgbClr val="FF0000"/>
                </a:solidFill>
              </a:rPr>
              <a:t>Information theory</a:t>
            </a:r>
            <a:r>
              <a:rPr lang="en-US" sz="2800"/>
              <a:t> provides a mathematical basis for measuring the information content. </a:t>
            </a:r>
          </a:p>
          <a:p>
            <a:pPr>
              <a:lnSpc>
                <a:spcPct val="80000"/>
              </a:lnSpc>
              <a:spcBef>
                <a:spcPct val="50000"/>
              </a:spcBef>
            </a:pPr>
            <a:r>
              <a:rPr lang="en-US" sz="2800"/>
              <a:t>To understand the notion of information, think about it as providing the answer to a question, for example, whether a coin will come up heads.</a:t>
            </a:r>
            <a:r>
              <a:rPr lang="en-US" sz="2600"/>
              <a:t> </a:t>
            </a:r>
          </a:p>
          <a:p>
            <a:pPr marL="742950" lvl="1" indent="-285750">
              <a:lnSpc>
                <a:spcPct val="80000"/>
              </a:lnSpc>
            </a:pPr>
            <a:r>
              <a:rPr lang="en-US" sz="2400"/>
              <a:t>If one already has a good guess about the answer, then the actual answer is less informative. </a:t>
            </a:r>
          </a:p>
          <a:p>
            <a:pPr marL="742950" lvl="1" indent="-285750">
              <a:lnSpc>
                <a:spcPct val="80000"/>
              </a:lnSpc>
            </a:pPr>
            <a:r>
              <a:rPr lang="en-US" sz="2400"/>
              <a:t>If one already knows that the coin is rigged so that it will come with heads with probability 0.99, then a message (advanced information) about the actual outcome of a flip is worth less than it would be for a honest coin (50-50). </a:t>
            </a:r>
          </a:p>
        </p:txBody>
      </p:sp>
    </p:spTree>
    <p:extLst>
      <p:ext uri="{BB962C8B-B14F-4D97-AF65-F5344CB8AC3E}">
        <p14:creationId xmlns:p14="http://schemas.microsoft.com/office/powerpoint/2010/main" val="3845631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CS583, Bing Liu, UIC</a:t>
            </a:r>
          </a:p>
        </p:txBody>
      </p:sp>
      <p:sp>
        <p:nvSpPr>
          <p:cNvPr id="5" name="Slide Number Placeholder 4"/>
          <p:cNvSpPr>
            <a:spLocks noGrp="1"/>
          </p:cNvSpPr>
          <p:nvPr>
            <p:ph type="sldNum" sz="quarter" idx="11"/>
          </p:nvPr>
        </p:nvSpPr>
        <p:spPr/>
        <p:txBody>
          <a:bodyPr/>
          <a:lstStyle/>
          <a:p>
            <a:fld id="{C9F69F9F-9516-CB45-BA17-9826EC765F6D}" type="slidenum">
              <a:rPr lang="en-US"/>
              <a:pPr/>
              <a:t>39</a:t>
            </a:fld>
            <a:endParaRPr lang="en-US"/>
          </a:p>
        </p:txBody>
      </p:sp>
      <p:sp>
        <p:nvSpPr>
          <p:cNvPr id="727042" name="Rectangle 2"/>
          <p:cNvSpPr>
            <a:spLocks noGrp="1" noChangeArrowheads="1"/>
          </p:cNvSpPr>
          <p:nvPr>
            <p:ph type="title"/>
          </p:nvPr>
        </p:nvSpPr>
        <p:spPr/>
        <p:txBody>
          <a:bodyPr/>
          <a:lstStyle/>
          <a:p>
            <a:r>
              <a:rPr lang="en-US"/>
              <a:t>Information theory (cont …)</a:t>
            </a:r>
          </a:p>
        </p:txBody>
      </p:sp>
      <p:sp>
        <p:nvSpPr>
          <p:cNvPr id="727043" name="Rectangle 3"/>
          <p:cNvSpPr>
            <a:spLocks noGrp="1" noChangeArrowheads="1"/>
          </p:cNvSpPr>
          <p:nvPr>
            <p:ph type="body" idx="1"/>
          </p:nvPr>
        </p:nvSpPr>
        <p:spPr>
          <a:xfrm>
            <a:off x="647700" y="1412875"/>
            <a:ext cx="7740650" cy="4645025"/>
          </a:xfrm>
        </p:spPr>
        <p:txBody>
          <a:bodyPr/>
          <a:lstStyle/>
          <a:p>
            <a:pPr>
              <a:lnSpc>
                <a:spcPct val="80000"/>
              </a:lnSpc>
            </a:pPr>
            <a:r>
              <a:rPr lang="en-US" sz="2800"/>
              <a:t>For a fair (honest) coin, you have no information, and you are willing to pay more (say in terms of $) for advanced information - less you know, the more valuable the information. </a:t>
            </a:r>
          </a:p>
          <a:p>
            <a:pPr>
              <a:lnSpc>
                <a:spcPct val="80000"/>
              </a:lnSpc>
            </a:pPr>
            <a:r>
              <a:rPr lang="en-US" sz="2800">
                <a:solidFill>
                  <a:srgbClr val="FF0000"/>
                </a:solidFill>
              </a:rPr>
              <a:t>Information theory</a:t>
            </a:r>
            <a:r>
              <a:rPr lang="en-US" sz="2800"/>
              <a:t> uses this same intuition, but instead of measuring the value for information in dollars, it measures information contents in </a:t>
            </a:r>
            <a:r>
              <a:rPr lang="en-US" sz="2800" b="1"/>
              <a:t>bits</a:t>
            </a:r>
            <a:r>
              <a:rPr lang="en-US" sz="2800"/>
              <a:t>. </a:t>
            </a:r>
          </a:p>
          <a:p>
            <a:pPr>
              <a:lnSpc>
                <a:spcPct val="80000"/>
              </a:lnSpc>
            </a:pPr>
            <a:r>
              <a:rPr lang="en-US" sz="2800"/>
              <a:t>One bit of information is enough to answer a yes/no question about which one has no idea, such as the flip of a fair coin</a:t>
            </a:r>
            <a:r>
              <a:rPr lang="en-US" sz="2600"/>
              <a:t> </a:t>
            </a:r>
          </a:p>
        </p:txBody>
      </p:sp>
    </p:spTree>
    <p:extLst>
      <p:ext uri="{BB962C8B-B14F-4D97-AF65-F5344CB8AC3E}">
        <p14:creationId xmlns:p14="http://schemas.microsoft.com/office/powerpoint/2010/main" val="3859193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dirty="0" smtClean="0">
                <a:latin typeface="Arial" charset="0"/>
              </a:rPr>
              <a:t>Classification</a:t>
            </a:r>
            <a:endParaRPr lang="en-US" sz="4600" dirty="0">
              <a:latin typeface="Arial" charset="0"/>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044187773"/>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CS583, Bing Liu, UIC</a:t>
            </a:r>
          </a:p>
        </p:txBody>
      </p:sp>
      <p:sp>
        <p:nvSpPr>
          <p:cNvPr id="9" name="Slide Number Placeholder 5"/>
          <p:cNvSpPr>
            <a:spLocks noGrp="1"/>
          </p:cNvSpPr>
          <p:nvPr>
            <p:ph type="sldNum" sz="quarter" idx="11"/>
          </p:nvPr>
        </p:nvSpPr>
        <p:spPr/>
        <p:txBody>
          <a:bodyPr/>
          <a:lstStyle/>
          <a:p>
            <a:fld id="{05784E78-156C-6A4D-AA33-D38E5297384B}" type="slidenum">
              <a:rPr lang="en-US"/>
              <a:pPr/>
              <a:t>40</a:t>
            </a:fld>
            <a:endParaRPr lang="en-US"/>
          </a:p>
        </p:txBody>
      </p:sp>
      <p:sp>
        <p:nvSpPr>
          <p:cNvPr id="728066" name="Rectangle 2"/>
          <p:cNvSpPr>
            <a:spLocks noGrp="1" noChangeArrowheads="1"/>
          </p:cNvSpPr>
          <p:nvPr>
            <p:ph type="title"/>
          </p:nvPr>
        </p:nvSpPr>
        <p:spPr/>
        <p:txBody>
          <a:bodyPr>
            <a:normAutofit fontScale="90000"/>
          </a:bodyPr>
          <a:lstStyle/>
          <a:p>
            <a:r>
              <a:rPr lang="en-US"/>
              <a:t>Information theory: Entropy measure</a:t>
            </a:r>
          </a:p>
        </p:txBody>
      </p:sp>
      <p:sp>
        <p:nvSpPr>
          <p:cNvPr id="728067" name="Rectangle 3"/>
          <p:cNvSpPr>
            <a:spLocks noGrp="1" noChangeArrowheads="1"/>
          </p:cNvSpPr>
          <p:nvPr>
            <p:ph type="body" sz="half" idx="1"/>
          </p:nvPr>
        </p:nvSpPr>
        <p:spPr>
          <a:xfrm>
            <a:off x="457200" y="1412875"/>
            <a:ext cx="8039100" cy="4718050"/>
          </a:xfrm>
          <a:solidFill>
            <a:schemeClr val="bg1"/>
          </a:solidFill>
        </p:spPr>
        <p:txBody>
          <a:bodyPr/>
          <a:lstStyle/>
          <a:p>
            <a:r>
              <a:rPr lang="en-US" sz="2600"/>
              <a:t>The entropy formula,</a:t>
            </a:r>
          </a:p>
          <a:p>
            <a:endParaRPr lang="en-US" sz="2600"/>
          </a:p>
          <a:p>
            <a:endParaRPr lang="en-US" sz="2600"/>
          </a:p>
          <a:p>
            <a:endParaRPr lang="en-US" sz="2600"/>
          </a:p>
          <a:p>
            <a:endParaRPr lang="en-US" sz="2600"/>
          </a:p>
          <a:p>
            <a:endParaRPr lang="en-US" sz="2600"/>
          </a:p>
          <a:p>
            <a:r>
              <a:rPr lang="en-US" altLang="ja-JP" sz="2600">
                <a:cs typeface="ＭＳ Ｐゴシック" charset="0"/>
              </a:rPr>
              <a:t>Pr(</a:t>
            </a:r>
            <a:r>
              <a:rPr lang="en-US" altLang="ja-JP" sz="2600" i="1">
                <a:cs typeface="ＭＳ Ｐゴシック" charset="0"/>
              </a:rPr>
              <a:t>c</a:t>
            </a:r>
            <a:r>
              <a:rPr lang="en-US" altLang="ja-JP" sz="2600" i="1" baseline="-25000">
                <a:cs typeface="ＭＳ Ｐゴシック" charset="0"/>
              </a:rPr>
              <a:t>j</a:t>
            </a:r>
            <a:r>
              <a:rPr lang="en-US" altLang="ja-JP" sz="2600">
                <a:cs typeface="ＭＳ Ｐゴシック" charset="0"/>
              </a:rPr>
              <a:t>) is the probability of class </a:t>
            </a:r>
            <a:r>
              <a:rPr lang="en-US" altLang="ja-JP" sz="2600" i="1">
                <a:cs typeface="ＭＳ Ｐゴシック" charset="0"/>
              </a:rPr>
              <a:t>c</a:t>
            </a:r>
            <a:r>
              <a:rPr lang="en-US" altLang="ja-JP" sz="2600" i="1" baseline="-25000">
                <a:cs typeface="ＭＳ Ｐゴシック" charset="0"/>
              </a:rPr>
              <a:t>j </a:t>
            </a:r>
            <a:r>
              <a:rPr lang="en-US" altLang="ja-JP" sz="2600">
                <a:cs typeface="ＭＳ Ｐゴシック" charset="0"/>
              </a:rPr>
              <a:t>in data set </a:t>
            </a:r>
            <a:r>
              <a:rPr lang="en-US" altLang="ja-JP" sz="2600" i="1">
                <a:cs typeface="ＭＳ Ｐゴシック" charset="0"/>
              </a:rPr>
              <a:t>D</a:t>
            </a:r>
            <a:r>
              <a:rPr lang="en-US" altLang="ja-JP" sz="2600">
                <a:cs typeface="ＭＳ Ｐゴシック" charset="0"/>
              </a:rPr>
              <a:t> </a:t>
            </a:r>
            <a:endParaRPr lang="en-US" sz="2600"/>
          </a:p>
          <a:p>
            <a:r>
              <a:rPr lang="en-US" sz="2600"/>
              <a:t>We use entropy as a </a:t>
            </a:r>
            <a:r>
              <a:rPr lang="en-US" sz="2600">
                <a:solidFill>
                  <a:srgbClr val="3333CC"/>
                </a:solidFill>
              </a:rPr>
              <a:t>measure of impurity or disorder</a:t>
            </a:r>
            <a:r>
              <a:rPr lang="en-US" sz="2600"/>
              <a:t> of data set </a:t>
            </a:r>
            <a:r>
              <a:rPr lang="en-US" sz="2600" i="1"/>
              <a:t>D</a:t>
            </a:r>
            <a:r>
              <a:rPr lang="en-US" sz="2600"/>
              <a:t>. (Or, a measure of information in a tree)</a:t>
            </a:r>
          </a:p>
          <a:p>
            <a:endParaRPr lang="en-US" sz="2600"/>
          </a:p>
        </p:txBody>
      </p:sp>
      <p:sp>
        <p:nvSpPr>
          <p:cNvPr id="7280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72807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72807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728075" name="Object 11"/>
          <p:cNvGraphicFramePr>
            <a:graphicFrameLocks noChangeAspect="1"/>
          </p:cNvGraphicFramePr>
          <p:nvPr/>
        </p:nvGraphicFramePr>
        <p:xfrm>
          <a:off x="1476375" y="1881188"/>
          <a:ext cx="5148263" cy="2298700"/>
        </p:xfrm>
        <a:graphic>
          <a:graphicData uri="http://schemas.openxmlformats.org/presentationml/2006/ole">
            <mc:AlternateContent xmlns:mc="http://schemas.openxmlformats.org/markup-compatibility/2006">
              <mc:Choice xmlns:v="urn:schemas-microsoft-com:vml" Requires="v">
                <p:oleObj spid="_x0000_s90119" name="Equation" r:id="rId3" imgW="2044700" imgH="914400" progId="Equation.3">
                  <p:embed/>
                </p:oleObj>
              </mc:Choice>
              <mc:Fallback>
                <p:oleObj name="Equation" r:id="rId3" imgW="20447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881188"/>
                        <a:ext cx="5148263" cy="229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30527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CS583, Bing Liu, UIC</a:t>
            </a:r>
          </a:p>
        </p:txBody>
      </p:sp>
      <p:sp>
        <p:nvSpPr>
          <p:cNvPr id="6" name="Slide Number Placeholder 4"/>
          <p:cNvSpPr>
            <a:spLocks noGrp="1"/>
          </p:cNvSpPr>
          <p:nvPr>
            <p:ph type="sldNum" sz="quarter" idx="11"/>
          </p:nvPr>
        </p:nvSpPr>
        <p:spPr/>
        <p:txBody>
          <a:bodyPr/>
          <a:lstStyle/>
          <a:p>
            <a:fld id="{FC0629BC-06F0-C84C-A54F-77285D7290A4}" type="slidenum">
              <a:rPr lang="en-US"/>
              <a:pPr/>
              <a:t>41</a:t>
            </a:fld>
            <a:endParaRPr lang="en-US"/>
          </a:p>
        </p:txBody>
      </p:sp>
      <p:sp>
        <p:nvSpPr>
          <p:cNvPr id="812034" name="Rectangle 2"/>
          <p:cNvSpPr>
            <a:spLocks noGrp="1" noChangeArrowheads="1"/>
          </p:cNvSpPr>
          <p:nvPr>
            <p:ph type="title"/>
          </p:nvPr>
        </p:nvSpPr>
        <p:spPr/>
        <p:txBody>
          <a:bodyPr>
            <a:normAutofit fontScale="90000"/>
          </a:bodyPr>
          <a:lstStyle/>
          <a:p>
            <a:r>
              <a:rPr lang="en-US"/>
              <a:t>Entropy measure: let us get a feeling</a:t>
            </a:r>
          </a:p>
        </p:txBody>
      </p:sp>
      <p:pic>
        <p:nvPicPr>
          <p:cNvPr id="812035"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85763" y="1233488"/>
            <a:ext cx="8399462" cy="4319587"/>
          </a:xfrm>
        </p:spPr>
      </p:pic>
      <p:sp>
        <p:nvSpPr>
          <p:cNvPr id="812036" name="Text Box 4"/>
          <p:cNvSpPr txBox="1">
            <a:spLocks noChangeArrowheads="1"/>
          </p:cNvSpPr>
          <p:nvPr/>
        </p:nvSpPr>
        <p:spPr bwMode="auto">
          <a:xfrm>
            <a:off x="250825" y="5589588"/>
            <a:ext cx="8642350"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sz="2400">
                <a:solidFill>
                  <a:srgbClr val="FF0000"/>
                </a:solidFill>
              </a:rPr>
              <a:t>As the data become purer and purer, the entropy value becomes smaller and smaller. </a:t>
            </a:r>
            <a:r>
              <a:rPr lang="en-US" sz="2400">
                <a:solidFill>
                  <a:srgbClr val="3333CC"/>
                </a:solidFill>
              </a:rPr>
              <a:t>This is useful to us!</a:t>
            </a:r>
          </a:p>
        </p:txBody>
      </p:sp>
    </p:spTree>
    <p:extLst>
      <p:ext uri="{BB962C8B-B14F-4D97-AF65-F5344CB8AC3E}">
        <p14:creationId xmlns:p14="http://schemas.microsoft.com/office/powerpoint/2010/main" val="4243324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0"/>
          </p:nvPr>
        </p:nvSpPr>
        <p:spPr/>
        <p:txBody>
          <a:bodyPr/>
          <a:lstStyle/>
          <a:p>
            <a:r>
              <a:rPr lang="en-US"/>
              <a:t>CS583, Bing Liu, UIC</a:t>
            </a:r>
          </a:p>
        </p:txBody>
      </p:sp>
      <p:sp>
        <p:nvSpPr>
          <p:cNvPr id="8" name="Slide Number Placeholder 6"/>
          <p:cNvSpPr>
            <a:spLocks noGrp="1"/>
          </p:cNvSpPr>
          <p:nvPr>
            <p:ph type="sldNum" sz="quarter" idx="11"/>
          </p:nvPr>
        </p:nvSpPr>
        <p:spPr/>
        <p:txBody>
          <a:bodyPr/>
          <a:lstStyle/>
          <a:p>
            <a:fld id="{954E6B41-31D2-6544-934B-E6C097693383}" type="slidenum">
              <a:rPr lang="en-US"/>
              <a:pPr/>
              <a:t>42</a:t>
            </a:fld>
            <a:endParaRPr lang="en-US"/>
          </a:p>
        </p:txBody>
      </p:sp>
      <p:sp>
        <p:nvSpPr>
          <p:cNvPr id="813058" name="Rectangle 2"/>
          <p:cNvSpPr>
            <a:spLocks noGrp="1" noChangeArrowheads="1"/>
          </p:cNvSpPr>
          <p:nvPr>
            <p:ph type="title"/>
          </p:nvPr>
        </p:nvSpPr>
        <p:spPr>
          <a:xfrm>
            <a:off x="565150" y="277813"/>
            <a:ext cx="7751763" cy="1139825"/>
          </a:xfrm>
        </p:spPr>
        <p:txBody>
          <a:bodyPr/>
          <a:lstStyle/>
          <a:p>
            <a:r>
              <a:rPr lang="en-US"/>
              <a:t>Information gain</a:t>
            </a:r>
          </a:p>
        </p:txBody>
      </p:sp>
      <p:sp>
        <p:nvSpPr>
          <p:cNvPr id="813059" name="Rectangle 3"/>
          <p:cNvSpPr>
            <a:spLocks noGrp="1" noChangeArrowheads="1"/>
          </p:cNvSpPr>
          <p:nvPr>
            <p:ph type="body" sz="half" idx="1"/>
          </p:nvPr>
        </p:nvSpPr>
        <p:spPr>
          <a:xfrm>
            <a:off x="457200" y="1412875"/>
            <a:ext cx="8255000" cy="4718050"/>
          </a:xfrm>
        </p:spPr>
        <p:txBody>
          <a:bodyPr/>
          <a:lstStyle/>
          <a:p>
            <a:r>
              <a:rPr lang="en-US" sz="2600"/>
              <a:t>Given a set of examples </a:t>
            </a:r>
            <a:r>
              <a:rPr lang="en-US" sz="2600" i="1"/>
              <a:t>D</a:t>
            </a:r>
            <a:r>
              <a:rPr lang="en-US" sz="2600"/>
              <a:t>, we first compute its entropy:</a:t>
            </a:r>
          </a:p>
          <a:p>
            <a:endParaRPr lang="en-US" sz="2600"/>
          </a:p>
          <a:p>
            <a:endParaRPr lang="en-US" sz="2600"/>
          </a:p>
          <a:p>
            <a:r>
              <a:rPr lang="en-US" sz="2600"/>
              <a:t>If we make attribute </a:t>
            </a:r>
            <a:r>
              <a:rPr lang="en-US" sz="2600" i="1">
                <a:solidFill>
                  <a:srgbClr val="FF0000"/>
                </a:solidFill>
              </a:rPr>
              <a:t>A</a:t>
            </a:r>
            <a:r>
              <a:rPr lang="en-US" sz="2600" i="1" baseline="-25000">
                <a:solidFill>
                  <a:srgbClr val="FF0000"/>
                </a:solidFill>
              </a:rPr>
              <a:t>i</a:t>
            </a:r>
            <a:r>
              <a:rPr lang="en-US" sz="2600">
                <a:solidFill>
                  <a:schemeClr val="hlink"/>
                </a:solidFill>
              </a:rPr>
              <a:t>, </a:t>
            </a:r>
            <a:r>
              <a:rPr lang="en-US" sz="2600">
                <a:solidFill>
                  <a:srgbClr val="3333CC"/>
                </a:solidFill>
              </a:rPr>
              <a:t>with v values</a:t>
            </a:r>
            <a:r>
              <a:rPr lang="en-US" sz="2600"/>
              <a:t>, the root of the current tree, this will partition </a:t>
            </a:r>
            <a:r>
              <a:rPr lang="en-US" sz="2600" i="1"/>
              <a:t>D</a:t>
            </a:r>
            <a:r>
              <a:rPr lang="en-US" sz="2600"/>
              <a:t> into </a:t>
            </a:r>
            <a:r>
              <a:rPr lang="en-US" sz="2600">
                <a:solidFill>
                  <a:srgbClr val="3333CC"/>
                </a:solidFill>
              </a:rPr>
              <a:t>v</a:t>
            </a:r>
            <a:r>
              <a:rPr lang="en-US" sz="2600"/>
              <a:t> subsets </a:t>
            </a:r>
            <a:r>
              <a:rPr lang="en-US" altLang="ja-JP" sz="2600" i="1">
                <a:cs typeface="ＭＳ Ｐゴシック" charset="0"/>
              </a:rPr>
              <a:t>D</a:t>
            </a:r>
            <a:r>
              <a:rPr lang="en-US" altLang="ja-JP" sz="2600" baseline="-25000">
                <a:cs typeface="ＭＳ Ｐゴシック" charset="0"/>
              </a:rPr>
              <a:t>1</a:t>
            </a:r>
            <a:r>
              <a:rPr lang="en-US" altLang="ja-JP" sz="2600" i="1">
                <a:cs typeface="ＭＳ Ｐゴシック" charset="0"/>
              </a:rPr>
              <a:t>, D</a:t>
            </a:r>
            <a:r>
              <a:rPr lang="en-US" altLang="ja-JP" sz="2600" baseline="-25000">
                <a:cs typeface="ＭＳ Ｐゴシック" charset="0"/>
              </a:rPr>
              <a:t>2</a:t>
            </a:r>
            <a:r>
              <a:rPr lang="en-US" altLang="ja-JP" sz="2600" i="1">
                <a:cs typeface="ＭＳ Ｐゴシック" charset="0"/>
              </a:rPr>
              <a:t> …, D</a:t>
            </a:r>
            <a:r>
              <a:rPr lang="en-US" altLang="ja-JP" sz="2600" baseline="-25000">
                <a:cs typeface="ＭＳ Ｐゴシック" charset="0"/>
              </a:rPr>
              <a:t>v</a:t>
            </a:r>
            <a:r>
              <a:rPr lang="en-US" altLang="ja-JP" sz="2600">
                <a:cs typeface="ＭＳ Ｐゴシック" charset="0"/>
              </a:rPr>
              <a:t> </a:t>
            </a:r>
            <a:r>
              <a:rPr lang="en-US" sz="2600"/>
              <a:t>. The expected entropy if </a:t>
            </a:r>
            <a:r>
              <a:rPr lang="en-US" sz="2600" i="1">
                <a:solidFill>
                  <a:srgbClr val="FF0000"/>
                </a:solidFill>
              </a:rPr>
              <a:t>A</a:t>
            </a:r>
            <a:r>
              <a:rPr lang="en-US" sz="2600" i="1" baseline="-25000">
                <a:solidFill>
                  <a:srgbClr val="FF0000"/>
                </a:solidFill>
              </a:rPr>
              <a:t>i</a:t>
            </a:r>
            <a:r>
              <a:rPr lang="en-US" sz="2600">
                <a:solidFill>
                  <a:schemeClr val="hlink"/>
                </a:solidFill>
              </a:rPr>
              <a:t> </a:t>
            </a:r>
            <a:r>
              <a:rPr lang="en-US" sz="2600">
                <a:solidFill>
                  <a:srgbClr val="3333CC"/>
                </a:solidFill>
              </a:rPr>
              <a:t>is used</a:t>
            </a:r>
            <a:r>
              <a:rPr lang="en-US" sz="2600"/>
              <a:t> as the current root:</a:t>
            </a:r>
          </a:p>
          <a:p>
            <a:endParaRPr lang="en-US" sz="2600"/>
          </a:p>
        </p:txBody>
      </p:sp>
      <p:pic>
        <p:nvPicPr>
          <p:cNvPr id="813060" name="Picture 4"/>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763713" y="2133600"/>
            <a:ext cx="5545137" cy="1008063"/>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81306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13068" name="Object 12"/>
          <p:cNvGraphicFramePr>
            <a:graphicFrameLocks noChangeAspect="1"/>
          </p:cNvGraphicFramePr>
          <p:nvPr/>
        </p:nvGraphicFramePr>
        <p:xfrm>
          <a:off x="2074863" y="4792663"/>
          <a:ext cx="5353050" cy="1120775"/>
        </p:xfrm>
        <a:graphic>
          <a:graphicData uri="http://schemas.openxmlformats.org/presentationml/2006/ole">
            <mc:AlternateContent xmlns:mc="http://schemas.openxmlformats.org/markup-compatibility/2006">
              <mc:Choice xmlns:v="urn:schemas-microsoft-com:vml" Requires="v">
                <p:oleObj spid="_x0000_s92167" name="Equation" r:id="rId4" imgW="2184120" imgH="457200" progId="Equation.3">
                  <p:embed/>
                </p:oleObj>
              </mc:Choice>
              <mc:Fallback>
                <p:oleObj name="Equation" r:id="rId4" imgW="218412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4863" y="4792663"/>
                        <a:ext cx="5353050"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90180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a:t>CS583, Bing Liu, UIC</a:t>
            </a:r>
          </a:p>
        </p:txBody>
      </p:sp>
      <p:sp>
        <p:nvSpPr>
          <p:cNvPr id="7" name="Slide Number Placeholder 6"/>
          <p:cNvSpPr>
            <a:spLocks noGrp="1"/>
          </p:cNvSpPr>
          <p:nvPr>
            <p:ph type="sldNum" sz="quarter" idx="11"/>
          </p:nvPr>
        </p:nvSpPr>
        <p:spPr/>
        <p:txBody>
          <a:bodyPr/>
          <a:lstStyle/>
          <a:p>
            <a:fld id="{604052D7-C409-554A-AC9B-566FB853AE74}" type="slidenum">
              <a:rPr lang="en-US"/>
              <a:pPr/>
              <a:t>43</a:t>
            </a:fld>
            <a:endParaRPr lang="en-US"/>
          </a:p>
        </p:txBody>
      </p:sp>
      <p:sp>
        <p:nvSpPr>
          <p:cNvPr id="732162" name="Rectangle 2"/>
          <p:cNvSpPr>
            <a:spLocks noGrp="1" noChangeArrowheads="1"/>
          </p:cNvSpPr>
          <p:nvPr>
            <p:ph type="title"/>
          </p:nvPr>
        </p:nvSpPr>
        <p:spPr>
          <a:xfrm>
            <a:off x="576263" y="333375"/>
            <a:ext cx="8229600" cy="1139825"/>
          </a:xfrm>
        </p:spPr>
        <p:txBody>
          <a:bodyPr/>
          <a:lstStyle/>
          <a:p>
            <a:r>
              <a:rPr lang="en-US"/>
              <a:t>Information gain (cont …)</a:t>
            </a:r>
          </a:p>
        </p:txBody>
      </p:sp>
      <p:sp>
        <p:nvSpPr>
          <p:cNvPr id="732163" name="Rectangle 3"/>
          <p:cNvSpPr>
            <a:spLocks noGrp="1" noChangeArrowheads="1"/>
          </p:cNvSpPr>
          <p:nvPr>
            <p:ph type="body" sz="half" idx="1"/>
          </p:nvPr>
        </p:nvSpPr>
        <p:spPr>
          <a:xfrm>
            <a:off x="457200" y="1600200"/>
            <a:ext cx="7643813" cy="4530725"/>
          </a:xfrm>
        </p:spPr>
        <p:txBody>
          <a:bodyPr/>
          <a:lstStyle/>
          <a:p>
            <a:r>
              <a:rPr lang="en-US" sz="2600">
                <a:solidFill>
                  <a:srgbClr val="FF0000"/>
                </a:solidFill>
              </a:rPr>
              <a:t>Information gained</a:t>
            </a:r>
            <a:r>
              <a:rPr lang="en-US" sz="2600"/>
              <a:t> by selecting attribute </a:t>
            </a:r>
            <a:r>
              <a:rPr lang="en-US" sz="2600" i="1">
                <a:solidFill>
                  <a:srgbClr val="FF0000"/>
                </a:solidFill>
              </a:rPr>
              <a:t>A</a:t>
            </a:r>
            <a:r>
              <a:rPr lang="en-US" sz="2600" i="1" baseline="-25000">
                <a:solidFill>
                  <a:srgbClr val="FF0000"/>
                </a:solidFill>
              </a:rPr>
              <a:t>i </a:t>
            </a:r>
            <a:r>
              <a:rPr lang="en-US" sz="2600">
                <a:solidFill>
                  <a:srgbClr val="3333CC"/>
                </a:solidFill>
              </a:rPr>
              <a:t>to branch or to partition the data is </a:t>
            </a:r>
          </a:p>
          <a:p>
            <a:endParaRPr lang="en-US" sz="2600"/>
          </a:p>
          <a:p>
            <a:endParaRPr lang="en-US" sz="2600"/>
          </a:p>
          <a:p>
            <a:r>
              <a:rPr lang="en-US" sz="2600"/>
              <a:t>We choose the attribute with the highest gain to branch/split the current tree. </a:t>
            </a:r>
          </a:p>
        </p:txBody>
      </p:sp>
      <p:sp>
        <p:nvSpPr>
          <p:cNvPr id="73217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732169" name="Object 9"/>
          <p:cNvGraphicFramePr>
            <a:graphicFrameLocks noChangeAspect="1"/>
          </p:cNvGraphicFramePr>
          <p:nvPr/>
        </p:nvGraphicFramePr>
        <p:xfrm>
          <a:off x="1223963" y="2600325"/>
          <a:ext cx="6192837" cy="609600"/>
        </p:xfrm>
        <a:graphic>
          <a:graphicData uri="http://schemas.openxmlformats.org/presentationml/2006/ole">
            <mc:AlternateContent xmlns:mc="http://schemas.openxmlformats.org/markup-compatibility/2006">
              <mc:Choice xmlns:v="urn:schemas-microsoft-com:vml" Requires="v">
                <p:oleObj spid="_x0000_s93191" name="Equation" r:id="rId3" imgW="2324100" imgH="228600" progId="Equation.3">
                  <p:embed/>
                </p:oleObj>
              </mc:Choice>
              <mc:Fallback>
                <p:oleObj name="Equation" r:id="rId3" imgW="2324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2600325"/>
                        <a:ext cx="61928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196900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6"/>
          <p:cNvSpPr>
            <a:spLocks noGrp="1"/>
          </p:cNvSpPr>
          <p:nvPr>
            <p:ph type="ftr" sz="quarter" idx="10"/>
          </p:nvPr>
        </p:nvSpPr>
        <p:spPr/>
        <p:txBody>
          <a:bodyPr/>
          <a:lstStyle/>
          <a:p>
            <a:r>
              <a:rPr lang="en-US"/>
              <a:t>CS583, Bing Liu, UIC</a:t>
            </a:r>
          </a:p>
        </p:txBody>
      </p:sp>
      <p:sp>
        <p:nvSpPr>
          <p:cNvPr id="14" name="Slide Number Placeholder 7"/>
          <p:cNvSpPr>
            <a:spLocks noGrp="1"/>
          </p:cNvSpPr>
          <p:nvPr>
            <p:ph type="sldNum" sz="quarter" idx="11"/>
          </p:nvPr>
        </p:nvSpPr>
        <p:spPr/>
        <p:txBody>
          <a:bodyPr/>
          <a:lstStyle/>
          <a:p>
            <a:fld id="{51402404-2476-3443-90C4-EDF1AC7EBBB0}" type="slidenum">
              <a:rPr lang="en-US"/>
              <a:pPr/>
              <a:t>44</a:t>
            </a:fld>
            <a:endParaRPr lang="en-US"/>
          </a:p>
        </p:txBody>
      </p:sp>
      <p:sp>
        <p:nvSpPr>
          <p:cNvPr id="817154" name="Rectangle 2"/>
          <p:cNvSpPr>
            <a:spLocks noGrp="1" noChangeArrowheads="1"/>
          </p:cNvSpPr>
          <p:nvPr>
            <p:ph type="title" sz="quarter"/>
          </p:nvPr>
        </p:nvSpPr>
        <p:spPr>
          <a:xfrm>
            <a:off x="358775" y="93663"/>
            <a:ext cx="8229600" cy="1139825"/>
          </a:xfrm>
        </p:spPr>
        <p:txBody>
          <a:bodyPr/>
          <a:lstStyle/>
          <a:p>
            <a:r>
              <a:rPr lang="en-US"/>
              <a:t>An example</a:t>
            </a:r>
          </a:p>
        </p:txBody>
      </p:sp>
      <p:pic>
        <p:nvPicPr>
          <p:cNvPr id="817156" name="Picture 4"/>
          <p:cNvPicPr>
            <a:picLocks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535488" y="188913"/>
            <a:ext cx="4429125" cy="3203575"/>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graphicFrame>
        <p:nvGraphicFramePr>
          <p:cNvPr id="817159" name="Object 7"/>
          <p:cNvGraphicFramePr>
            <a:graphicFrameLocks noChangeAspect="1"/>
          </p:cNvGraphicFramePr>
          <p:nvPr>
            <p:ph sz="quarter" idx="2"/>
          </p:nvPr>
        </p:nvGraphicFramePr>
        <p:xfrm>
          <a:off x="5832475" y="3525838"/>
          <a:ext cx="3095625" cy="1179512"/>
        </p:xfrm>
        <a:graphic>
          <a:graphicData uri="http://schemas.openxmlformats.org/presentationml/2006/ole">
            <mc:AlternateContent xmlns:mc="http://schemas.openxmlformats.org/markup-compatibility/2006">
              <mc:Choice xmlns:v="urn:schemas-microsoft-com:vml" Requires="v">
                <p:oleObj spid="_x0000_s94233" name="Worksheet" r:id="rId4" imgW="3619500" imgH="1381049" progId="Excel.Sheet.8">
                  <p:embed/>
                </p:oleObj>
              </mc:Choice>
              <mc:Fallback>
                <p:oleObj name="Worksheet" r:id="rId4" imgW="3619500" imgH="1381049"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475" y="3525838"/>
                        <a:ext cx="3095625"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81717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4883150"/>
            <a:ext cx="4714875"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17171" name="Text Box 19"/>
          <p:cNvSpPr txBox="1">
            <a:spLocks noChangeArrowheads="1"/>
          </p:cNvSpPr>
          <p:nvPr/>
        </p:nvSpPr>
        <p:spPr bwMode="auto">
          <a:xfrm>
            <a:off x="179388" y="4976813"/>
            <a:ext cx="4032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sz="2400"/>
              <a:t>Own_house is the best choice for the root. </a:t>
            </a:r>
          </a:p>
        </p:txBody>
      </p:sp>
      <p:sp>
        <p:nvSpPr>
          <p:cNvPr id="817174" name="Rectangle 22"/>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17173" name="Object 21"/>
          <p:cNvGraphicFramePr>
            <a:graphicFrameLocks noChangeAspect="1"/>
          </p:cNvGraphicFramePr>
          <p:nvPr/>
        </p:nvGraphicFramePr>
        <p:xfrm>
          <a:off x="142875" y="873125"/>
          <a:ext cx="4465638" cy="647700"/>
        </p:xfrm>
        <a:graphic>
          <a:graphicData uri="http://schemas.openxmlformats.org/presentationml/2006/ole">
            <mc:AlternateContent xmlns:mc="http://schemas.openxmlformats.org/markup-compatibility/2006">
              <mc:Choice xmlns:v="urn:schemas-microsoft-com:vml" Requires="v">
                <p:oleObj spid="_x0000_s94234" name="Equation" r:id="rId7" imgW="2819400" imgH="368300" progId="Equation.3">
                  <p:embed/>
                </p:oleObj>
              </mc:Choice>
              <mc:Fallback>
                <p:oleObj name="Equation" r:id="rId7" imgW="2819400" imgH="368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75" y="873125"/>
                        <a:ext cx="446563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7176" name="Rectangle 24"/>
          <p:cNvSpPr>
            <a:spLocks noChangeArrowheads="1"/>
          </p:cNvSpPr>
          <p:nvPr/>
        </p:nvSpPr>
        <p:spPr bwMode="auto">
          <a:xfrm>
            <a:off x="0" y="296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17175" name="Object 23"/>
          <p:cNvGraphicFramePr>
            <a:graphicFrameLocks noChangeAspect="1"/>
          </p:cNvGraphicFramePr>
          <p:nvPr/>
        </p:nvGraphicFramePr>
        <p:xfrm>
          <a:off x="142875" y="1844675"/>
          <a:ext cx="4429125" cy="1260475"/>
        </p:xfrm>
        <a:graphic>
          <a:graphicData uri="http://schemas.openxmlformats.org/presentationml/2006/ole">
            <mc:AlternateContent xmlns:mc="http://schemas.openxmlformats.org/markup-compatibility/2006">
              <mc:Choice xmlns:v="urn:schemas-microsoft-com:vml" Requires="v">
                <p:oleObj spid="_x0000_s94235" name="Equation" r:id="rId9" imgW="3403600" imgH="927100" progId="Equation.3">
                  <p:embed/>
                </p:oleObj>
              </mc:Choice>
              <mc:Fallback>
                <p:oleObj name="Equation" r:id="rId9" imgW="3403600" imgH="927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5" y="1844675"/>
                        <a:ext cx="4429125"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7179" name="Rectangle 27"/>
          <p:cNvSpPr>
            <a:spLocks noChangeArrowheads="1"/>
          </p:cNvSpPr>
          <p:nvPr/>
        </p:nvSpPr>
        <p:spPr bwMode="auto">
          <a:xfrm>
            <a:off x="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17178" name="Object 26"/>
          <p:cNvGraphicFramePr>
            <a:graphicFrameLocks noChangeAspect="1"/>
          </p:cNvGraphicFramePr>
          <p:nvPr/>
        </p:nvGraphicFramePr>
        <p:xfrm>
          <a:off x="179388" y="3429000"/>
          <a:ext cx="5653087" cy="1368425"/>
        </p:xfrm>
        <a:graphic>
          <a:graphicData uri="http://schemas.openxmlformats.org/presentationml/2006/ole">
            <mc:AlternateContent xmlns:mc="http://schemas.openxmlformats.org/markup-compatibility/2006">
              <mc:Choice xmlns:v="urn:schemas-microsoft-com:vml" Requires="v">
                <p:oleObj spid="_x0000_s94236" name="Equation" r:id="rId11" imgW="4152900" imgH="927100" progId="Equation.3">
                  <p:embed/>
                </p:oleObj>
              </mc:Choice>
              <mc:Fallback>
                <p:oleObj name="Equation" r:id="rId11" imgW="4152900" imgH="927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388" y="3429000"/>
                        <a:ext cx="5653087"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326270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CS583, Bing Liu, UIC</a:t>
            </a:r>
          </a:p>
        </p:txBody>
      </p:sp>
      <p:sp>
        <p:nvSpPr>
          <p:cNvPr id="6" name="Slide Number Placeholder 4"/>
          <p:cNvSpPr>
            <a:spLocks noGrp="1"/>
          </p:cNvSpPr>
          <p:nvPr>
            <p:ph type="sldNum" sz="quarter" idx="11"/>
          </p:nvPr>
        </p:nvSpPr>
        <p:spPr/>
        <p:txBody>
          <a:bodyPr/>
          <a:lstStyle/>
          <a:p>
            <a:fld id="{D094AD0D-06CD-104D-B669-2480A599E468}" type="slidenum">
              <a:rPr lang="en-US"/>
              <a:pPr/>
              <a:t>45</a:t>
            </a:fld>
            <a:endParaRPr lang="en-US"/>
          </a:p>
        </p:txBody>
      </p:sp>
      <p:sp>
        <p:nvSpPr>
          <p:cNvPr id="822274" name="Rectangle 2"/>
          <p:cNvSpPr>
            <a:spLocks noGrp="1" noChangeArrowheads="1"/>
          </p:cNvSpPr>
          <p:nvPr>
            <p:ph type="title"/>
          </p:nvPr>
        </p:nvSpPr>
        <p:spPr/>
        <p:txBody>
          <a:bodyPr/>
          <a:lstStyle/>
          <a:p>
            <a:r>
              <a:rPr lang="en-US"/>
              <a:t>We build the final tree</a:t>
            </a:r>
          </a:p>
        </p:txBody>
      </p:sp>
      <p:pic>
        <p:nvPicPr>
          <p:cNvPr id="822276"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32025" y="1377950"/>
            <a:ext cx="4211638" cy="3311525"/>
          </a:xfrm>
          <a:noFill/>
          <a:ln/>
        </p:spPr>
      </p:pic>
      <p:sp>
        <p:nvSpPr>
          <p:cNvPr id="822277" name="Text Box 5"/>
          <p:cNvSpPr txBox="1">
            <a:spLocks noChangeArrowheads="1"/>
          </p:cNvSpPr>
          <p:nvPr/>
        </p:nvSpPr>
        <p:spPr bwMode="auto">
          <a:xfrm>
            <a:off x="576263" y="5084763"/>
            <a:ext cx="7848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sz="2400"/>
              <a:t>We can use information gain ratio to evaluate the impurity as well (see the handout)</a:t>
            </a:r>
            <a:r>
              <a:rPr lang="en-US"/>
              <a:t> </a:t>
            </a:r>
          </a:p>
        </p:txBody>
      </p:sp>
    </p:spTree>
    <p:extLst>
      <p:ext uri="{BB962C8B-B14F-4D97-AF65-F5344CB8AC3E}">
        <p14:creationId xmlns:p14="http://schemas.microsoft.com/office/powerpoint/2010/main" val="2166736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CS583, Bing Liu, UIC</a:t>
            </a:r>
          </a:p>
        </p:txBody>
      </p:sp>
      <p:sp>
        <p:nvSpPr>
          <p:cNvPr id="5" name="Slide Number Placeholder 4"/>
          <p:cNvSpPr>
            <a:spLocks noGrp="1"/>
          </p:cNvSpPr>
          <p:nvPr>
            <p:ph type="sldNum" sz="quarter" idx="11"/>
          </p:nvPr>
        </p:nvSpPr>
        <p:spPr/>
        <p:txBody>
          <a:bodyPr/>
          <a:lstStyle/>
          <a:p>
            <a:fld id="{A5532313-AB8F-E04A-BEDF-1D55281FC2B7}" type="slidenum">
              <a:rPr lang="en-US"/>
              <a:pPr/>
              <a:t>46</a:t>
            </a:fld>
            <a:endParaRPr lang="en-US"/>
          </a:p>
        </p:txBody>
      </p:sp>
      <p:sp>
        <p:nvSpPr>
          <p:cNvPr id="824322" name="Rectangle 2"/>
          <p:cNvSpPr>
            <a:spLocks noGrp="1" noChangeArrowheads="1"/>
          </p:cNvSpPr>
          <p:nvPr>
            <p:ph type="title"/>
          </p:nvPr>
        </p:nvSpPr>
        <p:spPr/>
        <p:txBody>
          <a:bodyPr>
            <a:normAutofit fontScale="90000"/>
          </a:bodyPr>
          <a:lstStyle/>
          <a:p>
            <a:r>
              <a:rPr lang="en-US"/>
              <a:t>Handling continuous attributes</a:t>
            </a:r>
          </a:p>
        </p:txBody>
      </p:sp>
      <p:sp>
        <p:nvSpPr>
          <p:cNvPr id="824323" name="Rectangle 3"/>
          <p:cNvSpPr>
            <a:spLocks noGrp="1" noChangeArrowheads="1"/>
          </p:cNvSpPr>
          <p:nvPr>
            <p:ph type="body" idx="1"/>
          </p:nvPr>
        </p:nvSpPr>
        <p:spPr>
          <a:xfrm>
            <a:off x="468313" y="1270000"/>
            <a:ext cx="8229600" cy="4787900"/>
          </a:xfrm>
        </p:spPr>
        <p:txBody>
          <a:bodyPr>
            <a:normAutofit lnSpcReduction="10000"/>
          </a:bodyPr>
          <a:lstStyle/>
          <a:p>
            <a:r>
              <a:rPr lang="en-US"/>
              <a:t>Handle continuous attribute by splitting into two intervals (can be more) at each node. </a:t>
            </a:r>
          </a:p>
          <a:p>
            <a:r>
              <a:rPr lang="en-US"/>
              <a:t>How to find the best threshold to divide?</a:t>
            </a:r>
          </a:p>
          <a:p>
            <a:pPr lvl="1"/>
            <a:r>
              <a:rPr lang="en-US"/>
              <a:t>Use information gain or gain ratio again</a:t>
            </a:r>
          </a:p>
          <a:p>
            <a:pPr lvl="1"/>
            <a:r>
              <a:rPr lang="en-US"/>
              <a:t>Sort all the values of an continuous attribute in increasing order </a:t>
            </a:r>
            <a:r>
              <a:rPr lang="en-US" altLang="ja-JP">
                <a:cs typeface="ＭＳ Ｐゴシック" charset="0"/>
              </a:rPr>
              <a:t>{</a:t>
            </a:r>
            <a:r>
              <a:rPr lang="en-US" altLang="ja-JP" i="1">
                <a:cs typeface="ＭＳ Ｐゴシック" charset="0"/>
              </a:rPr>
              <a:t>v</a:t>
            </a:r>
            <a:r>
              <a:rPr lang="en-US" altLang="ja-JP" baseline="-25000">
                <a:cs typeface="ＭＳ Ｐゴシック" charset="0"/>
              </a:rPr>
              <a:t>1</a:t>
            </a:r>
            <a:r>
              <a:rPr lang="en-US" altLang="ja-JP">
                <a:cs typeface="ＭＳ Ｐゴシック" charset="0"/>
              </a:rPr>
              <a:t>, </a:t>
            </a:r>
            <a:r>
              <a:rPr lang="en-US" altLang="ja-JP" i="1">
                <a:cs typeface="ＭＳ Ｐゴシック" charset="0"/>
              </a:rPr>
              <a:t>v</a:t>
            </a:r>
            <a:r>
              <a:rPr lang="en-US" altLang="ja-JP" baseline="-25000">
                <a:cs typeface="ＭＳ Ｐゴシック" charset="0"/>
              </a:rPr>
              <a:t>2</a:t>
            </a:r>
            <a:r>
              <a:rPr lang="en-US" altLang="ja-JP">
                <a:cs typeface="ＭＳ Ｐゴシック" charset="0"/>
              </a:rPr>
              <a:t>, …, </a:t>
            </a:r>
            <a:r>
              <a:rPr lang="en-US" altLang="ja-JP" i="1">
                <a:cs typeface="ＭＳ Ｐゴシック" charset="0"/>
              </a:rPr>
              <a:t>v</a:t>
            </a:r>
            <a:r>
              <a:rPr lang="en-US" altLang="ja-JP" baseline="-25000">
                <a:cs typeface="ＭＳ Ｐゴシック" charset="0"/>
              </a:rPr>
              <a:t>r</a:t>
            </a:r>
            <a:r>
              <a:rPr lang="en-US" altLang="ja-JP">
                <a:cs typeface="ＭＳ Ｐゴシック" charset="0"/>
              </a:rPr>
              <a:t>}, </a:t>
            </a:r>
            <a:endParaRPr lang="en-US"/>
          </a:p>
          <a:p>
            <a:pPr lvl="1"/>
            <a:r>
              <a:rPr lang="en-US"/>
              <a:t>One possible threshold between two adjacent values </a:t>
            </a:r>
            <a:r>
              <a:rPr lang="en-US" altLang="ja-JP" i="1">
                <a:cs typeface="ＭＳ Ｐゴシック" charset="0"/>
              </a:rPr>
              <a:t>v</a:t>
            </a:r>
            <a:r>
              <a:rPr lang="en-US" altLang="ja-JP" baseline="-25000">
                <a:cs typeface="ＭＳ Ｐゴシック" charset="0"/>
              </a:rPr>
              <a:t>i</a:t>
            </a:r>
            <a:r>
              <a:rPr lang="en-US" altLang="ja-JP">
                <a:cs typeface="ＭＳ Ｐゴシック" charset="0"/>
              </a:rPr>
              <a:t> and </a:t>
            </a:r>
            <a:r>
              <a:rPr lang="en-US" altLang="ja-JP" i="1">
                <a:cs typeface="ＭＳ Ｐゴシック" charset="0"/>
              </a:rPr>
              <a:t>v</a:t>
            </a:r>
            <a:r>
              <a:rPr lang="en-US" altLang="ja-JP" baseline="-25000">
                <a:cs typeface="ＭＳ Ｐゴシック" charset="0"/>
              </a:rPr>
              <a:t>i+1</a:t>
            </a:r>
            <a:r>
              <a:rPr lang="en-US"/>
              <a:t>. Try all possible thresholds and find the one that maximizes the gain (or gain ratio). </a:t>
            </a:r>
          </a:p>
        </p:txBody>
      </p:sp>
    </p:spTree>
    <p:extLst>
      <p:ext uri="{BB962C8B-B14F-4D97-AF65-F5344CB8AC3E}">
        <p14:creationId xmlns:p14="http://schemas.microsoft.com/office/powerpoint/2010/main" val="1758326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CS583, Bing Liu, UIC</a:t>
            </a:r>
          </a:p>
        </p:txBody>
      </p:sp>
      <p:sp>
        <p:nvSpPr>
          <p:cNvPr id="5" name="Slide Number Placeholder 4"/>
          <p:cNvSpPr>
            <a:spLocks noGrp="1"/>
          </p:cNvSpPr>
          <p:nvPr>
            <p:ph type="sldNum" sz="quarter" idx="11"/>
          </p:nvPr>
        </p:nvSpPr>
        <p:spPr/>
        <p:txBody>
          <a:bodyPr/>
          <a:lstStyle/>
          <a:p>
            <a:fld id="{0D61DBFB-2945-634B-A619-0974CCCC7AA7}" type="slidenum">
              <a:rPr lang="en-US"/>
              <a:pPr/>
              <a:t>47</a:t>
            </a:fld>
            <a:endParaRPr lang="en-US"/>
          </a:p>
        </p:txBody>
      </p:sp>
      <p:sp>
        <p:nvSpPr>
          <p:cNvPr id="825346" name="Rectangle 2"/>
          <p:cNvSpPr>
            <a:spLocks noGrp="1" noChangeArrowheads="1"/>
          </p:cNvSpPr>
          <p:nvPr>
            <p:ph type="title"/>
          </p:nvPr>
        </p:nvSpPr>
        <p:spPr/>
        <p:txBody>
          <a:bodyPr>
            <a:normAutofit fontScale="90000"/>
          </a:bodyPr>
          <a:lstStyle/>
          <a:p>
            <a:r>
              <a:rPr lang="en-US"/>
              <a:t>An example in a continuous space</a:t>
            </a:r>
          </a:p>
        </p:txBody>
      </p:sp>
      <p:pic>
        <p:nvPicPr>
          <p:cNvPr id="825347"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31800" y="1628775"/>
            <a:ext cx="8229600" cy="3916363"/>
          </a:xfrm>
        </p:spPr>
      </p:pic>
    </p:spTree>
    <p:extLst>
      <p:ext uri="{BB962C8B-B14F-4D97-AF65-F5344CB8AC3E}">
        <p14:creationId xmlns:p14="http://schemas.microsoft.com/office/powerpoint/2010/main" val="457198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CS583, Bing Liu, UIC</a:t>
            </a:r>
          </a:p>
        </p:txBody>
      </p:sp>
      <p:sp>
        <p:nvSpPr>
          <p:cNvPr id="5" name="Slide Number Placeholder 4"/>
          <p:cNvSpPr>
            <a:spLocks noGrp="1"/>
          </p:cNvSpPr>
          <p:nvPr>
            <p:ph type="sldNum" sz="quarter" idx="11"/>
          </p:nvPr>
        </p:nvSpPr>
        <p:spPr/>
        <p:txBody>
          <a:bodyPr/>
          <a:lstStyle/>
          <a:p>
            <a:fld id="{C3CDE122-A553-B94A-89A2-6F7E5A3F1B1E}" type="slidenum">
              <a:rPr lang="en-US"/>
              <a:pPr/>
              <a:t>48</a:t>
            </a:fld>
            <a:endParaRPr lang="en-US"/>
          </a:p>
        </p:txBody>
      </p:sp>
      <p:sp>
        <p:nvSpPr>
          <p:cNvPr id="736258" name="Rectangle 2"/>
          <p:cNvSpPr>
            <a:spLocks noGrp="1" noChangeArrowheads="1"/>
          </p:cNvSpPr>
          <p:nvPr>
            <p:ph type="title"/>
          </p:nvPr>
        </p:nvSpPr>
        <p:spPr>
          <a:xfrm>
            <a:off x="503238" y="188913"/>
            <a:ext cx="8153400" cy="990600"/>
          </a:xfrm>
          <a:noFill/>
          <a:ln/>
        </p:spPr>
        <p:txBody>
          <a:bodyPr lIns="92075" tIns="46038" rIns="92075" bIns="46038" anchor="ctr">
            <a:normAutofit fontScale="90000"/>
          </a:bodyPr>
          <a:lstStyle/>
          <a:p>
            <a:r>
              <a:rPr lang="en-US"/>
              <a:t>Avoid overfitting in classification</a:t>
            </a:r>
            <a:endParaRPr lang="en-US" sz="3800"/>
          </a:p>
        </p:txBody>
      </p:sp>
      <p:sp>
        <p:nvSpPr>
          <p:cNvPr id="736259" name="Rectangle 3"/>
          <p:cNvSpPr>
            <a:spLocks noGrp="1" noChangeArrowheads="1"/>
          </p:cNvSpPr>
          <p:nvPr>
            <p:ph type="body" idx="1"/>
          </p:nvPr>
        </p:nvSpPr>
        <p:spPr>
          <a:xfrm>
            <a:off x="503238" y="1233488"/>
            <a:ext cx="8382000" cy="4967287"/>
          </a:xfrm>
          <a:noFill/>
          <a:ln/>
          <a:extLst>
            <a:ext uri="{909E8E84-426E-40dd-AFC4-6F175D3DCCD1}">
              <a14:hiddenFill xmlns:a14="http://schemas.microsoft.com/office/drawing/2010/main">
                <a:solidFill>
                  <a:schemeClr val="bg1"/>
                </a:solidFill>
              </a14:hiddenFill>
            </a:ext>
          </a:extLst>
        </p:spPr>
        <p:txBody>
          <a:bodyPr lIns="92075" tIns="46038" rIns="92075" bIns="46038">
            <a:normAutofit lnSpcReduction="10000"/>
          </a:bodyPr>
          <a:lstStyle/>
          <a:p>
            <a:pPr>
              <a:lnSpc>
                <a:spcPct val="90000"/>
              </a:lnSpc>
            </a:pPr>
            <a:r>
              <a:rPr lang="en-US" sz="2800">
                <a:solidFill>
                  <a:srgbClr val="FF0000"/>
                </a:solidFill>
              </a:rPr>
              <a:t>Overfitting</a:t>
            </a:r>
            <a:r>
              <a:rPr lang="en-US" sz="2800"/>
              <a:t>:  A tree may overfit the training data</a:t>
            </a:r>
            <a:r>
              <a:rPr lang="en-US" sz="2100"/>
              <a:t> </a:t>
            </a:r>
          </a:p>
          <a:p>
            <a:pPr marL="742950" lvl="1" indent="-285750">
              <a:lnSpc>
                <a:spcPct val="90000"/>
              </a:lnSpc>
            </a:pPr>
            <a:r>
              <a:rPr lang="en-US" sz="2400"/>
              <a:t>Good accuracy on training data but poor on test data</a:t>
            </a:r>
          </a:p>
          <a:p>
            <a:pPr marL="742950" lvl="1" indent="-285750">
              <a:lnSpc>
                <a:spcPct val="90000"/>
              </a:lnSpc>
            </a:pPr>
            <a:r>
              <a:rPr lang="en-US" sz="2400"/>
              <a:t>Symptoms: tree too deep and too many branches, some may reflect anomalies due to noise or outliers</a:t>
            </a:r>
          </a:p>
          <a:p>
            <a:pPr>
              <a:lnSpc>
                <a:spcPct val="90000"/>
              </a:lnSpc>
            </a:pPr>
            <a:r>
              <a:rPr lang="en-US" sz="2800"/>
              <a:t>Two approaches to avoid overfitting </a:t>
            </a:r>
          </a:p>
          <a:p>
            <a:pPr marL="742950" lvl="1" indent="-285750">
              <a:lnSpc>
                <a:spcPct val="90000"/>
              </a:lnSpc>
            </a:pPr>
            <a:r>
              <a:rPr lang="en-US" sz="2400">
                <a:solidFill>
                  <a:srgbClr val="FF0000"/>
                </a:solidFill>
              </a:rPr>
              <a:t>Pre-pruning</a:t>
            </a:r>
            <a:r>
              <a:rPr lang="en-US" sz="2400"/>
              <a:t>: Halt tree construction early</a:t>
            </a:r>
          </a:p>
          <a:p>
            <a:pPr marL="1143000" lvl="2" indent="-228600">
              <a:lnSpc>
                <a:spcPct val="90000"/>
              </a:lnSpc>
            </a:pPr>
            <a:r>
              <a:rPr lang="en-US"/>
              <a:t>Difficult to decide because we do not know what may happen subsequently if we keep growing the tree. </a:t>
            </a:r>
          </a:p>
          <a:p>
            <a:pPr marL="742950" lvl="1" indent="-285750">
              <a:lnSpc>
                <a:spcPct val="90000"/>
              </a:lnSpc>
            </a:pPr>
            <a:r>
              <a:rPr lang="en-US" sz="2400">
                <a:solidFill>
                  <a:srgbClr val="FF0000"/>
                </a:solidFill>
              </a:rPr>
              <a:t>Post-pruning</a:t>
            </a:r>
            <a:r>
              <a:rPr lang="en-US" sz="2400"/>
              <a:t>: Remove branches or sub-trees from a </a:t>
            </a:r>
            <a:r>
              <a:rPr lang="ja-JP" altLang="en-US" sz="2400">
                <a:latin typeface="Arial"/>
              </a:rPr>
              <a:t>“</a:t>
            </a:r>
            <a:r>
              <a:rPr lang="en-US" sz="2400"/>
              <a:t>fully grown</a:t>
            </a:r>
            <a:r>
              <a:rPr lang="ja-JP" altLang="en-US" sz="2400">
                <a:latin typeface="Arial"/>
              </a:rPr>
              <a:t>”</a:t>
            </a:r>
            <a:r>
              <a:rPr lang="en-US" sz="2400"/>
              <a:t> tree.</a:t>
            </a:r>
          </a:p>
          <a:p>
            <a:pPr marL="1143000" lvl="2" indent="-228600">
              <a:lnSpc>
                <a:spcPct val="90000"/>
              </a:lnSpc>
            </a:pPr>
            <a:r>
              <a:rPr lang="en-US"/>
              <a:t>This method is commonly used. C4.5 uses a statistical method to estimates the errors at each node for pruning. </a:t>
            </a:r>
          </a:p>
          <a:p>
            <a:pPr marL="1143000" lvl="2" indent="-228600">
              <a:lnSpc>
                <a:spcPct val="90000"/>
              </a:lnSpc>
            </a:pPr>
            <a:r>
              <a:rPr lang="en-US"/>
              <a:t>A validation set may be used for pruning as well.</a:t>
            </a:r>
          </a:p>
        </p:txBody>
      </p:sp>
    </p:spTree>
    <p:extLst>
      <p:ext uri="{BB962C8B-B14F-4D97-AF65-F5344CB8AC3E}">
        <p14:creationId xmlns:p14="http://schemas.microsoft.com/office/powerpoint/2010/main" val="2218811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CS583, Bing Liu, UIC</a:t>
            </a:r>
          </a:p>
        </p:txBody>
      </p:sp>
      <p:sp>
        <p:nvSpPr>
          <p:cNvPr id="8" name="Slide Number Placeholder 4"/>
          <p:cNvSpPr>
            <a:spLocks noGrp="1"/>
          </p:cNvSpPr>
          <p:nvPr>
            <p:ph type="sldNum" sz="quarter" idx="11"/>
          </p:nvPr>
        </p:nvSpPr>
        <p:spPr/>
        <p:txBody>
          <a:bodyPr/>
          <a:lstStyle/>
          <a:p>
            <a:fld id="{FF52D2FE-AB63-8847-A8F9-C14EFC184038}" type="slidenum">
              <a:rPr lang="en-US"/>
              <a:pPr/>
              <a:t>49</a:t>
            </a:fld>
            <a:endParaRPr lang="en-US"/>
          </a:p>
        </p:txBody>
      </p:sp>
      <p:sp>
        <p:nvSpPr>
          <p:cNvPr id="826370" name="Rectangle 2"/>
          <p:cNvSpPr>
            <a:spLocks noGrp="1" noChangeArrowheads="1"/>
          </p:cNvSpPr>
          <p:nvPr>
            <p:ph type="title"/>
          </p:nvPr>
        </p:nvSpPr>
        <p:spPr>
          <a:xfrm>
            <a:off x="457200" y="236538"/>
            <a:ext cx="8229600" cy="1139825"/>
          </a:xfrm>
        </p:spPr>
        <p:txBody>
          <a:bodyPr/>
          <a:lstStyle/>
          <a:p>
            <a:r>
              <a:rPr lang="en-US"/>
              <a:t>An example</a:t>
            </a:r>
          </a:p>
        </p:txBody>
      </p:sp>
      <p:pic>
        <p:nvPicPr>
          <p:cNvPr id="826372" name="Picture 4"/>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611188" y="944563"/>
            <a:ext cx="6911975" cy="2628900"/>
          </a:xfrm>
          <a:noFill/>
          <a:ln/>
        </p:spPr>
      </p:pic>
      <p:pic>
        <p:nvPicPr>
          <p:cNvPr id="826373" name="Picture 5"/>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2625" y="3716338"/>
            <a:ext cx="6408738" cy="2484437"/>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826375" name="Line 7"/>
          <p:cNvSpPr>
            <a:spLocks noChangeShapeType="1"/>
          </p:cNvSpPr>
          <p:nvPr/>
        </p:nvSpPr>
        <p:spPr bwMode="auto">
          <a:xfrm flipV="1">
            <a:off x="1584325" y="873125"/>
            <a:ext cx="2374900" cy="1008063"/>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26376" name="Text Box 8"/>
          <p:cNvSpPr txBox="1">
            <a:spLocks noChangeArrowheads="1"/>
          </p:cNvSpPr>
          <p:nvPr/>
        </p:nvSpPr>
        <p:spPr bwMode="auto">
          <a:xfrm>
            <a:off x="3743325" y="333375"/>
            <a:ext cx="43211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a:solidFill>
                  <a:srgbClr val="3333CC"/>
                </a:solidFill>
              </a:rPr>
              <a:t>Likely to overfit the data</a:t>
            </a:r>
          </a:p>
        </p:txBody>
      </p:sp>
    </p:spTree>
    <p:extLst>
      <p:ext uri="{BB962C8B-B14F-4D97-AF65-F5344CB8AC3E}">
        <p14:creationId xmlns:p14="http://schemas.microsoft.com/office/powerpoint/2010/main" val="3769912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t>An example application</a:t>
            </a:r>
          </a:p>
        </p:txBody>
      </p:sp>
      <p:sp>
        <p:nvSpPr>
          <p:cNvPr id="706563" name="Rectangle 3"/>
          <p:cNvSpPr>
            <a:spLocks noGrp="1" noChangeArrowheads="1"/>
          </p:cNvSpPr>
          <p:nvPr>
            <p:ph idx="1"/>
          </p:nvPr>
        </p:nvSpPr>
        <p:spPr/>
        <p:txBody>
          <a:bodyPr/>
          <a:lstStyle/>
          <a:p>
            <a:pPr marL="609600" indent="-609600">
              <a:lnSpc>
                <a:spcPct val="90000"/>
              </a:lnSpc>
            </a:pPr>
            <a:r>
              <a:rPr lang="en-US" sz="2600"/>
              <a:t>An emergency room in a hospital measures 17 variables (e.g., blood pressure, age, etc) of newly admitted patients. </a:t>
            </a:r>
          </a:p>
          <a:p>
            <a:pPr marL="609600" indent="-609600">
              <a:lnSpc>
                <a:spcPct val="90000"/>
              </a:lnSpc>
            </a:pPr>
            <a:r>
              <a:rPr lang="en-US" sz="2600">
                <a:solidFill>
                  <a:srgbClr val="FF0000"/>
                </a:solidFill>
              </a:rPr>
              <a:t>A decision is needed</a:t>
            </a:r>
            <a:r>
              <a:rPr lang="en-US" sz="2600"/>
              <a:t>: whether to put a new patient in an intensive-care unit. </a:t>
            </a:r>
          </a:p>
          <a:p>
            <a:pPr marL="609600" indent="-609600">
              <a:lnSpc>
                <a:spcPct val="90000"/>
              </a:lnSpc>
            </a:pPr>
            <a:r>
              <a:rPr lang="en-US" sz="2600"/>
              <a:t>Due to the high cost of ICU, those patients who may survive less than a month are given higher priority. </a:t>
            </a:r>
          </a:p>
          <a:p>
            <a:pPr marL="609600" indent="-609600">
              <a:lnSpc>
                <a:spcPct val="90000"/>
              </a:lnSpc>
            </a:pPr>
            <a:r>
              <a:rPr lang="en-US" sz="2600">
                <a:solidFill>
                  <a:srgbClr val="FF0000"/>
                </a:solidFill>
              </a:rPr>
              <a:t>Problem</a:t>
            </a:r>
            <a:r>
              <a:rPr lang="en-US" sz="2600"/>
              <a:t>: to predict </a:t>
            </a:r>
            <a:r>
              <a:rPr lang="en-US" sz="2600">
                <a:solidFill>
                  <a:srgbClr val="3333CC"/>
                </a:solidFill>
              </a:rPr>
              <a:t>high-risk patients</a:t>
            </a:r>
            <a:r>
              <a:rPr lang="en-US" sz="2600"/>
              <a:t> and discriminate them from </a:t>
            </a:r>
            <a:r>
              <a:rPr lang="en-US" sz="2600">
                <a:solidFill>
                  <a:srgbClr val="3333CC"/>
                </a:solidFill>
              </a:rPr>
              <a:t>low-risk patients</a:t>
            </a:r>
            <a:r>
              <a:rPr lang="en-US" sz="2600"/>
              <a:t>. </a:t>
            </a:r>
          </a:p>
        </p:txBody>
      </p:sp>
      <p:sp>
        <p:nvSpPr>
          <p:cNvPr id="5" name="Slide Number Placeholder 4"/>
          <p:cNvSpPr>
            <a:spLocks noGrp="1"/>
          </p:cNvSpPr>
          <p:nvPr>
            <p:ph type="sldNum" sz="quarter" idx="12"/>
          </p:nvPr>
        </p:nvSpPr>
        <p:spPr/>
        <p:txBody>
          <a:bodyPr/>
          <a:lstStyle/>
          <a:p>
            <a:fld id="{23E882E8-25A0-FB45-AAB2-3962762D7E7B}" type="slidenum">
              <a:rPr lang="en-US"/>
              <a:pPr/>
              <a:t>5</a:t>
            </a:fld>
            <a:endParaRPr lang="en-US"/>
          </a:p>
        </p:txBody>
      </p:sp>
    </p:spTree>
    <p:extLst>
      <p:ext uri="{BB962C8B-B14F-4D97-AF65-F5344CB8AC3E}">
        <p14:creationId xmlns:p14="http://schemas.microsoft.com/office/powerpoint/2010/main" val="2510562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CS583, Bing Liu, UIC</a:t>
            </a:r>
          </a:p>
        </p:txBody>
      </p:sp>
      <p:sp>
        <p:nvSpPr>
          <p:cNvPr id="5" name="Slide Number Placeholder 4"/>
          <p:cNvSpPr>
            <a:spLocks noGrp="1"/>
          </p:cNvSpPr>
          <p:nvPr>
            <p:ph type="sldNum" sz="quarter" idx="11"/>
          </p:nvPr>
        </p:nvSpPr>
        <p:spPr/>
        <p:txBody>
          <a:bodyPr/>
          <a:lstStyle/>
          <a:p>
            <a:fld id="{B641F7FD-B3F5-9A42-98A2-CA9E6CC1EDC3}" type="slidenum">
              <a:rPr lang="en-US"/>
              <a:pPr/>
              <a:t>50</a:t>
            </a:fld>
            <a:endParaRPr lang="en-US"/>
          </a:p>
        </p:txBody>
      </p:sp>
      <p:sp>
        <p:nvSpPr>
          <p:cNvPr id="828418" name="Rectangle 2"/>
          <p:cNvSpPr>
            <a:spLocks noGrp="1" noChangeArrowheads="1"/>
          </p:cNvSpPr>
          <p:nvPr>
            <p:ph type="title"/>
          </p:nvPr>
        </p:nvSpPr>
        <p:spPr/>
        <p:txBody>
          <a:bodyPr>
            <a:normAutofit fontScale="90000"/>
          </a:bodyPr>
          <a:lstStyle/>
          <a:p>
            <a:r>
              <a:rPr lang="en-US"/>
              <a:t>Other issues in decision tree learning</a:t>
            </a:r>
          </a:p>
        </p:txBody>
      </p:sp>
      <p:sp>
        <p:nvSpPr>
          <p:cNvPr id="828419" name="Rectangle 3"/>
          <p:cNvSpPr>
            <a:spLocks noGrp="1" noChangeArrowheads="1"/>
          </p:cNvSpPr>
          <p:nvPr>
            <p:ph type="body" idx="1"/>
          </p:nvPr>
        </p:nvSpPr>
        <p:spPr/>
        <p:txBody>
          <a:bodyPr/>
          <a:lstStyle/>
          <a:p>
            <a:r>
              <a:rPr lang="en-US"/>
              <a:t>From tree to rules, and rule pruning</a:t>
            </a:r>
          </a:p>
          <a:p>
            <a:r>
              <a:rPr lang="en-US"/>
              <a:t>Handling of miss values</a:t>
            </a:r>
          </a:p>
          <a:p>
            <a:r>
              <a:rPr lang="en-US"/>
              <a:t>Handing skewed distributions</a:t>
            </a:r>
          </a:p>
          <a:p>
            <a:r>
              <a:rPr lang="en-US"/>
              <a:t>Handling attributes and classes with different costs. </a:t>
            </a:r>
          </a:p>
          <a:p>
            <a:r>
              <a:rPr lang="en-US"/>
              <a:t>Attribute construction</a:t>
            </a:r>
          </a:p>
          <a:p>
            <a:r>
              <a:rPr lang="en-US"/>
              <a:t>Etc.</a:t>
            </a:r>
          </a:p>
          <a:p>
            <a:endParaRPr lang="en-US"/>
          </a:p>
        </p:txBody>
      </p:sp>
    </p:spTree>
    <p:extLst>
      <p:ext uri="{BB962C8B-B14F-4D97-AF65-F5344CB8AC3E}">
        <p14:creationId xmlns:p14="http://schemas.microsoft.com/office/powerpoint/2010/main" val="1152430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a:latin typeface="Arial" charset="0"/>
              </a:rPr>
              <a:t>Support Vector Machines</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3903173"/>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ctr"/>
          <a:lstStyle/>
          <a:p>
            <a:pPr eaLnBrk="1" hangingPunct="1"/>
            <a:r>
              <a:rPr lang="en-US" sz="3200">
                <a:latin typeface="Arial" charset="0"/>
              </a:rPr>
              <a:t>Perceptron Revisited:</a:t>
            </a:r>
          </a:p>
        </p:txBody>
      </p:sp>
      <p:sp>
        <p:nvSpPr>
          <p:cNvPr id="20483" name="Rectangle 3"/>
          <p:cNvSpPr>
            <a:spLocks noGrp="1" noChangeArrowheads="1"/>
          </p:cNvSpPr>
          <p:nvPr>
            <p:ph type="body" idx="1"/>
          </p:nvPr>
        </p:nvSpPr>
        <p:spPr>
          <a:xfrm>
            <a:off x="1573213" y="1858963"/>
            <a:ext cx="6907212" cy="4049712"/>
          </a:xfrm>
        </p:spPr>
        <p:txBody>
          <a:bodyPr/>
          <a:lstStyle/>
          <a:p>
            <a:pPr eaLnBrk="1" hangingPunct="1">
              <a:buFont typeface="Wingdings" charset="0"/>
              <a:buNone/>
            </a:pPr>
            <a:r>
              <a:rPr lang="en-US" sz="3600">
                <a:latin typeface="Garamond" charset="0"/>
              </a:rPr>
              <a:t>Linear Classifier:</a:t>
            </a:r>
            <a:r>
              <a:rPr lang="en-US" sz="3600">
                <a:latin typeface="Verdana" charset="0"/>
              </a:rPr>
              <a:t> </a:t>
            </a:r>
            <a:r>
              <a:rPr lang="en-US" sz="2500" i="1">
                <a:latin typeface="Times New Roman" charset="0"/>
              </a:rPr>
              <a:t>y(</a:t>
            </a:r>
            <a:r>
              <a:rPr lang="en-US" sz="2500" b="1" i="1">
                <a:latin typeface="Times New Roman" charset="0"/>
              </a:rPr>
              <a:t>x</a:t>
            </a:r>
            <a:r>
              <a:rPr lang="en-US" sz="2500" i="1">
                <a:latin typeface="Times New Roman" charset="0"/>
              </a:rPr>
              <a:t>) = </a:t>
            </a:r>
            <a:r>
              <a:rPr lang="en-US" sz="2500">
                <a:latin typeface="Times New Roman" charset="0"/>
              </a:rPr>
              <a:t>sign(</a:t>
            </a:r>
            <a:r>
              <a:rPr lang="en-US" sz="2500" b="1">
                <a:latin typeface="Times New Roman" charset="0"/>
              </a:rPr>
              <a:t>w</a:t>
            </a:r>
            <a:r>
              <a:rPr lang="en-US" sz="2500" b="1" baseline="30000">
                <a:latin typeface="Times New Roman" charset="0"/>
              </a:rPr>
              <a:t>.</a:t>
            </a:r>
            <a:r>
              <a:rPr lang="en-US" sz="2500" b="1">
                <a:latin typeface="Times New Roman" charset="0"/>
              </a:rPr>
              <a:t>x </a:t>
            </a:r>
            <a:r>
              <a:rPr lang="en-US" sz="2500">
                <a:latin typeface="Times New Roman" charset="0"/>
              </a:rPr>
              <a:t>+ </a:t>
            </a:r>
            <a:r>
              <a:rPr lang="en-US" sz="2500" i="1">
                <a:latin typeface="Times New Roman" charset="0"/>
              </a:rPr>
              <a:t>b</a:t>
            </a:r>
            <a:r>
              <a:rPr lang="en-US" sz="2500">
                <a:latin typeface="Times New Roman" charset="0"/>
              </a:rPr>
              <a:t>)</a:t>
            </a:r>
            <a:endParaRPr lang="en-US" sz="3600">
              <a:latin typeface="Verdana" charset="0"/>
            </a:endParaRPr>
          </a:p>
        </p:txBody>
      </p:sp>
      <p:grpSp>
        <p:nvGrpSpPr>
          <p:cNvPr id="20484" name="Group 32"/>
          <p:cNvGrpSpPr>
            <a:grpSpLocks/>
          </p:cNvGrpSpPr>
          <p:nvPr/>
        </p:nvGrpSpPr>
        <p:grpSpPr bwMode="auto">
          <a:xfrm>
            <a:off x="1143000" y="2514600"/>
            <a:ext cx="5922963" cy="3624263"/>
            <a:chOff x="480" y="1557"/>
            <a:chExt cx="3731" cy="2283"/>
          </a:xfrm>
        </p:grpSpPr>
        <p:sp>
          <p:nvSpPr>
            <p:cNvPr id="20485" name="Line 4"/>
            <p:cNvSpPr>
              <a:spLocks noChangeShapeType="1"/>
            </p:cNvSpPr>
            <p:nvPr/>
          </p:nvSpPr>
          <p:spPr bwMode="auto">
            <a:xfrm flipV="1">
              <a:off x="565" y="1924"/>
              <a:ext cx="0" cy="1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6" name="Line 5"/>
            <p:cNvSpPr>
              <a:spLocks noChangeShapeType="1"/>
            </p:cNvSpPr>
            <p:nvPr/>
          </p:nvSpPr>
          <p:spPr bwMode="auto">
            <a:xfrm flipV="1">
              <a:off x="480" y="3767"/>
              <a:ext cx="25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7" name="AutoShape 6"/>
            <p:cNvSpPr>
              <a:spLocks noChangeArrowheads="1"/>
            </p:cNvSpPr>
            <p:nvPr/>
          </p:nvSpPr>
          <p:spPr bwMode="auto">
            <a:xfrm>
              <a:off x="1220" y="240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88" name="AutoShape 7"/>
            <p:cNvSpPr>
              <a:spLocks noChangeArrowheads="1"/>
            </p:cNvSpPr>
            <p:nvPr/>
          </p:nvSpPr>
          <p:spPr bwMode="auto">
            <a:xfrm>
              <a:off x="858" y="262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89" name="AutoShape 8"/>
            <p:cNvSpPr>
              <a:spLocks noChangeArrowheads="1"/>
            </p:cNvSpPr>
            <p:nvPr/>
          </p:nvSpPr>
          <p:spPr bwMode="auto">
            <a:xfrm>
              <a:off x="954" y="296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0" name="AutoShape 9"/>
            <p:cNvSpPr>
              <a:spLocks noChangeArrowheads="1"/>
            </p:cNvSpPr>
            <p:nvPr/>
          </p:nvSpPr>
          <p:spPr bwMode="auto">
            <a:xfrm>
              <a:off x="714" y="325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1" name="AutoShape 10"/>
            <p:cNvSpPr>
              <a:spLocks noChangeArrowheads="1"/>
            </p:cNvSpPr>
            <p:nvPr/>
          </p:nvSpPr>
          <p:spPr bwMode="auto">
            <a:xfrm>
              <a:off x="1050" y="224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2" name="AutoShape 11"/>
            <p:cNvSpPr>
              <a:spLocks noChangeArrowheads="1"/>
            </p:cNvSpPr>
            <p:nvPr/>
          </p:nvSpPr>
          <p:spPr bwMode="auto">
            <a:xfrm>
              <a:off x="714" y="282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3" name="AutoShape 12"/>
            <p:cNvSpPr>
              <a:spLocks noChangeArrowheads="1"/>
            </p:cNvSpPr>
            <p:nvPr/>
          </p:nvSpPr>
          <p:spPr bwMode="auto">
            <a:xfrm>
              <a:off x="810" y="292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4" name="AutoShape 13"/>
            <p:cNvSpPr>
              <a:spLocks noChangeArrowheads="1"/>
            </p:cNvSpPr>
            <p:nvPr/>
          </p:nvSpPr>
          <p:spPr bwMode="auto">
            <a:xfrm>
              <a:off x="1290" y="268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5" name="AutoShape 14"/>
            <p:cNvSpPr>
              <a:spLocks noChangeArrowheads="1"/>
            </p:cNvSpPr>
            <p:nvPr/>
          </p:nvSpPr>
          <p:spPr bwMode="auto">
            <a:xfrm>
              <a:off x="1858" y="267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496" name="AutoShape 15"/>
            <p:cNvSpPr>
              <a:spLocks noChangeArrowheads="1"/>
            </p:cNvSpPr>
            <p:nvPr/>
          </p:nvSpPr>
          <p:spPr bwMode="auto">
            <a:xfrm>
              <a:off x="1626" y="325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497" name="AutoShape 16"/>
            <p:cNvSpPr>
              <a:spLocks noChangeArrowheads="1"/>
            </p:cNvSpPr>
            <p:nvPr/>
          </p:nvSpPr>
          <p:spPr bwMode="auto">
            <a:xfrm>
              <a:off x="2250" y="325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498" name="AutoShape 17"/>
            <p:cNvSpPr>
              <a:spLocks noChangeArrowheads="1"/>
            </p:cNvSpPr>
            <p:nvPr/>
          </p:nvSpPr>
          <p:spPr bwMode="auto">
            <a:xfrm>
              <a:off x="1426" y="358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499" name="AutoShape 18"/>
            <p:cNvSpPr>
              <a:spLocks noChangeArrowheads="1"/>
            </p:cNvSpPr>
            <p:nvPr/>
          </p:nvSpPr>
          <p:spPr bwMode="auto">
            <a:xfrm>
              <a:off x="1818" y="287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0" name="AutoShape 19"/>
            <p:cNvSpPr>
              <a:spLocks noChangeArrowheads="1"/>
            </p:cNvSpPr>
            <p:nvPr/>
          </p:nvSpPr>
          <p:spPr bwMode="auto">
            <a:xfrm>
              <a:off x="1426" y="315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1" name="AutoShape 20"/>
            <p:cNvSpPr>
              <a:spLocks noChangeArrowheads="1"/>
            </p:cNvSpPr>
            <p:nvPr/>
          </p:nvSpPr>
          <p:spPr bwMode="auto">
            <a:xfrm>
              <a:off x="1866" y="340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2" name="AutoShape 21"/>
            <p:cNvSpPr>
              <a:spLocks noChangeArrowheads="1"/>
            </p:cNvSpPr>
            <p:nvPr/>
          </p:nvSpPr>
          <p:spPr bwMode="auto">
            <a:xfrm>
              <a:off x="2298" y="282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3" name="Line 22"/>
            <p:cNvSpPr>
              <a:spLocks noChangeShapeType="1"/>
            </p:cNvSpPr>
            <p:nvPr/>
          </p:nvSpPr>
          <p:spPr bwMode="auto">
            <a:xfrm flipV="1">
              <a:off x="762" y="1913"/>
              <a:ext cx="1536" cy="168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AutoShape 23"/>
            <p:cNvSpPr>
              <a:spLocks noChangeArrowheads="1"/>
            </p:cNvSpPr>
            <p:nvPr/>
          </p:nvSpPr>
          <p:spPr bwMode="auto">
            <a:xfrm>
              <a:off x="1344" y="1872"/>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505" name="AutoShape 24"/>
            <p:cNvSpPr>
              <a:spLocks noChangeArrowheads="1"/>
            </p:cNvSpPr>
            <p:nvPr/>
          </p:nvSpPr>
          <p:spPr bwMode="auto">
            <a:xfrm>
              <a:off x="1728" y="192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506" name="AutoShape 25"/>
            <p:cNvSpPr>
              <a:spLocks noChangeArrowheads="1"/>
            </p:cNvSpPr>
            <p:nvPr/>
          </p:nvSpPr>
          <p:spPr bwMode="auto">
            <a:xfrm>
              <a:off x="2400" y="2400"/>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7" name="Text Box 26"/>
            <p:cNvSpPr txBox="1">
              <a:spLocks noChangeArrowheads="1"/>
            </p:cNvSpPr>
            <p:nvPr/>
          </p:nvSpPr>
          <p:spPr bwMode="auto">
            <a:xfrm>
              <a:off x="2353" y="1633"/>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b="1">
                  <a:latin typeface="Times New Roman" charset="0"/>
                </a:rPr>
                <a:t>w</a:t>
              </a:r>
              <a:r>
                <a:rPr lang="en-US" sz="2400" b="1" baseline="30000">
                  <a:latin typeface="Times New Roman" charset="0"/>
                </a:rPr>
                <a:t>.</a:t>
              </a:r>
              <a:r>
                <a:rPr lang="en-US" sz="2400" b="1">
                  <a:latin typeface="Times New Roman" charset="0"/>
                </a:rPr>
                <a:t>x </a:t>
              </a:r>
              <a:r>
                <a:rPr lang="en-US" sz="2400">
                  <a:latin typeface="Times New Roman" charset="0"/>
                </a:rPr>
                <a:t>+ </a:t>
              </a:r>
              <a:r>
                <a:rPr lang="en-US" sz="2400" i="1">
                  <a:latin typeface="Times New Roman" charset="0"/>
                </a:rPr>
                <a:t>b</a:t>
              </a:r>
              <a:r>
                <a:rPr lang="en-US" sz="2400" b="1">
                  <a:latin typeface="Times New Roman" charset="0"/>
                </a:rPr>
                <a:t> = 0</a:t>
              </a:r>
            </a:p>
          </p:txBody>
        </p:sp>
        <p:sp>
          <p:nvSpPr>
            <p:cNvPr id="20508" name="Text Box 27"/>
            <p:cNvSpPr txBox="1">
              <a:spLocks noChangeArrowheads="1"/>
            </p:cNvSpPr>
            <p:nvPr/>
          </p:nvSpPr>
          <p:spPr bwMode="auto">
            <a:xfrm>
              <a:off x="2531" y="2449"/>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b="1">
                  <a:latin typeface="Times New Roman" charset="0"/>
                </a:rPr>
                <a:t>w</a:t>
              </a:r>
              <a:r>
                <a:rPr lang="en-US" sz="2400" b="1" baseline="30000">
                  <a:latin typeface="Times New Roman" charset="0"/>
                </a:rPr>
                <a:t>.</a:t>
              </a:r>
              <a:r>
                <a:rPr lang="en-US" sz="2400" b="1">
                  <a:latin typeface="Times New Roman" charset="0"/>
                </a:rPr>
                <a:t>x </a:t>
              </a:r>
              <a:r>
                <a:rPr lang="en-US" sz="2400">
                  <a:latin typeface="Times New Roman" charset="0"/>
                </a:rPr>
                <a:t>+ </a:t>
              </a:r>
              <a:r>
                <a:rPr lang="en-US" sz="2400" i="1">
                  <a:latin typeface="Times New Roman" charset="0"/>
                </a:rPr>
                <a:t>b</a:t>
              </a:r>
              <a:r>
                <a:rPr lang="en-US" sz="2400" b="1">
                  <a:latin typeface="Times New Roman" charset="0"/>
                </a:rPr>
                <a:t> &lt; 0</a:t>
              </a:r>
            </a:p>
          </p:txBody>
        </p:sp>
        <p:sp>
          <p:nvSpPr>
            <p:cNvPr id="20509" name="Text Box 28"/>
            <p:cNvSpPr txBox="1">
              <a:spLocks noChangeArrowheads="1"/>
            </p:cNvSpPr>
            <p:nvPr/>
          </p:nvSpPr>
          <p:spPr bwMode="auto">
            <a:xfrm>
              <a:off x="612" y="1557"/>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b="1">
                  <a:latin typeface="Times New Roman" charset="0"/>
                </a:rPr>
                <a:t>w</a:t>
              </a:r>
              <a:r>
                <a:rPr lang="en-US" sz="2400" b="1" baseline="30000">
                  <a:latin typeface="Times New Roman" charset="0"/>
                </a:rPr>
                <a:t>.</a:t>
              </a:r>
              <a:r>
                <a:rPr lang="en-US" sz="2400" b="1">
                  <a:latin typeface="Times New Roman" charset="0"/>
                </a:rPr>
                <a:t>x </a:t>
              </a:r>
              <a:r>
                <a:rPr lang="en-US" sz="2400">
                  <a:latin typeface="Times New Roman" charset="0"/>
                </a:rPr>
                <a:t>+ </a:t>
              </a:r>
              <a:r>
                <a:rPr lang="en-US" sz="2400" i="1">
                  <a:latin typeface="Times New Roman" charset="0"/>
                </a:rPr>
                <a:t>b</a:t>
              </a:r>
              <a:r>
                <a:rPr lang="en-US" sz="2400" b="1">
                  <a:latin typeface="Times New Roman" charset="0"/>
                </a:rPr>
                <a:t> &gt; 0</a:t>
              </a:r>
            </a:p>
          </p:txBody>
        </p:sp>
      </p:grpSp>
    </p:spTree>
    <p:extLst>
      <p:ext uri="{BB962C8B-B14F-4D97-AF65-F5344CB8AC3E}">
        <p14:creationId xmlns:p14="http://schemas.microsoft.com/office/powerpoint/2010/main" val="2367738190"/>
      </p:ext>
    </p:extLst>
  </p:cSld>
  <p:clrMapOvr>
    <a:masterClrMapping/>
  </p:clrMapOvr>
  <p:transition xmlns:p14="http://schemas.microsoft.com/office/powerpoint/2010/main" advTm="34928"/>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chor="ctr"/>
          <a:lstStyle/>
          <a:p>
            <a:pPr eaLnBrk="1" hangingPunct="1"/>
            <a:r>
              <a:rPr lang="en-US">
                <a:latin typeface="Arial" charset="0"/>
              </a:rPr>
              <a:t>Which one is the best?</a:t>
            </a:r>
          </a:p>
        </p:txBody>
      </p:sp>
      <p:grpSp>
        <p:nvGrpSpPr>
          <p:cNvPr id="21507" name="Group 31"/>
          <p:cNvGrpSpPr>
            <a:grpSpLocks/>
          </p:cNvGrpSpPr>
          <p:nvPr/>
        </p:nvGrpSpPr>
        <p:grpSpPr bwMode="auto">
          <a:xfrm>
            <a:off x="2471738" y="2743200"/>
            <a:ext cx="4081462" cy="3124200"/>
            <a:chOff x="1557" y="1728"/>
            <a:chExt cx="2571" cy="1968"/>
          </a:xfrm>
        </p:grpSpPr>
        <p:sp>
          <p:nvSpPr>
            <p:cNvPr id="21508" name="Line 4"/>
            <p:cNvSpPr>
              <a:spLocks noChangeShapeType="1"/>
            </p:cNvSpPr>
            <p:nvPr/>
          </p:nvSpPr>
          <p:spPr bwMode="auto">
            <a:xfrm flipV="1">
              <a:off x="1642" y="1780"/>
              <a:ext cx="0" cy="1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9" name="Line 5"/>
            <p:cNvSpPr>
              <a:spLocks noChangeShapeType="1"/>
            </p:cNvSpPr>
            <p:nvPr/>
          </p:nvSpPr>
          <p:spPr bwMode="auto">
            <a:xfrm flipV="1">
              <a:off x="1557" y="3623"/>
              <a:ext cx="25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0" name="AutoShape 6"/>
            <p:cNvSpPr>
              <a:spLocks noChangeArrowheads="1"/>
            </p:cNvSpPr>
            <p:nvPr/>
          </p:nvSpPr>
          <p:spPr bwMode="auto">
            <a:xfrm>
              <a:off x="2297" y="2256"/>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1" name="AutoShape 7"/>
            <p:cNvSpPr>
              <a:spLocks noChangeArrowheads="1"/>
            </p:cNvSpPr>
            <p:nvPr/>
          </p:nvSpPr>
          <p:spPr bwMode="auto">
            <a:xfrm>
              <a:off x="1935" y="248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2" name="AutoShape 8"/>
            <p:cNvSpPr>
              <a:spLocks noChangeArrowheads="1"/>
            </p:cNvSpPr>
            <p:nvPr/>
          </p:nvSpPr>
          <p:spPr bwMode="auto">
            <a:xfrm>
              <a:off x="2031" y="282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3" name="AutoShape 9"/>
            <p:cNvSpPr>
              <a:spLocks noChangeArrowheads="1"/>
            </p:cNvSpPr>
            <p:nvPr/>
          </p:nvSpPr>
          <p:spPr bwMode="auto">
            <a:xfrm>
              <a:off x="1791" y="311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4" name="AutoShape 10"/>
            <p:cNvSpPr>
              <a:spLocks noChangeArrowheads="1"/>
            </p:cNvSpPr>
            <p:nvPr/>
          </p:nvSpPr>
          <p:spPr bwMode="auto">
            <a:xfrm>
              <a:off x="2127" y="210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5" name="AutoShape 11"/>
            <p:cNvSpPr>
              <a:spLocks noChangeArrowheads="1"/>
            </p:cNvSpPr>
            <p:nvPr/>
          </p:nvSpPr>
          <p:spPr bwMode="auto">
            <a:xfrm>
              <a:off x="1791" y="268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6" name="AutoShape 12"/>
            <p:cNvSpPr>
              <a:spLocks noChangeArrowheads="1"/>
            </p:cNvSpPr>
            <p:nvPr/>
          </p:nvSpPr>
          <p:spPr bwMode="auto">
            <a:xfrm>
              <a:off x="1887" y="277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7" name="AutoShape 13"/>
            <p:cNvSpPr>
              <a:spLocks noChangeArrowheads="1"/>
            </p:cNvSpPr>
            <p:nvPr/>
          </p:nvSpPr>
          <p:spPr bwMode="auto">
            <a:xfrm>
              <a:off x="2367" y="253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8" name="AutoShape 14"/>
            <p:cNvSpPr>
              <a:spLocks noChangeArrowheads="1"/>
            </p:cNvSpPr>
            <p:nvPr/>
          </p:nvSpPr>
          <p:spPr bwMode="auto">
            <a:xfrm>
              <a:off x="2935" y="252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19" name="AutoShape 15"/>
            <p:cNvSpPr>
              <a:spLocks noChangeArrowheads="1"/>
            </p:cNvSpPr>
            <p:nvPr/>
          </p:nvSpPr>
          <p:spPr bwMode="auto">
            <a:xfrm>
              <a:off x="2703" y="311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0" name="AutoShape 16"/>
            <p:cNvSpPr>
              <a:spLocks noChangeArrowheads="1"/>
            </p:cNvSpPr>
            <p:nvPr/>
          </p:nvSpPr>
          <p:spPr bwMode="auto">
            <a:xfrm>
              <a:off x="3327" y="311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1" name="AutoShape 17"/>
            <p:cNvSpPr>
              <a:spLocks noChangeArrowheads="1"/>
            </p:cNvSpPr>
            <p:nvPr/>
          </p:nvSpPr>
          <p:spPr bwMode="auto">
            <a:xfrm>
              <a:off x="2503" y="344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2" name="AutoShape 18"/>
            <p:cNvSpPr>
              <a:spLocks noChangeArrowheads="1"/>
            </p:cNvSpPr>
            <p:nvPr/>
          </p:nvSpPr>
          <p:spPr bwMode="auto">
            <a:xfrm>
              <a:off x="2895" y="272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3" name="AutoShape 19"/>
            <p:cNvSpPr>
              <a:spLocks noChangeArrowheads="1"/>
            </p:cNvSpPr>
            <p:nvPr/>
          </p:nvSpPr>
          <p:spPr bwMode="auto">
            <a:xfrm>
              <a:off x="2503" y="300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4" name="AutoShape 20"/>
            <p:cNvSpPr>
              <a:spLocks noChangeArrowheads="1"/>
            </p:cNvSpPr>
            <p:nvPr/>
          </p:nvSpPr>
          <p:spPr bwMode="auto">
            <a:xfrm>
              <a:off x="2943" y="325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5" name="AutoShape 21"/>
            <p:cNvSpPr>
              <a:spLocks noChangeArrowheads="1"/>
            </p:cNvSpPr>
            <p:nvPr/>
          </p:nvSpPr>
          <p:spPr bwMode="auto">
            <a:xfrm>
              <a:off x="3375" y="268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6" name="Line 22"/>
            <p:cNvSpPr>
              <a:spLocks noChangeShapeType="1"/>
            </p:cNvSpPr>
            <p:nvPr/>
          </p:nvSpPr>
          <p:spPr bwMode="auto">
            <a:xfrm flipV="1">
              <a:off x="1839" y="1920"/>
              <a:ext cx="1686" cy="15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7" name="AutoShape 23"/>
            <p:cNvSpPr>
              <a:spLocks noChangeArrowheads="1"/>
            </p:cNvSpPr>
            <p:nvPr/>
          </p:nvSpPr>
          <p:spPr bwMode="auto">
            <a:xfrm>
              <a:off x="2421" y="1728"/>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28" name="AutoShape 24"/>
            <p:cNvSpPr>
              <a:spLocks noChangeArrowheads="1"/>
            </p:cNvSpPr>
            <p:nvPr/>
          </p:nvSpPr>
          <p:spPr bwMode="auto">
            <a:xfrm>
              <a:off x="2805" y="1776"/>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29" name="AutoShape 25"/>
            <p:cNvSpPr>
              <a:spLocks noChangeArrowheads="1"/>
            </p:cNvSpPr>
            <p:nvPr/>
          </p:nvSpPr>
          <p:spPr bwMode="auto">
            <a:xfrm>
              <a:off x="3477" y="2256"/>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30" name="Line 26"/>
            <p:cNvSpPr>
              <a:spLocks noChangeShapeType="1"/>
            </p:cNvSpPr>
            <p:nvPr/>
          </p:nvSpPr>
          <p:spPr bwMode="auto">
            <a:xfrm flipV="1">
              <a:off x="1935" y="1728"/>
              <a:ext cx="1350" cy="181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27"/>
            <p:cNvSpPr>
              <a:spLocks noChangeShapeType="1"/>
            </p:cNvSpPr>
            <p:nvPr/>
          </p:nvSpPr>
          <p:spPr bwMode="auto">
            <a:xfrm flipV="1">
              <a:off x="1701" y="1920"/>
              <a:ext cx="1872" cy="144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Line 28"/>
            <p:cNvSpPr>
              <a:spLocks noChangeShapeType="1"/>
            </p:cNvSpPr>
            <p:nvPr/>
          </p:nvSpPr>
          <p:spPr bwMode="auto">
            <a:xfrm flipV="1">
              <a:off x="2037" y="1776"/>
              <a:ext cx="1152" cy="182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3" name="Line 29"/>
            <p:cNvSpPr>
              <a:spLocks noChangeShapeType="1"/>
            </p:cNvSpPr>
            <p:nvPr/>
          </p:nvSpPr>
          <p:spPr bwMode="auto">
            <a:xfrm flipV="1">
              <a:off x="1893" y="1728"/>
              <a:ext cx="1152" cy="182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4" name="Line 30"/>
            <p:cNvSpPr>
              <a:spLocks noChangeShapeType="1"/>
            </p:cNvSpPr>
            <p:nvPr/>
          </p:nvSpPr>
          <p:spPr bwMode="auto">
            <a:xfrm flipV="1">
              <a:off x="1797" y="1824"/>
              <a:ext cx="1680" cy="16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531560885"/>
      </p:ext>
    </p:extLst>
  </p:cSld>
  <p:clrMapOvr>
    <a:masterClrMapping/>
  </p:clrMapOvr>
  <p:transition xmlns:p14="http://schemas.microsoft.com/office/powerpoint/2010/main" advTm="34928"/>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chor="ctr"/>
          <a:lstStyle/>
          <a:p>
            <a:pPr eaLnBrk="1" hangingPunct="1"/>
            <a:r>
              <a:rPr lang="en-US">
                <a:latin typeface="Arial" charset="0"/>
              </a:rPr>
              <a:t>Notion of Margin</a:t>
            </a:r>
          </a:p>
        </p:txBody>
      </p:sp>
      <p:sp>
        <p:nvSpPr>
          <p:cNvPr id="1028" name="Rectangle 3"/>
          <p:cNvSpPr>
            <a:spLocks noGrp="1" noChangeArrowheads="1"/>
          </p:cNvSpPr>
          <p:nvPr>
            <p:ph type="body" idx="1"/>
          </p:nvPr>
        </p:nvSpPr>
        <p:spPr>
          <a:xfrm>
            <a:off x="1371600" y="1524000"/>
            <a:ext cx="6907213" cy="1384300"/>
          </a:xfrm>
        </p:spPr>
        <p:txBody>
          <a:bodyPr>
            <a:normAutofit fontScale="92500" lnSpcReduction="10000"/>
          </a:bodyPr>
          <a:lstStyle/>
          <a:p>
            <a:pPr eaLnBrk="1" hangingPunct="1"/>
            <a:r>
              <a:rPr lang="en-US" sz="1900">
                <a:latin typeface="Verdana" charset="0"/>
              </a:rPr>
              <a:t>Distance from a data point to the hyperplane:</a:t>
            </a:r>
          </a:p>
          <a:p>
            <a:pPr eaLnBrk="1" hangingPunct="1"/>
            <a:endParaRPr lang="en-US" sz="1900">
              <a:latin typeface="Verdana" charset="0"/>
            </a:endParaRPr>
          </a:p>
          <a:p>
            <a:pPr eaLnBrk="1" hangingPunct="1"/>
            <a:r>
              <a:rPr lang="en-US" sz="1900">
                <a:latin typeface="Verdana" charset="0"/>
              </a:rPr>
              <a:t>Data points closest to the boundary are called support vectors  </a:t>
            </a:r>
          </a:p>
          <a:p>
            <a:pPr eaLnBrk="1" hangingPunct="1"/>
            <a:r>
              <a:rPr lang="en-US" sz="1900" b="1" i="1">
                <a:latin typeface="Verdana" charset="0"/>
              </a:rPr>
              <a:t>Margin</a:t>
            </a:r>
            <a:r>
              <a:rPr lang="en-US" sz="1900">
                <a:latin typeface="Verdana" charset="0"/>
              </a:rPr>
              <a:t> </a:t>
            </a:r>
            <a:r>
              <a:rPr lang="en-GB" sz="1900" i="1">
                <a:latin typeface="Verdana" charset="0"/>
                <a:cs typeface="Times New Roman" charset="0"/>
              </a:rPr>
              <a:t>d</a:t>
            </a:r>
            <a:r>
              <a:rPr lang="en-US" sz="1900">
                <a:latin typeface="Verdana" charset="0"/>
                <a:cs typeface="Times New Roman" charset="0"/>
              </a:rPr>
              <a:t> </a:t>
            </a:r>
            <a:r>
              <a:rPr lang="en-US" sz="1900">
                <a:latin typeface="Verdana" charset="0"/>
              </a:rPr>
              <a:t>is the distance between two classes.</a:t>
            </a:r>
          </a:p>
        </p:txBody>
      </p:sp>
      <p:graphicFrame>
        <p:nvGraphicFramePr>
          <p:cNvPr id="1026" name="Object 2"/>
          <p:cNvGraphicFramePr>
            <a:graphicFrameLocks noChangeAspect="1"/>
          </p:cNvGraphicFramePr>
          <p:nvPr/>
        </p:nvGraphicFramePr>
        <p:xfrm>
          <a:off x="7467600" y="1524000"/>
          <a:ext cx="1360488" cy="690563"/>
        </p:xfrm>
        <a:graphic>
          <a:graphicData uri="http://schemas.openxmlformats.org/presentationml/2006/ole">
            <mc:AlternateContent xmlns:mc="http://schemas.openxmlformats.org/markup-compatibility/2006">
              <mc:Choice xmlns:v="urn:schemas-microsoft-com:vml" Requires="v">
                <p:oleObj spid="_x0000_s7187" name="Equation" r:id="rId4" imgW="876240" imgH="444240" progId="Equation.3">
                  <p:embed/>
                </p:oleObj>
              </mc:Choice>
              <mc:Fallback>
                <p:oleObj name="Equation" r:id="rId4" imgW="87624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524000"/>
                        <a:ext cx="1360488" cy="69056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029" name="Group 41"/>
          <p:cNvGrpSpPr>
            <a:grpSpLocks/>
          </p:cNvGrpSpPr>
          <p:nvPr/>
        </p:nvGrpSpPr>
        <p:grpSpPr bwMode="auto">
          <a:xfrm>
            <a:off x="2667000" y="3276600"/>
            <a:ext cx="4081463" cy="3305175"/>
            <a:chOff x="1491" y="1728"/>
            <a:chExt cx="2571" cy="2082"/>
          </a:xfrm>
        </p:grpSpPr>
        <p:sp>
          <p:nvSpPr>
            <p:cNvPr id="1030" name="Line 4"/>
            <p:cNvSpPr>
              <a:spLocks noChangeShapeType="1"/>
            </p:cNvSpPr>
            <p:nvPr/>
          </p:nvSpPr>
          <p:spPr bwMode="auto">
            <a:xfrm flipV="1">
              <a:off x="1576" y="1894"/>
              <a:ext cx="0" cy="1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1" name="Line 5"/>
            <p:cNvSpPr>
              <a:spLocks noChangeShapeType="1"/>
            </p:cNvSpPr>
            <p:nvPr/>
          </p:nvSpPr>
          <p:spPr bwMode="auto">
            <a:xfrm flipV="1">
              <a:off x="1491" y="3737"/>
              <a:ext cx="25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2" name="AutoShape 6"/>
            <p:cNvSpPr>
              <a:spLocks noChangeArrowheads="1"/>
            </p:cNvSpPr>
            <p:nvPr/>
          </p:nvSpPr>
          <p:spPr bwMode="auto">
            <a:xfrm>
              <a:off x="2231" y="237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3" name="AutoShape 7"/>
            <p:cNvSpPr>
              <a:spLocks noChangeArrowheads="1"/>
            </p:cNvSpPr>
            <p:nvPr/>
          </p:nvSpPr>
          <p:spPr bwMode="auto">
            <a:xfrm>
              <a:off x="1869" y="259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4" name="AutoShape 8"/>
            <p:cNvSpPr>
              <a:spLocks noChangeArrowheads="1"/>
            </p:cNvSpPr>
            <p:nvPr/>
          </p:nvSpPr>
          <p:spPr bwMode="auto">
            <a:xfrm>
              <a:off x="1965" y="293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5" name="AutoShape 9"/>
            <p:cNvSpPr>
              <a:spLocks noChangeArrowheads="1"/>
            </p:cNvSpPr>
            <p:nvPr/>
          </p:nvSpPr>
          <p:spPr bwMode="auto">
            <a:xfrm>
              <a:off x="1725" y="322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6" name="AutoShape 10"/>
            <p:cNvSpPr>
              <a:spLocks noChangeArrowheads="1"/>
            </p:cNvSpPr>
            <p:nvPr/>
          </p:nvSpPr>
          <p:spPr bwMode="auto">
            <a:xfrm>
              <a:off x="2061" y="221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7" name="AutoShape 11"/>
            <p:cNvSpPr>
              <a:spLocks noChangeArrowheads="1"/>
            </p:cNvSpPr>
            <p:nvPr/>
          </p:nvSpPr>
          <p:spPr bwMode="auto">
            <a:xfrm>
              <a:off x="1725" y="279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8" name="AutoShape 12"/>
            <p:cNvSpPr>
              <a:spLocks noChangeArrowheads="1"/>
            </p:cNvSpPr>
            <p:nvPr/>
          </p:nvSpPr>
          <p:spPr bwMode="auto">
            <a:xfrm>
              <a:off x="1821" y="289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9" name="AutoShape 13"/>
            <p:cNvSpPr>
              <a:spLocks noChangeArrowheads="1"/>
            </p:cNvSpPr>
            <p:nvPr/>
          </p:nvSpPr>
          <p:spPr bwMode="auto">
            <a:xfrm>
              <a:off x="2301" y="265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40" name="AutoShape 14"/>
            <p:cNvSpPr>
              <a:spLocks noChangeArrowheads="1"/>
            </p:cNvSpPr>
            <p:nvPr/>
          </p:nvSpPr>
          <p:spPr bwMode="auto">
            <a:xfrm>
              <a:off x="2869" y="264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1" name="AutoShape 15"/>
            <p:cNvSpPr>
              <a:spLocks noChangeArrowheads="1"/>
            </p:cNvSpPr>
            <p:nvPr/>
          </p:nvSpPr>
          <p:spPr bwMode="auto">
            <a:xfrm>
              <a:off x="2637" y="322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2" name="AutoShape 16"/>
            <p:cNvSpPr>
              <a:spLocks noChangeArrowheads="1"/>
            </p:cNvSpPr>
            <p:nvPr/>
          </p:nvSpPr>
          <p:spPr bwMode="auto">
            <a:xfrm>
              <a:off x="3261" y="322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3" name="AutoShape 17"/>
            <p:cNvSpPr>
              <a:spLocks noChangeArrowheads="1"/>
            </p:cNvSpPr>
            <p:nvPr/>
          </p:nvSpPr>
          <p:spPr bwMode="auto">
            <a:xfrm>
              <a:off x="2437" y="355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4" name="AutoShape 18"/>
            <p:cNvSpPr>
              <a:spLocks noChangeArrowheads="1"/>
            </p:cNvSpPr>
            <p:nvPr/>
          </p:nvSpPr>
          <p:spPr bwMode="auto">
            <a:xfrm>
              <a:off x="2829" y="284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5" name="AutoShape 19"/>
            <p:cNvSpPr>
              <a:spLocks noChangeArrowheads="1"/>
            </p:cNvSpPr>
            <p:nvPr/>
          </p:nvSpPr>
          <p:spPr bwMode="auto">
            <a:xfrm>
              <a:off x="2471" y="3154"/>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6" name="AutoShape 20"/>
            <p:cNvSpPr>
              <a:spLocks noChangeArrowheads="1"/>
            </p:cNvSpPr>
            <p:nvPr/>
          </p:nvSpPr>
          <p:spPr bwMode="auto">
            <a:xfrm>
              <a:off x="2877" y="337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7" name="AutoShape 21"/>
            <p:cNvSpPr>
              <a:spLocks noChangeArrowheads="1"/>
            </p:cNvSpPr>
            <p:nvPr/>
          </p:nvSpPr>
          <p:spPr bwMode="auto">
            <a:xfrm>
              <a:off x="3309" y="279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8" name="AutoShape 22"/>
            <p:cNvSpPr>
              <a:spLocks noChangeArrowheads="1"/>
            </p:cNvSpPr>
            <p:nvPr/>
          </p:nvSpPr>
          <p:spPr bwMode="auto">
            <a:xfrm>
              <a:off x="2355" y="1842"/>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49" name="AutoShape 23"/>
            <p:cNvSpPr>
              <a:spLocks noChangeArrowheads="1"/>
            </p:cNvSpPr>
            <p:nvPr/>
          </p:nvSpPr>
          <p:spPr bwMode="auto">
            <a:xfrm>
              <a:off x="2739" y="189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50" name="AutoShape 24"/>
            <p:cNvSpPr>
              <a:spLocks noChangeArrowheads="1"/>
            </p:cNvSpPr>
            <p:nvPr/>
          </p:nvSpPr>
          <p:spPr bwMode="auto">
            <a:xfrm>
              <a:off x="3411" y="2370"/>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51" name="Line 25"/>
            <p:cNvSpPr>
              <a:spLocks noChangeShapeType="1"/>
            </p:cNvSpPr>
            <p:nvPr/>
          </p:nvSpPr>
          <p:spPr bwMode="auto">
            <a:xfrm flipV="1">
              <a:off x="1869" y="1842"/>
              <a:ext cx="1350" cy="181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2" name="Line 26"/>
            <p:cNvSpPr>
              <a:spLocks noChangeShapeType="1"/>
            </p:cNvSpPr>
            <p:nvPr/>
          </p:nvSpPr>
          <p:spPr bwMode="auto">
            <a:xfrm>
              <a:off x="2406" y="1894"/>
              <a:ext cx="480" cy="3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53" name="Line 27"/>
            <p:cNvSpPr>
              <a:spLocks noChangeShapeType="1"/>
            </p:cNvSpPr>
            <p:nvPr/>
          </p:nvSpPr>
          <p:spPr bwMode="auto">
            <a:xfrm flipH="1" flipV="1">
              <a:off x="2710" y="2538"/>
              <a:ext cx="160" cy="1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54" name="Text Box 29"/>
            <p:cNvSpPr txBox="1">
              <a:spLocks noChangeArrowheads="1"/>
            </p:cNvSpPr>
            <p:nvPr/>
          </p:nvSpPr>
          <p:spPr bwMode="auto">
            <a:xfrm>
              <a:off x="2472" y="1980"/>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i="1">
                  <a:latin typeface="Times New Roman" charset="0"/>
                </a:rPr>
                <a:t>r</a:t>
              </a:r>
            </a:p>
          </p:txBody>
        </p:sp>
        <p:sp>
          <p:nvSpPr>
            <p:cNvPr id="1055" name="Oval 30"/>
            <p:cNvSpPr>
              <a:spLocks noChangeArrowheads="1"/>
            </p:cNvSpPr>
            <p:nvPr/>
          </p:nvSpPr>
          <p:spPr bwMode="auto">
            <a:xfrm>
              <a:off x="2254" y="2610"/>
              <a:ext cx="144" cy="13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56" name="Oval 31"/>
            <p:cNvSpPr>
              <a:spLocks noChangeArrowheads="1"/>
            </p:cNvSpPr>
            <p:nvPr/>
          </p:nvSpPr>
          <p:spPr bwMode="auto">
            <a:xfrm>
              <a:off x="2426" y="3111"/>
              <a:ext cx="144" cy="138"/>
            </a:xfrm>
            <a:prstGeom prst="ellipse">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57" name="Oval 32"/>
            <p:cNvSpPr>
              <a:spLocks noChangeArrowheads="1"/>
            </p:cNvSpPr>
            <p:nvPr/>
          </p:nvSpPr>
          <p:spPr bwMode="auto">
            <a:xfrm>
              <a:off x="2825" y="2599"/>
              <a:ext cx="144" cy="138"/>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58" name="Line 33"/>
            <p:cNvSpPr>
              <a:spLocks noChangeShapeType="1"/>
            </p:cNvSpPr>
            <p:nvPr/>
          </p:nvSpPr>
          <p:spPr bwMode="auto">
            <a:xfrm flipH="1" flipV="1">
              <a:off x="2317" y="3051"/>
              <a:ext cx="154" cy="11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59" name="Line 34"/>
            <p:cNvSpPr>
              <a:spLocks noChangeShapeType="1"/>
            </p:cNvSpPr>
            <p:nvPr/>
          </p:nvSpPr>
          <p:spPr bwMode="auto">
            <a:xfrm flipH="1" flipV="1">
              <a:off x="2350" y="2697"/>
              <a:ext cx="148" cy="1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60" name="Line 35"/>
            <p:cNvSpPr>
              <a:spLocks noChangeShapeType="1"/>
            </p:cNvSpPr>
            <p:nvPr/>
          </p:nvSpPr>
          <p:spPr bwMode="auto">
            <a:xfrm flipV="1">
              <a:off x="2145" y="1956"/>
              <a:ext cx="1266" cy="1697"/>
            </a:xfrm>
            <a:prstGeom prst="line">
              <a:avLst/>
            </a:prstGeom>
            <a:noFill/>
            <a:ln w="952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61" name="Line 36"/>
            <p:cNvSpPr>
              <a:spLocks noChangeShapeType="1"/>
            </p:cNvSpPr>
            <p:nvPr/>
          </p:nvSpPr>
          <p:spPr bwMode="auto">
            <a:xfrm flipV="1">
              <a:off x="1737" y="1728"/>
              <a:ext cx="1302" cy="1745"/>
            </a:xfrm>
            <a:prstGeom prst="line">
              <a:avLst/>
            </a:prstGeom>
            <a:noFill/>
            <a:ln w="952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62" name="Group 37"/>
            <p:cNvGrpSpPr>
              <a:grpSpLocks/>
            </p:cNvGrpSpPr>
            <p:nvPr/>
          </p:nvGrpSpPr>
          <p:grpSpPr bwMode="auto">
            <a:xfrm>
              <a:off x="3108" y="1776"/>
              <a:ext cx="768" cy="468"/>
              <a:chOff x="3108" y="1776"/>
              <a:chExt cx="768" cy="468"/>
            </a:xfrm>
          </p:grpSpPr>
          <p:sp>
            <p:nvSpPr>
              <p:cNvPr id="1063" name="Line 38"/>
              <p:cNvSpPr>
                <a:spLocks noChangeShapeType="1"/>
              </p:cNvSpPr>
              <p:nvPr/>
            </p:nvSpPr>
            <p:spPr bwMode="auto">
              <a:xfrm>
                <a:off x="3108" y="1980"/>
                <a:ext cx="348" cy="264"/>
              </a:xfrm>
              <a:prstGeom prst="line">
                <a:avLst/>
              </a:prstGeom>
              <a:noFill/>
              <a:ln w="9525">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4" name="Text Box 39"/>
              <p:cNvSpPr txBox="1">
                <a:spLocks noChangeArrowheads="1"/>
              </p:cNvSpPr>
              <p:nvPr/>
            </p:nvSpPr>
            <p:spPr bwMode="auto">
              <a:xfrm>
                <a:off x="3156" y="1776"/>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GB" sz="2400" i="1">
                    <a:latin typeface="Times New Roman" charset="0"/>
                  </a:rPr>
                  <a:t>d</a:t>
                </a:r>
                <a:endParaRPr lang="en-US" sz="2400" i="1">
                  <a:latin typeface="Times New Roman" charset="0"/>
                </a:endParaRPr>
              </a:p>
            </p:txBody>
          </p:sp>
        </p:grpSp>
      </p:grpSp>
    </p:spTree>
    <p:extLst>
      <p:ext uri="{BB962C8B-B14F-4D97-AF65-F5344CB8AC3E}">
        <p14:creationId xmlns:p14="http://schemas.microsoft.com/office/powerpoint/2010/main" val="1606497314"/>
      </p:ext>
    </p:extLst>
  </p:cSld>
  <p:clrMapOvr>
    <a:masterClrMapping/>
  </p:clrMapOvr>
  <p:transition xmlns:p14="http://schemas.microsoft.com/office/powerpoint/2010/main" advTm="34928"/>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chor="ctr"/>
          <a:lstStyle/>
          <a:p>
            <a:pPr eaLnBrk="1" hangingPunct="1"/>
            <a:r>
              <a:rPr lang="en-US">
                <a:latin typeface="Arial" charset="0"/>
              </a:rPr>
              <a:t>Maximizing Margin</a:t>
            </a:r>
          </a:p>
        </p:txBody>
      </p:sp>
      <p:sp>
        <p:nvSpPr>
          <p:cNvPr id="22531" name="Rectangle 3"/>
          <p:cNvSpPr>
            <a:spLocks noGrp="1" noChangeArrowheads="1"/>
          </p:cNvSpPr>
          <p:nvPr>
            <p:ph type="body" idx="1"/>
          </p:nvPr>
        </p:nvSpPr>
        <p:spPr/>
        <p:txBody>
          <a:bodyPr/>
          <a:lstStyle/>
          <a:p>
            <a:pPr eaLnBrk="1" hangingPunct="1"/>
            <a:endParaRPr lang="en-US" sz="2100">
              <a:latin typeface="Verdana" charset="0"/>
            </a:endParaRPr>
          </a:p>
          <a:p>
            <a:pPr eaLnBrk="1" hangingPunct="1"/>
            <a:endParaRPr lang="en-US" sz="2100">
              <a:latin typeface="Verdana" charset="0"/>
            </a:endParaRPr>
          </a:p>
          <a:p>
            <a:pPr eaLnBrk="1" hangingPunct="1"/>
            <a:r>
              <a:rPr lang="en-US" sz="2100">
                <a:latin typeface="Verdana" charset="0"/>
              </a:rPr>
              <a:t>Maximizing margin is a quadratic optimization problem.</a:t>
            </a:r>
          </a:p>
          <a:p>
            <a:pPr eaLnBrk="1" hangingPunct="1">
              <a:buFont typeface="Wingdings" charset="0"/>
              <a:buNone/>
            </a:pPr>
            <a:endParaRPr lang="en-US" sz="2100">
              <a:latin typeface="Verdana" charset="0"/>
            </a:endParaRPr>
          </a:p>
          <a:p>
            <a:pPr eaLnBrk="1" hangingPunct="1"/>
            <a:r>
              <a:rPr lang="en-US" sz="2100">
                <a:latin typeface="Verdana" charset="0"/>
              </a:rPr>
              <a:t>Quadratic optimization problems are a well-known class of mathematical programming problems, and many (rather intricate) algorithms exist for solving them.</a:t>
            </a:r>
          </a:p>
        </p:txBody>
      </p:sp>
    </p:spTree>
    <p:extLst>
      <p:ext uri="{BB962C8B-B14F-4D97-AF65-F5344CB8AC3E}">
        <p14:creationId xmlns:p14="http://schemas.microsoft.com/office/powerpoint/2010/main" val="19703262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81000"/>
            <a:ext cx="7772400" cy="1143000"/>
          </a:xfrm>
        </p:spPr>
        <p:txBody>
          <a:bodyPr anchor="ctr"/>
          <a:lstStyle/>
          <a:p>
            <a:pPr eaLnBrk="1" hangingPunct="1"/>
            <a:r>
              <a:rPr lang="en-US">
                <a:latin typeface="Arial" charset="0"/>
              </a:rPr>
              <a:t>Kernel Trick</a:t>
            </a:r>
          </a:p>
        </p:txBody>
      </p:sp>
      <p:sp>
        <p:nvSpPr>
          <p:cNvPr id="23555" name="Rectangle 3"/>
          <p:cNvSpPr>
            <a:spLocks noGrp="1" noChangeArrowheads="1"/>
          </p:cNvSpPr>
          <p:nvPr>
            <p:ph type="body" idx="1"/>
          </p:nvPr>
        </p:nvSpPr>
        <p:spPr>
          <a:xfrm>
            <a:off x="914400" y="1676400"/>
            <a:ext cx="7772400" cy="4648200"/>
          </a:xfrm>
        </p:spPr>
        <p:txBody>
          <a:bodyPr/>
          <a:lstStyle/>
          <a:p>
            <a:pPr eaLnBrk="1" hangingPunct="1"/>
            <a:r>
              <a:rPr lang="en-US" sz="1900">
                <a:latin typeface="Verdana" charset="0"/>
              </a:rPr>
              <a:t>What if the dataset is non-linearly separable? </a:t>
            </a:r>
          </a:p>
          <a:p>
            <a:pPr eaLnBrk="1" hangingPunct="1"/>
            <a:endParaRPr lang="en-US" sz="1500">
              <a:latin typeface="Verdana" charset="0"/>
            </a:endParaRPr>
          </a:p>
          <a:p>
            <a:pPr eaLnBrk="1" hangingPunct="1"/>
            <a:endParaRPr lang="en-US" sz="1500">
              <a:latin typeface="Verdana" charset="0"/>
            </a:endParaRPr>
          </a:p>
          <a:p>
            <a:pPr eaLnBrk="1" hangingPunct="1"/>
            <a:endParaRPr lang="en-US" sz="1500">
              <a:latin typeface="Verdana" charset="0"/>
            </a:endParaRPr>
          </a:p>
          <a:p>
            <a:pPr eaLnBrk="1" hangingPunct="1"/>
            <a:r>
              <a:rPr lang="en-US" sz="1900">
                <a:latin typeface="Verdana" charset="0"/>
              </a:rPr>
              <a:t>We use a kernel to map the data to a higher-dimensional space:</a:t>
            </a:r>
          </a:p>
        </p:txBody>
      </p:sp>
      <p:grpSp>
        <p:nvGrpSpPr>
          <p:cNvPr id="23556" name="Group 58"/>
          <p:cNvGrpSpPr>
            <a:grpSpLocks/>
          </p:cNvGrpSpPr>
          <p:nvPr/>
        </p:nvGrpSpPr>
        <p:grpSpPr bwMode="auto">
          <a:xfrm>
            <a:off x="2362200" y="4038600"/>
            <a:ext cx="4371975" cy="2317750"/>
            <a:chOff x="1122" y="2710"/>
            <a:chExt cx="2754" cy="1460"/>
          </a:xfrm>
        </p:grpSpPr>
        <p:sp>
          <p:nvSpPr>
            <p:cNvPr id="23572" name="Line 4"/>
            <p:cNvSpPr>
              <a:spLocks noChangeShapeType="1"/>
            </p:cNvSpPr>
            <p:nvPr/>
          </p:nvSpPr>
          <p:spPr bwMode="auto">
            <a:xfrm>
              <a:off x="1122" y="3736"/>
              <a:ext cx="2496"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3" name="AutoShape 5"/>
            <p:cNvSpPr>
              <a:spLocks noChangeArrowheads="1"/>
            </p:cNvSpPr>
            <p:nvPr/>
          </p:nvSpPr>
          <p:spPr bwMode="auto">
            <a:xfrm>
              <a:off x="1437" y="309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4" name="Line 6"/>
            <p:cNvSpPr>
              <a:spLocks noChangeShapeType="1"/>
            </p:cNvSpPr>
            <p:nvPr/>
          </p:nvSpPr>
          <p:spPr bwMode="auto">
            <a:xfrm>
              <a:off x="2262" y="3700"/>
              <a:ext cx="0" cy="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Text Box 7"/>
            <p:cNvSpPr txBox="1">
              <a:spLocks noChangeArrowheads="1"/>
            </p:cNvSpPr>
            <p:nvPr/>
          </p:nvSpPr>
          <p:spPr bwMode="auto">
            <a:xfrm>
              <a:off x="2172" y="3882"/>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a:t>0</a:t>
              </a:r>
            </a:p>
          </p:txBody>
        </p:sp>
        <p:sp>
          <p:nvSpPr>
            <p:cNvPr id="23576" name="AutoShape 8"/>
            <p:cNvSpPr>
              <a:spLocks noChangeArrowheads="1"/>
            </p:cNvSpPr>
            <p:nvPr/>
          </p:nvSpPr>
          <p:spPr bwMode="auto">
            <a:xfrm>
              <a:off x="1641" y="339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7" name="AutoShape 9"/>
            <p:cNvSpPr>
              <a:spLocks noChangeArrowheads="1"/>
            </p:cNvSpPr>
            <p:nvPr/>
          </p:nvSpPr>
          <p:spPr bwMode="auto">
            <a:xfrm>
              <a:off x="1929" y="359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8" name="AutoShape 10"/>
            <p:cNvSpPr>
              <a:spLocks noChangeArrowheads="1"/>
            </p:cNvSpPr>
            <p:nvPr/>
          </p:nvSpPr>
          <p:spPr bwMode="auto">
            <a:xfrm>
              <a:off x="2073" y="365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9" name="AutoShape 11"/>
            <p:cNvSpPr>
              <a:spLocks noChangeArrowheads="1"/>
            </p:cNvSpPr>
            <p:nvPr/>
          </p:nvSpPr>
          <p:spPr bwMode="auto">
            <a:xfrm>
              <a:off x="2601" y="359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80" name="AutoShape 12"/>
            <p:cNvSpPr>
              <a:spLocks noChangeArrowheads="1"/>
            </p:cNvSpPr>
            <p:nvPr/>
          </p:nvSpPr>
          <p:spPr bwMode="auto">
            <a:xfrm>
              <a:off x="2745" y="348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81" name="AutoShape 13"/>
            <p:cNvSpPr>
              <a:spLocks noChangeArrowheads="1"/>
            </p:cNvSpPr>
            <p:nvPr/>
          </p:nvSpPr>
          <p:spPr bwMode="auto">
            <a:xfrm>
              <a:off x="2481" y="363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82" name="AutoShape 14"/>
            <p:cNvSpPr>
              <a:spLocks noChangeArrowheads="1"/>
            </p:cNvSpPr>
            <p:nvPr/>
          </p:nvSpPr>
          <p:spPr bwMode="auto">
            <a:xfrm>
              <a:off x="2985" y="327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83" name="AutoShape 15"/>
            <p:cNvSpPr>
              <a:spLocks noChangeArrowheads="1"/>
            </p:cNvSpPr>
            <p:nvPr/>
          </p:nvSpPr>
          <p:spPr bwMode="auto">
            <a:xfrm>
              <a:off x="3165" y="308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84" name="AutoShape 16"/>
            <p:cNvSpPr>
              <a:spLocks noChangeArrowheads="1"/>
            </p:cNvSpPr>
            <p:nvPr/>
          </p:nvSpPr>
          <p:spPr bwMode="auto">
            <a:xfrm>
              <a:off x="3429" y="275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85" name="Line 17"/>
            <p:cNvSpPr>
              <a:spLocks noChangeShapeType="1"/>
            </p:cNvSpPr>
            <p:nvPr/>
          </p:nvSpPr>
          <p:spPr bwMode="auto">
            <a:xfrm flipV="1">
              <a:off x="2271" y="2840"/>
              <a:ext cx="0" cy="93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6" name="Text Box 18"/>
            <p:cNvSpPr txBox="1">
              <a:spLocks noChangeArrowheads="1"/>
            </p:cNvSpPr>
            <p:nvPr/>
          </p:nvSpPr>
          <p:spPr bwMode="auto">
            <a:xfrm>
              <a:off x="2262" y="271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i="1"/>
                <a:t>x</a:t>
              </a:r>
              <a:r>
                <a:rPr lang="en-US" sz="2400" i="1" baseline="30000"/>
                <a:t>2</a:t>
              </a:r>
            </a:p>
          </p:txBody>
        </p:sp>
        <p:sp>
          <p:nvSpPr>
            <p:cNvPr id="23587" name="Text Box 19"/>
            <p:cNvSpPr txBox="1">
              <a:spLocks noChangeArrowheads="1"/>
            </p:cNvSpPr>
            <p:nvPr/>
          </p:nvSpPr>
          <p:spPr bwMode="auto">
            <a:xfrm>
              <a:off x="3576" y="38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i="1"/>
                <a:t>x</a:t>
              </a:r>
              <a:endParaRPr lang="en-US" sz="2400" i="1" baseline="30000"/>
            </a:p>
          </p:txBody>
        </p:sp>
        <p:sp>
          <p:nvSpPr>
            <p:cNvPr id="23588" name="Line 52"/>
            <p:cNvSpPr>
              <a:spLocks noChangeShapeType="1"/>
            </p:cNvSpPr>
            <p:nvPr/>
          </p:nvSpPr>
          <p:spPr bwMode="auto">
            <a:xfrm flipV="1">
              <a:off x="1868" y="3008"/>
              <a:ext cx="2004" cy="81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53"/>
            <p:cNvSpPr>
              <a:spLocks noChangeShapeType="1"/>
            </p:cNvSpPr>
            <p:nvPr/>
          </p:nvSpPr>
          <p:spPr bwMode="auto">
            <a:xfrm flipV="1">
              <a:off x="1914" y="2959"/>
              <a:ext cx="1962" cy="809"/>
            </a:xfrm>
            <a:prstGeom prst="line">
              <a:avLst/>
            </a:prstGeom>
            <a:noFill/>
            <a:ln w="952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54"/>
            <p:cNvSpPr>
              <a:spLocks noChangeShapeType="1"/>
            </p:cNvSpPr>
            <p:nvPr/>
          </p:nvSpPr>
          <p:spPr bwMode="auto">
            <a:xfrm flipV="1">
              <a:off x="1929" y="3076"/>
              <a:ext cx="1926" cy="785"/>
            </a:xfrm>
            <a:prstGeom prst="line">
              <a:avLst/>
            </a:prstGeom>
            <a:noFill/>
            <a:ln w="952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Oval 55"/>
            <p:cNvSpPr>
              <a:spLocks noChangeArrowheads="1"/>
            </p:cNvSpPr>
            <p:nvPr/>
          </p:nvSpPr>
          <p:spPr bwMode="auto">
            <a:xfrm>
              <a:off x="2945" y="3239"/>
              <a:ext cx="144" cy="13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23592" name="Oval 56"/>
            <p:cNvSpPr>
              <a:spLocks noChangeArrowheads="1"/>
            </p:cNvSpPr>
            <p:nvPr/>
          </p:nvSpPr>
          <p:spPr bwMode="auto">
            <a:xfrm>
              <a:off x="2699" y="3437"/>
              <a:ext cx="144" cy="138"/>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23593" name="Oval 57"/>
            <p:cNvSpPr>
              <a:spLocks noChangeArrowheads="1"/>
            </p:cNvSpPr>
            <p:nvPr/>
          </p:nvSpPr>
          <p:spPr bwMode="auto">
            <a:xfrm>
              <a:off x="2027" y="3611"/>
              <a:ext cx="144" cy="13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grpSp>
      <p:grpSp>
        <p:nvGrpSpPr>
          <p:cNvPr id="23557" name="Group 20"/>
          <p:cNvGrpSpPr>
            <a:grpSpLocks/>
          </p:cNvGrpSpPr>
          <p:nvPr/>
        </p:nvGrpSpPr>
        <p:grpSpPr bwMode="auto">
          <a:xfrm>
            <a:off x="2362200" y="2209800"/>
            <a:ext cx="4286250" cy="514350"/>
            <a:chOff x="1056" y="2322"/>
            <a:chExt cx="2700" cy="324"/>
          </a:xfrm>
        </p:grpSpPr>
        <p:sp>
          <p:nvSpPr>
            <p:cNvPr id="23558" name="Line 21"/>
            <p:cNvSpPr>
              <a:spLocks noChangeShapeType="1"/>
            </p:cNvSpPr>
            <p:nvPr/>
          </p:nvSpPr>
          <p:spPr bwMode="auto">
            <a:xfrm>
              <a:off x="1056" y="2358"/>
              <a:ext cx="2496"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9" name="AutoShape 22"/>
            <p:cNvSpPr>
              <a:spLocks noChangeArrowheads="1"/>
            </p:cNvSpPr>
            <p:nvPr/>
          </p:nvSpPr>
          <p:spPr bwMode="auto">
            <a:xfrm>
              <a:off x="1335"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0" name="Line 23"/>
            <p:cNvSpPr>
              <a:spLocks noChangeShapeType="1"/>
            </p:cNvSpPr>
            <p:nvPr/>
          </p:nvSpPr>
          <p:spPr bwMode="auto">
            <a:xfrm>
              <a:off x="2196" y="2322"/>
              <a:ext cx="0" cy="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Text Box 24"/>
            <p:cNvSpPr txBox="1">
              <a:spLocks noChangeArrowheads="1"/>
            </p:cNvSpPr>
            <p:nvPr/>
          </p:nvSpPr>
          <p:spPr bwMode="auto">
            <a:xfrm>
              <a:off x="2106" y="2358"/>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a:t>0</a:t>
              </a:r>
            </a:p>
          </p:txBody>
        </p:sp>
        <p:sp>
          <p:nvSpPr>
            <p:cNvPr id="23562" name="AutoShape 25"/>
            <p:cNvSpPr>
              <a:spLocks noChangeArrowheads="1"/>
            </p:cNvSpPr>
            <p:nvPr/>
          </p:nvSpPr>
          <p:spPr bwMode="auto">
            <a:xfrm>
              <a:off x="1563" y="232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3" name="AutoShape 26"/>
            <p:cNvSpPr>
              <a:spLocks noChangeArrowheads="1"/>
            </p:cNvSpPr>
            <p:nvPr/>
          </p:nvSpPr>
          <p:spPr bwMode="auto">
            <a:xfrm>
              <a:off x="1863"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4" name="AutoShape 27"/>
            <p:cNvSpPr>
              <a:spLocks noChangeArrowheads="1"/>
            </p:cNvSpPr>
            <p:nvPr/>
          </p:nvSpPr>
          <p:spPr bwMode="auto">
            <a:xfrm>
              <a:off x="1995"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5" name="AutoShape 28"/>
            <p:cNvSpPr>
              <a:spLocks noChangeArrowheads="1"/>
            </p:cNvSpPr>
            <p:nvPr/>
          </p:nvSpPr>
          <p:spPr bwMode="auto">
            <a:xfrm>
              <a:off x="2535" y="23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66" name="AutoShape 29"/>
            <p:cNvSpPr>
              <a:spLocks noChangeArrowheads="1"/>
            </p:cNvSpPr>
            <p:nvPr/>
          </p:nvSpPr>
          <p:spPr bwMode="auto">
            <a:xfrm>
              <a:off x="2679" y="23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67" name="AutoShape 30"/>
            <p:cNvSpPr>
              <a:spLocks noChangeArrowheads="1"/>
            </p:cNvSpPr>
            <p:nvPr/>
          </p:nvSpPr>
          <p:spPr bwMode="auto">
            <a:xfrm>
              <a:off x="2451" y="23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68" name="AutoShape 31"/>
            <p:cNvSpPr>
              <a:spLocks noChangeArrowheads="1"/>
            </p:cNvSpPr>
            <p:nvPr/>
          </p:nvSpPr>
          <p:spPr bwMode="auto">
            <a:xfrm>
              <a:off x="2919"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9" name="AutoShape 32"/>
            <p:cNvSpPr>
              <a:spLocks noChangeArrowheads="1"/>
            </p:cNvSpPr>
            <p:nvPr/>
          </p:nvSpPr>
          <p:spPr bwMode="auto">
            <a:xfrm>
              <a:off x="3063"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0" name="AutoShape 33"/>
            <p:cNvSpPr>
              <a:spLocks noChangeArrowheads="1"/>
            </p:cNvSpPr>
            <p:nvPr/>
          </p:nvSpPr>
          <p:spPr bwMode="auto">
            <a:xfrm>
              <a:off x="3375" y="232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1" name="Text Box 34"/>
            <p:cNvSpPr txBox="1">
              <a:spLocks noChangeArrowheads="1"/>
            </p:cNvSpPr>
            <p:nvPr/>
          </p:nvSpPr>
          <p:spPr bwMode="auto">
            <a:xfrm>
              <a:off x="3468" y="232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i="1"/>
                <a:t>x</a:t>
              </a:r>
              <a:endParaRPr lang="en-US" sz="2400" i="1" baseline="30000"/>
            </a:p>
          </p:txBody>
        </p:sp>
      </p:grpSp>
    </p:spTree>
    <p:extLst>
      <p:ext uri="{BB962C8B-B14F-4D97-AF65-F5344CB8AC3E}">
        <p14:creationId xmlns:p14="http://schemas.microsoft.com/office/powerpoint/2010/main" val="251595494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chor="ctr">
            <a:normAutofit fontScale="90000"/>
          </a:bodyPr>
          <a:lstStyle/>
          <a:p>
            <a:pPr eaLnBrk="1" hangingPunct="1"/>
            <a:r>
              <a:rPr lang="en-US">
                <a:latin typeface="Arial" charset="0"/>
              </a:rPr>
              <a:t>Non-linear SVMs:  Feature spaces</a:t>
            </a:r>
          </a:p>
        </p:txBody>
      </p:sp>
      <p:sp>
        <p:nvSpPr>
          <p:cNvPr id="24579" name="Rectangle 3"/>
          <p:cNvSpPr>
            <a:spLocks noGrp="1" noChangeArrowheads="1"/>
          </p:cNvSpPr>
          <p:nvPr>
            <p:ph type="body" idx="1"/>
          </p:nvPr>
        </p:nvSpPr>
        <p:spPr>
          <a:xfrm>
            <a:off x="1371600" y="1676400"/>
            <a:ext cx="6907213" cy="1208088"/>
          </a:xfrm>
        </p:spPr>
        <p:txBody>
          <a:bodyPr>
            <a:normAutofit fontScale="92500"/>
          </a:bodyPr>
          <a:lstStyle/>
          <a:p>
            <a:pPr eaLnBrk="1" hangingPunct="1"/>
            <a:r>
              <a:rPr lang="en-US" sz="2100">
                <a:latin typeface="Verdana" charset="0"/>
              </a:rPr>
              <a:t>General idea: The original space can always be mapped to some higher-dimensional feature space where the training set becomes separable:</a:t>
            </a:r>
          </a:p>
        </p:txBody>
      </p:sp>
      <p:grpSp>
        <p:nvGrpSpPr>
          <p:cNvPr id="24580" name="Group 58"/>
          <p:cNvGrpSpPr>
            <a:grpSpLocks/>
          </p:cNvGrpSpPr>
          <p:nvPr/>
        </p:nvGrpSpPr>
        <p:grpSpPr bwMode="auto">
          <a:xfrm>
            <a:off x="457200" y="3124200"/>
            <a:ext cx="7977188" cy="3327400"/>
            <a:chOff x="282" y="1456"/>
            <a:chExt cx="5025" cy="2096"/>
          </a:xfrm>
        </p:grpSpPr>
        <p:sp>
          <p:nvSpPr>
            <p:cNvPr id="24581" name="Line 4"/>
            <p:cNvSpPr>
              <a:spLocks noChangeShapeType="1"/>
            </p:cNvSpPr>
            <p:nvPr/>
          </p:nvSpPr>
          <p:spPr bwMode="auto">
            <a:xfrm flipV="1">
              <a:off x="1303" y="1612"/>
              <a:ext cx="0" cy="1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2" name="Line 5"/>
            <p:cNvSpPr>
              <a:spLocks noChangeShapeType="1"/>
            </p:cNvSpPr>
            <p:nvPr/>
          </p:nvSpPr>
          <p:spPr bwMode="auto">
            <a:xfrm flipV="1">
              <a:off x="282" y="2627"/>
              <a:ext cx="209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3" name="AutoShape 6"/>
            <p:cNvSpPr>
              <a:spLocks noChangeArrowheads="1"/>
            </p:cNvSpPr>
            <p:nvPr/>
          </p:nvSpPr>
          <p:spPr bwMode="auto">
            <a:xfrm>
              <a:off x="1322" y="2136"/>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4" name="AutoShape 7"/>
            <p:cNvSpPr>
              <a:spLocks noChangeArrowheads="1"/>
            </p:cNvSpPr>
            <p:nvPr/>
          </p:nvSpPr>
          <p:spPr bwMode="auto">
            <a:xfrm>
              <a:off x="960" y="236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5" name="AutoShape 8"/>
            <p:cNvSpPr>
              <a:spLocks noChangeArrowheads="1"/>
            </p:cNvSpPr>
            <p:nvPr/>
          </p:nvSpPr>
          <p:spPr bwMode="auto">
            <a:xfrm>
              <a:off x="1056" y="270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6" name="AutoShape 9"/>
            <p:cNvSpPr>
              <a:spLocks noChangeArrowheads="1"/>
            </p:cNvSpPr>
            <p:nvPr/>
          </p:nvSpPr>
          <p:spPr bwMode="auto">
            <a:xfrm>
              <a:off x="1392" y="300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7" name="AutoShape 10"/>
            <p:cNvSpPr>
              <a:spLocks noChangeArrowheads="1"/>
            </p:cNvSpPr>
            <p:nvPr/>
          </p:nvSpPr>
          <p:spPr bwMode="auto">
            <a:xfrm>
              <a:off x="1128" y="216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8" name="AutoShape 11"/>
            <p:cNvSpPr>
              <a:spLocks noChangeArrowheads="1"/>
            </p:cNvSpPr>
            <p:nvPr/>
          </p:nvSpPr>
          <p:spPr bwMode="auto">
            <a:xfrm>
              <a:off x="816" y="256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9" name="AutoShape 12"/>
            <p:cNvSpPr>
              <a:spLocks noChangeArrowheads="1"/>
            </p:cNvSpPr>
            <p:nvPr/>
          </p:nvSpPr>
          <p:spPr bwMode="auto">
            <a:xfrm>
              <a:off x="1080" y="302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90" name="AutoShape 13"/>
            <p:cNvSpPr>
              <a:spLocks noChangeArrowheads="1"/>
            </p:cNvSpPr>
            <p:nvPr/>
          </p:nvSpPr>
          <p:spPr bwMode="auto">
            <a:xfrm>
              <a:off x="1392" y="241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91" name="AutoShape 14"/>
            <p:cNvSpPr>
              <a:spLocks noChangeArrowheads="1"/>
            </p:cNvSpPr>
            <p:nvPr/>
          </p:nvSpPr>
          <p:spPr bwMode="auto">
            <a:xfrm>
              <a:off x="1960" y="240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2" name="AutoShape 15"/>
            <p:cNvSpPr>
              <a:spLocks noChangeArrowheads="1"/>
            </p:cNvSpPr>
            <p:nvPr/>
          </p:nvSpPr>
          <p:spPr bwMode="auto">
            <a:xfrm>
              <a:off x="1872" y="317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3" name="AutoShape 16"/>
            <p:cNvSpPr>
              <a:spLocks noChangeArrowheads="1"/>
            </p:cNvSpPr>
            <p:nvPr/>
          </p:nvSpPr>
          <p:spPr bwMode="auto">
            <a:xfrm>
              <a:off x="456" y="248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4" name="AutoShape 17"/>
            <p:cNvSpPr>
              <a:spLocks noChangeArrowheads="1"/>
            </p:cNvSpPr>
            <p:nvPr/>
          </p:nvSpPr>
          <p:spPr bwMode="auto">
            <a:xfrm>
              <a:off x="1408" y="340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5" name="AutoShape 18"/>
            <p:cNvSpPr>
              <a:spLocks noChangeArrowheads="1"/>
            </p:cNvSpPr>
            <p:nvPr/>
          </p:nvSpPr>
          <p:spPr bwMode="auto">
            <a:xfrm>
              <a:off x="2016" y="287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6" name="AutoShape 19"/>
            <p:cNvSpPr>
              <a:spLocks noChangeArrowheads="1"/>
            </p:cNvSpPr>
            <p:nvPr/>
          </p:nvSpPr>
          <p:spPr bwMode="auto">
            <a:xfrm>
              <a:off x="796" y="321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7" name="AutoShape 20"/>
            <p:cNvSpPr>
              <a:spLocks noChangeArrowheads="1"/>
            </p:cNvSpPr>
            <p:nvPr/>
          </p:nvSpPr>
          <p:spPr bwMode="auto">
            <a:xfrm>
              <a:off x="600" y="290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8" name="AutoShape 21"/>
            <p:cNvSpPr>
              <a:spLocks noChangeArrowheads="1"/>
            </p:cNvSpPr>
            <p:nvPr/>
          </p:nvSpPr>
          <p:spPr bwMode="auto">
            <a:xfrm>
              <a:off x="636" y="194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9" name="AutoShape 22"/>
            <p:cNvSpPr>
              <a:spLocks noChangeArrowheads="1"/>
            </p:cNvSpPr>
            <p:nvPr/>
          </p:nvSpPr>
          <p:spPr bwMode="auto">
            <a:xfrm>
              <a:off x="1578" y="2664"/>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00" name="AutoShape 23"/>
            <p:cNvSpPr>
              <a:spLocks noChangeArrowheads="1"/>
            </p:cNvSpPr>
            <p:nvPr/>
          </p:nvSpPr>
          <p:spPr bwMode="auto">
            <a:xfrm>
              <a:off x="1338" y="2748"/>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01" name="AutoShape 24"/>
            <p:cNvSpPr>
              <a:spLocks noChangeArrowheads="1"/>
            </p:cNvSpPr>
            <p:nvPr/>
          </p:nvSpPr>
          <p:spPr bwMode="auto">
            <a:xfrm>
              <a:off x="1518" y="1968"/>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02" name="Oval 25"/>
            <p:cNvSpPr>
              <a:spLocks noChangeArrowheads="1"/>
            </p:cNvSpPr>
            <p:nvPr/>
          </p:nvSpPr>
          <p:spPr bwMode="auto">
            <a:xfrm>
              <a:off x="702" y="2022"/>
              <a:ext cx="1188" cy="1200"/>
            </a:xfrm>
            <a:prstGeom prst="ellipse">
              <a:avLst/>
            </a:prstGeom>
            <a:noFill/>
            <a:ln w="1587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24603" name="AutoShape 26"/>
            <p:cNvSpPr>
              <a:spLocks noChangeArrowheads="1"/>
            </p:cNvSpPr>
            <p:nvPr/>
          </p:nvSpPr>
          <p:spPr bwMode="auto">
            <a:xfrm>
              <a:off x="732" y="204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04" name="AutoShape 27"/>
            <p:cNvSpPr>
              <a:spLocks noChangeArrowheads="1"/>
            </p:cNvSpPr>
            <p:nvPr/>
          </p:nvSpPr>
          <p:spPr bwMode="auto">
            <a:xfrm>
              <a:off x="1944" y="20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05" name="Line 28"/>
            <p:cNvSpPr>
              <a:spLocks noChangeShapeType="1"/>
            </p:cNvSpPr>
            <p:nvPr/>
          </p:nvSpPr>
          <p:spPr bwMode="auto">
            <a:xfrm flipH="1" flipV="1">
              <a:off x="3847" y="1456"/>
              <a:ext cx="0" cy="13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6" name="Line 29"/>
            <p:cNvSpPr>
              <a:spLocks noChangeShapeType="1"/>
            </p:cNvSpPr>
            <p:nvPr/>
          </p:nvSpPr>
          <p:spPr bwMode="auto">
            <a:xfrm>
              <a:off x="3828" y="2771"/>
              <a:ext cx="147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7" name="AutoShape 30"/>
            <p:cNvSpPr>
              <a:spLocks noChangeArrowheads="1"/>
            </p:cNvSpPr>
            <p:nvPr/>
          </p:nvSpPr>
          <p:spPr bwMode="auto">
            <a:xfrm>
              <a:off x="4016" y="237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08" name="AutoShape 31"/>
            <p:cNvSpPr>
              <a:spLocks noChangeArrowheads="1"/>
            </p:cNvSpPr>
            <p:nvPr/>
          </p:nvSpPr>
          <p:spPr bwMode="auto">
            <a:xfrm>
              <a:off x="3654" y="259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09" name="AutoShape 32"/>
            <p:cNvSpPr>
              <a:spLocks noChangeArrowheads="1"/>
            </p:cNvSpPr>
            <p:nvPr/>
          </p:nvSpPr>
          <p:spPr bwMode="auto">
            <a:xfrm>
              <a:off x="3894" y="294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0" name="AutoShape 33"/>
            <p:cNvSpPr>
              <a:spLocks noChangeArrowheads="1"/>
            </p:cNvSpPr>
            <p:nvPr/>
          </p:nvSpPr>
          <p:spPr bwMode="auto">
            <a:xfrm>
              <a:off x="4410" y="294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1" name="AutoShape 34"/>
            <p:cNvSpPr>
              <a:spLocks noChangeArrowheads="1"/>
            </p:cNvSpPr>
            <p:nvPr/>
          </p:nvSpPr>
          <p:spPr bwMode="auto">
            <a:xfrm>
              <a:off x="3822" y="239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2" name="AutoShape 35"/>
            <p:cNvSpPr>
              <a:spLocks noChangeArrowheads="1"/>
            </p:cNvSpPr>
            <p:nvPr/>
          </p:nvSpPr>
          <p:spPr bwMode="auto">
            <a:xfrm>
              <a:off x="3954" y="257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3" name="AutoShape 36"/>
            <p:cNvSpPr>
              <a:spLocks noChangeArrowheads="1"/>
            </p:cNvSpPr>
            <p:nvPr/>
          </p:nvSpPr>
          <p:spPr bwMode="auto">
            <a:xfrm>
              <a:off x="4098" y="296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4" name="AutoShape 37"/>
            <p:cNvSpPr>
              <a:spLocks noChangeArrowheads="1"/>
            </p:cNvSpPr>
            <p:nvPr/>
          </p:nvSpPr>
          <p:spPr bwMode="auto">
            <a:xfrm>
              <a:off x="4086" y="265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5" name="AutoShape 38"/>
            <p:cNvSpPr>
              <a:spLocks noChangeArrowheads="1"/>
            </p:cNvSpPr>
            <p:nvPr/>
          </p:nvSpPr>
          <p:spPr bwMode="auto">
            <a:xfrm>
              <a:off x="5098" y="242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16" name="AutoShape 39"/>
            <p:cNvSpPr>
              <a:spLocks noChangeArrowheads="1"/>
            </p:cNvSpPr>
            <p:nvPr/>
          </p:nvSpPr>
          <p:spPr bwMode="auto">
            <a:xfrm>
              <a:off x="5010" y="318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17" name="AutoShape 40"/>
            <p:cNvSpPr>
              <a:spLocks noChangeArrowheads="1"/>
            </p:cNvSpPr>
            <p:nvPr/>
          </p:nvSpPr>
          <p:spPr bwMode="auto">
            <a:xfrm>
              <a:off x="4710" y="176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18" name="AutoShape 41"/>
            <p:cNvSpPr>
              <a:spLocks noChangeArrowheads="1"/>
            </p:cNvSpPr>
            <p:nvPr/>
          </p:nvSpPr>
          <p:spPr bwMode="auto">
            <a:xfrm>
              <a:off x="4714" y="256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19" name="AutoShape 42"/>
            <p:cNvSpPr>
              <a:spLocks noChangeArrowheads="1"/>
            </p:cNvSpPr>
            <p:nvPr/>
          </p:nvSpPr>
          <p:spPr bwMode="auto">
            <a:xfrm>
              <a:off x="5154" y="288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0" name="AutoShape 43"/>
            <p:cNvSpPr>
              <a:spLocks noChangeArrowheads="1"/>
            </p:cNvSpPr>
            <p:nvPr/>
          </p:nvSpPr>
          <p:spPr bwMode="auto">
            <a:xfrm>
              <a:off x="4414" y="221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1" name="AutoShape 44"/>
            <p:cNvSpPr>
              <a:spLocks noChangeArrowheads="1"/>
            </p:cNvSpPr>
            <p:nvPr/>
          </p:nvSpPr>
          <p:spPr bwMode="auto">
            <a:xfrm>
              <a:off x="4794" y="299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2" name="AutoShape 45"/>
            <p:cNvSpPr>
              <a:spLocks noChangeArrowheads="1"/>
            </p:cNvSpPr>
            <p:nvPr/>
          </p:nvSpPr>
          <p:spPr bwMode="auto">
            <a:xfrm>
              <a:off x="4662" y="190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3" name="AutoShape 46"/>
            <p:cNvSpPr>
              <a:spLocks noChangeArrowheads="1"/>
            </p:cNvSpPr>
            <p:nvPr/>
          </p:nvSpPr>
          <p:spPr bwMode="auto">
            <a:xfrm>
              <a:off x="3786" y="285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24" name="AutoShape 47"/>
            <p:cNvSpPr>
              <a:spLocks noChangeArrowheads="1"/>
            </p:cNvSpPr>
            <p:nvPr/>
          </p:nvSpPr>
          <p:spPr bwMode="auto">
            <a:xfrm>
              <a:off x="3546" y="2934"/>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25" name="AutoShape 48"/>
            <p:cNvSpPr>
              <a:spLocks noChangeArrowheads="1"/>
            </p:cNvSpPr>
            <p:nvPr/>
          </p:nvSpPr>
          <p:spPr bwMode="auto">
            <a:xfrm>
              <a:off x="4656" y="1980"/>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6" name="AutoShape 49"/>
            <p:cNvSpPr>
              <a:spLocks noChangeArrowheads="1"/>
            </p:cNvSpPr>
            <p:nvPr/>
          </p:nvSpPr>
          <p:spPr bwMode="auto">
            <a:xfrm>
              <a:off x="4374" y="168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7" name="AutoShape 50"/>
            <p:cNvSpPr>
              <a:spLocks noChangeArrowheads="1"/>
            </p:cNvSpPr>
            <p:nvPr/>
          </p:nvSpPr>
          <p:spPr bwMode="auto">
            <a:xfrm>
              <a:off x="5082" y="204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8" name="Line 51"/>
            <p:cNvSpPr>
              <a:spLocks noChangeShapeType="1"/>
            </p:cNvSpPr>
            <p:nvPr/>
          </p:nvSpPr>
          <p:spPr bwMode="auto">
            <a:xfrm flipH="1">
              <a:off x="3061" y="2772"/>
              <a:ext cx="780" cy="62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29" name="Line 52"/>
            <p:cNvSpPr>
              <a:spLocks noChangeShapeType="1"/>
            </p:cNvSpPr>
            <p:nvPr/>
          </p:nvSpPr>
          <p:spPr bwMode="auto">
            <a:xfrm>
              <a:off x="3840" y="1920"/>
              <a:ext cx="912" cy="84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30" name="Line 53"/>
            <p:cNvSpPr>
              <a:spLocks noChangeShapeType="1"/>
            </p:cNvSpPr>
            <p:nvPr/>
          </p:nvSpPr>
          <p:spPr bwMode="auto">
            <a:xfrm flipV="1">
              <a:off x="3984" y="2784"/>
              <a:ext cx="768" cy="768"/>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31" name="Line 54"/>
            <p:cNvSpPr>
              <a:spLocks noChangeShapeType="1"/>
            </p:cNvSpPr>
            <p:nvPr/>
          </p:nvSpPr>
          <p:spPr bwMode="auto">
            <a:xfrm flipV="1">
              <a:off x="2916" y="1944"/>
              <a:ext cx="924" cy="528"/>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32" name="Line 55"/>
            <p:cNvSpPr>
              <a:spLocks noChangeShapeType="1"/>
            </p:cNvSpPr>
            <p:nvPr/>
          </p:nvSpPr>
          <p:spPr bwMode="auto">
            <a:xfrm>
              <a:off x="2904" y="2472"/>
              <a:ext cx="1080" cy="1068"/>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33" name="AutoShape 56"/>
            <p:cNvSpPr>
              <a:spLocks noChangeArrowheads="1"/>
            </p:cNvSpPr>
            <p:nvPr/>
          </p:nvSpPr>
          <p:spPr bwMode="auto">
            <a:xfrm>
              <a:off x="2278" y="1574"/>
              <a:ext cx="1032" cy="288"/>
            </a:xfrm>
            <a:prstGeom prst="curvedDownArrow">
              <a:avLst>
                <a:gd name="adj1" fmla="val 71667"/>
                <a:gd name="adj2" fmla="val 143333"/>
                <a:gd name="adj3" fmla="val 33333"/>
              </a:avLst>
            </a:prstGeom>
            <a:solidFill>
              <a:srgbClr val="008000"/>
            </a:solidFill>
            <a:ln w="9525">
              <a:solidFill>
                <a:srgbClr val="008000"/>
              </a:solidFill>
              <a:miter lim="800000"/>
              <a:headEnd/>
              <a:tailEnd/>
            </a:ln>
          </p:spPr>
          <p:txBody>
            <a:bodyPr wrap="none" anchor="ctr"/>
            <a:lstStyle/>
            <a:p>
              <a:endParaRPr lang="en-US" sz="2400"/>
            </a:p>
          </p:txBody>
        </p:sp>
        <p:sp>
          <p:nvSpPr>
            <p:cNvPr id="24634" name="Text Box 57"/>
            <p:cNvSpPr txBox="1">
              <a:spLocks noChangeArrowheads="1"/>
            </p:cNvSpPr>
            <p:nvPr/>
          </p:nvSpPr>
          <p:spPr bwMode="auto">
            <a:xfrm>
              <a:off x="2262" y="1818"/>
              <a:ext cx="94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l-GR" sz="2000">
                  <a:cs typeface="Times New Roman" charset="0"/>
                </a:rPr>
                <a:t>Φ</a:t>
              </a:r>
              <a:r>
                <a:rPr lang="en-US" sz="2000">
                  <a:cs typeface="Times New Roman" charset="0"/>
                </a:rPr>
                <a:t>:  </a:t>
              </a:r>
              <a:r>
                <a:rPr lang="en-US" sz="2000" b="1">
                  <a:cs typeface="Times New Roman" charset="0"/>
                </a:rPr>
                <a:t>x</a:t>
              </a:r>
              <a:r>
                <a:rPr lang="en-US" sz="2000" b="1" baseline="-25000">
                  <a:cs typeface="Times New Roman" charset="0"/>
                </a:rPr>
                <a:t> </a:t>
              </a:r>
              <a:r>
                <a:rPr lang="en-US" sz="2000" b="1">
                  <a:cs typeface="Times New Roman" charset="0"/>
                </a:rPr>
                <a:t>→</a:t>
              </a:r>
              <a:r>
                <a:rPr lang="en-US" sz="2000">
                  <a:cs typeface="Times New Roman" charset="0"/>
                </a:rPr>
                <a:t> </a:t>
              </a:r>
              <a:r>
                <a:rPr lang="el-GR" sz="2000">
                  <a:cs typeface="Times New Roman" charset="0"/>
                </a:rPr>
                <a:t>φ</a:t>
              </a:r>
              <a:r>
                <a:rPr lang="en-US" sz="2000">
                  <a:cs typeface="Times New Roman" charset="0"/>
                </a:rPr>
                <a:t>(</a:t>
              </a:r>
              <a:r>
                <a:rPr lang="en-US" sz="2000" b="1">
                  <a:cs typeface="Times New Roman" charset="0"/>
                </a:rPr>
                <a:t>x</a:t>
              </a:r>
              <a:r>
                <a:rPr lang="en-US" sz="2000">
                  <a:cs typeface="Times New Roman" charset="0"/>
                </a:rPr>
                <a:t>)</a:t>
              </a:r>
            </a:p>
          </p:txBody>
        </p:sp>
      </p:grpSp>
    </p:spTree>
    <p:extLst>
      <p:ext uri="{BB962C8B-B14F-4D97-AF65-F5344CB8AC3E}">
        <p14:creationId xmlns:p14="http://schemas.microsoft.com/office/powerpoint/2010/main" val="117010113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nchor="ctr"/>
          <a:lstStyle/>
          <a:p>
            <a:pPr eaLnBrk="1" hangingPunct="1"/>
            <a:r>
              <a:rPr lang="en-GB">
                <a:latin typeface="Arial" charset="0"/>
              </a:rPr>
              <a:t>Examples of Kernel Trick</a:t>
            </a:r>
          </a:p>
        </p:txBody>
      </p:sp>
      <p:sp>
        <p:nvSpPr>
          <p:cNvPr id="2053" name="Rectangle 3"/>
          <p:cNvSpPr>
            <a:spLocks noGrp="1" noChangeArrowheads="1"/>
          </p:cNvSpPr>
          <p:nvPr>
            <p:ph type="body" idx="1"/>
          </p:nvPr>
        </p:nvSpPr>
        <p:spPr>
          <a:xfrm>
            <a:off x="1370013" y="1827213"/>
            <a:ext cx="7313612" cy="2895600"/>
          </a:xfrm>
        </p:spPr>
        <p:txBody>
          <a:bodyPr/>
          <a:lstStyle/>
          <a:p>
            <a:pPr eaLnBrk="1" hangingPunct="1"/>
            <a:r>
              <a:rPr lang="en-GB" sz="2100">
                <a:latin typeface="Verdana" charset="0"/>
              </a:rPr>
              <a:t>For the example in the previous figure: </a:t>
            </a:r>
          </a:p>
          <a:p>
            <a:pPr lvl="1" eaLnBrk="1" hangingPunct="1"/>
            <a:r>
              <a:rPr lang="en-GB" sz="1900">
                <a:latin typeface="Verdana" charset="0"/>
              </a:rPr>
              <a:t>The non-linear mapping</a:t>
            </a:r>
          </a:p>
          <a:p>
            <a:pPr lvl="1" eaLnBrk="1" hangingPunct="1"/>
            <a:endParaRPr lang="en-GB" sz="1900">
              <a:latin typeface="Verdana" charset="0"/>
            </a:endParaRPr>
          </a:p>
          <a:p>
            <a:pPr lvl="1" eaLnBrk="1" hangingPunct="1">
              <a:buFont typeface="Wingdings" charset="0"/>
              <a:buNone/>
            </a:pPr>
            <a:endParaRPr lang="en-GB" sz="1900">
              <a:latin typeface="Verdana" charset="0"/>
            </a:endParaRPr>
          </a:p>
          <a:p>
            <a:pPr lvl="1" eaLnBrk="1" hangingPunct="1">
              <a:buFont typeface="Wingdings" charset="0"/>
              <a:buNone/>
            </a:pPr>
            <a:endParaRPr lang="en-GB" sz="1900">
              <a:latin typeface="Verdana" charset="0"/>
            </a:endParaRPr>
          </a:p>
          <a:p>
            <a:pPr lvl="1" eaLnBrk="1" hangingPunct="1">
              <a:buFont typeface="Wingdings" charset="0"/>
              <a:buNone/>
            </a:pPr>
            <a:r>
              <a:rPr lang="en-GB" sz="1900">
                <a:latin typeface="Verdana" charset="0"/>
              </a:rPr>
              <a:t>	</a:t>
            </a:r>
          </a:p>
          <a:p>
            <a:pPr eaLnBrk="1" hangingPunct="1"/>
            <a:r>
              <a:rPr lang="en-GB" sz="2100">
                <a:latin typeface="Verdana" charset="0"/>
              </a:rPr>
              <a:t>A more commonly used radial basis function (RBF) kernel</a:t>
            </a:r>
          </a:p>
          <a:p>
            <a:pPr eaLnBrk="1" hangingPunct="1"/>
            <a:endParaRPr lang="en-GB" sz="2100">
              <a:latin typeface="Verdana" charset="0"/>
            </a:endParaRPr>
          </a:p>
          <a:p>
            <a:pPr lvl="1" eaLnBrk="1" hangingPunct="1">
              <a:buFont typeface="Wingdings" charset="0"/>
              <a:buNone/>
            </a:pPr>
            <a:endParaRPr lang="en-GB" sz="1900">
              <a:latin typeface="Verdana" charset="0"/>
            </a:endParaRPr>
          </a:p>
          <a:p>
            <a:pPr lvl="1" eaLnBrk="1" hangingPunct="1"/>
            <a:endParaRPr lang="en-GB" sz="1900">
              <a:latin typeface="Verdana" charset="0"/>
            </a:endParaRPr>
          </a:p>
          <a:p>
            <a:pPr lvl="1" eaLnBrk="1" hangingPunct="1">
              <a:buFont typeface="Wingdings" charset="0"/>
              <a:buNone/>
            </a:pPr>
            <a:endParaRPr lang="en-GB" sz="1900">
              <a:latin typeface="Verdana" charset="0"/>
            </a:endParaRPr>
          </a:p>
          <a:p>
            <a:pPr lvl="1" eaLnBrk="1" hangingPunct="1"/>
            <a:endParaRPr lang="en-GB" sz="1900">
              <a:latin typeface="Verdana" charset="0"/>
            </a:endParaRPr>
          </a:p>
          <a:p>
            <a:pPr lvl="1" eaLnBrk="1" hangingPunct="1">
              <a:buFont typeface="Wingdings" charset="0"/>
              <a:buNone/>
            </a:pPr>
            <a:endParaRPr lang="en-GB" sz="1900">
              <a:latin typeface="Verdana" charset="0"/>
            </a:endParaRPr>
          </a:p>
        </p:txBody>
      </p:sp>
      <p:graphicFrame>
        <p:nvGraphicFramePr>
          <p:cNvPr id="2050" name="Object 2"/>
          <p:cNvGraphicFramePr>
            <a:graphicFrameLocks noChangeAspect="1"/>
          </p:cNvGraphicFramePr>
          <p:nvPr>
            <p:ph sz="quarter" idx="4294967295"/>
          </p:nvPr>
        </p:nvGraphicFramePr>
        <p:xfrm>
          <a:off x="3879850" y="2894013"/>
          <a:ext cx="2106613" cy="442912"/>
        </p:xfrm>
        <a:graphic>
          <a:graphicData uri="http://schemas.openxmlformats.org/presentationml/2006/ole">
            <mc:AlternateContent xmlns:mc="http://schemas.openxmlformats.org/markup-compatibility/2006">
              <mc:Choice xmlns:v="urn:schemas-microsoft-com:vml" Requires="v">
                <p:oleObj spid="_x0000_s15397" name="Equation" r:id="rId4" imgW="1155600" imgH="228600" progId="Equation.3">
                  <p:embed/>
                </p:oleObj>
              </mc:Choice>
              <mc:Fallback>
                <p:oleObj name="Equation" r:id="rId4" imgW="1155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850" y="2894013"/>
                        <a:ext cx="2106613" cy="44291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2051" name="Object 3"/>
          <p:cNvGraphicFramePr>
            <a:graphicFrameLocks noGrp="1" noChangeAspect="1"/>
          </p:cNvGraphicFramePr>
          <p:nvPr>
            <p:ph sz="quarter" idx="4294967295"/>
          </p:nvPr>
        </p:nvGraphicFramePr>
        <p:xfrm>
          <a:off x="3808413" y="5103813"/>
          <a:ext cx="2328862" cy="639762"/>
        </p:xfrm>
        <a:graphic>
          <a:graphicData uri="http://schemas.openxmlformats.org/presentationml/2006/ole">
            <mc:AlternateContent xmlns:mc="http://schemas.openxmlformats.org/markup-compatibility/2006">
              <mc:Choice xmlns:v="urn:schemas-microsoft-com:vml" Requires="v">
                <p:oleObj spid="_x0000_s15398" name="Equation" r:id="rId6" imgW="1434960" imgH="291960" progId="Equation.3">
                  <p:embed/>
                </p:oleObj>
              </mc:Choice>
              <mc:Fallback>
                <p:oleObj name="Equation" r:id="rId6" imgW="1434960" imgH="291960" progId="Equation.3">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8413" y="5103813"/>
                        <a:ext cx="2328862" cy="63976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43789988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ph idx="4294967295"/>
          </p:nvPr>
        </p:nvGraphicFramePr>
        <p:xfrm>
          <a:off x="1217613" y="965200"/>
          <a:ext cx="6594475" cy="5051425"/>
        </p:xfrm>
        <a:graphic>
          <a:graphicData uri="http://schemas.openxmlformats.org/presentationml/2006/ole">
            <mc:AlternateContent xmlns:mc="http://schemas.openxmlformats.org/markup-compatibility/2006">
              <mc:Choice xmlns:v="urn:schemas-microsoft-com:vml" Requires="v">
                <p:oleObj spid="_x0000_s17427" name="Bitmap Image" r:id="rId4" imgW="6257143" imgH="4629796" progId="Paint.Picture">
                  <p:embed/>
                </p:oleObj>
              </mc:Choice>
              <mc:Fallback>
                <p:oleObj name="Bitmap Image" r:id="rId4" imgW="6257143" imgH="462979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7613" y="965200"/>
                        <a:ext cx="6594475" cy="505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1662464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a:t>Another application</a:t>
            </a:r>
          </a:p>
        </p:txBody>
      </p:sp>
      <p:sp>
        <p:nvSpPr>
          <p:cNvPr id="707587" name="Rectangle 3"/>
          <p:cNvSpPr>
            <a:spLocks noGrp="1" noChangeArrowheads="1"/>
          </p:cNvSpPr>
          <p:nvPr>
            <p:ph idx="1"/>
          </p:nvPr>
        </p:nvSpPr>
        <p:spPr/>
        <p:txBody>
          <a:bodyPr/>
          <a:lstStyle/>
          <a:p>
            <a:pPr>
              <a:lnSpc>
                <a:spcPct val="90000"/>
              </a:lnSpc>
            </a:pPr>
            <a:r>
              <a:rPr lang="en-US" altLang="zh-CN" sz="2600" dirty="0">
                <a:ea typeface="宋体" charset="0"/>
                <a:cs typeface="宋体" charset="0"/>
              </a:rPr>
              <a:t>A credit card company receives thousands of applications for new cards. Each application contains information about an applicant, </a:t>
            </a:r>
          </a:p>
          <a:p>
            <a:pPr marL="742950" lvl="1" indent="-285750">
              <a:lnSpc>
                <a:spcPct val="90000"/>
              </a:lnSpc>
            </a:pPr>
            <a:r>
              <a:rPr lang="en-US" altLang="zh-CN" sz="2200" dirty="0">
                <a:ea typeface="宋体" charset="0"/>
                <a:cs typeface="宋体" charset="0"/>
              </a:rPr>
              <a:t>age </a:t>
            </a:r>
          </a:p>
          <a:p>
            <a:pPr marL="742950" lvl="1" indent="-285750">
              <a:lnSpc>
                <a:spcPct val="90000"/>
              </a:lnSpc>
            </a:pPr>
            <a:r>
              <a:rPr lang="en-US" altLang="zh-CN" sz="2200" dirty="0">
                <a:ea typeface="宋体" charset="0"/>
                <a:cs typeface="宋体" charset="0"/>
              </a:rPr>
              <a:t>Marital status</a:t>
            </a:r>
          </a:p>
          <a:p>
            <a:pPr marL="742950" lvl="1" indent="-285750">
              <a:lnSpc>
                <a:spcPct val="90000"/>
              </a:lnSpc>
            </a:pPr>
            <a:r>
              <a:rPr lang="en-US" altLang="zh-CN" sz="2200" dirty="0">
                <a:ea typeface="宋体" charset="0"/>
                <a:cs typeface="宋体" charset="0"/>
              </a:rPr>
              <a:t>annual salary</a:t>
            </a:r>
          </a:p>
          <a:p>
            <a:pPr marL="742950" lvl="1" indent="-285750">
              <a:lnSpc>
                <a:spcPct val="90000"/>
              </a:lnSpc>
            </a:pPr>
            <a:r>
              <a:rPr lang="en-US" altLang="zh-CN" sz="2200" dirty="0">
                <a:ea typeface="宋体" charset="0"/>
                <a:cs typeface="宋体" charset="0"/>
              </a:rPr>
              <a:t>outstanding debts</a:t>
            </a:r>
          </a:p>
          <a:p>
            <a:pPr marL="742950" lvl="1" indent="-285750">
              <a:lnSpc>
                <a:spcPct val="90000"/>
              </a:lnSpc>
            </a:pPr>
            <a:r>
              <a:rPr lang="en-US" altLang="zh-CN" sz="2200" dirty="0">
                <a:ea typeface="宋体" charset="0"/>
                <a:cs typeface="宋体" charset="0"/>
              </a:rPr>
              <a:t>credit rating</a:t>
            </a:r>
          </a:p>
          <a:p>
            <a:pPr marL="742950" lvl="1" indent="-285750">
              <a:lnSpc>
                <a:spcPct val="90000"/>
              </a:lnSpc>
            </a:pPr>
            <a:r>
              <a:rPr lang="en-US" altLang="zh-CN" sz="2200" dirty="0">
                <a:ea typeface="宋体" charset="0"/>
                <a:cs typeface="宋体" charset="0"/>
              </a:rPr>
              <a:t>etc. </a:t>
            </a:r>
          </a:p>
          <a:p>
            <a:pPr>
              <a:lnSpc>
                <a:spcPct val="90000"/>
              </a:lnSpc>
            </a:pPr>
            <a:r>
              <a:rPr lang="en-US" altLang="zh-CN" sz="2600" dirty="0">
                <a:solidFill>
                  <a:srgbClr val="FF0000"/>
                </a:solidFill>
                <a:ea typeface="宋体" charset="0"/>
                <a:cs typeface="宋体" charset="0"/>
              </a:rPr>
              <a:t>Problem</a:t>
            </a:r>
            <a:r>
              <a:rPr lang="en-US" altLang="zh-CN" sz="2600" dirty="0">
                <a:ea typeface="宋体" charset="0"/>
                <a:cs typeface="宋体" charset="0"/>
              </a:rPr>
              <a:t>: to decide whether an application should approved, or to classify applications into two categories, </a:t>
            </a:r>
            <a:r>
              <a:rPr lang="en-US" altLang="zh-CN" sz="2600" dirty="0">
                <a:solidFill>
                  <a:srgbClr val="3333CC"/>
                </a:solidFill>
                <a:ea typeface="宋体" charset="0"/>
                <a:cs typeface="宋体" charset="0"/>
              </a:rPr>
              <a:t>approved</a:t>
            </a:r>
            <a:r>
              <a:rPr lang="en-US" altLang="zh-CN" sz="2600" dirty="0">
                <a:ea typeface="宋体" charset="0"/>
                <a:cs typeface="宋体" charset="0"/>
              </a:rPr>
              <a:t> and </a:t>
            </a:r>
            <a:r>
              <a:rPr lang="en-US" altLang="zh-CN" sz="2600" dirty="0">
                <a:solidFill>
                  <a:srgbClr val="3333CC"/>
                </a:solidFill>
                <a:ea typeface="宋体" charset="0"/>
                <a:cs typeface="宋体" charset="0"/>
              </a:rPr>
              <a:t>not approved</a:t>
            </a:r>
            <a:r>
              <a:rPr lang="en-US" altLang="zh-CN" sz="2600" dirty="0">
                <a:ea typeface="宋体" charset="0"/>
                <a:cs typeface="宋体" charset="0"/>
              </a:rPr>
              <a:t>. </a:t>
            </a:r>
            <a:endParaRPr lang="en-US" sz="2600" dirty="0">
              <a:ea typeface="宋体" charset="0"/>
              <a:cs typeface="宋体" charset="0"/>
            </a:endParaRPr>
          </a:p>
        </p:txBody>
      </p:sp>
      <p:sp>
        <p:nvSpPr>
          <p:cNvPr id="5" name="Slide Number Placeholder 4"/>
          <p:cNvSpPr>
            <a:spLocks noGrp="1"/>
          </p:cNvSpPr>
          <p:nvPr>
            <p:ph type="sldNum" sz="quarter" idx="12"/>
          </p:nvPr>
        </p:nvSpPr>
        <p:spPr/>
        <p:txBody>
          <a:bodyPr/>
          <a:lstStyle/>
          <a:p>
            <a:fld id="{FE27A708-2FCB-B142-BFE0-DE59BF42E4FE}" type="slidenum">
              <a:rPr lang="en-US"/>
              <a:pPr/>
              <a:t>6</a:t>
            </a:fld>
            <a:endParaRPr lang="en-US"/>
          </a:p>
        </p:txBody>
      </p:sp>
    </p:spTree>
    <p:extLst>
      <p:ext uri="{BB962C8B-B14F-4D97-AF65-F5344CB8AC3E}">
        <p14:creationId xmlns:p14="http://schemas.microsoft.com/office/powerpoint/2010/main" val="3681560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chor="ctr">
            <a:normAutofit fontScale="90000"/>
          </a:bodyPr>
          <a:lstStyle/>
          <a:p>
            <a:pPr eaLnBrk="1" hangingPunct="1"/>
            <a:r>
              <a:rPr lang="en-GB">
                <a:latin typeface="Arial" charset="0"/>
              </a:rPr>
              <a:t>Advantages and Applications of SVM</a:t>
            </a:r>
          </a:p>
        </p:txBody>
      </p:sp>
      <p:sp>
        <p:nvSpPr>
          <p:cNvPr id="25603" name="Rectangle 3"/>
          <p:cNvSpPr>
            <a:spLocks noGrp="1" noChangeArrowheads="1"/>
          </p:cNvSpPr>
          <p:nvPr>
            <p:ph type="body" idx="1"/>
          </p:nvPr>
        </p:nvSpPr>
        <p:spPr>
          <a:xfrm>
            <a:off x="1370013" y="2103438"/>
            <a:ext cx="7313612" cy="3114675"/>
          </a:xfrm>
        </p:spPr>
        <p:txBody>
          <a:bodyPr/>
          <a:lstStyle/>
          <a:p>
            <a:pPr eaLnBrk="1" hangingPunct="1">
              <a:lnSpc>
                <a:spcPct val="80000"/>
              </a:lnSpc>
            </a:pPr>
            <a:r>
              <a:rPr lang="en-GB" sz="2100">
                <a:latin typeface="Verdana" charset="0"/>
              </a:rPr>
              <a:t>Advantages of SVM </a:t>
            </a:r>
          </a:p>
          <a:p>
            <a:pPr lvl="1" eaLnBrk="1" hangingPunct="1">
              <a:lnSpc>
                <a:spcPct val="80000"/>
              </a:lnSpc>
            </a:pPr>
            <a:r>
              <a:rPr lang="en-GB" sz="1900">
                <a:latin typeface="Verdana" charset="0"/>
              </a:rPr>
              <a:t>Unlike neural networks, the class boundaries don’t change as the weights change.</a:t>
            </a:r>
          </a:p>
          <a:p>
            <a:pPr lvl="1" eaLnBrk="1" hangingPunct="1">
              <a:lnSpc>
                <a:spcPct val="80000"/>
              </a:lnSpc>
            </a:pPr>
            <a:r>
              <a:rPr lang="en-GB" sz="1900">
                <a:latin typeface="Verdana" charset="0"/>
              </a:rPr>
              <a:t>Generalizability is high because margin is maximized.</a:t>
            </a:r>
          </a:p>
          <a:p>
            <a:pPr lvl="1" eaLnBrk="1" hangingPunct="1">
              <a:lnSpc>
                <a:spcPct val="80000"/>
              </a:lnSpc>
            </a:pPr>
            <a:r>
              <a:rPr lang="en-GB" sz="1900">
                <a:latin typeface="Verdana" charset="0"/>
              </a:rPr>
              <a:t>No local minima and robustness to outliers.	</a:t>
            </a:r>
          </a:p>
          <a:p>
            <a:pPr eaLnBrk="1" hangingPunct="1">
              <a:lnSpc>
                <a:spcPct val="80000"/>
              </a:lnSpc>
            </a:pPr>
            <a:r>
              <a:rPr lang="en-GB" sz="2100">
                <a:latin typeface="Verdana" charset="0"/>
              </a:rPr>
              <a:t>Applications of SVM </a:t>
            </a:r>
          </a:p>
          <a:p>
            <a:pPr lvl="1" eaLnBrk="1" hangingPunct="1">
              <a:lnSpc>
                <a:spcPct val="80000"/>
              </a:lnSpc>
            </a:pPr>
            <a:r>
              <a:rPr lang="en-GB" sz="1900">
                <a:latin typeface="Verdana" charset="0"/>
              </a:rPr>
              <a:t>Used in almost every conceivable situation where automatic classification of data is needed.</a:t>
            </a:r>
          </a:p>
          <a:p>
            <a:pPr lvl="1" eaLnBrk="1" hangingPunct="1">
              <a:lnSpc>
                <a:spcPct val="80000"/>
              </a:lnSpc>
            </a:pPr>
            <a:r>
              <a:rPr lang="en-GB" sz="1900">
                <a:latin typeface="Verdana" charset="0"/>
              </a:rPr>
              <a:t>(example from class) Raymond Mooney and his KRISPER natural language parser.</a:t>
            </a:r>
          </a:p>
        </p:txBody>
      </p:sp>
    </p:spTree>
    <p:extLst>
      <p:ext uri="{BB962C8B-B14F-4D97-AF65-F5344CB8AC3E}">
        <p14:creationId xmlns:p14="http://schemas.microsoft.com/office/powerpoint/2010/main" val="19960481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normAutofit/>
          </a:bodyPr>
          <a:lstStyle/>
          <a:p>
            <a:r>
              <a:rPr lang="en-US" dirty="0" smtClean="0"/>
              <a:t>Supervised Learning</a:t>
            </a:r>
            <a:endParaRPr lang="en-US" dirty="0"/>
          </a:p>
        </p:txBody>
      </p:sp>
      <p:sp>
        <p:nvSpPr>
          <p:cNvPr id="762883" name="Rectangle 3"/>
          <p:cNvSpPr>
            <a:spLocks noGrp="1" noChangeArrowheads="1"/>
          </p:cNvSpPr>
          <p:nvPr>
            <p:ph idx="1"/>
          </p:nvPr>
        </p:nvSpPr>
        <p:spPr/>
        <p:txBody>
          <a:bodyPr/>
          <a:lstStyle/>
          <a:p>
            <a:r>
              <a:rPr lang="en-US" sz="2600" dirty="0" smtClean="0">
                <a:solidFill>
                  <a:srgbClr val="FF0000"/>
                </a:solidFill>
              </a:rPr>
              <a:t>Our </a:t>
            </a:r>
            <a:r>
              <a:rPr lang="en-US" sz="2600" dirty="0">
                <a:solidFill>
                  <a:srgbClr val="FF0000"/>
                </a:solidFill>
              </a:rPr>
              <a:t>focus:</a:t>
            </a:r>
            <a:r>
              <a:rPr lang="en-US" sz="2600" dirty="0"/>
              <a:t> learn </a:t>
            </a:r>
            <a:r>
              <a:rPr lang="en-US" sz="2600" dirty="0">
                <a:solidFill>
                  <a:srgbClr val="3333CC"/>
                </a:solidFill>
              </a:rPr>
              <a:t>a target function</a:t>
            </a:r>
            <a:r>
              <a:rPr lang="en-US" sz="2600" dirty="0"/>
              <a:t> that can be used to predict the values of a discrete class attribute, e.g., </a:t>
            </a:r>
            <a:r>
              <a:rPr lang="en-US" sz="2600" dirty="0">
                <a:solidFill>
                  <a:srgbClr val="3333CC"/>
                </a:solidFill>
              </a:rPr>
              <a:t>approve </a:t>
            </a:r>
            <a:r>
              <a:rPr lang="en-US" sz="2600" dirty="0"/>
              <a:t>or</a:t>
            </a:r>
            <a:r>
              <a:rPr lang="en-US" sz="2600" dirty="0">
                <a:solidFill>
                  <a:srgbClr val="3333CC"/>
                </a:solidFill>
              </a:rPr>
              <a:t> not-approved</a:t>
            </a:r>
            <a:r>
              <a:rPr lang="en-US" sz="2600" dirty="0"/>
              <a:t>, and </a:t>
            </a:r>
            <a:r>
              <a:rPr lang="en-US" sz="2600" dirty="0">
                <a:solidFill>
                  <a:srgbClr val="3333CC"/>
                </a:solidFill>
              </a:rPr>
              <a:t>high-risk </a:t>
            </a:r>
            <a:r>
              <a:rPr lang="en-US" sz="2600" dirty="0"/>
              <a:t>or</a:t>
            </a:r>
            <a:r>
              <a:rPr lang="en-US" sz="2600" dirty="0">
                <a:solidFill>
                  <a:srgbClr val="3333CC"/>
                </a:solidFill>
              </a:rPr>
              <a:t> low risk</a:t>
            </a:r>
            <a:r>
              <a:rPr lang="en-US" sz="2600" dirty="0"/>
              <a:t>. </a:t>
            </a:r>
          </a:p>
          <a:p>
            <a:r>
              <a:rPr lang="en-US" sz="2600" dirty="0"/>
              <a:t>The task is commonly called: </a:t>
            </a:r>
            <a:r>
              <a:rPr lang="en-US" sz="2600" dirty="0">
                <a:solidFill>
                  <a:srgbClr val="FF0000"/>
                </a:solidFill>
              </a:rPr>
              <a:t>Supervised learning</a:t>
            </a:r>
            <a:r>
              <a:rPr lang="en-US" sz="2600" dirty="0"/>
              <a:t>, </a:t>
            </a:r>
            <a:r>
              <a:rPr lang="en-US" sz="2600" dirty="0">
                <a:solidFill>
                  <a:srgbClr val="FF0000"/>
                </a:solidFill>
              </a:rPr>
              <a:t>classification</a:t>
            </a:r>
            <a:r>
              <a:rPr lang="en-US" sz="2600" dirty="0"/>
              <a:t>, or </a:t>
            </a:r>
            <a:r>
              <a:rPr lang="en-US" sz="2600" dirty="0">
                <a:solidFill>
                  <a:srgbClr val="FF0000"/>
                </a:solidFill>
              </a:rPr>
              <a:t>inductive learning.</a:t>
            </a:r>
            <a:r>
              <a:rPr lang="en-US" sz="2600" dirty="0"/>
              <a:t> </a:t>
            </a:r>
          </a:p>
        </p:txBody>
      </p:sp>
      <p:sp>
        <p:nvSpPr>
          <p:cNvPr id="5" name="Slide Number Placeholder 4"/>
          <p:cNvSpPr>
            <a:spLocks noGrp="1"/>
          </p:cNvSpPr>
          <p:nvPr>
            <p:ph type="sldNum" sz="quarter" idx="12"/>
          </p:nvPr>
        </p:nvSpPr>
        <p:spPr/>
        <p:txBody>
          <a:bodyPr/>
          <a:lstStyle/>
          <a:p>
            <a:fld id="{9279B6A4-7281-1C49-8F0D-B614923A7BED}" type="slidenum">
              <a:rPr lang="en-US"/>
              <a:pPr/>
              <a:t>7</a:t>
            </a:fld>
            <a:endParaRPr lang="en-US"/>
          </a:p>
        </p:txBody>
      </p:sp>
    </p:spTree>
    <p:extLst>
      <p:ext uri="{BB962C8B-B14F-4D97-AF65-F5344CB8AC3E}">
        <p14:creationId xmlns:p14="http://schemas.microsoft.com/office/powerpoint/2010/main" val="24642072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1" name="Rectangle 3"/>
          <p:cNvSpPr>
            <a:spLocks noGrp="1" noChangeArrowheads="1"/>
          </p:cNvSpPr>
          <p:nvPr>
            <p:ph type="title"/>
          </p:nvPr>
        </p:nvSpPr>
        <p:spPr/>
        <p:txBody>
          <a:bodyPr/>
          <a:lstStyle/>
          <a:p>
            <a:r>
              <a:rPr lang="en-GB"/>
              <a:t>The data and the goal</a:t>
            </a:r>
          </a:p>
        </p:txBody>
      </p:sp>
      <p:sp>
        <p:nvSpPr>
          <p:cNvPr id="708610" name="Rectangle 2"/>
          <p:cNvSpPr>
            <a:spLocks noGrp="1" noChangeArrowheads="1"/>
          </p:cNvSpPr>
          <p:nvPr>
            <p:ph idx="1"/>
          </p:nvPr>
        </p:nvSpPr>
        <p:spPr/>
        <p:txBody>
          <a:bodyPr>
            <a:normAutofit fontScale="92500"/>
          </a:bodyPr>
          <a:lstStyle/>
          <a:p>
            <a:r>
              <a:rPr lang="en-GB" dirty="0">
                <a:solidFill>
                  <a:srgbClr val="FF0000"/>
                </a:solidFill>
              </a:rPr>
              <a:t>Data:</a:t>
            </a:r>
            <a:r>
              <a:rPr lang="en-GB" dirty="0"/>
              <a:t> A set of data records (also called examples, instances or cases) described by</a:t>
            </a:r>
          </a:p>
          <a:p>
            <a:pPr marL="742950" lvl="1" indent="-285750"/>
            <a:r>
              <a:rPr lang="en-GB" i="1" dirty="0">
                <a:solidFill>
                  <a:srgbClr val="3333CC"/>
                </a:solidFill>
              </a:rPr>
              <a:t>k</a:t>
            </a:r>
            <a:r>
              <a:rPr lang="en-GB" dirty="0">
                <a:solidFill>
                  <a:srgbClr val="3333CC"/>
                </a:solidFill>
              </a:rPr>
              <a:t> attributes</a:t>
            </a:r>
            <a:r>
              <a:rPr lang="en-GB" dirty="0"/>
              <a:t>: </a:t>
            </a:r>
            <a:r>
              <a:rPr lang="en-GB" i="1" dirty="0"/>
              <a:t>A</a:t>
            </a:r>
            <a:r>
              <a:rPr lang="en-GB" baseline="-25000" dirty="0"/>
              <a:t>1</a:t>
            </a:r>
            <a:r>
              <a:rPr lang="en-GB" dirty="0"/>
              <a:t>, </a:t>
            </a:r>
            <a:r>
              <a:rPr lang="en-GB" i="1" dirty="0"/>
              <a:t>A</a:t>
            </a:r>
            <a:r>
              <a:rPr lang="en-GB" baseline="-25000" dirty="0"/>
              <a:t>2</a:t>
            </a:r>
            <a:r>
              <a:rPr lang="en-GB" dirty="0"/>
              <a:t>, … </a:t>
            </a:r>
            <a:r>
              <a:rPr lang="en-GB" i="1" dirty="0" err="1"/>
              <a:t>A</a:t>
            </a:r>
            <a:r>
              <a:rPr lang="en-GB" i="1" baseline="-25000" dirty="0" err="1"/>
              <a:t>k</a:t>
            </a:r>
            <a:r>
              <a:rPr lang="en-GB" dirty="0"/>
              <a:t>. </a:t>
            </a:r>
          </a:p>
          <a:p>
            <a:pPr marL="742950" lvl="1" indent="-285750"/>
            <a:r>
              <a:rPr lang="en-GB" dirty="0">
                <a:solidFill>
                  <a:srgbClr val="3333CC"/>
                </a:solidFill>
              </a:rPr>
              <a:t>a class</a:t>
            </a:r>
            <a:r>
              <a:rPr lang="en-GB" dirty="0"/>
              <a:t>: Each example is labelled with a pre-defined class. </a:t>
            </a:r>
            <a:endParaRPr lang="en-GB" dirty="0" smtClean="0"/>
          </a:p>
          <a:p>
            <a:pPr marL="742950" lvl="1" indent="-285750"/>
            <a:endParaRPr lang="en-GB" dirty="0"/>
          </a:p>
          <a:p>
            <a:r>
              <a:rPr lang="en-GB" dirty="0">
                <a:solidFill>
                  <a:srgbClr val="FF0000"/>
                </a:solidFill>
              </a:rPr>
              <a:t>Goal:</a:t>
            </a:r>
            <a:r>
              <a:rPr lang="en-GB" dirty="0"/>
              <a:t> To learn a </a:t>
            </a:r>
            <a:r>
              <a:rPr lang="en-GB" dirty="0">
                <a:solidFill>
                  <a:srgbClr val="3333CC"/>
                </a:solidFill>
              </a:rPr>
              <a:t>classification model</a:t>
            </a:r>
            <a:r>
              <a:rPr lang="en-GB" dirty="0"/>
              <a:t> from the data that can be used to predict the classes of new (future, or test) cases/instances.</a:t>
            </a:r>
          </a:p>
        </p:txBody>
      </p:sp>
      <p:sp>
        <p:nvSpPr>
          <p:cNvPr id="5" name="Slide Number Placeholder 4"/>
          <p:cNvSpPr>
            <a:spLocks noGrp="1"/>
          </p:cNvSpPr>
          <p:nvPr>
            <p:ph type="sldNum" sz="quarter" idx="12"/>
          </p:nvPr>
        </p:nvSpPr>
        <p:spPr/>
        <p:txBody>
          <a:bodyPr/>
          <a:lstStyle/>
          <a:p>
            <a:fld id="{940A22B7-1E04-5845-B221-7D50DDDE79E3}" type="slidenum">
              <a:rPr lang="en-US"/>
              <a:pPr/>
              <a:t>8</a:t>
            </a:fld>
            <a:endParaRPr lang="en-US"/>
          </a:p>
        </p:txBody>
      </p:sp>
    </p:spTree>
    <p:extLst>
      <p:ext uri="{BB962C8B-B14F-4D97-AF65-F5344CB8AC3E}">
        <p14:creationId xmlns:p14="http://schemas.microsoft.com/office/powerpoint/2010/main" val="1421438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normAutofit fontScale="90000"/>
          </a:bodyPr>
          <a:lstStyle/>
          <a:p>
            <a:r>
              <a:rPr lang="en-US" dirty="0"/>
              <a:t>An example: </a:t>
            </a:r>
            <a:r>
              <a:rPr lang="en-US" dirty="0" smtClean="0"/>
              <a:t>(</a:t>
            </a:r>
            <a:r>
              <a:rPr lang="en-US" dirty="0"/>
              <a:t>loan application)</a:t>
            </a:r>
          </a:p>
        </p:txBody>
      </p:sp>
      <p:sp>
        <p:nvSpPr>
          <p:cNvPr id="6" name="Slide Number Placeholder 4"/>
          <p:cNvSpPr>
            <a:spLocks noGrp="1"/>
          </p:cNvSpPr>
          <p:nvPr>
            <p:ph type="sldNum" sz="quarter" idx="12"/>
          </p:nvPr>
        </p:nvSpPr>
        <p:spPr/>
        <p:txBody>
          <a:bodyPr/>
          <a:lstStyle/>
          <a:p>
            <a:fld id="{EBE5D4F3-0E3A-4B47-9161-65207D20B5C7}" type="slidenum">
              <a:rPr lang="en-US"/>
              <a:pPr/>
              <a:t>9</a:t>
            </a:fld>
            <a:endParaRPr lang="en-US" dirty="0"/>
          </a:p>
        </p:txBody>
      </p:sp>
      <p:pic>
        <p:nvPicPr>
          <p:cNvPr id="710664" name="Picture 8"/>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789793" y="1938654"/>
            <a:ext cx="7502109" cy="4366100"/>
          </a:xfrm>
        </p:spPr>
      </p:pic>
      <p:sp>
        <p:nvSpPr>
          <p:cNvPr id="710663" name="Text Box 7"/>
          <p:cNvSpPr txBox="1">
            <a:spLocks noChangeArrowheads="1"/>
          </p:cNvSpPr>
          <p:nvPr/>
        </p:nvSpPr>
        <p:spPr bwMode="auto">
          <a:xfrm>
            <a:off x="6702317" y="1580542"/>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1800" dirty="0"/>
              <a:t>Approved or not</a:t>
            </a:r>
          </a:p>
        </p:txBody>
      </p:sp>
    </p:spTree>
    <p:extLst>
      <p:ext uri="{BB962C8B-B14F-4D97-AF65-F5344CB8AC3E}">
        <p14:creationId xmlns:p14="http://schemas.microsoft.com/office/powerpoint/2010/main" val="3772422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157</TotalTime>
  <Words>3451</Words>
  <Application>Microsoft Macintosh PowerPoint</Application>
  <PresentationFormat>On-screen Show (4:3)</PresentationFormat>
  <Paragraphs>425</Paragraphs>
  <Slides>60</Slides>
  <Notes>17</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60</vt:i4>
      </vt:variant>
    </vt:vector>
  </HeadingPairs>
  <TitlesOfParts>
    <vt:vector size="65" baseType="lpstr">
      <vt:lpstr>Foundry</vt:lpstr>
      <vt:lpstr>Microsoft Equation</vt:lpstr>
      <vt:lpstr>Microsoft Equation 3.0</vt:lpstr>
      <vt:lpstr>Bitmap Image</vt:lpstr>
      <vt:lpstr>Microsoft Excel Worksheet</vt:lpstr>
      <vt:lpstr>PowerPoint Presentation</vt:lpstr>
      <vt:lpstr>Supervised Learning</vt:lpstr>
      <vt:lpstr>Outline</vt:lpstr>
      <vt:lpstr>Classification</vt:lpstr>
      <vt:lpstr>An example application</vt:lpstr>
      <vt:lpstr>Another application</vt:lpstr>
      <vt:lpstr>Supervised Learning</vt:lpstr>
      <vt:lpstr>The data and the goal</vt:lpstr>
      <vt:lpstr>An example: (loan application)</vt:lpstr>
      <vt:lpstr>An example: the learning task</vt:lpstr>
      <vt:lpstr>Supervised vs. unsupervised Learning</vt:lpstr>
      <vt:lpstr>Supervised learning process: two steps</vt:lpstr>
      <vt:lpstr>What do we mean by learning?</vt:lpstr>
      <vt:lpstr>An example</vt:lpstr>
      <vt:lpstr>Fundamental assumption of learning</vt:lpstr>
      <vt:lpstr>Evaluating classification methods</vt:lpstr>
      <vt:lpstr>Evaluation methods</vt:lpstr>
      <vt:lpstr>Evaluation methods (cont…)</vt:lpstr>
      <vt:lpstr>Evaluation methods (cont…)</vt:lpstr>
      <vt:lpstr>Evaluation methods (cont…)</vt:lpstr>
      <vt:lpstr>Classification measures</vt:lpstr>
      <vt:lpstr>Precision and recall measures</vt:lpstr>
      <vt:lpstr>Precision and recall measures</vt:lpstr>
      <vt:lpstr>An example</vt:lpstr>
      <vt:lpstr>F1-measure</vt:lpstr>
      <vt:lpstr>Decision Trees</vt:lpstr>
      <vt:lpstr>Introduction</vt:lpstr>
      <vt:lpstr>The loan data (reproduced)</vt:lpstr>
      <vt:lpstr>A decision tree from the loan data</vt:lpstr>
      <vt:lpstr>Use the decision tree</vt:lpstr>
      <vt:lpstr>Is the decision tree unique?</vt:lpstr>
      <vt:lpstr>From a decision tree to a set of rules</vt:lpstr>
      <vt:lpstr>Algorithm for decision tree learning</vt:lpstr>
      <vt:lpstr>Decision tree learning algorithm</vt:lpstr>
      <vt:lpstr>Choose an attribute to partition data </vt:lpstr>
      <vt:lpstr>The loan data (reproduced)</vt:lpstr>
      <vt:lpstr>Two possible roots, which is better?</vt:lpstr>
      <vt:lpstr>Information theory</vt:lpstr>
      <vt:lpstr>Information theory (cont …)</vt:lpstr>
      <vt:lpstr>Information theory: Entropy measure</vt:lpstr>
      <vt:lpstr>Entropy measure: let us get a feeling</vt:lpstr>
      <vt:lpstr>Information gain</vt:lpstr>
      <vt:lpstr>Information gain (cont …)</vt:lpstr>
      <vt:lpstr>An example</vt:lpstr>
      <vt:lpstr>We build the final tree</vt:lpstr>
      <vt:lpstr>Handling continuous attributes</vt:lpstr>
      <vt:lpstr>An example in a continuous space</vt:lpstr>
      <vt:lpstr>Avoid overfitting in classification</vt:lpstr>
      <vt:lpstr>An example</vt:lpstr>
      <vt:lpstr>Other issues in decision tree learning</vt:lpstr>
      <vt:lpstr>Support Vector Machines</vt:lpstr>
      <vt:lpstr>Perceptron Revisited:</vt:lpstr>
      <vt:lpstr>Which one is the best?</vt:lpstr>
      <vt:lpstr>Notion of Margin</vt:lpstr>
      <vt:lpstr>Maximizing Margin</vt:lpstr>
      <vt:lpstr>Kernel Trick</vt:lpstr>
      <vt:lpstr>Non-linear SVMs:  Feature spaces</vt:lpstr>
      <vt:lpstr>Examples of Kernel Trick</vt:lpstr>
      <vt:lpstr>PowerPoint Presentation</vt:lpstr>
      <vt:lpstr>Advantages and Applications of SVM</vt:lpstr>
    </vt:vector>
  </TitlesOfParts>
  <Company>Stevens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dc:title>
  <dc:creator>Winter Mason</dc:creator>
  <cp:lastModifiedBy>Winter Mason</cp:lastModifiedBy>
  <cp:revision>21</cp:revision>
  <dcterms:created xsi:type="dcterms:W3CDTF">2013-04-23T16:49:28Z</dcterms:created>
  <dcterms:modified xsi:type="dcterms:W3CDTF">2013-04-23T19:26:35Z</dcterms:modified>
</cp:coreProperties>
</file>