
<file path=[Content_Types].xml><?xml version="1.0" encoding="utf-8"?>
<Types xmlns="http://schemas.openxmlformats.org/package/2006/content-types">
  <Default Extension="xml" ContentType="application/xml"/>
  <Default Extension="wmf" ContentType="image/x-wmf"/>
  <Default Extension="doc" ContentType="application/msword"/>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embeddings/oleObject1.bin" ContentType="application/vnd.openxmlformats-officedocument.oleObject"/>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embeddings/oleObject10.bin" ContentType="application/vnd.openxmlformats-officedocument.oleObject"/>
  <Override PartName="/ppt/notesSlides/notesSlide16.xml" ContentType="application/vnd.openxmlformats-officedocument.presentationml.notesSlide+xml"/>
  <Override PartName="/ppt/embeddings/oleObject11.bin" ContentType="application/vnd.openxmlformats-officedocument.oleObject"/>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embeddings/oleObject12.bin" ContentType="application/vnd.openxmlformats-officedocument.oleObject"/>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embeddings/oleObject13.bin" ContentType="application/vnd.openxmlformats-officedocument.oleObject"/>
  <Override PartName="/ppt/embeddings/oleObject14.bin" ContentType="application/vnd.openxmlformats-officedocument.oleObject"/>
  <Override PartName="/ppt/notesSlides/notesSlide26.xml" ContentType="application/vnd.openxmlformats-officedocument.presentationml.notesSlide+xml"/>
  <Override PartName="/ppt/embeddings/oleObject15.bin" ContentType="application/vnd.openxmlformats-officedocument.oleObject"/>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2" r:id="rId1"/>
  </p:sldMasterIdLst>
  <p:notesMasterIdLst>
    <p:notesMasterId r:id="rId77"/>
  </p:notesMasterIdLst>
  <p:sldIdLst>
    <p:sldId id="317" r:id="rId2"/>
    <p:sldId id="256" r:id="rId3"/>
    <p:sldId id="257" r:id="rId4"/>
    <p:sldId id="269" r:id="rId5"/>
    <p:sldId id="347" r:id="rId6"/>
    <p:sldId id="270" r:id="rId7"/>
    <p:sldId id="271" r:id="rId8"/>
    <p:sldId id="272" r:id="rId9"/>
    <p:sldId id="273" r:id="rId10"/>
    <p:sldId id="274" r:id="rId11"/>
    <p:sldId id="275" r:id="rId12"/>
    <p:sldId id="277" r:id="rId13"/>
    <p:sldId id="278" r:id="rId14"/>
    <p:sldId id="363" r:id="rId15"/>
    <p:sldId id="279" r:id="rId16"/>
    <p:sldId id="280" r:id="rId17"/>
    <p:sldId id="346" r:id="rId18"/>
    <p:sldId id="343" r:id="rId19"/>
    <p:sldId id="307" r:id="rId20"/>
    <p:sldId id="308" r:id="rId21"/>
    <p:sldId id="309" r:id="rId22"/>
    <p:sldId id="310" r:id="rId23"/>
    <p:sldId id="311" r:id="rId24"/>
    <p:sldId id="312" r:id="rId25"/>
    <p:sldId id="313" r:id="rId26"/>
    <p:sldId id="314" r:id="rId27"/>
    <p:sldId id="315" r:id="rId28"/>
    <p:sldId id="316" r:id="rId29"/>
    <p:sldId id="345" r:id="rId30"/>
    <p:sldId id="342" r:id="rId31"/>
    <p:sldId id="348" r:id="rId32"/>
    <p:sldId id="318" r:id="rId33"/>
    <p:sldId id="361" r:id="rId34"/>
    <p:sldId id="320" r:id="rId35"/>
    <p:sldId id="321" r:id="rId36"/>
    <p:sldId id="322" r:id="rId37"/>
    <p:sldId id="323" r:id="rId38"/>
    <p:sldId id="324" r:id="rId39"/>
    <p:sldId id="326" r:id="rId40"/>
    <p:sldId id="362" r:id="rId41"/>
    <p:sldId id="328" r:id="rId42"/>
    <p:sldId id="331" r:id="rId43"/>
    <p:sldId id="332" r:id="rId44"/>
    <p:sldId id="333" r:id="rId45"/>
    <p:sldId id="334" r:id="rId46"/>
    <p:sldId id="335" r:id="rId47"/>
    <p:sldId id="336" r:id="rId48"/>
    <p:sldId id="337" r:id="rId49"/>
    <p:sldId id="338" r:id="rId50"/>
    <p:sldId id="339" r:id="rId51"/>
    <p:sldId id="340" r:id="rId52"/>
    <p:sldId id="258" r:id="rId53"/>
    <p:sldId id="349" r:id="rId54"/>
    <p:sldId id="351" r:id="rId55"/>
    <p:sldId id="352" r:id="rId56"/>
    <p:sldId id="353" r:id="rId57"/>
    <p:sldId id="354" r:id="rId58"/>
    <p:sldId id="355" r:id="rId59"/>
    <p:sldId id="356" r:id="rId60"/>
    <p:sldId id="357" r:id="rId61"/>
    <p:sldId id="358" r:id="rId62"/>
    <p:sldId id="359" r:id="rId63"/>
    <p:sldId id="360" r:id="rId64"/>
    <p:sldId id="344" r:id="rId65"/>
    <p:sldId id="350" r:id="rId66"/>
    <p:sldId id="259" r:id="rId67"/>
    <p:sldId id="260" r:id="rId68"/>
    <p:sldId id="261" r:id="rId69"/>
    <p:sldId id="262" r:id="rId70"/>
    <p:sldId id="263" r:id="rId71"/>
    <p:sldId id="264" r:id="rId72"/>
    <p:sldId id="265" r:id="rId73"/>
    <p:sldId id="266" r:id="rId74"/>
    <p:sldId id="267" r:id="rId75"/>
    <p:sldId id="364" r:id="rId7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139" autoAdjust="0"/>
  </p:normalViewPr>
  <p:slideViewPr>
    <p:cSldViewPr snapToGrid="0" snapToObjects="1">
      <p:cViewPr varScale="1">
        <p:scale>
          <a:sx n="87" d="100"/>
          <a:sy n="87" d="100"/>
        </p:scale>
        <p:origin x="-1096"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printerSettings" Target="printerSettings/printerSettings1.bin"/><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6.wmf"/><Relationship Id="rId2"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 Id="rId2" Type="http://schemas.openxmlformats.org/officeDocument/2006/relationships/image" Target="../media/image2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6.wmf"/><Relationship Id="rId4" Type="http://schemas.openxmlformats.org/officeDocument/2006/relationships/image" Target="../media/image27.wmf"/><Relationship Id="rId1" Type="http://schemas.openxmlformats.org/officeDocument/2006/relationships/image" Target="../media/image24.emf"/><Relationship Id="rId2"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E23290-C414-464C-9AC9-650AF471657A}" type="datetimeFigureOut">
              <a:rPr lang="en-US" smtClean="0"/>
              <a:t>4/23/13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F4C952-FE25-4C48-A1BF-E5248E6DDEE2}" type="slidenum">
              <a:rPr lang="en-US" smtClean="0"/>
              <a:t>‹#›</a:t>
            </a:fld>
            <a:endParaRPr lang="en-US"/>
          </a:p>
        </p:txBody>
      </p:sp>
    </p:spTree>
    <p:extLst>
      <p:ext uri="{BB962C8B-B14F-4D97-AF65-F5344CB8AC3E}">
        <p14:creationId xmlns:p14="http://schemas.microsoft.com/office/powerpoint/2010/main" val="121168070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7D6C50FC-6460-314A-B096-9659A05600F1}" type="slidenum">
              <a:rPr lang="en-US"/>
              <a:pPr/>
              <a:t>4</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atin typeface="Arial" charset="0"/>
                <a:ea typeface="ＭＳ Ｐゴシック" charset="0"/>
                <a:cs typeface="ＭＳ Ｐゴシック" charset="0"/>
              </a:rPr>
              <a:t>The final supervised machine learning algorithm we’ll describe is one of the newest and most powerful, called Support Vector Machines.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44363F36-8237-154D-9D4A-5FE1F72ED48D}" type="slidenum">
              <a:rPr lang="en-US"/>
              <a:pPr/>
              <a:t>31</a:t>
            </a:fld>
            <a:endParaRPr lang="en-US"/>
          </a:p>
        </p:txBody>
      </p:sp>
      <p:sp>
        <p:nvSpPr>
          <p:cNvPr id="279554"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279555"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Grp="1" noChangeArrowheads="1"/>
          </p:cNvSpPr>
          <p:nvPr>
            <p:ph type="sldNum" sz="quarter" idx="5"/>
          </p:nvPr>
        </p:nvSpPr>
        <p:spPr>
          <a:ln/>
        </p:spPr>
        <p:txBody>
          <a:bodyPr/>
          <a:lstStyle/>
          <a:p>
            <a:fld id="{EAFAC16A-EB48-2942-B5A3-AC418A560CBC}" type="slidenum">
              <a:rPr lang="en-US"/>
              <a:pPr/>
              <a:t>50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7D6C50FC-6460-314A-B096-9659A05600F1}" type="slidenum">
              <a:rPr lang="en-US"/>
              <a:pPr/>
              <a:t>52</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atin typeface="Arial" charset="0"/>
                <a:ea typeface="ＭＳ Ｐゴシック" charset="0"/>
                <a:cs typeface="ＭＳ Ｐゴシック" charset="0"/>
              </a:rPr>
              <a:t>The final supervised machine learning algorithm we’ll describe is one of the newest and most powerful, called Support Vector Machines.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01A3691E-FEB6-AB49-9C89-641993AD5498}" type="slidenum">
              <a:rPr lang="en-US"/>
              <a:pPr/>
              <a:t>53</a:t>
            </a:fld>
            <a:endParaRPr lang="en-US"/>
          </a:p>
        </p:txBody>
      </p:sp>
      <p:sp>
        <p:nvSpPr>
          <p:cNvPr id="277506"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277507"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1145C6-1A2F-7D4C-8DF6-7CCF932D1B7B}" type="slidenum">
              <a:rPr lang="en-US"/>
              <a:pPr/>
              <a:t>55</a:t>
            </a:fld>
            <a:endParaRPr lang="en-US"/>
          </a:p>
        </p:txBody>
      </p:sp>
      <p:sp>
        <p:nvSpPr>
          <p:cNvPr id="112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1267" name="Rectangle 3"/>
          <p:cNvSpPr>
            <a:spLocks noGrp="1" noChangeArrowheads="1"/>
          </p:cNvSpPr>
          <p:nvPr>
            <p:ph type="body" idx="1"/>
          </p:nvPr>
        </p:nvSpPr>
        <p:spPr>
          <a:xfrm>
            <a:off x="914400" y="4343400"/>
            <a:ext cx="5029200" cy="4114800"/>
          </a:xfrm>
        </p:spPr>
        <p:txBody>
          <a:bodyPr/>
          <a:lstStyle/>
          <a:p>
            <a:r>
              <a:rPr lang="en-US"/>
              <a:t>The relationship between y</a:t>
            </a:r>
            <a:r>
              <a:rPr lang="en-US" baseline="-25000"/>
              <a:t>i </a:t>
            </a:r>
            <a:r>
              <a:rPr lang="en-US"/>
              <a:t> and x</a:t>
            </a:r>
            <a:r>
              <a:rPr lang="en-US" baseline="-25000"/>
              <a:t>i</a:t>
            </a:r>
            <a:r>
              <a:rPr lang="ja-JP" altLang="en-US">
                <a:latin typeface="Arial"/>
              </a:rPr>
              <a:t>’</a:t>
            </a:r>
            <a:r>
              <a:rPr lang="en-US"/>
              <a:t>s is </a:t>
            </a:r>
            <a:r>
              <a:rPr lang="en-US" i="1"/>
              <a:t>not</a:t>
            </a:r>
            <a:r>
              <a:rPr lang="en-US"/>
              <a:t> a linear function.</a:t>
            </a:r>
          </a:p>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CCABA0-96DD-0749-A2AA-6969CBBC200E}" type="slidenum">
              <a:rPr lang="en-US"/>
              <a:pPr/>
              <a:t>56</a:t>
            </a:fld>
            <a:endParaRPr lang="en-US"/>
          </a:p>
        </p:txBody>
      </p:sp>
      <p:sp>
        <p:nvSpPr>
          <p:cNvPr id="256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5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5DF995-9FD3-6241-8258-A493F2A65829}" type="slidenum">
              <a:rPr lang="en-US"/>
              <a:pPr/>
              <a:t>57</a:t>
            </a:fld>
            <a:endParaRPr lang="en-US"/>
          </a:p>
        </p:txBody>
      </p:sp>
      <p:sp>
        <p:nvSpPr>
          <p:cNvPr id="184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8435" name="Rectangle 3"/>
          <p:cNvSpPr>
            <a:spLocks noGrp="1" noChangeArrowheads="1"/>
          </p:cNvSpPr>
          <p:nvPr>
            <p:ph type="body" idx="1"/>
          </p:nvPr>
        </p:nvSpPr>
        <p:spPr>
          <a:xfrm>
            <a:off x="914400" y="4343400"/>
            <a:ext cx="5029200" cy="4114800"/>
          </a:xfrm>
        </p:spPr>
        <p:txBody>
          <a:bodyPr/>
          <a:lstStyle/>
          <a:p>
            <a:pPr>
              <a:spcBef>
                <a:spcPts val="600"/>
              </a:spcBef>
              <a:spcAft>
                <a:spcPts val="300"/>
              </a:spcAft>
            </a:pPr>
            <a:r>
              <a:rPr lang="en-US"/>
              <a:t>INTERNAL USE FIG. 05S03F03</a:t>
            </a:r>
          </a:p>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7D6C50FC-6460-314A-B096-9659A05600F1}" type="slidenum">
              <a:rPr lang="en-US"/>
              <a:pPr/>
              <a:t>64</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atin typeface="Arial" charset="0"/>
                <a:ea typeface="ＭＳ Ｐゴシック" charset="0"/>
                <a:cs typeface="ＭＳ Ｐゴシック" charset="0"/>
              </a:rPr>
              <a:t>The final supervised machine learning algorithm we’ll describe is one of the newest and most powerful, called Support Vector Machines.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46C4AC28-8A40-174E-89FC-B8B528611F45}" type="slidenum">
              <a:rPr lang="en-US"/>
              <a:pPr/>
              <a:t>65</a:t>
            </a:fld>
            <a:endParaRPr lang="en-US"/>
          </a:p>
        </p:txBody>
      </p:sp>
      <p:sp>
        <p:nvSpPr>
          <p:cNvPr id="281602"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281603"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573B3F47-73E5-D843-9793-E81FBF1676E1}" type="slidenum">
              <a:rPr lang="en-US"/>
              <a:pPr/>
              <a:t>66</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atin typeface="Arial" charset="0"/>
                <a:ea typeface="ＭＳ Ｐゴシック" charset="0"/>
                <a:cs typeface="ＭＳ Ｐゴシック" charset="0"/>
              </a:rPr>
              <a:t>To explain the basic principle behind Support Vector Machines, consider a higher simplified case where two sets of points are linearly separable.</a:t>
            </a:r>
          </a:p>
          <a:p>
            <a:pPr eaLnBrk="1" hangingPunct="1"/>
            <a:r>
              <a:rPr lang="en-GB">
                <a:latin typeface="Arial" charset="0"/>
                <a:ea typeface="ＭＳ Ｐゴシック" charset="0"/>
                <a:cs typeface="ＭＳ Ｐゴシック" charset="0"/>
              </a:rPr>
              <a:t>Linearly separable means that at least in 2 dimensional space, a single line completely separates the two sets of points; In 3 dimensional space, it means that a plane completely separates the two sets of points, and in higher dimensional space, what we call a hyperplane separates the two sets of points.</a:t>
            </a:r>
          </a:p>
          <a:p>
            <a:pPr eaLnBrk="1" hangingPunct="1"/>
            <a:r>
              <a:rPr lang="en-GB">
                <a:latin typeface="Arial" charset="0"/>
                <a:ea typeface="ＭＳ Ｐゴシック" charset="0"/>
                <a:cs typeface="ＭＳ Ｐゴシック" charset="0"/>
              </a:rPr>
              <a:t>Support Vector Machines find the “best” hyperplane that separates the two sets of points.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0014778-DF8D-0848-8B22-731F2BB76C10}" type="slidenum">
              <a:rPr lang="en-US"/>
              <a:pPr/>
              <a:t>5</a:t>
            </a:fld>
            <a:endParaRPr lang="en-US"/>
          </a:p>
        </p:txBody>
      </p:sp>
      <p:sp>
        <p:nvSpPr>
          <p:cNvPr id="275458"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275459"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B3C796A8-E79B-A24A-A421-2E4CBD213E77}" type="slidenum">
              <a:rPr lang="en-US"/>
              <a:pPr/>
              <a:t>67</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atin typeface="Arial" charset="0"/>
                <a:ea typeface="ＭＳ Ｐゴシック" charset="0"/>
                <a:cs typeface="ＭＳ Ｐゴシック" charset="0"/>
              </a:rPr>
              <a:t>But, what is meant by “best”, since as we can see, many lines separate the two sets of points?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F9DFF8E0-E96D-5F4A-8C84-E4F9F0F1ECF8}" type="slidenum">
              <a:rPr lang="en-US"/>
              <a:pPr/>
              <a:t>68</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atin typeface="Arial" charset="0"/>
                <a:ea typeface="ＭＳ Ｐゴシック" charset="0"/>
                <a:cs typeface="ＭＳ Ｐゴシック" charset="0"/>
              </a:rPr>
              <a:t>“Best” means we choose the hyperplane that maximizes what we call margin, or the distance between the two sets of points and the dividing hyperplane.</a:t>
            </a:r>
          </a:p>
          <a:p>
            <a:pPr eaLnBrk="1" hangingPunct="1"/>
            <a:r>
              <a:rPr lang="en-GB">
                <a:latin typeface="Arial" charset="0"/>
                <a:ea typeface="ＭＳ Ｐゴシック" charset="0"/>
                <a:cs typeface="ＭＳ Ｐゴシック" charset="0"/>
              </a:rPr>
              <a:t>Mathematically, as well as intuitively, it turns out maximizing margin is equivalent to maximizing the distance between the hyperplane and what we call the “support vectors”, which are the data points closest to the dividing hyperplane.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Maximizing margin is a well known problem called a quadratic optimization problem, and there are many known algorithms for solving them.</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What do we do in the more general case, where data are NOT linearly separable?</a:t>
            </a:r>
          </a:p>
          <a:p>
            <a:r>
              <a:rPr lang="en-US">
                <a:latin typeface="Arial" charset="0"/>
                <a:ea typeface="ＭＳ Ｐゴシック" charset="0"/>
                <a:cs typeface="ＭＳ Ｐゴシック" charset="0"/>
              </a:rPr>
              <a:t>For example, in the top figure, no line completely separates the blue data points from the red ones.</a:t>
            </a:r>
          </a:p>
          <a:p>
            <a:r>
              <a:rPr lang="en-US">
                <a:latin typeface="Arial" charset="0"/>
                <a:ea typeface="ＭＳ Ｐゴシック" charset="0"/>
                <a:cs typeface="ＭＳ Ｐゴシック" charset="0"/>
              </a:rPr>
              <a:t>In such more general cases, we use what is called a Kernel Trick, which uses what is called a Kernel Function to map the original data into a higher dimensional space where the data are now linearly separable.</a:t>
            </a:r>
          </a:p>
          <a:p>
            <a:r>
              <a:rPr lang="en-US">
                <a:latin typeface="Arial" charset="0"/>
                <a:ea typeface="ＭＳ Ｐゴシック" charset="0"/>
                <a:cs typeface="ＭＳ Ｐゴシック" charset="0"/>
              </a:rPr>
              <a:t>We can see an example of this in the lower figure where the kernel is the mapping x to x,x^2.</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And this works in general: The original space can always be mapped to some higher-dimensional feature space where the training set becomes separable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Many possible kernels can be used.</a:t>
            </a:r>
          </a:p>
          <a:p>
            <a:r>
              <a:rPr lang="en-US">
                <a:latin typeface="Arial" charset="0"/>
                <a:ea typeface="ＭＳ Ｐゴシック" charset="0"/>
                <a:cs typeface="ＭＳ Ｐゴシック" charset="0"/>
              </a:rPr>
              <a:t>In the first example, we used the x goes to x,x^2 mapping.</a:t>
            </a:r>
          </a:p>
          <a:p>
            <a:r>
              <a:rPr lang="en-US">
                <a:latin typeface="Arial" charset="0"/>
                <a:ea typeface="ＭＳ Ｐゴシック" charset="0"/>
                <a:cs typeface="ＭＳ Ｐゴシック" charset="0"/>
              </a:rPr>
              <a:t>A more commonly used kernel is a radial basis function.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Here, we see an example of an SVM with an RBF-kernel applied to a more general dataset.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Arial" charset="0"/>
              <a:ea typeface="ＭＳ Ｐゴシック" charset="0"/>
              <a:cs typeface="ＭＳ Ｐゴシック"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7D6C50FC-6460-314A-B096-9659A05600F1}" type="slidenum">
              <a:rPr lang="en-US"/>
              <a:pPr/>
              <a:t>75</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atin typeface="Arial" charset="0"/>
                <a:ea typeface="ＭＳ Ｐゴシック" charset="0"/>
                <a:cs typeface="ＭＳ Ｐゴシック" charset="0"/>
              </a:rPr>
              <a:t>The final supervised machine learning algorithm we’ll describe is one of the newest and most powerful, called Support Vector Machines.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borrowed</a:t>
            </a:r>
            <a:r>
              <a:rPr lang="en-US" baseline="0" dirty="0" smtClean="0"/>
              <a:t> from Bing Liu, UIC</a:t>
            </a:r>
            <a:endParaRPr lang="en-US" dirty="0"/>
          </a:p>
        </p:txBody>
      </p:sp>
      <p:sp>
        <p:nvSpPr>
          <p:cNvPr id="4" name="Slide Number Placeholder 3"/>
          <p:cNvSpPr>
            <a:spLocks noGrp="1"/>
          </p:cNvSpPr>
          <p:nvPr>
            <p:ph type="sldNum" sz="quarter" idx="10"/>
          </p:nvPr>
        </p:nvSpPr>
        <p:spPr/>
        <p:txBody>
          <a:bodyPr/>
          <a:lstStyle/>
          <a:p>
            <a:fld id="{BDF4C952-FE25-4C48-A1BF-E5248E6DDEE2}" type="slidenum">
              <a:rPr lang="en-US" smtClean="0"/>
              <a:t>6</a:t>
            </a:fld>
            <a:endParaRPr lang="en-US"/>
          </a:p>
        </p:txBody>
      </p:sp>
    </p:spTree>
    <p:extLst>
      <p:ext uri="{BB962C8B-B14F-4D97-AF65-F5344CB8AC3E}">
        <p14:creationId xmlns:p14="http://schemas.microsoft.com/office/powerpoint/2010/main" val="1711308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F4C952-FE25-4C48-A1BF-E5248E6DDEE2}" type="slidenum">
              <a:rPr lang="en-US" smtClean="0"/>
              <a:t>8</a:t>
            </a:fld>
            <a:endParaRPr lang="en-US"/>
          </a:p>
        </p:txBody>
      </p:sp>
    </p:spTree>
    <p:extLst>
      <p:ext uri="{BB962C8B-B14F-4D97-AF65-F5344CB8AC3E}">
        <p14:creationId xmlns:p14="http://schemas.microsoft.com/office/powerpoint/2010/main" val="2084710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43FF238-6C36-AB4C-A345-30F3F611C389}" type="slidenum">
              <a:rPr lang="en-US"/>
              <a:pPr/>
              <a:t>9</a:t>
            </a:fld>
            <a:endParaRPr lang="en-US"/>
          </a:p>
        </p:txBody>
      </p:sp>
      <p:sp>
        <p:nvSpPr>
          <p:cNvPr id="7096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09635" name="Rectangle 3"/>
          <p:cNvSpPr>
            <a:spLocks noGrp="1" noChangeArrowheads="1"/>
          </p:cNvSpPr>
          <p:nvPr>
            <p:ph type="body" idx="1"/>
          </p:nvPr>
        </p:nvSpPr>
        <p:spPr>
          <a:xfrm>
            <a:off x="913260" y="4343713"/>
            <a:ext cx="5031482" cy="4113862"/>
          </a:xfrm>
        </p:spPr>
        <p:txBody>
          <a:bodyPr/>
          <a:lstStyle/>
          <a:p>
            <a:endParaRPr lang="en-GB" sz="18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7D6C50FC-6460-314A-B096-9659A05600F1}" type="slidenum">
              <a:rPr lang="en-US"/>
              <a:pPr/>
              <a:t>18</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atin typeface="Arial" charset="0"/>
                <a:ea typeface="ＭＳ Ｐゴシック" charset="0"/>
                <a:cs typeface="ＭＳ Ｐゴシック" charset="0"/>
              </a:rPr>
              <a:t>The final supervised machine learning algorithm we’ll describe is one of the newest and most powerful, called Support Vector Machines.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487F5CB3-9944-E145-82EF-DDC35AFC01A4}" type="slidenum">
              <a:rPr lang="en-US"/>
              <a:pPr/>
              <a:t>19</a:t>
            </a:fld>
            <a:endParaRPr lang="en-US"/>
          </a:p>
        </p:txBody>
      </p:sp>
      <p:sp>
        <p:nvSpPr>
          <p:cNvPr id="717826" name="Rectangle 2"/>
          <p:cNvSpPr>
            <a:spLocks noGrp="1" noRot="1" noChangeAspect="1" noChangeArrowheads="1" noTextEdit="1"/>
          </p:cNvSpPr>
          <p:nvPr>
            <p:ph type="sldImg"/>
          </p:nvPr>
        </p:nvSpPr>
        <p:spPr>
          <a:xfrm>
            <a:off x="1154113" y="690563"/>
            <a:ext cx="4554537" cy="3416300"/>
          </a:xfrm>
          <a:ln w="12700" cap="flat">
            <a:solidFill>
              <a:schemeClr val="tx1"/>
            </a:solidFill>
          </a:ln>
          <a:extLst>
            <a:ext uri="{909E8E84-426E-40dd-AFC4-6F175D3DCCD1}">
              <a14:hiddenFill xmlns:a14="http://schemas.microsoft.com/office/drawing/2010/main">
                <a:noFill/>
              </a14:hiddenFill>
            </a:ext>
            <a:ext uri="{FAA26D3D-D897-4be2-8F04-BA451C77F1D7}">
              <ma14:placeholderFlag xmlns:ma14="http://schemas.microsoft.com/office/mac/drawingml/2011/main" val="1"/>
            </a:ext>
          </a:extLst>
        </p:spPr>
      </p:sp>
      <p:sp>
        <p:nvSpPr>
          <p:cNvPr id="717827" name="Rectangle 3"/>
          <p:cNvSpPr>
            <a:spLocks noGrp="1" noChangeArrowheads="1"/>
          </p:cNvSpPr>
          <p:nvPr>
            <p:ph type="body" idx="1"/>
          </p:nvPr>
        </p:nvSpPr>
        <p:spPr>
          <a:xfrm>
            <a:off x="914815" y="4343713"/>
            <a:ext cx="5028370" cy="4115425"/>
          </a:xfrm>
          <a:ln/>
        </p:spPr>
        <p:txBody>
          <a:bodyPr lIns="83965" tIns="41981" rIns="83965" bIns="41981"/>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ZW">
              <a:latin typeface="Calibri" charset="0"/>
              <a:ea typeface="新細明體" charset="0"/>
            </a:endParaRPr>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0"/>
                <a:cs typeface="新細明體" charset="0"/>
              </a:defRPr>
            </a:lvl1pPr>
            <a:lvl2pPr marL="685817" indent="-263776" eaLnBrk="0" hangingPunct="0">
              <a:defRPr kumimoji="1">
                <a:solidFill>
                  <a:schemeClr val="tx1"/>
                </a:solidFill>
                <a:latin typeface="Arial" charset="0"/>
                <a:ea typeface="新細明體" charset="0"/>
                <a:cs typeface="新細明體" charset="0"/>
              </a:defRPr>
            </a:lvl2pPr>
            <a:lvl3pPr marL="1055103" indent="-211021" eaLnBrk="0" hangingPunct="0">
              <a:defRPr kumimoji="1">
                <a:solidFill>
                  <a:schemeClr val="tx1"/>
                </a:solidFill>
                <a:latin typeface="Arial" charset="0"/>
                <a:ea typeface="新細明體" charset="0"/>
                <a:cs typeface="新細明體" charset="0"/>
              </a:defRPr>
            </a:lvl3pPr>
            <a:lvl4pPr marL="1477145" indent="-211021" eaLnBrk="0" hangingPunct="0">
              <a:defRPr kumimoji="1">
                <a:solidFill>
                  <a:schemeClr val="tx1"/>
                </a:solidFill>
                <a:latin typeface="Arial" charset="0"/>
                <a:ea typeface="新細明體" charset="0"/>
                <a:cs typeface="新細明體" charset="0"/>
              </a:defRPr>
            </a:lvl4pPr>
            <a:lvl5pPr marL="1899186" indent="-211021" eaLnBrk="0" hangingPunct="0">
              <a:defRPr kumimoji="1">
                <a:solidFill>
                  <a:schemeClr val="tx1"/>
                </a:solidFill>
                <a:latin typeface="Arial" charset="0"/>
                <a:ea typeface="新細明體" charset="0"/>
                <a:cs typeface="新細明體" charset="0"/>
              </a:defRPr>
            </a:lvl5pPr>
            <a:lvl6pPr marL="2321227" indent="-211021" eaLnBrk="0" fontAlgn="base" hangingPunct="0">
              <a:spcBef>
                <a:spcPct val="0"/>
              </a:spcBef>
              <a:spcAft>
                <a:spcPct val="0"/>
              </a:spcAft>
              <a:defRPr kumimoji="1">
                <a:solidFill>
                  <a:schemeClr val="tx1"/>
                </a:solidFill>
                <a:latin typeface="Arial" charset="0"/>
                <a:ea typeface="新細明體" charset="0"/>
                <a:cs typeface="新細明體" charset="0"/>
              </a:defRPr>
            </a:lvl6pPr>
            <a:lvl7pPr marL="2743269" indent="-211021" eaLnBrk="0" fontAlgn="base" hangingPunct="0">
              <a:spcBef>
                <a:spcPct val="0"/>
              </a:spcBef>
              <a:spcAft>
                <a:spcPct val="0"/>
              </a:spcAft>
              <a:defRPr kumimoji="1">
                <a:solidFill>
                  <a:schemeClr val="tx1"/>
                </a:solidFill>
                <a:latin typeface="Arial" charset="0"/>
                <a:ea typeface="新細明體" charset="0"/>
                <a:cs typeface="新細明體" charset="0"/>
              </a:defRPr>
            </a:lvl7pPr>
            <a:lvl8pPr marL="3165310" indent="-211021" eaLnBrk="0" fontAlgn="base" hangingPunct="0">
              <a:spcBef>
                <a:spcPct val="0"/>
              </a:spcBef>
              <a:spcAft>
                <a:spcPct val="0"/>
              </a:spcAft>
              <a:defRPr kumimoji="1">
                <a:solidFill>
                  <a:schemeClr val="tx1"/>
                </a:solidFill>
                <a:latin typeface="Arial" charset="0"/>
                <a:ea typeface="新細明體" charset="0"/>
                <a:cs typeface="新細明體" charset="0"/>
              </a:defRPr>
            </a:lvl8pPr>
            <a:lvl9pPr marL="3587351" indent="-211021" eaLnBrk="0" fontAlgn="base" hangingPunct="0">
              <a:spcBef>
                <a:spcPct val="0"/>
              </a:spcBef>
              <a:spcAft>
                <a:spcPct val="0"/>
              </a:spcAft>
              <a:defRPr kumimoji="1">
                <a:solidFill>
                  <a:schemeClr val="tx1"/>
                </a:solidFill>
                <a:latin typeface="Arial" charset="0"/>
                <a:ea typeface="新細明體" charset="0"/>
                <a:cs typeface="新細明體" charset="0"/>
              </a:defRPr>
            </a:lvl9pPr>
          </a:lstStyle>
          <a:p>
            <a:pPr eaLnBrk="1" hangingPunct="1"/>
            <a:fld id="{D4651CE9-B6C3-5246-9442-D61959DB9C8F}" type="slidenum">
              <a:rPr lang="en-ZW"/>
              <a:pPr eaLnBrk="1" hangingPunct="1"/>
              <a:t>29</a:t>
            </a:fld>
            <a:endParaRPr lang="en-ZW"/>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7D6C50FC-6460-314A-B096-9659A05600F1}" type="slidenum">
              <a:rPr lang="en-US"/>
              <a:pPr/>
              <a:t>30</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atin typeface="Arial" charset="0"/>
                <a:ea typeface="ＭＳ Ｐゴシック" charset="0"/>
                <a:cs typeface="ＭＳ Ｐゴシック" charset="0"/>
              </a:rPr>
              <a:t>The final supervised machine learning algorithm we’ll describe is one of the newest and most powerful, called Support Vector Machines.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B0D9CF0C-DB8C-C743-B171-FC68411BF469}" type="datetimeFigureOut">
              <a:rPr lang="en-US" smtClean="0"/>
              <a:t>4/23/13</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1D72EBF8-7CF5-44B7-B2BF-E22DE4D0703D}"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0D9CF0C-DB8C-C743-B171-FC68411BF469}" type="datetimeFigureOut">
              <a:rPr lang="en-US" smtClean="0"/>
              <a:t>4/23/13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AC523E3-D501-B649-9FC4-C129CA1AC09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0D9CF0C-DB8C-C743-B171-FC68411BF469}" type="datetimeFigureOut">
              <a:rPr lang="en-US" smtClean="0"/>
              <a:t>4/23/13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AC523E3-D501-B649-9FC4-C129CA1AC09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457200" y="6248400"/>
            <a:ext cx="5562600" cy="457200"/>
          </a:xfrm>
        </p:spPr>
        <p:txBody>
          <a:bodyPr/>
          <a:lstStyle>
            <a:lvl1pPr>
              <a:defRPr/>
            </a:lvl1pPr>
          </a:lstStyle>
          <a:p>
            <a:r>
              <a:rPr lang="en-US"/>
              <a:t>CS583, Bing Liu, UIC</a:t>
            </a:r>
          </a:p>
        </p:txBody>
      </p:sp>
      <p:sp>
        <p:nvSpPr>
          <p:cNvPr id="6" name="Slide Number Placeholder 5"/>
          <p:cNvSpPr>
            <a:spLocks noGrp="1"/>
          </p:cNvSpPr>
          <p:nvPr>
            <p:ph type="sldNum" sz="quarter" idx="11"/>
          </p:nvPr>
        </p:nvSpPr>
        <p:spPr>
          <a:xfrm>
            <a:off x="6553200" y="6243638"/>
            <a:ext cx="2133600" cy="457200"/>
          </a:xfrm>
        </p:spPr>
        <p:txBody>
          <a:bodyPr/>
          <a:lstStyle>
            <a:lvl1pPr>
              <a:defRPr/>
            </a:lvl1pPr>
          </a:lstStyle>
          <a:p>
            <a:fld id="{6A021F6C-B06B-D044-B175-2ADC070BEB63}" type="slidenum">
              <a:rPr lang="en-US"/>
              <a:pPr/>
              <a:t>‹#›</a:t>
            </a:fld>
            <a:endParaRPr lang="en-US"/>
          </a:p>
        </p:txBody>
      </p:sp>
    </p:spTree>
    <p:extLst>
      <p:ext uri="{BB962C8B-B14F-4D97-AF65-F5344CB8AC3E}">
        <p14:creationId xmlns:p14="http://schemas.microsoft.com/office/powerpoint/2010/main" val="1340066344"/>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a:xfrm>
            <a:off x="457200" y="6248400"/>
            <a:ext cx="5562600" cy="457200"/>
          </a:xfrm>
        </p:spPr>
        <p:txBody>
          <a:bodyPr/>
          <a:lstStyle>
            <a:lvl1pPr>
              <a:defRPr/>
            </a:lvl1pPr>
          </a:lstStyle>
          <a:p>
            <a:r>
              <a:rPr lang="en-US"/>
              <a:t>CS583, Bing Liu, UIC</a:t>
            </a:r>
          </a:p>
        </p:txBody>
      </p:sp>
      <p:sp>
        <p:nvSpPr>
          <p:cNvPr id="7" name="Slide Number Placeholder 6"/>
          <p:cNvSpPr>
            <a:spLocks noGrp="1"/>
          </p:cNvSpPr>
          <p:nvPr>
            <p:ph type="sldNum" sz="quarter" idx="11"/>
          </p:nvPr>
        </p:nvSpPr>
        <p:spPr>
          <a:xfrm>
            <a:off x="6553200" y="6243638"/>
            <a:ext cx="2133600" cy="457200"/>
          </a:xfrm>
        </p:spPr>
        <p:txBody>
          <a:bodyPr/>
          <a:lstStyle>
            <a:lvl1pPr>
              <a:defRPr/>
            </a:lvl1pPr>
          </a:lstStyle>
          <a:p>
            <a:fld id="{D63B3B35-9441-0448-8EB1-D8982A0BAF41}" type="slidenum">
              <a:rPr lang="en-US"/>
              <a:pPr/>
              <a:t>‹#›</a:t>
            </a:fld>
            <a:endParaRPr lang="en-US"/>
          </a:p>
        </p:txBody>
      </p:sp>
    </p:spTree>
    <p:extLst>
      <p:ext uri="{BB962C8B-B14F-4D97-AF65-F5344CB8AC3E}">
        <p14:creationId xmlns:p14="http://schemas.microsoft.com/office/powerpoint/2010/main" val="1993077868"/>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7813"/>
            <a:ext cx="8229600" cy="113982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a:xfrm>
            <a:off x="457200" y="6248400"/>
            <a:ext cx="5562600" cy="457200"/>
          </a:xfrm>
        </p:spPr>
        <p:txBody>
          <a:bodyPr/>
          <a:lstStyle>
            <a:lvl1pPr>
              <a:defRPr/>
            </a:lvl1pPr>
          </a:lstStyle>
          <a:p>
            <a:r>
              <a:rPr lang="en-US"/>
              <a:t>CS583, Bing Liu, UIC</a:t>
            </a:r>
          </a:p>
        </p:txBody>
      </p:sp>
      <p:sp>
        <p:nvSpPr>
          <p:cNvPr id="8" name="Slide Number Placeholder 7"/>
          <p:cNvSpPr>
            <a:spLocks noGrp="1"/>
          </p:cNvSpPr>
          <p:nvPr>
            <p:ph type="sldNum" sz="quarter" idx="11"/>
          </p:nvPr>
        </p:nvSpPr>
        <p:spPr>
          <a:xfrm>
            <a:off x="6553200" y="6243638"/>
            <a:ext cx="2133600" cy="457200"/>
          </a:xfrm>
        </p:spPr>
        <p:txBody>
          <a:bodyPr/>
          <a:lstStyle>
            <a:lvl1pPr>
              <a:defRPr/>
            </a:lvl1pPr>
          </a:lstStyle>
          <a:p>
            <a:fld id="{7AFEADC6-1E33-4E4C-AA43-EB35DE747557}" type="slidenum">
              <a:rPr lang="en-US"/>
              <a:pPr/>
              <a:t>‹#›</a:t>
            </a:fld>
            <a:endParaRPr lang="en-US"/>
          </a:p>
        </p:txBody>
      </p:sp>
    </p:spTree>
    <p:extLst>
      <p:ext uri="{BB962C8B-B14F-4D97-AF65-F5344CB8AC3E}">
        <p14:creationId xmlns:p14="http://schemas.microsoft.com/office/powerpoint/2010/main" val="2299165315"/>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0D9CF0C-DB8C-C743-B171-FC68411BF469}" type="datetimeFigureOut">
              <a:rPr lang="en-US" smtClean="0"/>
              <a:t>4/23/13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AC523E3-D501-B649-9FC4-C129CA1AC09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B0D9CF0C-DB8C-C743-B171-FC68411BF469}" type="datetimeFigureOut">
              <a:rPr lang="en-US" smtClean="0"/>
              <a:t>4/23/13</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1AC523E3-D501-B649-9FC4-C129CA1AC09C}" type="slidenum">
              <a:rPr lang="en-US" smtClean="0"/>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0D9CF0C-DB8C-C743-B171-FC68411BF469}" type="datetimeFigureOut">
              <a:rPr lang="en-US" smtClean="0"/>
              <a:t>4/23/13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1AC523E3-D501-B649-9FC4-C129CA1AC09C}" type="slidenum">
              <a:rPr lang="en-US" smtClean="0"/>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0D9CF0C-DB8C-C743-B171-FC68411BF469}" type="datetimeFigureOut">
              <a:rPr lang="en-US" smtClean="0"/>
              <a:t>4/23/13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1AC523E3-D501-B649-9FC4-C129CA1AC09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0D9CF0C-DB8C-C743-B171-FC68411BF469}" type="datetimeFigureOut">
              <a:rPr lang="en-US" smtClean="0"/>
              <a:t>4/23/13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AC523E3-D501-B649-9FC4-C129CA1AC09C}" type="slidenum">
              <a:rPr lang="en-US" smtClean="0"/>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0D9CF0C-DB8C-C743-B171-FC68411BF469}" type="datetimeFigureOut">
              <a:rPr lang="en-US" smtClean="0"/>
              <a:t>4/23/13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AC523E3-D501-B649-9FC4-C129CA1AC09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B0D9CF0C-DB8C-C743-B171-FC68411BF469}" type="datetimeFigureOut">
              <a:rPr lang="en-US" smtClean="0"/>
              <a:t>4/23/13</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1AC523E3-D501-B649-9FC4-C129CA1AC09C}" type="slidenum">
              <a:rPr lang="en-US" smtClean="0"/>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Drag picture to placeholder or click icon to add</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B0D9CF0C-DB8C-C743-B171-FC68411BF469}" type="datetimeFigureOut">
              <a:rPr lang="en-US" smtClean="0"/>
              <a:t>4/23/13</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1AC523E3-D501-B649-9FC4-C129CA1AC09C}" type="slidenum">
              <a:rPr lang="en-US" smtClean="0"/>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B0D9CF0C-DB8C-C743-B171-FC68411BF469}" type="datetimeFigureOut">
              <a:rPr lang="en-US" smtClean="0"/>
              <a:t>4/23/13</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1AC523E3-D501-B649-9FC4-C129CA1AC09C}" type="slidenum">
              <a:rPr lang="en-US" smtClean="0"/>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ouv.qc.ca/Images/Vision/Drapeau/iris.jpg" TargetMode="External"/><Relationship Id="rId3" Type="http://schemas.openxmlformats.org/officeDocument/2006/relationships/image" Target="../media/image6.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8.wmf"/><Relationship Id="rId5" Type="http://schemas.openxmlformats.org/officeDocument/2006/relationships/image" Target="../media/image9.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 Id="rId3"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20.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22.wmf"/><Relationship Id="rId5" Type="http://schemas.openxmlformats.org/officeDocument/2006/relationships/oleObject" Target="../embeddings/oleObject4.bin"/><Relationship Id="rId6" Type="http://schemas.openxmlformats.org/officeDocument/2006/relationships/image" Target="../media/image20.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23.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1" Type="http://schemas.openxmlformats.org/officeDocument/2006/relationships/oleObject" Target="../embeddings/oleObject9.bin"/><Relationship Id="rId12" Type="http://schemas.openxmlformats.org/officeDocument/2006/relationships/image" Target="../media/image27.wmf"/><Relationship Id="rId1" Type="http://schemas.openxmlformats.org/officeDocument/2006/relationships/vmlDrawing" Target="../drawings/vmlDrawing5.vml"/><Relationship Id="rId2" Type="http://schemas.openxmlformats.org/officeDocument/2006/relationships/slideLayout" Target="../slideLayouts/slideLayout7.xml"/><Relationship Id="rId3" Type="http://schemas.openxmlformats.org/officeDocument/2006/relationships/image" Target="../media/image28.png"/><Relationship Id="rId4" Type="http://schemas.openxmlformats.org/officeDocument/2006/relationships/oleObject" Target="../embeddings/oleObject6.bin"/><Relationship Id="rId5" Type="http://schemas.openxmlformats.org/officeDocument/2006/relationships/image" Target="../media/image24.emf"/><Relationship Id="rId6" Type="http://schemas.openxmlformats.org/officeDocument/2006/relationships/image" Target="../media/image29.png"/><Relationship Id="rId7" Type="http://schemas.openxmlformats.org/officeDocument/2006/relationships/oleObject" Target="../embeddings/oleObject7.bin"/><Relationship Id="rId8" Type="http://schemas.openxmlformats.org/officeDocument/2006/relationships/image" Target="../media/image25.wmf"/><Relationship Id="rId9" Type="http://schemas.openxmlformats.org/officeDocument/2006/relationships/oleObject" Target="../embeddings/oleObject8.bin"/><Relationship Id="rId10" Type="http://schemas.openxmlformats.org/officeDocument/2006/relationships/image" Target="../media/image26.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0.png"/><Relationship Id="rId3" Type="http://schemas.openxmlformats.org/officeDocument/2006/relationships/image" Target="../media/image3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10.bin"/><Relationship Id="rId5" Type="http://schemas.openxmlformats.org/officeDocument/2006/relationships/image" Target="../media/image32.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Microsoft_Word_97_-_2004_Document1.doc"/><Relationship Id="rId5" Type="http://schemas.openxmlformats.org/officeDocument/2006/relationships/image" Target="../media/image33.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1.bin"/><Relationship Id="rId4" Type="http://schemas.openxmlformats.org/officeDocument/2006/relationships/image" Target="../media/image34.w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12.bin"/><Relationship Id="rId5" Type="http://schemas.openxmlformats.org/officeDocument/2006/relationships/image" Target="../media/image35.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13.bin"/><Relationship Id="rId5" Type="http://schemas.openxmlformats.org/officeDocument/2006/relationships/image" Target="../media/image36.wmf"/><Relationship Id="rId6" Type="http://schemas.openxmlformats.org/officeDocument/2006/relationships/oleObject" Target="../embeddings/oleObject14.bin"/><Relationship Id="rId7" Type="http://schemas.openxmlformats.org/officeDocument/2006/relationships/image" Target="../media/image37.w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15.bin"/><Relationship Id="rId5" Type="http://schemas.openxmlformats.org/officeDocument/2006/relationships/image" Target="../media/image38.png"/><Relationship Id="rId1" Type="http://schemas.openxmlformats.org/officeDocument/2006/relationships/vmlDrawing" Target="../drawings/vmlDrawing11.vml"/><Relationship Id="rId2"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4-22 at 2.12.1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633" y="1901665"/>
            <a:ext cx="4064000" cy="3048000"/>
          </a:xfrm>
          <a:prstGeom prst="rect">
            <a:avLst/>
          </a:prstGeom>
        </p:spPr>
      </p:pic>
    </p:spTree>
    <p:extLst>
      <p:ext uri="{BB962C8B-B14F-4D97-AF65-F5344CB8AC3E}">
        <p14:creationId xmlns:p14="http://schemas.microsoft.com/office/powerpoint/2010/main" val="70347819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ChangeArrowheads="1"/>
          </p:cNvSpPr>
          <p:nvPr>
            <p:ph type="title"/>
          </p:nvPr>
        </p:nvSpPr>
        <p:spPr/>
        <p:txBody>
          <a:bodyPr>
            <a:normAutofit fontScale="90000"/>
          </a:bodyPr>
          <a:lstStyle/>
          <a:p>
            <a:r>
              <a:rPr lang="en-US" dirty="0"/>
              <a:t>An example: </a:t>
            </a:r>
            <a:r>
              <a:rPr lang="en-US" dirty="0" smtClean="0"/>
              <a:t>(</a:t>
            </a:r>
            <a:r>
              <a:rPr lang="en-US" dirty="0"/>
              <a:t>loan application)</a:t>
            </a:r>
          </a:p>
        </p:txBody>
      </p:sp>
      <p:sp>
        <p:nvSpPr>
          <p:cNvPr id="6" name="Slide Number Placeholder 4"/>
          <p:cNvSpPr>
            <a:spLocks noGrp="1"/>
          </p:cNvSpPr>
          <p:nvPr>
            <p:ph type="sldNum" sz="quarter" idx="12"/>
          </p:nvPr>
        </p:nvSpPr>
        <p:spPr/>
        <p:txBody>
          <a:bodyPr/>
          <a:lstStyle/>
          <a:p>
            <a:fld id="{EBE5D4F3-0E3A-4B47-9161-65207D20B5C7}" type="slidenum">
              <a:rPr lang="en-US"/>
              <a:pPr/>
              <a:t>10</a:t>
            </a:fld>
            <a:endParaRPr lang="en-US" dirty="0"/>
          </a:p>
        </p:txBody>
      </p:sp>
      <p:pic>
        <p:nvPicPr>
          <p:cNvPr id="710664" name="Picture 8"/>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192696" y="1938654"/>
            <a:ext cx="7099206" cy="4366100"/>
          </a:xfrm>
        </p:spPr>
      </p:pic>
      <p:sp>
        <p:nvSpPr>
          <p:cNvPr id="710663" name="Text Box 7"/>
          <p:cNvSpPr txBox="1">
            <a:spLocks noChangeArrowheads="1"/>
          </p:cNvSpPr>
          <p:nvPr/>
        </p:nvSpPr>
        <p:spPr bwMode="auto">
          <a:xfrm>
            <a:off x="6702317" y="1580542"/>
            <a:ext cx="18716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ＭＳ Ｐゴシック" charset="0"/>
              </a:defRPr>
            </a:lvl1pPr>
            <a:lvl2pPr>
              <a:spcBef>
                <a:spcPct val="0"/>
              </a:spcBef>
              <a:defRPr>
                <a:solidFill>
                  <a:schemeClr val="tx1"/>
                </a:solidFill>
                <a:latin typeface="Arial" charset="0"/>
                <a:ea typeface="ＭＳ Ｐゴシック" charset="0"/>
              </a:defRPr>
            </a:lvl2pPr>
            <a:lvl3pPr>
              <a:spcBef>
                <a:spcPct val="0"/>
              </a:spcBef>
              <a:defRPr>
                <a:solidFill>
                  <a:schemeClr val="tx1"/>
                </a:solidFill>
                <a:latin typeface="Arial" charset="0"/>
                <a:ea typeface="ＭＳ Ｐゴシック" charset="0"/>
              </a:defRPr>
            </a:lvl3pPr>
            <a:lvl4pPr>
              <a:spcBef>
                <a:spcPct val="0"/>
              </a:spcBef>
              <a:defRPr>
                <a:solidFill>
                  <a:schemeClr val="tx1"/>
                </a:solidFill>
                <a:latin typeface="Arial" charset="0"/>
                <a:ea typeface="ＭＳ Ｐゴシック" charset="0"/>
              </a:defRPr>
            </a:lvl4pPr>
            <a:lvl5pPr>
              <a:spcBef>
                <a:spcPct val="0"/>
              </a:spcBef>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spcBef>
                <a:spcPct val="50000"/>
              </a:spcBef>
              <a:buFont typeface="Wingdings" charset="0"/>
              <a:buNone/>
            </a:pPr>
            <a:r>
              <a:rPr lang="en-US" sz="1800" dirty="0"/>
              <a:t>Approved or not</a:t>
            </a:r>
          </a:p>
        </p:txBody>
      </p:sp>
    </p:spTree>
    <p:extLst>
      <p:ext uri="{BB962C8B-B14F-4D97-AF65-F5344CB8AC3E}">
        <p14:creationId xmlns:p14="http://schemas.microsoft.com/office/powerpoint/2010/main" val="3772422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p:txBody>
          <a:bodyPr>
            <a:normAutofit fontScale="90000"/>
          </a:bodyPr>
          <a:lstStyle/>
          <a:p>
            <a:r>
              <a:rPr lang="en-US"/>
              <a:t>An example: the learning task</a:t>
            </a:r>
          </a:p>
        </p:txBody>
      </p:sp>
      <p:sp>
        <p:nvSpPr>
          <p:cNvPr id="763907" name="Rectangle 3"/>
          <p:cNvSpPr>
            <a:spLocks noGrp="1" noChangeArrowheads="1"/>
          </p:cNvSpPr>
          <p:nvPr>
            <p:ph idx="1"/>
          </p:nvPr>
        </p:nvSpPr>
        <p:spPr/>
        <p:txBody>
          <a:bodyPr/>
          <a:lstStyle/>
          <a:p>
            <a:r>
              <a:rPr lang="en-US" sz="2600" dirty="0">
                <a:solidFill>
                  <a:srgbClr val="9D3232"/>
                </a:solidFill>
              </a:rPr>
              <a:t>Learn a classification model </a:t>
            </a:r>
            <a:r>
              <a:rPr lang="en-US" sz="2600" dirty="0"/>
              <a:t>from the data </a:t>
            </a:r>
          </a:p>
          <a:p>
            <a:r>
              <a:rPr lang="en-US" sz="2600" dirty="0"/>
              <a:t>Use the model to classify future loan applications into </a:t>
            </a:r>
          </a:p>
          <a:p>
            <a:pPr lvl="1"/>
            <a:r>
              <a:rPr lang="en-US" sz="2200" dirty="0">
                <a:solidFill>
                  <a:srgbClr val="3333CC"/>
                </a:solidFill>
              </a:rPr>
              <a:t>Yes (approved) and </a:t>
            </a:r>
          </a:p>
          <a:p>
            <a:pPr lvl="1"/>
            <a:r>
              <a:rPr lang="en-US" sz="2200" dirty="0">
                <a:solidFill>
                  <a:srgbClr val="3333CC"/>
                </a:solidFill>
              </a:rPr>
              <a:t>No (not approved)</a:t>
            </a:r>
          </a:p>
          <a:p>
            <a:r>
              <a:rPr lang="en-US" sz="2600" dirty="0"/>
              <a:t>What is the class for following case/instance?</a:t>
            </a:r>
          </a:p>
        </p:txBody>
      </p:sp>
      <p:sp>
        <p:nvSpPr>
          <p:cNvPr id="6" name="Slide Number Placeholder 5"/>
          <p:cNvSpPr>
            <a:spLocks noGrp="1"/>
          </p:cNvSpPr>
          <p:nvPr>
            <p:ph type="sldNum" sz="quarter" idx="12"/>
          </p:nvPr>
        </p:nvSpPr>
        <p:spPr/>
        <p:txBody>
          <a:bodyPr/>
          <a:lstStyle/>
          <a:p>
            <a:fld id="{68275279-F4EC-F14B-9E68-FF8111CA4F83}" type="slidenum">
              <a:rPr lang="en-US"/>
              <a:pPr/>
              <a:t>11</a:t>
            </a:fld>
            <a:endParaRPr lang="en-US" dirty="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39750" y="4545013"/>
            <a:ext cx="8208963" cy="936625"/>
          </a:xfrm>
          <a:prstGeom prst="rect">
            <a:avLst/>
          </a:prstGeo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3977123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ChangeArrowheads="1"/>
          </p:cNvSpPr>
          <p:nvPr>
            <p:ph type="title"/>
          </p:nvPr>
        </p:nvSpPr>
        <p:spPr/>
        <p:txBody>
          <a:bodyPr>
            <a:normAutofit fontScale="90000"/>
          </a:bodyPr>
          <a:lstStyle/>
          <a:p>
            <a:r>
              <a:rPr lang="en-US" dirty="0"/>
              <a:t>Supervised </a:t>
            </a:r>
            <a:r>
              <a:rPr lang="en-US" dirty="0" smtClean="0"/>
              <a:t>learning: </a:t>
            </a:r>
            <a:r>
              <a:rPr lang="en-US" dirty="0"/>
              <a:t>two steps</a:t>
            </a:r>
          </a:p>
        </p:txBody>
      </p:sp>
      <p:sp>
        <p:nvSpPr>
          <p:cNvPr id="3" name="Content Placeholder 2"/>
          <p:cNvSpPr>
            <a:spLocks noGrp="1"/>
          </p:cNvSpPr>
          <p:nvPr>
            <p:ph idx="1"/>
          </p:nvPr>
        </p:nvSpPr>
        <p:spPr/>
        <p:txBody>
          <a:bodyPr>
            <a:normAutofit/>
          </a:bodyPr>
          <a:lstStyle/>
          <a:p>
            <a:pPr>
              <a:spcBef>
                <a:spcPct val="10000"/>
              </a:spcBef>
            </a:pPr>
            <a:r>
              <a:rPr lang="en-US" sz="2800" dirty="0">
                <a:solidFill>
                  <a:srgbClr val="9D3232"/>
                </a:solidFill>
              </a:rPr>
              <a:t>Learning (training): </a:t>
            </a:r>
            <a:endParaRPr lang="en-US" sz="2800" dirty="0" smtClean="0">
              <a:solidFill>
                <a:srgbClr val="9D3232"/>
              </a:solidFill>
            </a:endParaRPr>
          </a:p>
          <a:p>
            <a:pPr lvl="1">
              <a:spcBef>
                <a:spcPct val="10000"/>
              </a:spcBef>
            </a:pPr>
            <a:r>
              <a:rPr lang="en-US" sz="2000" dirty="0" smtClean="0"/>
              <a:t>Learn </a:t>
            </a:r>
            <a:r>
              <a:rPr lang="en-US" sz="2000" dirty="0"/>
              <a:t>a model using the </a:t>
            </a:r>
            <a:r>
              <a:rPr lang="en-US" sz="2000" dirty="0">
                <a:solidFill>
                  <a:srgbClr val="3333CC"/>
                </a:solidFill>
              </a:rPr>
              <a:t>training </a:t>
            </a:r>
            <a:r>
              <a:rPr lang="en-US" sz="2000" dirty="0" smtClean="0">
                <a:solidFill>
                  <a:srgbClr val="3333CC"/>
                </a:solidFill>
              </a:rPr>
              <a:t>data</a:t>
            </a:r>
            <a:endParaRPr lang="en-US" sz="3200" dirty="0">
              <a:solidFill>
                <a:srgbClr val="3333CC"/>
              </a:solidFill>
            </a:endParaRPr>
          </a:p>
          <a:p>
            <a:pPr>
              <a:spcBef>
                <a:spcPct val="10000"/>
              </a:spcBef>
            </a:pPr>
            <a:r>
              <a:rPr lang="en-US" sz="2800" dirty="0">
                <a:solidFill>
                  <a:srgbClr val="9D3232"/>
                </a:solidFill>
              </a:rPr>
              <a:t>Testing: </a:t>
            </a:r>
            <a:endParaRPr lang="en-US" sz="2800" dirty="0" smtClean="0">
              <a:solidFill>
                <a:srgbClr val="9D3232"/>
              </a:solidFill>
            </a:endParaRPr>
          </a:p>
          <a:p>
            <a:pPr lvl="1">
              <a:spcBef>
                <a:spcPct val="10000"/>
              </a:spcBef>
            </a:pPr>
            <a:r>
              <a:rPr lang="en-US" sz="2000" dirty="0" smtClean="0"/>
              <a:t>Test </a:t>
            </a:r>
            <a:r>
              <a:rPr lang="en-US" sz="2000" dirty="0"/>
              <a:t>the model using</a:t>
            </a:r>
            <a:r>
              <a:rPr lang="en-US" sz="2000" dirty="0">
                <a:solidFill>
                  <a:srgbClr val="FF0000"/>
                </a:solidFill>
              </a:rPr>
              <a:t> </a:t>
            </a:r>
            <a:r>
              <a:rPr lang="en-US" sz="2000" dirty="0">
                <a:solidFill>
                  <a:srgbClr val="FFFF00"/>
                </a:solidFill>
              </a:rPr>
              <a:t>unseen</a:t>
            </a:r>
            <a:r>
              <a:rPr lang="en-US" sz="2000" dirty="0">
                <a:solidFill>
                  <a:schemeClr val="accent2">
                    <a:lumMod val="60000"/>
                    <a:lumOff val="40000"/>
                  </a:schemeClr>
                </a:solidFill>
              </a:rPr>
              <a:t> </a:t>
            </a:r>
            <a:r>
              <a:rPr lang="en-US" sz="2000" dirty="0">
                <a:solidFill>
                  <a:srgbClr val="3333CC"/>
                </a:solidFill>
              </a:rPr>
              <a:t>test data</a:t>
            </a:r>
            <a:r>
              <a:rPr lang="en-US" sz="2000" dirty="0">
                <a:solidFill>
                  <a:srgbClr val="FF0000"/>
                </a:solidFill>
              </a:rPr>
              <a:t> </a:t>
            </a:r>
            <a:r>
              <a:rPr lang="en-US" sz="2000" dirty="0"/>
              <a:t>to assess the model accuracy</a:t>
            </a:r>
          </a:p>
          <a:p>
            <a:endParaRPr lang="en-US" sz="2000" dirty="0"/>
          </a:p>
        </p:txBody>
      </p:sp>
      <p:sp>
        <p:nvSpPr>
          <p:cNvPr id="8" name="Slide Number Placeholder 5"/>
          <p:cNvSpPr>
            <a:spLocks noGrp="1"/>
          </p:cNvSpPr>
          <p:nvPr>
            <p:ph type="sldNum" sz="quarter" idx="12"/>
          </p:nvPr>
        </p:nvSpPr>
        <p:spPr/>
        <p:txBody>
          <a:bodyPr/>
          <a:lstStyle/>
          <a:p>
            <a:fld id="{782789D7-4851-854E-820B-B630187368DF}" type="slidenum">
              <a:rPr lang="en-US"/>
              <a:pPr/>
              <a:t>12</a:t>
            </a:fld>
            <a:endParaRPr lang="en-US"/>
          </a:p>
        </p:txBody>
      </p:sp>
      <p:sp>
        <p:nvSpPr>
          <p:cNvPr id="76493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pic>
        <p:nvPicPr>
          <p:cNvPr id="1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719138" y="4149725"/>
            <a:ext cx="7740650" cy="2016125"/>
          </a:xfrm>
          <a:prstGeom prst="rect">
            <a:avLst/>
          </a:prstGeo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1616300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p:cNvSpPr>
            <a:spLocks noGrp="1" noChangeArrowheads="1"/>
          </p:cNvSpPr>
          <p:nvPr>
            <p:ph type="title"/>
          </p:nvPr>
        </p:nvSpPr>
        <p:spPr/>
        <p:txBody>
          <a:bodyPr>
            <a:normAutofit fontScale="90000"/>
          </a:bodyPr>
          <a:lstStyle/>
          <a:p>
            <a:r>
              <a:rPr lang="en-US"/>
              <a:t>What do we mean by learning?</a:t>
            </a:r>
          </a:p>
        </p:txBody>
      </p:sp>
      <p:sp>
        <p:nvSpPr>
          <p:cNvPr id="766979" name="Rectangle 3"/>
          <p:cNvSpPr>
            <a:spLocks noGrp="1" noChangeArrowheads="1"/>
          </p:cNvSpPr>
          <p:nvPr>
            <p:ph idx="1"/>
          </p:nvPr>
        </p:nvSpPr>
        <p:spPr/>
        <p:txBody>
          <a:bodyPr>
            <a:normAutofit fontScale="92500"/>
          </a:bodyPr>
          <a:lstStyle/>
          <a:p>
            <a:pPr>
              <a:lnSpc>
                <a:spcPct val="90000"/>
              </a:lnSpc>
            </a:pPr>
            <a:r>
              <a:rPr lang="en-US" altLang="ja-JP" dirty="0">
                <a:solidFill>
                  <a:srgbClr val="800000"/>
                </a:solidFill>
                <a:cs typeface="ＭＳ Ｐゴシック" charset="0"/>
              </a:rPr>
              <a:t>Given </a:t>
            </a:r>
          </a:p>
          <a:p>
            <a:pPr lvl="1">
              <a:lnSpc>
                <a:spcPct val="90000"/>
              </a:lnSpc>
            </a:pPr>
            <a:r>
              <a:rPr lang="en-US" altLang="ja-JP" dirty="0">
                <a:solidFill>
                  <a:srgbClr val="3333CC"/>
                </a:solidFill>
                <a:cs typeface="ＭＳ Ｐゴシック" charset="0"/>
              </a:rPr>
              <a:t>a data set </a:t>
            </a:r>
            <a:r>
              <a:rPr lang="en-US" altLang="ja-JP" i="1" dirty="0">
                <a:solidFill>
                  <a:schemeClr val="accent1">
                    <a:lumMod val="60000"/>
                    <a:lumOff val="40000"/>
                  </a:schemeClr>
                </a:solidFill>
                <a:cs typeface="ＭＳ Ｐゴシック" charset="0"/>
              </a:rPr>
              <a:t>D</a:t>
            </a:r>
            <a:r>
              <a:rPr lang="en-US" altLang="ja-JP" dirty="0">
                <a:solidFill>
                  <a:srgbClr val="3333CC"/>
                </a:solidFill>
                <a:cs typeface="ＭＳ Ｐゴシック" charset="0"/>
              </a:rPr>
              <a:t>, </a:t>
            </a:r>
          </a:p>
          <a:p>
            <a:pPr lvl="1">
              <a:lnSpc>
                <a:spcPct val="90000"/>
              </a:lnSpc>
            </a:pPr>
            <a:r>
              <a:rPr lang="en-US" altLang="ja-JP" dirty="0">
                <a:solidFill>
                  <a:srgbClr val="3333CC"/>
                </a:solidFill>
                <a:cs typeface="ＭＳ Ｐゴシック" charset="0"/>
              </a:rPr>
              <a:t>a task </a:t>
            </a:r>
            <a:r>
              <a:rPr lang="en-US" altLang="ja-JP" i="1" dirty="0">
                <a:solidFill>
                  <a:srgbClr val="AAC8AD"/>
                </a:solidFill>
                <a:cs typeface="ＭＳ Ｐゴシック" charset="0"/>
              </a:rPr>
              <a:t>T</a:t>
            </a:r>
            <a:r>
              <a:rPr lang="en-US" altLang="ja-JP" i="1" dirty="0">
                <a:solidFill>
                  <a:srgbClr val="3333CC"/>
                </a:solidFill>
                <a:cs typeface="ＭＳ Ｐゴシック" charset="0"/>
              </a:rPr>
              <a:t>,</a:t>
            </a:r>
            <a:r>
              <a:rPr lang="en-US" altLang="ja-JP" dirty="0">
                <a:solidFill>
                  <a:srgbClr val="3333CC"/>
                </a:solidFill>
                <a:cs typeface="ＭＳ Ｐゴシック" charset="0"/>
              </a:rPr>
              <a:t> and </a:t>
            </a:r>
          </a:p>
          <a:p>
            <a:pPr lvl="1">
              <a:lnSpc>
                <a:spcPct val="90000"/>
              </a:lnSpc>
            </a:pPr>
            <a:r>
              <a:rPr lang="en-US" altLang="ja-JP" dirty="0">
                <a:solidFill>
                  <a:srgbClr val="3333CC"/>
                </a:solidFill>
                <a:cs typeface="ＭＳ Ｐゴシック" charset="0"/>
              </a:rPr>
              <a:t>a performance measure </a:t>
            </a:r>
            <a:r>
              <a:rPr lang="en-US" altLang="ja-JP" i="1" dirty="0">
                <a:solidFill>
                  <a:srgbClr val="AAC8AD"/>
                </a:solidFill>
                <a:cs typeface="ＭＳ Ｐゴシック" charset="0"/>
              </a:rPr>
              <a:t>M</a:t>
            </a:r>
            <a:r>
              <a:rPr lang="en-US" altLang="ja-JP" dirty="0">
                <a:cs typeface="ＭＳ Ｐゴシック" charset="0"/>
              </a:rPr>
              <a:t>, </a:t>
            </a:r>
            <a:endParaRPr lang="en-US" altLang="ja-JP" dirty="0" smtClean="0">
              <a:cs typeface="ＭＳ Ｐゴシック" charset="0"/>
            </a:endParaRPr>
          </a:p>
          <a:p>
            <a:pPr>
              <a:lnSpc>
                <a:spcPct val="90000"/>
              </a:lnSpc>
            </a:pPr>
            <a:r>
              <a:rPr lang="en-US" altLang="ja-JP" sz="3000" dirty="0" smtClean="0">
                <a:cs typeface="ＭＳ Ｐゴシック" charset="0"/>
              </a:rPr>
              <a:t>A system </a:t>
            </a:r>
            <a:r>
              <a:rPr lang="en-US" altLang="ja-JP" sz="3000" dirty="0">
                <a:cs typeface="ＭＳ Ｐゴシック" charset="0"/>
              </a:rPr>
              <a:t>is said to </a:t>
            </a:r>
            <a:r>
              <a:rPr lang="en-US" altLang="ja-JP" sz="3000" b="1" dirty="0">
                <a:solidFill>
                  <a:srgbClr val="800000"/>
                </a:solidFill>
                <a:cs typeface="ＭＳ Ｐゴシック" charset="0"/>
              </a:rPr>
              <a:t>learn</a:t>
            </a:r>
            <a:r>
              <a:rPr lang="en-US" altLang="ja-JP" sz="3000" dirty="0">
                <a:solidFill>
                  <a:srgbClr val="800000"/>
                </a:solidFill>
                <a:cs typeface="ＭＳ Ｐゴシック" charset="0"/>
              </a:rPr>
              <a:t> </a:t>
            </a:r>
            <a:r>
              <a:rPr lang="en-US" altLang="ja-JP" sz="3000" dirty="0">
                <a:cs typeface="ＭＳ Ｐゴシック" charset="0"/>
              </a:rPr>
              <a:t>from</a:t>
            </a:r>
            <a:r>
              <a:rPr lang="en-US" altLang="ja-JP" sz="3000" dirty="0">
                <a:solidFill>
                  <a:srgbClr val="3C7483"/>
                </a:solidFill>
                <a:cs typeface="ＭＳ Ｐゴシック" charset="0"/>
              </a:rPr>
              <a:t> </a:t>
            </a:r>
            <a:r>
              <a:rPr lang="en-US" altLang="ja-JP" sz="3000" i="1" dirty="0">
                <a:solidFill>
                  <a:srgbClr val="AAC8AD"/>
                </a:solidFill>
                <a:cs typeface="ＭＳ Ｐゴシック" charset="0"/>
              </a:rPr>
              <a:t>D</a:t>
            </a:r>
            <a:r>
              <a:rPr lang="en-US" altLang="ja-JP" sz="3000" dirty="0">
                <a:solidFill>
                  <a:srgbClr val="3C7483"/>
                </a:solidFill>
                <a:cs typeface="ＭＳ Ｐゴシック" charset="0"/>
              </a:rPr>
              <a:t> </a:t>
            </a:r>
            <a:r>
              <a:rPr lang="en-US" altLang="ja-JP" sz="3000" dirty="0">
                <a:cs typeface="ＭＳ Ｐゴシック" charset="0"/>
              </a:rPr>
              <a:t>to perform the task </a:t>
            </a:r>
            <a:r>
              <a:rPr lang="en-US" altLang="ja-JP" sz="3000" i="1" dirty="0">
                <a:solidFill>
                  <a:srgbClr val="AAC8AD"/>
                </a:solidFill>
                <a:cs typeface="ＭＳ Ｐゴシック" charset="0"/>
              </a:rPr>
              <a:t>T</a:t>
            </a:r>
            <a:r>
              <a:rPr lang="en-US" altLang="ja-JP" sz="3000" dirty="0">
                <a:cs typeface="ＭＳ Ｐゴシック" charset="0"/>
              </a:rPr>
              <a:t> if after learning the system’s performance on </a:t>
            </a:r>
            <a:r>
              <a:rPr lang="en-US" altLang="ja-JP" sz="3000" i="1" dirty="0">
                <a:solidFill>
                  <a:srgbClr val="AAC8AD"/>
                </a:solidFill>
                <a:cs typeface="ＭＳ Ｐゴシック" charset="0"/>
              </a:rPr>
              <a:t>T</a:t>
            </a:r>
            <a:r>
              <a:rPr lang="en-US" altLang="ja-JP" sz="3000" dirty="0">
                <a:cs typeface="ＭＳ Ｐゴシック" charset="0"/>
              </a:rPr>
              <a:t> improves as measured by </a:t>
            </a:r>
            <a:r>
              <a:rPr lang="en-US" altLang="ja-JP" sz="3000" i="1" dirty="0">
                <a:solidFill>
                  <a:srgbClr val="AAC8AD"/>
                </a:solidFill>
                <a:cs typeface="ＭＳ Ｐゴシック" charset="0"/>
              </a:rPr>
              <a:t>M</a:t>
            </a:r>
            <a:r>
              <a:rPr lang="en-US" altLang="ja-JP" sz="3000" dirty="0">
                <a:cs typeface="ＭＳ Ｐゴシック" charset="0"/>
              </a:rPr>
              <a:t>. </a:t>
            </a:r>
            <a:endParaRPr lang="en-US" altLang="ja-JP" sz="3000" dirty="0" smtClean="0">
              <a:cs typeface="ＭＳ Ｐゴシック" charset="0"/>
            </a:endParaRPr>
          </a:p>
          <a:p>
            <a:pPr>
              <a:lnSpc>
                <a:spcPct val="90000"/>
              </a:lnSpc>
              <a:buFont typeface="Wingdings" charset="0"/>
              <a:buNone/>
            </a:pPr>
            <a:endParaRPr lang="en-US" altLang="ja-JP" dirty="0">
              <a:cs typeface="ＭＳ Ｐゴシック" charset="0"/>
            </a:endParaRPr>
          </a:p>
          <a:p>
            <a:pPr>
              <a:lnSpc>
                <a:spcPct val="90000"/>
              </a:lnSpc>
            </a:pPr>
            <a:r>
              <a:rPr lang="en-US" altLang="ja-JP" dirty="0">
                <a:cs typeface="ＭＳ Ｐゴシック" charset="0"/>
              </a:rPr>
              <a:t>In other words, the learned model helps the system to perform </a:t>
            </a:r>
            <a:r>
              <a:rPr lang="en-US" altLang="ja-JP" i="1" dirty="0">
                <a:solidFill>
                  <a:srgbClr val="AAC8AD"/>
                </a:solidFill>
                <a:cs typeface="ＭＳ Ｐゴシック" charset="0"/>
              </a:rPr>
              <a:t>T</a:t>
            </a:r>
            <a:r>
              <a:rPr lang="en-US" altLang="ja-JP" dirty="0">
                <a:cs typeface="ＭＳ Ｐゴシック" charset="0"/>
              </a:rPr>
              <a:t> better as </a:t>
            </a:r>
            <a:r>
              <a:rPr lang="en-US" altLang="ja-JP" dirty="0">
                <a:solidFill>
                  <a:srgbClr val="3333CC"/>
                </a:solidFill>
                <a:cs typeface="ＭＳ Ｐゴシック" charset="0"/>
              </a:rPr>
              <a:t>compared to no learning</a:t>
            </a:r>
            <a:r>
              <a:rPr lang="en-US" altLang="ja-JP" dirty="0">
                <a:cs typeface="ＭＳ Ｐゴシック" charset="0"/>
              </a:rPr>
              <a:t>. </a:t>
            </a:r>
            <a:endParaRPr lang="en-US" dirty="0"/>
          </a:p>
        </p:txBody>
      </p:sp>
      <p:sp>
        <p:nvSpPr>
          <p:cNvPr id="5" name="Slide Number Placeholder 4"/>
          <p:cNvSpPr>
            <a:spLocks noGrp="1"/>
          </p:cNvSpPr>
          <p:nvPr>
            <p:ph type="sldNum" sz="quarter" idx="12"/>
          </p:nvPr>
        </p:nvSpPr>
        <p:spPr/>
        <p:txBody>
          <a:bodyPr/>
          <a:lstStyle/>
          <a:p>
            <a:fld id="{A60193AC-A1FB-F34B-B557-9154B898EF0D}" type="slidenum">
              <a:rPr lang="en-US"/>
              <a:pPr/>
              <a:t>13</a:t>
            </a:fld>
            <a:endParaRPr lang="en-US"/>
          </a:p>
        </p:txBody>
      </p:sp>
    </p:spTree>
    <p:extLst>
      <p:ext uri="{BB962C8B-B14F-4D97-AF65-F5344CB8AC3E}">
        <p14:creationId xmlns:p14="http://schemas.microsoft.com/office/powerpoint/2010/main" val="4048348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ChangeArrowheads="1"/>
          </p:cNvSpPr>
          <p:nvPr>
            <p:ph type="title"/>
          </p:nvPr>
        </p:nvSpPr>
        <p:spPr/>
        <p:txBody>
          <a:bodyPr>
            <a:normAutofit fontScale="90000"/>
          </a:bodyPr>
          <a:lstStyle/>
          <a:p>
            <a:r>
              <a:rPr lang="en-US" dirty="0"/>
              <a:t>An example: </a:t>
            </a:r>
            <a:r>
              <a:rPr lang="en-US" dirty="0" smtClean="0"/>
              <a:t>(</a:t>
            </a:r>
            <a:r>
              <a:rPr lang="en-US" dirty="0"/>
              <a:t>loan application)</a:t>
            </a:r>
          </a:p>
        </p:txBody>
      </p:sp>
      <p:sp>
        <p:nvSpPr>
          <p:cNvPr id="6" name="Slide Number Placeholder 4"/>
          <p:cNvSpPr>
            <a:spLocks noGrp="1"/>
          </p:cNvSpPr>
          <p:nvPr>
            <p:ph type="sldNum" sz="quarter" idx="12"/>
          </p:nvPr>
        </p:nvSpPr>
        <p:spPr/>
        <p:txBody>
          <a:bodyPr/>
          <a:lstStyle/>
          <a:p>
            <a:fld id="{EBE5D4F3-0E3A-4B47-9161-65207D20B5C7}" type="slidenum">
              <a:rPr lang="en-US"/>
              <a:pPr/>
              <a:t>14</a:t>
            </a:fld>
            <a:endParaRPr lang="en-US" dirty="0"/>
          </a:p>
        </p:txBody>
      </p:sp>
      <p:pic>
        <p:nvPicPr>
          <p:cNvPr id="710664" name="Picture 8"/>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192696" y="1938654"/>
            <a:ext cx="7099206" cy="4366100"/>
          </a:xfrm>
        </p:spPr>
      </p:pic>
      <p:sp>
        <p:nvSpPr>
          <p:cNvPr id="710663" name="Text Box 7"/>
          <p:cNvSpPr txBox="1">
            <a:spLocks noChangeArrowheads="1"/>
          </p:cNvSpPr>
          <p:nvPr/>
        </p:nvSpPr>
        <p:spPr bwMode="auto">
          <a:xfrm>
            <a:off x="6702317" y="1580542"/>
            <a:ext cx="18716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ＭＳ Ｐゴシック" charset="0"/>
              </a:defRPr>
            </a:lvl1pPr>
            <a:lvl2pPr>
              <a:spcBef>
                <a:spcPct val="0"/>
              </a:spcBef>
              <a:defRPr>
                <a:solidFill>
                  <a:schemeClr val="tx1"/>
                </a:solidFill>
                <a:latin typeface="Arial" charset="0"/>
                <a:ea typeface="ＭＳ Ｐゴシック" charset="0"/>
              </a:defRPr>
            </a:lvl2pPr>
            <a:lvl3pPr>
              <a:spcBef>
                <a:spcPct val="0"/>
              </a:spcBef>
              <a:defRPr>
                <a:solidFill>
                  <a:schemeClr val="tx1"/>
                </a:solidFill>
                <a:latin typeface="Arial" charset="0"/>
                <a:ea typeface="ＭＳ Ｐゴシック" charset="0"/>
              </a:defRPr>
            </a:lvl3pPr>
            <a:lvl4pPr>
              <a:spcBef>
                <a:spcPct val="0"/>
              </a:spcBef>
              <a:defRPr>
                <a:solidFill>
                  <a:schemeClr val="tx1"/>
                </a:solidFill>
                <a:latin typeface="Arial" charset="0"/>
                <a:ea typeface="ＭＳ Ｐゴシック" charset="0"/>
              </a:defRPr>
            </a:lvl4pPr>
            <a:lvl5pPr>
              <a:spcBef>
                <a:spcPct val="0"/>
              </a:spcBef>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spcBef>
                <a:spcPct val="50000"/>
              </a:spcBef>
              <a:buFont typeface="Wingdings" charset="0"/>
              <a:buNone/>
            </a:pPr>
            <a:r>
              <a:rPr lang="en-US" sz="1800" dirty="0"/>
              <a:t>Approved or not</a:t>
            </a:r>
          </a:p>
        </p:txBody>
      </p:sp>
    </p:spTree>
    <p:extLst>
      <p:ext uri="{BB962C8B-B14F-4D97-AF65-F5344CB8AC3E}">
        <p14:creationId xmlns:p14="http://schemas.microsoft.com/office/powerpoint/2010/main" val="3298341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p:txBody>
          <a:bodyPr/>
          <a:lstStyle/>
          <a:p>
            <a:r>
              <a:rPr lang="en-US"/>
              <a:t>An example</a:t>
            </a:r>
          </a:p>
        </p:txBody>
      </p:sp>
      <p:sp>
        <p:nvSpPr>
          <p:cNvPr id="769027" name="Rectangle 3"/>
          <p:cNvSpPr>
            <a:spLocks noGrp="1" noChangeArrowheads="1"/>
          </p:cNvSpPr>
          <p:nvPr>
            <p:ph idx="1"/>
          </p:nvPr>
        </p:nvSpPr>
        <p:spPr/>
        <p:txBody>
          <a:bodyPr>
            <a:normAutofit fontScale="92500" lnSpcReduction="10000"/>
          </a:bodyPr>
          <a:lstStyle/>
          <a:p>
            <a:r>
              <a:rPr lang="en-US" dirty="0" smtClean="0">
                <a:solidFill>
                  <a:schemeClr val="accent6">
                    <a:lumMod val="50000"/>
                  </a:schemeClr>
                </a:solidFill>
              </a:rPr>
              <a:t>Data</a:t>
            </a:r>
            <a:endParaRPr lang="en-US" dirty="0" smtClean="0"/>
          </a:p>
          <a:p>
            <a:pPr lvl="1"/>
            <a:r>
              <a:rPr lang="en-US" dirty="0" smtClean="0"/>
              <a:t>Loan </a:t>
            </a:r>
            <a:r>
              <a:rPr lang="en-US" dirty="0"/>
              <a:t>application data</a:t>
            </a:r>
          </a:p>
          <a:p>
            <a:r>
              <a:rPr lang="en-US" dirty="0" smtClean="0">
                <a:solidFill>
                  <a:srgbClr val="9D3232"/>
                </a:solidFill>
              </a:rPr>
              <a:t>Task</a:t>
            </a:r>
            <a:endParaRPr lang="en-US" dirty="0" smtClean="0"/>
          </a:p>
          <a:p>
            <a:pPr lvl="1"/>
            <a:r>
              <a:rPr lang="en-US" dirty="0" smtClean="0"/>
              <a:t>Predict </a:t>
            </a:r>
            <a:r>
              <a:rPr lang="en-US" dirty="0"/>
              <a:t>whether a loan should be approved or not.</a:t>
            </a:r>
          </a:p>
          <a:p>
            <a:r>
              <a:rPr lang="en-US" dirty="0">
                <a:solidFill>
                  <a:srgbClr val="9D3232"/>
                </a:solidFill>
              </a:rPr>
              <a:t>Performance </a:t>
            </a:r>
            <a:r>
              <a:rPr lang="en-US" dirty="0" smtClean="0">
                <a:solidFill>
                  <a:srgbClr val="9D3232"/>
                </a:solidFill>
              </a:rPr>
              <a:t>measure</a:t>
            </a:r>
            <a:endParaRPr lang="en-US" dirty="0" smtClean="0"/>
          </a:p>
          <a:p>
            <a:pPr lvl="1"/>
            <a:r>
              <a:rPr lang="en-US" dirty="0" smtClean="0"/>
              <a:t>accuracy.</a:t>
            </a:r>
          </a:p>
          <a:p>
            <a:r>
              <a:rPr lang="en-US" dirty="0" smtClean="0">
                <a:solidFill>
                  <a:srgbClr val="3333CC"/>
                </a:solidFill>
              </a:rPr>
              <a:t>No learning</a:t>
            </a:r>
            <a:endParaRPr lang="en-US" dirty="0" smtClean="0"/>
          </a:p>
          <a:p>
            <a:pPr lvl="1"/>
            <a:r>
              <a:rPr lang="en-US" dirty="0" smtClean="0"/>
              <a:t>classify </a:t>
            </a:r>
            <a:r>
              <a:rPr lang="en-US" dirty="0"/>
              <a:t>all future applications (test data) to the majority class (i.e., </a:t>
            </a:r>
            <a:r>
              <a:rPr lang="en-US" dirty="0">
                <a:solidFill>
                  <a:srgbClr val="3333CC"/>
                </a:solidFill>
              </a:rPr>
              <a:t>Yes</a:t>
            </a:r>
            <a:r>
              <a:rPr lang="en-US" dirty="0"/>
              <a:t>): </a:t>
            </a:r>
            <a:r>
              <a:rPr lang="en-US" dirty="0" smtClean="0">
                <a:solidFill>
                  <a:srgbClr val="9D3232"/>
                </a:solidFill>
              </a:rPr>
              <a:t>Accuracy </a:t>
            </a:r>
            <a:r>
              <a:rPr lang="en-US" dirty="0">
                <a:solidFill>
                  <a:srgbClr val="9D3232"/>
                </a:solidFill>
              </a:rPr>
              <a:t>= 9/15 = 60%</a:t>
            </a:r>
            <a:r>
              <a:rPr lang="en-US" dirty="0" smtClean="0"/>
              <a:t>.</a:t>
            </a:r>
          </a:p>
          <a:p>
            <a:pPr>
              <a:buFont typeface="Wingdings" charset="0"/>
              <a:buNone/>
            </a:pPr>
            <a:endParaRPr lang="en-US" dirty="0"/>
          </a:p>
          <a:p>
            <a:pPr marL="0" indent="0">
              <a:buNone/>
            </a:pPr>
            <a:r>
              <a:rPr lang="en-US" dirty="0" smtClean="0">
                <a:solidFill>
                  <a:srgbClr val="FF0000"/>
                </a:solidFill>
              </a:rPr>
              <a:t>Can we do </a:t>
            </a:r>
            <a:r>
              <a:rPr lang="en-US" dirty="0">
                <a:solidFill>
                  <a:srgbClr val="FF0000"/>
                </a:solidFill>
              </a:rPr>
              <a:t>better than 60% with </a:t>
            </a:r>
            <a:r>
              <a:rPr lang="en-US" dirty="0" smtClean="0">
                <a:solidFill>
                  <a:srgbClr val="FF0000"/>
                </a:solidFill>
              </a:rPr>
              <a:t>learning?</a:t>
            </a:r>
            <a:endParaRPr lang="en-US" dirty="0">
              <a:solidFill>
                <a:srgbClr val="FF0000"/>
              </a:solidFill>
            </a:endParaRPr>
          </a:p>
        </p:txBody>
      </p:sp>
      <p:sp>
        <p:nvSpPr>
          <p:cNvPr id="5" name="Slide Number Placeholder 4"/>
          <p:cNvSpPr>
            <a:spLocks noGrp="1"/>
          </p:cNvSpPr>
          <p:nvPr>
            <p:ph type="sldNum" sz="quarter" idx="12"/>
          </p:nvPr>
        </p:nvSpPr>
        <p:spPr/>
        <p:txBody>
          <a:bodyPr/>
          <a:lstStyle/>
          <a:p>
            <a:fld id="{D2582E51-3793-084D-BD66-9FC9401DAED0}" type="slidenum">
              <a:rPr lang="en-US"/>
              <a:pPr/>
              <a:t>15</a:t>
            </a:fld>
            <a:endParaRPr lang="en-US"/>
          </a:p>
        </p:txBody>
      </p:sp>
    </p:spTree>
    <p:extLst>
      <p:ext uri="{BB962C8B-B14F-4D97-AF65-F5344CB8AC3E}">
        <p14:creationId xmlns:p14="http://schemas.microsoft.com/office/powerpoint/2010/main" val="862627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p:txBody>
          <a:bodyPr>
            <a:normAutofit fontScale="90000"/>
          </a:bodyPr>
          <a:lstStyle/>
          <a:p>
            <a:r>
              <a:rPr lang="en-US"/>
              <a:t>Fundamental assumption of learning</a:t>
            </a:r>
          </a:p>
        </p:txBody>
      </p:sp>
      <p:sp>
        <p:nvSpPr>
          <p:cNvPr id="770051" name="Rectangle 3"/>
          <p:cNvSpPr>
            <a:spLocks noGrp="1" noChangeArrowheads="1"/>
          </p:cNvSpPr>
          <p:nvPr>
            <p:ph idx="1"/>
          </p:nvPr>
        </p:nvSpPr>
        <p:spPr/>
        <p:txBody>
          <a:bodyPr>
            <a:normAutofit lnSpcReduction="10000"/>
          </a:bodyPr>
          <a:lstStyle/>
          <a:p>
            <a:pPr>
              <a:lnSpc>
                <a:spcPct val="90000"/>
              </a:lnSpc>
              <a:buFont typeface="Wingdings" charset="0"/>
              <a:buNone/>
            </a:pPr>
            <a:r>
              <a:rPr lang="en-US" altLang="ja-JP" dirty="0">
                <a:solidFill>
                  <a:srgbClr val="FF0000"/>
                </a:solidFill>
                <a:cs typeface="ＭＳ Ｐゴシック" charset="0"/>
              </a:rPr>
              <a:t>Assumption: </a:t>
            </a:r>
            <a:r>
              <a:rPr lang="en-US" altLang="ja-JP" dirty="0">
                <a:solidFill>
                  <a:srgbClr val="3333CC"/>
                </a:solidFill>
                <a:cs typeface="ＭＳ Ｐゴシック" charset="0"/>
              </a:rPr>
              <a:t>The distribution of training examples is </a:t>
            </a:r>
            <a:r>
              <a:rPr lang="en-US" altLang="ja-JP" dirty="0">
                <a:solidFill>
                  <a:schemeClr val="accent2"/>
                </a:solidFill>
                <a:cs typeface="ＭＳ Ｐゴシック" charset="0"/>
              </a:rPr>
              <a:t>identical</a:t>
            </a:r>
            <a:r>
              <a:rPr lang="en-US" altLang="ja-JP" dirty="0">
                <a:solidFill>
                  <a:srgbClr val="3333CC"/>
                </a:solidFill>
                <a:cs typeface="ＭＳ Ｐゴシック" charset="0"/>
              </a:rPr>
              <a:t> to the distribution of test examples (including future unseen examples).</a:t>
            </a:r>
            <a:r>
              <a:rPr lang="en-US" altLang="ja-JP" dirty="0">
                <a:cs typeface="ＭＳ Ｐゴシック" charset="0"/>
              </a:rPr>
              <a:t> </a:t>
            </a:r>
          </a:p>
          <a:p>
            <a:pPr>
              <a:lnSpc>
                <a:spcPct val="90000"/>
              </a:lnSpc>
              <a:spcBef>
                <a:spcPct val="0"/>
              </a:spcBef>
            </a:pPr>
            <a:endParaRPr lang="en-US" altLang="ja-JP" dirty="0">
              <a:cs typeface="ＭＳ Ｐゴシック" charset="0"/>
            </a:endParaRPr>
          </a:p>
          <a:p>
            <a:pPr>
              <a:lnSpc>
                <a:spcPct val="90000"/>
              </a:lnSpc>
            </a:pPr>
            <a:r>
              <a:rPr lang="en-US" altLang="ja-JP" sz="2600" dirty="0">
                <a:cs typeface="ＭＳ Ｐゴシック" charset="0"/>
              </a:rPr>
              <a:t>In practice, this assumption is </a:t>
            </a:r>
            <a:r>
              <a:rPr lang="en-US" altLang="ja-JP" sz="2600" dirty="0" smtClean="0">
                <a:cs typeface="ＭＳ Ｐゴシック" charset="0"/>
              </a:rPr>
              <a:t>usually violated </a:t>
            </a:r>
            <a:r>
              <a:rPr lang="en-US" altLang="ja-JP" sz="2600" dirty="0">
                <a:cs typeface="ＭＳ Ｐゴシック" charset="0"/>
              </a:rPr>
              <a:t>to </a:t>
            </a:r>
            <a:r>
              <a:rPr lang="en-US" altLang="ja-JP" sz="2600" dirty="0" smtClean="0">
                <a:cs typeface="ＭＳ Ｐゴシック" charset="0"/>
              </a:rPr>
              <a:t>some extent. </a:t>
            </a:r>
            <a:endParaRPr lang="en-US" altLang="ja-JP" sz="2600" dirty="0">
              <a:cs typeface="ＭＳ Ｐゴシック" charset="0"/>
            </a:endParaRPr>
          </a:p>
          <a:p>
            <a:pPr>
              <a:lnSpc>
                <a:spcPct val="90000"/>
              </a:lnSpc>
            </a:pPr>
            <a:r>
              <a:rPr lang="en-US" altLang="ja-JP" sz="2600" dirty="0">
                <a:cs typeface="ＭＳ Ｐゴシック" charset="0"/>
              </a:rPr>
              <a:t>Strong violations will clearly result in poor classification accuracy. </a:t>
            </a:r>
          </a:p>
          <a:p>
            <a:pPr>
              <a:lnSpc>
                <a:spcPct val="90000"/>
              </a:lnSpc>
            </a:pPr>
            <a:r>
              <a:rPr lang="en-US" altLang="ja-JP" sz="2600" dirty="0">
                <a:solidFill>
                  <a:srgbClr val="3333CC"/>
                </a:solidFill>
                <a:cs typeface="ＭＳ Ｐゴシック" charset="0"/>
              </a:rPr>
              <a:t>To achieve good accuracy on the </a:t>
            </a:r>
            <a:r>
              <a:rPr lang="en-US" altLang="ja-JP" sz="2600" b="1" dirty="0">
                <a:solidFill>
                  <a:srgbClr val="3333CC"/>
                </a:solidFill>
                <a:cs typeface="ＭＳ Ｐゴシック" charset="0"/>
              </a:rPr>
              <a:t>test data</a:t>
            </a:r>
            <a:r>
              <a:rPr lang="en-US" altLang="ja-JP" sz="2600" dirty="0">
                <a:solidFill>
                  <a:srgbClr val="3333CC"/>
                </a:solidFill>
                <a:cs typeface="ＭＳ Ｐゴシック" charset="0"/>
              </a:rPr>
              <a:t>, training examples must be sufficiently representative of the test data</a:t>
            </a:r>
            <a:r>
              <a:rPr lang="en-US" altLang="ja-JP" sz="2600" dirty="0">
                <a:cs typeface="ＭＳ Ｐゴシック" charset="0"/>
              </a:rPr>
              <a:t>. </a:t>
            </a:r>
            <a:endParaRPr lang="en-US" sz="2600" dirty="0"/>
          </a:p>
        </p:txBody>
      </p:sp>
      <p:sp>
        <p:nvSpPr>
          <p:cNvPr id="5" name="Slide Number Placeholder 4"/>
          <p:cNvSpPr>
            <a:spLocks noGrp="1"/>
          </p:cNvSpPr>
          <p:nvPr>
            <p:ph type="sldNum" sz="quarter" idx="12"/>
          </p:nvPr>
        </p:nvSpPr>
        <p:spPr/>
        <p:txBody>
          <a:bodyPr/>
          <a:lstStyle/>
          <a:p>
            <a:fld id="{25BDD3DD-E920-3748-B195-F8B0F188E42D}" type="slidenum">
              <a:rPr lang="en-US"/>
              <a:pPr/>
              <a:t>16</a:t>
            </a:fld>
            <a:endParaRPr lang="en-US"/>
          </a:p>
        </p:txBody>
      </p:sp>
    </p:spTree>
    <p:extLst>
      <p:ext uri="{BB962C8B-B14F-4D97-AF65-F5344CB8AC3E}">
        <p14:creationId xmlns:p14="http://schemas.microsoft.com/office/powerpoint/2010/main" val="1908900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Slide Number Placeholder 3"/>
          <p:cNvSpPr>
            <a:spLocks noGrp="1"/>
          </p:cNvSpPr>
          <p:nvPr>
            <p:ph type="sldNum" sz="quarter" idx="10"/>
          </p:nvPr>
        </p:nvSpPr>
        <p:spPr/>
        <p:txBody>
          <a:bodyPr/>
          <a:lstStyle/>
          <a:p>
            <a:fld id="{A1B1DDF9-0FBC-5546-9B85-BB414BB40680}" type="slidenum">
              <a:rPr lang="en-US"/>
              <a:pPr/>
              <a:t>17</a:t>
            </a:fld>
            <a:endParaRPr lang="en-US"/>
          </a:p>
        </p:txBody>
      </p:sp>
      <p:sp>
        <p:nvSpPr>
          <p:cNvPr id="184322" name="Rectangle 2"/>
          <p:cNvSpPr>
            <a:spLocks noGrp="1" noChangeArrowheads="1"/>
          </p:cNvSpPr>
          <p:nvPr>
            <p:ph type="title"/>
          </p:nvPr>
        </p:nvSpPr>
        <p:spPr/>
        <p:txBody>
          <a:bodyPr/>
          <a:lstStyle/>
          <a:p>
            <a:r>
              <a:rPr lang="en-US"/>
              <a:t>Classifying iris flowers</a:t>
            </a:r>
          </a:p>
        </p:txBody>
      </p:sp>
      <p:graphicFrame>
        <p:nvGraphicFramePr>
          <p:cNvPr id="184323" name="Group 3"/>
          <p:cNvGraphicFramePr>
            <a:graphicFrameLocks noGrp="1"/>
          </p:cNvGraphicFramePr>
          <p:nvPr/>
        </p:nvGraphicFramePr>
        <p:xfrm>
          <a:off x="762000" y="1984375"/>
          <a:ext cx="7467600" cy="3047999"/>
        </p:xfrm>
        <a:graphic>
          <a:graphicData uri="http://schemas.openxmlformats.org/drawingml/2006/table">
            <a:tbl>
              <a:tblPr/>
              <a:tblGrid>
                <a:gridCol w="627063"/>
                <a:gridCol w="1417637"/>
                <a:gridCol w="1333500"/>
                <a:gridCol w="1333500"/>
                <a:gridCol w="1244600"/>
                <a:gridCol w="1511300"/>
              </a:tblGrid>
              <a:tr h="228600">
                <a:tc>
                  <a:txBody>
                    <a:bodyPr/>
                    <a:lstStyle/>
                    <a:p>
                      <a:pPr marL="0" marR="0" lvl="0" indent="0" algn="r" defTabSz="914400" rtl="0" eaLnBrk="0" fontAlgn="base" latinLnBrk="0" hangingPunct="0">
                        <a:lnSpc>
                          <a:spcPct val="100000"/>
                        </a:lnSpc>
                        <a:spcBef>
                          <a:spcPct val="50000"/>
                        </a:spcBef>
                        <a:spcAft>
                          <a:spcPct val="0"/>
                        </a:spcAft>
                        <a:buClr>
                          <a:srgbClr val="E2007F"/>
                        </a:buClr>
                        <a:buSzTx/>
                        <a:buFont typeface="Wingdings" charset="0"/>
                        <a:buNone/>
                        <a:tabLst/>
                      </a:pPr>
                      <a:endParaRPr kumimoji="0" lang="en-AU" sz="1400" b="0" i="0" u="none" strike="noStrike" cap="none" normalizeH="0" baseline="0">
                        <a:ln>
                          <a:noFill/>
                        </a:ln>
                        <a:solidFill>
                          <a:schemeClr val="bg2"/>
                        </a:solidFill>
                        <a:effectLst/>
                        <a:latin typeface="Tahoma" charset="0"/>
                        <a:ea typeface="ＭＳ Ｐゴシック"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Sepal length</a:t>
                      </a:r>
                    </a:p>
                  </a:txBody>
                  <a:tcPr horzOverflow="overflow">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Sepal width</a:t>
                      </a:r>
                    </a:p>
                  </a:txBody>
                  <a:tcPr horzOverflow="overflow">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Petal length</a:t>
                      </a:r>
                    </a:p>
                  </a:txBody>
                  <a:tcPr horzOverflow="overflow">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Petal width</a:t>
                      </a:r>
                    </a:p>
                  </a:txBody>
                  <a:tcPr horzOverflow="overflow">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Type</a:t>
                      </a:r>
                    </a:p>
                  </a:txBody>
                  <a:tcPr horzOverflow="overflow">
                    <a:lnL>
                      <a:noFill/>
                    </a:lnL>
                    <a:lnR cap="flat">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CCFFCC"/>
                    </a:solidFill>
                  </a:tcPr>
                </a:tc>
              </a:tr>
              <a:tr h="230188">
                <a:tc>
                  <a:txBody>
                    <a:bodyPr/>
                    <a:lstStyle/>
                    <a:p>
                      <a:pPr marL="0" marR="0" lvl="0" indent="0" algn="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1</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5.1</a:t>
                      </a:r>
                    </a:p>
                  </a:txBody>
                  <a:tcPr horzOverflow="overflow">
                    <a:lnL>
                      <a:noFill/>
                    </a:lnL>
                    <a:lnR>
                      <a:noFill/>
                    </a:lnR>
                    <a:lnT w="6350" cap="flat" cmpd="sng" algn="ctr">
                      <a:solidFill>
                        <a:schemeClr val="tx1"/>
                      </a:solidFill>
                      <a:prstDash val="solid"/>
                      <a:round/>
                      <a:headEnd type="none" w="med" len="med"/>
                      <a:tailEnd type="none" w="med" len="med"/>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3.5</a:t>
                      </a:r>
                    </a:p>
                  </a:txBody>
                  <a:tcPr horzOverflow="overflow">
                    <a:lnL>
                      <a:noFill/>
                    </a:lnL>
                    <a:lnR>
                      <a:noFill/>
                    </a:lnR>
                    <a:lnT w="6350" cap="flat" cmpd="sng" algn="ctr">
                      <a:solidFill>
                        <a:schemeClr val="tx1"/>
                      </a:solidFill>
                      <a:prstDash val="solid"/>
                      <a:round/>
                      <a:headEnd type="none" w="med" len="med"/>
                      <a:tailEnd type="none" w="med" len="med"/>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1.4</a:t>
                      </a:r>
                    </a:p>
                  </a:txBody>
                  <a:tcPr horzOverflow="overflow">
                    <a:lnL>
                      <a:noFill/>
                    </a:lnL>
                    <a:lnR>
                      <a:noFill/>
                    </a:lnR>
                    <a:lnT w="6350" cap="flat" cmpd="sng" algn="ctr">
                      <a:solidFill>
                        <a:schemeClr val="tx1"/>
                      </a:solidFill>
                      <a:prstDash val="solid"/>
                      <a:round/>
                      <a:headEnd type="none" w="med" len="med"/>
                      <a:tailEnd type="none" w="med" len="med"/>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0.2</a:t>
                      </a:r>
                    </a:p>
                  </a:txBody>
                  <a:tcPr horzOverflow="overflow">
                    <a:lnL>
                      <a:noFill/>
                    </a:lnL>
                    <a:lnR>
                      <a:noFill/>
                    </a:lnR>
                    <a:lnT w="6350" cap="flat" cmpd="sng" algn="ctr">
                      <a:solidFill>
                        <a:schemeClr val="tx1"/>
                      </a:solidFill>
                      <a:prstDash val="solid"/>
                      <a:round/>
                      <a:headEnd type="none" w="med" len="med"/>
                      <a:tailEnd type="none" w="med" len="med"/>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Iris setosa</a:t>
                      </a:r>
                    </a:p>
                  </a:txBody>
                  <a:tcPr horzOverflow="overflow">
                    <a:lnL>
                      <a:noFill/>
                    </a:lnL>
                    <a:lnR cap="flat">
                      <a:noFill/>
                    </a:lnR>
                    <a:lnT w="6350" cap="flat" cmpd="sng" algn="ctr">
                      <a:solidFill>
                        <a:schemeClr val="tx1"/>
                      </a:solidFill>
                      <a:prstDash val="solid"/>
                      <a:round/>
                      <a:headEnd type="none" w="med" len="med"/>
                      <a:tailEnd type="none" w="med" len="med"/>
                    </a:lnT>
                    <a:lnB>
                      <a:noFill/>
                    </a:lnB>
                    <a:lnTlToBr>
                      <a:noFill/>
                    </a:lnTlToBr>
                    <a:lnBlToTr>
                      <a:noFill/>
                    </a:lnBlToTr>
                    <a:solidFill>
                      <a:srgbClr val="CCFFCC"/>
                    </a:solidFill>
                  </a:tcPr>
                </a:tc>
              </a:tr>
              <a:tr h="303213">
                <a:tc>
                  <a:txBody>
                    <a:bodyPr/>
                    <a:lstStyle/>
                    <a:p>
                      <a:pPr marL="0" marR="0" lvl="0" indent="0" algn="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2</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4.9</a:t>
                      </a: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3.0</a:t>
                      </a: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1.4</a:t>
                      </a: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0.2</a:t>
                      </a: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Iris setosa</a:t>
                      </a:r>
                    </a:p>
                  </a:txBody>
                  <a:tcPr horzOverflow="overflow">
                    <a:lnL>
                      <a:noFill/>
                    </a:lnL>
                    <a:lnR cap="flat">
                      <a:noFill/>
                    </a:lnR>
                    <a:lnT>
                      <a:noFill/>
                    </a:lnT>
                    <a:lnB>
                      <a:noFill/>
                    </a:lnB>
                    <a:lnTlToBr>
                      <a:noFill/>
                    </a:lnTlToBr>
                    <a:lnBlToTr>
                      <a:noFill/>
                    </a:lnBlToTr>
                    <a:solidFill>
                      <a:srgbClr val="CCFFCC"/>
                    </a:solidFill>
                  </a:tcPr>
                </a:tc>
              </a:tr>
              <a:tr h="180975">
                <a:tc>
                  <a:txBody>
                    <a:bodyPr/>
                    <a:lstStyle/>
                    <a:p>
                      <a:pPr marL="0" marR="0" lvl="0" indent="0" algn="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endParaRPr kumimoji="0" lang="en-AU" sz="1400" b="0" i="0" u="none" strike="noStrike" cap="none" normalizeH="0" baseline="0">
                        <a:ln>
                          <a:noFill/>
                        </a:ln>
                        <a:solidFill>
                          <a:schemeClr val="bg2"/>
                        </a:solidFill>
                        <a:effectLst/>
                        <a:latin typeface="Tahoma" charset="0"/>
                        <a:ea typeface="ＭＳ Ｐゴシック" charset="0"/>
                      </a:endParaRP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endParaRPr kumimoji="0" lang="en-AU" sz="1400" b="0" i="0" u="none" strike="noStrike" cap="none" normalizeH="0" baseline="0">
                        <a:ln>
                          <a:noFill/>
                        </a:ln>
                        <a:solidFill>
                          <a:schemeClr val="bg2"/>
                        </a:solidFill>
                        <a:effectLst/>
                        <a:latin typeface="Tahoma" charset="0"/>
                        <a:ea typeface="ＭＳ Ｐゴシック" charset="0"/>
                      </a:endParaRP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endParaRPr kumimoji="0" lang="en-AU" sz="1400" b="0" i="0" u="none" strike="noStrike" cap="none" normalizeH="0" baseline="0">
                        <a:ln>
                          <a:noFill/>
                        </a:ln>
                        <a:solidFill>
                          <a:schemeClr val="bg2"/>
                        </a:solidFill>
                        <a:effectLst/>
                        <a:latin typeface="Tahoma" charset="0"/>
                        <a:ea typeface="ＭＳ Ｐゴシック" charset="0"/>
                      </a:endParaRP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endParaRPr kumimoji="0" lang="en-AU" sz="1400" b="0" i="0" u="none" strike="noStrike" cap="none" normalizeH="0" baseline="0">
                        <a:ln>
                          <a:noFill/>
                        </a:ln>
                        <a:solidFill>
                          <a:schemeClr val="bg2"/>
                        </a:solidFill>
                        <a:effectLst/>
                        <a:latin typeface="Tahoma" charset="0"/>
                        <a:ea typeface="ＭＳ Ｐゴシック" charset="0"/>
                      </a:endParaRP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endParaRPr kumimoji="0" lang="en-AU" sz="1400" b="0" i="0" u="none" strike="noStrike" cap="none" normalizeH="0" baseline="0">
                        <a:ln>
                          <a:noFill/>
                        </a:ln>
                        <a:solidFill>
                          <a:schemeClr val="bg2"/>
                        </a:solidFill>
                        <a:effectLst/>
                        <a:latin typeface="Tahoma" charset="0"/>
                        <a:ea typeface="ＭＳ Ｐゴシック" charset="0"/>
                      </a:endParaRPr>
                    </a:p>
                  </a:txBody>
                  <a:tcPr horzOverflow="overflow">
                    <a:lnL>
                      <a:noFill/>
                    </a:lnL>
                    <a:lnR cap="flat">
                      <a:noFill/>
                    </a:lnR>
                    <a:lnT>
                      <a:noFill/>
                    </a:lnT>
                    <a:lnB>
                      <a:noFill/>
                    </a:lnB>
                    <a:lnTlToBr>
                      <a:noFill/>
                    </a:lnTlToBr>
                    <a:lnBlToTr>
                      <a:noFill/>
                    </a:lnBlToTr>
                    <a:solidFill>
                      <a:srgbClr val="CCFFCC"/>
                    </a:solidFill>
                  </a:tcPr>
                </a:tc>
              </a:tr>
              <a:tr h="180975">
                <a:tc>
                  <a:txBody>
                    <a:bodyPr/>
                    <a:lstStyle/>
                    <a:p>
                      <a:pPr marL="0" marR="0" lvl="0" indent="0" algn="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51</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7.0</a:t>
                      </a: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3.2</a:t>
                      </a: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4.7</a:t>
                      </a: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1.4</a:t>
                      </a: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Iris versicolor</a:t>
                      </a:r>
                    </a:p>
                  </a:txBody>
                  <a:tcPr horzOverflow="overflow">
                    <a:lnL>
                      <a:noFill/>
                    </a:lnL>
                    <a:lnR cap="flat">
                      <a:noFill/>
                    </a:lnR>
                    <a:lnT>
                      <a:noFill/>
                    </a:lnT>
                    <a:lnB>
                      <a:noFill/>
                    </a:lnB>
                    <a:lnTlToBr>
                      <a:noFill/>
                    </a:lnTlToBr>
                    <a:lnBlToTr>
                      <a:noFill/>
                    </a:lnBlToTr>
                    <a:solidFill>
                      <a:srgbClr val="CCFFCC"/>
                    </a:solidFill>
                  </a:tcPr>
                </a:tc>
              </a:tr>
              <a:tr h="303213">
                <a:tc>
                  <a:txBody>
                    <a:bodyPr/>
                    <a:lstStyle/>
                    <a:p>
                      <a:pPr marL="0" marR="0" lvl="0" indent="0" algn="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52</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6.4</a:t>
                      </a: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3.2</a:t>
                      </a: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4.5</a:t>
                      </a: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1.5</a:t>
                      </a: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Iris versicolor</a:t>
                      </a:r>
                    </a:p>
                  </a:txBody>
                  <a:tcPr horzOverflow="overflow">
                    <a:lnL>
                      <a:noFill/>
                    </a:lnL>
                    <a:lnR cap="flat">
                      <a:noFill/>
                    </a:lnR>
                    <a:lnT>
                      <a:noFill/>
                    </a:lnT>
                    <a:lnB>
                      <a:noFill/>
                    </a:lnB>
                    <a:lnTlToBr>
                      <a:noFill/>
                    </a:lnTlToBr>
                    <a:lnBlToTr>
                      <a:noFill/>
                    </a:lnBlToTr>
                    <a:solidFill>
                      <a:srgbClr val="CCFFCC"/>
                    </a:solidFill>
                  </a:tcPr>
                </a:tc>
              </a:tr>
              <a:tr h="180975">
                <a:tc>
                  <a:txBody>
                    <a:bodyPr/>
                    <a:lstStyle/>
                    <a:p>
                      <a:pPr marL="0" marR="0" lvl="0" indent="0" algn="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endParaRPr kumimoji="0" lang="en-AU" sz="1400" b="0" i="0" u="none" strike="noStrike" cap="none" normalizeH="0" baseline="0">
                        <a:ln>
                          <a:noFill/>
                        </a:ln>
                        <a:solidFill>
                          <a:schemeClr val="bg2"/>
                        </a:solidFill>
                        <a:effectLst/>
                        <a:latin typeface="Tahoma" charset="0"/>
                        <a:ea typeface="ＭＳ Ｐゴシック" charset="0"/>
                      </a:endParaRP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endParaRPr kumimoji="0" lang="en-AU" sz="1400" b="0" i="0" u="none" strike="noStrike" cap="none" normalizeH="0" baseline="0">
                        <a:ln>
                          <a:noFill/>
                        </a:ln>
                        <a:solidFill>
                          <a:schemeClr val="bg2"/>
                        </a:solidFill>
                        <a:effectLst/>
                        <a:latin typeface="Tahoma" charset="0"/>
                        <a:ea typeface="ＭＳ Ｐゴシック" charset="0"/>
                      </a:endParaRP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endParaRPr kumimoji="0" lang="en-AU" sz="1400" b="0" i="0" u="none" strike="noStrike" cap="none" normalizeH="0" baseline="0">
                        <a:ln>
                          <a:noFill/>
                        </a:ln>
                        <a:solidFill>
                          <a:schemeClr val="bg2"/>
                        </a:solidFill>
                        <a:effectLst/>
                        <a:latin typeface="Tahoma" charset="0"/>
                        <a:ea typeface="ＭＳ Ｐゴシック" charset="0"/>
                      </a:endParaRP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endParaRPr kumimoji="0" lang="en-AU" sz="1400" b="0" i="0" u="none" strike="noStrike" cap="none" normalizeH="0" baseline="0">
                        <a:ln>
                          <a:noFill/>
                        </a:ln>
                        <a:solidFill>
                          <a:schemeClr val="bg2"/>
                        </a:solidFill>
                        <a:effectLst/>
                        <a:latin typeface="Tahoma" charset="0"/>
                        <a:ea typeface="ＭＳ Ｐゴシック" charset="0"/>
                      </a:endParaRP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endParaRPr kumimoji="0" lang="en-AU" sz="1400" b="0" i="0" u="none" strike="noStrike" cap="none" normalizeH="0" baseline="0">
                        <a:ln>
                          <a:noFill/>
                        </a:ln>
                        <a:solidFill>
                          <a:schemeClr val="bg2"/>
                        </a:solidFill>
                        <a:effectLst/>
                        <a:latin typeface="Tahoma" charset="0"/>
                        <a:ea typeface="ＭＳ Ｐゴシック" charset="0"/>
                      </a:endParaRPr>
                    </a:p>
                  </a:txBody>
                  <a:tcPr horzOverflow="overflow">
                    <a:lnL>
                      <a:noFill/>
                    </a:lnL>
                    <a:lnR cap="flat">
                      <a:noFill/>
                    </a:lnR>
                    <a:lnT>
                      <a:noFill/>
                    </a:lnT>
                    <a:lnB>
                      <a:noFill/>
                    </a:lnB>
                    <a:lnTlToBr>
                      <a:noFill/>
                    </a:lnTlToBr>
                    <a:lnBlToTr>
                      <a:noFill/>
                    </a:lnBlToTr>
                    <a:solidFill>
                      <a:srgbClr val="CCFFCC"/>
                    </a:solidFill>
                  </a:tcPr>
                </a:tc>
              </a:tr>
              <a:tr h="180975">
                <a:tc>
                  <a:txBody>
                    <a:bodyPr/>
                    <a:lstStyle/>
                    <a:p>
                      <a:pPr marL="0" marR="0" lvl="0" indent="0" algn="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101</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6.3</a:t>
                      </a: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3.3</a:t>
                      </a: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6.0</a:t>
                      </a: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2.5</a:t>
                      </a: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Iris virginica</a:t>
                      </a:r>
                    </a:p>
                  </a:txBody>
                  <a:tcPr horzOverflow="overflow">
                    <a:lnL>
                      <a:noFill/>
                    </a:lnL>
                    <a:lnR cap="flat">
                      <a:noFill/>
                    </a:lnR>
                    <a:lnT>
                      <a:noFill/>
                    </a:lnT>
                    <a:lnB>
                      <a:noFill/>
                    </a:lnB>
                    <a:lnTlToBr>
                      <a:noFill/>
                    </a:lnTlToBr>
                    <a:lnBlToTr>
                      <a:noFill/>
                    </a:lnBlToTr>
                    <a:solidFill>
                      <a:srgbClr val="CCFFCC"/>
                    </a:solidFill>
                  </a:tcPr>
                </a:tc>
              </a:tr>
              <a:tr h="303213">
                <a:tc>
                  <a:txBody>
                    <a:bodyPr/>
                    <a:lstStyle/>
                    <a:p>
                      <a:pPr marL="0" marR="0" lvl="0" indent="0" algn="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102</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5.8</a:t>
                      </a: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2.7</a:t>
                      </a: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5.1</a:t>
                      </a: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1.9</a:t>
                      </a: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Iris virginica</a:t>
                      </a:r>
                    </a:p>
                  </a:txBody>
                  <a:tcPr horzOverflow="overflow">
                    <a:lnL>
                      <a:noFill/>
                    </a:lnL>
                    <a:lnR cap="flat">
                      <a:noFill/>
                    </a:lnR>
                    <a:lnT>
                      <a:noFill/>
                    </a:lnT>
                    <a:lnB>
                      <a:noFill/>
                    </a:lnB>
                    <a:lnTlToBr>
                      <a:noFill/>
                    </a:lnTlToBr>
                    <a:lnBlToTr>
                      <a:noFill/>
                    </a:lnBlToTr>
                    <a:solidFill>
                      <a:srgbClr val="CCFFCC"/>
                    </a:solidFill>
                  </a:tcPr>
                </a:tc>
              </a:tr>
              <a:tr h="180975">
                <a:tc>
                  <a:txBody>
                    <a:bodyPr/>
                    <a:lstStyle/>
                    <a:p>
                      <a:pPr marL="0" marR="0" lvl="0" indent="0" algn="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endParaRPr kumimoji="0" lang="en-AU" sz="1400" b="0" i="0" u="none" strike="noStrike" cap="none" normalizeH="0" baseline="0">
                        <a:ln>
                          <a:noFill/>
                        </a:ln>
                        <a:solidFill>
                          <a:schemeClr val="bg2"/>
                        </a:solidFill>
                        <a:effectLst/>
                        <a:latin typeface="Tahoma" charset="0"/>
                        <a:ea typeface="ＭＳ Ｐゴシック" charset="0"/>
                      </a:endParaRPr>
                    </a:p>
                  </a:txBody>
                  <a:tcPr horzOverflow="overflow">
                    <a:lnL>
                      <a:noFill/>
                    </a:lnL>
                    <a:lnR>
                      <a:noFill/>
                    </a:lnR>
                    <a:lnT>
                      <a:noFill/>
                    </a:lnT>
                    <a:lnB w="635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endParaRPr kumimoji="0" lang="en-AU" sz="1400" b="0" i="0" u="none" strike="noStrike" cap="none" normalizeH="0" baseline="0">
                        <a:ln>
                          <a:noFill/>
                        </a:ln>
                        <a:solidFill>
                          <a:schemeClr val="bg2"/>
                        </a:solidFill>
                        <a:effectLst/>
                        <a:latin typeface="Tahoma" charset="0"/>
                        <a:ea typeface="ＭＳ Ｐゴシック" charset="0"/>
                      </a:endParaRPr>
                    </a:p>
                  </a:txBody>
                  <a:tcPr horzOverflow="overflow">
                    <a:lnL>
                      <a:noFill/>
                    </a:lnL>
                    <a:lnR>
                      <a:noFill/>
                    </a:lnR>
                    <a:lnT>
                      <a:noFill/>
                    </a:lnT>
                    <a:lnB w="635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endParaRPr kumimoji="0" lang="en-AU" sz="1400" b="0" i="0" u="none" strike="noStrike" cap="none" normalizeH="0" baseline="0">
                        <a:ln>
                          <a:noFill/>
                        </a:ln>
                        <a:solidFill>
                          <a:schemeClr val="bg2"/>
                        </a:solidFill>
                        <a:effectLst/>
                        <a:latin typeface="Tahoma" charset="0"/>
                        <a:ea typeface="ＭＳ Ｐゴシック" charset="0"/>
                      </a:endParaRPr>
                    </a:p>
                  </a:txBody>
                  <a:tcPr horzOverflow="overflow">
                    <a:lnL>
                      <a:noFill/>
                    </a:lnL>
                    <a:lnR>
                      <a:noFill/>
                    </a:lnR>
                    <a:lnT>
                      <a:noFill/>
                    </a:lnT>
                    <a:lnB w="635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endParaRPr kumimoji="0" lang="en-AU" sz="1400" b="0" i="0" u="none" strike="noStrike" cap="none" normalizeH="0" baseline="0">
                        <a:ln>
                          <a:noFill/>
                        </a:ln>
                        <a:solidFill>
                          <a:schemeClr val="bg2"/>
                        </a:solidFill>
                        <a:effectLst/>
                        <a:latin typeface="Tahoma" charset="0"/>
                        <a:ea typeface="ＭＳ Ｐゴシック" charset="0"/>
                      </a:endParaRPr>
                    </a:p>
                  </a:txBody>
                  <a:tcPr horzOverflow="overflow">
                    <a:lnL>
                      <a:noFill/>
                    </a:lnL>
                    <a:lnR>
                      <a:noFill/>
                    </a:lnR>
                    <a:lnT>
                      <a:noFill/>
                    </a:lnT>
                    <a:lnB w="635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endParaRPr kumimoji="0" lang="en-AU" sz="1400" b="0" i="0" u="none" strike="noStrike" cap="none" normalizeH="0" baseline="0">
                        <a:ln>
                          <a:noFill/>
                        </a:ln>
                        <a:solidFill>
                          <a:schemeClr val="bg2"/>
                        </a:solidFill>
                        <a:effectLst/>
                        <a:latin typeface="Tahoma" charset="0"/>
                        <a:ea typeface="ＭＳ Ｐゴシック" charset="0"/>
                      </a:endParaRPr>
                    </a:p>
                  </a:txBody>
                  <a:tcPr horzOverflow="overflow">
                    <a:lnL>
                      <a:noFill/>
                    </a:lnL>
                    <a:lnR cap="flat">
                      <a:noFill/>
                    </a:lnR>
                    <a:lnT>
                      <a:noFill/>
                    </a:lnT>
                    <a:lnB w="6350" cap="flat" cmpd="sng" algn="ctr">
                      <a:solidFill>
                        <a:schemeClr val="tx1"/>
                      </a:solidFill>
                      <a:prstDash val="solid"/>
                      <a:round/>
                      <a:headEnd type="none" w="med" len="med"/>
                      <a:tailEnd type="none" w="med" len="med"/>
                    </a:lnB>
                    <a:lnTlToBr>
                      <a:noFill/>
                    </a:lnTlToBr>
                    <a:lnBlToTr>
                      <a:noFill/>
                    </a:lnBlToTr>
                    <a:solidFill>
                      <a:srgbClr val="CCFFCC"/>
                    </a:solidFill>
                  </a:tcPr>
                </a:tc>
              </a:tr>
            </a:tbl>
          </a:graphicData>
        </a:graphic>
      </p:graphicFrame>
      <p:graphicFrame>
        <p:nvGraphicFramePr>
          <p:cNvPr id="184409" name="Group 89"/>
          <p:cNvGraphicFramePr>
            <a:graphicFrameLocks noGrp="1"/>
          </p:cNvGraphicFramePr>
          <p:nvPr/>
        </p:nvGraphicFramePr>
        <p:xfrm>
          <a:off x="1371600" y="5680075"/>
          <a:ext cx="6781800" cy="1066800"/>
        </p:xfrm>
        <a:graphic>
          <a:graphicData uri="http://schemas.openxmlformats.org/drawingml/2006/table">
            <a:tbl>
              <a:tblPr/>
              <a:tblGrid>
                <a:gridCol w="6781800"/>
              </a:tblGrid>
              <a:tr h="914400">
                <a:tc>
                  <a:txBody>
                    <a:bodyPr/>
                    <a:lstStyle/>
                    <a:p>
                      <a:pPr marL="0" marR="0" lvl="0" indent="0" algn="l"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600" b="1" i="0" u="none" strike="noStrike" cap="none" normalizeH="0" baseline="0">
                          <a:ln>
                            <a:noFill/>
                          </a:ln>
                          <a:solidFill>
                            <a:schemeClr val="bg2"/>
                          </a:solidFill>
                          <a:effectLst/>
                          <a:latin typeface="Courier New" charset="0"/>
                          <a:ea typeface="ＭＳ Ｐゴシック" charset="0"/>
                        </a:rPr>
                        <a:t>If petal length &lt; 2.45 then Iris setosa</a:t>
                      </a:r>
                    </a:p>
                    <a:p>
                      <a:pPr marL="0" marR="0" lvl="0" indent="0" algn="l"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600" b="1" i="0" u="none" strike="noStrike" cap="none" normalizeH="0" baseline="0">
                          <a:ln>
                            <a:noFill/>
                          </a:ln>
                          <a:solidFill>
                            <a:schemeClr val="bg2"/>
                          </a:solidFill>
                          <a:effectLst/>
                          <a:latin typeface="Courier New" charset="0"/>
                          <a:ea typeface="ＭＳ Ｐゴシック" charset="0"/>
                        </a:rPr>
                        <a:t>If sepal width &lt; 2.10 then Iris versicolor</a:t>
                      </a:r>
                    </a:p>
                    <a:p>
                      <a:pPr marL="0" marR="0" lvl="0" indent="0" algn="l"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600" b="1" i="0" u="none" strike="noStrike" cap="none" normalizeH="0" baseline="0">
                          <a:ln>
                            <a:noFill/>
                          </a:ln>
                          <a:solidFill>
                            <a:schemeClr val="bg2"/>
                          </a:solidFill>
                          <a:effectLst/>
                          <a:latin typeface="Courier New" charset="0"/>
                          <a:ea typeface="ＭＳ Ｐゴシック" charset="0"/>
                        </a:rPr>
                        <a:t>...</a:t>
                      </a:r>
                    </a:p>
                  </a:txBody>
                  <a:tcPr horzOverflow="overflow">
                    <a:lnL cap="flat">
                      <a:noFill/>
                    </a:lnL>
                    <a:lnR cap="flat">
                      <a:noFill/>
                    </a:lnR>
                    <a:lnT cap="flat">
                      <a:noFill/>
                    </a:lnT>
                    <a:lnB cap="flat">
                      <a:noFill/>
                    </a:lnB>
                    <a:lnTlToBr>
                      <a:noFill/>
                    </a:lnTlToBr>
                    <a:lnBlToTr>
                      <a:noFill/>
                    </a:lnBlToTr>
                    <a:solidFill>
                      <a:schemeClr val="accent1"/>
                    </a:solidFill>
                  </a:tcPr>
                </a:tc>
              </a:tr>
            </a:tbl>
          </a:graphicData>
        </a:graphic>
      </p:graphicFrame>
      <p:pic>
        <p:nvPicPr>
          <p:cNvPr id="184415" name="Picture 95" descr="iri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04800"/>
            <a:ext cx="1371600" cy="1543050"/>
          </a:xfrm>
          <a:prstGeom prst="rect">
            <a:avLst/>
          </a:prstGeom>
          <a:noFill/>
          <a:extLst>
            <a:ext uri="{909E8E84-426E-40dd-AFC4-6F175D3DCCD1}">
              <a14:hiddenFill xmlns:a14="http://schemas.microsoft.com/office/drawing/2010/main">
                <a:solidFill>
                  <a:srgbClr val="FFFFFF"/>
                </a:solidFill>
              </a14:hiddenFill>
            </a:ext>
          </a:extLst>
        </p:spPr>
      </p:pic>
      <p:sp>
        <p:nvSpPr>
          <p:cNvPr id="184416" name="Text Box 96"/>
          <p:cNvSpPr txBox="1">
            <a:spLocks noChangeArrowheads="1"/>
          </p:cNvSpPr>
          <p:nvPr/>
        </p:nvSpPr>
        <p:spPr bwMode="auto">
          <a:xfrm>
            <a:off x="533400" y="6583363"/>
            <a:ext cx="9413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ＭＳ Ｐゴシック" charset="0"/>
              </a:defRPr>
            </a:lvl1pPr>
            <a:lvl2pPr marL="685800" indent="-22860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a:t>witten&amp;eibe</a:t>
            </a:r>
          </a:p>
        </p:txBody>
      </p:sp>
    </p:spTree>
    <p:extLst>
      <p:ext uri="{BB962C8B-B14F-4D97-AF65-F5344CB8AC3E}">
        <p14:creationId xmlns:p14="http://schemas.microsoft.com/office/powerpoint/2010/main" val="139699378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chor="ctr"/>
          <a:lstStyle/>
          <a:p>
            <a:pPr eaLnBrk="1" hangingPunct="1"/>
            <a:r>
              <a:rPr lang="en-US" sz="4600" dirty="0" smtClean="0">
                <a:latin typeface="Arial" charset="0"/>
              </a:rPr>
              <a:t>Evaluating Models</a:t>
            </a:r>
            <a:endParaRPr lang="en-US" sz="4600" dirty="0">
              <a:latin typeface="Arial" charset="0"/>
            </a:endParaRPr>
          </a:p>
        </p:txBody>
      </p:sp>
      <p:sp>
        <p:nvSpPr>
          <p:cNvPr id="2" name="Text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2006309"/>
      </p:ext>
    </p:extLst>
  </p:cSld>
  <p:clrMapOvr>
    <a:masterClrMapping/>
  </p:clrMapOvr>
  <p:transition xmlns:p14="http://schemas.microsoft.com/office/powerpoint/2010/main" advTm="17712"/>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a:noFill/>
          <a:ln/>
        </p:spPr>
        <p:txBody>
          <a:bodyPr lIns="92075" tIns="46038" rIns="92075" bIns="46038" anchor="b">
            <a:normAutofit fontScale="90000"/>
          </a:bodyPr>
          <a:lstStyle/>
          <a:p>
            <a:r>
              <a:rPr lang="en-US"/>
              <a:t>Evaluating classification methods</a:t>
            </a:r>
          </a:p>
        </p:txBody>
      </p:sp>
      <p:sp>
        <p:nvSpPr>
          <p:cNvPr id="716803" name="Rectangle 3"/>
          <p:cNvSpPr>
            <a:spLocks noGrp="1" noChangeArrowheads="1"/>
          </p:cNvSpPr>
          <p:nvPr>
            <p:ph idx="1"/>
          </p:nvPr>
        </p:nvSpPr>
        <p:spPr>
          <a:noFill/>
          <a:ln/>
        </p:spPr>
        <p:txBody>
          <a:bodyPr lIns="92075" tIns="46038" rIns="92075" bIns="46038">
            <a:normAutofit/>
          </a:bodyPr>
          <a:lstStyle/>
          <a:p>
            <a:pPr>
              <a:lnSpc>
                <a:spcPct val="80000"/>
              </a:lnSpc>
            </a:pPr>
            <a:r>
              <a:rPr lang="en-US" sz="2400" b="1" dirty="0">
                <a:solidFill>
                  <a:schemeClr val="accent6">
                    <a:lumMod val="25000"/>
                  </a:schemeClr>
                </a:solidFill>
              </a:rPr>
              <a:t>Predictive </a:t>
            </a:r>
            <a:r>
              <a:rPr lang="en-US" sz="2400" b="1" dirty="0" smtClean="0">
                <a:solidFill>
                  <a:schemeClr val="accent6">
                    <a:lumMod val="25000"/>
                  </a:schemeClr>
                </a:solidFill>
              </a:rPr>
              <a:t>accuracy </a:t>
            </a:r>
          </a:p>
          <a:p>
            <a:pPr lvl="1">
              <a:lnSpc>
                <a:spcPct val="80000"/>
              </a:lnSpc>
            </a:pPr>
            <a:r>
              <a:rPr lang="en-US" sz="1800" dirty="0" smtClean="0">
                <a:solidFill>
                  <a:schemeClr val="tx1">
                    <a:lumMod val="95000"/>
                  </a:schemeClr>
                </a:solidFill>
              </a:rPr>
              <a:t>Accuracy = # correct classifications / # examples</a:t>
            </a:r>
          </a:p>
          <a:p>
            <a:pPr lvl="1">
              <a:lnSpc>
                <a:spcPct val="80000"/>
              </a:lnSpc>
            </a:pPr>
            <a:endParaRPr lang="en-US" sz="1800" b="1" dirty="0">
              <a:solidFill>
                <a:schemeClr val="tx1">
                  <a:lumMod val="95000"/>
                </a:schemeClr>
              </a:solidFill>
            </a:endParaRPr>
          </a:p>
          <a:p>
            <a:pPr>
              <a:lnSpc>
                <a:spcPct val="80000"/>
              </a:lnSpc>
            </a:pPr>
            <a:r>
              <a:rPr lang="en-US" sz="2400" dirty="0" smtClean="0">
                <a:solidFill>
                  <a:schemeClr val="accent6">
                    <a:lumMod val="50000"/>
                  </a:schemeClr>
                </a:solidFill>
              </a:rPr>
              <a:t>Efficiency </a:t>
            </a:r>
          </a:p>
          <a:p>
            <a:pPr lvl="1">
              <a:lnSpc>
                <a:spcPct val="80000"/>
              </a:lnSpc>
            </a:pPr>
            <a:r>
              <a:rPr lang="en-US" sz="1800" dirty="0" smtClean="0">
                <a:solidFill>
                  <a:schemeClr val="tx1">
                    <a:lumMod val="95000"/>
                  </a:schemeClr>
                </a:solidFill>
              </a:rPr>
              <a:t>time </a:t>
            </a:r>
            <a:r>
              <a:rPr lang="en-US" sz="1800" dirty="0">
                <a:solidFill>
                  <a:schemeClr val="tx1">
                    <a:lumMod val="95000"/>
                  </a:schemeClr>
                </a:solidFill>
              </a:rPr>
              <a:t>to construct the model </a:t>
            </a:r>
            <a:r>
              <a:rPr lang="en-US" sz="1800" dirty="0" smtClean="0">
                <a:solidFill>
                  <a:schemeClr val="tx1">
                    <a:lumMod val="95000"/>
                  </a:schemeClr>
                </a:solidFill>
              </a:rPr>
              <a:t>time </a:t>
            </a:r>
            <a:r>
              <a:rPr lang="en-US" sz="1800" dirty="0">
                <a:solidFill>
                  <a:schemeClr val="tx1">
                    <a:lumMod val="95000"/>
                  </a:schemeClr>
                </a:solidFill>
              </a:rPr>
              <a:t>to use the model</a:t>
            </a:r>
          </a:p>
          <a:p>
            <a:pPr>
              <a:lnSpc>
                <a:spcPct val="80000"/>
              </a:lnSpc>
            </a:pPr>
            <a:r>
              <a:rPr lang="en-US" sz="2400" dirty="0" smtClean="0">
                <a:solidFill>
                  <a:srgbClr val="9D3232"/>
                </a:solidFill>
              </a:rPr>
              <a:t>Robustness</a:t>
            </a:r>
            <a:r>
              <a:rPr lang="en-US" sz="2400" dirty="0">
                <a:solidFill>
                  <a:srgbClr val="9D3232"/>
                </a:solidFill>
              </a:rPr>
              <a:t> </a:t>
            </a:r>
            <a:endParaRPr lang="en-US" sz="2400" dirty="0" smtClean="0">
              <a:solidFill>
                <a:srgbClr val="9D3232"/>
              </a:solidFill>
            </a:endParaRPr>
          </a:p>
          <a:p>
            <a:pPr lvl="1">
              <a:lnSpc>
                <a:spcPct val="80000"/>
              </a:lnSpc>
            </a:pPr>
            <a:r>
              <a:rPr lang="en-US" sz="1800" dirty="0" smtClean="0">
                <a:solidFill>
                  <a:schemeClr val="tx1">
                    <a:lumMod val="95000"/>
                  </a:schemeClr>
                </a:solidFill>
              </a:rPr>
              <a:t>handling </a:t>
            </a:r>
            <a:r>
              <a:rPr lang="en-US" sz="1800" dirty="0">
                <a:solidFill>
                  <a:schemeClr val="tx1">
                    <a:lumMod val="95000"/>
                  </a:schemeClr>
                </a:solidFill>
              </a:rPr>
              <a:t>noise and missing values</a:t>
            </a:r>
          </a:p>
          <a:p>
            <a:pPr>
              <a:lnSpc>
                <a:spcPct val="80000"/>
              </a:lnSpc>
            </a:pPr>
            <a:r>
              <a:rPr lang="en-US" sz="2400" dirty="0" smtClean="0">
                <a:solidFill>
                  <a:srgbClr val="9D3232"/>
                </a:solidFill>
              </a:rPr>
              <a:t>Scalability</a:t>
            </a:r>
            <a:r>
              <a:rPr lang="en-US" sz="2400" dirty="0">
                <a:solidFill>
                  <a:srgbClr val="9D3232"/>
                </a:solidFill>
              </a:rPr>
              <a:t> </a:t>
            </a:r>
            <a:endParaRPr lang="en-US" sz="2400" dirty="0" smtClean="0">
              <a:solidFill>
                <a:srgbClr val="9D3232"/>
              </a:solidFill>
            </a:endParaRPr>
          </a:p>
          <a:p>
            <a:pPr lvl="1">
              <a:lnSpc>
                <a:spcPct val="80000"/>
              </a:lnSpc>
            </a:pPr>
            <a:r>
              <a:rPr lang="en-US" sz="1800" dirty="0" smtClean="0">
                <a:solidFill>
                  <a:schemeClr val="tx1">
                    <a:lumMod val="95000"/>
                  </a:schemeClr>
                </a:solidFill>
              </a:rPr>
              <a:t>efficiency </a:t>
            </a:r>
            <a:r>
              <a:rPr lang="en-US" sz="1800" dirty="0">
                <a:solidFill>
                  <a:schemeClr val="tx1">
                    <a:lumMod val="95000"/>
                  </a:schemeClr>
                </a:solidFill>
              </a:rPr>
              <a:t>in </a:t>
            </a:r>
            <a:r>
              <a:rPr lang="en-US" sz="1800" dirty="0" smtClean="0">
                <a:solidFill>
                  <a:schemeClr val="tx1">
                    <a:lumMod val="95000"/>
                  </a:schemeClr>
                </a:solidFill>
              </a:rPr>
              <a:t>computer memory</a:t>
            </a:r>
            <a:endParaRPr lang="en-US" sz="1800" dirty="0">
              <a:solidFill>
                <a:schemeClr val="tx1">
                  <a:lumMod val="95000"/>
                </a:schemeClr>
              </a:solidFill>
            </a:endParaRPr>
          </a:p>
          <a:p>
            <a:pPr>
              <a:lnSpc>
                <a:spcPct val="80000"/>
              </a:lnSpc>
            </a:pPr>
            <a:r>
              <a:rPr lang="en-US" sz="2400" dirty="0" smtClean="0">
                <a:solidFill>
                  <a:srgbClr val="9D3232"/>
                </a:solidFill>
              </a:rPr>
              <a:t>Interpretability</a:t>
            </a:r>
            <a:r>
              <a:rPr lang="en-US" sz="2400" dirty="0">
                <a:solidFill>
                  <a:srgbClr val="9D3232"/>
                </a:solidFill>
              </a:rPr>
              <a:t> </a:t>
            </a:r>
            <a:endParaRPr lang="en-US" sz="2400" dirty="0" smtClean="0">
              <a:solidFill>
                <a:srgbClr val="9D3232"/>
              </a:solidFill>
            </a:endParaRPr>
          </a:p>
          <a:p>
            <a:pPr lvl="1">
              <a:lnSpc>
                <a:spcPct val="80000"/>
              </a:lnSpc>
            </a:pPr>
            <a:r>
              <a:rPr lang="en-US" sz="1800" dirty="0" smtClean="0">
                <a:solidFill>
                  <a:schemeClr val="tx1">
                    <a:lumMod val="95000"/>
                  </a:schemeClr>
                </a:solidFill>
              </a:rPr>
              <a:t>understandable </a:t>
            </a:r>
            <a:r>
              <a:rPr lang="en-US" sz="1800" dirty="0">
                <a:solidFill>
                  <a:schemeClr val="tx1">
                    <a:lumMod val="95000"/>
                  </a:schemeClr>
                </a:solidFill>
              </a:rPr>
              <a:t>and insight provided by the model</a:t>
            </a:r>
          </a:p>
          <a:p>
            <a:pPr>
              <a:lnSpc>
                <a:spcPct val="80000"/>
              </a:lnSpc>
            </a:pPr>
            <a:r>
              <a:rPr lang="en-US" sz="2400" dirty="0">
                <a:solidFill>
                  <a:srgbClr val="9D3232"/>
                </a:solidFill>
              </a:rPr>
              <a:t>Compactness of the </a:t>
            </a:r>
            <a:r>
              <a:rPr lang="en-US" sz="2400" dirty="0" smtClean="0">
                <a:solidFill>
                  <a:srgbClr val="9D3232"/>
                </a:solidFill>
              </a:rPr>
              <a:t>model</a:t>
            </a:r>
            <a:r>
              <a:rPr lang="en-US" sz="2400" dirty="0">
                <a:solidFill>
                  <a:srgbClr val="9D3232"/>
                </a:solidFill>
              </a:rPr>
              <a:t> </a:t>
            </a:r>
            <a:endParaRPr lang="en-US" sz="2400" dirty="0" smtClean="0">
              <a:solidFill>
                <a:srgbClr val="9D3232"/>
              </a:solidFill>
            </a:endParaRPr>
          </a:p>
          <a:p>
            <a:pPr lvl="1">
              <a:lnSpc>
                <a:spcPct val="80000"/>
              </a:lnSpc>
            </a:pPr>
            <a:r>
              <a:rPr lang="en-US" sz="1800" dirty="0" smtClean="0">
                <a:solidFill>
                  <a:schemeClr val="tx1">
                    <a:lumMod val="95000"/>
                  </a:schemeClr>
                </a:solidFill>
              </a:rPr>
              <a:t>Number of parameters, size </a:t>
            </a:r>
            <a:r>
              <a:rPr lang="en-US" sz="1800" dirty="0">
                <a:solidFill>
                  <a:schemeClr val="tx1">
                    <a:lumMod val="95000"/>
                  </a:schemeClr>
                </a:solidFill>
              </a:rPr>
              <a:t>of </a:t>
            </a:r>
            <a:r>
              <a:rPr lang="en-US" sz="1800" dirty="0" smtClean="0">
                <a:solidFill>
                  <a:schemeClr val="tx1">
                    <a:lumMod val="95000"/>
                  </a:schemeClr>
                </a:solidFill>
              </a:rPr>
              <a:t>the decision </a:t>
            </a:r>
            <a:r>
              <a:rPr lang="en-US" sz="1800" dirty="0">
                <a:solidFill>
                  <a:schemeClr val="tx1">
                    <a:lumMod val="95000"/>
                  </a:schemeClr>
                </a:solidFill>
              </a:rPr>
              <a:t>tree, or the number of rules. </a:t>
            </a:r>
          </a:p>
        </p:txBody>
      </p:sp>
      <p:sp>
        <p:nvSpPr>
          <p:cNvPr id="6" name="Slide Number Placeholder 5"/>
          <p:cNvSpPr>
            <a:spLocks noGrp="1"/>
          </p:cNvSpPr>
          <p:nvPr>
            <p:ph type="sldNum" sz="quarter" idx="12"/>
          </p:nvPr>
        </p:nvSpPr>
        <p:spPr/>
        <p:txBody>
          <a:bodyPr/>
          <a:lstStyle/>
          <a:p>
            <a:fld id="{E2893712-D1DB-4A45-B910-685E0E1FFA84}" type="slidenum">
              <a:rPr lang="en-US"/>
              <a:pPr/>
              <a:t>19</a:t>
            </a:fld>
            <a:endParaRPr lang="en-US"/>
          </a:p>
        </p:txBody>
      </p:sp>
    </p:spTree>
    <p:extLst>
      <p:ext uri="{BB962C8B-B14F-4D97-AF65-F5344CB8AC3E}">
        <p14:creationId xmlns:p14="http://schemas.microsoft.com/office/powerpoint/2010/main" val="112097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Supervised Learning</a:t>
            </a:r>
            <a:endParaRPr lang="en-US" dirty="0"/>
          </a:p>
        </p:txBody>
      </p:sp>
      <p:sp>
        <p:nvSpPr>
          <p:cNvPr id="3" name="Subtitle 2"/>
          <p:cNvSpPr>
            <a:spLocks noGrp="1"/>
          </p:cNvSpPr>
          <p:nvPr>
            <p:ph type="subTitle" idx="1"/>
          </p:nvPr>
        </p:nvSpPr>
        <p:spPr/>
        <p:txBody>
          <a:bodyPr/>
          <a:lstStyle/>
          <a:p>
            <a:r>
              <a:rPr lang="en-US" dirty="0" smtClean="0"/>
              <a:t>Classification</a:t>
            </a:r>
            <a:endParaRPr lang="en-US" dirty="0"/>
          </a:p>
        </p:txBody>
      </p:sp>
    </p:spTree>
    <p:extLst>
      <p:ext uri="{BB962C8B-B14F-4D97-AF65-F5344CB8AC3E}">
        <p14:creationId xmlns:p14="http://schemas.microsoft.com/office/powerpoint/2010/main" val="69061290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ChangeArrowheads="1"/>
          </p:cNvSpPr>
          <p:nvPr>
            <p:ph type="title"/>
          </p:nvPr>
        </p:nvSpPr>
        <p:spPr/>
        <p:txBody>
          <a:bodyPr/>
          <a:lstStyle/>
          <a:p>
            <a:r>
              <a:rPr lang="en-US" dirty="0" smtClean="0"/>
              <a:t>Holdout Set</a:t>
            </a:r>
            <a:endParaRPr lang="en-US" dirty="0"/>
          </a:p>
        </p:txBody>
      </p:sp>
      <p:sp>
        <p:nvSpPr>
          <p:cNvPr id="829443" name="Rectangle 3"/>
          <p:cNvSpPr>
            <a:spLocks noGrp="1" noChangeArrowheads="1"/>
          </p:cNvSpPr>
          <p:nvPr>
            <p:ph idx="1"/>
          </p:nvPr>
        </p:nvSpPr>
        <p:spPr/>
        <p:txBody>
          <a:bodyPr>
            <a:normAutofit/>
          </a:bodyPr>
          <a:lstStyle/>
          <a:p>
            <a:pPr>
              <a:lnSpc>
                <a:spcPct val="90000"/>
              </a:lnSpc>
            </a:pPr>
            <a:r>
              <a:rPr lang="en-US" altLang="ja-JP" sz="2600" dirty="0" smtClean="0">
                <a:cs typeface="ＭＳ Ｐゴシック" charset="0"/>
              </a:rPr>
              <a:t>The </a:t>
            </a:r>
            <a:r>
              <a:rPr lang="en-US" altLang="ja-JP" sz="2600" dirty="0">
                <a:cs typeface="ＭＳ Ｐゴシック" charset="0"/>
              </a:rPr>
              <a:t>available data set </a:t>
            </a:r>
            <a:r>
              <a:rPr lang="en-US" altLang="ja-JP" sz="2600" i="1" dirty="0">
                <a:cs typeface="ＭＳ Ｐゴシック" charset="0"/>
              </a:rPr>
              <a:t>D</a:t>
            </a:r>
            <a:r>
              <a:rPr lang="en-US" altLang="ja-JP" sz="2600" dirty="0">
                <a:cs typeface="ＭＳ Ｐゴシック" charset="0"/>
              </a:rPr>
              <a:t> is divided into two disjoint subsets, </a:t>
            </a:r>
          </a:p>
          <a:p>
            <a:pPr lvl="1">
              <a:lnSpc>
                <a:spcPct val="90000"/>
              </a:lnSpc>
            </a:pPr>
            <a:r>
              <a:rPr lang="en-US" altLang="ja-JP" sz="2200" dirty="0">
                <a:cs typeface="ＭＳ Ｐゴシック" charset="0"/>
              </a:rPr>
              <a:t>the </a:t>
            </a:r>
            <a:r>
              <a:rPr lang="en-US" altLang="ja-JP" sz="2200" i="1" dirty="0">
                <a:cs typeface="ＭＳ Ｐゴシック" charset="0"/>
              </a:rPr>
              <a:t>training set</a:t>
            </a:r>
            <a:r>
              <a:rPr lang="en-US" altLang="ja-JP" sz="2200" dirty="0">
                <a:cs typeface="ＭＳ Ｐゴシック" charset="0"/>
              </a:rPr>
              <a:t> </a:t>
            </a:r>
            <a:r>
              <a:rPr lang="en-US" altLang="ja-JP" sz="2200" i="1" dirty="0" err="1">
                <a:cs typeface="ＭＳ Ｐゴシック" charset="0"/>
              </a:rPr>
              <a:t>D</a:t>
            </a:r>
            <a:r>
              <a:rPr lang="en-US" altLang="ja-JP" sz="2200" i="1" baseline="-25000" dirty="0" err="1">
                <a:cs typeface="ＭＳ Ｐゴシック" charset="0"/>
              </a:rPr>
              <a:t>train</a:t>
            </a:r>
            <a:r>
              <a:rPr lang="en-US" altLang="ja-JP" sz="2200" dirty="0">
                <a:cs typeface="ＭＳ Ｐゴシック" charset="0"/>
              </a:rPr>
              <a:t> (for learning a model)</a:t>
            </a:r>
          </a:p>
          <a:p>
            <a:pPr lvl="1">
              <a:lnSpc>
                <a:spcPct val="90000"/>
              </a:lnSpc>
            </a:pPr>
            <a:r>
              <a:rPr lang="en-US" altLang="ja-JP" sz="2200" dirty="0">
                <a:cs typeface="ＭＳ Ｐゴシック" charset="0"/>
              </a:rPr>
              <a:t>the </a:t>
            </a:r>
            <a:r>
              <a:rPr lang="en-US" altLang="ja-JP" sz="2200" i="1" dirty="0">
                <a:cs typeface="ＭＳ Ｐゴシック" charset="0"/>
              </a:rPr>
              <a:t>test set</a:t>
            </a:r>
            <a:r>
              <a:rPr lang="en-US" altLang="ja-JP" sz="2200" dirty="0">
                <a:cs typeface="ＭＳ Ｐゴシック" charset="0"/>
              </a:rPr>
              <a:t> </a:t>
            </a:r>
            <a:r>
              <a:rPr lang="en-US" altLang="ja-JP" sz="2200" i="1" dirty="0" err="1">
                <a:cs typeface="ＭＳ Ｐゴシック" charset="0"/>
              </a:rPr>
              <a:t>D</a:t>
            </a:r>
            <a:r>
              <a:rPr lang="en-US" altLang="ja-JP" sz="2200" i="1" baseline="-25000" dirty="0" err="1">
                <a:cs typeface="ＭＳ Ｐゴシック" charset="0"/>
              </a:rPr>
              <a:t>test</a:t>
            </a:r>
            <a:r>
              <a:rPr lang="en-US" altLang="ja-JP" sz="2200" i="1" baseline="-25000" dirty="0">
                <a:cs typeface="ＭＳ Ｐゴシック" charset="0"/>
              </a:rPr>
              <a:t> </a:t>
            </a:r>
            <a:r>
              <a:rPr lang="en-US" altLang="ja-JP" sz="2200" dirty="0">
                <a:cs typeface="ＭＳ Ｐゴシック" charset="0"/>
              </a:rPr>
              <a:t>(for testing the model</a:t>
            </a:r>
            <a:r>
              <a:rPr lang="en-US" altLang="ja-JP" sz="2200" dirty="0" smtClean="0">
                <a:cs typeface="ＭＳ Ｐゴシック" charset="0"/>
              </a:rPr>
              <a:t>)</a:t>
            </a:r>
          </a:p>
          <a:p>
            <a:pPr lvl="1">
              <a:lnSpc>
                <a:spcPct val="90000"/>
              </a:lnSpc>
            </a:pPr>
            <a:endParaRPr lang="en-US" altLang="ja-JP" sz="2200" dirty="0">
              <a:cs typeface="ＭＳ Ｐゴシック" charset="0"/>
            </a:endParaRPr>
          </a:p>
          <a:p>
            <a:pPr>
              <a:lnSpc>
                <a:spcPct val="90000"/>
              </a:lnSpc>
            </a:pPr>
            <a:r>
              <a:rPr lang="en-US" altLang="ja-JP" sz="2600" dirty="0" smtClean="0">
                <a:cs typeface="ＭＳ Ｐゴシック" charset="0"/>
              </a:rPr>
              <a:t>The training </a:t>
            </a:r>
            <a:r>
              <a:rPr lang="en-US" altLang="ja-JP" sz="2600" dirty="0">
                <a:cs typeface="ＭＳ Ｐゴシック" charset="0"/>
              </a:rPr>
              <a:t>set should not be used in testing and the test set should not be used in learning. </a:t>
            </a:r>
          </a:p>
          <a:p>
            <a:pPr lvl="1">
              <a:lnSpc>
                <a:spcPct val="90000"/>
              </a:lnSpc>
            </a:pPr>
            <a:r>
              <a:rPr lang="en-US" altLang="ja-JP" sz="2200" dirty="0">
                <a:cs typeface="ＭＳ Ｐゴシック" charset="0"/>
              </a:rPr>
              <a:t>Unseen test set provides a unbiased estimate of accuracy. </a:t>
            </a:r>
            <a:endParaRPr lang="en-US" altLang="ja-JP" sz="2200" dirty="0" smtClean="0">
              <a:cs typeface="ＭＳ Ｐゴシック" charset="0"/>
            </a:endParaRPr>
          </a:p>
          <a:p>
            <a:pPr lvl="1">
              <a:lnSpc>
                <a:spcPct val="90000"/>
              </a:lnSpc>
            </a:pPr>
            <a:endParaRPr lang="en-US" altLang="ja-JP" sz="2200" dirty="0">
              <a:cs typeface="ＭＳ Ｐゴシック" charset="0"/>
            </a:endParaRPr>
          </a:p>
          <a:p>
            <a:pPr>
              <a:lnSpc>
                <a:spcPct val="90000"/>
              </a:lnSpc>
            </a:pPr>
            <a:r>
              <a:rPr lang="en-US" altLang="ja-JP" sz="2600" dirty="0">
                <a:cs typeface="ＭＳ Ｐゴシック" charset="0"/>
              </a:rPr>
              <a:t>The test set is also called the </a:t>
            </a:r>
            <a:r>
              <a:rPr lang="en-US" altLang="ja-JP" sz="2600" dirty="0">
                <a:solidFill>
                  <a:srgbClr val="3333CC"/>
                </a:solidFill>
                <a:cs typeface="ＭＳ Ｐゴシック" charset="0"/>
              </a:rPr>
              <a:t>holdout set</a:t>
            </a:r>
            <a:r>
              <a:rPr lang="en-US" altLang="ja-JP" sz="2600" dirty="0">
                <a:cs typeface="ＭＳ Ｐゴシック" charset="0"/>
              </a:rPr>
              <a:t>. </a:t>
            </a:r>
            <a:endParaRPr lang="en-US" sz="2600" dirty="0"/>
          </a:p>
        </p:txBody>
      </p:sp>
      <p:sp>
        <p:nvSpPr>
          <p:cNvPr id="5" name="Slide Number Placeholder 4"/>
          <p:cNvSpPr>
            <a:spLocks noGrp="1"/>
          </p:cNvSpPr>
          <p:nvPr>
            <p:ph type="sldNum" sz="quarter" idx="12"/>
          </p:nvPr>
        </p:nvSpPr>
        <p:spPr/>
        <p:txBody>
          <a:bodyPr/>
          <a:lstStyle/>
          <a:p>
            <a:fld id="{97E7E97C-88D3-E241-A4B9-056B1CB39411}" type="slidenum">
              <a:rPr lang="en-US"/>
              <a:pPr/>
              <a:t>20</a:t>
            </a:fld>
            <a:endParaRPr lang="en-US"/>
          </a:p>
        </p:txBody>
      </p:sp>
    </p:spTree>
    <p:extLst>
      <p:ext uri="{BB962C8B-B14F-4D97-AF65-F5344CB8AC3E}">
        <p14:creationId xmlns:p14="http://schemas.microsoft.com/office/powerpoint/2010/main" val="416180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Grp="1" noChangeArrowheads="1"/>
          </p:cNvSpPr>
          <p:nvPr>
            <p:ph type="title"/>
          </p:nvPr>
        </p:nvSpPr>
        <p:spPr/>
        <p:txBody>
          <a:bodyPr/>
          <a:lstStyle/>
          <a:p>
            <a:r>
              <a:rPr lang="en-US" dirty="0" smtClean="0"/>
              <a:t>N-fold cross-validation</a:t>
            </a:r>
            <a:endParaRPr lang="en-US" dirty="0"/>
          </a:p>
        </p:txBody>
      </p:sp>
      <p:sp>
        <p:nvSpPr>
          <p:cNvPr id="830467" name="Rectangle 3"/>
          <p:cNvSpPr>
            <a:spLocks noGrp="1" noChangeArrowheads="1"/>
          </p:cNvSpPr>
          <p:nvPr>
            <p:ph idx="1"/>
          </p:nvPr>
        </p:nvSpPr>
        <p:spPr/>
        <p:txBody>
          <a:bodyPr>
            <a:normAutofit/>
          </a:bodyPr>
          <a:lstStyle/>
          <a:p>
            <a:r>
              <a:rPr lang="en-US" sz="2600" dirty="0" smtClean="0"/>
              <a:t>T</a:t>
            </a:r>
            <a:r>
              <a:rPr lang="en-US" altLang="ja-JP" sz="2600" dirty="0" smtClean="0">
                <a:cs typeface="ＭＳ Ｐゴシック" charset="0"/>
              </a:rPr>
              <a:t>he </a:t>
            </a:r>
            <a:r>
              <a:rPr lang="en-US" altLang="ja-JP" sz="2600" dirty="0">
                <a:cs typeface="ＭＳ Ｐゴシック" charset="0"/>
              </a:rPr>
              <a:t>available data is partitioned into </a:t>
            </a:r>
            <a:r>
              <a:rPr lang="en-US" altLang="ja-JP" sz="2600" i="1" dirty="0">
                <a:cs typeface="ＭＳ Ｐゴシック" charset="0"/>
              </a:rPr>
              <a:t>N</a:t>
            </a:r>
            <a:r>
              <a:rPr lang="en-US" altLang="ja-JP" sz="2600" dirty="0" smtClean="0">
                <a:cs typeface="ＭＳ Ｐゴシック" charset="0"/>
              </a:rPr>
              <a:t> </a:t>
            </a:r>
            <a:r>
              <a:rPr lang="en-US" altLang="ja-JP" sz="2600" dirty="0">
                <a:cs typeface="ＭＳ Ｐゴシック" charset="0"/>
              </a:rPr>
              <a:t>equal-</a:t>
            </a:r>
            <a:r>
              <a:rPr lang="en-US" altLang="ja-JP" sz="2600" dirty="0" smtClean="0">
                <a:cs typeface="ＭＳ Ｐゴシック" charset="0"/>
              </a:rPr>
              <a:t>sized, </a:t>
            </a:r>
            <a:r>
              <a:rPr lang="en-US" altLang="ja-JP" sz="2600" dirty="0">
                <a:cs typeface="ＭＳ Ｐゴシック" charset="0"/>
              </a:rPr>
              <a:t>disjoint subsets. </a:t>
            </a:r>
          </a:p>
          <a:p>
            <a:r>
              <a:rPr lang="en-US" altLang="ja-JP" sz="2600" dirty="0">
                <a:cs typeface="ＭＳ Ｐゴシック" charset="0"/>
              </a:rPr>
              <a:t>Use each subset as the test set and combine the </a:t>
            </a:r>
            <a:r>
              <a:rPr lang="en-US" altLang="ja-JP" sz="2600" dirty="0" smtClean="0">
                <a:cs typeface="ＭＳ Ｐゴシック" charset="0"/>
              </a:rPr>
              <a:t>remaining </a:t>
            </a:r>
            <a:r>
              <a:rPr lang="en-US" altLang="ja-JP" sz="2600" i="1" dirty="0" smtClean="0">
                <a:cs typeface="ＭＳ Ｐゴシック" charset="0"/>
              </a:rPr>
              <a:t>N</a:t>
            </a:r>
            <a:r>
              <a:rPr lang="en-US" altLang="ja-JP" sz="2600" dirty="0" smtClean="0">
                <a:cs typeface="ＭＳ Ｐゴシック" charset="0"/>
              </a:rPr>
              <a:t>-</a:t>
            </a:r>
            <a:r>
              <a:rPr lang="en-US" altLang="ja-JP" sz="2600" dirty="0">
                <a:cs typeface="ＭＳ Ｐゴシック" charset="0"/>
              </a:rPr>
              <a:t>1 subsets </a:t>
            </a:r>
            <a:r>
              <a:rPr lang="en-US" altLang="ja-JP" sz="2600" dirty="0" smtClean="0">
                <a:cs typeface="ＭＳ Ｐゴシック" charset="0"/>
              </a:rPr>
              <a:t>to be </a:t>
            </a:r>
            <a:r>
              <a:rPr lang="en-US" altLang="ja-JP" sz="2600" dirty="0">
                <a:cs typeface="ＭＳ Ｐゴシック" charset="0"/>
              </a:rPr>
              <a:t>the training set </a:t>
            </a:r>
            <a:r>
              <a:rPr lang="en-US" altLang="ja-JP" sz="2600" dirty="0" smtClean="0">
                <a:cs typeface="ＭＳ Ｐゴシック" charset="0"/>
              </a:rPr>
              <a:t>for the classifier</a:t>
            </a:r>
            <a:r>
              <a:rPr lang="en-US" altLang="ja-JP" sz="2600" dirty="0">
                <a:cs typeface="ＭＳ Ｐゴシック" charset="0"/>
              </a:rPr>
              <a:t>. </a:t>
            </a:r>
          </a:p>
          <a:p>
            <a:r>
              <a:rPr lang="en-US" altLang="ja-JP" sz="2600" dirty="0">
                <a:cs typeface="ＭＳ Ｐゴシック" charset="0"/>
              </a:rPr>
              <a:t>The procedure is run </a:t>
            </a:r>
            <a:r>
              <a:rPr lang="en-US" altLang="ja-JP" sz="2600" i="1" dirty="0">
                <a:cs typeface="ＭＳ Ｐゴシック" charset="0"/>
              </a:rPr>
              <a:t>N</a:t>
            </a:r>
            <a:r>
              <a:rPr lang="en-US" altLang="ja-JP" sz="2600" dirty="0" smtClean="0">
                <a:cs typeface="ＭＳ Ｐゴシック" charset="0"/>
              </a:rPr>
              <a:t> </a:t>
            </a:r>
            <a:r>
              <a:rPr lang="en-US" altLang="ja-JP" sz="2600" dirty="0">
                <a:cs typeface="ＭＳ Ｐゴシック" charset="0"/>
              </a:rPr>
              <a:t>times, which </a:t>
            </a:r>
            <a:r>
              <a:rPr lang="en-US" altLang="ja-JP" sz="2600" dirty="0" smtClean="0">
                <a:cs typeface="ＭＳ Ｐゴシック" charset="0"/>
              </a:rPr>
              <a:t>gives </a:t>
            </a:r>
            <a:r>
              <a:rPr lang="en-US" altLang="ja-JP" sz="2600" i="1" dirty="0">
                <a:cs typeface="ＭＳ Ｐゴシック" charset="0"/>
              </a:rPr>
              <a:t>N</a:t>
            </a:r>
            <a:r>
              <a:rPr lang="en-US" altLang="ja-JP" sz="2600" dirty="0" smtClean="0">
                <a:cs typeface="ＭＳ Ｐゴシック" charset="0"/>
              </a:rPr>
              <a:t> </a:t>
            </a:r>
            <a:r>
              <a:rPr lang="en-US" altLang="ja-JP" sz="2600" dirty="0">
                <a:cs typeface="ＭＳ Ｐゴシック" charset="0"/>
              </a:rPr>
              <a:t>accuracies. </a:t>
            </a:r>
          </a:p>
          <a:p>
            <a:r>
              <a:rPr lang="en-US" altLang="ja-JP" sz="2600" dirty="0">
                <a:cs typeface="ＭＳ Ｐゴシック" charset="0"/>
              </a:rPr>
              <a:t>The final estimated accuracy of learning is the average of the </a:t>
            </a:r>
            <a:r>
              <a:rPr lang="en-US" altLang="ja-JP" sz="2600" i="1" dirty="0">
                <a:cs typeface="ＭＳ Ｐゴシック" charset="0"/>
              </a:rPr>
              <a:t>N</a:t>
            </a:r>
            <a:r>
              <a:rPr lang="en-US" altLang="ja-JP" sz="2600" dirty="0" smtClean="0">
                <a:cs typeface="ＭＳ Ｐゴシック" charset="0"/>
              </a:rPr>
              <a:t> </a:t>
            </a:r>
            <a:r>
              <a:rPr lang="en-US" altLang="ja-JP" sz="2600" dirty="0">
                <a:cs typeface="ＭＳ Ｐゴシック" charset="0"/>
              </a:rPr>
              <a:t>accuracies. </a:t>
            </a:r>
          </a:p>
          <a:p>
            <a:r>
              <a:rPr lang="en-US" altLang="ja-JP" sz="2600" dirty="0">
                <a:cs typeface="ＭＳ Ｐゴシック" charset="0"/>
              </a:rPr>
              <a:t>10-fold and 5-fold cross-validations are </a:t>
            </a:r>
            <a:r>
              <a:rPr lang="en-US" altLang="ja-JP" sz="2600" dirty="0" smtClean="0">
                <a:cs typeface="ＭＳ Ｐゴシック" charset="0"/>
              </a:rPr>
              <a:t>common.</a:t>
            </a:r>
            <a:endParaRPr lang="en-US" sz="2600" dirty="0"/>
          </a:p>
        </p:txBody>
      </p:sp>
      <p:sp>
        <p:nvSpPr>
          <p:cNvPr id="5" name="Slide Number Placeholder 4"/>
          <p:cNvSpPr>
            <a:spLocks noGrp="1"/>
          </p:cNvSpPr>
          <p:nvPr>
            <p:ph type="sldNum" sz="quarter" idx="12"/>
          </p:nvPr>
        </p:nvSpPr>
        <p:spPr/>
        <p:txBody>
          <a:bodyPr/>
          <a:lstStyle/>
          <a:p>
            <a:fld id="{BE33ABC1-68E7-7141-A1DD-49A81DE3E67F}" type="slidenum">
              <a:rPr lang="en-US"/>
              <a:pPr/>
              <a:t>21</a:t>
            </a:fld>
            <a:endParaRPr lang="en-US"/>
          </a:p>
        </p:txBody>
      </p:sp>
    </p:spTree>
    <p:extLst>
      <p:ext uri="{BB962C8B-B14F-4D97-AF65-F5344CB8AC3E}">
        <p14:creationId xmlns:p14="http://schemas.microsoft.com/office/powerpoint/2010/main" val="3775983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p:cNvSpPr>
            <a:spLocks noGrp="1" noChangeArrowheads="1"/>
          </p:cNvSpPr>
          <p:nvPr>
            <p:ph type="title"/>
          </p:nvPr>
        </p:nvSpPr>
        <p:spPr/>
        <p:txBody>
          <a:bodyPr>
            <a:normAutofit fontScale="90000"/>
          </a:bodyPr>
          <a:lstStyle/>
          <a:p>
            <a:r>
              <a:rPr lang="en-US" dirty="0" smtClean="0"/>
              <a:t>Leave-one-out cross-validation</a:t>
            </a:r>
            <a:endParaRPr lang="en-US" dirty="0"/>
          </a:p>
        </p:txBody>
      </p:sp>
      <p:sp>
        <p:nvSpPr>
          <p:cNvPr id="831491" name="Rectangle 3"/>
          <p:cNvSpPr>
            <a:spLocks noGrp="1" noChangeArrowheads="1"/>
          </p:cNvSpPr>
          <p:nvPr>
            <p:ph idx="1"/>
          </p:nvPr>
        </p:nvSpPr>
        <p:spPr/>
        <p:txBody>
          <a:bodyPr/>
          <a:lstStyle/>
          <a:p>
            <a:r>
              <a:rPr lang="en-US" dirty="0" smtClean="0"/>
              <a:t>This </a:t>
            </a:r>
            <a:r>
              <a:rPr lang="en-US" dirty="0"/>
              <a:t>method is used when the data set is very small. </a:t>
            </a:r>
          </a:p>
          <a:p>
            <a:r>
              <a:rPr lang="en-US" dirty="0"/>
              <a:t>It is a special case of cross-validation</a:t>
            </a:r>
          </a:p>
          <a:p>
            <a:r>
              <a:rPr lang="en-US" altLang="ja-JP" dirty="0">
                <a:cs typeface="ＭＳ Ｐゴシック" charset="0"/>
              </a:rPr>
              <a:t>Each fold of the cross validation has only </a:t>
            </a:r>
            <a:r>
              <a:rPr lang="en-US" altLang="ja-JP" dirty="0">
                <a:solidFill>
                  <a:srgbClr val="3333CC"/>
                </a:solidFill>
                <a:cs typeface="ＭＳ Ｐゴシック" charset="0"/>
              </a:rPr>
              <a:t>a single test example</a:t>
            </a:r>
            <a:r>
              <a:rPr lang="en-US" altLang="ja-JP" dirty="0">
                <a:cs typeface="ＭＳ Ｐゴシック" charset="0"/>
              </a:rPr>
              <a:t> and all the </a:t>
            </a:r>
            <a:r>
              <a:rPr lang="en-US" altLang="ja-JP" dirty="0" smtClean="0">
                <a:cs typeface="ＭＳ Ｐゴシック" charset="0"/>
              </a:rPr>
              <a:t>remaining data </a:t>
            </a:r>
            <a:r>
              <a:rPr lang="en-US" altLang="ja-JP" dirty="0">
                <a:cs typeface="ＭＳ Ｐゴシック" charset="0"/>
              </a:rPr>
              <a:t>is used in training. </a:t>
            </a:r>
          </a:p>
          <a:p>
            <a:r>
              <a:rPr lang="en-US" altLang="ja-JP" dirty="0">
                <a:cs typeface="ＭＳ Ｐゴシック" charset="0"/>
              </a:rPr>
              <a:t>If the original data has </a:t>
            </a:r>
            <a:r>
              <a:rPr lang="en-US" altLang="ja-JP" i="1" dirty="0">
                <a:cs typeface="ＭＳ Ｐゴシック" charset="0"/>
              </a:rPr>
              <a:t>m</a:t>
            </a:r>
            <a:r>
              <a:rPr lang="en-US" altLang="ja-JP" dirty="0">
                <a:cs typeface="ＭＳ Ｐゴシック" charset="0"/>
              </a:rPr>
              <a:t> examples, this is </a:t>
            </a:r>
            <a:r>
              <a:rPr lang="en-US" altLang="ja-JP" i="1" dirty="0">
                <a:solidFill>
                  <a:srgbClr val="3333CC"/>
                </a:solidFill>
                <a:cs typeface="ＭＳ Ｐゴシック" charset="0"/>
              </a:rPr>
              <a:t>m</a:t>
            </a:r>
            <a:r>
              <a:rPr lang="en-US" altLang="ja-JP" dirty="0">
                <a:solidFill>
                  <a:srgbClr val="3333CC"/>
                </a:solidFill>
                <a:cs typeface="ＭＳ Ｐゴシック" charset="0"/>
              </a:rPr>
              <a:t>-fold cross-validation</a:t>
            </a:r>
            <a:r>
              <a:rPr lang="en-US" altLang="ja-JP" dirty="0">
                <a:cs typeface="ＭＳ Ｐゴシック" charset="0"/>
              </a:rPr>
              <a:t> </a:t>
            </a:r>
            <a:endParaRPr lang="en-US" dirty="0"/>
          </a:p>
        </p:txBody>
      </p:sp>
      <p:sp>
        <p:nvSpPr>
          <p:cNvPr id="5" name="Slide Number Placeholder 4"/>
          <p:cNvSpPr>
            <a:spLocks noGrp="1"/>
          </p:cNvSpPr>
          <p:nvPr>
            <p:ph type="sldNum" sz="quarter" idx="12"/>
          </p:nvPr>
        </p:nvSpPr>
        <p:spPr/>
        <p:txBody>
          <a:bodyPr/>
          <a:lstStyle/>
          <a:p>
            <a:fld id="{149D56C1-ED27-AC43-B3DC-BE5C9A0B2726}" type="slidenum">
              <a:rPr lang="en-US"/>
              <a:pPr/>
              <a:t>22</a:t>
            </a:fld>
            <a:endParaRPr lang="en-US"/>
          </a:p>
        </p:txBody>
      </p:sp>
    </p:spTree>
    <p:extLst>
      <p:ext uri="{BB962C8B-B14F-4D97-AF65-F5344CB8AC3E}">
        <p14:creationId xmlns:p14="http://schemas.microsoft.com/office/powerpoint/2010/main" val="2034566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p:txBody>
          <a:bodyPr/>
          <a:lstStyle/>
          <a:p>
            <a:r>
              <a:rPr lang="en-US" dirty="0" smtClean="0"/>
              <a:t>Validation Set</a:t>
            </a:r>
            <a:endParaRPr lang="en-US" dirty="0"/>
          </a:p>
        </p:txBody>
      </p:sp>
      <p:sp>
        <p:nvSpPr>
          <p:cNvPr id="832515" name="Rectangle 3"/>
          <p:cNvSpPr>
            <a:spLocks noGrp="1" noChangeArrowheads="1"/>
          </p:cNvSpPr>
          <p:nvPr>
            <p:ph idx="1"/>
          </p:nvPr>
        </p:nvSpPr>
        <p:spPr/>
        <p:txBody>
          <a:bodyPr/>
          <a:lstStyle/>
          <a:p>
            <a:pPr>
              <a:lnSpc>
                <a:spcPct val="90000"/>
              </a:lnSpc>
            </a:pPr>
            <a:r>
              <a:rPr lang="en-US" altLang="ja-JP" sz="2600" dirty="0" smtClean="0">
                <a:cs typeface="ＭＳ Ｐゴシック" charset="0"/>
              </a:rPr>
              <a:t>The </a:t>
            </a:r>
            <a:r>
              <a:rPr lang="en-US" altLang="ja-JP" sz="2600" dirty="0">
                <a:cs typeface="ＭＳ Ｐゴシック" charset="0"/>
              </a:rPr>
              <a:t>available data is divided into three subsets, </a:t>
            </a:r>
          </a:p>
          <a:p>
            <a:pPr lvl="1">
              <a:lnSpc>
                <a:spcPct val="90000"/>
              </a:lnSpc>
            </a:pPr>
            <a:r>
              <a:rPr lang="en-US" altLang="ja-JP" sz="2200" dirty="0">
                <a:cs typeface="ＭＳ Ｐゴシック" charset="0"/>
              </a:rPr>
              <a:t>a training set, </a:t>
            </a:r>
          </a:p>
          <a:p>
            <a:pPr lvl="1">
              <a:lnSpc>
                <a:spcPct val="90000"/>
              </a:lnSpc>
            </a:pPr>
            <a:r>
              <a:rPr lang="en-US" altLang="ja-JP" sz="2200" dirty="0">
                <a:cs typeface="ＭＳ Ｐゴシック" charset="0"/>
              </a:rPr>
              <a:t>a validation set and </a:t>
            </a:r>
          </a:p>
          <a:p>
            <a:pPr lvl="1">
              <a:lnSpc>
                <a:spcPct val="90000"/>
              </a:lnSpc>
            </a:pPr>
            <a:r>
              <a:rPr lang="en-US" altLang="ja-JP" sz="2200" dirty="0">
                <a:cs typeface="ＭＳ Ｐゴシック" charset="0"/>
              </a:rPr>
              <a:t>a test set. </a:t>
            </a:r>
          </a:p>
          <a:p>
            <a:pPr>
              <a:lnSpc>
                <a:spcPct val="90000"/>
              </a:lnSpc>
            </a:pPr>
            <a:r>
              <a:rPr lang="en-US" altLang="ja-JP" sz="2600" dirty="0">
                <a:cs typeface="ＭＳ Ｐゴシック" charset="0"/>
              </a:rPr>
              <a:t>A validation set is used frequently for estimating parameters in learning algorithms. </a:t>
            </a:r>
          </a:p>
          <a:p>
            <a:pPr>
              <a:lnSpc>
                <a:spcPct val="90000"/>
              </a:lnSpc>
            </a:pPr>
            <a:r>
              <a:rPr lang="en-US" altLang="ja-JP" sz="2600" dirty="0">
                <a:cs typeface="ＭＳ Ｐゴシック" charset="0"/>
              </a:rPr>
              <a:t>In such cases, the values that give the best accuracy on the validation set are used as the final parameter values. </a:t>
            </a:r>
          </a:p>
          <a:p>
            <a:pPr>
              <a:lnSpc>
                <a:spcPct val="90000"/>
              </a:lnSpc>
            </a:pPr>
            <a:r>
              <a:rPr lang="en-US" altLang="ja-JP" sz="2600" dirty="0">
                <a:cs typeface="ＭＳ Ｐゴシック" charset="0"/>
              </a:rPr>
              <a:t>Cross-validation can be used for parameter </a:t>
            </a:r>
            <a:r>
              <a:rPr lang="en-US" altLang="ja-JP" sz="2600" dirty="0" smtClean="0">
                <a:cs typeface="ＭＳ Ｐゴシック" charset="0"/>
              </a:rPr>
              <a:t>estimation </a:t>
            </a:r>
            <a:r>
              <a:rPr lang="en-US" altLang="ja-JP" sz="2600" dirty="0">
                <a:cs typeface="ＭＳ Ｐゴシック" charset="0"/>
              </a:rPr>
              <a:t>as well. </a:t>
            </a:r>
            <a:endParaRPr lang="en-US" sz="2600" dirty="0">
              <a:cs typeface="ＭＳ Ｐゴシック" charset="0"/>
            </a:endParaRPr>
          </a:p>
        </p:txBody>
      </p:sp>
      <p:sp>
        <p:nvSpPr>
          <p:cNvPr id="5" name="Slide Number Placeholder 4"/>
          <p:cNvSpPr>
            <a:spLocks noGrp="1"/>
          </p:cNvSpPr>
          <p:nvPr>
            <p:ph type="sldNum" sz="quarter" idx="12"/>
          </p:nvPr>
        </p:nvSpPr>
        <p:spPr/>
        <p:txBody>
          <a:bodyPr/>
          <a:lstStyle/>
          <a:p>
            <a:fld id="{A03A4E3E-91D2-2946-891E-4C61FB2DEA47}" type="slidenum">
              <a:rPr lang="en-US"/>
              <a:pPr/>
              <a:t>23</a:t>
            </a:fld>
            <a:endParaRPr lang="en-US"/>
          </a:p>
        </p:txBody>
      </p:sp>
    </p:spTree>
    <p:extLst>
      <p:ext uri="{BB962C8B-B14F-4D97-AF65-F5344CB8AC3E}">
        <p14:creationId xmlns:p14="http://schemas.microsoft.com/office/powerpoint/2010/main" val="3800905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p:txBody>
          <a:bodyPr/>
          <a:lstStyle/>
          <a:p>
            <a:r>
              <a:rPr lang="en-US"/>
              <a:t>Classification measures</a:t>
            </a:r>
          </a:p>
        </p:txBody>
      </p:sp>
      <p:sp>
        <p:nvSpPr>
          <p:cNvPr id="834563" name="Rectangle 3"/>
          <p:cNvSpPr>
            <a:spLocks noGrp="1" noChangeArrowheads="1"/>
          </p:cNvSpPr>
          <p:nvPr>
            <p:ph idx="1"/>
          </p:nvPr>
        </p:nvSpPr>
        <p:spPr/>
        <p:txBody>
          <a:bodyPr>
            <a:normAutofit fontScale="92500"/>
          </a:bodyPr>
          <a:lstStyle/>
          <a:p>
            <a:pPr>
              <a:lnSpc>
                <a:spcPct val="90000"/>
              </a:lnSpc>
            </a:pPr>
            <a:r>
              <a:rPr lang="en-US" sz="2600">
                <a:solidFill>
                  <a:srgbClr val="3333CC"/>
                </a:solidFill>
              </a:rPr>
              <a:t>Accuracy is only one measure (error = 1-accuracy).</a:t>
            </a:r>
          </a:p>
          <a:p>
            <a:pPr>
              <a:lnSpc>
                <a:spcPct val="90000"/>
              </a:lnSpc>
            </a:pPr>
            <a:r>
              <a:rPr lang="en-US" sz="2600" b="1">
                <a:solidFill>
                  <a:srgbClr val="FF0000"/>
                </a:solidFill>
              </a:rPr>
              <a:t>Accuracy is not suitable in some applications</a:t>
            </a:r>
            <a:r>
              <a:rPr lang="en-US" sz="2600"/>
              <a:t>. </a:t>
            </a:r>
          </a:p>
          <a:p>
            <a:pPr>
              <a:lnSpc>
                <a:spcPct val="90000"/>
              </a:lnSpc>
            </a:pPr>
            <a:r>
              <a:rPr lang="en-US" altLang="ja-JP" sz="2600">
                <a:cs typeface="ＭＳ Ｐゴシック" charset="0"/>
              </a:rPr>
              <a:t>In text mining, we may only be interested in the documents of a particular topic, which are only a small portion of a big document collection.  </a:t>
            </a:r>
          </a:p>
          <a:p>
            <a:pPr>
              <a:lnSpc>
                <a:spcPct val="90000"/>
              </a:lnSpc>
            </a:pPr>
            <a:r>
              <a:rPr lang="en-US" altLang="ja-JP" sz="2600">
                <a:cs typeface="ＭＳ Ｐゴシック" charset="0"/>
              </a:rPr>
              <a:t>In classification involving skewed or highly imbalanced data, e.g., network intrusion and financial fraud detections, </a:t>
            </a:r>
            <a:r>
              <a:rPr lang="en-US" altLang="ja-JP" sz="2600">
                <a:solidFill>
                  <a:srgbClr val="3333CC"/>
                </a:solidFill>
                <a:cs typeface="ＭＳ Ｐゴシック" charset="0"/>
              </a:rPr>
              <a:t>we are interested only in the minority class</a:t>
            </a:r>
            <a:r>
              <a:rPr lang="en-US" altLang="ja-JP" sz="2600">
                <a:cs typeface="ＭＳ Ｐゴシック" charset="0"/>
              </a:rPr>
              <a:t>. </a:t>
            </a:r>
          </a:p>
          <a:p>
            <a:pPr lvl="1">
              <a:lnSpc>
                <a:spcPct val="90000"/>
              </a:lnSpc>
            </a:pPr>
            <a:r>
              <a:rPr lang="en-US" altLang="ja-JP" sz="2200">
                <a:cs typeface="ＭＳ Ｐゴシック" charset="0"/>
              </a:rPr>
              <a:t>High accuracy does not mean any intrusion is detected. </a:t>
            </a:r>
          </a:p>
          <a:p>
            <a:pPr lvl="1">
              <a:lnSpc>
                <a:spcPct val="90000"/>
              </a:lnSpc>
            </a:pPr>
            <a:r>
              <a:rPr lang="en-US" altLang="ja-JP" sz="2200">
                <a:cs typeface="ＭＳ Ｐゴシック" charset="0"/>
              </a:rPr>
              <a:t>E.g., 1% intrusion. Achieve 99% accuracy by doing nothing. </a:t>
            </a:r>
          </a:p>
          <a:p>
            <a:pPr>
              <a:lnSpc>
                <a:spcPct val="90000"/>
              </a:lnSpc>
            </a:pPr>
            <a:r>
              <a:rPr lang="en-US" altLang="ja-JP" sz="2600">
                <a:cs typeface="ＭＳ Ｐゴシック" charset="0"/>
              </a:rPr>
              <a:t>The class of interest is commonly called the </a:t>
            </a:r>
            <a:r>
              <a:rPr lang="en-US" altLang="ja-JP" sz="2600" b="1">
                <a:solidFill>
                  <a:srgbClr val="3333CC"/>
                </a:solidFill>
                <a:cs typeface="ＭＳ Ｐゴシック" charset="0"/>
              </a:rPr>
              <a:t>positive class</a:t>
            </a:r>
            <a:r>
              <a:rPr lang="en-US" altLang="ja-JP" sz="2600">
                <a:cs typeface="ＭＳ Ｐゴシック" charset="0"/>
              </a:rPr>
              <a:t>, and the rest </a:t>
            </a:r>
            <a:r>
              <a:rPr lang="en-US" altLang="ja-JP" sz="2600" b="1">
                <a:solidFill>
                  <a:srgbClr val="3333CC"/>
                </a:solidFill>
                <a:cs typeface="ＭＳ Ｐゴシック" charset="0"/>
              </a:rPr>
              <a:t>negative classes</a:t>
            </a:r>
            <a:r>
              <a:rPr lang="en-US" altLang="ja-JP" sz="2600" b="1">
                <a:cs typeface="ＭＳ Ｐゴシック" charset="0"/>
              </a:rPr>
              <a:t>.</a:t>
            </a:r>
            <a:endParaRPr lang="en-US" sz="2600"/>
          </a:p>
        </p:txBody>
      </p:sp>
      <p:sp>
        <p:nvSpPr>
          <p:cNvPr id="5" name="Slide Number Placeholder 4"/>
          <p:cNvSpPr>
            <a:spLocks noGrp="1"/>
          </p:cNvSpPr>
          <p:nvPr>
            <p:ph type="sldNum" sz="quarter" idx="12"/>
          </p:nvPr>
        </p:nvSpPr>
        <p:spPr/>
        <p:txBody>
          <a:bodyPr/>
          <a:lstStyle/>
          <a:p>
            <a:fld id="{ED304524-F8A6-7C42-80BD-06F4B1CC1B8E}" type="slidenum">
              <a:rPr lang="en-US"/>
              <a:pPr/>
              <a:t>24</a:t>
            </a:fld>
            <a:endParaRPr lang="en-US"/>
          </a:p>
        </p:txBody>
      </p:sp>
    </p:spTree>
    <p:extLst>
      <p:ext uri="{BB962C8B-B14F-4D97-AF65-F5344CB8AC3E}">
        <p14:creationId xmlns:p14="http://schemas.microsoft.com/office/powerpoint/2010/main" val="168342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p:cNvSpPr>
            <a:spLocks noGrp="1" noChangeArrowheads="1"/>
          </p:cNvSpPr>
          <p:nvPr>
            <p:ph type="title"/>
          </p:nvPr>
        </p:nvSpPr>
        <p:spPr/>
        <p:txBody>
          <a:bodyPr>
            <a:normAutofit/>
          </a:bodyPr>
          <a:lstStyle/>
          <a:p>
            <a:r>
              <a:rPr lang="en-US" b="1" dirty="0"/>
              <a:t>Precision</a:t>
            </a:r>
            <a:r>
              <a:rPr lang="en-US" dirty="0"/>
              <a:t> and </a:t>
            </a:r>
            <a:r>
              <a:rPr lang="en-US" b="1" dirty="0" smtClean="0"/>
              <a:t>Recall</a:t>
            </a:r>
            <a:endParaRPr lang="en-US" dirty="0"/>
          </a:p>
        </p:txBody>
      </p:sp>
      <p:sp>
        <p:nvSpPr>
          <p:cNvPr id="835587" name="Rectangle 3"/>
          <p:cNvSpPr>
            <a:spLocks noGrp="1" noChangeArrowheads="1"/>
          </p:cNvSpPr>
          <p:nvPr>
            <p:ph idx="1"/>
          </p:nvPr>
        </p:nvSpPr>
        <p:spPr/>
        <p:txBody>
          <a:bodyPr/>
          <a:lstStyle/>
          <a:p>
            <a:r>
              <a:rPr lang="en-US" sz="2600"/>
              <a:t>Used in information retrieval and text classification. </a:t>
            </a:r>
          </a:p>
          <a:p>
            <a:r>
              <a:rPr lang="en-US" sz="2600"/>
              <a:t>We use a confusion matrix to introduce them. </a:t>
            </a:r>
          </a:p>
        </p:txBody>
      </p:sp>
      <p:sp>
        <p:nvSpPr>
          <p:cNvPr id="6" name="Slide Number Placeholder 5"/>
          <p:cNvSpPr>
            <a:spLocks noGrp="1"/>
          </p:cNvSpPr>
          <p:nvPr>
            <p:ph type="sldNum" sz="quarter" idx="12"/>
          </p:nvPr>
        </p:nvSpPr>
        <p:spPr/>
        <p:txBody>
          <a:bodyPr/>
          <a:lstStyle/>
          <a:p>
            <a:fld id="{0110010A-D33E-BD4C-B800-7C9C29B7D8A7}" type="slidenum">
              <a:rPr lang="en-US"/>
              <a:pPr/>
              <a:t>25</a:t>
            </a:fld>
            <a:endParaRPr lang="en-US"/>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025745" y="3126853"/>
            <a:ext cx="6481947" cy="3273947"/>
          </a:xfrm>
          <a:prstGeom prst="rect">
            <a:avLst/>
          </a:prstGeo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1759234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4" name="Rectangle 2"/>
          <p:cNvSpPr>
            <a:spLocks noGrp="1" noChangeArrowheads="1"/>
          </p:cNvSpPr>
          <p:nvPr>
            <p:ph type="title"/>
          </p:nvPr>
        </p:nvSpPr>
        <p:spPr/>
        <p:txBody>
          <a:bodyPr>
            <a:normAutofit/>
          </a:bodyPr>
          <a:lstStyle/>
          <a:p>
            <a:r>
              <a:rPr lang="en-US" b="1" dirty="0"/>
              <a:t>Precision</a:t>
            </a:r>
            <a:r>
              <a:rPr lang="en-US" dirty="0"/>
              <a:t> and </a:t>
            </a:r>
            <a:r>
              <a:rPr lang="en-US" b="1" dirty="0" smtClean="0"/>
              <a:t>Recall</a:t>
            </a:r>
            <a:endParaRPr lang="en-US" dirty="0"/>
          </a:p>
        </p:txBody>
      </p:sp>
      <p:sp>
        <p:nvSpPr>
          <p:cNvPr id="8" name="Slide Number Placeholder 4"/>
          <p:cNvSpPr>
            <a:spLocks noGrp="1"/>
          </p:cNvSpPr>
          <p:nvPr>
            <p:ph type="sldNum" sz="quarter" idx="12"/>
          </p:nvPr>
        </p:nvSpPr>
        <p:spPr/>
        <p:txBody>
          <a:bodyPr/>
          <a:lstStyle/>
          <a:p>
            <a:fld id="{EF10B0A8-46C3-8A47-84A6-12425C38F308}" type="slidenum">
              <a:rPr lang="en-US"/>
              <a:pPr/>
              <a:t>26</a:t>
            </a:fld>
            <a:endParaRPr lang="en-US"/>
          </a:p>
        </p:txBody>
      </p:sp>
      <p:sp>
        <p:nvSpPr>
          <p:cNvPr id="837640" name="Text Box 8"/>
          <p:cNvSpPr txBox="1">
            <a:spLocks noChangeArrowheads="1"/>
          </p:cNvSpPr>
          <p:nvPr/>
        </p:nvSpPr>
        <p:spPr bwMode="auto">
          <a:xfrm>
            <a:off x="358775" y="3652838"/>
            <a:ext cx="8389938" cy="2513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ＭＳ Ｐゴシック" charset="0"/>
              </a:defRPr>
            </a:lvl1pPr>
            <a:lvl2pPr>
              <a:spcBef>
                <a:spcPct val="0"/>
              </a:spcBef>
              <a:defRPr>
                <a:solidFill>
                  <a:schemeClr val="tx1"/>
                </a:solidFill>
                <a:latin typeface="Arial" charset="0"/>
                <a:ea typeface="ＭＳ Ｐゴシック" charset="0"/>
              </a:defRPr>
            </a:lvl2pPr>
            <a:lvl3pPr>
              <a:spcBef>
                <a:spcPct val="0"/>
              </a:spcBef>
              <a:defRPr>
                <a:solidFill>
                  <a:schemeClr val="tx1"/>
                </a:solidFill>
                <a:latin typeface="Arial" charset="0"/>
                <a:ea typeface="ＭＳ Ｐゴシック" charset="0"/>
              </a:defRPr>
            </a:lvl3pPr>
            <a:lvl4pPr>
              <a:spcBef>
                <a:spcPct val="0"/>
              </a:spcBef>
              <a:defRPr>
                <a:solidFill>
                  <a:schemeClr val="tx1"/>
                </a:solidFill>
                <a:latin typeface="Arial" charset="0"/>
                <a:ea typeface="ＭＳ Ｐゴシック" charset="0"/>
              </a:defRPr>
            </a:lvl4pPr>
            <a:lvl5pPr>
              <a:spcBef>
                <a:spcPct val="0"/>
              </a:spcBef>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spcBef>
                <a:spcPct val="10000"/>
              </a:spcBef>
            </a:pPr>
            <a:r>
              <a:rPr lang="en-US" altLang="ja-JP" sz="2600">
                <a:solidFill>
                  <a:srgbClr val="FF0000"/>
                </a:solidFill>
                <a:cs typeface="ＭＳ Ｐゴシック" charset="0"/>
              </a:rPr>
              <a:t>Precision </a:t>
            </a:r>
            <a:r>
              <a:rPr lang="en-US" altLang="ja-JP" sz="2600" i="1">
                <a:solidFill>
                  <a:srgbClr val="FF0000"/>
                </a:solidFill>
                <a:cs typeface="ＭＳ Ｐゴシック" charset="0"/>
              </a:rPr>
              <a:t>p</a:t>
            </a:r>
            <a:r>
              <a:rPr lang="en-US" altLang="ja-JP" sz="2600">
                <a:cs typeface="ＭＳ Ｐゴシック" charset="0"/>
              </a:rPr>
              <a:t> is the number of </a:t>
            </a:r>
            <a:r>
              <a:rPr lang="en-US" altLang="ja-JP" sz="2600">
                <a:solidFill>
                  <a:srgbClr val="3333CC"/>
                </a:solidFill>
                <a:cs typeface="ＭＳ Ｐゴシック" charset="0"/>
              </a:rPr>
              <a:t>correctly classified positive examples</a:t>
            </a:r>
            <a:r>
              <a:rPr lang="en-US" altLang="ja-JP" sz="2600">
                <a:cs typeface="ＭＳ Ｐゴシック" charset="0"/>
              </a:rPr>
              <a:t> divided by the total number of examples that are classified as positive. </a:t>
            </a:r>
          </a:p>
          <a:p>
            <a:pPr>
              <a:spcBef>
                <a:spcPct val="10000"/>
              </a:spcBef>
            </a:pPr>
            <a:r>
              <a:rPr lang="en-US" altLang="ja-JP" sz="2600">
                <a:solidFill>
                  <a:srgbClr val="FF0000"/>
                </a:solidFill>
                <a:cs typeface="ＭＳ Ｐゴシック" charset="0"/>
              </a:rPr>
              <a:t>Recall </a:t>
            </a:r>
            <a:r>
              <a:rPr lang="en-US" altLang="ja-JP" sz="2600" i="1">
                <a:solidFill>
                  <a:srgbClr val="FF0000"/>
                </a:solidFill>
                <a:cs typeface="ＭＳ Ｐゴシック" charset="0"/>
              </a:rPr>
              <a:t>r</a:t>
            </a:r>
            <a:r>
              <a:rPr lang="en-US" altLang="ja-JP" sz="2600">
                <a:cs typeface="ＭＳ Ｐゴシック" charset="0"/>
              </a:rPr>
              <a:t> is the number of </a:t>
            </a:r>
            <a:r>
              <a:rPr lang="en-US" altLang="ja-JP" sz="2600">
                <a:solidFill>
                  <a:srgbClr val="3333CC"/>
                </a:solidFill>
                <a:cs typeface="ＭＳ Ｐゴシック" charset="0"/>
              </a:rPr>
              <a:t>correctly classified positive examples</a:t>
            </a:r>
            <a:r>
              <a:rPr lang="en-US" altLang="ja-JP" sz="2600">
                <a:cs typeface="ＭＳ Ｐゴシック" charset="0"/>
              </a:rPr>
              <a:t> divided by the total number of actual positive examples in the test set. </a:t>
            </a:r>
            <a:endParaRPr lang="en-US" sz="2600"/>
          </a:p>
        </p:txBody>
      </p:sp>
      <p:sp>
        <p:nvSpPr>
          <p:cNvPr id="837642" name="Rectangle 10"/>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graphicFrame>
        <p:nvGraphicFramePr>
          <p:cNvPr id="837641" name="Object 9"/>
          <p:cNvGraphicFramePr>
            <a:graphicFrameLocks noChangeAspect="1"/>
          </p:cNvGraphicFramePr>
          <p:nvPr>
            <p:extLst>
              <p:ext uri="{D42A27DB-BD31-4B8C-83A1-F6EECF244321}">
                <p14:modId xmlns:p14="http://schemas.microsoft.com/office/powerpoint/2010/main" val="3891982055"/>
              </p:ext>
            </p:extLst>
          </p:nvPr>
        </p:nvGraphicFramePr>
        <p:xfrm>
          <a:off x="2148769" y="2614604"/>
          <a:ext cx="4544476" cy="922346"/>
        </p:xfrm>
        <a:graphic>
          <a:graphicData uri="http://schemas.openxmlformats.org/presentationml/2006/ole">
            <mc:AlternateContent xmlns:mc="http://schemas.openxmlformats.org/markup-compatibility/2006">
              <mc:Choice xmlns:v="urn:schemas-microsoft-com:vml" Requires="v">
                <p:oleObj spid="_x0000_s73814" name="Equation" r:id="rId3" imgW="1828800" imgH="368300" progId="Equation.3">
                  <p:embed/>
                </p:oleObj>
              </mc:Choice>
              <mc:Fallback>
                <p:oleObj name="Equation" r:id="rId3" imgW="1828800" imgH="368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8769" y="2614604"/>
                        <a:ext cx="4544476" cy="922346"/>
                      </a:xfrm>
                      <a:prstGeom prst="rect">
                        <a:avLst/>
                      </a:prstGeom>
                      <a:solidFill>
                        <a:schemeClr val="tx1"/>
                      </a:solidFill>
                    </p:spPr>
                  </p:pic>
                </p:oleObj>
              </mc:Fallback>
            </mc:AlternateContent>
          </a:graphicData>
        </a:graphic>
      </p:graphicFrame>
      <p:pic>
        <p:nvPicPr>
          <p:cNvPr id="1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1295400" y="1499339"/>
            <a:ext cx="6257661" cy="1115265"/>
          </a:xfrm>
          <a:prstGeom prst="rect">
            <a:avLst/>
          </a:prstGeo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2359731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6" name="Rectangle 2"/>
          <p:cNvSpPr>
            <a:spLocks noGrp="1" noChangeArrowheads="1"/>
          </p:cNvSpPr>
          <p:nvPr>
            <p:ph type="title"/>
          </p:nvPr>
        </p:nvSpPr>
        <p:spPr/>
        <p:txBody>
          <a:bodyPr/>
          <a:lstStyle/>
          <a:p>
            <a:r>
              <a:rPr lang="en-US"/>
              <a:t>An example</a:t>
            </a:r>
          </a:p>
        </p:txBody>
      </p:sp>
      <p:sp>
        <p:nvSpPr>
          <p:cNvPr id="840707" name="Rectangle 3"/>
          <p:cNvSpPr>
            <a:spLocks noGrp="1" noChangeArrowheads="1"/>
          </p:cNvSpPr>
          <p:nvPr>
            <p:ph idx="1"/>
          </p:nvPr>
        </p:nvSpPr>
        <p:spPr/>
        <p:txBody>
          <a:bodyPr/>
          <a:lstStyle/>
          <a:p>
            <a:endParaRPr lang="en-US" altLang="ja-JP" sz="2600" dirty="0" smtClean="0">
              <a:solidFill>
                <a:srgbClr val="FF0000"/>
              </a:solidFill>
              <a:cs typeface="ＭＳ Ｐゴシック" charset="0"/>
            </a:endParaRPr>
          </a:p>
          <a:p>
            <a:endParaRPr lang="en-US" altLang="ja-JP" sz="2600" dirty="0">
              <a:solidFill>
                <a:srgbClr val="FF0000"/>
              </a:solidFill>
              <a:cs typeface="ＭＳ Ｐゴシック" charset="0"/>
            </a:endParaRPr>
          </a:p>
          <a:p>
            <a:endParaRPr lang="en-US" altLang="ja-JP" sz="2600" dirty="0" smtClean="0">
              <a:solidFill>
                <a:srgbClr val="FF0000"/>
              </a:solidFill>
              <a:cs typeface="ＭＳ Ｐゴシック" charset="0"/>
            </a:endParaRPr>
          </a:p>
          <a:p>
            <a:endParaRPr lang="en-US" altLang="ja-JP" sz="2600" dirty="0">
              <a:solidFill>
                <a:srgbClr val="FF0000"/>
              </a:solidFill>
              <a:cs typeface="ＭＳ Ｐゴシック" charset="0"/>
            </a:endParaRPr>
          </a:p>
          <a:p>
            <a:r>
              <a:rPr lang="en-US" altLang="ja-JP" sz="2600" dirty="0" smtClean="0">
                <a:solidFill>
                  <a:srgbClr val="FF0000"/>
                </a:solidFill>
                <a:cs typeface="ＭＳ Ｐゴシック" charset="0"/>
              </a:rPr>
              <a:t>This </a:t>
            </a:r>
            <a:r>
              <a:rPr lang="en-US" altLang="ja-JP" sz="2600" dirty="0">
                <a:solidFill>
                  <a:srgbClr val="FF0000"/>
                </a:solidFill>
                <a:cs typeface="ＭＳ Ｐゴシック" charset="0"/>
              </a:rPr>
              <a:t>confusion matrix gives</a:t>
            </a:r>
            <a:r>
              <a:rPr lang="en-US" altLang="ja-JP" sz="2600" dirty="0">
                <a:cs typeface="ＭＳ Ｐゴシック" charset="0"/>
              </a:rPr>
              <a:t> </a:t>
            </a:r>
          </a:p>
          <a:p>
            <a:pPr lvl="1"/>
            <a:r>
              <a:rPr lang="en-US" altLang="ja-JP" sz="2200" dirty="0">
                <a:solidFill>
                  <a:srgbClr val="3333CC"/>
                </a:solidFill>
                <a:cs typeface="ＭＳ Ｐゴシック" charset="0"/>
              </a:rPr>
              <a:t>precision </a:t>
            </a:r>
            <a:r>
              <a:rPr lang="en-US" altLang="ja-JP" sz="2200" i="1" dirty="0">
                <a:solidFill>
                  <a:srgbClr val="3333CC"/>
                </a:solidFill>
                <a:cs typeface="ＭＳ Ｐゴシック" charset="0"/>
              </a:rPr>
              <a:t>p</a:t>
            </a:r>
            <a:r>
              <a:rPr lang="en-US" altLang="ja-JP" sz="2200" dirty="0">
                <a:solidFill>
                  <a:srgbClr val="3333CC"/>
                </a:solidFill>
                <a:cs typeface="ＭＳ Ｐゴシック" charset="0"/>
              </a:rPr>
              <a:t> = 100% and </a:t>
            </a:r>
          </a:p>
          <a:p>
            <a:pPr lvl="1"/>
            <a:r>
              <a:rPr lang="en-US" altLang="ja-JP" sz="2200" dirty="0">
                <a:solidFill>
                  <a:srgbClr val="3333CC"/>
                </a:solidFill>
                <a:cs typeface="ＭＳ Ｐゴシック" charset="0"/>
              </a:rPr>
              <a:t>recall </a:t>
            </a:r>
            <a:r>
              <a:rPr lang="en-US" altLang="ja-JP" sz="2200" i="1" dirty="0">
                <a:solidFill>
                  <a:srgbClr val="3333CC"/>
                </a:solidFill>
                <a:cs typeface="ＭＳ Ｐゴシック" charset="0"/>
              </a:rPr>
              <a:t>r</a:t>
            </a:r>
            <a:r>
              <a:rPr lang="en-US" altLang="ja-JP" sz="2200" dirty="0">
                <a:solidFill>
                  <a:srgbClr val="3333CC"/>
                </a:solidFill>
                <a:cs typeface="ＭＳ Ｐゴシック" charset="0"/>
              </a:rPr>
              <a:t> = 1% </a:t>
            </a:r>
          </a:p>
          <a:p>
            <a:pPr lvl="1">
              <a:buFont typeface="Wingdings" charset="0"/>
              <a:buNone/>
            </a:pPr>
            <a:r>
              <a:rPr lang="en-US" altLang="ja-JP" sz="2200" dirty="0">
                <a:cs typeface="ＭＳ Ｐゴシック" charset="0"/>
              </a:rPr>
              <a:t>	because we only classified one positive example correctly and no negative examples wrongly. </a:t>
            </a:r>
          </a:p>
          <a:p>
            <a:r>
              <a:rPr lang="en-US" sz="2600" dirty="0">
                <a:solidFill>
                  <a:srgbClr val="3333CC"/>
                </a:solidFill>
              </a:rPr>
              <a:t>Note: </a:t>
            </a:r>
            <a:r>
              <a:rPr lang="en-US" sz="2600" dirty="0"/>
              <a:t>precision and recall only measure classification on the positive class. </a:t>
            </a:r>
          </a:p>
        </p:txBody>
      </p:sp>
      <p:sp>
        <p:nvSpPr>
          <p:cNvPr id="6" name="Slide Number Placeholder 5"/>
          <p:cNvSpPr>
            <a:spLocks noGrp="1"/>
          </p:cNvSpPr>
          <p:nvPr>
            <p:ph type="sldNum" sz="quarter" idx="12"/>
          </p:nvPr>
        </p:nvSpPr>
        <p:spPr/>
        <p:txBody>
          <a:bodyPr/>
          <a:lstStyle/>
          <a:p>
            <a:fld id="{6C88720F-9BB8-5B44-9F42-C13F8BE820A1}" type="slidenum">
              <a:rPr lang="en-US"/>
              <a:pPr/>
              <a:t>27</a:t>
            </a:fld>
            <a:endParaRPr lang="en-US"/>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74452" y="1725625"/>
            <a:ext cx="8064500" cy="1220787"/>
          </a:xfrm>
          <a:prstGeom prst="rect">
            <a:avLst/>
          </a:prstGeo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215465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Rectangle 2"/>
          <p:cNvSpPr>
            <a:spLocks noGrp="1" noChangeArrowheads="1"/>
          </p:cNvSpPr>
          <p:nvPr>
            <p:ph type="title"/>
          </p:nvPr>
        </p:nvSpPr>
        <p:spPr/>
        <p:txBody>
          <a:bodyPr>
            <a:normAutofit/>
          </a:bodyPr>
          <a:lstStyle/>
          <a:p>
            <a:r>
              <a:rPr lang="en-US" dirty="0" smtClean="0"/>
              <a:t>F</a:t>
            </a:r>
            <a:r>
              <a:rPr lang="en-US" baseline="-25000" dirty="0" smtClean="0"/>
              <a:t>1</a:t>
            </a:r>
            <a:r>
              <a:rPr lang="en-US" dirty="0" smtClean="0"/>
              <a:t>-measure</a:t>
            </a:r>
            <a:endParaRPr lang="en-US" dirty="0"/>
          </a:p>
        </p:txBody>
      </p:sp>
      <p:sp>
        <p:nvSpPr>
          <p:cNvPr id="842755" name="Rectangle 3"/>
          <p:cNvSpPr>
            <a:spLocks noGrp="1" noChangeArrowheads="1"/>
          </p:cNvSpPr>
          <p:nvPr>
            <p:ph idx="1"/>
          </p:nvPr>
        </p:nvSpPr>
        <p:spPr/>
        <p:txBody>
          <a:bodyPr/>
          <a:lstStyle/>
          <a:p>
            <a:r>
              <a:rPr lang="en-US" sz="2200" dirty="0"/>
              <a:t>It is hard to compare two classifiers using two measures. F</a:t>
            </a:r>
            <a:r>
              <a:rPr lang="en-US" sz="2200" baseline="-25000" dirty="0">
                <a:cs typeface="ＭＳ Ｐゴシック" charset="0"/>
              </a:rPr>
              <a:t>1</a:t>
            </a:r>
            <a:r>
              <a:rPr lang="en-US" sz="2200" dirty="0"/>
              <a:t> score combines precision and recall into one measure</a:t>
            </a:r>
          </a:p>
          <a:p>
            <a:endParaRPr lang="en-US" sz="2200" dirty="0"/>
          </a:p>
          <a:p>
            <a:endParaRPr lang="en-US" sz="2200" dirty="0"/>
          </a:p>
          <a:p>
            <a:endParaRPr lang="en-US" sz="2200" dirty="0"/>
          </a:p>
          <a:p>
            <a:endParaRPr lang="en-US" sz="2200" dirty="0"/>
          </a:p>
          <a:p>
            <a:endParaRPr lang="en-US" sz="2200" dirty="0"/>
          </a:p>
          <a:p>
            <a:endParaRPr lang="en-US" altLang="ja-JP" sz="2200" dirty="0">
              <a:cs typeface="ＭＳ Ｐゴシック" charset="0"/>
            </a:endParaRPr>
          </a:p>
          <a:p>
            <a:endParaRPr lang="en-US" altLang="ja-JP" sz="2200" dirty="0">
              <a:cs typeface="ＭＳ Ｐゴシック" charset="0"/>
            </a:endParaRPr>
          </a:p>
          <a:p>
            <a:r>
              <a:rPr lang="en-US" altLang="ja-JP" sz="2200" dirty="0">
                <a:cs typeface="ＭＳ Ｐゴシック" charset="0"/>
              </a:rPr>
              <a:t>The harmonic mean of two numbers tends to be closer to the smaller of the two. </a:t>
            </a:r>
          </a:p>
          <a:p>
            <a:r>
              <a:rPr lang="en-US" altLang="ja-JP" sz="2200" dirty="0">
                <a:cs typeface="ＭＳ Ｐゴシック" charset="0"/>
              </a:rPr>
              <a:t>For F</a:t>
            </a:r>
            <a:r>
              <a:rPr lang="en-US" altLang="ja-JP" sz="2200" baseline="-25000" dirty="0">
                <a:cs typeface="ＭＳ Ｐゴシック" charset="0"/>
              </a:rPr>
              <a:t>1</a:t>
            </a:r>
            <a:r>
              <a:rPr lang="en-US" altLang="ja-JP" sz="2200" dirty="0">
                <a:cs typeface="ＭＳ Ｐゴシック" charset="0"/>
              </a:rPr>
              <a:t>-value to be large, both </a:t>
            </a:r>
            <a:r>
              <a:rPr lang="en-US" altLang="ja-JP" sz="2200" i="1" dirty="0">
                <a:cs typeface="ＭＳ Ｐゴシック" charset="0"/>
              </a:rPr>
              <a:t>p</a:t>
            </a:r>
            <a:r>
              <a:rPr lang="en-US" altLang="ja-JP" sz="2200" dirty="0">
                <a:cs typeface="ＭＳ Ｐゴシック" charset="0"/>
              </a:rPr>
              <a:t> and </a:t>
            </a:r>
            <a:r>
              <a:rPr lang="en-US" altLang="ja-JP" sz="2200" i="1" dirty="0">
                <a:cs typeface="ＭＳ Ｐゴシック" charset="0"/>
              </a:rPr>
              <a:t>r</a:t>
            </a:r>
            <a:r>
              <a:rPr lang="en-US" altLang="ja-JP" sz="2200" dirty="0">
                <a:cs typeface="ＭＳ Ｐゴシック" charset="0"/>
              </a:rPr>
              <a:t> </a:t>
            </a:r>
            <a:r>
              <a:rPr lang="en-US" altLang="ja-JP" sz="2200" dirty="0" smtClean="0">
                <a:cs typeface="ＭＳ Ｐゴシック" charset="0"/>
              </a:rPr>
              <a:t>must </a:t>
            </a:r>
            <a:r>
              <a:rPr lang="en-US" altLang="ja-JP" sz="2200" dirty="0">
                <a:cs typeface="ＭＳ Ｐゴシック" charset="0"/>
              </a:rPr>
              <a:t>be large. </a:t>
            </a:r>
            <a:endParaRPr lang="en-US" sz="2200" dirty="0"/>
          </a:p>
        </p:txBody>
      </p:sp>
      <p:sp>
        <p:nvSpPr>
          <p:cNvPr id="6" name="Slide Number Placeholder 5"/>
          <p:cNvSpPr>
            <a:spLocks noGrp="1"/>
          </p:cNvSpPr>
          <p:nvPr>
            <p:ph type="sldNum" sz="quarter" idx="12"/>
          </p:nvPr>
        </p:nvSpPr>
        <p:spPr/>
        <p:txBody>
          <a:bodyPr/>
          <a:lstStyle/>
          <a:p>
            <a:fld id="{EF455223-5968-774D-8A87-75C203F8387F}" type="slidenum">
              <a:rPr lang="en-US"/>
              <a:pPr/>
              <a:t>28</a:t>
            </a:fld>
            <a:endParaRPr lang="en-US"/>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912817" y="2539901"/>
            <a:ext cx="5084725" cy="2039240"/>
          </a:xfrm>
          <a:prstGeom prst="rect">
            <a:avLst/>
          </a:prstGeo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735709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43453"/>
            <a:ext cx="8382000" cy="601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715575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numCol="1">
            <a:noAutofit/>
          </a:bodyPr>
          <a:lstStyle/>
          <a:p>
            <a:r>
              <a:rPr lang="en-US" sz="2400" dirty="0"/>
              <a:t>Supervised Learning &amp; Classification</a:t>
            </a:r>
            <a:endParaRPr lang="en-US" sz="2400" dirty="0" smtClean="0"/>
          </a:p>
          <a:p>
            <a:r>
              <a:rPr lang="en-US" sz="2400" dirty="0" smtClean="0"/>
              <a:t>Measures </a:t>
            </a:r>
            <a:r>
              <a:rPr lang="en-US" sz="2400" dirty="0"/>
              <a:t>of Accuracy</a:t>
            </a:r>
          </a:p>
          <a:p>
            <a:r>
              <a:rPr lang="en-US" sz="2400" dirty="0"/>
              <a:t>Decision </a:t>
            </a:r>
            <a:r>
              <a:rPr lang="en-US" sz="2400" dirty="0" smtClean="0"/>
              <a:t>Trees</a:t>
            </a:r>
            <a:endParaRPr lang="en-US" sz="2400" dirty="0"/>
          </a:p>
          <a:p>
            <a:r>
              <a:rPr lang="en-US" sz="2400" dirty="0" smtClean="0"/>
              <a:t>Logistic </a:t>
            </a:r>
            <a:r>
              <a:rPr lang="en-US" sz="2400" dirty="0"/>
              <a:t>regression</a:t>
            </a:r>
          </a:p>
          <a:p>
            <a:r>
              <a:rPr lang="en-US" sz="2400" dirty="0" smtClean="0"/>
              <a:t>Support Vector Machines</a:t>
            </a:r>
          </a:p>
          <a:p>
            <a:r>
              <a:rPr lang="en-US" sz="2400" dirty="0" err="1" smtClean="0"/>
              <a:t>Vowpal</a:t>
            </a:r>
            <a:r>
              <a:rPr lang="en-US" sz="2400" dirty="0" smtClean="0"/>
              <a:t> </a:t>
            </a:r>
            <a:r>
              <a:rPr lang="en-US" sz="2400" dirty="0" err="1"/>
              <a:t>Wabbit</a:t>
            </a:r>
            <a:endParaRPr lang="en-US" sz="2400" dirty="0"/>
          </a:p>
        </p:txBody>
      </p:sp>
    </p:spTree>
    <p:extLst>
      <p:ext uri="{BB962C8B-B14F-4D97-AF65-F5344CB8AC3E}">
        <p14:creationId xmlns:p14="http://schemas.microsoft.com/office/powerpoint/2010/main" val="380143416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chor="ctr"/>
          <a:lstStyle/>
          <a:p>
            <a:pPr eaLnBrk="1" hangingPunct="1"/>
            <a:r>
              <a:rPr lang="en-US" sz="4600" dirty="0" smtClean="0">
                <a:latin typeface="Arial" charset="0"/>
              </a:rPr>
              <a:t>Decision Trees</a:t>
            </a:r>
            <a:endParaRPr lang="en-US" sz="4600" dirty="0">
              <a:latin typeface="Arial" charset="0"/>
            </a:endParaRPr>
          </a:p>
        </p:txBody>
      </p:sp>
      <p:sp>
        <p:nvSpPr>
          <p:cNvPr id="2" name="Text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69768499"/>
      </p:ext>
    </p:extLst>
  </p:cSld>
  <p:clrMapOvr>
    <a:masterClrMapping/>
  </p:clrMapOvr>
  <p:transition xmlns:p14="http://schemas.microsoft.com/office/powerpoint/2010/main" advTm="17712"/>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laceholder 2"/>
          <p:cNvSpPr>
            <a:spLocks noGrp="1"/>
          </p:cNvSpPr>
          <p:nvPr>
            <p:ph type="sldNum" sz="quarter" idx="10"/>
          </p:nvPr>
        </p:nvSpPr>
        <p:spPr/>
        <p:txBody>
          <a:bodyPr/>
          <a:lstStyle/>
          <a:p>
            <a:fld id="{BBC19FC9-0059-6746-B202-33C4FD4E29B5}" type="slidenum">
              <a:rPr lang="en-US"/>
              <a:pPr/>
              <a:t>31</a:t>
            </a:fld>
            <a:endParaRPr lang="en-US"/>
          </a:p>
        </p:txBody>
      </p:sp>
      <p:sp>
        <p:nvSpPr>
          <p:cNvPr id="278530" name="Rectangle 2"/>
          <p:cNvSpPr>
            <a:spLocks noChangeArrowheads="1"/>
          </p:cNvSpPr>
          <p:nvPr/>
        </p:nvSpPr>
        <p:spPr bwMode="auto">
          <a:xfrm>
            <a:off x="3810000" y="2971800"/>
            <a:ext cx="1219200" cy="2362200"/>
          </a:xfrm>
          <a:prstGeom prst="rect">
            <a:avLst/>
          </a:prstGeom>
          <a:solidFill>
            <a:schemeClr val="accent2">
              <a:alpha val="25000"/>
            </a:schemeClr>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31" name="Rectangle 3"/>
          <p:cNvSpPr>
            <a:spLocks noGrp="1" noChangeArrowheads="1"/>
          </p:cNvSpPr>
          <p:nvPr>
            <p:ph type="title"/>
          </p:nvPr>
        </p:nvSpPr>
        <p:spPr>
          <a:noFill/>
          <a:ln/>
        </p:spPr>
        <p:txBody>
          <a:bodyPr lIns="92075" tIns="46038" rIns="92075" bIns="46038" anchor="b"/>
          <a:lstStyle/>
          <a:p>
            <a:r>
              <a:rPr lang="en-US"/>
              <a:t>Classification: Decision Trees</a:t>
            </a:r>
          </a:p>
        </p:txBody>
      </p:sp>
      <p:sp>
        <p:nvSpPr>
          <p:cNvPr id="278532" name="Line 4"/>
          <p:cNvSpPr>
            <a:spLocks noChangeShapeType="1"/>
          </p:cNvSpPr>
          <p:nvPr/>
        </p:nvSpPr>
        <p:spPr bwMode="auto">
          <a:xfrm>
            <a:off x="1600200" y="2438400"/>
            <a:ext cx="0" cy="2895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33" name="Line 5"/>
          <p:cNvSpPr>
            <a:spLocks noChangeShapeType="1"/>
          </p:cNvSpPr>
          <p:nvPr/>
        </p:nvSpPr>
        <p:spPr bwMode="auto">
          <a:xfrm>
            <a:off x="1600200" y="5334000"/>
            <a:ext cx="3505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34" name="Oval 6"/>
          <p:cNvSpPr>
            <a:spLocks noChangeArrowheads="1"/>
          </p:cNvSpPr>
          <p:nvPr/>
        </p:nvSpPr>
        <p:spPr bwMode="auto">
          <a:xfrm>
            <a:off x="2292350" y="35877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35" name="Oval 7"/>
          <p:cNvSpPr>
            <a:spLocks noChangeArrowheads="1"/>
          </p:cNvSpPr>
          <p:nvPr/>
        </p:nvSpPr>
        <p:spPr bwMode="auto">
          <a:xfrm>
            <a:off x="2444750" y="37401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36" name="Oval 8"/>
          <p:cNvSpPr>
            <a:spLocks noChangeArrowheads="1"/>
          </p:cNvSpPr>
          <p:nvPr/>
        </p:nvSpPr>
        <p:spPr bwMode="auto">
          <a:xfrm>
            <a:off x="2749550" y="36639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37" name="Oval 9"/>
          <p:cNvSpPr>
            <a:spLocks noChangeArrowheads="1"/>
          </p:cNvSpPr>
          <p:nvPr/>
        </p:nvSpPr>
        <p:spPr bwMode="auto">
          <a:xfrm>
            <a:off x="3054350" y="35877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38" name="Oval 10"/>
          <p:cNvSpPr>
            <a:spLocks noChangeArrowheads="1"/>
          </p:cNvSpPr>
          <p:nvPr/>
        </p:nvSpPr>
        <p:spPr bwMode="auto">
          <a:xfrm>
            <a:off x="2216150" y="42735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39" name="Oval 11"/>
          <p:cNvSpPr>
            <a:spLocks noChangeArrowheads="1"/>
          </p:cNvSpPr>
          <p:nvPr/>
        </p:nvSpPr>
        <p:spPr bwMode="auto">
          <a:xfrm>
            <a:off x="3435350" y="32829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40" name="Oval 12"/>
          <p:cNvSpPr>
            <a:spLocks noChangeArrowheads="1"/>
          </p:cNvSpPr>
          <p:nvPr/>
        </p:nvSpPr>
        <p:spPr bwMode="auto">
          <a:xfrm>
            <a:off x="2597150" y="40449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41" name="Oval 13"/>
          <p:cNvSpPr>
            <a:spLocks noChangeArrowheads="1"/>
          </p:cNvSpPr>
          <p:nvPr/>
        </p:nvSpPr>
        <p:spPr bwMode="auto">
          <a:xfrm>
            <a:off x="3054350" y="38925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42" name="Oval 14"/>
          <p:cNvSpPr>
            <a:spLocks noChangeArrowheads="1"/>
          </p:cNvSpPr>
          <p:nvPr/>
        </p:nvSpPr>
        <p:spPr bwMode="auto">
          <a:xfrm>
            <a:off x="3435350" y="38163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43" name="Oval 15"/>
          <p:cNvSpPr>
            <a:spLocks noChangeArrowheads="1"/>
          </p:cNvSpPr>
          <p:nvPr/>
        </p:nvSpPr>
        <p:spPr bwMode="auto">
          <a:xfrm>
            <a:off x="2368550" y="44259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44" name="Oval 16"/>
          <p:cNvSpPr>
            <a:spLocks noChangeArrowheads="1"/>
          </p:cNvSpPr>
          <p:nvPr/>
        </p:nvSpPr>
        <p:spPr bwMode="auto">
          <a:xfrm>
            <a:off x="2139950" y="46545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45" name="Oval 17"/>
          <p:cNvSpPr>
            <a:spLocks noChangeArrowheads="1"/>
          </p:cNvSpPr>
          <p:nvPr/>
        </p:nvSpPr>
        <p:spPr bwMode="auto">
          <a:xfrm>
            <a:off x="2825750" y="32829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46" name="Oval 18"/>
          <p:cNvSpPr>
            <a:spLocks noChangeArrowheads="1"/>
          </p:cNvSpPr>
          <p:nvPr/>
        </p:nvSpPr>
        <p:spPr bwMode="auto">
          <a:xfrm>
            <a:off x="3435350" y="35115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47" name="Oval 19"/>
          <p:cNvSpPr>
            <a:spLocks noChangeArrowheads="1"/>
          </p:cNvSpPr>
          <p:nvPr/>
        </p:nvSpPr>
        <p:spPr bwMode="auto">
          <a:xfrm>
            <a:off x="4502150" y="35877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48" name="Oval 20"/>
          <p:cNvSpPr>
            <a:spLocks noChangeArrowheads="1"/>
          </p:cNvSpPr>
          <p:nvPr/>
        </p:nvSpPr>
        <p:spPr bwMode="auto">
          <a:xfrm>
            <a:off x="4197350" y="38163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49" name="Oval 21"/>
          <p:cNvSpPr>
            <a:spLocks noChangeArrowheads="1"/>
          </p:cNvSpPr>
          <p:nvPr/>
        </p:nvSpPr>
        <p:spPr bwMode="auto">
          <a:xfrm>
            <a:off x="4121150" y="41211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50" name="Oval 22"/>
          <p:cNvSpPr>
            <a:spLocks noChangeArrowheads="1"/>
          </p:cNvSpPr>
          <p:nvPr/>
        </p:nvSpPr>
        <p:spPr bwMode="auto">
          <a:xfrm>
            <a:off x="4425950" y="41973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51" name="Oval 23"/>
          <p:cNvSpPr>
            <a:spLocks noChangeArrowheads="1"/>
          </p:cNvSpPr>
          <p:nvPr/>
        </p:nvSpPr>
        <p:spPr bwMode="auto">
          <a:xfrm>
            <a:off x="4578350" y="43497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52" name="Oval 24"/>
          <p:cNvSpPr>
            <a:spLocks noChangeArrowheads="1"/>
          </p:cNvSpPr>
          <p:nvPr/>
        </p:nvSpPr>
        <p:spPr bwMode="auto">
          <a:xfrm>
            <a:off x="4502150" y="39687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53" name="Oval 25"/>
          <p:cNvSpPr>
            <a:spLocks noChangeArrowheads="1"/>
          </p:cNvSpPr>
          <p:nvPr/>
        </p:nvSpPr>
        <p:spPr bwMode="auto">
          <a:xfrm>
            <a:off x="2590800" y="48006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54" name="Oval 26"/>
          <p:cNvSpPr>
            <a:spLocks noChangeArrowheads="1"/>
          </p:cNvSpPr>
          <p:nvPr/>
        </p:nvSpPr>
        <p:spPr bwMode="auto">
          <a:xfrm>
            <a:off x="2819400" y="46482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55" name="Oval 27"/>
          <p:cNvSpPr>
            <a:spLocks noChangeArrowheads="1"/>
          </p:cNvSpPr>
          <p:nvPr/>
        </p:nvSpPr>
        <p:spPr bwMode="auto">
          <a:xfrm>
            <a:off x="3124200" y="47244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56" name="Oval 28"/>
          <p:cNvSpPr>
            <a:spLocks noChangeArrowheads="1"/>
          </p:cNvSpPr>
          <p:nvPr/>
        </p:nvSpPr>
        <p:spPr bwMode="auto">
          <a:xfrm>
            <a:off x="3124200" y="44958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57" name="Oval 29"/>
          <p:cNvSpPr>
            <a:spLocks noChangeArrowheads="1"/>
          </p:cNvSpPr>
          <p:nvPr/>
        </p:nvSpPr>
        <p:spPr bwMode="auto">
          <a:xfrm>
            <a:off x="3429000" y="44196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58" name="Oval 30"/>
          <p:cNvSpPr>
            <a:spLocks noChangeArrowheads="1"/>
          </p:cNvSpPr>
          <p:nvPr/>
        </p:nvSpPr>
        <p:spPr bwMode="auto">
          <a:xfrm>
            <a:off x="3505200" y="4724400"/>
            <a:ext cx="152400" cy="1524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59" name="Oval 31"/>
          <p:cNvSpPr>
            <a:spLocks noChangeArrowheads="1"/>
          </p:cNvSpPr>
          <p:nvPr/>
        </p:nvSpPr>
        <p:spPr bwMode="auto">
          <a:xfrm>
            <a:off x="3124200" y="32766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60" name="Oval 32"/>
          <p:cNvSpPr>
            <a:spLocks noChangeArrowheads="1"/>
          </p:cNvSpPr>
          <p:nvPr/>
        </p:nvSpPr>
        <p:spPr bwMode="auto">
          <a:xfrm>
            <a:off x="4114800" y="44196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61" name="Text Box 33"/>
          <p:cNvSpPr txBox="1">
            <a:spLocks noChangeArrowheads="1"/>
          </p:cNvSpPr>
          <p:nvPr/>
        </p:nvSpPr>
        <p:spPr bwMode="auto">
          <a:xfrm>
            <a:off x="4708525" y="529907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ＭＳ Ｐゴシック" charset="0"/>
              </a:defRPr>
            </a:lvl1pPr>
            <a:lvl2pPr marL="685800" indent="-22860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t>X</a:t>
            </a:r>
          </a:p>
        </p:txBody>
      </p:sp>
      <p:sp>
        <p:nvSpPr>
          <p:cNvPr id="278562" name="Text Box 34"/>
          <p:cNvSpPr txBox="1">
            <a:spLocks noChangeArrowheads="1"/>
          </p:cNvSpPr>
          <p:nvPr/>
        </p:nvSpPr>
        <p:spPr bwMode="auto">
          <a:xfrm>
            <a:off x="1050925" y="240347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ＭＳ Ｐゴシック" charset="0"/>
              </a:defRPr>
            </a:lvl1pPr>
            <a:lvl2pPr marL="685800" indent="-22860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t>Y</a:t>
            </a:r>
          </a:p>
        </p:txBody>
      </p:sp>
      <p:sp>
        <p:nvSpPr>
          <p:cNvPr id="278563" name="Line 35"/>
          <p:cNvSpPr>
            <a:spLocks noChangeShapeType="1"/>
          </p:cNvSpPr>
          <p:nvPr/>
        </p:nvSpPr>
        <p:spPr bwMode="auto">
          <a:xfrm>
            <a:off x="3810000" y="2514600"/>
            <a:ext cx="0" cy="281940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64" name="Line 36"/>
          <p:cNvSpPr>
            <a:spLocks noChangeShapeType="1"/>
          </p:cNvSpPr>
          <p:nvPr/>
        </p:nvSpPr>
        <p:spPr bwMode="auto">
          <a:xfrm flipH="1">
            <a:off x="1524000" y="4419600"/>
            <a:ext cx="2286000"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65" name="Line 37"/>
          <p:cNvSpPr>
            <a:spLocks noChangeShapeType="1"/>
          </p:cNvSpPr>
          <p:nvPr/>
        </p:nvSpPr>
        <p:spPr bwMode="auto">
          <a:xfrm>
            <a:off x="2514600" y="4419600"/>
            <a:ext cx="0" cy="91440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66" name="Rectangle 38"/>
          <p:cNvSpPr>
            <a:spLocks noChangeArrowheads="1"/>
          </p:cNvSpPr>
          <p:nvPr/>
        </p:nvSpPr>
        <p:spPr bwMode="auto">
          <a:xfrm>
            <a:off x="1600200" y="2971800"/>
            <a:ext cx="2209800" cy="1447800"/>
          </a:xfrm>
          <a:prstGeom prst="rect">
            <a:avLst/>
          </a:prstGeom>
          <a:solidFill>
            <a:schemeClr val="accent2">
              <a:alpha val="25000"/>
            </a:schemeClr>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67" name="Rectangle 39"/>
          <p:cNvSpPr>
            <a:spLocks noChangeArrowheads="1"/>
          </p:cNvSpPr>
          <p:nvPr/>
        </p:nvSpPr>
        <p:spPr bwMode="auto">
          <a:xfrm>
            <a:off x="1600200" y="4419600"/>
            <a:ext cx="914400" cy="914400"/>
          </a:xfrm>
          <a:prstGeom prst="rect">
            <a:avLst/>
          </a:prstGeom>
          <a:solidFill>
            <a:schemeClr val="accent2">
              <a:alpha val="25000"/>
            </a:schemeClr>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68" name="Rectangle 40"/>
          <p:cNvSpPr>
            <a:spLocks noChangeArrowheads="1"/>
          </p:cNvSpPr>
          <p:nvPr/>
        </p:nvSpPr>
        <p:spPr bwMode="auto">
          <a:xfrm>
            <a:off x="2514600" y="4419600"/>
            <a:ext cx="1295400" cy="914400"/>
          </a:xfrm>
          <a:prstGeom prst="rect">
            <a:avLst/>
          </a:prstGeom>
          <a:solidFill>
            <a:schemeClr val="folHlink">
              <a:alpha val="25000"/>
            </a:schemeClr>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69" name="Text Box 41"/>
          <p:cNvSpPr txBox="1">
            <a:spLocks noChangeArrowheads="1"/>
          </p:cNvSpPr>
          <p:nvPr/>
        </p:nvSpPr>
        <p:spPr bwMode="auto">
          <a:xfrm>
            <a:off x="5486400" y="1752600"/>
            <a:ext cx="30448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ＭＳ Ｐゴシック" charset="0"/>
              </a:defRPr>
            </a:lvl1pPr>
            <a:lvl2pPr marL="685800" indent="-22860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t>if X &gt; 5 then blue</a:t>
            </a:r>
          </a:p>
          <a:p>
            <a:r>
              <a:rPr lang="en-US"/>
              <a:t>else if Y &gt; 3 then blue</a:t>
            </a:r>
          </a:p>
          <a:p>
            <a:r>
              <a:rPr lang="en-US"/>
              <a:t>else if X &gt; 2 then green</a:t>
            </a:r>
          </a:p>
          <a:p>
            <a:r>
              <a:rPr lang="en-US"/>
              <a:t>else blue</a:t>
            </a:r>
          </a:p>
        </p:txBody>
      </p:sp>
      <p:sp>
        <p:nvSpPr>
          <p:cNvPr id="278570" name="Text Box 42"/>
          <p:cNvSpPr txBox="1">
            <a:spLocks noChangeArrowheads="1"/>
          </p:cNvSpPr>
          <p:nvPr/>
        </p:nvSpPr>
        <p:spPr bwMode="auto">
          <a:xfrm>
            <a:off x="3733800" y="5334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ＭＳ Ｐゴシック" charset="0"/>
              </a:defRPr>
            </a:lvl1pPr>
            <a:lvl2pPr marL="685800" indent="-22860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t>5</a:t>
            </a:r>
          </a:p>
        </p:txBody>
      </p:sp>
      <p:sp>
        <p:nvSpPr>
          <p:cNvPr id="278571" name="Text Box 43"/>
          <p:cNvSpPr txBox="1">
            <a:spLocks noChangeArrowheads="1"/>
          </p:cNvSpPr>
          <p:nvPr/>
        </p:nvSpPr>
        <p:spPr bwMode="auto">
          <a:xfrm>
            <a:off x="2362200" y="5334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ＭＳ Ｐゴシック" charset="0"/>
              </a:defRPr>
            </a:lvl1pPr>
            <a:lvl2pPr marL="685800" indent="-22860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t>2</a:t>
            </a:r>
          </a:p>
        </p:txBody>
      </p:sp>
      <p:sp>
        <p:nvSpPr>
          <p:cNvPr id="278572" name="Text Box 44"/>
          <p:cNvSpPr txBox="1">
            <a:spLocks noChangeArrowheads="1"/>
          </p:cNvSpPr>
          <p:nvPr/>
        </p:nvSpPr>
        <p:spPr bwMode="auto">
          <a:xfrm>
            <a:off x="1066800" y="4191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ＭＳ Ｐゴシック" charset="0"/>
              </a:defRPr>
            </a:lvl1pPr>
            <a:lvl2pPr marL="685800" indent="-22860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t>3</a:t>
            </a:r>
          </a:p>
        </p:txBody>
      </p:sp>
      <p:sp>
        <p:nvSpPr>
          <p:cNvPr id="278573" name="Oval 45"/>
          <p:cNvSpPr>
            <a:spLocks noChangeArrowheads="1"/>
          </p:cNvSpPr>
          <p:nvPr/>
        </p:nvSpPr>
        <p:spPr bwMode="auto">
          <a:xfrm>
            <a:off x="3505200" y="4114800"/>
            <a:ext cx="139700" cy="1397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705567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85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85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856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853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856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856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856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856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857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6" presetClass="emph" presetSubtype="0" fill="hold" grpId="1" nodeType="clickEffect">
                                  <p:stCondLst>
                                    <p:cond delay="0"/>
                                  </p:stCondLst>
                                  <p:childTnLst>
                                    <p:animScale>
                                      <p:cBhvr>
                                        <p:cTn id="42" dur="2000" fill="hold"/>
                                        <p:tgtEl>
                                          <p:spTgt spid="27857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animBg="1"/>
      <p:bldP spid="278563" grpId="0" animBg="1"/>
      <p:bldP spid="278564" grpId="0" animBg="1"/>
      <p:bldP spid="278565" grpId="0" animBg="1"/>
      <p:bldP spid="278566" grpId="0" animBg="1"/>
      <p:bldP spid="278567" grpId="0" animBg="1"/>
      <p:bldP spid="278568" grpId="0" animBg="1"/>
      <p:bldP spid="278569" grpId="0"/>
      <p:bldP spid="278573" grpId="0" animBg="1"/>
      <p:bldP spid="278573"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ChangeArrowheads="1"/>
          </p:cNvSpPr>
          <p:nvPr>
            <p:ph type="title"/>
          </p:nvPr>
        </p:nvSpPr>
        <p:spPr/>
        <p:txBody>
          <a:bodyPr/>
          <a:lstStyle/>
          <a:p>
            <a:r>
              <a:rPr lang="en-US"/>
              <a:t>Introduction</a:t>
            </a:r>
          </a:p>
        </p:txBody>
      </p:sp>
      <p:sp>
        <p:nvSpPr>
          <p:cNvPr id="771075" name="Rectangle 3"/>
          <p:cNvSpPr>
            <a:spLocks noGrp="1" noChangeArrowheads="1"/>
          </p:cNvSpPr>
          <p:nvPr>
            <p:ph idx="1"/>
          </p:nvPr>
        </p:nvSpPr>
        <p:spPr/>
        <p:txBody>
          <a:bodyPr>
            <a:normAutofit/>
          </a:bodyPr>
          <a:lstStyle/>
          <a:p>
            <a:r>
              <a:rPr lang="en-US" altLang="ja-JP" dirty="0">
                <a:solidFill>
                  <a:srgbClr val="9D3232"/>
                </a:solidFill>
                <a:cs typeface="ＭＳ Ｐゴシック" charset="0"/>
              </a:rPr>
              <a:t>Decision </a:t>
            </a:r>
            <a:r>
              <a:rPr lang="en-US" altLang="ja-JP" dirty="0" smtClean="0">
                <a:solidFill>
                  <a:srgbClr val="9D3232"/>
                </a:solidFill>
                <a:cs typeface="ＭＳ Ｐゴシック" charset="0"/>
              </a:rPr>
              <a:t>trees </a:t>
            </a:r>
            <a:r>
              <a:rPr lang="en-US" altLang="ja-JP" dirty="0" smtClean="0">
                <a:cs typeface="ＭＳ Ｐゴシック" charset="0"/>
              </a:rPr>
              <a:t>are </a:t>
            </a:r>
            <a:r>
              <a:rPr lang="en-US" altLang="ja-JP" dirty="0">
                <a:cs typeface="ＭＳ Ｐゴシック" charset="0"/>
              </a:rPr>
              <a:t>one of the most widely used techniques for classification. </a:t>
            </a:r>
          </a:p>
          <a:p>
            <a:pPr lvl="1"/>
            <a:r>
              <a:rPr lang="en-US" altLang="ja-JP" dirty="0">
                <a:cs typeface="ＭＳ Ｐゴシック" charset="0"/>
              </a:rPr>
              <a:t>C</a:t>
            </a:r>
            <a:r>
              <a:rPr lang="en-US" altLang="ja-JP" dirty="0" smtClean="0">
                <a:cs typeface="ＭＳ Ｐゴシック" charset="0"/>
              </a:rPr>
              <a:t>lassification </a:t>
            </a:r>
            <a:r>
              <a:rPr lang="en-US" altLang="ja-JP" dirty="0">
                <a:cs typeface="ＭＳ Ｐゴシック" charset="0"/>
              </a:rPr>
              <a:t>accuracy is competitive with other </a:t>
            </a:r>
            <a:r>
              <a:rPr lang="en-US" altLang="ja-JP" dirty="0" smtClean="0">
                <a:cs typeface="ＭＳ Ｐゴシック" charset="0"/>
              </a:rPr>
              <a:t>methods</a:t>
            </a:r>
            <a:endParaRPr lang="en-US" altLang="ja-JP" dirty="0">
              <a:cs typeface="ＭＳ Ｐゴシック" charset="0"/>
            </a:endParaRPr>
          </a:p>
          <a:p>
            <a:pPr lvl="1"/>
            <a:r>
              <a:rPr lang="en-US" altLang="ja-JP" dirty="0" smtClean="0">
                <a:cs typeface="ＭＳ Ｐゴシック" charset="0"/>
              </a:rPr>
              <a:t>They are </a:t>
            </a:r>
            <a:r>
              <a:rPr lang="en-US" altLang="ja-JP" dirty="0">
                <a:cs typeface="ＭＳ Ｐゴシック" charset="0"/>
              </a:rPr>
              <a:t>very </a:t>
            </a:r>
            <a:r>
              <a:rPr lang="en-US" altLang="ja-JP" dirty="0" smtClean="0">
                <a:cs typeface="ＭＳ Ｐゴシック" charset="0"/>
              </a:rPr>
              <a:t>efficient</a:t>
            </a:r>
          </a:p>
          <a:p>
            <a:pPr lvl="1"/>
            <a:r>
              <a:rPr lang="en-US" altLang="ja-JP" dirty="0" smtClean="0">
                <a:cs typeface="ＭＳ Ｐゴシック" charset="0"/>
              </a:rPr>
              <a:t>They are interpretable </a:t>
            </a:r>
          </a:p>
        </p:txBody>
      </p:sp>
      <p:sp>
        <p:nvSpPr>
          <p:cNvPr id="5" name="Slide Number Placeholder 4"/>
          <p:cNvSpPr>
            <a:spLocks noGrp="1"/>
          </p:cNvSpPr>
          <p:nvPr>
            <p:ph type="sldNum" sz="quarter" idx="12"/>
          </p:nvPr>
        </p:nvSpPr>
        <p:spPr/>
        <p:txBody>
          <a:bodyPr/>
          <a:lstStyle/>
          <a:p>
            <a:fld id="{2C2D7446-1182-174C-BC5F-45E23FD3D89B}" type="slidenum">
              <a:rPr lang="en-US"/>
              <a:pPr/>
              <a:t>32</a:t>
            </a:fld>
            <a:endParaRPr lang="en-US"/>
          </a:p>
        </p:txBody>
      </p:sp>
    </p:spTree>
    <p:extLst>
      <p:ext uri="{BB962C8B-B14F-4D97-AF65-F5344CB8AC3E}">
        <p14:creationId xmlns:p14="http://schemas.microsoft.com/office/powerpoint/2010/main" val="1778537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ChangeArrowheads="1"/>
          </p:cNvSpPr>
          <p:nvPr>
            <p:ph type="title"/>
          </p:nvPr>
        </p:nvSpPr>
        <p:spPr/>
        <p:txBody>
          <a:bodyPr>
            <a:normAutofit fontScale="90000"/>
          </a:bodyPr>
          <a:lstStyle/>
          <a:p>
            <a:r>
              <a:rPr lang="en-US" dirty="0"/>
              <a:t>An example: </a:t>
            </a:r>
            <a:r>
              <a:rPr lang="en-US" dirty="0" smtClean="0"/>
              <a:t>(</a:t>
            </a:r>
            <a:r>
              <a:rPr lang="en-US" dirty="0"/>
              <a:t>loan application)</a:t>
            </a:r>
          </a:p>
        </p:txBody>
      </p:sp>
      <p:sp>
        <p:nvSpPr>
          <p:cNvPr id="6" name="Slide Number Placeholder 4"/>
          <p:cNvSpPr>
            <a:spLocks noGrp="1"/>
          </p:cNvSpPr>
          <p:nvPr>
            <p:ph type="sldNum" sz="quarter" idx="12"/>
          </p:nvPr>
        </p:nvSpPr>
        <p:spPr/>
        <p:txBody>
          <a:bodyPr/>
          <a:lstStyle/>
          <a:p>
            <a:fld id="{EBE5D4F3-0E3A-4B47-9161-65207D20B5C7}" type="slidenum">
              <a:rPr lang="en-US"/>
              <a:pPr/>
              <a:t>33</a:t>
            </a:fld>
            <a:endParaRPr lang="en-US" dirty="0"/>
          </a:p>
        </p:txBody>
      </p:sp>
      <p:pic>
        <p:nvPicPr>
          <p:cNvPr id="710664" name="Picture 8"/>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192696" y="1938654"/>
            <a:ext cx="7099206" cy="4366100"/>
          </a:xfrm>
        </p:spPr>
      </p:pic>
      <p:sp>
        <p:nvSpPr>
          <p:cNvPr id="710663" name="Text Box 7"/>
          <p:cNvSpPr txBox="1">
            <a:spLocks noChangeArrowheads="1"/>
          </p:cNvSpPr>
          <p:nvPr/>
        </p:nvSpPr>
        <p:spPr bwMode="auto">
          <a:xfrm>
            <a:off x="6702317" y="1580542"/>
            <a:ext cx="18716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ＭＳ Ｐゴシック" charset="0"/>
              </a:defRPr>
            </a:lvl1pPr>
            <a:lvl2pPr>
              <a:spcBef>
                <a:spcPct val="0"/>
              </a:spcBef>
              <a:defRPr>
                <a:solidFill>
                  <a:schemeClr val="tx1"/>
                </a:solidFill>
                <a:latin typeface="Arial" charset="0"/>
                <a:ea typeface="ＭＳ Ｐゴシック" charset="0"/>
              </a:defRPr>
            </a:lvl2pPr>
            <a:lvl3pPr>
              <a:spcBef>
                <a:spcPct val="0"/>
              </a:spcBef>
              <a:defRPr>
                <a:solidFill>
                  <a:schemeClr val="tx1"/>
                </a:solidFill>
                <a:latin typeface="Arial" charset="0"/>
                <a:ea typeface="ＭＳ Ｐゴシック" charset="0"/>
              </a:defRPr>
            </a:lvl3pPr>
            <a:lvl4pPr>
              <a:spcBef>
                <a:spcPct val="0"/>
              </a:spcBef>
              <a:defRPr>
                <a:solidFill>
                  <a:schemeClr val="tx1"/>
                </a:solidFill>
                <a:latin typeface="Arial" charset="0"/>
                <a:ea typeface="ＭＳ Ｐゴシック" charset="0"/>
              </a:defRPr>
            </a:lvl4pPr>
            <a:lvl5pPr>
              <a:spcBef>
                <a:spcPct val="0"/>
              </a:spcBef>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spcBef>
                <a:spcPct val="50000"/>
              </a:spcBef>
              <a:buFont typeface="Wingdings" charset="0"/>
              <a:buNone/>
            </a:pPr>
            <a:r>
              <a:rPr lang="en-US" sz="1800" dirty="0"/>
              <a:t>Approved or not</a:t>
            </a:r>
          </a:p>
        </p:txBody>
      </p:sp>
    </p:spTree>
    <p:extLst>
      <p:ext uri="{BB962C8B-B14F-4D97-AF65-F5344CB8AC3E}">
        <p14:creationId xmlns:p14="http://schemas.microsoft.com/office/powerpoint/2010/main" val="3298341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ChangeArrowheads="1"/>
          </p:cNvSpPr>
          <p:nvPr>
            <p:ph type="title"/>
          </p:nvPr>
        </p:nvSpPr>
        <p:spPr/>
        <p:txBody>
          <a:bodyPr>
            <a:normAutofit fontScale="90000"/>
          </a:bodyPr>
          <a:lstStyle/>
          <a:p>
            <a:r>
              <a:rPr lang="en-US" dirty="0"/>
              <a:t>A decision tree from </a:t>
            </a:r>
            <a:r>
              <a:rPr lang="en-US" dirty="0" smtClean="0"/>
              <a:t>loan </a:t>
            </a:r>
            <a:r>
              <a:rPr lang="en-US" dirty="0"/>
              <a:t>data</a:t>
            </a:r>
          </a:p>
        </p:txBody>
      </p:sp>
      <p:sp>
        <p:nvSpPr>
          <p:cNvPr id="5" name="Footer Placeholder 3"/>
          <p:cNvSpPr>
            <a:spLocks noGrp="1"/>
          </p:cNvSpPr>
          <p:nvPr>
            <p:ph type="ftr" sz="quarter" idx="11"/>
          </p:nvPr>
        </p:nvSpPr>
        <p:spPr/>
        <p:txBody>
          <a:bodyPr/>
          <a:lstStyle/>
          <a:p>
            <a:r>
              <a:rPr lang="en-US"/>
              <a:t>CS583, Bing Liu, UIC</a:t>
            </a:r>
          </a:p>
        </p:txBody>
      </p:sp>
      <p:sp>
        <p:nvSpPr>
          <p:cNvPr id="6" name="Slide Number Placeholder 4"/>
          <p:cNvSpPr>
            <a:spLocks noGrp="1"/>
          </p:cNvSpPr>
          <p:nvPr>
            <p:ph type="sldNum" sz="quarter" idx="12"/>
          </p:nvPr>
        </p:nvSpPr>
        <p:spPr/>
        <p:txBody>
          <a:bodyPr/>
          <a:lstStyle/>
          <a:p>
            <a:fld id="{13C81E0C-13AF-9043-B915-6743A313075C}" type="slidenum">
              <a:rPr lang="en-US"/>
              <a:pPr/>
              <a:t>34</a:t>
            </a:fld>
            <a:endParaRPr lang="en-US"/>
          </a:p>
        </p:txBody>
      </p:sp>
      <p:sp>
        <p:nvSpPr>
          <p:cNvPr id="773124" name="Text Box 4"/>
          <p:cNvSpPr txBox="1">
            <a:spLocks noChangeArrowheads="1"/>
          </p:cNvSpPr>
          <p:nvPr/>
        </p:nvSpPr>
        <p:spPr bwMode="auto">
          <a:xfrm>
            <a:off x="457199" y="1825208"/>
            <a:ext cx="818175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342900" indent="-342900">
              <a:spcBef>
                <a:spcPct val="0"/>
              </a:spcBef>
              <a:defRPr>
                <a:solidFill>
                  <a:schemeClr val="tx1"/>
                </a:solidFill>
                <a:latin typeface="Arial" charset="0"/>
                <a:ea typeface="ＭＳ Ｐゴシック" charset="0"/>
              </a:defRPr>
            </a:lvl1pPr>
            <a:lvl2pPr>
              <a:spcBef>
                <a:spcPct val="0"/>
              </a:spcBef>
              <a:defRPr>
                <a:solidFill>
                  <a:schemeClr val="tx1"/>
                </a:solidFill>
                <a:latin typeface="Arial" charset="0"/>
                <a:ea typeface="ＭＳ Ｐゴシック" charset="0"/>
              </a:defRPr>
            </a:lvl2pPr>
            <a:lvl3pPr>
              <a:spcBef>
                <a:spcPct val="0"/>
              </a:spcBef>
              <a:defRPr>
                <a:solidFill>
                  <a:schemeClr val="tx1"/>
                </a:solidFill>
                <a:latin typeface="Arial" charset="0"/>
                <a:ea typeface="ＭＳ Ｐゴシック" charset="0"/>
              </a:defRPr>
            </a:lvl3pPr>
            <a:lvl4pPr>
              <a:spcBef>
                <a:spcPct val="0"/>
              </a:spcBef>
              <a:defRPr>
                <a:solidFill>
                  <a:schemeClr val="tx1"/>
                </a:solidFill>
                <a:latin typeface="Arial" charset="0"/>
                <a:ea typeface="ＭＳ Ｐゴシック" charset="0"/>
              </a:defRPr>
            </a:lvl4pPr>
            <a:lvl5pPr>
              <a:spcBef>
                <a:spcPct val="0"/>
              </a:spcBef>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spcBef>
                <a:spcPct val="50000"/>
              </a:spcBef>
            </a:pPr>
            <a:r>
              <a:rPr lang="en-US" sz="2400" dirty="0" smtClean="0">
                <a:solidFill>
                  <a:schemeClr val="accent6">
                    <a:lumMod val="50000"/>
                  </a:schemeClr>
                </a:solidFill>
              </a:rPr>
              <a:t>Decision trees</a:t>
            </a:r>
            <a:r>
              <a:rPr lang="en-US" sz="2400" dirty="0" smtClean="0">
                <a:solidFill>
                  <a:srgbClr val="3333CC"/>
                </a:solidFill>
              </a:rPr>
              <a:t> </a:t>
            </a:r>
            <a:r>
              <a:rPr lang="en-US" sz="2400" dirty="0" smtClean="0"/>
              <a:t>are composed of</a:t>
            </a:r>
            <a:r>
              <a:rPr lang="en-US" sz="2400" dirty="0" smtClean="0">
                <a:solidFill>
                  <a:srgbClr val="3333CC"/>
                </a:solidFill>
              </a:rPr>
              <a:t> </a:t>
            </a:r>
          </a:p>
          <a:p>
            <a:pPr>
              <a:lnSpc>
                <a:spcPct val="80000"/>
              </a:lnSpc>
              <a:spcBef>
                <a:spcPct val="50000"/>
              </a:spcBef>
            </a:pPr>
            <a:r>
              <a:rPr lang="en-US" sz="2400" dirty="0" smtClean="0">
                <a:solidFill>
                  <a:srgbClr val="3333CC"/>
                </a:solidFill>
              </a:rPr>
              <a:t>decision </a:t>
            </a:r>
            <a:r>
              <a:rPr lang="en-US" sz="2400" dirty="0">
                <a:solidFill>
                  <a:srgbClr val="3333CC"/>
                </a:solidFill>
              </a:rPr>
              <a:t>nodes </a:t>
            </a:r>
            <a:r>
              <a:rPr lang="en-US" sz="2400" dirty="0"/>
              <a:t>and</a:t>
            </a:r>
            <a:r>
              <a:rPr lang="en-US" sz="2400" dirty="0">
                <a:solidFill>
                  <a:srgbClr val="3333CC"/>
                </a:solidFill>
              </a:rPr>
              <a:t> leaf nodes (classes)</a:t>
            </a:r>
          </a:p>
        </p:txBody>
      </p:sp>
      <p:pic>
        <p:nvPicPr>
          <p:cNvPr id="9"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20314" b="-20314"/>
          <a:stretch>
            <a:fillRect/>
          </a:stretch>
        </p:blipFill>
        <p:spPr>
          <a:xfrm>
            <a:off x="1826591" y="2549924"/>
            <a:ext cx="5903843" cy="3247114"/>
          </a:xfrm>
        </p:spPr>
      </p:pic>
    </p:spTree>
    <p:extLst>
      <p:ext uri="{BB962C8B-B14F-4D97-AF65-F5344CB8AC3E}">
        <p14:creationId xmlns:p14="http://schemas.microsoft.com/office/powerpoint/2010/main" val="2412355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ChangeArrowheads="1"/>
          </p:cNvSpPr>
          <p:nvPr>
            <p:ph type="title"/>
          </p:nvPr>
        </p:nvSpPr>
        <p:spPr/>
        <p:txBody>
          <a:bodyPr/>
          <a:lstStyle/>
          <a:p>
            <a:r>
              <a:rPr lang="en-US"/>
              <a:t>Use the decision tree</a:t>
            </a:r>
          </a:p>
        </p:txBody>
      </p:sp>
      <p:sp>
        <p:nvSpPr>
          <p:cNvPr id="9" name="Slide Number Placeholder 4"/>
          <p:cNvSpPr>
            <a:spLocks noGrp="1"/>
          </p:cNvSpPr>
          <p:nvPr>
            <p:ph type="sldNum" sz="quarter" idx="12"/>
          </p:nvPr>
        </p:nvSpPr>
        <p:spPr/>
        <p:txBody>
          <a:bodyPr/>
          <a:lstStyle/>
          <a:p>
            <a:fld id="{1862F422-2174-D745-83D3-EAC324BB51F3}" type="slidenum">
              <a:rPr lang="en-US"/>
              <a:pPr/>
              <a:t>35</a:t>
            </a:fld>
            <a:endParaRPr lang="en-US" dirty="0"/>
          </a:p>
        </p:txBody>
      </p:sp>
      <p:pic>
        <p:nvPicPr>
          <p:cNvPr id="775173" name="Picture 5"/>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610964" y="1623391"/>
            <a:ext cx="8027988" cy="836544"/>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pic>
        <p:nvPicPr>
          <p:cNvPr id="77517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8" y="2673350"/>
            <a:ext cx="8229600" cy="349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75175" name="Line 7"/>
          <p:cNvSpPr>
            <a:spLocks noChangeShapeType="1"/>
          </p:cNvSpPr>
          <p:nvPr/>
        </p:nvSpPr>
        <p:spPr bwMode="auto">
          <a:xfrm flipH="1">
            <a:off x="1908175" y="3249613"/>
            <a:ext cx="1476375" cy="576262"/>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75177" name="Line 9"/>
          <p:cNvSpPr>
            <a:spLocks noChangeShapeType="1"/>
          </p:cNvSpPr>
          <p:nvPr/>
        </p:nvSpPr>
        <p:spPr bwMode="auto">
          <a:xfrm>
            <a:off x="1979613" y="4545013"/>
            <a:ext cx="612775" cy="75565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75178" name="Text Box 10"/>
          <p:cNvSpPr txBox="1">
            <a:spLocks noChangeArrowheads="1"/>
          </p:cNvSpPr>
          <p:nvPr/>
        </p:nvSpPr>
        <p:spPr bwMode="auto">
          <a:xfrm>
            <a:off x="7964455" y="2008741"/>
            <a:ext cx="9170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342900" indent="-342900">
              <a:spcBef>
                <a:spcPct val="0"/>
              </a:spcBef>
              <a:defRPr>
                <a:solidFill>
                  <a:schemeClr val="tx1"/>
                </a:solidFill>
                <a:latin typeface="Arial" charset="0"/>
                <a:ea typeface="ＭＳ Ｐゴシック" charset="0"/>
              </a:defRPr>
            </a:lvl1pPr>
            <a:lvl2pPr>
              <a:spcBef>
                <a:spcPct val="0"/>
              </a:spcBef>
              <a:defRPr>
                <a:solidFill>
                  <a:schemeClr val="tx1"/>
                </a:solidFill>
                <a:latin typeface="Arial" charset="0"/>
                <a:ea typeface="ＭＳ Ｐゴシック" charset="0"/>
              </a:defRPr>
            </a:lvl2pPr>
            <a:lvl3pPr>
              <a:spcBef>
                <a:spcPct val="0"/>
              </a:spcBef>
              <a:defRPr>
                <a:solidFill>
                  <a:schemeClr val="tx1"/>
                </a:solidFill>
                <a:latin typeface="Arial" charset="0"/>
                <a:ea typeface="ＭＳ Ｐゴシック" charset="0"/>
              </a:defRPr>
            </a:lvl3pPr>
            <a:lvl4pPr>
              <a:spcBef>
                <a:spcPct val="0"/>
              </a:spcBef>
              <a:defRPr>
                <a:solidFill>
                  <a:schemeClr val="tx1"/>
                </a:solidFill>
                <a:latin typeface="Arial" charset="0"/>
                <a:ea typeface="ＭＳ Ｐゴシック" charset="0"/>
              </a:defRPr>
            </a:lvl4pPr>
            <a:lvl5pPr>
              <a:spcBef>
                <a:spcPct val="0"/>
              </a:spcBef>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spcBef>
                <a:spcPct val="50000"/>
              </a:spcBef>
              <a:buFont typeface="Wingdings" charset="0"/>
              <a:buNone/>
            </a:pPr>
            <a:r>
              <a:rPr lang="en-US" dirty="0">
                <a:solidFill>
                  <a:srgbClr val="FF0000"/>
                </a:solidFill>
              </a:rPr>
              <a:t>No</a:t>
            </a:r>
          </a:p>
        </p:txBody>
      </p:sp>
    </p:spTree>
    <p:extLst>
      <p:ext uri="{BB962C8B-B14F-4D97-AF65-F5344CB8AC3E}">
        <p14:creationId xmlns:p14="http://schemas.microsoft.com/office/powerpoint/2010/main" val="2321525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ChangeArrowheads="1"/>
          </p:cNvSpPr>
          <p:nvPr>
            <p:ph type="title"/>
          </p:nvPr>
        </p:nvSpPr>
        <p:spPr/>
        <p:txBody>
          <a:bodyPr/>
          <a:lstStyle/>
          <a:p>
            <a:r>
              <a:rPr lang="en-US"/>
              <a:t>Is the decision tree unique?</a:t>
            </a:r>
          </a:p>
        </p:txBody>
      </p:sp>
      <p:sp>
        <p:nvSpPr>
          <p:cNvPr id="4" name="Content Placeholder 3"/>
          <p:cNvSpPr>
            <a:spLocks noGrp="1"/>
          </p:cNvSpPr>
          <p:nvPr>
            <p:ph sz="half" idx="1"/>
          </p:nvPr>
        </p:nvSpPr>
        <p:spPr>
          <a:xfrm>
            <a:off x="457200" y="1645920"/>
            <a:ext cx="4191000" cy="4526280"/>
          </a:xfrm>
        </p:spPr>
        <p:txBody>
          <a:bodyPr>
            <a:normAutofit fontScale="85000" lnSpcReduction="10000"/>
          </a:bodyPr>
          <a:lstStyle/>
          <a:p>
            <a:pPr>
              <a:spcBef>
                <a:spcPct val="50000"/>
              </a:spcBef>
            </a:pPr>
            <a:r>
              <a:rPr lang="en-US" dirty="0">
                <a:solidFill>
                  <a:srgbClr val="FF0000"/>
                </a:solidFill>
              </a:rPr>
              <a:t>No</a:t>
            </a:r>
            <a:r>
              <a:rPr lang="en-US" dirty="0"/>
              <a:t>. Here is a simpler tree. </a:t>
            </a:r>
            <a:endParaRPr lang="en-US" dirty="0" smtClean="0"/>
          </a:p>
          <a:p>
            <a:pPr>
              <a:spcBef>
                <a:spcPct val="50000"/>
              </a:spcBef>
            </a:pPr>
            <a:endParaRPr lang="en-US" dirty="0"/>
          </a:p>
          <a:p>
            <a:r>
              <a:rPr lang="en-US" dirty="0"/>
              <a:t>We </a:t>
            </a:r>
            <a:r>
              <a:rPr lang="en-US" dirty="0" smtClean="0"/>
              <a:t>want a</a:t>
            </a:r>
            <a:r>
              <a:rPr lang="en-US" dirty="0" smtClean="0">
                <a:solidFill>
                  <a:srgbClr val="3333CC"/>
                </a:solidFill>
              </a:rPr>
              <a:t> </a:t>
            </a:r>
            <a:r>
              <a:rPr lang="en-US" dirty="0">
                <a:solidFill>
                  <a:srgbClr val="3333CC"/>
                </a:solidFill>
              </a:rPr>
              <a:t>smaller </a:t>
            </a:r>
            <a:r>
              <a:rPr lang="en-US" dirty="0" smtClean="0"/>
              <a:t>and</a:t>
            </a:r>
            <a:r>
              <a:rPr lang="en-US" dirty="0" smtClean="0">
                <a:solidFill>
                  <a:srgbClr val="3333CC"/>
                </a:solidFill>
              </a:rPr>
              <a:t> more accurate </a:t>
            </a:r>
            <a:r>
              <a:rPr lang="en-US" dirty="0"/>
              <a:t>tree.</a:t>
            </a:r>
          </a:p>
          <a:p>
            <a:pPr lvl="1"/>
            <a:r>
              <a:rPr lang="en-US" dirty="0" smtClean="0"/>
              <a:t>Easier </a:t>
            </a:r>
            <a:r>
              <a:rPr lang="en-US" dirty="0"/>
              <a:t>to understand and </a:t>
            </a:r>
            <a:r>
              <a:rPr lang="en-US" dirty="0" smtClean="0"/>
              <a:t>performs </a:t>
            </a:r>
            <a:r>
              <a:rPr lang="en-US" dirty="0"/>
              <a:t>better.</a:t>
            </a:r>
            <a:r>
              <a:rPr lang="en-US" sz="2000" dirty="0"/>
              <a:t> </a:t>
            </a:r>
            <a:endParaRPr lang="en-US" sz="2000" dirty="0" smtClean="0"/>
          </a:p>
          <a:p>
            <a:pPr lvl="1"/>
            <a:endParaRPr lang="en-US" sz="2000" dirty="0"/>
          </a:p>
          <a:p>
            <a:pPr>
              <a:spcBef>
                <a:spcPct val="50000"/>
              </a:spcBef>
            </a:pPr>
            <a:r>
              <a:rPr lang="en-US" dirty="0"/>
              <a:t>Finding the best tree is NP-hard.</a:t>
            </a:r>
          </a:p>
          <a:p>
            <a:pPr>
              <a:spcBef>
                <a:spcPct val="50000"/>
              </a:spcBef>
            </a:pPr>
            <a:r>
              <a:rPr lang="en-US" dirty="0"/>
              <a:t>All current </a:t>
            </a:r>
            <a:r>
              <a:rPr lang="en-US" dirty="0" smtClean="0"/>
              <a:t>tree-building </a:t>
            </a:r>
            <a:r>
              <a:rPr lang="en-US" dirty="0"/>
              <a:t>algorithms are heuristic </a:t>
            </a:r>
            <a:r>
              <a:rPr lang="en-US" dirty="0" smtClean="0"/>
              <a:t>algorithms</a:t>
            </a:r>
            <a:endParaRPr lang="en-US" dirty="0"/>
          </a:p>
        </p:txBody>
      </p:sp>
      <p:sp>
        <p:nvSpPr>
          <p:cNvPr id="7" name="Slide Number Placeholder 4"/>
          <p:cNvSpPr>
            <a:spLocks noGrp="1"/>
          </p:cNvSpPr>
          <p:nvPr>
            <p:ph type="sldNum" sz="quarter" idx="12"/>
          </p:nvPr>
        </p:nvSpPr>
        <p:spPr/>
        <p:txBody>
          <a:bodyPr/>
          <a:lstStyle/>
          <a:p>
            <a:fld id="{4E3B9A2E-0662-0148-98DD-8541A0E238ED}" type="slidenum">
              <a:rPr lang="en-US"/>
              <a:pPr/>
              <a:t>36</a:t>
            </a:fld>
            <a:endParaRPr lang="en-US"/>
          </a:p>
        </p:txBody>
      </p:sp>
      <p:pic>
        <p:nvPicPr>
          <p:cNvPr id="12"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t="-8790" b="-8790"/>
          <a:stretch>
            <a:fillRect/>
          </a:stretch>
        </p:blipFill>
        <p:spPr/>
      </p:pic>
    </p:spTree>
    <p:extLst>
      <p:ext uri="{BB962C8B-B14F-4D97-AF65-F5344CB8AC3E}">
        <p14:creationId xmlns:p14="http://schemas.microsoft.com/office/powerpoint/2010/main" val="415820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normAutofit fontScale="90000"/>
          </a:bodyPr>
          <a:lstStyle/>
          <a:p>
            <a:r>
              <a:rPr lang="en-US"/>
              <a:t>From a decision tree to a set of rules</a:t>
            </a:r>
          </a:p>
        </p:txBody>
      </p:sp>
      <p:sp>
        <p:nvSpPr>
          <p:cNvPr id="7" name="Slide Number Placeholder 4"/>
          <p:cNvSpPr>
            <a:spLocks noGrp="1"/>
          </p:cNvSpPr>
          <p:nvPr>
            <p:ph type="sldNum" sz="quarter" idx="12"/>
          </p:nvPr>
        </p:nvSpPr>
        <p:spPr/>
        <p:txBody>
          <a:bodyPr/>
          <a:lstStyle/>
          <a:p>
            <a:fld id="{D4C8CA3C-3392-E743-894F-42039C69FAB2}" type="slidenum">
              <a:rPr lang="en-US"/>
              <a:pPr/>
              <a:t>37</a:t>
            </a:fld>
            <a:endParaRPr lang="en-US"/>
          </a:p>
        </p:txBody>
      </p:sp>
      <p:pic>
        <p:nvPicPr>
          <p:cNvPr id="778244" name="Picture 4"/>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537939" y="5278783"/>
            <a:ext cx="8101013" cy="1061071"/>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pic>
        <p:nvPicPr>
          <p:cNvPr id="77824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9652" y="1991946"/>
            <a:ext cx="3139300" cy="2899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78247" name="Text Box 7"/>
          <p:cNvSpPr txBox="1">
            <a:spLocks noChangeArrowheads="1"/>
          </p:cNvSpPr>
          <p:nvPr/>
        </p:nvSpPr>
        <p:spPr bwMode="auto">
          <a:xfrm>
            <a:off x="537939" y="1975703"/>
            <a:ext cx="4034061"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342900" indent="-342900">
              <a:spcBef>
                <a:spcPct val="0"/>
              </a:spcBef>
              <a:defRPr>
                <a:solidFill>
                  <a:schemeClr val="tx1"/>
                </a:solidFill>
                <a:latin typeface="Arial" charset="0"/>
                <a:ea typeface="ＭＳ Ｐゴシック" charset="0"/>
              </a:defRPr>
            </a:lvl1pPr>
            <a:lvl2pPr>
              <a:spcBef>
                <a:spcPct val="0"/>
              </a:spcBef>
              <a:defRPr>
                <a:solidFill>
                  <a:schemeClr val="tx1"/>
                </a:solidFill>
                <a:latin typeface="Arial" charset="0"/>
                <a:ea typeface="ＭＳ Ｐゴシック" charset="0"/>
              </a:defRPr>
            </a:lvl2pPr>
            <a:lvl3pPr>
              <a:spcBef>
                <a:spcPct val="0"/>
              </a:spcBef>
              <a:defRPr>
                <a:solidFill>
                  <a:schemeClr val="tx1"/>
                </a:solidFill>
                <a:latin typeface="Arial" charset="0"/>
                <a:ea typeface="ＭＳ Ｐゴシック" charset="0"/>
              </a:defRPr>
            </a:lvl3pPr>
            <a:lvl4pPr>
              <a:spcBef>
                <a:spcPct val="0"/>
              </a:spcBef>
              <a:defRPr>
                <a:solidFill>
                  <a:schemeClr val="tx1"/>
                </a:solidFill>
                <a:latin typeface="Arial" charset="0"/>
                <a:ea typeface="ＭＳ Ｐゴシック" charset="0"/>
              </a:defRPr>
            </a:lvl4pPr>
            <a:lvl5pPr>
              <a:spcBef>
                <a:spcPct val="0"/>
              </a:spcBef>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marL="111125" indent="0">
              <a:spcBef>
                <a:spcPct val="50000"/>
              </a:spcBef>
            </a:pPr>
            <a:r>
              <a:rPr lang="en-US" sz="2000" dirty="0" smtClean="0">
                <a:solidFill>
                  <a:srgbClr val="FFFFFF"/>
                </a:solidFill>
              </a:rPr>
              <a:t>Any decision tree </a:t>
            </a:r>
            <a:r>
              <a:rPr lang="en-US" sz="2000" dirty="0">
                <a:solidFill>
                  <a:srgbClr val="FFFFFF"/>
                </a:solidFill>
              </a:rPr>
              <a:t>can be converted to a set of </a:t>
            </a:r>
            <a:r>
              <a:rPr lang="en-US" sz="2000" dirty="0" smtClean="0">
                <a:solidFill>
                  <a:srgbClr val="FFFFFF"/>
                </a:solidFill>
              </a:rPr>
              <a:t>rules.</a:t>
            </a:r>
            <a:endParaRPr lang="en-US" sz="2000" dirty="0">
              <a:solidFill>
                <a:srgbClr val="FFFFFF"/>
              </a:solidFill>
            </a:endParaRPr>
          </a:p>
          <a:p>
            <a:pPr marL="111125" indent="0">
              <a:spcBef>
                <a:spcPct val="50000"/>
              </a:spcBef>
            </a:pPr>
            <a:r>
              <a:rPr lang="en-US" sz="2000" dirty="0">
                <a:solidFill>
                  <a:srgbClr val="FFFFFF"/>
                </a:solidFill>
              </a:rPr>
              <a:t>Each path from the root to a leaf is a rule.</a:t>
            </a:r>
          </a:p>
        </p:txBody>
      </p:sp>
    </p:spTree>
    <p:extLst>
      <p:ext uri="{BB962C8B-B14F-4D97-AF65-F5344CB8AC3E}">
        <p14:creationId xmlns:p14="http://schemas.microsoft.com/office/powerpoint/2010/main" val="209800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ChangeArrowheads="1"/>
          </p:cNvSpPr>
          <p:nvPr>
            <p:ph type="title"/>
          </p:nvPr>
        </p:nvSpPr>
        <p:spPr/>
        <p:txBody>
          <a:bodyPr>
            <a:normAutofit fontScale="90000"/>
          </a:bodyPr>
          <a:lstStyle/>
          <a:p>
            <a:r>
              <a:rPr lang="en-US"/>
              <a:t>Algorithm for decision tree learning</a:t>
            </a:r>
          </a:p>
        </p:txBody>
      </p:sp>
      <p:sp>
        <p:nvSpPr>
          <p:cNvPr id="723971" name="Rectangle 3"/>
          <p:cNvSpPr>
            <a:spLocks noGrp="1" noChangeArrowheads="1"/>
          </p:cNvSpPr>
          <p:nvPr>
            <p:ph idx="1"/>
          </p:nvPr>
        </p:nvSpPr>
        <p:spPr>
          <a:solidFill>
            <a:schemeClr val="bg1"/>
          </a:solidFill>
        </p:spPr>
        <p:txBody>
          <a:bodyPr>
            <a:normAutofit fontScale="92500"/>
          </a:bodyPr>
          <a:lstStyle/>
          <a:p>
            <a:pPr>
              <a:lnSpc>
                <a:spcPct val="95000"/>
              </a:lnSpc>
            </a:pPr>
            <a:r>
              <a:rPr lang="en-US" sz="2400" dirty="0"/>
              <a:t>Basic algorithm (a greedy </a:t>
            </a:r>
            <a:r>
              <a:rPr lang="en-US" sz="2500" b="1" dirty="0">
                <a:solidFill>
                  <a:srgbClr val="FF0000"/>
                </a:solidFill>
                <a:latin typeface="Times New Roman" charset="0"/>
              </a:rPr>
              <a:t>divide-and-conquer</a:t>
            </a:r>
            <a:r>
              <a:rPr lang="en-US" sz="2400" dirty="0"/>
              <a:t> algorithm)</a:t>
            </a:r>
          </a:p>
          <a:p>
            <a:pPr marL="742950" lvl="1" indent="-285750">
              <a:lnSpc>
                <a:spcPct val="95000"/>
              </a:lnSpc>
            </a:pPr>
            <a:r>
              <a:rPr lang="en-US" sz="2100" dirty="0"/>
              <a:t>Assume attributes are categorical </a:t>
            </a:r>
            <a:r>
              <a:rPr lang="en-US" sz="2100" dirty="0" smtClean="0"/>
              <a:t>(for now; continuous </a:t>
            </a:r>
            <a:r>
              <a:rPr lang="en-US" sz="2100" dirty="0"/>
              <a:t>attributes can be handled too)</a:t>
            </a:r>
          </a:p>
          <a:p>
            <a:pPr marL="742950" lvl="1" indent="-285750">
              <a:lnSpc>
                <a:spcPct val="95000"/>
              </a:lnSpc>
            </a:pPr>
            <a:r>
              <a:rPr lang="en-US" sz="2100" dirty="0"/>
              <a:t>Tree is constructed in a </a:t>
            </a:r>
            <a:r>
              <a:rPr lang="en-US" sz="2100" dirty="0">
                <a:solidFill>
                  <a:srgbClr val="FF0000"/>
                </a:solidFill>
              </a:rPr>
              <a:t>top-down recursive manner</a:t>
            </a:r>
          </a:p>
          <a:p>
            <a:pPr marL="742950" lvl="1" indent="-285750">
              <a:lnSpc>
                <a:spcPct val="95000"/>
              </a:lnSpc>
            </a:pPr>
            <a:r>
              <a:rPr lang="en-US" sz="2100" dirty="0"/>
              <a:t>At start, all the training examples are at the root</a:t>
            </a:r>
          </a:p>
          <a:p>
            <a:pPr marL="742950" lvl="1" indent="-285750">
              <a:lnSpc>
                <a:spcPct val="95000"/>
              </a:lnSpc>
            </a:pPr>
            <a:r>
              <a:rPr lang="en-US" sz="2100" dirty="0"/>
              <a:t>Examples are partitioned recursively based on selected attributes</a:t>
            </a:r>
          </a:p>
          <a:p>
            <a:pPr marL="742950" lvl="1" indent="-285750">
              <a:lnSpc>
                <a:spcPct val="95000"/>
              </a:lnSpc>
            </a:pPr>
            <a:r>
              <a:rPr lang="en-US" sz="2100" dirty="0"/>
              <a:t>Attributes are selected on the basis of an impurity function (e.g., </a:t>
            </a:r>
            <a:r>
              <a:rPr lang="en-US" sz="2100" dirty="0">
                <a:solidFill>
                  <a:srgbClr val="3333CC"/>
                </a:solidFill>
              </a:rPr>
              <a:t>information gain</a:t>
            </a:r>
            <a:r>
              <a:rPr lang="en-US" sz="2100" dirty="0"/>
              <a:t>)</a:t>
            </a:r>
          </a:p>
          <a:p>
            <a:pPr>
              <a:lnSpc>
                <a:spcPct val="95000"/>
              </a:lnSpc>
            </a:pPr>
            <a:r>
              <a:rPr lang="en-US" sz="2400" dirty="0"/>
              <a:t>Conditions for stopping partitioning</a:t>
            </a:r>
          </a:p>
          <a:p>
            <a:pPr marL="742950" lvl="1" indent="-285750">
              <a:lnSpc>
                <a:spcPct val="95000"/>
              </a:lnSpc>
            </a:pPr>
            <a:r>
              <a:rPr lang="en-US" sz="2100" dirty="0"/>
              <a:t>All examples for a given node belong to the same class</a:t>
            </a:r>
          </a:p>
          <a:p>
            <a:pPr marL="742950" lvl="1" indent="-285750">
              <a:lnSpc>
                <a:spcPct val="95000"/>
              </a:lnSpc>
            </a:pPr>
            <a:r>
              <a:rPr lang="en-US" sz="2100" dirty="0"/>
              <a:t>There are no remaining attributes for further partitioning – majority class is the leaf</a:t>
            </a:r>
          </a:p>
          <a:p>
            <a:pPr marL="742950" lvl="1" indent="-285750">
              <a:lnSpc>
                <a:spcPct val="95000"/>
              </a:lnSpc>
            </a:pPr>
            <a:r>
              <a:rPr lang="en-US" sz="2100" dirty="0"/>
              <a:t>There are no examples left</a:t>
            </a:r>
          </a:p>
        </p:txBody>
      </p:sp>
      <p:sp>
        <p:nvSpPr>
          <p:cNvPr id="5" name="Slide Number Placeholder 4"/>
          <p:cNvSpPr>
            <a:spLocks noGrp="1"/>
          </p:cNvSpPr>
          <p:nvPr>
            <p:ph type="sldNum" sz="quarter" idx="12"/>
          </p:nvPr>
        </p:nvSpPr>
        <p:spPr/>
        <p:txBody>
          <a:bodyPr/>
          <a:lstStyle/>
          <a:p>
            <a:fld id="{ADCD7CBF-52D8-5A4F-9CEE-E8928E53B295}" type="slidenum">
              <a:rPr lang="en-US"/>
              <a:pPr/>
              <a:t>38</a:t>
            </a:fld>
            <a:endParaRPr lang="en-US"/>
          </a:p>
        </p:txBody>
      </p:sp>
    </p:spTree>
    <p:extLst>
      <p:ext uri="{BB962C8B-B14F-4D97-AF65-F5344CB8AC3E}">
        <p14:creationId xmlns:p14="http://schemas.microsoft.com/office/powerpoint/2010/main" val="4222365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2"/>
          <p:cNvSpPr>
            <a:spLocks noGrp="1" noChangeArrowheads="1"/>
          </p:cNvSpPr>
          <p:nvPr>
            <p:ph type="title"/>
          </p:nvPr>
        </p:nvSpPr>
        <p:spPr/>
        <p:txBody>
          <a:bodyPr>
            <a:normAutofit fontScale="90000"/>
          </a:bodyPr>
          <a:lstStyle/>
          <a:p>
            <a:r>
              <a:rPr lang="en-GB" dirty="0" smtClean="0"/>
              <a:t>Choosing the </a:t>
            </a:r>
            <a:r>
              <a:rPr lang="en-GB" dirty="0"/>
              <a:t>attribute to partition data </a:t>
            </a:r>
          </a:p>
        </p:txBody>
      </p:sp>
      <p:sp>
        <p:nvSpPr>
          <p:cNvPr id="724995" name="Rectangle 3"/>
          <p:cNvSpPr>
            <a:spLocks noGrp="1" noChangeArrowheads="1"/>
          </p:cNvSpPr>
          <p:nvPr>
            <p:ph idx="1"/>
          </p:nvPr>
        </p:nvSpPr>
        <p:spPr/>
        <p:txBody>
          <a:bodyPr>
            <a:normAutofit/>
          </a:bodyPr>
          <a:lstStyle/>
          <a:p>
            <a:r>
              <a:rPr lang="en-GB" dirty="0"/>
              <a:t>The </a:t>
            </a:r>
            <a:r>
              <a:rPr lang="en-GB" i="1" dirty="0">
                <a:solidFill>
                  <a:srgbClr val="FF0000"/>
                </a:solidFill>
              </a:rPr>
              <a:t>key</a:t>
            </a:r>
            <a:r>
              <a:rPr lang="en-GB" dirty="0"/>
              <a:t> to building a decision tree </a:t>
            </a:r>
            <a:r>
              <a:rPr lang="en-GB" dirty="0" smtClean="0"/>
              <a:t>is </a:t>
            </a:r>
            <a:r>
              <a:rPr lang="en-GB" dirty="0"/>
              <a:t>which attribute to choose </a:t>
            </a:r>
            <a:r>
              <a:rPr lang="en-GB" dirty="0" smtClean="0"/>
              <a:t>to create a </a:t>
            </a:r>
            <a:r>
              <a:rPr lang="en-GB" dirty="0"/>
              <a:t>branch. </a:t>
            </a:r>
            <a:endParaRPr lang="en-GB" dirty="0" smtClean="0"/>
          </a:p>
          <a:p>
            <a:endParaRPr lang="en-GB" dirty="0"/>
          </a:p>
          <a:p>
            <a:r>
              <a:rPr lang="en-GB" dirty="0"/>
              <a:t>The objective is to reduce impurity or uncertainty in data as much as possible.</a:t>
            </a:r>
          </a:p>
          <a:p>
            <a:pPr marL="742950" lvl="1" indent="-285750"/>
            <a:r>
              <a:rPr lang="en-GB" dirty="0">
                <a:solidFill>
                  <a:srgbClr val="3333CC"/>
                </a:solidFill>
              </a:rPr>
              <a:t>A subset of data is </a:t>
            </a:r>
            <a:r>
              <a:rPr lang="en-GB" dirty="0">
                <a:solidFill>
                  <a:srgbClr val="FF9900"/>
                </a:solidFill>
              </a:rPr>
              <a:t>pure</a:t>
            </a:r>
            <a:r>
              <a:rPr lang="en-GB" dirty="0">
                <a:solidFill>
                  <a:srgbClr val="3333CC"/>
                </a:solidFill>
              </a:rPr>
              <a:t> if all instances belong to the same class</a:t>
            </a:r>
            <a:r>
              <a:rPr lang="en-GB" dirty="0"/>
              <a:t>. </a:t>
            </a:r>
          </a:p>
        </p:txBody>
      </p:sp>
      <p:sp>
        <p:nvSpPr>
          <p:cNvPr id="5" name="Slide Number Placeholder 4"/>
          <p:cNvSpPr>
            <a:spLocks noGrp="1"/>
          </p:cNvSpPr>
          <p:nvPr>
            <p:ph type="sldNum" sz="quarter" idx="12"/>
          </p:nvPr>
        </p:nvSpPr>
        <p:spPr/>
        <p:txBody>
          <a:bodyPr/>
          <a:lstStyle/>
          <a:p>
            <a:fld id="{9816850D-4756-3946-8CC0-5608B559851A}" type="slidenum">
              <a:rPr lang="en-US"/>
              <a:pPr/>
              <a:t>39</a:t>
            </a:fld>
            <a:endParaRPr lang="en-US"/>
          </a:p>
        </p:txBody>
      </p:sp>
    </p:spTree>
    <p:extLst>
      <p:ext uri="{BB962C8B-B14F-4D97-AF65-F5344CB8AC3E}">
        <p14:creationId xmlns:p14="http://schemas.microsoft.com/office/powerpoint/2010/main" val="924669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chor="ctr"/>
          <a:lstStyle/>
          <a:p>
            <a:pPr eaLnBrk="1" hangingPunct="1"/>
            <a:r>
              <a:rPr lang="en-US" sz="4600" dirty="0" smtClean="0">
                <a:latin typeface="Arial" charset="0"/>
              </a:rPr>
              <a:t>Classification</a:t>
            </a:r>
            <a:endParaRPr lang="en-US" sz="4600" dirty="0">
              <a:latin typeface="Arial" charset="0"/>
            </a:endParaRPr>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044187773"/>
      </p:ext>
    </p:extLst>
  </p:cSld>
  <p:clrMapOvr>
    <a:masterClrMapping/>
  </p:clrMapOvr>
  <p:transition xmlns:p14="http://schemas.microsoft.com/office/powerpoint/2010/main" advTm="17712"/>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ChangeArrowheads="1"/>
          </p:cNvSpPr>
          <p:nvPr>
            <p:ph type="title"/>
          </p:nvPr>
        </p:nvSpPr>
        <p:spPr/>
        <p:txBody>
          <a:bodyPr>
            <a:normAutofit fontScale="90000"/>
          </a:bodyPr>
          <a:lstStyle/>
          <a:p>
            <a:r>
              <a:rPr lang="en-US" dirty="0"/>
              <a:t>An example: </a:t>
            </a:r>
            <a:r>
              <a:rPr lang="en-US" dirty="0" smtClean="0"/>
              <a:t>(</a:t>
            </a:r>
            <a:r>
              <a:rPr lang="en-US" dirty="0"/>
              <a:t>loan application)</a:t>
            </a:r>
          </a:p>
        </p:txBody>
      </p:sp>
      <p:sp>
        <p:nvSpPr>
          <p:cNvPr id="6" name="Slide Number Placeholder 4"/>
          <p:cNvSpPr>
            <a:spLocks noGrp="1"/>
          </p:cNvSpPr>
          <p:nvPr>
            <p:ph type="sldNum" sz="quarter" idx="12"/>
          </p:nvPr>
        </p:nvSpPr>
        <p:spPr/>
        <p:txBody>
          <a:bodyPr/>
          <a:lstStyle/>
          <a:p>
            <a:fld id="{EBE5D4F3-0E3A-4B47-9161-65207D20B5C7}" type="slidenum">
              <a:rPr lang="en-US"/>
              <a:pPr/>
              <a:t>40</a:t>
            </a:fld>
            <a:endParaRPr lang="en-US" dirty="0"/>
          </a:p>
        </p:txBody>
      </p:sp>
      <p:pic>
        <p:nvPicPr>
          <p:cNvPr id="710664" name="Picture 8"/>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192696" y="1938654"/>
            <a:ext cx="7099206" cy="4366100"/>
          </a:xfrm>
        </p:spPr>
      </p:pic>
      <p:sp>
        <p:nvSpPr>
          <p:cNvPr id="710663" name="Text Box 7"/>
          <p:cNvSpPr txBox="1">
            <a:spLocks noChangeArrowheads="1"/>
          </p:cNvSpPr>
          <p:nvPr/>
        </p:nvSpPr>
        <p:spPr bwMode="auto">
          <a:xfrm>
            <a:off x="6702317" y="1580542"/>
            <a:ext cx="18716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ＭＳ Ｐゴシック" charset="0"/>
              </a:defRPr>
            </a:lvl1pPr>
            <a:lvl2pPr>
              <a:spcBef>
                <a:spcPct val="0"/>
              </a:spcBef>
              <a:defRPr>
                <a:solidFill>
                  <a:schemeClr val="tx1"/>
                </a:solidFill>
                <a:latin typeface="Arial" charset="0"/>
                <a:ea typeface="ＭＳ Ｐゴシック" charset="0"/>
              </a:defRPr>
            </a:lvl2pPr>
            <a:lvl3pPr>
              <a:spcBef>
                <a:spcPct val="0"/>
              </a:spcBef>
              <a:defRPr>
                <a:solidFill>
                  <a:schemeClr val="tx1"/>
                </a:solidFill>
                <a:latin typeface="Arial" charset="0"/>
                <a:ea typeface="ＭＳ Ｐゴシック" charset="0"/>
              </a:defRPr>
            </a:lvl3pPr>
            <a:lvl4pPr>
              <a:spcBef>
                <a:spcPct val="0"/>
              </a:spcBef>
              <a:defRPr>
                <a:solidFill>
                  <a:schemeClr val="tx1"/>
                </a:solidFill>
                <a:latin typeface="Arial" charset="0"/>
                <a:ea typeface="ＭＳ Ｐゴシック" charset="0"/>
              </a:defRPr>
            </a:lvl4pPr>
            <a:lvl5pPr>
              <a:spcBef>
                <a:spcPct val="0"/>
              </a:spcBef>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spcBef>
                <a:spcPct val="50000"/>
              </a:spcBef>
              <a:buFont typeface="Wingdings" charset="0"/>
              <a:buNone/>
            </a:pPr>
            <a:r>
              <a:rPr lang="en-US" sz="1800" dirty="0"/>
              <a:t>Approved or not</a:t>
            </a:r>
          </a:p>
        </p:txBody>
      </p:sp>
    </p:spTree>
    <p:extLst>
      <p:ext uri="{BB962C8B-B14F-4D97-AF65-F5344CB8AC3E}">
        <p14:creationId xmlns:p14="http://schemas.microsoft.com/office/powerpoint/2010/main" val="3298341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p:cNvSpPr>
            <a:spLocks noGrp="1" noChangeArrowheads="1"/>
          </p:cNvSpPr>
          <p:nvPr>
            <p:ph type="title"/>
          </p:nvPr>
        </p:nvSpPr>
        <p:spPr/>
        <p:txBody>
          <a:bodyPr>
            <a:normAutofit fontScale="90000"/>
          </a:bodyPr>
          <a:lstStyle/>
          <a:p>
            <a:r>
              <a:rPr lang="en-US" dirty="0"/>
              <a:t>Two possible </a:t>
            </a:r>
            <a:r>
              <a:rPr lang="en-US" dirty="0" smtClean="0"/>
              <a:t>roots:</a:t>
            </a:r>
            <a:r>
              <a:rPr lang="en-US" dirty="0"/>
              <a:t/>
            </a:r>
            <a:br>
              <a:rPr lang="en-US" dirty="0"/>
            </a:br>
            <a:r>
              <a:rPr lang="en-US" dirty="0" smtClean="0"/>
              <a:t>Which </a:t>
            </a:r>
            <a:r>
              <a:rPr lang="en-US" dirty="0"/>
              <a:t>is better?</a:t>
            </a:r>
          </a:p>
        </p:txBody>
      </p:sp>
      <p:sp>
        <p:nvSpPr>
          <p:cNvPr id="6" name="Slide Number Placeholder 4"/>
          <p:cNvSpPr>
            <a:spLocks noGrp="1"/>
          </p:cNvSpPr>
          <p:nvPr>
            <p:ph type="sldNum" sz="quarter" idx="12"/>
          </p:nvPr>
        </p:nvSpPr>
        <p:spPr/>
        <p:txBody>
          <a:bodyPr/>
          <a:lstStyle/>
          <a:p>
            <a:fld id="{3F152F73-8605-5345-BFC1-B77136983007}" type="slidenum">
              <a:rPr lang="en-US"/>
              <a:pPr/>
              <a:t>41</a:t>
            </a:fld>
            <a:endParaRPr lang="en-US"/>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692206" y="1789044"/>
            <a:ext cx="5780503" cy="1833218"/>
          </a:xfrm>
          <a:prstGeom prst="rect">
            <a:avLst/>
          </a:prstGeom>
        </p:spPr>
      </p:pic>
    </p:spTree>
    <p:extLst>
      <p:ext uri="{BB962C8B-B14F-4D97-AF65-F5344CB8AC3E}">
        <p14:creationId xmlns:p14="http://schemas.microsoft.com/office/powerpoint/2010/main" val="2276523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p:txBody>
          <a:bodyPr>
            <a:normAutofit/>
          </a:bodyPr>
          <a:lstStyle/>
          <a:p>
            <a:r>
              <a:rPr lang="en-US" dirty="0" smtClean="0"/>
              <a:t>Information Entropy</a:t>
            </a:r>
            <a:endParaRPr lang="en-US" dirty="0"/>
          </a:p>
        </p:txBody>
      </p:sp>
      <p:sp>
        <p:nvSpPr>
          <p:cNvPr id="728067" name="Rectangle 3"/>
          <p:cNvSpPr>
            <a:spLocks noGrp="1" noChangeArrowheads="1"/>
          </p:cNvSpPr>
          <p:nvPr>
            <p:ph idx="1"/>
          </p:nvPr>
        </p:nvSpPr>
        <p:spPr>
          <a:noFill/>
        </p:spPr>
        <p:txBody>
          <a:bodyPr/>
          <a:lstStyle/>
          <a:p>
            <a:endParaRPr lang="en-US" sz="2600" dirty="0" smtClean="0"/>
          </a:p>
          <a:p>
            <a:endParaRPr lang="en-US" sz="2600" dirty="0"/>
          </a:p>
          <a:p>
            <a:endParaRPr lang="en-US" sz="2600" dirty="0"/>
          </a:p>
          <a:p>
            <a:endParaRPr lang="en-US" sz="2600" dirty="0"/>
          </a:p>
          <a:p>
            <a:endParaRPr lang="en-US" sz="2600" dirty="0"/>
          </a:p>
          <a:p>
            <a:endParaRPr lang="en-US" sz="2600" dirty="0"/>
          </a:p>
          <a:p>
            <a:endParaRPr lang="en-US" sz="2600" dirty="0"/>
          </a:p>
          <a:p>
            <a:r>
              <a:rPr lang="en-US" altLang="ja-JP" sz="2600" dirty="0" err="1">
                <a:cs typeface="ＭＳ Ｐゴシック" charset="0"/>
              </a:rPr>
              <a:t>Pr</a:t>
            </a:r>
            <a:r>
              <a:rPr lang="en-US" altLang="ja-JP" sz="2600" dirty="0">
                <a:cs typeface="ＭＳ Ｐゴシック" charset="0"/>
              </a:rPr>
              <a:t>(</a:t>
            </a:r>
            <a:r>
              <a:rPr lang="en-US" altLang="ja-JP" sz="2600" i="1" dirty="0" err="1">
                <a:cs typeface="ＭＳ Ｐゴシック" charset="0"/>
              </a:rPr>
              <a:t>c</a:t>
            </a:r>
            <a:r>
              <a:rPr lang="en-US" altLang="ja-JP" sz="2600" i="1" baseline="-25000" dirty="0" err="1">
                <a:cs typeface="ＭＳ Ｐゴシック" charset="0"/>
              </a:rPr>
              <a:t>j</a:t>
            </a:r>
            <a:r>
              <a:rPr lang="en-US" altLang="ja-JP" sz="2600" dirty="0">
                <a:cs typeface="ＭＳ Ｐゴシック" charset="0"/>
              </a:rPr>
              <a:t>) is the probability of class </a:t>
            </a:r>
            <a:r>
              <a:rPr lang="en-US" altLang="ja-JP" sz="2600" i="1" dirty="0" err="1">
                <a:cs typeface="ＭＳ Ｐゴシック" charset="0"/>
              </a:rPr>
              <a:t>c</a:t>
            </a:r>
            <a:r>
              <a:rPr lang="en-US" altLang="ja-JP" sz="2600" i="1" baseline="-25000" dirty="0" err="1">
                <a:cs typeface="ＭＳ Ｐゴシック" charset="0"/>
              </a:rPr>
              <a:t>j</a:t>
            </a:r>
            <a:r>
              <a:rPr lang="en-US" altLang="ja-JP" sz="2600" i="1" baseline="-25000" dirty="0">
                <a:cs typeface="ＭＳ Ｐゴシック" charset="0"/>
              </a:rPr>
              <a:t> </a:t>
            </a:r>
            <a:r>
              <a:rPr lang="en-US" altLang="ja-JP" sz="2600" dirty="0">
                <a:cs typeface="ＭＳ Ｐゴシック" charset="0"/>
              </a:rPr>
              <a:t>in data set </a:t>
            </a:r>
            <a:r>
              <a:rPr lang="en-US" altLang="ja-JP" sz="2600" i="1" dirty="0">
                <a:cs typeface="ＭＳ Ｐゴシック" charset="0"/>
              </a:rPr>
              <a:t>D</a:t>
            </a:r>
            <a:r>
              <a:rPr lang="en-US" altLang="ja-JP" sz="2600" dirty="0">
                <a:cs typeface="ＭＳ Ｐゴシック" charset="0"/>
              </a:rPr>
              <a:t> </a:t>
            </a:r>
            <a:endParaRPr lang="en-US" sz="2600" dirty="0"/>
          </a:p>
          <a:p>
            <a:r>
              <a:rPr lang="en-US" sz="2600" dirty="0"/>
              <a:t>We use entropy as a </a:t>
            </a:r>
            <a:r>
              <a:rPr lang="en-US" sz="2600" dirty="0">
                <a:solidFill>
                  <a:srgbClr val="3333CC"/>
                </a:solidFill>
              </a:rPr>
              <a:t>measure of impurity </a:t>
            </a:r>
            <a:r>
              <a:rPr lang="en-US" sz="2600" dirty="0"/>
              <a:t>or</a:t>
            </a:r>
            <a:r>
              <a:rPr lang="en-US" sz="2600" dirty="0">
                <a:solidFill>
                  <a:srgbClr val="3333CC"/>
                </a:solidFill>
              </a:rPr>
              <a:t> disorder</a:t>
            </a:r>
            <a:r>
              <a:rPr lang="en-US" sz="2600" dirty="0"/>
              <a:t> of data set </a:t>
            </a:r>
            <a:r>
              <a:rPr lang="en-US" sz="2600" i="1" dirty="0"/>
              <a:t>D</a:t>
            </a:r>
            <a:r>
              <a:rPr lang="en-US" sz="2600" dirty="0"/>
              <a:t>. </a:t>
            </a:r>
          </a:p>
        </p:txBody>
      </p:sp>
      <p:sp>
        <p:nvSpPr>
          <p:cNvPr id="9" name="Slide Number Placeholder 5"/>
          <p:cNvSpPr>
            <a:spLocks noGrp="1"/>
          </p:cNvSpPr>
          <p:nvPr>
            <p:ph type="sldNum" sz="quarter" idx="12"/>
          </p:nvPr>
        </p:nvSpPr>
        <p:spPr/>
        <p:txBody>
          <a:bodyPr/>
          <a:lstStyle/>
          <a:p>
            <a:fld id="{05784E78-156C-6A4D-AA33-D38E5297384B}" type="slidenum">
              <a:rPr lang="en-US"/>
              <a:pPr/>
              <a:t>42</a:t>
            </a:fld>
            <a:endParaRPr lang="en-US"/>
          </a:p>
        </p:txBody>
      </p:sp>
      <p:sp>
        <p:nvSpPr>
          <p:cNvPr id="72806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72807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72807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graphicFrame>
        <p:nvGraphicFramePr>
          <p:cNvPr id="10" name="Object 12"/>
          <p:cNvGraphicFramePr>
            <a:graphicFrameLocks noChangeAspect="1"/>
          </p:cNvGraphicFramePr>
          <p:nvPr>
            <p:extLst>
              <p:ext uri="{D42A27DB-BD31-4B8C-83A1-F6EECF244321}">
                <p14:modId xmlns:p14="http://schemas.microsoft.com/office/powerpoint/2010/main" val="244957688"/>
              </p:ext>
            </p:extLst>
          </p:nvPr>
        </p:nvGraphicFramePr>
        <p:xfrm>
          <a:off x="1841707" y="2132083"/>
          <a:ext cx="5041900" cy="1247775"/>
        </p:xfrm>
        <a:graphic>
          <a:graphicData uri="http://schemas.openxmlformats.org/presentationml/2006/ole">
            <mc:AlternateContent xmlns:mc="http://schemas.openxmlformats.org/markup-compatibility/2006">
              <mc:Choice xmlns:v="urn:schemas-microsoft-com:vml" Requires="v">
                <p:oleObj spid="_x0000_s90190" name="Equation" r:id="rId3" imgW="2057400" imgH="508000" progId="Equation.3">
                  <p:embed/>
                </p:oleObj>
              </mc:Choice>
              <mc:Fallback>
                <p:oleObj name="Equation" r:id="rId3" imgW="2057400" imgH="508000" progId="Equation.3">
                  <p:embed/>
                  <p:pic>
                    <p:nvPicPr>
                      <p:cNvPr id="0" name=""/>
                      <p:cNvPicPr>
                        <a:picLocks noChangeAspect="1" noChangeArrowheads="1"/>
                      </p:cNvPicPr>
                      <p:nvPr/>
                    </p:nvPicPr>
                    <p:blipFill>
                      <a:blip r:embed="rId4"/>
                      <a:srcRect/>
                      <a:stretch>
                        <a:fillRect/>
                      </a:stretch>
                    </p:blipFill>
                    <p:spPr bwMode="auto">
                      <a:xfrm>
                        <a:off x="1841707" y="2132083"/>
                        <a:ext cx="5041900" cy="1247775"/>
                      </a:xfrm>
                      <a:prstGeom prst="rect">
                        <a:avLst/>
                      </a:prstGeom>
                      <a:solidFill>
                        <a:srgbClr val="FFFFFF"/>
                      </a:solidFill>
                      <a:extLst/>
                    </p:spPr>
                  </p:pic>
                </p:oleObj>
              </mc:Fallback>
            </mc:AlternateContent>
          </a:graphicData>
        </a:graphic>
      </p:graphicFrame>
    </p:spTree>
    <p:extLst>
      <p:ext uri="{BB962C8B-B14F-4D97-AF65-F5344CB8AC3E}">
        <p14:creationId xmlns:p14="http://schemas.microsoft.com/office/powerpoint/2010/main" val="1763052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noChangeArrowheads="1"/>
          </p:cNvSpPr>
          <p:nvPr>
            <p:ph type="title"/>
          </p:nvPr>
        </p:nvSpPr>
        <p:spPr/>
        <p:txBody>
          <a:bodyPr>
            <a:normAutofit/>
          </a:bodyPr>
          <a:lstStyle/>
          <a:p>
            <a:r>
              <a:rPr lang="en-US" dirty="0" smtClean="0"/>
              <a:t>Information Entropy</a:t>
            </a:r>
            <a:endParaRPr lang="en-US" dirty="0"/>
          </a:p>
        </p:txBody>
      </p:sp>
      <p:sp>
        <p:nvSpPr>
          <p:cNvPr id="6" name="Slide Number Placeholder 4"/>
          <p:cNvSpPr>
            <a:spLocks noGrp="1"/>
          </p:cNvSpPr>
          <p:nvPr>
            <p:ph type="sldNum" sz="quarter" idx="12"/>
          </p:nvPr>
        </p:nvSpPr>
        <p:spPr/>
        <p:txBody>
          <a:bodyPr/>
          <a:lstStyle/>
          <a:p>
            <a:fld id="{FC0629BC-06F0-C84C-A54F-77285D7290A4}" type="slidenum">
              <a:rPr lang="en-US"/>
              <a:pPr/>
              <a:t>43</a:t>
            </a:fld>
            <a:endParaRPr lang="en-US"/>
          </a:p>
        </p:txBody>
      </p:sp>
      <p:pic>
        <p:nvPicPr>
          <p:cNvPr id="812035" name="Picture 3"/>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1181032" y="1590675"/>
            <a:ext cx="7212012" cy="3708400"/>
          </a:xfrm>
        </p:spPr>
      </p:pic>
      <p:sp>
        <p:nvSpPr>
          <p:cNvPr id="812036" name="Text Box 4"/>
          <p:cNvSpPr txBox="1">
            <a:spLocks noChangeArrowheads="1"/>
          </p:cNvSpPr>
          <p:nvPr/>
        </p:nvSpPr>
        <p:spPr bwMode="auto">
          <a:xfrm>
            <a:off x="250825" y="5589588"/>
            <a:ext cx="8642350"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ＭＳ Ｐゴシック" charset="0"/>
              </a:defRPr>
            </a:lvl1pPr>
            <a:lvl2pPr>
              <a:spcBef>
                <a:spcPct val="0"/>
              </a:spcBef>
              <a:defRPr>
                <a:solidFill>
                  <a:schemeClr val="tx1"/>
                </a:solidFill>
                <a:latin typeface="Arial" charset="0"/>
                <a:ea typeface="ＭＳ Ｐゴシック" charset="0"/>
              </a:defRPr>
            </a:lvl2pPr>
            <a:lvl3pPr>
              <a:spcBef>
                <a:spcPct val="0"/>
              </a:spcBef>
              <a:defRPr>
                <a:solidFill>
                  <a:schemeClr val="tx1"/>
                </a:solidFill>
                <a:latin typeface="Arial" charset="0"/>
                <a:ea typeface="ＭＳ Ｐゴシック" charset="0"/>
              </a:defRPr>
            </a:lvl3pPr>
            <a:lvl4pPr>
              <a:spcBef>
                <a:spcPct val="0"/>
              </a:spcBef>
              <a:defRPr>
                <a:solidFill>
                  <a:schemeClr val="tx1"/>
                </a:solidFill>
                <a:latin typeface="Arial" charset="0"/>
                <a:ea typeface="ＭＳ Ｐゴシック" charset="0"/>
              </a:defRPr>
            </a:lvl4pPr>
            <a:lvl5pPr>
              <a:spcBef>
                <a:spcPct val="0"/>
              </a:spcBef>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spcBef>
                <a:spcPct val="50000"/>
              </a:spcBef>
            </a:pPr>
            <a:r>
              <a:rPr lang="en-US" sz="2400" dirty="0">
                <a:solidFill>
                  <a:srgbClr val="FF0000"/>
                </a:solidFill>
              </a:rPr>
              <a:t>As the data become purer and purer, the entropy value becomes smaller and smaller. </a:t>
            </a:r>
            <a:endParaRPr lang="en-US" sz="2400" dirty="0">
              <a:solidFill>
                <a:srgbClr val="3333CC"/>
              </a:solidFill>
            </a:endParaRPr>
          </a:p>
        </p:txBody>
      </p:sp>
    </p:spTree>
    <p:extLst>
      <p:ext uri="{BB962C8B-B14F-4D97-AF65-F5344CB8AC3E}">
        <p14:creationId xmlns:p14="http://schemas.microsoft.com/office/powerpoint/2010/main" val="4243324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ChangeArrowheads="1"/>
          </p:cNvSpPr>
          <p:nvPr>
            <p:ph type="title"/>
          </p:nvPr>
        </p:nvSpPr>
        <p:spPr/>
        <p:txBody>
          <a:bodyPr/>
          <a:lstStyle/>
          <a:p>
            <a:r>
              <a:rPr lang="en-US"/>
              <a:t>Information gain</a:t>
            </a:r>
          </a:p>
        </p:txBody>
      </p:sp>
      <p:sp>
        <p:nvSpPr>
          <p:cNvPr id="813059" name="Rectangle 3"/>
          <p:cNvSpPr>
            <a:spLocks noGrp="1" noChangeArrowheads="1"/>
          </p:cNvSpPr>
          <p:nvPr>
            <p:ph idx="1"/>
          </p:nvPr>
        </p:nvSpPr>
        <p:spPr/>
        <p:txBody>
          <a:bodyPr/>
          <a:lstStyle/>
          <a:p>
            <a:r>
              <a:rPr lang="en-US" sz="2600" dirty="0"/>
              <a:t>Given a set of examples </a:t>
            </a:r>
            <a:r>
              <a:rPr lang="en-US" sz="2600" i="1" dirty="0"/>
              <a:t>D</a:t>
            </a:r>
            <a:r>
              <a:rPr lang="en-US" sz="2600" dirty="0"/>
              <a:t>, we first compute its entropy:</a:t>
            </a:r>
          </a:p>
          <a:p>
            <a:endParaRPr lang="en-US" sz="2600" dirty="0"/>
          </a:p>
          <a:p>
            <a:endParaRPr lang="en-US" sz="2600" dirty="0"/>
          </a:p>
          <a:p>
            <a:r>
              <a:rPr lang="en-US" sz="2600" dirty="0"/>
              <a:t>If we make attribute </a:t>
            </a:r>
            <a:r>
              <a:rPr lang="en-US" sz="2600" i="1" dirty="0">
                <a:solidFill>
                  <a:srgbClr val="FF0000"/>
                </a:solidFill>
              </a:rPr>
              <a:t>A</a:t>
            </a:r>
            <a:r>
              <a:rPr lang="en-US" sz="2600" i="1" baseline="-25000" dirty="0">
                <a:solidFill>
                  <a:srgbClr val="FF0000"/>
                </a:solidFill>
              </a:rPr>
              <a:t>i</a:t>
            </a:r>
            <a:r>
              <a:rPr lang="en-US" sz="2600" dirty="0">
                <a:solidFill>
                  <a:schemeClr val="hlink"/>
                </a:solidFill>
              </a:rPr>
              <a:t>, </a:t>
            </a:r>
            <a:r>
              <a:rPr lang="en-US" sz="2600" dirty="0">
                <a:solidFill>
                  <a:srgbClr val="3333CC"/>
                </a:solidFill>
              </a:rPr>
              <a:t>with v values</a:t>
            </a:r>
            <a:r>
              <a:rPr lang="en-US" sz="2600" dirty="0"/>
              <a:t>, the root of the current tree, this will partition </a:t>
            </a:r>
            <a:r>
              <a:rPr lang="en-US" sz="2600" i="1" dirty="0"/>
              <a:t>D</a:t>
            </a:r>
            <a:r>
              <a:rPr lang="en-US" sz="2600" dirty="0"/>
              <a:t> into </a:t>
            </a:r>
            <a:r>
              <a:rPr lang="en-US" sz="2600" dirty="0">
                <a:solidFill>
                  <a:srgbClr val="3333CC"/>
                </a:solidFill>
              </a:rPr>
              <a:t>v</a:t>
            </a:r>
            <a:r>
              <a:rPr lang="en-US" sz="2600" dirty="0"/>
              <a:t> subsets </a:t>
            </a:r>
            <a:r>
              <a:rPr lang="en-US" altLang="ja-JP" sz="2600" i="1" dirty="0">
                <a:cs typeface="ＭＳ Ｐゴシック" charset="0"/>
              </a:rPr>
              <a:t>D</a:t>
            </a:r>
            <a:r>
              <a:rPr lang="en-US" altLang="ja-JP" sz="2600" baseline="-25000" dirty="0">
                <a:cs typeface="ＭＳ Ｐゴシック" charset="0"/>
              </a:rPr>
              <a:t>1</a:t>
            </a:r>
            <a:r>
              <a:rPr lang="en-US" altLang="ja-JP" sz="2600" i="1" dirty="0">
                <a:cs typeface="ＭＳ Ｐゴシック" charset="0"/>
              </a:rPr>
              <a:t>, D</a:t>
            </a:r>
            <a:r>
              <a:rPr lang="en-US" altLang="ja-JP" sz="2600" baseline="-25000" dirty="0">
                <a:cs typeface="ＭＳ Ｐゴシック" charset="0"/>
              </a:rPr>
              <a:t>2</a:t>
            </a:r>
            <a:r>
              <a:rPr lang="en-US" altLang="ja-JP" sz="2600" i="1" dirty="0">
                <a:cs typeface="ＭＳ Ｐゴシック" charset="0"/>
              </a:rPr>
              <a:t> …, </a:t>
            </a:r>
            <a:r>
              <a:rPr lang="en-US" altLang="ja-JP" sz="2600" i="1" dirty="0" err="1">
                <a:cs typeface="ＭＳ Ｐゴシック" charset="0"/>
              </a:rPr>
              <a:t>D</a:t>
            </a:r>
            <a:r>
              <a:rPr lang="en-US" altLang="ja-JP" sz="2600" baseline="-25000" dirty="0" err="1">
                <a:cs typeface="ＭＳ Ｐゴシック" charset="0"/>
              </a:rPr>
              <a:t>v</a:t>
            </a:r>
            <a:r>
              <a:rPr lang="en-US" altLang="ja-JP" sz="2600" dirty="0">
                <a:cs typeface="ＭＳ Ｐゴシック" charset="0"/>
              </a:rPr>
              <a:t> </a:t>
            </a:r>
            <a:r>
              <a:rPr lang="en-US" sz="2600" dirty="0"/>
              <a:t>. The expected entropy if </a:t>
            </a:r>
            <a:r>
              <a:rPr lang="en-US" sz="2600" i="1" dirty="0">
                <a:solidFill>
                  <a:srgbClr val="FF0000"/>
                </a:solidFill>
              </a:rPr>
              <a:t>A</a:t>
            </a:r>
            <a:r>
              <a:rPr lang="en-US" sz="2600" i="1" baseline="-25000" dirty="0">
                <a:solidFill>
                  <a:srgbClr val="FF0000"/>
                </a:solidFill>
              </a:rPr>
              <a:t>i</a:t>
            </a:r>
            <a:r>
              <a:rPr lang="en-US" sz="2600" dirty="0">
                <a:solidFill>
                  <a:schemeClr val="hlink"/>
                </a:solidFill>
              </a:rPr>
              <a:t> </a:t>
            </a:r>
            <a:r>
              <a:rPr lang="en-US" sz="2600" dirty="0">
                <a:solidFill>
                  <a:srgbClr val="3333CC"/>
                </a:solidFill>
              </a:rPr>
              <a:t>is used</a:t>
            </a:r>
            <a:r>
              <a:rPr lang="en-US" sz="2600" dirty="0"/>
              <a:t> as the current root:</a:t>
            </a:r>
          </a:p>
          <a:p>
            <a:endParaRPr lang="en-US" sz="2600" dirty="0"/>
          </a:p>
        </p:txBody>
      </p:sp>
      <p:sp>
        <p:nvSpPr>
          <p:cNvPr id="8" name="Slide Number Placeholder 6"/>
          <p:cNvSpPr>
            <a:spLocks noGrp="1"/>
          </p:cNvSpPr>
          <p:nvPr>
            <p:ph type="sldNum" sz="quarter" idx="12"/>
          </p:nvPr>
        </p:nvSpPr>
        <p:spPr/>
        <p:txBody>
          <a:bodyPr/>
          <a:lstStyle/>
          <a:p>
            <a:fld id="{954E6B41-31D2-6544-934B-E6C097693383}" type="slidenum">
              <a:rPr lang="en-US"/>
              <a:pPr/>
              <a:t>44</a:t>
            </a:fld>
            <a:endParaRPr lang="en-US"/>
          </a:p>
        </p:txBody>
      </p:sp>
      <p:sp>
        <p:nvSpPr>
          <p:cNvPr id="813069"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graphicFrame>
        <p:nvGraphicFramePr>
          <p:cNvPr id="813068" name="Object 12"/>
          <p:cNvGraphicFramePr>
            <a:graphicFrameLocks noChangeAspect="1"/>
          </p:cNvGraphicFramePr>
          <p:nvPr>
            <p:extLst>
              <p:ext uri="{D42A27DB-BD31-4B8C-83A1-F6EECF244321}">
                <p14:modId xmlns:p14="http://schemas.microsoft.com/office/powerpoint/2010/main" val="446888092"/>
              </p:ext>
            </p:extLst>
          </p:nvPr>
        </p:nvGraphicFramePr>
        <p:xfrm>
          <a:off x="2074863" y="4792663"/>
          <a:ext cx="5353050" cy="1120775"/>
        </p:xfrm>
        <a:graphic>
          <a:graphicData uri="http://schemas.openxmlformats.org/presentationml/2006/ole">
            <mc:AlternateContent xmlns:mc="http://schemas.openxmlformats.org/markup-compatibility/2006">
              <mc:Choice xmlns:v="urn:schemas-microsoft-com:vml" Requires="v">
                <p:oleObj spid="_x0000_s92250" name="Equation" r:id="rId3" imgW="2184120" imgH="457200" progId="Equation.3">
                  <p:embed/>
                </p:oleObj>
              </mc:Choice>
              <mc:Fallback>
                <p:oleObj name="Equation" r:id="rId3" imgW="218412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4863" y="4792663"/>
                        <a:ext cx="5353050" cy="1120775"/>
                      </a:xfrm>
                      <a:prstGeom prst="rect">
                        <a:avLst/>
                      </a:prstGeom>
                      <a:solidFill>
                        <a:srgbClr val="FFFFFF"/>
                      </a:solidFill>
                      <a:extLst/>
                    </p:spPr>
                  </p:pic>
                </p:oleObj>
              </mc:Fallback>
            </mc:AlternateContent>
          </a:graphicData>
        </a:graphic>
      </p:graphicFrame>
      <p:graphicFrame>
        <p:nvGraphicFramePr>
          <p:cNvPr id="11" name="Object 12"/>
          <p:cNvGraphicFramePr>
            <a:graphicFrameLocks noChangeAspect="1"/>
          </p:cNvGraphicFramePr>
          <p:nvPr>
            <p:extLst>
              <p:ext uri="{D42A27DB-BD31-4B8C-83A1-F6EECF244321}">
                <p14:modId xmlns:p14="http://schemas.microsoft.com/office/powerpoint/2010/main" val="588989518"/>
              </p:ext>
            </p:extLst>
          </p:nvPr>
        </p:nvGraphicFramePr>
        <p:xfrm>
          <a:off x="2382838" y="2087563"/>
          <a:ext cx="5041900" cy="1247775"/>
        </p:xfrm>
        <a:graphic>
          <a:graphicData uri="http://schemas.openxmlformats.org/presentationml/2006/ole">
            <mc:AlternateContent xmlns:mc="http://schemas.openxmlformats.org/markup-compatibility/2006">
              <mc:Choice xmlns:v="urn:schemas-microsoft-com:vml" Requires="v">
                <p:oleObj spid="_x0000_s92251" name="Equation" r:id="rId5" imgW="2057400" imgH="508000" progId="Equation.3">
                  <p:embed/>
                </p:oleObj>
              </mc:Choice>
              <mc:Fallback>
                <p:oleObj name="Equation" r:id="rId5" imgW="2057400" imgH="508000" progId="Equation.3">
                  <p:embed/>
                  <p:pic>
                    <p:nvPicPr>
                      <p:cNvPr id="0" name=""/>
                      <p:cNvPicPr>
                        <a:picLocks noChangeAspect="1" noChangeArrowheads="1"/>
                      </p:cNvPicPr>
                      <p:nvPr/>
                    </p:nvPicPr>
                    <p:blipFill>
                      <a:blip r:embed="rId6"/>
                      <a:srcRect/>
                      <a:stretch>
                        <a:fillRect/>
                      </a:stretch>
                    </p:blipFill>
                    <p:spPr bwMode="auto">
                      <a:xfrm>
                        <a:off x="2382838" y="2087563"/>
                        <a:ext cx="5041900" cy="1247775"/>
                      </a:xfrm>
                      <a:prstGeom prst="rect">
                        <a:avLst/>
                      </a:prstGeom>
                      <a:solidFill>
                        <a:srgbClr val="FFFFFF"/>
                      </a:solidFill>
                      <a:extLst/>
                    </p:spPr>
                  </p:pic>
                </p:oleObj>
              </mc:Fallback>
            </mc:AlternateContent>
          </a:graphicData>
        </a:graphic>
      </p:graphicFrame>
    </p:spTree>
    <p:extLst>
      <p:ext uri="{BB962C8B-B14F-4D97-AF65-F5344CB8AC3E}">
        <p14:creationId xmlns:p14="http://schemas.microsoft.com/office/powerpoint/2010/main" val="2619018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p:txBody>
          <a:bodyPr/>
          <a:lstStyle/>
          <a:p>
            <a:r>
              <a:rPr lang="en-US"/>
              <a:t>Information gain (cont …)</a:t>
            </a:r>
          </a:p>
        </p:txBody>
      </p:sp>
      <p:sp>
        <p:nvSpPr>
          <p:cNvPr id="732163" name="Rectangle 3"/>
          <p:cNvSpPr>
            <a:spLocks noGrp="1" noChangeArrowheads="1"/>
          </p:cNvSpPr>
          <p:nvPr>
            <p:ph idx="1"/>
          </p:nvPr>
        </p:nvSpPr>
        <p:spPr/>
        <p:txBody>
          <a:bodyPr/>
          <a:lstStyle/>
          <a:p>
            <a:r>
              <a:rPr lang="en-US" sz="2600" dirty="0">
                <a:solidFill>
                  <a:schemeClr val="accent6">
                    <a:lumMod val="50000"/>
                  </a:schemeClr>
                </a:solidFill>
              </a:rPr>
              <a:t>Information gained </a:t>
            </a:r>
            <a:r>
              <a:rPr lang="en-US" sz="2600" dirty="0"/>
              <a:t>by selecting attribute </a:t>
            </a:r>
            <a:r>
              <a:rPr lang="en-US" sz="2600" i="1" dirty="0">
                <a:solidFill>
                  <a:srgbClr val="FF0000"/>
                </a:solidFill>
              </a:rPr>
              <a:t>A</a:t>
            </a:r>
            <a:r>
              <a:rPr lang="en-US" sz="2600" i="1" baseline="-25000" dirty="0">
                <a:solidFill>
                  <a:srgbClr val="FF0000"/>
                </a:solidFill>
              </a:rPr>
              <a:t>i </a:t>
            </a:r>
            <a:r>
              <a:rPr lang="en-US" sz="2600" dirty="0">
                <a:solidFill>
                  <a:srgbClr val="3333CC"/>
                </a:solidFill>
              </a:rPr>
              <a:t>to branch or to partition the data is </a:t>
            </a:r>
          </a:p>
          <a:p>
            <a:endParaRPr lang="en-US" sz="2600" dirty="0"/>
          </a:p>
          <a:p>
            <a:endParaRPr lang="en-US" sz="2600" dirty="0"/>
          </a:p>
          <a:p>
            <a:r>
              <a:rPr lang="en-US" sz="2600" dirty="0"/>
              <a:t>We choose the attribute with the highest gain to branch/split the current tree. </a:t>
            </a:r>
          </a:p>
        </p:txBody>
      </p:sp>
      <p:sp>
        <p:nvSpPr>
          <p:cNvPr id="7" name="Slide Number Placeholder 6"/>
          <p:cNvSpPr>
            <a:spLocks noGrp="1"/>
          </p:cNvSpPr>
          <p:nvPr>
            <p:ph type="sldNum" sz="quarter" idx="12"/>
          </p:nvPr>
        </p:nvSpPr>
        <p:spPr/>
        <p:txBody>
          <a:bodyPr/>
          <a:lstStyle/>
          <a:p>
            <a:fld id="{604052D7-C409-554A-AC9B-566FB853AE74}" type="slidenum">
              <a:rPr lang="en-US"/>
              <a:pPr/>
              <a:t>45</a:t>
            </a:fld>
            <a:endParaRPr lang="en-US"/>
          </a:p>
        </p:txBody>
      </p:sp>
      <p:sp>
        <p:nvSpPr>
          <p:cNvPr id="732170"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graphicFrame>
        <p:nvGraphicFramePr>
          <p:cNvPr id="732169" name="Object 9"/>
          <p:cNvGraphicFramePr>
            <a:graphicFrameLocks noChangeAspect="1"/>
          </p:cNvGraphicFramePr>
          <p:nvPr>
            <p:extLst>
              <p:ext uri="{D42A27DB-BD31-4B8C-83A1-F6EECF244321}">
                <p14:modId xmlns:p14="http://schemas.microsoft.com/office/powerpoint/2010/main" val="4045601769"/>
              </p:ext>
            </p:extLst>
          </p:nvPr>
        </p:nvGraphicFramePr>
        <p:xfrm>
          <a:off x="1223963" y="2600325"/>
          <a:ext cx="6192837" cy="609600"/>
        </p:xfrm>
        <a:graphic>
          <a:graphicData uri="http://schemas.openxmlformats.org/presentationml/2006/ole">
            <mc:AlternateContent xmlns:mc="http://schemas.openxmlformats.org/markup-compatibility/2006">
              <mc:Choice xmlns:v="urn:schemas-microsoft-com:vml" Requires="v">
                <p:oleObj spid="_x0000_s93262" name="Equation" r:id="rId3" imgW="2324100" imgH="228600" progId="Equation.3">
                  <p:embed/>
                </p:oleObj>
              </mc:Choice>
              <mc:Fallback>
                <p:oleObj name="Equation" r:id="rId3" imgW="23241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3963" y="2600325"/>
                        <a:ext cx="6192837" cy="609600"/>
                      </a:xfrm>
                      <a:prstGeom prst="rect">
                        <a:avLst/>
                      </a:prstGeom>
                      <a:solidFill>
                        <a:srgbClr val="FFFFFF"/>
                      </a:solidFill>
                      <a:extLst/>
                    </p:spPr>
                  </p:pic>
                </p:oleObj>
              </mc:Fallback>
            </mc:AlternateContent>
          </a:graphicData>
        </a:graphic>
      </p:graphicFrame>
    </p:spTree>
    <p:extLst>
      <p:ext uri="{BB962C8B-B14F-4D97-AF65-F5344CB8AC3E}">
        <p14:creationId xmlns:p14="http://schemas.microsoft.com/office/powerpoint/2010/main" val="919690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7"/>
          <p:cNvSpPr>
            <a:spLocks noGrp="1"/>
          </p:cNvSpPr>
          <p:nvPr>
            <p:ph type="sldNum" sz="quarter" idx="12"/>
          </p:nvPr>
        </p:nvSpPr>
        <p:spPr/>
        <p:txBody>
          <a:bodyPr/>
          <a:lstStyle/>
          <a:p>
            <a:fld id="{51402404-2476-3443-90C4-EDF1AC7EBBB0}" type="slidenum">
              <a:rPr lang="en-US"/>
              <a:pPr/>
              <a:t>46</a:t>
            </a:fld>
            <a:endParaRPr lang="en-US"/>
          </a:p>
        </p:txBody>
      </p:sp>
      <p:sp>
        <p:nvSpPr>
          <p:cNvPr id="817154" name="Rectangle 2"/>
          <p:cNvSpPr>
            <a:spLocks noGrp="1" noChangeArrowheads="1"/>
          </p:cNvSpPr>
          <p:nvPr>
            <p:ph type="title" sz="quarter" idx="4294967295"/>
          </p:nvPr>
        </p:nvSpPr>
        <p:spPr>
          <a:xfrm>
            <a:off x="0" y="93663"/>
            <a:ext cx="8229600" cy="1139825"/>
          </a:xfrm>
        </p:spPr>
        <p:txBody>
          <a:bodyPr/>
          <a:lstStyle/>
          <a:p>
            <a:r>
              <a:rPr lang="en-US"/>
              <a:t>An example</a:t>
            </a:r>
          </a:p>
        </p:txBody>
      </p:sp>
      <p:pic>
        <p:nvPicPr>
          <p:cNvPr id="817156" name="Picture 4"/>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a:xfrm>
            <a:off x="4714875" y="188913"/>
            <a:ext cx="4429125" cy="3203575"/>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graphicFrame>
        <p:nvGraphicFramePr>
          <p:cNvPr id="817159" name="Object 7"/>
          <p:cNvGraphicFramePr>
            <a:graphicFrameLocks noGrp="1" noChangeAspect="1"/>
          </p:cNvGraphicFramePr>
          <p:nvPr>
            <p:ph sz="quarter" idx="4294967295"/>
          </p:nvPr>
        </p:nvGraphicFramePr>
        <p:xfrm>
          <a:off x="6048375" y="3525838"/>
          <a:ext cx="3095625" cy="1179512"/>
        </p:xfrm>
        <a:graphic>
          <a:graphicData uri="http://schemas.openxmlformats.org/presentationml/2006/ole">
            <mc:AlternateContent xmlns:mc="http://schemas.openxmlformats.org/markup-compatibility/2006">
              <mc:Choice xmlns:v="urn:schemas-microsoft-com:vml" Requires="v">
                <p:oleObj spid="_x0000_s94511" name="Worksheet" r:id="rId4" imgW="3619500" imgH="1381049" progId="Excel.Sheet.8">
                  <p:embed/>
                </p:oleObj>
              </mc:Choice>
              <mc:Fallback>
                <p:oleObj name="Worksheet" r:id="rId4" imgW="3619500" imgH="1381049"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8375" y="3525838"/>
                        <a:ext cx="3095625" cy="1179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81717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4663" y="4883150"/>
            <a:ext cx="4714875" cy="124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817171" name="Text Box 19"/>
          <p:cNvSpPr txBox="1">
            <a:spLocks noChangeArrowheads="1"/>
          </p:cNvSpPr>
          <p:nvPr/>
        </p:nvSpPr>
        <p:spPr bwMode="auto">
          <a:xfrm>
            <a:off x="179388" y="4976813"/>
            <a:ext cx="40322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ＭＳ Ｐゴシック" charset="0"/>
              </a:defRPr>
            </a:lvl1pPr>
            <a:lvl2pPr>
              <a:spcBef>
                <a:spcPct val="0"/>
              </a:spcBef>
              <a:defRPr>
                <a:solidFill>
                  <a:schemeClr val="tx1"/>
                </a:solidFill>
                <a:latin typeface="Arial" charset="0"/>
                <a:ea typeface="ＭＳ Ｐゴシック" charset="0"/>
              </a:defRPr>
            </a:lvl2pPr>
            <a:lvl3pPr>
              <a:spcBef>
                <a:spcPct val="0"/>
              </a:spcBef>
              <a:defRPr>
                <a:solidFill>
                  <a:schemeClr val="tx1"/>
                </a:solidFill>
                <a:latin typeface="Arial" charset="0"/>
                <a:ea typeface="ＭＳ Ｐゴシック" charset="0"/>
              </a:defRPr>
            </a:lvl3pPr>
            <a:lvl4pPr>
              <a:spcBef>
                <a:spcPct val="0"/>
              </a:spcBef>
              <a:defRPr>
                <a:solidFill>
                  <a:schemeClr val="tx1"/>
                </a:solidFill>
                <a:latin typeface="Arial" charset="0"/>
                <a:ea typeface="ＭＳ Ｐゴシック" charset="0"/>
              </a:defRPr>
            </a:lvl4pPr>
            <a:lvl5pPr>
              <a:spcBef>
                <a:spcPct val="0"/>
              </a:spcBef>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spcBef>
                <a:spcPct val="50000"/>
              </a:spcBef>
            </a:pPr>
            <a:r>
              <a:rPr lang="en-US" sz="2400" dirty="0" err="1"/>
              <a:t>Own_house</a:t>
            </a:r>
            <a:r>
              <a:rPr lang="en-US" sz="2400" dirty="0"/>
              <a:t> is the best choice for the root. </a:t>
            </a:r>
          </a:p>
        </p:txBody>
      </p:sp>
      <p:sp>
        <p:nvSpPr>
          <p:cNvPr id="817174" name="Rectangle 22"/>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graphicFrame>
        <p:nvGraphicFramePr>
          <p:cNvPr id="817173" name="Object 21"/>
          <p:cNvGraphicFramePr>
            <a:graphicFrameLocks noChangeAspect="1"/>
          </p:cNvGraphicFramePr>
          <p:nvPr>
            <p:extLst>
              <p:ext uri="{D42A27DB-BD31-4B8C-83A1-F6EECF244321}">
                <p14:modId xmlns:p14="http://schemas.microsoft.com/office/powerpoint/2010/main" val="498270604"/>
              </p:ext>
            </p:extLst>
          </p:nvPr>
        </p:nvGraphicFramePr>
        <p:xfrm>
          <a:off x="142875" y="873125"/>
          <a:ext cx="4465638" cy="647700"/>
        </p:xfrm>
        <a:graphic>
          <a:graphicData uri="http://schemas.openxmlformats.org/presentationml/2006/ole">
            <mc:AlternateContent xmlns:mc="http://schemas.openxmlformats.org/markup-compatibility/2006">
              <mc:Choice xmlns:v="urn:schemas-microsoft-com:vml" Requires="v">
                <p:oleObj spid="_x0000_s94512" name="Equation" r:id="rId7" imgW="2819400" imgH="368300" progId="Equation.3">
                  <p:embed/>
                </p:oleObj>
              </mc:Choice>
              <mc:Fallback>
                <p:oleObj name="Equation" r:id="rId7" imgW="2819400" imgH="368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875" y="873125"/>
                        <a:ext cx="4465638" cy="647700"/>
                      </a:xfrm>
                      <a:prstGeom prst="rect">
                        <a:avLst/>
                      </a:prstGeom>
                      <a:solidFill>
                        <a:srgbClr val="FFFFFF"/>
                      </a:solidFill>
                      <a:extLst/>
                    </p:spPr>
                  </p:pic>
                </p:oleObj>
              </mc:Fallback>
            </mc:AlternateContent>
          </a:graphicData>
        </a:graphic>
      </p:graphicFrame>
      <p:sp>
        <p:nvSpPr>
          <p:cNvPr id="817176" name="Rectangle 24"/>
          <p:cNvSpPr>
            <a:spLocks noChangeArrowheads="1"/>
          </p:cNvSpPr>
          <p:nvPr/>
        </p:nvSpPr>
        <p:spPr bwMode="auto">
          <a:xfrm>
            <a:off x="0" y="2967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graphicFrame>
        <p:nvGraphicFramePr>
          <p:cNvPr id="817175" name="Object 23"/>
          <p:cNvGraphicFramePr>
            <a:graphicFrameLocks noChangeAspect="1"/>
          </p:cNvGraphicFramePr>
          <p:nvPr>
            <p:extLst>
              <p:ext uri="{D42A27DB-BD31-4B8C-83A1-F6EECF244321}">
                <p14:modId xmlns:p14="http://schemas.microsoft.com/office/powerpoint/2010/main" val="3296677267"/>
              </p:ext>
            </p:extLst>
          </p:nvPr>
        </p:nvGraphicFramePr>
        <p:xfrm>
          <a:off x="142875" y="1844675"/>
          <a:ext cx="4429125" cy="1260475"/>
        </p:xfrm>
        <a:graphic>
          <a:graphicData uri="http://schemas.openxmlformats.org/presentationml/2006/ole">
            <mc:AlternateContent xmlns:mc="http://schemas.openxmlformats.org/markup-compatibility/2006">
              <mc:Choice xmlns:v="urn:schemas-microsoft-com:vml" Requires="v">
                <p:oleObj spid="_x0000_s94513" name="Equation" r:id="rId9" imgW="3403600" imgH="927100" progId="Equation.3">
                  <p:embed/>
                </p:oleObj>
              </mc:Choice>
              <mc:Fallback>
                <p:oleObj name="Equation" r:id="rId9" imgW="3403600" imgH="9271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2875" y="1844675"/>
                        <a:ext cx="4429125" cy="1260475"/>
                      </a:xfrm>
                      <a:prstGeom prst="rect">
                        <a:avLst/>
                      </a:prstGeom>
                      <a:solidFill>
                        <a:srgbClr val="FFFFFF"/>
                      </a:solidFill>
                      <a:extLst/>
                    </p:spPr>
                  </p:pic>
                </p:oleObj>
              </mc:Fallback>
            </mc:AlternateContent>
          </a:graphicData>
        </a:graphic>
      </p:graphicFrame>
      <p:sp>
        <p:nvSpPr>
          <p:cNvPr id="817179" name="Rectangle 27"/>
          <p:cNvSpPr>
            <a:spLocks noChangeArrowheads="1"/>
          </p:cNvSpPr>
          <p:nvPr/>
        </p:nvSpPr>
        <p:spPr bwMode="auto">
          <a:xfrm>
            <a:off x="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graphicFrame>
        <p:nvGraphicFramePr>
          <p:cNvPr id="817178" name="Object 26"/>
          <p:cNvGraphicFramePr>
            <a:graphicFrameLocks noChangeAspect="1"/>
          </p:cNvGraphicFramePr>
          <p:nvPr>
            <p:extLst>
              <p:ext uri="{D42A27DB-BD31-4B8C-83A1-F6EECF244321}">
                <p14:modId xmlns:p14="http://schemas.microsoft.com/office/powerpoint/2010/main" val="2327206826"/>
              </p:ext>
            </p:extLst>
          </p:nvPr>
        </p:nvGraphicFramePr>
        <p:xfrm>
          <a:off x="179388" y="3429000"/>
          <a:ext cx="5653087" cy="1368425"/>
        </p:xfrm>
        <a:graphic>
          <a:graphicData uri="http://schemas.openxmlformats.org/presentationml/2006/ole">
            <mc:AlternateContent xmlns:mc="http://schemas.openxmlformats.org/markup-compatibility/2006">
              <mc:Choice xmlns:v="urn:schemas-microsoft-com:vml" Requires="v">
                <p:oleObj spid="_x0000_s94514" name="Equation" r:id="rId11" imgW="4152900" imgH="927100" progId="Equation.3">
                  <p:embed/>
                </p:oleObj>
              </mc:Choice>
              <mc:Fallback>
                <p:oleObj name="Equation" r:id="rId11" imgW="4152900" imgH="9271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9388" y="3429000"/>
                        <a:ext cx="5653087" cy="1368425"/>
                      </a:xfrm>
                      <a:prstGeom prst="rect">
                        <a:avLst/>
                      </a:prstGeom>
                      <a:solidFill>
                        <a:srgbClr val="FFFFFF"/>
                      </a:solidFill>
                      <a:extLst/>
                    </p:spPr>
                  </p:pic>
                </p:oleObj>
              </mc:Fallback>
            </mc:AlternateContent>
          </a:graphicData>
        </a:graphic>
      </p:graphicFrame>
    </p:spTree>
    <p:extLst>
      <p:ext uri="{BB962C8B-B14F-4D97-AF65-F5344CB8AC3E}">
        <p14:creationId xmlns:p14="http://schemas.microsoft.com/office/powerpoint/2010/main" val="283262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274" name="Rectangle 2"/>
          <p:cNvSpPr>
            <a:spLocks noGrp="1" noChangeArrowheads="1"/>
          </p:cNvSpPr>
          <p:nvPr>
            <p:ph type="title"/>
          </p:nvPr>
        </p:nvSpPr>
        <p:spPr/>
        <p:txBody>
          <a:bodyPr/>
          <a:lstStyle/>
          <a:p>
            <a:r>
              <a:rPr lang="en-US"/>
              <a:t>We build the final tree</a:t>
            </a:r>
          </a:p>
        </p:txBody>
      </p:sp>
      <p:sp>
        <p:nvSpPr>
          <p:cNvPr id="6" name="Slide Number Placeholder 4"/>
          <p:cNvSpPr>
            <a:spLocks noGrp="1"/>
          </p:cNvSpPr>
          <p:nvPr>
            <p:ph type="sldNum" sz="quarter" idx="12"/>
          </p:nvPr>
        </p:nvSpPr>
        <p:spPr/>
        <p:txBody>
          <a:bodyPr/>
          <a:lstStyle/>
          <a:p>
            <a:fld id="{D094AD0D-06CD-104D-B669-2480A599E468}" type="slidenum">
              <a:rPr lang="en-US"/>
              <a:pPr/>
              <a:t>47</a:t>
            </a:fld>
            <a:endParaRPr lang="en-US"/>
          </a:p>
        </p:txBody>
      </p:sp>
      <p:sp>
        <p:nvSpPr>
          <p:cNvPr id="822277" name="Text Box 5"/>
          <p:cNvSpPr txBox="1">
            <a:spLocks noChangeArrowheads="1"/>
          </p:cNvSpPr>
          <p:nvPr/>
        </p:nvSpPr>
        <p:spPr bwMode="auto">
          <a:xfrm>
            <a:off x="576263" y="5084763"/>
            <a:ext cx="7848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ＭＳ Ｐゴシック" charset="0"/>
              </a:defRPr>
            </a:lvl1pPr>
            <a:lvl2pPr>
              <a:spcBef>
                <a:spcPct val="0"/>
              </a:spcBef>
              <a:defRPr>
                <a:solidFill>
                  <a:schemeClr val="tx1"/>
                </a:solidFill>
                <a:latin typeface="Arial" charset="0"/>
                <a:ea typeface="ＭＳ Ｐゴシック" charset="0"/>
              </a:defRPr>
            </a:lvl2pPr>
            <a:lvl3pPr>
              <a:spcBef>
                <a:spcPct val="0"/>
              </a:spcBef>
              <a:defRPr>
                <a:solidFill>
                  <a:schemeClr val="tx1"/>
                </a:solidFill>
                <a:latin typeface="Arial" charset="0"/>
                <a:ea typeface="ＭＳ Ｐゴシック" charset="0"/>
              </a:defRPr>
            </a:lvl3pPr>
            <a:lvl4pPr>
              <a:spcBef>
                <a:spcPct val="0"/>
              </a:spcBef>
              <a:defRPr>
                <a:solidFill>
                  <a:schemeClr val="tx1"/>
                </a:solidFill>
                <a:latin typeface="Arial" charset="0"/>
                <a:ea typeface="ＭＳ Ｐゴシック" charset="0"/>
              </a:defRPr>
            </a:lvl4pPr>
            <a:lvl5pPr>
              <a:spcBef>
                <a:spcPct val="0"/>
              </a:spcBef>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spcBef>
                <a:spcPct val="50000"/>
              </a:spcBef>
            </a:pPr>
            <a:r>
              <a:rPr lang="en-US" sz="2400" dirty="0"/>
              <a:t>We can use information gain ratio to evaluate the impurity as </a:t>
            </a:r>
            <a:r>
              <a:rPr lang="en-US" sz="2400" dirty="0" smtClean="0"/>
              <a:t>well</a:t>
            </a:r>
            <a:endParaRPr lang="en-US" dirty="0"/>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070087" y="1932608"/>
            <a:ext cx="2906264" cy="2760110"/>
          </a:xfrm>
          <a:prstGeom prst="rect">
            <a:avLst/>
          </a:prstGeom>
          <a:noFill/>
          <a:ln/>
        </p:spPr>
      </p:pic>
    </p:spTree>
    <p:extLst>
      <p:ext uri="{BB962C8B-B14F-4D97-AF65-F5344CB8AC3E}">
        <p14:creationId xmlns:p14="http://schemas.microsoft.com/office/powerpoint/2010/main" val="2166736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p:txBody>
          <a:bodyPr>
            <a:normAutofit/>
          </a:bodyPr>
          <a:lstStyle/>
          <a:p>
            <a:r>
              <a:rPr lang="en-US" dirty="0" smtClean="0"/>
              <a:t>Continuous </a:t>
            </a:r>
            <a:r>
              <a:rPr lang="en-US" dirty="0"/>
              <a:t>attributes</a:t>
            </a:r>
          </a:p>
        </p:txBody>
      </p:sp>
      <p:sp>
        <p:nvSpPr>
          <p:cNvPr id="824323" name="Rectangle 3"/>
          <p:cNvSpPr>
            <a:spLocks noGrp="1" noChangeArrowheads="1"/>
          </p:cNvSpPr>
          <p:nvPr>
            <p:ph idx="1"/>
          </p:nvPr>
        </p:nvSpPr>
        <p:spPr/>
        <p:txBody>
          <a:bodyPr>
            <a:normAutofit fontScale="92500"/>
          </a:bodyPr>
          <a:lstStyle/>
          <a:p>
            <a:r>
              <a:rPr lang="en-US" dirty="0"/>
              <a:t>Handle continuous attribute by splitting into two intervals (can be more) at each node. </a:t>
            </a:r>
            <a:endParaRPr lang="en-US" dirty="0" smtClean="0"/>
          </a:p>
          <a:p>
            <a:endParaRPr lang="en-US" dirty="0"/>
          </a:p>
          <a:p>
            <a:r>
              <a:rPr lang="en-US" dirty="0"/>
              <a:t>How to find the best threshold to divide?</a:t>
            </a:r>
          </a:p>
          <a:p>
            <a:pPr lvl="1"/>
            <a:r>
              <a:rPr lang="en-US" dirty="0"/>
              <a:t>Use information gain or gain ratio again</a:t>
            </a:r>
          </a:p>
          <a:p>
            <a:pPr lvl="1"/>
            <a:r>
              <a:rPr lang="en-US" dirty="0"/>
              <a:t>Sort all the values of an continuous attribute in increasing order </a:t>
            </a:r>
            <a:r>
              <a:rPr lang="en-US" altLang="ja-JP" dirty="0">
                <a:cs typeface="ＭＳ Ｐゴシック" charset="0"/>
              </a:rPr>
              <a:t>{</a:t>
            </a:r>
            <a:r>
              <a:rPr lang="en-US" altLang="ja-JP" i="1" dirty="0">
                <a:cs typeface="ＭＳ Ｐゴシック" charset="0"/>
              </a:rPr>
              <a:t>v</a:t>
            </a:r>
            <a:r>
              <a:rPr lang="en-US" altLang="ja-JP" baseline="-25000" dirty="0">
                <a:cs typeface="ＭＳ Ｐゴシック" charset="0"/>
              </a:rPr>
              <a:t>1</a:t>
            </a:r>
            <a:r>
              <a:rPr lang="en-US" altLang="ja-JP" dirty="0">
                <a:cs typeface="ＭＳ Ｐゴシック" charset="0"/>
              </a:rPr>
              <a:t>, </a:t>
            </a:r>
            <a:r>
              <a:rPr lang="en-US" altLang="ja-JP" i="1" dirty="0">
                <a:cs typeface="ＭＳ Ｐゴシック" charset="0"/>
              </a:rPr>
              <a:t>v</a:t>
            </a:r>
            <a:r>
              <a:rPr lang="en-US" altLang="ja-JP" baseline="-25000" dirty="0">
                <a:cs typeface="ＭＳ Ｐゴシック" charset="0"/>
              </a:rPr>
              <a:t>2</a:t>
            </a:r>
            <a:r>
              <a:rPr lang="en-US" altLang="ja-JP" dirty="0">
                <a:cs typeface="ＭＳ Ｐゴシック" charset="0"/>
              </a:rPr>
              <a:t>, …, </a:t>
            </a:r>
            <a:r>
              <a:rPr lang="en-US" altLang="ja-JP" i="1" dirty="0" err="1">
                <a:cs typeface="ＭＳ Ｐゴシック" charset="0"/>
              </a:rPr>
              <a:t>v</a:t>
            </a:r>
            <a:r>
              <a:rPr lang="en-US" altLang="ja-JP" baseline="-25000" dirty="0" err="1">
                <a:cs typeface="ＭＳ Ｐゴシック" charset="0"/>
              </a:rPr>
              <a:t>r</a:t>
            </a:r>
            <a:r>
              <a:rPr lang="en-US" altLang="ja-JP" dirty="0">
                <a:cs typeface="ＭＳ Ｐゴシック" charset="0"/>
              </a:rPr>
              <a:t>}, </a:t>
            </a:r>
            <a:endParaRPr lang="en-US" dirty="0"/>
          </a:p>
          <a:p>
            <a:pPr lvl="1"/>
            <a:r>
              <a:rPr lang="en-US" dirty="0"/>
              <a:t>One possible threshold between two adjacent values </a:t>
            </a:r>
            <a:r>
              <a:rPr lang="en-US" altLang="ja-JP" i="1" dirty="0">
                <a:cs typeface="ＭＳ Ｐゴシック" charset="0"/>
              </a:rPr>
              <a:t>v</a:t>
            </a:r>
            <a:r>
              <a:rPr lang="en-US" altLang="ja-JP" baseline="-25000" dirty="0">
                <a:cs typeface="ＭＳ Ｐゴシック" charset="0"/>
              </a:rPr>
              <a:t>i</a:t>
            </a:r>
            <a:r>
              <a:rPr lang="en-US" altLang="ja-JP" dirty="0">
                <a:cs typeface="ＭＳ Ｐゴシック" charset="0"/>
              </a:rPr>
              <a:t> and </a:t>
            </a:r>
            <a:r>
              <a:rPr lang="en-US" altLang="ja-JP" i="1" dirty="0">
                <a:cs typeface="ＭＳ Ｐゴシック" charset="0"/>
              </a:rPr>
              <a:t>v</a:t>
            </a:r>
            <a:r>
              <a:rPr lang="en-US" altLang="ja-JP" baseline="-25000" dirty="0">
                <a:cs typeface="ＭＳ Ｐゴシック" charset="0"/>
              </a:rPr>
              <a:t>i+1</a:t>
            </a:r>
            <a:r>
              <a:rPr lang="en-US" dirty="0"/>
              <a:t>. Try all possible thresholds and find the one that maximizes the gain (or gain ratio). </a:t>
            </a:r>
          </a:p>
        </p:txBody>
      </p:sp>
      <p:sp>
        <p:nvSpPr>
          <p:cNvPr id="5" name="Slide Number Placeholder 4"/>
          <p:cNvSpPr>
            <a:spLocks noGrp="1"/>
          </p:cNvSpPr>
          <p:nvPr>
            <p:ph type="sldNum" sz="quarter" idx="12"/>
          </p:nvPr>
        </p:nvSpPr>
        <p:spPr/>
        <p:txBody>
          <a:bodyPr/>
          <a:lstStyle/>
          <a:p>
            <a:fld id="{A5532313-AB8F-E04A-BEDF-1D55281FC2B7}" type="slidenum">
              <a:rPr lang="en-US"/>
              <a:pPr/>
              <a:t>48</a:t>
            </a:fld>
            <a:endParaRPr lang="en-US"/>
          </a:p>
        </p:txBody>
      </p:sp>
    </p:spTree>
    <p:extLst>
      <p:ext uri="{BB962C8B-B14F-4D97-AF65-F5344CB8AC3E}">
        <p14:creationId xmlns:p14="http://schemas.microsoft.com/office/powerpoint/2010/main" val="1758326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2"/>
          <p:cNvSpPr>
            <a:spLocks noGrp="1" noChangeArrowheads="1"/>
          </p:cNvSpPr>
          <p:nvPr>
            <p:ph type="title"/>
          </p:nvPr>
        </p:nvSpPr>
        <p:spPr/>
        <p:txBody>
          <a:bodyPr>
            <a:normAutofit fontScale="90000"/>
          </a:bodyPr>
          <a:lstStyle/>
          <a:p>
            <a:r>
              <a:rPr lang="en-US"/>
              <a:t>An example in a continuous space</a:t>
            </a:r>
          </a:p>
        </p:txBody>
      </p:sp>
      <p:sp>
        <p:nvSpPr>
          <p:cNvPr id="5" name="Slide Number Placeholder 4"/>
          <p:cNvSpPr>
            <a:spLocks noGrp="1"/>
          </p:cNvSpPr>
          <p:nvPr>
            <p:ph type="sldNum" sz="quarter" idx="12"/>
          </p:nvPr>
        </p:nvSpPr>
        <p:spPr/>
        <p:txBody>
          <a:bodyPr/>
          <a:lstStyle/>
          <a:p>
            <a:fld id="{0D61DBFB-2945-634B-A619-0974CCCC7AA7}" type="slidenum">
              <a:rPr lang="en-US"/>
              <a:pPr/>
              <a:t>49</a:t>
            </a:fld>
            <a:endParaRPr lang="en-US"/>
          </a:p>
        </p:txBody>
      </p:sp>
      <p:pic>
        <p:nvPicPr>
          <p:cNvPr id="825347" name="Picture 3"/>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457200" y="1628775"/>
            <a:ext cx="8229600" cy="3916363"/>
          </a:xfrm>
        </p:spPr>
      </p:pic>
    </p:spTree>
    <p:extLst>
      <p:ext uri="{BB962C8B-B14F-4D97-AF65-F5344CB8AC3E}">
        <p14:creationId xmlns:p14="http://schemas.microsoft.com/office/powerpoint/2010/main" val="457198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a:noFill/>
          <a:ln/>
        </p:spPr>
        <p:txBody>
          <a:bodyPr lIns="92075" tIns="46038" rIns="92075" bIns="46038" anchor="b"/>
          <a:lstStyle/>
          <a:p>
            <a:r>
              <a:rPr lang="en-US"/>
              <a:t>Classification</a:t>
            </a:r>
          </a:p>
        </p:txBody>
      </p:sp>
      <p:sp>
        <p:nvSpPr>
          <p:cNvPr id="274435" name="Line 3"/>
          <p:cNvSpPr>
            <a:spLocks noChangeShapeType="1"/>
          </p:cNvSpPr>
          <p:nvPr/>
        </p:nvSpPr>
        <p:spPr bwMode="auto">
          <a:xfrm>
            <a:off x="1600200" y="2438400"/>
            <a:ext cx="0" cy="2895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36" name="Line 4"/>
          <p:cNvSpPr>
            <a:spLocks noChangeShapeType="1"/>
          </p:cNvSpPr>
          <p:nvPr/>
        </p:nvSpPr>
        <p:spPr bwMode="auto">
          <a:xfrm>
            <a:off x="1600200" y="5334000"/>
            <a:ext cx="3505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37" name="Oval 5"/>
          <p:cNvSpPr>
            <a:spLocks noChangeArrowheads="1"/>
          </p:cNvSpPr>
          <p:nvPr/>
        </p:nvSpPr>
        <p:spPr bwMode="auto">
          <a:xfrm>
            <a:off x="2292350" y="35877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38" name="Oval 6"/>
          <p:cNvSpPr>
            <a:spLocks noChangeArrowheads="1"/>
          </p:cNvSpPr>
          <p:nvPr/>
        </p:nvSpPr>
        <p:spPr bwMode="auto">
          <a:xfrm>
            <a:off x="2444750" y="37401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39" name="Oval 7"/>
          <p:cNvSpPr>
            <a:spLocks noChangeArrowheads="1"/>
          </p:cNvSpPr>
          <p:nvPr/>
        </p:nvSpPr>
        <p:spPr bwMode="auto">
          <a:xfrm>
            <a:off x="2749550" y="36639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40" name="Oval 8"/>
          <p:cNvSpPr>
            <a:spLocks noChangeArrowheads="1"/>
          </p:cNvSpPr>
          <p:nvPr/>
        </p:nvSpPr>
        <p:spPr bwMode="auto">
          <a:xfrm>
            <a:off x="3054350" y="35877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41" name="Oval 9"/>
          <p:cNvSpPr>
            <a:spLocks noChangeArrowheads="1"/>
          </p:cNvSpPr>
          <p:nvPr/>
        </p:nvSpPr>
        <p:spPr bwMode="auto">
          <a:xfrm>
            <a:off x="2216150" y="42735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42" name="Oval 10"/>
          <p:cNvSpPr>
            <a:spLocks noChangeArrowheads="1"/>
          </p:cNvSpPr>
          <p:nvPr/>
        </p:nvSpPr>
        <p:spPr bwMode="auto">
          <a:xfrm>
            <a:off x="3435350" y="32829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43" name="Oval 11"/>
          <p:cNvSpPr>
            <a:spLocks noChangeArrowheads="1"/>
          </p:cNvSpPr>
          <p:nvPr/>
        </p:nvSpPr>
        <p:spPr bwMode="auto">
          <a:xfrm>
            <a:off x="2597150" y="40449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44" name="Oval 12"/>
          <p:cNvSpPr>
            <a:spLocks noChangeArrowheads="1"/>
          </p:cNvSpPr>
          <p:nvPr/>
        </p:nvSpPr>
        <p:spPr bwMode="auto">
          <a:xfrm>
            <a:off x="3054350" y="38925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45" name="Oval 13"/>
          <p:cNvSpPr>
            <a:spLocks noChangeArrowheads="1"/>
          </p:cNvSpPr>
          <p:nvPr/>
        </p:nvSpPr>
        <p:spPr bwMode="auto">
          <a:xfrm>
            <a:off x="3435350" y="38163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46" name="Oval 14"/>
          <p:cNvSpPr>
            <a:spLocks noChangeArrowheads="1"/>
          </p:cNvSpPr>
          <p:nvPr/>
        </p:nvSpPr>
        <p:spPr bwMode="auto">
          <a:xfrm>
            <a:off x="2368550" y="44259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47" name="Oval 15"/>
          <p:cNvSpPr>
            <a:spLocks noChangeArrowheads="1"/>
          </p:cNvSpPr>
          <p:nvPr/>
        </p:nvSpPr>
        <p:spPr bwMode="auto">
          <a:xfrm>
            <a:off x="2139950" y="46545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48" name="Oval 16"/>
          <p:cNvSpPr>
            <a:spLocks noChangeArrowheads="1"/>
          </p:cNvSpPr>
          <p:nvPr/>
        </p:nvSpPr>
        <p:spPr bwMode="auto">
          <a:xfrm>
            <a:off x="2825750" y="32829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49" name="Oval 17"/>
          <p:cNvSpPr>
            <a:spLocks noChangeArrowheads="1"/>
          </p:cNvSpPr>
          <p:nvPr/>
        </p:nvSpPr>
        <p:spPr bwMode="auto">
          <a:xfrm>
            <a:off x="3435350" y="35115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50" name="Oval 18"/>
          <p:cNvSpPr>
            <a:spLocks noChangeArrowheads="1"/>
          </p:cNvSpPr>
          <p:nvPr/>
        </p:nvSpPr>
        <p:spPr bwMode="auto">
          <a:xfrm>
            <a:off x="4502150" y="35877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51" name="Oval 19"/>
          <p:cNvSpPr>
            <a:spLocks noChangeArrowheads="1"/>
          </p:cNvSpPr>
          <p:nvPr/>
        </p:nvSpPr>
        <p:spPr bwMode="auto">
          <a:xfrm>
            <a:off x="4197350" y="38163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52" name="Oval 20"/>
          <p:cNvSpPr>
            <a:spLocks noChangeArrowheads="1"/>
          </p:cNvSpPr>
          <p:nvPr/>
        </p:nvSpPr>
        <p:spPr bwMode="auto">
          <a:xfrm>
            <a:off x="4121150" y="41211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53" name="Oval 21"/>
          <p:cNvSpPr>
            <a:spLocks noChangeArrowheads="1"/>
          </p:cNvSpPr>
          <p:nvPr/>
        </p:nvSpPr>
        <p:spPr bwMode="auto">
          <a:xfrm>
            <a:off x="4425950" y="41973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54" name="Oval 22"/>
          <p:cNvSpPr>
            <a:spLocks noChangeArrowheads="1"/>
          </p:cNvSpPr>
          <p:nvPr/>
        </p:nvSpPr>
        <p:spPr bwMode="auto">
          <a:xfrm>
            <a:off x="4578350" y="43497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55" name="Oval 23"/>
          <p:cNvSpPr>
            <a:spLocks noChangeArrowheads="1"/>
          </p:cNvSpPr>
          <p:nvPr/>
        </p:nvSpPr>
        <p:spPr bwMode="auto">
          <a:xfrm>
            <a:off x="4502150" y="39687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56" name="Rectangle 24"/>
          <p:cNvSpPr>
            <a:spLocks noChangeArrowheads="1"/>
          </p:cNvSpPr>
          <p:nvPr/>
        </p:nvSpPr>
        <p:spPr bwMode="auto">
          <a:xfrm>
            <a:off x="984250" y="1505227"/>
            <a:ext cx="716280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pPr marL="285750" indent="-285750">
              <a:lnSpc>
                <a:spcPct val="90000"/>
              </a:lnSpc>
              <a:spcBef>
                <a:spcPct val="30000"/>
              </a:spcBef>
              <a:buClr>
                <a:schemeClr val="tx2"/>
              </a:buClr>
              <a:buFont typeface="Monotype Sorts" charset="0"/>
              <a:buNone/>
            </a:pPr>
            <a:r>
              <a:rPr lang="en-US" b="1" dirty="0"/>
              <a:t>Learn a method for predicting the instance class from pre-labeled (classified)  instances</a:t>
            </a:r>
          </a:p>
        </p:txBody>
      </p:sp>
      <p:sp>
        <p:nvSpPr>
          <p:cNvPr id="274457" name="Rectangle 25"/>
          <p:cNvSpPr>
            <a:spLocks noChangeArrowheads="1"/>
          </p:cNvSpPr>
          <p:nvPr/>
        </p:nvSpPr>
        <p:spPr bwMode="auto">
          <a:xfrm>
            <a:off x="5638800" y="2514600"/>
            <a:ext cx="28956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dirty="0"/>
              <a:t>Many approaches: Regression, </a:t>
            </a:r>
          </a:p>
          <a:p>
            <a:r>
              <a:rPr lang="en-US" dirty="0"/>
              <a:t>Decision Trees</a:t>
            </a:r>
            <a:r>
              <a:rPr lang="en-US" dirty="0" smtClean="0"/>
              <a:t>,</a:t>
            </a:r>
          </a:p>
          <a:p>
            <a:r>
              <a:rPr lang="en-US" dirty="0" smtClean="0"/>
              <a:t>SVMs,</a:t>
            </a:r>
            <a:endParaRPr lang="en-US" dirty="0"/>
          </a:p>
          <a:p>
            <a:r>
              <a:rPr lang="en-US" dirty="0"/>
              <a:t>Bayesian,</a:t>
            </a:r>
          </a:p>
          <a:p>
            <a:r>
              <a:rPr lang="en-US" dirty="0"/>
              <a:t>Neural Networks, </a:t>
            </a:r>
          </a:p>
          <a:p>
            <a:r>
              <a:rPr lang="en-US" dirty="0"/>
              <a:t>... </a:t>
            </a:r>
          </a:p>
        </p:txBody>
      </p:sp>
      <p:sp>
        <p:nvSpPr>
          <p:cNvPr id="274458" name="Oval 26"/>
          <p:cNvSpPr>
            <a:spLocks noChangeArrowheads="1"/>
          </p:cNvSpPr>
          <p:nvPr/>
        </p:nvSpPr>
        <p:spPr bwMode="auto">
          <a:xfrm>
            <a:off x="2590800" y="48006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59" name="Oval 27"/>
          <p:cNvSpPr>
            <a:spLocks noChangeArrowheads="1"/>
          </p:cNvSpPr>
          <p:nvPr/>
        </p:nvSpPr>
        <p:spPr bwMode="auto">
          <a:xfrm>
            <a:off x="2819400" y="46482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60" name="Oval 28"/>
          <p:cNvSpPr>
            <a:spLocks noChangeArrowheads="1"/>
          </p:cNvSpPr>
          <p:nvPr/>
        </p:nvSpPr>
        <p:spPr bwMode="auto">
          <a:xfrm>
            <a:off x="3124200" y="47244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61" name="Oval 29"/>
          <p:cNvSpPr>
            <a:spLocks noChangeArrowheads="1"/>
          </p:cNvSpPr>
          <p:nvPr/>
        </p:nvSpPr>
        <p:spPr bwMode="auto">
          <a:xfrm>
            <a:off x="3124200" y="44958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62" name="Oval 30"/>
          <p:cNvSpPr>
            <a:spLocks noChangeArrowheads="1"/>
          </p:cNvSpPr>
          <p:nvPr/>
        </p:nvSpPr>
        <p:spPr bwMode="auto">
          <a:xfrm>
            <a:off x="3429000" y="44196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63" name="Oval 31"/>
          <p:cNvSpPr>
            <a:spLocks noChangeArrowheads="1"/>
          </p:cNvSpPr>
          <p:nvPr/>
        </p:nvSpPr>
        <p:spPr bwMode="auto">
          <a:xfrm>
            <a:off x="3505200" y="4724400"/>
            <a:ext cx="152400" cy="1524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64" name="Oval 32"/>
          <p:cNvSpPr>
            <a:spLocks noChangeArrowheads="1"/>
          </p:cNvSpPr>
          <p:nvPr/>
        </p:nvSpPr>
        <p:spPr bwMode="auto">
          <a:xfrm>
            <a:off x="3124200" y="32766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65" name="Oval 33"/>
          <p:cNvSpPr>
            <a:spLocks noChangeArrowheads="1"/>
          </p:cNvSpPr>
          <p:nvPr/>
        </p:nvSpPr>
        <p:spPr bwMode="auto">
          <a:xfrm>
            <a:off x="4114800" y="44196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66" name="Oval 34"/>
          <p:cNvSpPr>
            <a:spLocks noChangeArrowheads="1"/>
          </p:cNvSpPr>
          <p:nvPr/>
        </p:nvSpPr>
        <p:spPr bwMode="auto">
          <a:xfrm>
            <a:off x="3505200" y="4114800"/>
            <a:ext cx="139700" cy="1397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67" name="Text Box 35"/>
          <p:cNvSpPr txBox="1">
            <a:spLocks noChangeArrowheads="1"/>
          </p:cNvSpPr>
          <p:nvPr/>
        </p:nvSpPr>
        <p:spPr bwMode="auto">
          <a:xfrm>
            <a:off x="1066800" y="5486400"/>
            <a:ext cx="5181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charset="0"/>
                <a:ea typeface="ＭＳ Ｐゴシック" charset="0"/>
              </a:defRPr>
            </a:lvl1pPr>
            <a:lvl2pPr marL="685800" indent="-22860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t>Given a set of points from classes  </a:t>
            </a:r>
          </a:p>
          <a:p>
            <a:r>
              <a:rPr lang="en-US"/>
              <a:t>what is the class of new point    ?</a:t>
            </a:r>
          </a:p>
        </p:txBody>
      </p:sp>
      <p:sp>
        <p:nvSpPr>
          <p:cNvPr id="274468" name="Oval 36"/>
          <p:cNvSpPr>
            <a:spLocks noChangeArrowheads="1"/>
          </p:cNvSpPr>
          <p:nvPr/>
        </p:nvSpPr>
        <p:spPr bwMode="auto">
          <a:xfrm>
            <a:off x="5410200" y="563880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69" name="Oval 37"/>
          <p:cNvSpPr>
            <a:spLocks noChangeArrowheads="1"/>
          </p:cNvSpPr>
          <p:nvPr/>
        </p:nvSpPr>
        <p:spPr bwMode="auto">
          <a:xfrm>
            <a:off x="5715000" y="56388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70" name="Oval 38"/>
          <p:cNvSpPr>
            <a:spLocks noChangeArrowheads="1"/>
          </p:cNvSpPr>
          <p:nvPr/>
        </p:nvSpPr>
        <p:spPr bwMode="auto">
          <a:xfrm>
            <a:off x="4876800" y="6019800"/>
            <a:ext cx="139700" cy="1397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2930491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a:noFill/>
          <a:ln/>
        </p:spPr>
        <p:txBody>
          <a:bodyPr lIns="92075" tIns="46038" rIns="92075" bIns="46038" anchor="ctr">
            <a:normAutofit fontScale="90000"/>
          </a:bodyPr>
          <a:lstStyle/>
          <a:p>
            <a:r>
              <a:rPr lang="en-US"/>
              <a:t>Avoid overfitting in classification</a:t>
            </a:r>
            <a:endParaRPr lang="en-US" sz="3800"/>
          </a:p>
        </p:txBody>
      </p:sp>
      <p:sp>
        <p:nvSpPr>
          <p:cNvPr id="736259" name="Rectangle 3"/>
          <p:cNvSpPr>
            <a:spLocks noGrp="1" noChangeArrowheads="1"/>
          </p:cNvSpPr>
          <p:nvPr>
            <p:ph idx="1"/>
          </p:nvPr>
        </p:nvSpPr>
        <p:spPr>
          <a:noFill/>
          <a:ln/>
          <a:extLst>
            <a:ext uri="{909E8E84-426E-40dd-AFC4-6F175D3DCCD1}">
              <a14:hiddenFill xmlns:a14="http://schemas.microsoft.com/office/drawing/2010/main">
                <a:solidFill>
                  <a:schemeClr val="bg1"/>
                </a:solidFill>
              </a14:hiddenFill>
            </a:ext>
          </a:extLst>
        </p:spPr>
        <p:txBody>
          <a:bodyPr lIns="92075" tIns="46038" rIns="92075" bIns="46038">
            <a:normAutofit fontScale="92500"/>
          </a:bodyPr>
          <a:lstStyle/>
          <a:p>
            <a:pPr>
              <a:lnSpc>
                <a:spcPct val="90000"/>
              </a:lnSpc>
            </a:pPr>
            <a:r>
              <a:rPr lang="en-US" sz="2800" dirty="0" err="1">
                <a:solidFill>
                  <a:srgbClr val="FF0000"/>
                </a:solidFill>
              </a:rPr>
              <a:t>Overfitting</a:t>
            </a:r>
            <a:r>
              <a:rPr lang="en-US" sz="2800" dirty="0"/>
              <a:t>:  A tree may </a:t>
            </a:r>
            <a:r>
              <a:rPr lang="en-US" sz="2800" dirty="0" err="1"/>
              <a:t>overfit</a:t>
            </a:r>
            <a:r>
              <a:rPr lang="en-US" sz="2800" dirty="0"/>
              <a:t> the training data</a:t>
            </a:r>
            <a:r>
              <a:rPr lang="en-US" sz="2100" dirty="0"/>
              <a:t> </a:t>
            </a:r>
          </a:p>
          <a:p>
            <a:pPr marL="742950" lvl="1" indent="-285750">
              <a:lnSpc>
                <a:spcPct val="90000"/>
              </a:lnSpc>
            </a:pPr>
            <a:r>
              <a:rPr lang="en-US" sz="2400" dirty="0"/>
              <a:t>Good accuracy on training data but poor on test data</a:t>
            </a:r>
          </a:p>
          <a:p>
            <a:pPr marL="742950" lvl="1" indent="-285750">
              <a:lnSpc>
                <a:spcPct val="90000"/>
              </a:lnSpc>
            </a:pPr>
            <a:r>
              <a:rPr lang="en-US" sz="2400" dirty="0"/>
              <a:t>Symptoms: tree too deep and too many branches, some may reflect anomalies due to noise or outliers</a:t>
            </a:r>
          </a:p>
          <a:p>
            <a:pPr>
              <a:lnSpc>
                <a:spcPct val="90000"/>
              </a:lnSpc>
            </a:pPr>
            <a:r>
              <a:rPr lang="en-US" sz="2800" dirty="0"/>
              <a:t>Two approaches to avoid </a:t>
            </a:r>
            <a:r>
              <a:rPr lang="en-US" sz="2800" dirty="0" err="1"/>
              <a:t>overfitting</a:t>
            </a:r>
            <a:r>
              <a:rPr lang="en-US" sz="2800" dirty="0"/>
              <a:t> </a:t>
            </a:r>
          </a:p>
          <a:p>
            <a:pPr marL="742950" lvl="1" indent="-285750">
              <a:lnSpc>
                <a:spcPct val="90000"/>
              </a:lnSpc>
            </a:pPr>
            <a:r>
              <a:rPr lang="en-US" sz="2400" dirty="0">
                <a:solidFill>
                  <a:srgbClr val="FF0000"/>
                </a:solidFill>
              </a:rPr>
              <a:t>Pre-pruning</a:t>
            </a:r>
            <a:r>
              <a:rPr lang="en-US" sz="2400" dirty="0"/>
              <a:t>: Halt tree construction early</a:t>
            </a:r>
          </a:p>
          <a:p>
            <a:pPr marL="1143000" lvl="2" indent="-228600">
              <a:lnSpc>
                <a:spcPct val="90000"/>
              </a:lnSpc>
            </a:pPr>
            <a:r>
              <a:rPr lang="en-US" dirty="0"/>
              <a:t>Difficult to decide because we do not know what may happen subsequently if we keep growing the tree. </a:t>
            </a:r>
          </a:p>
          <a:p>
            <a:pPr marL="742950" lvl="1" indent="-285750">
              <a:lnSpc>
                <a:spcPct val="90000"/>
              </a:lnSpc>
            </a:pPr>
            <a:r>
              <a:rPr lang="en-US" sz="2400" dirty="0">
                <a:solidFill>
                  <a:srgbClr val="FF0000"/>
                </a:solidFill>
              </a:rPr>
              <a:t>Post-pruning</a:t>
            </a:r>
            <a:r>
              <a:rPr lang="en-US" sz="2400" dirty="0"/>
              <a:t>: Remove branches or sub-trees from a </a:t>
            </a:r>
            <a:r>
              <a:rPr lang="ja-JP" altLang="en-US" sz="2400" dirty="0">
                <a:latin typeface="Arial"/>
              </a:rPr>
              <a:t>“</a:t>
            </a:r>
            <a:r>
              <a:rPr lang="en-US" sz="2400" dirty="0"/>
              <a:t>fully </a:t>
            </a:r>
            <a:r>
              <a:rPr lang="en-US" sz="2400" dirty="0" smtClean="0"/>
              <a:t>grown</a:t>
            </a:r>
            <a:r>
              <a:rPr lang="ja-JP" altLang="en-US" sz="2400" dirty="0" smtClean="0">
                <a:latin typeface="Arial"/>
              </a:rPr>
              <a:t>”</a:t>
            </a:r>
            <a:r>
              <a:rPr lang="en-US" sz="2400" dirty="0" smtClean="0"/>
              <a:t> tree</a:t>
            </a:r>
            <a:r>
              <a:rPr lang="en-US" sz="2400" dirty="0"/>
              <a:t>.</a:t>
            </a:r>
          </a:p>
          <a:p>
            <a:pPr marL="1143000" lvl="2" indent="-228600">
              <a:lnSpc>
                <a:spcPct val="90000"/>
              </a:lnSpc>
            </a:pPr>
            <a:r>
              <a:rPr lang="en-US" dirty="0"/>
              <a:t>This method is commonly used. C4.5 uses a statistical method to estimates the errors at each node for pruning. </a:t>
            </a:r>
          </a:p>
          <a:p>
            <a:pPr marL="1143000" lvl="2" indent="-228600">
              <a:lnSpc>
                <a:spcPct val="90000"/>
              </a:lnSpc>
            </a:pPr>
            <a:r>
              <a:rPr lang="en-US" dirty="0"/>
              <a:t>A validation set may be used for pruning as well.</a:t>
            </a:r>
          </a:p>
        </p:txBody>
      </p:sp>
      <p:sp>
        <p:nvSpPr>
          <p:cNvPr id="5" name="Slide Number Placeholder 4"/>
          <p:cNvSpPr>
            <a:spLocks noGrp="1"/>
          </p:cNvSpPr>
          <p:nvPr>
            <p:ph type="sldNum" sz="quarter" idx="12"/>
          </p:nvPr>
        </p:nvSpPr>
        <p:spPr/>
        <p:txBody>
          <a:bodyPr/>
          <a:lstStyle/>
          <a:p>
            <a:fld id="{C3CDE122-A553-B94A-89A2-6F7E5A3F1B1E}" type="slidenum">
              <a:rPr lang="en-US"/>
              <a:pPr/>
              <a:t>50</a:t>
            </a:fld>
            <a:endParaRPr lang="en-US"/>
          </a:p>
        </p:txBody>
      </p:sp>
    </p:spTree>
    <p:extLst>
      <p:ext uri="{BB962C8B-B14F-4D97-AF65-F5344CB8AC3E}">
        <p14:creationId xmlns:p14="http://schemas.microsoft.com/office/powerpoint/2010/main" val="2218811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p:txBody>
          <a:bodyPr/>
          <a:lstStyle/>
          <a:p>
            <a:r>
              <a:rPr lang="en-US"/>
              <a:t>An example</a:t>
            </a:r>
          </a:p>
        </p:txBody>
      </p:sp>
      <p:sp>
        <p:nvSpPr>
          <p:cNvPr id="8" name="Slide Number Placeholder 4"/>
          <p:cNvSpPr>
            <a:spLocks noGrp="1"/>
          </p:cNvSpPr>
          <p:nvPr>
            <p:ph type="sldNum" sz="quarter" idx="12"/>
          </p:nvPr>
        </p:nvSpPr>
        <p:spPr/>
        <p:txBody>
          <a:bodyPr/>
          <a:lstStyle/>
          <a:p>
            <a:fld id="{FF52D2FE-AB63-8847-A8F9-C14EFC184038}" type="slidenum">
              <a:rPr lang="en-US"/>
              <a:pPr/>
              <a:t>51</a:t>
            </a:fld>
            <a:endParaRPr lang="en-US"/>
          </a:p>
        </p:txBody>
      </p:sp>
      <p:pic>
        <p:nvPicPr>
          <p:cNvPr id="826372" name="Picture 4"/>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3127027" y="1543928"/>
            <a:ext cx="5511925" cy="2217273"/>
          </a:xfrm>
          <a:noFill/>
          <a:ln/>
        </p:spPr>
      </p:pic>
      <p:pic>
        <p:nvPicPr>
          <p:cNvPr id="826373" name="Picture 5"/>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3127027" y="4064000"/>
            <a:ext cx="5511925" cy="2136775"/>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
        <p:nvSpPr>
          <p:cNvPr id="826375" name="Line 7"/>
          <p:cNvSpPr>
            <a:spLocks noChangeShapeType="1"/>
          </p:cNvSpPr>
          <p:nvPr/>
        </p:nvSpPr>
        <p:spPr bwMode="auto">
          <a:xfrm flipH="1">
            <a:off x="1954696" y="2311883"/>
            <a:ext cx="2071961" cy="548377"/>
          </a:xfrm>
          <a:prstGeom prst="line">
            <a:avLst/>
          </a:prstGeom>
          <a:noFill/>
          <a:ln w="2857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26376" name="Text Box 8"/>
          <p:cNvSpPr txBox="1">
            <a:spLocks noChangeArrowheads="1"/>
          </p:cNvSpPr>
          <p:nvPr/>
        </p:nvSpPr>
        <p:spPr bwMode="auto">
          <a:xfrm>
            <a:off x="375066" y="2860260"/>
            <a:ext cx="26287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342900" indent="-342900">
              <a:spcBef>
                <a:spcPct val="0"/>
              </a:spcBef>
              <a:defRPr>
                <a:solidFill>
                  <a:schemeClr val="tx1"/>
                </a:solidFill>
                <a:latin typeface="Arial" charset="0"/>
                <a:ea typeface="ＭＳ Ｐゴシック" charset="0"/>
              </a:defRPr>
            </a:lvl1pPr>
            <a:lvl2pPr>
              <a:spcBef>
                <a:spcPct val="0"/>
              </a:spcBef>
              <a:defRPr>
                <a:solidFill>
                  <a:schemeClr val="tx1"/>
                </a:solidFill>
                <a:latin typeface="Arial" charset="0"/>
                <a:ea typeface="ＭＳ Ｐゴシック" charset="0"/>
              </a:defRPr>
            </a:lvl2pPr>
            <a:lvl3pPr>
              <a:spcBef>
                <a:spcPct val="0"/>
              </a:spcBef>
              <a:defRPr>
                <a:solidFill>
                  <a:schemeClr val="tx1"/>
                </a:solidFill>
                <a:latin typeface="Arial" charset="0"/>
                <a:ea typeface="ＭＳ Ｐゴシック" charset="0"/>
              </a:defRPr>
            </a:lvl3pPr>
            <a:lvl4pPr>
              <a:spcBef>
                <a:spcPct val="0"/>
              </a:spcBef>
              <a:defRPr>
                <a:solidFill>
                  <a:schemeClr val="tx1"/>
                </a:solidFill>
                <a:latin typeface="Arial" charset="0"/>
                <a:ea typeface="ＭＳ Ｐゴシック" charset="0"/>
              </a:defRPr>
            </a:lvl4pPr>
            <a:lvl5pPr>
              <a:spcBef>
                <a:spcPct val="0"/>
              </a:spcBef>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spcBef>
                <a:spcPct val="50000"/>
              </a:spcBef>
              <a:buFont typeface="Wingdings" charset="0"/>
              <a:buNone/>
            </a:pPr>
            <a:r>
              <a:rPr lang="en-US" sz="2400" dirty="0">
                <a:solidFill>
                  <a:srgbClr val="FF0000"/>
                </a:solidFill>
              </a:rPr>
              <a:t>Likely to </a:t>
            </a:r>
            <a:r>
              <a:rPr lang="en-US" sz="2400" dirty="0" err="1">
                <a:solidFill>
                  <a:srgbClr val="FF0000"/>
                </a:solidFill>
              </a:rPr>
              <a:t>overfit</a:t>
            </a:r>
            <a:r>
              <a:rPr lang="en-US" sz="2400" dirty="0">
                <a:solidFill>
                  <a:srgbClr val="FF0000"/>
                </a:solidFill>
              </a:rPr>
              <a:t> the data</a:t>
            </a:r>
          </a:p>
        </p:txBody>
      </p:sp>
    </p:spTree>
    <p:extLst>
      <p:ext uri="{BB962C8B-B14F-4D97-AF65-F5344CB8AC3E}">
        <p14:creationId xmlns:p14="http://schemas.microsoft.com/office/powerpoint/2010/main" val="3769912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chor="ctr"/>
          <a:lstStyle/>
          <a:p>
            <a:pPr eaLnBrk="1" hangingPunct="1"/>
            <a:r>
              <a:rPr lang="en-US" sz="4600" dirty="0" smtClean="0">
                <a:latin typeface="Arial" charset="0"/>
              </a:rPr>
              <a:t>Logistic Regression</a:t>
            </a:r>
            <a:endParaRPr lang="en-US" sz="4600" dirty="0">
              <a:latin typeface="Arial" charset="0"/>
            </a:endParaRPr>
          </a:p>
        </p:txBody>
      </p:sp>
      <p:sp>
        <p:nvSpPr>
          <p:cNvPr id="2" name="Text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33903173"/>
      </p:ext>
    </p:extLst>
  </p:cSld>
  <p:clrMapOvr>
    <a:masterClrMapping/>
  </p:clrMapOvr>
  <p:transition xmlns:p14="http://schemas.microsoft.com/office/powerpoint/2010/main" advTm="17712"/>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noFill/>
          <a:ln/>
        </p:spPr>
        <p:txBody>
          <a:bodyPr lIns="92075" tIns="46038" rIns="92075" bIns="46038" anchor="b">
            <a:normAutofit/>
          </a:bodyPr>
          <a:lstStyle/>
          <a:p>
            <a:r>
              <a:rPr lang="en-US" dirty="0"/>
              <a:t>Classification: </a:t>
            </a:r>
            <a:r>
              <a:rPr lang="en-US" dirty="0" smtClean="0"/>
              <a:t>Regression</a:t>
            </a:r>
            <a:endParaRPr lang="en-US" dirty="0"/>
          </a:p>
        </p:txBody>
      </p:sp>
      <p:sp>
        <p:nvSpPr>
          <p:cNvPr id="276484" name="Line 4"/>
          <p:cNvSpPr>
            <a:spLocks noChangeShapeType="1"/>
          </p:cNvSpPr>
          <p:nvPr/>
        </p:nvSpPr>
        <p:spPr bwMode="auto">
          <a:xfrm>
            <a:off x="1600200" y="2438400"/>
            <a:ext cx="0" cy="2895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485" name="Line 5"/>
          <p:cNvSpPr>
            <a:spLocks noChangeShapeType="1"/>
          </p:cNvSpPr>
          <p:nvPr/>
        </p:nvSpPr>
        <p:spPr bwMode="auto">
          <a:xfrm>
            <a:off x="1600200" y="5334000"/>
            <a:ext cx="3505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486" name="Oval 6"/>
          <p:cNvSpPr>
            <a:spLocks noChangeArrowheads="1"/>
          </p:cNvSpPr>
          <p:nvPr/>
        </p:nvSpPr>
        <p:spPr bwMode="auto">
          <a:xfrm>
            <a:off x="2292350" y="35877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487" name="Oval 7"/>
          <p:cNvSpPr>
            <a:spLocks noChangeArrowheads="1"/>
          </p:cNvSpPr>
          <p:nvPr/>
        </p:nvSpPr>
        <p:spPr bwMode="auto">
          <a:xfrm>
            <a:off x="2444750" y="37401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488" name="Oval 8"/>
          <p:cNvSpPr>
            <a:spLocks noChangeArrowheads="1"/>
          </p:cNvSpPr>
          <p:nvPr/>
        </p:nvSpPr>
        <p:spPr bwMode="auto">
          <a:xfrm>
            <a:off x="2749550" y="36639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489" name="Oval 9"/>
          <p:cNvSpPr>
            <a:spLocks noChangeArrowheads="1"/>
          </p:cNvSpPr>
          <p:nvPr/>
        </p:nvSpPr>
        <p:spPr bwMode="auto">
          <a:xfrm>
            <a:off x="3054350" y="35877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490" name="Oval 10"/>
          <p:cNvSpPr>
            <a:spLocks noChangeArrowheads="1"/>
          </p:cNvSpPr>
          <p:nvPr/>
        </p:nvSpPr>
        <p:spPr bwMode="auto">
          <a:xfrm>
            <a:off x="2216150" y="42735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491" name="Oval 11"/>
          <p:cNvSpPr>
            <a:spLocks noChangeArrowheads="1"/>
          </p:cNvSpPr>
          <p:nvPr/>
        </p:nvSpPr>
        <p:spPr bwMode="auto">
          <a:xfrm>
            <a:off x="3435350" y="32829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492" name="Oval 12"/>
          <p:cNvSpPr>
            <a:spLocks noChangeArrowheads="1"/>
          </p:cNvSpPr>
          <p:nvPr/>
        </p:nvSpPr>
        <p:spPr bwMode="auto">
          <a:xfrm>
            <a:off x="2597150" y="40449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493" name="Oval 13"/>
          <p:cNvSpPr>
            <a:spLocks noChangeArrowheads="1"/>
          </p:cNvSpPr>
          <p:nvPr/>
        </p:nvSpPr>
        <p:spPr bwMode="auto">
          <a:xfrm>
            <a:off x="3054350" y="38925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494" name="Oval 14"/>
          <p:cNvSpPr>
            <a:spLocks noChangeArrowheads="1"/>
          </p:cNvSpPr>
          <p:nvPr/>
        </p:nvSpPr>
        <p:spPr bwMode="auto">
          <a:xfrm>
            <a:off x="3435350" y="38163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495" name="Oval 15"/>
          <p:cNvSpPr>
            <a:spLocks noChangeArrowheads="1"/>
          </p:cNvSpPr>
          <p:nvPr/>
        </p:nvSpPr>
        <p:spPr bwMode="auto">
          <a:xfrm>
            <a:off x="2368550" y="44259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496" name="Oval 16"/>
          <p:cNvSpPr>
            <a:spLocks noChangeArrowheads="1"/>
          </p:cNvSpPr>
          <p:nvPr/>
        </p:nvSpPr>
        <p:spPr bwMode="auto">
          <a:xfrm>
            <a:off x="2139950" y="46545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497" name="Oval 17"/>
          <p:cNvSpPr>
            <a:spLocks noChangeArrowheads="1"/>
          </p:cNvSpPr>
          <p:nvPr/>
        </p:nvSpPr>
        <p:spPr bwMode="auto">
          <a:xfrm>
            <a:off x="2825750" y="32829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498" name="Oval 18"/>
          <p:cNvSpPr>
            <a:spLocks noChangeArrowheads="1"/>
          </p:cNvSpPr>
          <p:nvPr/>
        </p:nvSpPr>
        <p:spPr bwMode="auto">
          <a:xfrm>
            <a:off x="3435350" y="35115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499" name="Oval 19"/>
          <p:cNvSpPr>
            <a:spLocks noChangeArrowheads="1"/>
          </p:cNvSpPr>
          <p:nvPr/>
        </p:nvSpPr>
        <p:spPr bwMode="auto">
          <a:xfrm>
            <a:off x="4502150" y="35877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500" name="Oval 20"/>
          <p:cNvSpPr>
            <a:spLocks noChangeArrowheads="1"/>
          </p:cNvSpPr>
          <p:nvPr/>
        </p:nvSpPr>
        <p:spPr bwMode="auto">
          <a:xfrm>
            <a:off x="4197350" y="38163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501" name="Oval 21"/>
          <p:cNvSpPr>
            <a:spLocks noChangeArrowheads="1"/>
          </p:cNvSpPr>
          <p:nvPr/>
        </p:nvSpPr>
        <p:spPr bwMode="auto">
          <a:xfrm>
            <a:off x="4121150" y="41211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502" name="Oval 22"/>
          <p:cNvSpPr>
            <a:spLocks noChangeArrowheads="1"/>
          </p:cNvSpPr>
          <p:nvPr/>
        </p:nvSpPr>
        <p:spPr bwMode="auto">
          <a:xfrm>
            <a:off x="4425950" y="41973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503" name="Oval 23"/>
          <p:cNvSpPr>
            <a:spLocks noChangeArrowheads="1"/>
          </p:cNvSpPr>
          <p:nvPr/>
        </p:nvSpPr>
        <p:spPr bwMode="auto">
          <a:xfrm>
            <a:off x="4578350" y="43497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504" name="Oval 24"/>
          <p:cNvSpPr>
            <a:spLocks noChangeArrowheads="1"/>
          </p:cNvSpPr>
          <p:nvPr/>
        </p:nvSpPr>
        <p:spPr bwMode="auto">
          <a:xfrm>
            <a:off x="4502150" y="39687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505" name="Oval 25"/>
          <p:cNvSpPr>
            <a:spLocks noChangeArrowheads="1"/>
          </p:cNvSpPr>
          <p:nvPr/>
        </p:nvSpPr>
        <p:spPr bwMode="auto">
          <a:xfrm>
            <a:off x="2590800" y="48006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506" name="Oval 26"/>
          <p:cNvSpPr>
            <a:spLocks noChangeArrowheads="1"/>
          </p:cNvSpPr>
          <p:nvPr/>
        </p:nvSpPr>
        <p:spPr bwMode="auto">
          <a:xfrm>
            <a:off x="2819400" y="46482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507" name="Oval 27"/>
          <p:cNvSpPr>
            <a:spLocks noChangeArrowheads="1"/>
          </p:cNvSpPr>
          <p:nvPr/>
        </p:nvSpPr>
        <p:spPr bwMode="auto">
          <a:xfrm>
            <a:off x="3124200" y="47244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508" name="Oval 28"/>
          <p:cNvSpPr>
            <a:spLocks noChangeArrowheads="1"/>
          </p:cNvSpPr>
          <p:nvPr/>
        </p:nvSpPr>
        <p:spPr bwMode="auto">
          <a:xfrm>
            <a:off x="3124200" y="44958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509" name="Oval 29"/>
          <p:cNvSpPr>
            <a:spLocks noChangeArrowheads="1"/>
          </p:cNvSpPr>
          <p:nvPr/>
        </p:nvSpPr>
        <p:spPr bwMode="auto">
          <a:xfrm>
            <a:off x="3429000" y="44196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510" name="Oval 30"/>
          <p:cNvSpPr>
            <a:spLocks noChangeArrowheads="1"/>
          </p:cNvSpPr>
          <p:nvPr/>
        </p:nvSpPr>
        <p:spPr bwMode="auto">
          <a:xfrm>
            <a:off x="3505200" y="4724400"/>
            <a:ext cx="152400" cy="1524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511" name="Oval 31"/>
          <p:cNvSpPr>
            <a:spLocks noChangeArrowheads="1"/>
          </p:cNvSpPr>
          <p:nvPr/>
        </p:nvSpPr>
        <p:spPr bwMode="auto">
          <a:xfrm>
            <a:off x="3124200" y="32766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512" name="Oval 32"/>
          <p:cNvSpPr>
            <a:spLocks noChangeArrowheads="1"/>
          </p:cNvSpPr>
          <p:nvPr/>
        </p:nvSpPr>
        <p:spPr bwMode="auto">
          <a:xfrm>
            <a:off x="4114800" y="44196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513" name="Line 33"/>
          <p:cNvSpPr>
            <a:spLocks noChangeShapeType="1"/>
          </p:cNvSpPr>
          <p:nvPr/>
        </p:nvSpPr>
        <p:spPr bwMode="auto">
          <a:xfrm flipV="1">
            <a:off x="1828800" y="3276600"/>
            <a:ext cx="2819400" cy="1981200"/>
          </a:xfrm>
          <a:prstGeom prst="line">
            <a:avLst/>
          </a:prstGeom>
          <a:noFill/>
          <a:ln w="9525">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514" name="Oval 34"/>
          <p:cNvSpPr>
            <a:spLocks noChangeArrowheads="1"/>
          </p:cNvSpPr>
          <p:nvPr/>
        </p:nvSpPr>
        <p:spPr bwMode="auto">
          <a:xfrm>
            <a:off x="3505200" y="4114800"/>
            <a:ext cx="139700" cy="1397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3457573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6" presetClass="emph" presetSubtype="0" fill="hold" grpId="1" nodeType="clickEffect">
                                  <p:stCondLst>
                                    <p:cond delay="0"/>
                                  </p:stCondLst>
                                  <p:childTnLst>
                                    <p:animScale>
                                      <p:cBhvr>
                                        <p:cTn id="14" dur="2000" fill="hold"/>
                                        <p:tgtEl>
                                          <p:spTgt spid="27651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3" grpId="0" animBg="1"/>
      <p:bldP spid="276514" grpId="0" animBg="1"/>
      <p:bldP spid="276514"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solidFill>
                  <a:schemeClr val="accent2"/>
                </a:solidFill>
              </a:rPr>
              <a:t>Logistic regression</a:t>
            </a:r>
          </a:p>
        </p:txBody>
      </p:sp>
      <p:sp>
        <p:nvSpPr>
          <p:cNvPr id="3075" name="Rectangle 3"/>
          <p:cNvSpPr>
            <a:spLocks noGrp="1" noChangeArrowheads="1"/>
          </p:cNvSpPr>
          <p:nvPr>
            <p:ph type="body" idx="1"/>
          </p:nvPr>
        </p:nvSpPr>
        <p:spPr/>
        <p:txBody>
          <a:bodyPr/>
          <a:lstStyle/>
          <a:p>
            <a:pPr>
              <a:lnSpc>
                <a:spcPct val="90000"/>
              </a:lnSpc>
            </a:pPr>
            <a:r>
              <a:rPr lang="en-US" dirty="0" smtClean="0"/>
              <a:t>Regression model </a:t>
            </a:r>
            <a:r>
              <a:rPr lang="en-US" dirty="0"/>
              <a:t>for </a:t>
            </a:r>
            <a:r>
              <a:rPr lang="en-US" b="1" i="1" dirty="0"/>
              <a:t>categorical response</a:t>
            </a:r>
            <a:r>
              <a:rPr lang="en-US" dirty="0"/>
              <a:t> (</a:t>
            </a:r>
            <a:r>
              <a:rPr lang="en-US" dirty="0" err="1"/>
              <a:t>y</a:t>
            </a:r>
            <a:r>
              <a:rPr lang="en-US" baseline="-25000" dirty="0" err="1"/>
              <a:t>i</a:t>
            </a:r>
            <a:r>
              <a:rPr lang="en-US" dirty="0"/>
              <a:t>) data</a:t>
            </a:r>
          </a:p>
          <a:p>
            <a:pPr lvl="1">
              <a:lnSpc>
                <a:spcPct val="90000"/>
              </a:lnSpc>
            </a:pPr>
            <a:r>
              <a:rPr lang="en-US" dirty="0"/>
              <a:t>Categorical response with 2 levels </a:t>
            </a:r>
            <a:endParaRPr lang="en-US" dirty="0" smtClean="0"/>
          </a:p>
          <a:p>
            <a:pPr lvl="2">
              <a:lnSpc>
                <a:spcPct val="90000"/>
              </a:lnSpc>
            </a:pPr>
            <a:r>
              <a:rPr lang="en-US" dirty="0" smtClean="0"/>
              <a:t>(</a:t>
            </a:r>
            <a:r>
              <a:rPr lang="en-US" i="1" dirty="0"/>
              <a:t>binary</a:t>
            </a:r>
            <a:r>
              <a:rPr lang="en-US" dirty="0"/>
              <a:t>: 0 and 1)</a:t>
            </a:r>
          </a:p>
          <a:p>
            <a:pPr lvl="1">
              <a:lnSpc>
                <a:spcPct val="90000"/>
              </a:lnSpc>
            </a:pPr>
            <a:r>
              <a:rPr lang="en-US" dirty="0"/>
              <a:t>Categorical response with </a:t>
            </a:r>
            <a:r>
              <a:rPr lang="en-US" dirty="0">
                <a:cs typeface="Arial" charset="0"/>
              </a:rPr>
              <a:t>≥ 3 levels </a:t>
            </a:r>
            <a:endParaRPr lang="en-US" dirty="0" smtClean="0">
              <a:cs typeface="Arial" charset="0"/>
            </a:endParaRPr>
          </a:p>
          <a:p>
            <a:pPr lvl="2">
              <a:lnSpc>
                <a:spcPct val="90000"/>
              </a:lnSpc>
            </a:pPr>
            <a:r>
              <a:rPr lang="en-US" dirty="0" smtClean="0">
                <a:cs typeface="Arial" charset="0"/>
              </a:rPr>
              <a:t>(</a:t>
            </a:r>
            <a:r>
              <a:rPr lang="en-US" dirty="0">
                <a:cs typeface="Arial" charset="0"/>
              </a:rPr>
              <a:t>nominal or ordinal</a:t>
            </a:r>
            <a:r>
              <a:rPr lang="en-US" dirty="0" smtClean="0">
                <a:cs typeface="Arial" charset="0"/>
              </a:rPr>
              <a:t>)</a:t>
            </a:r>
          </a:p>
          <a:p>
            <a:pPr lvl="2">
              <a:lnSpc>
                <a:spcPct val="90000"/>
              </a:lnSpc>
            </a:pPr>
            <a:endParaRPr lang="en-US" dirty="0">
              <a:cs typeface="Arial" charset="0"/>
            </a:endParaRPr>
          </a:p>
          <a:p>
            <a:pPr>
              <a:lnSpc>
                <a:spcPct val="90000"/>
              </a:lnSpc>
            </a:pPr>
            <a:r>
              <a:rPr lang="en-US" dirty="0">
                <a:cs typeface="Arial" charset="0"/>
              </a:rPr>
              <a:t>Predictor variables (x</a:t>
            </a:r>
            <a:r>
              <a:rPr lang="en-US" baseline="-25000" dirty="0">
                <a:cs typeface="Arial" charset="0"/>
              </a:rPr>
              <a:t>i</a:t>
            </a:r>
            <a:r>
              <a:rPr lang="en-US" dirty="0">
                <a:cs typeface="Arial" charset="0"/>
              </a:rPr>
              <a:t>) can take on </a:t>
            </a:r>
            <a:r>
              <a:rPr lang="en-US" i="1" dirty="0">
                <a:cs typeface="Arial" charset="0"/>
              </a:rPr>
              <a:t>any </a:t>
            </a:r>
            <a:r>
              <a:rPr lang="en-US" dirty="0">
                <a:cs typeface="Arial" charset="0"/>
              </a:rPr>
              <a:t>form: binary, categorical, and/or continuous</a:t>
            </a:r>
          </a:p>
        </p:txBody>
      </p:sp>
    </p:spTree>
    <p:extLst>
      <p:ext uri="{BB962C8B-B14F-4D97-AF65-F5344CB8AC3E}">
        <p14:creationId xmlns:p14="http://schemas.microsoft.com/office/powerpoint/2010/main" val="38963020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98261" y="1807368"/>
            <a:ext cx="5720522" cy="403463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42" name="Rectangle 2"/>
          <p:cNvSpPr>
            <a:spLocks noGrp="1" noChangeArrowheads="1"/>
          </p:cNvSpPr>
          <p:nvPr>
            <p:ph type="title"/>
          </p:nvPr>
        </p:nvSpPr>
        <p:spPr/>
        <p:txBody>
          <a:bodyPr/>
          <a:lstStyle/>
          <a:p>
            <a:r>
              <a:rPr lang="en-US">
                <a:solidFill>
                  <a:schemeClr val="accent2"/>
                </a:solidFill>
              </a:rPr>
              <a:t>Logistic Regression Curve</a:t>
            </a:r>
          </a:p>
        </p:txBody>
      </p:sp>
      <p:grpSp>
        <p:nvGrpSpPr>
          <p:cNvPr id="2" name="Group 1"/>
          <p:cNvGrpSpPr/>
          <p:nvPr/>
        </p:nvGrpSpPr>
        <p:grpSpPr>
          <a:xfrm>
            <a:off x="1475134" y="1807368"/>
            <a:ext cx="6243638" cy="4411663"/>
            <a:chOff x="990600" y="2143125"/>
            <a:chExt cx="6243638" cy="4411663"/>
          </a:xfrm>
        </p:grpSpPr>
        <p:sp>
          <p:nvSpPr>
            <p:cNvPr id="10243" name="Line 3"/>
            <p:cNvSpPr>
              <a:spLocks noChangeShapeType="1"/>
            </p:cNvSpPr>
            <p:nvPr/>
          </p:nvSpPr>
          <p:spPr bwMode="auto">
            <a:xfrm flipH="1">
              <a:off x="2027238" y="5811838"/>
              <a:ext cx="333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4" name="Line 4"/>
            <p:cNvSpPr>
              <a:spLocks noChangeShapeType="1"/>
            </p:cNvSpPr>
            <p:nvPr/>
          </p:nvSpPr>
          <p:spPr bwMode="auto">
            <a:xfrm flipH="1">
              <a:off x="2027238" y="5451475"/>
              <a:ext cx="333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5" name="Line 5"/>
            <p:cNvSpPr>
              <a:spLocks noChangeShapeType="1"/>
            </p:cNvSpPr>
            <p:nvPr/>
          </p:nvSpPr>
          <p:spPr bwMode="auto">
            <a:xfrm flipH="1">
              <a:off x="2027238" y="5091113"/>
              <a:ext cx="333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6" name="Line 6"/>
            <p:cNvSpPr>
              <a:spLocks noChangeShapeType="1"/>
            </p:cNvSpPr>
            <p:nvPr/>
          </p:nvSpPr>
          <p:spPr bwMode="auto">
            <a:xfrm flipH="1">
              <a:off x="2027238" y="4730750"/>
              <a:ext cx="333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7" name="Line 7"/>
            <p:cNvSpPr>
              <a:spLocks noChangeShapeType="1"/>
            </p:cNvSpPr>
            <p:nvPr/>
          </p:nvSpPr>
          <p:spPr bwMode="auto">
            <a:xfrm flipH="1">
              <a:off x="2027238" y="4370388"/>
              <a:ext cx="333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8" name="Line 8"/>
            <p:cNvSpPr>
              <a:spLocks noChangeShapeType="1"/>
            </p:cNvSpPr>
            <p:nvPr/>
          </p:nvSpPr>
          <p:spPr bwMode="auto">
            <a:xfrm flipH="1">
              <a:off x="2027238" y="4011613"/>
              <a:ext cx="333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9" name="Line 9"/>
            <p:cNvSpPr>
              <a:spLocks noChangeShapeType="1"/>
            </p:cNvSpPr>
            <p:nvPr/>
          </p:nvSpPr>
          <p:spPr bwMode="auto">
            <a:xfrm flipH="1">
              <a:off x="2027238" y="3651250"/>
              <a:ext cx="333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0" name="Line 10"/>
            <p:cNvSpPr>
              <a:spLocks noChangeShapeType="1"/>
            </p:cNvSpPr>
            <p:nvPr/>
          </p:nvSpPr>
          <p:spPr bwMode="auto">
            <a:xfrm flipH="1">
              <a:off x="2027238" y="3290888"/>
              <a:ext cx="333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1" name="Line 11"/>
            <p:cNvSpPr>
              <a:spLocks noChangeShapeType="1"/>
            </p:cNvSpPr>
            <p:nvPr/>
          </p:nvSpPr>
          <p:spPr bwMode="auto">
            <a:xfrm flipH="1">
              <a:off x="2027238" y="2930525"/>
              <a:ext cx="333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2" name="Line 12"/>
            <p:cNvSpPr>
              <a:spLocks noChangeShapeType="1"/>
            </p:cNvSpPr>
            <p:nvPr/>
          </p:nvSpPr>
          <p:spPr bwMode="auto">
            <a:xfrm flipH="1">
              <a:off x="2027238" y="2570163"/>
              <a:ext cx="333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3" name="Line 13"/>
            <p:cNvSpPr>
              <a:spLocks noChangeShapeType="1"/>
            </p:cNvSpPr>
            <p:nvPr/>
          </p:nvSpPr>
          <p:spPr bwMode="auto">
            <a:xfrm flipH="1">
              <a:off x="2027238" y="2209800"/>
              <a:ext cx="333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4" name="Rectangle 14"/>
            <p:cNvSpPr>
              <a:spLocks noChangeArrowheads="1"/>
            </p:cNvSpPr>
            <p:nvPr/>
          </p:nvSpPr>
          <p:spPr bwMode="auto">
            <a:xfrm>
              <a:off x="1771650" y="5745163"/>
              <a:ext cx="2492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0.0</a:t>
              </a:r>
              <a:endParaRPr lang="en-US" sz="1200">
                <a:latin typeface="Verdana" charset="0"/>
              </a:endParaRPr>
            </a:p>
          </p:txBody>
        </p:sp>
        <p:sp>
          <p:nvSpPr>
            <p:cNvPr id="10255" name="Rectangle 15"/>
            <p:cNvSpPr>
              <a:spLocks noChangeArrowheads="1"/>
            </p:cNvSpPr>
            <p:nvPr/>
          </p:nvSpPr>
          <p:spPr bwMode="auto">
            <a:xfrm>
              <a:off x="1771650" y="5384800"/>
              <a:ext cx="2492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0.1</a:t>
              </a:r>
              <a:endParaRPr lang="en-US" sz="1200">
                <a:latin typeface="Verdana" charset="0"/>
              </a:endParaRPr>
            </a:p>
          </p:txBody>
        </p:sp>
        <p:sp>
          <p:nvSpPr>
            <p:cNvPr id="10256" name="Rectangle 16"/>
            <p:cNvSpPr>
              <a:spLocks noChangeArrowheads="1"/>
            </p:cNvSpPr>
            <p:nvPr/>
          </p:nvSpPr>
          <p:spPr bwMode="auto">
            <a:xfrm>
              <a:off x="1771650" y="5024438"/>
              <a:ext cx="2492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0.2</a:t>
              </a:r>
              <a:endParaRPr lang="en-US" sz="1200">
                <a:latin typeface="Verdana" charset="0"/>
              </a:endParaRPr>
            </a:p>
          </p:txBody>
        </p:sp>
        <p:sp>
          <p:nvSpPr>
            <p:cNvPr id="10257" name="Rectangle 17"/>
            <p:cNvSpPr>
              <a:spLocks noChangeArrowheads="1"/>
            </p:cNvSpPr>
            <p:nvPr/>
          </p:nvSpPr>
          <p:spPr bwMode="auto">
            <a:xfrm>
              <a:off x="1771650" y="4664075"/>
              <a:ext cx="2492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0.3</a:t>
              </a:r>
              <a:endParaRPr lang="en-US" sz="1200">
                <a:latin typeface="Verdana" charset="0"/>
              </a:endParaRPr>
            </a:p>
          </p:txBody>
        </p:sp>
        <p:sp>
          <p:nvSpPr>
            <p:cNvPr id="10258" name="Rectangle 18"/>
            <p:cNvSpPr>
              <a:spLocks noChangeArrowheads="1"/>
            </p:cNvSpPr>
            <p:nvPr/>
          </p:nvSpPr>
          <p:spPr bwMode="auto">
            <a:xfrm>
              <a:off x="1771650" y="4303713"/>
              <a:ext cx="2492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0.4</a:t>
              </a:r>
              <a:endParaRPr lang="en-US" sz="1200">
                <a:latin typeface="Verdana" charset="0"/>
              </a:endParaRPr>
            </a:p>
          </p:txBody>
        </p:sp>
        <p:sp>
          <p:nvSpPr>
            <p:cNvPr id="10259" name="Rectangle 19"/>
            <p:cNvSpPr>
              <a:spLocks noChangeArrowheads="1"/>
            </p:cNvSpPr>
            <p:nvPr/>
          </p:nvSpPr>
          <p:spPr bwMode="auto">
            <a:xfrm>
              <a:off x="1771650" y="3943350"/>
              <a:ext cx="2492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0.5</a:t>
              </a:r>
              <a:endParaRPr lang="en-US" sz="1200">
                <a:latin typeface="Verdana" charset="0"/>
              </a:endParaRPr>
            </a:p>
          </p:txBody>
        </p:sp>
        <p:sp>
          <p:nvSpPr>
            <p:cNvPr id="10260" name="Rectangle 20"/>
            <p:cNvSpPr>
              <a:spLocks noChangeArrowheads="1"/>
            </p:cNvSpPr>
            <p:nvPr/>
          </p:nvSpPr>
          <p:spPr bwMode="auto">
            <a:xfrm>
              <a:off x="1771650" y="3582988"/>
              <a:ext cx="2492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0.6</a:t>
              </a:r>
              <a:endParaRPr lang="en-US" sz="1200">
                <a:latin typeface="Verdana" charset="0"/>
              </a:endParaRPr>
            </a:p>
          </p:txBody>
        </p:sp>
        <p:sp>
          <p:nvSpPr>
            <p:cNvPr id="10261" name="Rectangle 21"/>
            <p:cNvSpPr>
              <a:spLocks noChangeArrowheads="1"/>
            </p:cNvSpPr>
            <p:nvPr/>
          </p:nvSpPr>
          <p:spPr bwMode="auto">
            <a:xfrm>
              <a:off x="1771650" y="3222625"/>
              <a:ext cx="2492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0.7</a:t>
              </a:r>
              <a:endParaRPr lang="en-US" sz="1200">
                <a:latin typeface="Verdana" charset="0"/>
              </a:endParaRPr>
            </a:p>
          </p:txBody>
        </p:sp>
        <p:sp>
          <p:nvSpPr>
            <p:cNvPr id="10262" name="Rectangle 22"/>
            <p:cNvSpPr>
              <a:spLocks noChangeArrowheads="1"/>
            </p:cNvSpPr>
            <p:nvPr/>
          </p:nvSpPr>
          <p:spPr bwMode="auto">
            <a:xfrm>
              <a:off x="1771650" y="2863850"/>
              <a:ext cx="2492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0.8</a:t>
              </a:r>
              <a:endParaRPr lang="en-US" sz="1200">
                <a:latin typeface="Verdana" charset="0"/>
              </a:endParaRPr>
            </a:p>
          </p:txBody>
        </p:sp>
        <p:sp>
          <p:nvSpPr>
            <p:cNvPr id="10263" name="Rectangle 23"/>
            <p:cNvSpPr>
              <a:spLocks noChangeArrowheads="1"/>
            </p:cNvSpPr>
            <p:nvPr/>
          </p:nvSpPr>
          <p:spPr bwMode="auto">
            <a:xfrm>
              <a:off x="1771650" y="2503488"/>
              <a:ext cx="2492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0.9</a:t>
              </a:r>
              <a:endParaRPr lang="en-US" sz="1200">
                <a:latin typeface="Verdana" charset="0"/>
              </a:endParaRPr>
            </a:p>
          </p:txBody>
        </p:sp>
        <p:sp>
          <p:nvSpPr>
            <p:cNvPr id="10264" name="Rectangle 24"/>
            <p:cNvSpPr>
              <a:spLocks noChangeArrowheads="1"/>
            </p:cNvSpPr>
            <p:nvPr/>
          </p:nvSpPr>
          <p:spPr bwMode="auto">
            <a:xfrm>
              <a:off x="1771650" y="2143125"/>
              <a:ext cx="2492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1.0</a:t>
              </a:r>
              <a:endParaRPr lang="en-US" sz="1200">
                <a:latin typeface="Verdana" charset="0"/>
              </a:endParaRPr>
            </a:p>
          </p:txBody>
        </p:sp>
        <p:sp>
          <p:nvSpPr>
            <p:cNvPr id="10265" name="Line 25"/>
            <p:cNvSpPr>
              <a:spLocks noChangeShapeType="1"/>
            </p:cNvSpPr>
            <p:nvPr/>
          </p:nvSpPr>
          <p:spPr bwMode="auto">
            <a:xfrm>
              <a:off x="2095500" y="5854700"/>
              <a:ext cx="1588"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6" name="Line 26"/>
            <p:cNvSpPr>
              <a:spLocks noChangeShapeType="1"/>
            </p:cNvSpPr>
            <p:nvPr/>
          </p:nvSpPr>
          <p:spPr bwMode="auto">
            <a:xfrm>
              <a:off x="2347913" y="5854700"/>
              <a:ext cx="1587"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7" name="Line 27"/>
            <p:cNvSpPr>
              <a:spLocks noChangeShapeType="1"/>
            </p:cNvSpPr>
            <p:nvPr/>
          </p:nvSpPr>
          <p:spPr bwMode="auto">
            <a:xfrm>
              <a:off x="2598738" y="5854700"/>
              <a:ext cx="1587"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8" name="Line 28"/>
            <p:cNvSpPr>
              <a:spLocks noChangeShapeType="1"/>
            </p:cNvSpPr>
            <p:nvPr/>
          </p:nvSpPr>
          <p:spPr bwMode="auto">
            <a:xfrm>
              <a:off x="2851150" y="5854700"/>
              <a:ext cx="1588"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9" name="Line 29"/>
            <p:cNvSpPr>
              <a:spLocks noChangeShapeType="1"/>
            </p:cNvSpPr>
            <p:nvPr/>
          </p:nvSpPr>
          <p:spPr bwMode="auto">
            <a:xfrm>
              <a:off x="3103563" y="5854700"/>
              <a:ext cx="1587"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0" name="Line 30"/>
            <p:cNvSpPr>
              <a:spLocks noChangeShapeType="1"/>
            </p:cNvSpPr>
            <p:nvPr/>
          </p:nvSpPr>
          <p:spPr bwMode="auto">
            <a:xfrm>
              <a:off x="3355975" y="5854700"/>
              <a:ext cx="1588"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1" name="Line 31"/>
            <p:cNvSpPr>
              <a:spLocks noChangeShapeType="1"/>
            </p:cNvSpPr>
            <p:nvPr/>
          </p:nvSpPr>
          <p:spPr bwMode="auto">
            <a:xfrm>
              <a:off x="3606800" y="5854700"/>
              <a:ext cx="1588"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2" name="Line 32"/>
            <p:cNvSpPr>
              <a:spLocks noChangeShapeType="1"/>
            </p:cNvSpPr>
            <p:nvPr/>
          </p:nvSpPr>
          <p:spPr bwMode="auto">
            <a:xfrm>
              <a:off x="3859213" y="5854700"/>
              <a:ext cx="1587"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3" name="Line 33"/>
            <p:cNvSpPr>
              <a:spLocks noChangeShapeType="1"/>
            </p:cNvSpPr>
            <p:nvPr/>
          </p:nvSpPr>
          <p:spPr bwMode="auto">
            <a:xfrm>
              <a:off x="4111625" y="5854700"/>
              <a:ext cx="1588"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4" name="Line 34"/>
            <p:cNvSpPr>
              <a:spLocks noChangeShapeType="1"/>
            </p:cNvSpPr>
            <p:nvPr/>
          </p:nvSpPr>
          <p:spPr bwMode="auto">
            <a:xfrm>
              <a:off x="4362450" y="5854700"/>
              <a:ext cx="1588"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5" name="Line 35"/>
            <p:cNvSpPr>
              <a:spLocks noChangeShapeType="1"/>
            </p:cNvSpPr>
            <p:nvPr/>
          </p:nvSpPr>
          <p:spPr bwMode="auto">
            <a:xfrm>
              <a:off x="4614863" y="5854700"/>
              <a:ext cx="1587"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6" name="Line 36"/>
            <p:cNvSpPr>
              <a:spLocks noChangeShapeType="1"/>
            </p:cNvSpPr>
            <p:nvPr/>
          </p:nvSpPr>
          <p:spPr bwMode="auto">
            <a:xfrm>
              <a:off x="4867275" y="5854700"/>
              <a:ext cx="1588"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7" name="Line 37"/>
            <p:cNvSpPr>
              <a:spLocks noChangeShapeType="1"/>
            </p:cNvSpPr>
            <p:nvPr/>
          </p:nvSpPr>
          <p:spPr bwMode="auto">
            <a:xfrm>
              <a:off x="5118100" y="5854700"/>
              <a:ext cx="1588"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8" name="Line 38"/>
            <p:cNvSpPr>
              <a:spLocks noChangeShapeType="1"/>
            </p:cNvSpPr>
            <p:nvPr/>
          </p:nvSpPr>
          <p:spPr bwMode="auto">
            <a:xfrm>
              <a:off x="5370513" y="5854700"/>
              <a:ext cx="1587"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9" name="Line 39"/>
            <p:cNvSpPr>
              <a:spLocks noChangeShapeType="1"/>
            </p:cNvSpPr>
            <p:nvPr/>
          </p:nvSpPr>
          <p:spPr bwMode="auto">
            <a:xfrm>
              <a:off x="5622925" y="5854700"/>
              <a:ext cx="1588"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80" name="Line 40"/>
            <p:cNvSpPr>
              <a:spLocks noChangeShapeType="1"/>
            </p:cNvSpPr>
            <p:nvPr/>
          </p:nvSpPr>
          <p:spPr bwMode="auto">
            <a:xfrm>
              <a:off x="5875338" y="5854700"/>
              <a:ext cx="1587"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81" name="Line 41"/>
            <p:cNvSpPr>
              <a:spLocks noChangeShapeType="1"/>
            </p:cNvSpPr>
            <p:nvPr/>
          </p:nvSpPr>
          <p:spPr bwMode="auto">
            <a:xfrm>
              <a:off x="6126163" y="5854700"/>
              <a:ext cx="1587"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82" name="Line 42"/>
            <p:cNvSpPr>
              <a:spLocks noChangeShapeType="1"/>
            </p:cNvSpPr>
            <p:nvPr/>
          </p:nvSpPr>
          <p:spPr bwMode="auto">
            <a:xfrm>
              <a:off x="6378575" y="5854700"/>
              <a:ext cx="1588"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83" name="Line 43"/>
            <p:cNvSpPr>
              <a:spLocks noChangeShapeType="1"/>
            </p:cNvSpPr>
            <p:nvPr/>
          </p:nvSpPr>
          <p:spPr bwMode="auto">
            <a:xfrm>
              <a:off x="6630988" y="5854700"/>
              <a:ext cx="1587"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84" name="Line 44"/>
            <p:cNvSpPr>
              <a:spLocks noChangeShapeType="1"/>
            </p:cNvSpPr>
            <p:nvPr/>
          </p:nvSpPr>
          <p:spPr bwMode="auto">
            <a:xfrm>
              <a:off x="6881813" y="5854700"/>
              <a:ext cx="1587"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85" name="Line 45"/>
            <p:cNvSpPr>
              <a:spLocks noChangeShapeType="1"/>
            </p:cNvSpPr>
            <p:nvPr/>
          </p:nvSpPr>
          <p:spPr bwMode="auto">
            <a:xfrm>
              <a:off x="7134225" y="5854700"/>
              <a:ext cx="1588"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86" name="Rectangle 46"/>
            <p:cNvSpPr>
              <a:spLocks noChangeArrowheads="1"/>
            </p:cNvSpPr>
            <p:nvPr/>
          </p:nvSpPr>
          <p:spPr bwMode="auto">
            <a:xfrm>
              <a:off x="2035175" y="5913438"/>
              <a:ext cx="968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1</a:t>
              </a:r>
              <a:endParaRPr lang="en-US" sz="1200">
                <a:latin typeface="Verdana" charset="0"/>
              </a:endParaRPr>
            </a:p>
          </p:txBody>
        </p:sp>
        <p:sp>
          <p:nvSpPr>
            <p:cNvPr id="10287" name="Rectangle 47"/>
            <p:cNvSpPr>
              <a:spLocks noChangeArrowheads="1"/>
            </p:cNvSpPr>
            <p:nvPr/>
          </p:nvSpPr>
          <p:spPr bwMode="auto">
            <a:xfrm>
              <a:off x="2287588" y="5913438"/>
              <a:ext cx="968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2</a:t>
              </a:r>
              <a:endParaRPr lang="en-US" sz="1200">
                <a:latin typeface="Verdana" charset="0"/>
              </a:endParaRPr>
            </a:p>
          </p:txBody>
        </p:sp>
        <p:sp>
          <p:nvSpPr>
            <p:cNvPr id="10288" name="Rectangle 48"/>
            <p:cNvSpPr>
              <a:spLocks noChangeArrowheads="1"/>
            </p:cNvSpPr>
            <p:nvPr/>
          </p:nvSpPr>
          <p:spPr bwMode="auto">
            <a:xfrm>
              <a:off x="2538413" y="5913438"/>
              <a:ext cx="968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3</a:t>
              </a:r>
              <a:endParaRPr lang="en-US" sz="1200">
                <a:latin typeface="Verdana" charset="0"/>
              </a:endParaRPr>
            </a:p>
          </p:txBody>
        </p:sp>
        <p:sp>
          <p:nvSpPr>
            <p:cNvPr id="10289" name="Rectangle 49"/>
            <p:cNvSpPr>
              <a:spLocks noChangeArrowheads="1"/>
            </p:cNvSpPr>
            <p:nvPr/>
          </p:nvSpPr>
          <p:spPr bwMode="auto">
            <a:xfrm>
              <a:off x="2790825" y="5913438"/>
              <a:ext cx="968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4</a:t>
              </a:r>
              <a:endParaRPr lang="en-US" sz="1200">
                <a:latin typeface="Verdana" charset="0"/>
              </a:endParaRPr>
            </a:p>
          </p:txBody>
        </p:sp>
        <p:sp>
          <p:nvSpPr>
            <p:cNvPr id="10290" name="Rectangle 50"/>
            <p:cNvSpPr>
              <a:spLocks noChangeArrowheads="1"/>
            </p:cNvSpPr>
            <p:nvPr/>
          </p:nvSpPr>
          <p:spPr bwMode="auto">
            <a:xfrm>
              <a:off x="3043238" y="5913438"/>
              <a:ext cx="968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5</a:t>
              </a:r>
              <a:endParaRPr lang="en-US" sz="1200">
                <a:latin typeface="Verdana" charset="0"/>
              </a:endParaRPr>
            </a:p>
          </p:txBody>
        </p:sp>
        <p:sp>
          <p:nvSpPr>
            <p:cNvPr id="10291" name="Rectangle 51"/>
            <p:cNvSpPr>
              <a:spLocks noChangeArrowheads="1"/>
            </p:cNvSpPr>
            <p:nvPr/>
          </p:nvSpPr>
          <p:spPr bwMode="auto">
            <a:xfrm>
              <a:off x="3294063" y="5913438"/>
              <a:ext cx="968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6</a:t>
              </a:r>
              <a:endParaRPr lang="en-US" sz="1200">
                <a:latin typeface="Verdana" charset="0"/>
              </a:endParaRPr>
            </a:p>
          </p:txBody>
        </p:sp>
        <p:sp>
          <p:nvSpPr>
            <p:cNvPr id="10292" name="Rectangle 52"/>
            <p:cNvSpPr>
              <a:spLocks noChangeArrowheads="1"/>
            </p:cNvSpPr>
            <p:nvPr/>
          </p:nvSpPr>
          <p:spPr bwMode="auto">
            <a:xfrm>
              <a:off x="3546475" y="5913438"/>
              <a:ext cx="968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7</a:t>
              </a:r>
              <a:endParaRPr lang="en-US" sz="1200">
                <a:latin typeface="Verdana" charset="0"/>
              </a:endParaRPr>
            </a:p>
          </p:txBody>
        </p:sp>
        <p:sp>
          <p:nvSpPr>
            <p:cNvPr id="10293" name="Rectangle 53"/>
            <p:cNvSpPr>
              <a:spLocks noChangeArrowheads="1"/>
            </p:cNvSpPr>
            <p:nvPr/>
          </p:nvSpPr>
          <p:spPr bwMode="auto">
            <a:xfrm>
              <a:off x="3798888" y="5913438"/>
              <a:ext cx="968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8</a:t>
              </a:r>
              <a:endParaRPr lang="en-US" sz="1200">
                <a:latin typeface="Verdana" charset="0"/>
              </a:endParaRPr>
            </a:p>
          </p:txBody>
        </p:sp>
        <p:sp>
          <p:nvSpPr>
            <p:cNvPr id="10294" name="Rectangle 54"/>
            <p:cNvSpPr>
              <a:spLocks noChangeArrowheads="1"/>
            </p:cNvSpPr>
            <p:nvPr/>
          </p:nvSpPr>
          <p:spPr bwMode="auto">
            <a:xfrm>
              <a:off x="4051300" y="5913438"/>
              <a:ext cx="968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9</a:t>
              </a:r>
              <a:endParaRPr lang="en-US" sz="1200">
                <a:latin typeface="Verdana" charset="0"/>
              </a:endParaRPr>
            </a:p>
          </p:txBody>
        </p:sp>
        <p:sp>
          <p:nvSpPr>
            <p:cNvPr id="10295" name="Rectangle 55"/>
            <p:cNvSpPr>
              <a:spLocks noChangeArrowheads="1"/>
            </p:cNvSpPr>
            <p:nvPr/>
          </p:nvSpPr>
          <p:spPr bwMode="auto">
            <a:xfrm>
              <a:off x="4268788" y="5913438"/>
              <a:ext cx="1936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10</a:t>
              </a:r>
              <a:endParaRPr lang="en-US" sz="1200">
                <a:latin typeface="Verdana" charset="0"/>
              </a:endParaRPr>
            </a:p>
          </p:txBody>
        </p:sp>
        <p:sp>
          <p:nvSpPr>
            <p:cNvPr id="10296" name="Rectangle 56"/>
            <p:cNvSpPr>
              <a:spLocks noChangeArrowheads="1"/>
            </p:cNvSpPr>
            <p:nvPr/>
          </p:nvSpPr>
          <p:spPr bwMode="auto">
            <a:xfrm>
              <a:off x="4521200" y="5913438"/>
              <a:ext cx="1936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11</a:t>
              </a:r>
              <a:endParaRPr lang="en-US" sz="2400">
                <a:latin typeface="Times New Roman" charset="0"/>
              </a:endParaRPr>
            </a:p>
          </p:txBody>
        </p:sp>
        <p:sp>
          <p:nvSpPr>
            <p:cNvPr id="10297" name="Rectangle 57"/>
            <p:cNvSpPr>
              <a:spLocks noChangeArrowheads="1"/>
            </p:cNvSpPr>
            <p:nvPr/>
          </p:nvSpPr>
          <p:spPr bwMode="auto">
            <a:xfrm>
              <a:off x="4773613" y="5913438"/>
              <a:ext cx="1936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12</a:t>
              </a:r>
              <a:endParaRPr lang="en-US" sz="1200">
                <a:latin typeface="Verdana" charset="0"/>
              </a:endParaRPr>
            </a:p>
          </p:txBody>
        </p:sp>
        <p:sp>
          <p:nvSpPr>
            <p:cNvPr id="10298" name="Rectangle 58"/>
            <p:cNvSpPr>
              <a:spLocks noChangeArrowheads="1"/>
            </p:cNvSpPr>
            <p:nvPr/>
          </p:nvSpPr>
          <p:spPr bwMode="auto">
            <a:xfrm>
              <a:off x="5024438" y="5913438"/>
              <a:ext cx="1936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13</a:t>
              </a:r>
              <a:endParaRPr lang="en-US" sz="1200">
                <a:latin typeface="Verdana" charset="0"/>
              </a:endParaRPr>
            </a:p>
          </p:txBody>
        </p:sp>
        <p:sp>
          <p:nvSpPr>
            <p:cNvPr id="10299" name="Rectangle 59"/>
            <p:cNvSpPr>
              <a:spLocks noChangeArrowheads="1"/>
            </p:cNvSpPr>
            <p:nvPr/>
          </p:nvSpPr>
          <p:spPr bwMode="auto">
            <a:xfrm>
              <a:off x="5276850" y="5913438"/>
              <a:ext cx="1936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14</a:t>
              </a:r>
              <a:endParaRPr lang="en-US" sz="1200">
                <a:latin typeface="Verdana" charset="0"/>
              </a:endParaRPr>
            </a:p>
          </p:txBody>
        </p:sp>
        <p:sp>
          <p:nvSpPr>
            <p:cNvPr id="10300" name="Rectangle 60"/>
            <p:cNvSpPr>
              <a:spLocks noChangeArrowheads="1"/>
            </p:cNvSpPr>
            <p:nvPr/>
          </p:nvSpPr>
          <p:spPr bwMode="auto">
            <a:xfrm>
              <a:off x="5529263" y="5913438"/>
              <a:ext cx="1936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15</a:t>
              </a:r>
              <a:endParaRPr lang="en-US" sz="1200">
                <a:latin typeface="Verdana" charset="0"/>
              </a:endParaRPr>
            </a:p>
          </p:txBody>
        </p:sp>
        <p:sp>
          <p:nvSpPr>
            <p:cNvPr id="10301" name="Rectangle 61"/>
            <p:cNvSpPr>
              <a:spLocks noChangeArrowheads="1"/>
            </p:cNvSpPr>
            <p:nvPr/>
          </p:nvSpPr>
          <p:spPr bwMode="auto">
            <a:xfrm>
              <a:off x="5780088" y="5913438"/>
              <a:ext cx="1936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16</a:t>
              </a:r>
              <a:endParaRPr lang="en-US" sz="1200">
                <a:latin typeface="Verdana" charset="0"/>
              </a:endParaRPr>
            </a:p>
          </p:txBody>
        </p:sp>
        <p:sp>
          <p:nvSpPr>
            <p:cNvPr id="10302" name="Rectangle 62"/>
            <p:cNvSpPr>
              <a:spLocks noChangeArrowheads="1"/>
            </p:cNvSpPr>
            <p:nvPr/>
          </p:nvSpPr>
          <p:spPr bwMode="auto">
            <a:xfrm>
              <a:off x="6032500" y="5913438"/>
              <a:ext cx="1936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17</a:t>
              </a:r>
              <a:endParaRPr lang="en-US" sz="1200">
                <a:latin typeface="Verdana" charset="0"/>
              </a:endParaRPr>
            </a:p>
          </p:txBody>
        </p:sp>
        <p:sp>
          <p:nvSpPr>
            <p:cNvPr id="10303" name="Rectangle 63"/>
            <p:cNvSpPr>
              <a:spLocks noChangeArrowheads="1"/>
            </p:cNvSpPr>
            <p:nvPr/>
          </p:nvSpPr>
          <p:spPr bwMode="auto">
            <a:xfrm>
              <a:off x="6284913" y="5913438"/>
              <a:ext cx="1936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18</a:t>
              </a:r>
              <a:endParaRPr lang="en-US" sz="1200">
                <a:latin typeface="Verdana" charset="0"/>
              </a:endParaRPr>
            </a:p>
          </p:txBody>
        </p:sp>
        <p:sp>
          <p:nvSpPr>
            <p:cNvPr id="10304" name="Rectangle 64"/>
            <p:cNvSpPr>
              <a:spLocks noChangeArrowheads="1"/>
            </p:cNvSpPr>
            <p:nvPr/>
          </p:nvSpPr>
          <p:spPr bwMode="auto">
            <a:xfrm>
              <a:off x="6537325" y="5913438"/>
              <a:ext cx="1936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19</a:t>
              </a:r>
              <a:endParaRPr lang="en-US" sz="1200">
                <a:latin typeface="Verdana" charset="0"/>
              </a:endParaRPr>
            </a:p>
          </p:txBody>
        </p:sp>
        <p:sp>
          <p:nvSpPr>
            <p:cNvPr id="10305" name="Rectangle 65"/>
            <p:cNvSpPr>
              <a:spLocks noChangeArrowheads="1"/>
            </p:cNvSpPr>
            <p:nvPr/>
          </p:nvSpPr>
          <p:spPr bwMode="auto">
            <a:xfrm>
              <a:off x="6788150" y="5913438"/>
              <a:ext cx="1936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20</a:t>
              </a:r>
              <a:endParaRPr lang="en-US" sz="1200">
                <a:latin typeface="Verdana" charset="0"/>
              </a:endParaRPr>
            </a:p>
          </p:txBody>
        </p:sp>
        <p:sp>
          <p:nvSpPr>
            <p:cNvPr id="10306" name="Rectangle 66"/>
            <p:cNvSpPr>
              <a:spLocks noChangeArrowheads="1"/>
            </p:cNvSpPr>
            <p:nvPr/>
          </p:nvSpPr>
          <p:spPr bwMode="auto">
            <a:xfrm>
              <a:off x="7040563" y="5913438"/>
              <a:ext cx="1936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dirty="0">
                  <a:solidFill>
                    <a:srgbClr val="000000"/>
                  </a:solidFill>
                  <a:latin typeface="Verdana" charset="0"/>
                </a:rPr>
                <a:t>21</a:t>
              </a:r>
              <a:endParaRPr lang="en-US" sz="1200" dirty="0">
                <a:latin typeface="Verdana" charset="0"/>
              </a:endParaRPr>
            </a:p>
          </p:txBody>
        </p:sp>
        <p:sp>
          <p:nvSpPr>
            <p:cNvPr id="10307" name="Freeform 67"/>
            <p:cNvSpPr>
              <a:spLocks/>
            </p:cNvSpPr>
            <p:nvPr/>
          </p:nvSpPr>
          <p:spPr bwMode="auto">
            <a:xfrm>
              <a:off x="2095500" y="3217863"/>
              <a:ext cx="2617788" cy="2543175"/>
            </a:xfrm>
            <a:custGeom>
              <a:avLst/>
              <a:gdLst>
                <a:gd name="T0" fmla="*/ 0 w 8244"/>
                <a:gd name="T1" fmla="*/ 8008 h 8008"/>
                <a:gd name="T2" fmla="*/ 154 w 8244"/>
                <a:gd name="T3" fmla="*/ 7992 h 8008"/>
                <a:gd name="T4" fmla="*/ 309 w 8244"/>
                <a:gd name="T5" fmla="*/ 7974 h 8008"/>
                <a:gd name="T6" fmla="*/ 396 w 8244"/>
                <a:gd name="T7" fmla="*/ 7963 h 8008"/>
                <a:gd name="T8" fmla="*/ 551 w 8244"/>
                <a:gd name="T9" fmla="*/ 7943 h 8008"/>
                <a:gd name="T10" fmla="*/ 705 w 8244"/>
                <a:gd name="T11" fmla="*/ 7920 h 8008"/>
                <a:gd name="T12" fmla="*/ 793 w 8244"/>
                <a:gd name="T13" fmla="*/ 7907 h 8008"/>
                <a:gd name="T14" fmla="*/ 948 w 8244"/>
                <a:gd name="T15" fmla="*/ 7881 h 8008"/>
                <a:gd name="T16" fmla="*/ 1103 w 8244"/>
                <a:gd name="T17" fmla="*/ 7853 h 8008"/>
                <a:gd name="T18" fmla="*/ 1190 w 8244"/>
                <a:gd name="T19" fmla="*/ 7835 h 8008"/>
                <a:gd name="T20" fmla="*/ 1344 w 8244"/>
                <a:gd name="T21" fmla="*/ 7802 h 8008"/>
                <a:gd name="T22" fmla="*/ 1499 w 8244"/>
                <a:gd name="T23" fmla="*/ 7766 h 8008"/>
                <a:gd name="T24" fmla="*/ 1587 w 8244"/>
                <a:gd name="T25" fmla="*/ 7744 h 8008"/>
                <a:gd name="T26" fmla="*/ 1742 w 8244"/>
                <a:gd name="T27" fmla="*/ 7703 h 8008"/>
                <a:gd name="T28" fmla="*/ 1896 w 8244"/>
                <a:gd name="T29" fmla="*/ 7657 h 8008"/>
                <a:gd name="T30" fmla="*/ 1983 w 8244"/>
                <a:gd name="T31" fmla="*/ 7629 h 8008"/>
                <a:gd name="T32" fmla="*/ 2138 w 8244"/>
                <a:gd name="T33" fmla="*/ 7578 h 8008"/>
                <a:gd name="T34" fmla="*/ 2293 w 8244"/>
                <a:gd name="T35" fmla="*/ 7521 h 8008"/>
                <a:gd name="T36" fmla="*/ 2380 w 8244"/>
                <a:gd name="T37" fmla="*/ 7486 h 8008"/>
                <a:gd name="T38" fmla="*/ 2535 w 8244"/>
                <a:gd name="T39" fmla="*/ 7421 h 8008"/>
                <a:gd name="T40" fmla="*/ 2690 w 8244"/>
                <a:gd name="T41" fmla="*/ 7350 h 8008"/>
                <a:gd name="T42" fmla="*/ 2777 w 8244"/>
                <a:gd name="T43" fmla="*/ 7307 h 8008"/>
                <a:gd name="T44" fmla="*/ 2932 w 8244"/>
                <a:gd name="T45" fmla="*/ 7227 h 8008"/>
                <a:gd name="T46" fmla="*/ 3086 w 8244"/>
                <a:gd name="T47" fmla="*/ 7139 h 8008"/>
                <a:gd name="T48" fmla="*/ 3174 w 8244"/>
                <a:gd name="T49" fmla="*/ 7086 h 8008"/>
                <a:gd name="T50" fmla="*/ 3329 w 8244"/>
                <a:gd name="T51" fmla="*/ 6987 h 8008"/>
                <a:gd name="T52" fmla="*/ 3484 w 8244"/>
                <a:gd name="T53" fmla="*/ 6880 h 8008"/>
                <a:gd name="T54" fmla="*/ 3570 w 8244"/>
                <a:gd name="T55" fmla="*/ 6816 h 8008"/>
                <a:gd name="T56" fmla="*/ 3725 w 8244"/>
                <a:gd name="T57" fmla="*/ 6695 h 8008"/>
                <a:gd name="T58" fmla="*/ 3880 w 8244"/>
                <a:gd name="T59" fmla="*/ 6566 h 8008"/>
                <a:gd name="T60" fmla="*/ 3968 w 8244"/>
                <a:gd name="T61" fmla="*/ 6489 h 8008"/>
                <a:gd name="T62" fmla="*/ 4122 w 8244"/>
                <a:gd name="T63" fmla="*/ 6344 h 8008"/>
                <a:gd name="T64" fmla="*/ 4277 w 8244"/>
                <a:gd name="T65" fmla="*/ 6189 h 8008"/>
                <a:gd name="T66" fmla="*/ 4364 w 8244"/>
                <a:gd name="T67" fmla="*/ 6099 h 8008"/>
                <a:gd name="T68" fmla="*/ 4519 w 8244"/>
                <a:gd name="T69" fmla="*/ 5928 h 8008"/>
                <a:gd name="T70" fmla="*/ 4673 w 8244"/>
                <a:gd name="T71" fmla="*/ 5748 h 8008"/>
                <a:gd name="T72" fmla="*/ 4761 w 8244"/>
                <a:gd name="T73" fmla="*/ 5641 h 8008"/>
                <a:gd name="T74" fmla="*/ 4916 w 8244"/>
                <a:gd name="T75" fmla="*/ 5445 h 8008"/>
                <a:gd name="T76" fmla="*/ 5071 w 8244"/>
                <a:gd name="T77" fmla="*/ 5239 h 8008"/>
                <a:gd name="T78" fmla="*/ 5158 w 8244"/>
                <a:gd name="T79" fmla="*/ 5117 h 8008"/>
                <a:gd name="T80" fmla="*/ 5312 w 8244"/>
                <a:gd name="T81" fmla="*/ 4895 h 8008"/>
                <a:gd name="T82" fmla="*/ 5467 w 8244"/>
                <a:gd name="T83" fmla="*/ 4663 h 8008"/>
                <a:gd name="T84" fmla="*/ 5555 w 8244"/>
                <a:gd name="T85" fmla="*/ 4528 h 8008"/>
                <a:gd name="T86" fmla="*/ 5710 w 8244"/>
                <a:gd name="T87" fmla="*/ 4284 h 8008"/>
                <a:gd name="T88" fmla="*/ 5864 w 8244"/>
                <a:gd name="T89" fmla="*/ 4031 h 8008"/>
                <a:gd name="T90" fmla="*/ 5951 w 8244"/>
                <a:gd name="T91" fmla="*/ 3885 h 8008"/>
                <a:gd name="T92" fmla="*/ 6106 w 8244"/>
                <a:gd name="T93" fmla="*/ 3623 h 8008"/>
                <a:gd name="T94" fmla="*/ 6261 w 8244"/>
                <a:gd name="T95" fmla="*/ 3355 h 8008"/>
                <a:gd name="T96" fmla="*/ 6348 w 8244"/>
                <a:gd name="T97" fmla="*/ 3201 h 8008"/>
                <a:gd name="T98" fmla="*/ 6503 w 8244"/>
                <a:gd name="T99" fmla="*/ 2928 h 8008"/>
                <a:gd name="T100" fmla="*/ 6658 w 8244"/>
                <a:gd name="T101" fmla="*/ 2652 h 8008"/>
                <a:gd name="T102" fmla="*/ 6745 w 8244"/>
                <a:gd name="T103" fmla="*/ 2496 h 8008"/>
                <a:gd name="T104" fmla="*/ 6899 w 8244"/>
                <a:gd name="T105" fmla="*/ 2220 h 8008"/>
                <a:gd name="T106" fmla="*/ 7054 w 8244"/>
                <a:gd name="T107" fmla="*/ 1944 h 8008"/>
                <a:gd name="T108" fmla="*/ 7142 w 8244"/>
                <a:gd name="T109" fmla="*/ 1791 h 8008"/>
                <a:gd name="T110" fmla="*/ 7297 w 8244"/>
                <a:gd name="T111" fmla="*/ 1521 h 8008"/>
                <a:gd name="T112" fmla="*/ 7452 w 8244"/>
                <a:gd name="T113" fmla="*/ 1255 h 8008"/>
                <a:gd name="T114" fmla="*/ 7538 w 8244"/>
                <a:gd name="T115" fmla="*/ 1108 h 8008"/>
                <a:gd name="T116" fmla="*/ 7693 w 8244"/>
                <a:gd name="T117" fmla="*/ 850 h 8008"/>
                <a:gd name="T118" fmla="*/ 7848 w 8244"/>
                <a:gd name="T119" fmla="*/ 602 h 8008"/>
                <a:gd name="T120" fmla="*/ 7936 w 8244"/>
                <a:gd name="T121" fmla="*/ 463 h 8008"/>
                <a:gd name="T122" fmla="*/ 8089 w 8244"/>
                <a:gd name="T123" fmla="*/ 227 h 8008"/>
                <a:gd name="T124" fmla="*/ 8244 w 8244"/>
                <a:gd name="T125" fmla="*/ 0 h 8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44" h="8008">
                  <a:moveTo>
                    <a:pt x="0" y="8008"/>
                  </a:moveTo>
                  <a:lnTo>
                    <a:pt x="154" y="7992"/>
                  </a:lnTo>
                  <a:lnTo>
                    <a:pt x="309" y="7974"/>
                  </a:lnTo>
                  <a:lnTo>
                    <a:pt x="396" y="7963"/>
                  </a:lnTo>
                  <a:lnTo>
                    <a:pt x="551" y="7943"/>
                  </a:lnTo>
                  <a:lnTo>
                    <a:pt x="705" y="7920"/>
                  </a:lnTo>
                  <a:lnTo>
                    <a:pt x="793" y="7907"/>
                  </a:lnTo>
                  <a:lnTo>
                    <a:pt x="948" y="7881"/>
                  </a:lnTo>
                  <a:lnTo>
                    <a:pt x="1103" y="7853"/>
                  </a:lnTo>
                  <a:lnTo>
                    <a:pt x="1190" y="7835"/>
                  </a:lnTo>
                  <a:lnTo>
                    <a:pt x="1344" y="7802"/>
                  </a:lnTo>
                  <a:lnTo>
                    <a:pt x="1499" y="7766"/>
                  </a:lnTo>
                  <a:lnTo>
                    <a:pt x="1587" y="7744"/>
                  </a:lnTo>
                  <a:lnTo>
                    <a:pt x="1742" y="7703"/>
                  </a:lnTo>
                  <a:lnTo>
                    <a:pt x="1896" y="7657"/>
                  </a:lnTo>
                  <a:lnTo>
                    <a:pt x="1983" y="7629"/>
                  </a:lnTo>
                  <a:lnTo>
                    <a:pt x="2138" y="7578"/>
                  </a:lnTo>
                  <a:lnTo>
                    <a:pt x="2293" y="7521"/>
                  </a:lnTo>
                  <a:lnTo>
                    <a:pt x="2380" y="7486"/>
                  </a:lnTo>
                  <a:lnTo>
                    <a:pt x="2535" y="7421"/>
                  </a:lnTo>
                  <a:lnTo>
                    <a:pt x="2690" y="7350"/>
                  </a:lnTo>
                  <a:lnTo>
                    <a:pt x="2777" y="7307"/>
                  </a:lnTo>
                  <a:lnTo>
                    <a:pt x="2932" y="7227"/>
                  </a:lnTo>
                  <a:lnTo>
                    <a:pt x="3086" y="7139"/>
                  </a:lnTo>
                  <a:lnTo>
                    <a:pt x="3174" y="7086"/>
                  </a:lnTo>
                  <a:lnTo>
                    <a:pt x="3329" y="6987"/>
                  </a:lnTo>
                  <a:lnTo>
                    <a:pt x="3484" y="6880"/>
                  </a:lnTo>
                  <a:lnTo>
                    <a:pt x="3570" y="6816"/>
                  </a:lnTo>
                  <a:lnTo>
                    <a:pt x="3725" y="6695"/>
                  </a:lnTo>
                  <a:lnTo>
                    <a:pt x="3880" y="6566"/>
                  </a:lnTo>
                  <a:lnTo>
                    <a:pt x="3968" y="6489"/>
                  </a:lnTo>
                  <a:lnTo>
                    <a:pt x="4122" y="6344"/>
                  </a:lnTo>
                  <a:lnTo>
                    <a:pt x="4277" y="6189"/>
                  </a:lnTo>
                  <a:lnTo>
                    <a:pt x="4364" y="6099"/>
                  </a:lnTo>
                  <a:lnTo>
                    <a:pt x="4519" y="5928"/>
                  </a:lnTo>
                  <a:lnTo>
                    <a:pt x="4673" y="5748"/>
                  </a:lnTo>
                  <a:lnTo>
                    <a:pt x="4761" y="5641"/>
                  </a:lnTo>
                  <a:lnTo>
                    <a:pt x="4916" y="5445"/>
                  </a:lnTo>
                  <a:lnTo>
                    <a:pt x="5071" y="5239"/>
                  </a:lnTo>
                  <a:lnTo>
                    <a:pt x="5158" y="5117"/>
                  </a:lnTo>
                  <a:lnTo>
                    <a:pt x="5312" y="4895"/>
                  </a:lnTo>
                  <a:lnTo>
                    <a:pt x="5467" y="4663"/>
                  </a:lnTo>
                  <a:lnTo>
                    <a:pt x="5555" y="4528"/>
                  </a:lnTo>
                  <a:lnTo>
                    <a:pt x="5710" y="4284"/>
                  </a:lnTo>
                  <a:lnTo>
                    <a:pt x="5864" y="4031"/>
                  </a:lnTo>
                  <a:lnTo>
                    <a:pt x="5951" y="3885"/>
                  </a:lnTo>
                  <a:lnTo>
                    <a:pt x="6106" y="3623"/>
                  </a:lnTo>
                  <a:lnTo>
                    <a:pt x="6261" y="3355"/>
                  </a:lnTo>
                  <a:lnTo>
                    <a:pt x="6348" y="3201"/>
                  </a:lnTo>
                  <a:lnTo>
                    <a:pt x="6503" y="2928"/>
                  </a:lnTo>
                  <a:lnTo>
                    <a:pt x="6658" y="2652"/>
                  </a:lnTo>
                  <a:lnTo>
                    <a:pt x="6745" y="2496"/>
                  </a:lnTo>
                  <a:lnTo>
                    <a:pt x="6899" y="2220"/>
                  </a:lnTo>
                  <a:lnTo>
                    <a:pt x="7054" y="1944"/>
                  </a:lnTo>
                  <a:lnTo>
                    <a:pt x="7142" y="1791"/>
                  </a:lnTo>
                  <a:lnTo>
                    <a:pt x="7297" y="1521"/>
                  </a:lnTo>
                  <a:lnTo>
                    <a:pt x="7452" y="1255"/>
                  </a:lnTo>
                  <a:lnTo>
                    <a:pt x="7538" y="1108"/>
                  </a:lnTo>
                  <a:lnTo>
                    <a:pt x="7693" y="850"/>
                  </a:lnTo>
                  <a:lnTo>
                    <a:pt x="7848" y="602"/>
                  </a:lnTo>
                  <a:lnTo>
                    <a:pt x="7936" y="463"/>
                  </a:lnTo>
                  <a:lnTo>
                    <a:pt x="8089" y="227"/>
                  </a:lnTo>
                  <a:lnTo>
                    <a:pt x="8244" y="0"/>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08" name="Freeform 68"/>
            <p:cNvSpPr>
              <a:spLocks/>
            </p:cNvSpPr>
            <p:nvPr/>
          </p:nvSpPr>
          <p:spPr bwMode="auto">
            <a:xfrm>
              <a:off x="4713288" y="2225675"/>
              <a:ext cx="2295525" cy="992188"/>
            </a:xfrm>
            <a:custGeom>
              <a:avLst/>
              <a:gdLst>
                <a:gd name="T0" fmla="*/ 0 w 7230"/>
                <a:gd name="T1" fmla="*/ 3129 h 3129"/>
                <a:gd name="T2" fmla="*/ 88 w 7230"/>
                <a:gd name="T3" fmla="*/ 3004 h 3129"/>
                <a:gd name="T4" fmla="*/ 243 w 7230"/>
                <a:gd name="T5" fmla="*/ 2792 h 3129"/>
                <a:gd name="T6" fmla="*/ 397 w 7230"/>
                <a:gd name="T7" fmla="*/ 2590 h 3129"/>
                <a:gd name="T8" fmla="*/ 484 w 7230"/>
                <a:gd name="T9" fmla="*/ 2479 h 3129"/>
                <a:gd name="T10" fmla="*/ 639 w 7230"/>
                <a:gd name="T11" fmla="*/ 2294 h 3129"/>
                <a:gd name="T12" fmla="*/ 794 w 7230"/>
                <a:gd name="T13" fmla="*/ 2118 h 3129"/>
                <a:gd name="T14" fmla="*/ 882 w 7230"/>
                <a:gd name="T15" fmla="*/ 2023 h 3129"/>
                <a:gd name="T16" fmla="*/ 1036 w 7230"/>
                <a:gd name="T17" fmla="*/ 1863 h 3129"/>
                <a:gd name="T18" fmla="*/ 1191 w 7230"/>
                <a:gd name="T19" fmla="*/ 1713 h 3129"/>
                <a:gd name="T20" fmla="*/ 1278 w 7230"/>
                <a:gd name="T21" fmla="*/ 1633 h 3129"/>
                <a:gd name="T22" fmla="*/ 1433 w 7230"/>
                <a:gd name="T23" fmla="*/ 1498 h 3129"/>
                <a:gd name="T24" fmla="*/ 1587 w 7230"/>
                <a:gd name="T25" fmla="*/ 1373 h 3129"/>
                <a:gd name="T26" fmla="*/ 1675 w 7230"/>
                <a:gd name="T27" fmla="*/ 1306 h 3129"/>
                <a:gd name="T28" fmla="*/ 1830 w 7230"/>
                <a:gd name="T29" fmla="*/ 1194 h 3129"/>
                <a:gd name="T30" fmla="*/ 1985 w 7230"/>
                <a:gd name="T31" fmla="*/ 1090 h 3129"/>
                <a:gd name="T32" fmla="*/ 2071 w 7230"/>
                <a:gd name="T33" fmla="*/ 1035 h 3129"/>
                <a:gd name="T34" fmla="*/ 2226 w 7230"/>
                <a:gd name="T35" fmla="*/ 943 h 3129"/>
                <a:gd name="T36" fmla="*/ 2381 w 7230"/>
                <a:gd name="T37" fmla="*/ 859 h 3129"/>
                <a:gd name="T38" fmla="*/ 2469 w 7230"/>
                <a:gd name="T39" fmla="*/ 814 h 3129"/>
                <a:gd name="T40" fmla="*/ 2623 w 7230"/>
                <a:gd name="T41" fmla="*/ 740 h 3129"/>
                <a:gd name="T42" fmla="*/ 2778 w 7230"/>
                <a:gd name="T43" fmla="*/ 672 h 3129"/>
                <a:gd name="T44" fmla="*/ 2865 w 7230"/>
                <a:gd name="T45" fmla="*/ 636 h 3129"/>
                <a:gd name="T46" fmla="*/ 3020 w 7230"/>
                <a:gd name="T47" fmla="*/ 576 h 3129"/>
                <a:gd name="T48" fmla="*/ 3175 w 7230"/>
                <a:gd name="T49" fmla="*/ 521 h 3129"/>
                <a:gd name="T50" fmla="*/ 3262 w 7230"/>
                <a:gd name="T51" fmla="*/ 491 h 3129"/>
                <a:gd name="T52" fmla="*/ 3417 w 7230"/>
                <a:gd name="T53" fmla="*/ 444 h 3129"/>
                <a:gd name="T54" fmla="*/ 3572 w 7230"/>
                <a:gd name="T55" fmla="*/ 401 h 3129"/>
                <a:gd name="T56" fmla="*/ 3659 w 7230"/>
                <a:gd name="T57" fmla="*/ 377 h 3129"/>
                <a:gd name="T58" fmla="*/ 3813 w 7230"/>
                <a:gd name="T59" fmla="*/ 339 h 3129"/>
                <a:gd name="T60" fmla="*/ 3968 w 7230"/>
                <a:gd name="T61" fmla="*/ 305 h 3129"/>
                <a:gd name="T62" fmla="*/ 4056 w 7230"/>
                <a:gd name="T63" fmla="*/ 287 h 3129"/>
                <a:gd name="T64" fmla="*/ 4211 w 7230"/>
                <a:gd name="T65" fmla="*/ 256 h 3129"/>
                <a:gd name="T66" fmla="*/ 4365 w 7230"/>
                <a:gd name="T67" fmla="*/ 229 h 3129"/>
                <a:gd name="T68" fmla="*/ 4452 w 7230"/>
                <a:gd name="T69" fmla="*/ 214 h 3129"/>
                <a:gd name="T70" fmla="*/ 4607 w 7230"/>
                <a:gd name="T71" fmla="*/ 191 h 3129"/>
                <a:gd name="T72" fmla="*/ 4762 w 7230"/>
                <a:gd name="T73" fmla="*/ 169 h 3129"/>
                <a:gd name="T74" fmla="*/ 4849 w 7230"/>
                <a:gd name="T75" fmla="*/ 158 h 3129"/>
                <a:gd name="T76" fmla="*/ 5004 w 7230"/>
                <a:gd name="T77" fmla="*/ 139 h 3129"/>
                <a:gd name="T78" fmla="*/ 5159 w 7230"/>
                <a:gd name="T79" fmla="*/ 122 h 3129"/>
                <a:gd name="T80" fmla="*/ 5246 w 7230"/>
                <a:gd name="T81" fmla="*/ 113 h 3129"/>
                <a:gd name="T82" fmla="*/ 5401 w 7230"/>
                <a:gd name="T83" fmla="*/ 99 h 3129"/>
                <a:gd name="T84" fmla="*/ 5555 w 7230"/>
                <a:gd name="T85" fmla="*/ 85 h 3129"/>
                <a:gd name="T86" fmla="*/ 5643 w 7230"/>
                <a:gd name="T87" fmla="*/ 78 h 3129"/>
                <a:gd name="T88" fmla="*/ 5798 w 7230"/>
                <a:gd name="T89" fmla="*/ 66 h 3129"/>
                <a:gd name="T90" fmla="*/ 5953 w 7230"/>
                <a:gd name="T91" fmla="*/ 57 h 3129"/>
                <a:gd name="T92" fmla="*/ 6039 w 7230"/>
                <a:gd name="T93" fmla="*/ 51 h 3129"/>
                <a:gd name="T94" fmla="*/ 6194 w 7230"/>
                <a:gd name="T95" fmla="*/ 42 h 3129"/>
                <a:gd name="T96" fmla="*/ 6349 w 7230"/>
                <a:gd name="T97" fmla="*/ 34 h 3129"/>
                <a:gd name="T98" fmla="*/ 6437 w 7230"/>
                <a:gd name="T99" fmla="*/ 30 h 3129"/>
                <a:gd name="T100" fmla="*/ 6591 w 7230"/>
                <a:gd name="T101" fmla="*/ 22 h 3129"/>
                <a:gd name="T102" fmla="*/ 6746 w 7230"/>
                <a:gd name="T103" fmla="*/ 16 h 3129"/>
                <a:gd name="T104" fmla="*/ 6833 w 7230"/>
                <a:gd name="T105" fmla="*/ 13 h 3129"/>
                <a:gd name="T106" fmla="*/ 6988 w 7230"/>
                <a:gd name="T107" fmla="*/ 7 h 3129"/>
                <a:gd name="T108" fmla="*/ 7142 w 7230"/>
                <a:gd name="T109" fmla="*/ 2 h 3129"/>
                <a:gd name="T110" fmla="*/ 7230 w 7230"/>
                <a:gd name="T111" fmla="*/ 0 h 3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230" h="3129">
                  <a:moveTo>
                    <a:pt x="0" y="3129"/>
                  </a:moveTo>
                  <a:lnTo>
                    <a:pt x="88" y="3004"/>
                  </a:lnTo>
                  <a:lnTo>
                    <a:pt x="243" y="2792"/>
                  </a:lnTo>
                  <a:lnTo>
                    <a:pt x="397" y="2590"/>
                  </a:lnTo>
                  <a:lnTo>
                    <a:pt x="484" y="2479"/>
                  </a:lnTo>
                  <a:lnTo>
                    <a:pt x="639" y="2294"/>
                  </a:lnTo>
                  <a:lnTo>
                    <a:pt x="794" y="2118"/>
                  </a:lnTo>
                  <a:lnTo>
                    <a:pt x="882" y="2023"/>
                  </a:lnTo>
                  <a:lnTo>
                    <a:pt x="1036" y="1863"/>
                  </a:lnTo>
                  <a:lnTo>
                    <a:pt x="1191" y="1713"/>
                  </a:lnTo>
                  <a:lnTo>
                    <a:pt x="1278" y="1633"/>
                  </a:lnTo>
                  <a:lnTo>
                    <a:pt x="1433" y="1498"/>
                  </a:lnTo>
                  <a:lnTo>
                    <a:pt x="1587" y="1373"/>
                  </a:lnTo>
                  <a:lnTo>
                    <a:pt x="1675" y="1306"/>
                  </a:lnTo>
                  <a:lnTo>
                    <a:pt x="1830" y="1194"/>
                  </a:lnTo>
                  <a:lnTo>
                    <a:pt x="1985" y="1090"/>
                  </a:lnTo>
                  <a:lnTo>
                    <a:pt x="2071" y="1035"/>
                  </a:lnTo>
                  <a:lnTo>
                    <a:pt x="2226" y="943"/>
                  </a:lnTo>
                  <a:lnTo>
                    <a:pt x="2381" y="859"/>
                  </a:lnTo>
                  <a:lnTo>
                    <a:pt x="2469" y="814"/>
                  </a:lnTo>
                  <a:lnTo>
                    <a:pt x="2623" y="740"/>
                  </a:lnTo>
                  <a:lnTo>
                    <a:pt x="2778" y="672"/>
                  </a:lnTo>
                  <a:lnTo>
                    <a:pt x="2865" y="636"/>
                  </a:lnTo>
                  <a:lnTo>
                    <a:pt x="3020" y="576"/>
                  </a:lnTo>
                  <a:lnTo>
                    <a:pt x="3175" y="521"/>
                  </a:lnTo>
                  <a:lnTo>
                    <a:pt x="3262" y="491"/>
                  </a:lnTo>
                  <a:lnTo>
                    <a:pt x="3417" y="444"/>
                  </a:lnTo>
                  <a:lnTo>
                    <a:pt x="3572" y="401"/>
                  </a:lnTo>
                  <a:lnTo>
                    <a:pt x="3659" y="377"/>
                  </a:lnTo>
                  <a:lnTo>
                    <a:pt x="3813" y="339"/>
                  </a:lnTo>
                  <a:lnTo>
                    <a:pt x="3968" y="305"/>
                  </a:lnTo>
                  <a:lnTo>
                    <a:pt x="4056" y="287"/>
                  </a:lnTo>
                  <a:lnTo>
                    <a:pt x="4211" y="256"/>
                  </a:lnTo>
                  <a:lnTo>
                    <a:pt x="4365" y="229"/>
                  </a:lnTo>
                  <a:lnTo>
                    <a:pt x="4452" y="214"/>
                  </a:lnTo>
                  <a:lnTo>
                    <a:pt x="4607" y="191"/>
                  </a:lnTo>
                  <a:lnTo>
                    <a:pt x="4762" y="169"/>
                  </a:lnTo>
                  <a:lnTo>
                    <a:pt x="4849" y="158"/>
                  </a:lnTo>
                  <a:lnTo>
                    <a:pt x="5004" y="139"/>
                  </a:lnTo>
                  <a:lnTo>
                    <a:pt x="5159" y="122"/>
                  </a:lnTo>
                  <a:lnTo>
                    <a:pt x="5246" y="113"/>
                  </a:lnTo>
                  <a:lnTo>
                    <a:pt x="5401" y="99"/>
                  </a:lnTo>
                  <a:lnTo>
                    <a:pt x="5555" y="85"/>
                  </a:lnTo>
                  <a:lnTo>
                    <a:pt x="5643" y="78"/>
                  </a:lnTo>
                  <a:lnTo>
                    <a:pt x="5798" y="66"/>
                  </a:lnTo>
                  <a:lnTo>
                    <a:pt x="5953" y="57"/>
                  </a:lnTo>
                  <a:lnTo>
                    <a:pt x="6039" y="51"/>
                  </a:lnTo>
                  <a:lnTo>
                    <a:pt x="6194" y="42"/>
                  </a:lnTo>
                  <a:lnTo>
                    <a:pt x="6349" y="34"/>
                  </a:lnTo>
                  <a:lnTo>
                    <a:pt x="6437" y="30"/>
                  </a:lnTo>
                  <a:lnTo>
                    <a:pt x="6591" y="22"/>
                  </a:lnTo>
                  <a:lnTo>
                    <a:pt x="6746" y="16"/>
                  </a:lnTo>
                  <a:lnTo>
                    <a:pt x="6833" y="13"/>
                  </a:lnTo>
                  <a:lnTo>
                    <a:pt x="6988" y="7"/>
                  </a:lnTo>
                  <a:lnTo>
                    <a:pt x="7142" y="2"/>
                  </a:lnTo>
                  <a:lnTo>
                    <a:pt x="7230" y="0"/>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09" name="Rectangle 69"/>
            <p:cNvSpPr>
              <a:spLocks noChangeArrowheads="1"/>
            </p:cNvSpPr>
            <p:nvPr/>
          </p:nvSpPr>
          <p:spPr bwMode="auto">
            <a:xfrm>
              <a:off x="2060575" y="2168525"/>
              <a:ext cx="5108575" cy="3686175"/>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10" name="Text Box 70"/>
            <p:cNvSpPr txBox="1">
              <a:spLocks noChangeArrowheads="1"/>
            </p:cNvSpPr>
            <p:nvPr/>
          </p:nvSpPr>
          <p:spPr bwMode="auto">
            <a:xfrm>
              <a:off x="3717925" y="6061075"/>
              <a:ext cx="260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a:latin typeface="Times New Roman" charset="0"/>
                </a:rPr>
                <a:t> </a:t>
              </a:r>
            </a:p>
          </p:txBody>
        </p:sp>
        <p:sp>
          <p:nvSpPr>
            <p:cNvPr id="10311" name="Rectangle 71"/>
            <p:cNvSpPr>
              <a:spLocks noChangeArrowheads="1"/>
            </p:cNvSpPr>
            <p:nvPr/>
          </p:nvSpPr>
          <p:spPr bwMode="auto">
            <a:xfrm>
              <a:off x="4800600" y="60198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endParaRPr lang="en-US" sz="2400">
                <a:latin typeface="Times New Roman" charset="0"/>
              </a:endParaRPr>
            </a:p>
          </p:txBody>
        </p:sp>
        <p:sp>
          <p:nvSpPr>
            <p:cNvPr id="10312" name="Rectangle 72"/>
            <p:cNvSpPr>
              <a:spLocks noChangeArrowheads="1"/>
            </p:cNvSpPr>
            <p:nvPr/>
          </p:nvSpPr>
          <p:spPr bwMode="auto">
            <a:xfrm>
              <a:off x="4013200" y="593248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endParaRPr lang="en-US" sz="2400">
                <a:latin typeface="Times New Roman" charset="0"/>
              </a:endParaRPr>
            </a:p>
          </p:txBody>
        </p:sp>
        <p:sp>
          <p:nvSpPr>
            <p:cNvPr id="10313" name="Rectangle 73"/>
            <p:cNvSpPr>
              <a:spLocks noChangeArrowheads="1"/>
            </p:cNvSpPr>
            <p:nvPr/>
          </p:nvSpPr>
          <p:spPr bwMode="auto">
            <a:xfrm>
              <a:off x="4292600" y="609758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endParaRPr lang="en-US" sz="2400">
                <a:latin typeface="Times New Roman" charset="0"/>
              </a:endParaRPr>
            </a:p>
          </p:txBody>
        </p:sp>
        <p:sp>
          <p:nvSpPr>
            <p:cNvPr id="10314" name="Rectangle 74"/>
            <p:cNvSpPr>
              <a:spLocks noChangeArrowheads="1"/>
            </p:cNvSpPr>
            <p:nvPr/>
          </p:nvSpPr>
          <p:spPr bwMode="auto">
            <a:xfrm>
              <a:off x="4176713" y="589915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endParaRPr lang="en-US" sz="2400">
                <a:latin typeface="Times New Roman" charset="0"/>
              </a:endParaRPr>
            </a:p>
          </p:txBody>
        </p:sp>
        <p:sp>
          <p:nvSpPr>
            <p:cNvPr id="10315" name="Rectangle 75"/>
            <p:cNvSpPr>
              <a:spLocks noChangeArrowheads="1"/>
            </p:cNvSpPr>
            <p:nvPr/>
          </p:nvSpPr>
          <p:spPr bwMode="auto">
            <a:xfrm>
              <a:off x="4419600" y="6096000"/>
              <a:ext cx="36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a:solidFill>
                    <a:schemeClr val="accent2"/>
                  </a:solidFill>
                  <a:latin typeface="Verdana" charset="0"/>
                </a:rPr>
                <a:t>x</a:t>
              </a:r>
            </a:p>
          </p:txBody>
        </p:sp>
        <p:sp>
          <p:nvSpPr>
            <p:cNvPr id="10316" name="Text Box 76"/>
            <p:cNvSpPr txBox="1">
              <a:spLocks noChangeArrowheads="1"/>
            </p:cNvSpPr>
            <p:nvPr/>
          </p:nvSpPr>
          <p:spPr bwMode="auto">
            <a:xfrm rot="16200000" flipH="1">
              <a:off x="300831" y="3509169"/>
              <a:ext cx="1836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en-US" sz="2400">
                  <a:solidFill>
                    <a:schemeClr val="accent2"/>
                  </a:solidFill>
                  <a:latin typeface="Verdana" charset="0"/>
                </a:rPr>
                <a:t>Probability</a:t>
              </a:r>
              <a:endParaRPr lang="en-US" sz="2400">
                <a:latin typeface="Times New Roman" charset="0"/>
              </a:endParaRPr>
            </a:p>
          </p:txBody>
        </p:sp>
      </p:grpSp>
    </p:spTree>
    <p:extLst>
      <p:ext uri="{BB962C8B-B14F-4D97-AF65-F5344CB8AC3E}">
        <p14:creationId xmlns:p14="http://schemas.microsoft.com/office/powerpoint/2010/main" val="34134715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solidFill>
                  <a:schemeClr val="accent2"/>
                </a:solidFill>
              </a:rPr>
              <a:t>Logit Transformation</a:t>
            </a:r>
          </a:p>
        </p:txBody>
      </p:sp>
      <p:sp>
        <p:nvSpPr>
          <p:cNvPr id="14339" name="Rectangle 3"/>
          <p:cNvSpPr>
            <a:spLocks noGrp="1" noChangeArrowheads="1"/>
          </p:cNvSpPr>
          <p:nvPr>
            <p:ph type="body" idx="1"/>
          </p:nvPr>
        </p:nvSpPr>
        <p:spPr/>
        <p:txBody>
          <a:bodyPr/>
          <a:lstStyle/>
          <a:p>
            <a:pPr marL="0" indent="0">
              <a:buFontTx/>
              <a:buNone/>
              <a:tabLst>
                <a:tab pos="800100" algn="l"/>
              </a:tabLst>
            </a:pPr>
            <a:r>
              <a:rPr lang="en-US" dirty="0"/>
              <a:t>Logistic regression models transform probabilities called </a:t>
            </a:r>
            <a:r>
              <a:rPr lang="en-US" i="1" dirty="0" err="1"/>
              <a:t>logits</a:t>
            </a:r>
            <a:r>
              <a:rPr lang="en-US" dirty="0"/>
              <a:t>.</a:t>
            </a:r>
          </a:p>
          <a:p>
            <a:pPr marL="0" indent="0">
              <a:buFontTx/>
              <a:buNone/>
              <a:tabLst>
                <a:tab pos="800100" algn="l"/>
              </a:tabLst>
            </a:pPr>
            <a:r>
              <a:rPr lang="en-US" dirty="0"/>
              <a:t>	</a:t>
            </a:r>
            <a:endParaRPr lang="en-US" dirty="0" smtClean="0"/>
          </a:p>
          <a:p>
            <a:pPr marL="0" indent="0">
              <a:buFontTx/>
              <a:buNone/>
              <a:tabLst>
                <a:tab pos="800100" algn="l"/>
              </a:tabLst>
            </a:pPr>
            <a:endParaRPr lang="en-US" dirty="0"/>
          </a:p>
          <a:p>
            <a:pPr marL="0" indent="0">
              <a:buFontTx/>
              <a:buNone/>
              <a:tabLst>
                <a:tab pos="800100" algn="l"/>
              </a:tabLst>
            </a:pPr>
            <a:r>
              <a:rPr lang="en-US" dirty="0"/>
              <a:t>where</a:t>
            </a:r>
          </a:p>
          <a:p>
            <a:pPr marL="0" indent="0">
              <a:buFontTx/>
              <a:buNone/>
              <a:tabLst>
                <a:tab pos="800100" algn="l"/>
              </a:tabLst>
            </a:pPr>
            <a:r>
              <a:rPr lang="en-US" i="1" dirty="0" err="1"/>
              <a:t>i</a:t>
            </a:r>
            <a:r>
              <a:rPr lang="en-US" dirty="0"/>
              <a:t>	indexes all cases (observations).</a:t>
            </a:r>
          </a:p>
          <a:p>
            <a:pPr marL="0" indent="0">
              <a:buFontTx/>
              <a:buNone/>
              <a:tabLst>
                <a:tab pos="800100" algn="l"/>
              </a:tabLst>
            </a:pPr>
            <a:r>
              <a:rPr lang="en-US" i="1" dirty="0"/>
              <a:t>p</a:t>
            </a:r>
            <a:r>
              <a:rPr lang="en-US" i="1" baseline="-25000" dirty="0"/>
              <a:t>i</a:t>
            </a:r>
            <a:r>
              <a:rPr lang="en-US" dirty="0"/>
              <a:t>	is the probability the event </a:t>
            </a:r>
            <a:r>
              <a:rPr lang="en-US" dirty="0" smtClean="0"/>
              <a:t>occurs </a:t>
            </a:r>
            <a:r>
              <a:rPr lang="en-US" dirty="0"/>
              <a:t>in </a:t>
            </a:r>
            <a:r>
              <a:rPr lang="en-US" dirty="0" smtClean="0"/>
              <a:t>	the </a:t>
            </a:r>
            <a:r>
              <a:rPr lang="en-US" i="1" dirty="0" err="1"/>
              <a:t>i</a:t>
            </a:r>
            <a:r>
              <a:rPr lang="en-US" baseline="30000" dirty="0" err="1"/>
              <a:t>th</a:t>
            </a:r>
            <a:r>
              <a:rPr lang="en-US" dirty="0"/>
              <a:t> </a:t>
            </a:r>
            <a:r>
              <a:rPr lang="en-US" dirty="0" smtClean="0"/>
              <a:t>case</a:t>
            </a:r>
            <a:endParaRPr lang="en-US" dirty="0"/>
          </a:p>
        </p:txBody>
      </p:sp>
      <p:graphicFrame>
        <p:nvGraphicFramePr>
          <p:cNvPr id="14340" name="Object 4"/>
          <p:cNvGraphicFramePr>
            <a:graphicFrameLocks noChangeAspect="1"/>
          </p:cNvGraphicFramePr>
          <p:nvPr/>
        </p:nvGraphicFramePr>
        <p:xfrm>
          <a:off x="2362200" y="2582863"/>
          <a:ext cx="3886200" cy="1227137"/>
        </p:xfrm>
        <a:graphic>
          <a:graphicData uri="http://schemas.openxmlformats.org/presentationml/2006/ole">
            <mc:AlternateContent xmlns:mc="http://schemas.openxmlformats.org/markup-compatibility/2006">
              <mc:Choice xmlns:v="urn:schemas-microsoft-com:vml" Requires="v">
                <p:oleObj spid="_x0000_s108583" name="Equation" r:id="rId4" imgW="1523880" imgH="482400" progId="Equation.3">
                  <p:embed/>
                </p:oleObj>
              </mc:Choice>
              <mc:Fallback>
                <p:oleObj name="Equation" r:id="rId4" imgW="1523880" imgH="482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2582863"/>
                        <a:ext cx="3886200" cy="122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40094413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solidFill>
                  <a:schemeClr val="accent2"/>
                </a:solidFill>
              </a:rPr>
              <a:t>Assumption</a:t>
            </a:r>
          </a:p>
        </p:txBody>
      </p:sp>
      <p:graphicFrame>
        <p:nvGraphicFramePr>
          <p:cNvPr id="17411" name="Object 3"/>
          <p:cNvGraphicFramePr>
            <a:graphicFrameLocks noChangeAspect="1"/>
          </p:cNvGraphicFramePr>
          <p:nvPr/>
        </p:nvGraphicFramePr>
        <p:xfrm>
          <a:off x="684213" y="1982788"/>
          <a:ext cx="8154987" cy="3627437"/>
        </p:xfrm>
        <a:graphic>
          <a:graphicData uri="http://schemas.openxmlformats.org/presentationml/2006/ole">
            <mc:AlternateContent xmlns:mc="http://schemas.openxmlformats.org/markup-compatibility/2006">
              <mc:Choice xmlns:v="urn:schemas-microsoft-com:vml" Requires="v">
                <p:oleObj spid="_x0000_s110631" name="Document" r:id="rId4" imgW="5247000" imgH="2335680" progId="Word.Document.8">
                  <p:embed/>
                </p:oleObj>
              </mc:Choice>
              <mc:Fallback>
                <p:oleObj name="Document" r:id="rId4" imgW="5247000" imgH="233568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1982788"/>
                        <a:ext cx="8154987" cy="362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7412" name="Text Box 4"/>
          <p:cNvSpPr txBox="1">
            <a:spLocks noChangeArrowheads="1"/>
          </p:cNvSpPr>
          <p:nvPr/>
        </p:nvSpPr>
        <p:spPr bwMode="auto">
          <a:xfrm>
            <a:off x="762000" y="2069524"/>
            <a:ext cx="685800" cy="584776"/>
          </a:xfrm>
          <a:prstGeom prst="rect">
            <a:avLst/>
          </a:prstGeom>
          <a:solidFill>
            <a:srgbClr val="FFFFFF"/>
          </a:solidFill>
          <a:ln>
            <a:noFill/>
          </a:ln>
          <a:effectLst/>
        </p:spPr>
        <p:txBody>
          <a:bodyPr>
            <a:spAutoFit/>
          </a:bodyPr>
          <a:lstStyle/>
          <a:p>
            <a:pPr eaLnBrk="0" hangingPunct="0">
              <a:spcBef>
                <a:spcPct val="50000"/>
              </a:spcBef>
            </a:pPr>
            <a:r>
              <a:rPr lang="en-US" sz="3200" b="1" i="1" dirty="0">
                <a:solidFill>
                  <a:schemeClr val="bg1"/>
                </a:solidFill>
                <a:latin typeface="Times New Roman" charset="0"/>
              </a:rPr>
              <a:t>p</a:t>
            </a:r>
            <a:r>
              <a:rPr lang="en-US" sz="3200" i="1" baseline="-25000" dirty="0">
                <a:solidFill>
                  <a:schemeClr val="bg1"/>
                </a:solidFill>
                <a:latin typeface="Times New Roman" charset="0"/>
              </a:rPr>
              <a:t>i</a:t>
            </a:r>
            <a:endParaRPr lang="en-US" sz="1200" dirty="0">
              <a:solidFill>
                <a:schemeClr val="bg1"/>
              </a:solidFill>
              <a:latin typeface="Verdana" charset="0"/>
            </a:endParaRPr>
          </a:p>
        </p:txBody>
      </p:sp>
      <p:sp>
        <p:nvSpPr>
          <p:cNvPr id="17413" name="Text Box 5"/>
          <p:cNvSpPr txBox="1">
            <a:spLocks noChangeArrowheads="1"/>
          </p:cNvSpPr>
          <p:nvPr/>
        </p:nvSpPr>
        <p:spPr bwMode="auto">
          <a:xfrm>
            <a:off x="7454348" y="1982788"/>
            <a:ext cx="1384852" cy="646331"/>
          </a:xfrm>
          <a:prstGeom prst="rect">
            <a:avLst/>
          </a:prstGeom>
          <a:solidFill>
            <a:srgbClr val="FFFFFF"/>
          </a:solidFill>
          <a:ln>
            <a:noFill/>
          </a:ln>
          <a:effectLst/>
        </p:spPr>
        <p:txBody>
          <a:bodyPr wrap="square">
            <a:spAutoFit/>
          </a:bodyPr>
          <a:lstStyle/>
          <a:p>
            <a:pPr eaLnBrk="0" hangingPunct="0">
              <a:spcBef>
                <a:spcPct val="50000"/>
              </a:spcBef>
            </a:pPr>
            <a:r>
              <a:rPr lang="en-US" sz="3600" b="1" i="1">
                <a:solidFill>
                  <a:srgbClr val="000000"/>
                </a:solidFill>
                <a:latin typeface="Times New Roman" charset="0"/>
              </a:rPr>
              <a:t>(p</a:t>
            </a:r>
            <a:r>
              <a:rPr lang="en-US" sz="3600" i="1" baseline="-25000">
                <a:solidFill>
                  <a:srgbClr val="000000"/>
                </a:solidFill>
                <a:latin typeface="Times New Roman" charset="0"/>
              </a:rPr>
              <a:t>i </a:t>
            </a:r>
            <a:r>
              <a:rPr lang="en-US" sz="3600" i="1">
                <a:solidFill>
                  <a:srgbClr val="000000"/>
                </a:solidFill>
                <a:latin typeface="Times New Roman" charset="0"/>
              </a:rPr>
              <a:t>)</a:t>
            </a:r>
            <a:endParaRPr lang="en-US" sz="1400">
              <a:solidFill>
                <a:srgbClr val="000000"/>
              </a:solidFill>
              <a:latin typeface="Verdana" charset="0"/>
            </a:endParaRPr>
          </a:p>
        </p:txBody>
      </p:sp>
    </p:spTree>
    <p:extLst>
      <p:ext uri="{BB962C8B-B14F-4D97-AF65-F5344CB8AC3E}">
        <p14:creationId xmlns:p14="http://schemas.microsoft.com/office/powerpoint/2010/main" val="18025437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algn="l"/>
            <a:r>
              <a:rPr lang="en-US" sz="4000" dirty="0">
                <a:solidFill>
                  <a:schemeClr val="accent2"/>
                </a:solidFill>
              </a:rPr>
              <a:t>Logistic regression model with a single continuous predictor</a:t>
            </a:r>
          </a:p>
        </p:txBody>
      </p:sp>
      <p:sp>
        <p:nvSpPr>
          <p:cNvPr id="19459" name="Rectangle 3"/>
          <p:cNvSpPr>
            <a:spLocks noGrp="1" noChangeArrowheads="1"/>
          </p:cNvSpPr>
          <p:nvPr>
            <p:ph idx="1"/>
          </p:nvPr>
        </p:nvSpPr>
        <p:spPr/>
        <p:txBody>
          <a:bodyPr/>
          <a:lstStyle/>
          <a:p>
            <a:pPr marL="1824038" indent="-1824038" algn="ctr">
              <a:buFontTx/>
              <a:buNone/>
            </a:pPr>
            <a:r>
              <a:rPr lang="en-US"/>
              <a:t>logit (</a:t>
            </a:r>
            <a:r>
              <a:rPr lang="en-US" i="1"/>
              <a:t>p</a:t>
            </a:r>
            <a:r>
              <a:rPr lang="en-US" i="1" baseline="-25000"/>
              <a:t>i</a:t>
            </a:r>
            <a:r>
              <a:rPr lang="en-US"/>
              <a:t>) = log (odds) = </a:t>
            </a:r>
            <a:r>
              <a:rPr lang="en-US" sz="3500">
                <a:sym typeface="Symbol" charset="0"/>
              </a:rPr>
              <a:t></a:t>
            </a:r>
            <a:r>
              <a:rPr lang="en-US" baseline="-25000"/>
              <a:t>0</a:t>
            </a:r>
            <a:r>
              <a:rPr lang="en-US"/>
              <a:t> + </a:t>
            </a:r>
            <a:r>
              <a:rPr lang="en-US" sz="3500">
                <a:sym typeface="Symbol" charset="0"/>
              </a:rPr>
              <a:t></a:t>
            </a:r>
            <a:r>
              <a:rPr lang="en-US" baseline="-25000"/>
              <a:t>1</a:t>
            </a:r>
            <a:r>
              <a:rPr lang="en-US"/>
              <a:t>X</a:t>
            </a:r>
            <a:r>
              <a:rPr lang="en-US" baseline="-25000"/>
              <a:t>1</a:t>
            </a:r>
            <a:endParaRPr lang="en-US"/>
          </a:p>
          <a:p>
            <a:pPr marL="1824038" indent="-1824038">
              <a:buFontTx/>
              <a:buNone/>
            </a:pPr>
            <a:r>
              <a:rPr lang="en-US"/>
              <a:t>where</a:t>
            </a:r>
          </a:p>
          <a:p>
            <a:pPr marL="1824038" indent="-1824038">
              <a:buFontTx/>
              <a:buNone/>
            </a:pPr>
            <a:r>
              <a:rPr lang="en-US"/>
              <a:t>logit(</a:t>
            </a:r>
            <a:r>
              <a:rPr lang="en-US" i="1"/>
              <a:t>p</a:t>
            </a:r>
            <a:r>
              <a:rPr lang="en-US" i="1" baseline="-25000"/>
              <a:t>i</a:t>
            </a:r>
            <a:r>
              <a:rPr lang="en-US"/>
              <a:t>)	logit transformation of the probability of the event</a:t>
            </a:r>
          </a:p>
          <a:p>
            <a:pPr marL="1824038" indent="-1824038">
              <a:buFontTx/>
              <a:buNone/>
            </a:pPr>
            <a:r>
              <a:rPr lang="en-US" sz="3500">
                <a:sym typeface="Symbol" charset="0"/>
              </a:rPr>
              <a:t></a:t>
            </a:r>
            <a:r>
              <a:rPr lang="en-US" baseline="-25000"/>
              <a:t>0</a:t>
            </a:r>
            <a:r>
              <a:rPr lang="en-US"/>
              <a:t>	intercept of the regression line</a:t>
            </a:r>
          </a:p>
          <a:p>
            <a:pPr marL="1824038" indent="-1824038">
              <a:buFontTx/>
              <a:buNone/>
            </a:pPr>
            <a:r>
              <a:rPr lang="en-US" sz="3500">
                <a:sym typeface="Symbol" charset="0"/>
              </a:rPr>
              <a:t></a:t>
            </a:r>
            <a:r>
              <a:rPr lang="en-US" baseline="-25000"/>
              <a:t>1</a:t>
            </a:r>
            <a:r>
              <a:rPr lang="en-US"/>
              <a:t>	slope of the regression line</a:t>
            </a:r>
          </a:p>
          <a:p>
            <a:pPr marL="1824038" indent="-1824038"/>
            <a:endParaRPr lang="en-US"/>
          </a:p>
        </p:txBody>
      </p:sp>
    </p:spTree>
    <p:extLst>
      <p:ext uri="{BB962C8B-B14F-4D97-AF65-F5344CB8AC3E}">
        <p14:creationId xmlns:p14="http://schemas.microsoft.com/office/powerpoint/2010/main" val="36719466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pPr algn="l"/>
            <a:r>
              <a:rPr lang="en-US" sz="4000">
                <a:solidFill>
                  <a:schemeClr val="accent2"/>
                </a:solidFill>
              </a:rPr>
              <a:t>Interpretation of a single </a:t>
            </a:r>
            <a:r>
              <a:rPr lang="en-US" sz="4000" i="1">
                <a:solidFill>
                  <a:schemeClr val="accent2"/>
                </a:solidFill>
              </a:rPr>
              <a:t>continuous</a:t>
            </a:r>
            <a:r>
              <a:rPr lang="en-US" sz="4000">
                <a:solidFill>
                  <a:schemeClr val="accent2"/>
                </a:solidFill>
              </a:rPr>
              <a:t> parameter</a:t>
            </a:r>
          </a:p>
        </p:txBody>
      </p:sp>
      <p:sp>
        <p:nvSpPr>
          <p:cNvPr id="26627" name="Rectangle 3"/>
          <p:cNvSpPr>
            <a:spLocks noGrp="1" noChangeArrowheads="1"/>
          </p:cNvSpPr>
          <p:nvPr>
            <p:ph idx="1"/>
          </p:nvPr>
        </p:nvSpPr>
        <p:spPr/>
        <p:txBody>
          <a:bodyPr/>
          <a:lstStyle/>
          <a:p>
            <a:pPr>
              <a:lnSpc>
                <a:spcPct val="90000"/>
              </a:lnSpc>
            </a:pPr>
            <a:r>
              <a:rPr lang="en-US"/>
              <a:t>The sign (</a:t>
            </a:r>
            <a:r>
              <a:rPr lang="en-US">
                <a:cs typeface="Arial" charset="0"/>
              </a:rPr>
              <a:t>±) of </a:t>
            </a:r>
            <a:r>
              <a:rPr lang="el-GR">
                <a:cs typeface="Arial" charset="0"/>
              </a:rPr>
              <a:t>β</a:t>
            </a:r>
            <a:r>
              <a:rPr lang="en-US">
                <a:cs typeface="Arial" charset="0"/>
              </a:rPr>
              <a:t> determines whether the</a:t>
            </a:r>
            <a:r>
              <a:rPr lang="en-US" b="1">
                <a:cs typeface="Arial" charset="0"/>
              </a:rPr>
              <a:t> log odds</a:t>
            </a:r>
            <a:r>
              <a:rPr lang="en-US">
                <a:cs typeface="Arial" charset="0"/>
              </a:rPr>
              <a:t> of y is increasing or decreasing </a:t>
            </a:r>
            <a:r>
              <a:rPr lang="en-US" i="1">
                <a:cs typeface="Arial" charset="0"/>
              </a:rPr>
              <a:t>for every 1-unit increase</a:t>
            </a:r>
            <a:r>
              <a:rPr lang="en-US">
                <a:cs typeface="Arial" charset="0"/>
              </a:rPr>
              <a:t> in x. </a:t>
            </a:r>
          </a:p>
          <a:p>
            <a:pPr>
              <a:lnSpc>
                <a:spcPct val="90000"/>
              </a:lnSpc>
            </a:pPr>
            <a:r>
              <a:rPr lang="en-US">
                <a:cs typeface="Arial" charset="0"/>
              </a:rPr>
              <a:t>If </a:t>
            </a:r>
            <a:r>
              <a:rPr lang="el-GR">
                <a:cs typeface="Arial" charset="0"/>
              </a:rPr>
              <a:t>β</a:t>
            </a:r>
            <a:r>
              <a:rPr lang="en-US">
                <a:cs typeface="Arial" charset="0"/>
              </a:rPr>
              <a:t> &gt; 0, there is an increase in the </a:t>
            </a:r>
            <a:r>
              <a:rPr lang="en-US" b="1">
                <a:cs typeface="Arial" charset="0"/>
              </a:rPr>
              <a:t>log odds</a:t>
            </a:r>
            <a:r>
              <a:rPr lang="en-US">
                <a:cs typeface="Arial" charset="0"/>
              </a:rPr>
              <a:t> of y for every 1-unit increase in x.</a:t>
            </a:r>
          </a:p>
          <a:p>
            <a:pPr>
              <a:lnSpc>
                <a:spcPct val="90000"/>
              </a:lnSpc>
            </a:pPr>
            <a:r>
              <a:rPr lang="en-US">
                <a:cs typeface="Arial" charset="0"/>
              </a:rPr>
              <a:t>If </a:t>
            </a:r>
            <a:r>
              <a:rPr lang="el-GR">
                <a:cs typeface="Arial" charset="0"/>
              </a:rPr>
              <a:t>β</a:t>
            </a:r>
            <a:r>
              <a:rPr lang="en-US">
                <a:cs typeface="Arial" charset="0"/>
              </a:rPr>
              <a:t> &lt; 0, there is a decrease in the </a:t>
            </a:r>
            <a:r>
              <a:rPr lang="en-US" b="1">
                <a:cs typeface="Arial" charset="0"/>
              </a:rPr>
              <a:t>log odds</a:t>
            </a:r>
            <a:r>
              <a:rPr lang="en-US">
                <a:cs typeface="Arial" charset="0"/>
              </a:rPr>
              <a:t> of y for every 1-unit increase in x.</a:t>
            </a:r>
          </a:p>
          <a:p>
            <a:pPr>
              <a:lnSpc>
                <a:spcPct val="90000"/>
              </a:lnSpc>
            </a:pPr>
            <a:r>
              <a:rPr lang="en-US">
                <a:cs typeface="Arial" charset="0"/>
              </a:rPr>
              <a:t>If </a:t>
            </a:r>
            <a:r>
              <a:rPr lang="el-GR">
                <a:cs typeface="Arial" charset="0"/>
              </a:rPr>
              <a:t>β</a:t>
            </a:r>
            <a:r>
              <a:rPr lang="en-US">
                <a:cs typeface="Arial" charset="0"/>
              </a:rPr>
              <a:t> = 0 there is </a:t>
            </a:r>
            <a:r>
              <a:rPr lang="en-US" i="1">
                <a:cs typeface="Arial" charset="0"/>
              </a:rPr>
              <a:t>no linear relationship </a:t>
            </a:r>
            <a:r>
              <a:rPr lang="en-US">
                <a:cs typeface="Arial" charset="0"/>
              </a:rPr>
              <a:t>between the </a:t>
            </a:r>
            <a:r>
              <a:rPr lang="en-US" b="1">
                <a:cs typeface="Arial" charset="0"/>
              </a:rPr>
              <a:t>log odds</a:t>
            </a:r>
            <a:r>
              <a:rPr lang="en-US">
                <a:cs typeface="Arial" charset="0"/>
              </a:rPr>
              <a:t> and x.</a:t>
            </a:r>
          </a:p>
          <a:p>
            <a:pPr>
              <a:lnSpc>
                <a:spcPct val="90000"/>
              </a:lnSpc>
            </a:pPr>
            <a:endParaRPr lang="el-GR">
              <a:cs typeface="Arial" charset="0"/>
            </a:endParaRPr>
          </a:p>
        </p:txBody>
      </p:sp>
    </p:spTree>
    <p:extLst>
      <p:ext uri="{BB962C8B-B14F-4D97-AF65-F5344CB8AC3E}">
        <p14:creationId xmlns:p14="http://schemas.microsoft.com/office/powerpoint/2010/main" val="3311522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p:txBody>
          <a:bodyPr/>
          <a:lstStyle/>
          <a:p>
            <a:r>
              <a:rPr lang="en-US"/>
              <a:t>An example application</a:t>
            </a:r>
          </a:p>
        </p:txBody>
      </p:sp>
      <p:sp>
        <p:nvSpPr>
          <p:cNvPr id="706563" name="Rectangle 3"/>
          <p:cNvSpPr>
            <a:spLocks noGrp="1" noChangeArrowheads="1"/>
          </p:cNvSpPr>
          <p:nvPr>
            <p:ph idx="1"/>
          </p:nvPr>
        </p:nvSpPr>
        <p:spPr/>
        <p:txBody>
          <a:bodyPr/>
          <a:lstStyle/>
          <a:p>
            <a:pPr marL="609600" indent="-609600">
              <a:lnSpc>
                <a:spcPct val="90000"/>
              </a:lnSpc>
            </a:pPr>
            <a:r>
              <a:rPr lang="en-US" sz="2600"/>
              <a:t>An emergency room in a hospital measures 17 variables (e.g., blood pressure, age, etc) of newly admitted patients. </a:t>
            </a:r>
          </a:p>
          <a:p>
            <a:pPr marL="609600" indent="-609600">
              <a:lnSpc>
                <a:spcPct val="90000"/>
              </a:lnSpc>
            </a:pPr>
            <a:r>
              <a:rPr lang="en-US" sz="2600">
                <a:solidFill>
                  <a:srgbClr val="FF0000"/>
                </a:solidFill>
              </a:rPr>
              <a:t>A decision is needed</a:t>
            </a:r>
            <a:r>
              <a:rPr lang="en-US" sz="2600"/>
              <a:t>: whether to put a new patient in an intensive-care unit. </a:t>
            </a:r>
          </a:p>
          <a:p>
            <a:pPr marL="609600" indent="-609600">
              <a:lnSpc>
                <a:spcPct val="90000"/>
              </a:lnSpc>
            </a:pPr>
            <a:r>
              <a:rPr lang="en-US" sz="2600"/>
              <a:t>Due to the high cost of ICU, those patients who may survive less than a month are given higher priority. </a:t>
            </a:r>
          </a:p>
          <a:p>
            <a:pPr marL="609600" indent="-609600">
              <a:lnSpc>
                <a:spcPct val="90000"/>
              </a:lnSpc>
            </a:pPr>
            <a:r>
              <a:rPr lang="en-US" sz="2600">
                <a:solidFill>
                  <a:srgbClr val="FF0000"/>
                </a:solidFill>
              </a:rPr>
              <a:t>Problem</a:t>
            </a:r>
            <a:r>
              <a:rPr lang="en-US" sz="2600"/>
              <a:t>: to predict </a:t>
            </a:r>
            <a:r>
              <a:rPr lang="en-US" sz="2600">
                <a:solidFill>
                  <a:srgbClr val="3333CC"/>
                </a:solidFill>
              </a:rPr>
              <a:t>high-risk patients</a:t>
            </a:r>
            <a:r>
              <a:rPr lang="en-US" sz="2600"/>
              <a:t> and discriminate them from </a:t>
            </a:r>
            <a:r>
              <a:rPr lang="en-US" sz="2600">
                <a:solidFill>
                  <a:srgbClr val="3333CC"/>
                </a:solidFill>
              </a:rPr>
              <a:t>low-risk patients</a:t>
            </a:r>
            <a:r>
              <a:rPr lang="en-US" sz="2600"/>
              <a:t>. </a:t>
            </a:r>
          </a:p>
        </p:txBody>
      </p:sp>
      <p:sp>
        <p:nvSpPr>
          <p:cNvPr id="5" name="Slide Number Placeholder 4"/>
          <p:cNvSpPr>
            <a:spLocks noGrp="1"/>
          </p:cNvSpPr>
          <p:nvPr>
            <p:ph type="sldNum" sz="quarter" idx="12"/>
          </p:nvPr>
        </p:nvSpPr>
        <p:spPr/>
        <p:txBody>
          <a:bodyPr/>
          <a:lstStyle/>
          <a:p>
            <a:fld id="{23E882E8-25A0-FB45-AAB2-3962762D7E7B}" type="slidenum">
              <a:rPr lang="en-US"/>
              <a:pPr/>
              <a:t>6</a:t>
            </a:fld>
            <a:endParaRPr lang="en-US"/>
          </a:p>
        </p:txBody>
      </p:sp>
    </p:spTree>
    <p:extLst>
      <p:ext uri="{BB962C8B-B14F-4D97-AF65-F5344CB8AC3E}">
        <p14:creationId xmlns:p14="http://schemas.microsoft.com/office/powerpoint/2010/main" val="2510562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pPr algn="l"/>
            <a:r>
              <a:rPr lang="en-US">
                <a:solidFill>
                  <a:schemeClr val="accent2"/>
                </a:solidFill>
              </a:rPr>
              <a:t>Parameter interpretation (ctd).</a:t>
            </a:r>
          </a:p>
        </p:txBody>
      </p:sp>
      <p:graphicFrame>
        <p:nvGraphicFramePr>
          <p:cNvPr id="27659" name="Object 11"/>
          <p:cNvGraphicFramePr>
            <a:graphicFrameLocks noGrp="1" noChangeAspect="1"/>
          </p:cNvGraphicFramePr>
          <p:nvPr>
            <p:ph idx="1"/>
          </p:nvPr>
        </p:nvGraphicFramePr>
        <p:xfrm>
          <a:off x="4305300" y="3668713"/>
          <a:ext cx="533400" cy="482600"/>
        </p:xfrm>
        <a:graphic>
          <a:graphicData uri="http://schemas.openxmlformats.org/presentationml/2006/ole">
            <mc:AlternateContent xmlns:mc="http://schemas.openxmlformats.org/markup-compatibility/2006">
              <mc:Choice xmlns:v="urn:schemas-microsoft-com:vml" Requires="v">
                <p:oleObj spid="_x0000_s114727" name="Equation" r:id="rId3" imgW="533160" imgH="482400" progId="Equation.3">
                  <p:embed/>
                </p:oleObj>
              </mc:Choice>
              <mc:Fallback>
                <p:oleObj name="Equation" r:id="rId3" imgW="53316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5300" y="3668713"/>
                        <a:ext cx="5334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7653" name="Rectangle 5"/>
          <p:cNvSpPr>
            <a:spLocks noGrp="1" noChangeArrowheads="1"/>
          </p:cNvSpPr>
          <p:nvPr>
            <p:ph type="body" sz="half" idx="4294967295"/>
          </p:nvPr>
        </p:nvSpPr>
        <p:spPr>
          <a:xfrm>
            <a:off x="457200" y="1643270"/>
            <a:ext cx="8153400" cy="4525963"/>
          </a:xfrm>
        </p:spPr>
        <p:txBody>
          <a:bodyPr/>
          <a:lstStyle/>
          <a:p>
            <a:r>
              <a:rPr lang="en-US" sz="2400" dirty="0" err="1"/>
              <a:t>Exponentiating</a:t>
            </a:r>
            <a:r>
              <a:rPr lang="en-US" sz="2400" dirty="0"/>
              <a:t> both sides of the </a:t>
            </a:r>
            <a:r>
              <a:rPr lang="en-US" sz="2400" dirty="0" err="1"/>
              <a:t>logit</a:t>
            </a:r>
            <a:r>
              <a:rPr lang="en-US" sz="2400" dirty="0"/>
              <a:t> link function we get the following:</a:t>
            </a:r>
          </a:p>
          <a:p>
            <a:pPr>
              <a:buFontTx/>
              <a:buNone/>
            </a:pPr>
            <a:r>
              <a:rPr lang="en-US" sz="2400" dirty="0"/>
              <a:t>                            = odds = </a:t>
            </a:r>
            <a:r>
              <a:rPr lang="en-US" sz="2400" dirty="0" err="1"/>
              <a:t>exp</a:t>
            </a:r>
            <a:r>
              <a:rPr lang="en-US" sz="2400" dirty="0"/>
              <a:t>(</a:t>
            </a:r>
            <a:r>
              <a:rPr lang="en-US" sz="2600" dirty="0">
                <a:sym typeface="Symbol" charset="0"/>
              </a:rPr>
              <a:t></a:t>
            </a:r>
            <a:r>
              <a:rPr lang="en-US" sz="2400" baseline="-25000" dirty="0"/>
              <a:t>0</a:t>
            </a:r>
            <a:r>
              <a:rPr lang="en-US" sz="2400" dirty="0"/>
              <a:t> + </a:t>
            </a:r>
            <a:r>
              <a:rPr lang="en-US" sz="2600" dirty="0">
                <a:sym typeface="Symbol" charset="0"/>
              </a:rPr>
              <a:t></a:t>
            </a:r>
            <a:r>
              <a:rPr lang="en-US" sz="2400" baseline="-25000" dirty="0"/>
              <a:t>1</a:t>
            </a:r>
            <a:r>
              <a:rPr lang="en-US" sz="2400" dirty="0"/>
              <a:t>X</a:t>
            </a:r>
            <a:r>
              <a:rPr lang="en-US" sz="2400" baseline="-25000" dirty="0"/>
              <a:t>1</a:t>
            </a:r>
            <a:r>
              <a:rPr lang="en-US" sz="2400" dirty="0"/>
              <a:t>) = e </a:t>
            </a:r>
            <a:r>
              <a:rPr lang="en-US" sz="2600" baseline="30000" dirty="0">
                <a:sym typeface="Symbol" charset="0"/>
              </a:rPr>
              <a:t></a:t>
            </a:r>
            <a:r>
              <a:rPr lang="en-US" sz="2400" baseline="30000" dirty="0"/>
              <a:t>0</a:t>
            </a:r>
            <a:r>
              <a:rPr lang="en-US" sz="2400" dirty="0"/>
              <a:t> e </a:t>
            </a:r>
            <a:r>
              <a:rPr lang="en-US" sz="2600" baseline="30000" dirty="0">
                <a:sym typeface="Symbol" charset="0"/>
              </a:rPr>
              <a:t></a:t>
            </a:r>
            <a:r>
              <a:rPr lang="en-US" sz="2400" baseline="30000" dirty="0"/>
              <a:t>1X1</a:t>
            </a:r>
          </a:p>
          <a:p>
            <a:pPr>
              <a:buFontTx/>
              <a:buNone/>
            </a:pPr>
            <a:endParaRPr lang="en-US" sz="2400" baseline="30000" dirty="0"/>
          </a:p>
          <a:p>
            <a:pPr>
              <a:buFontTx/>
              <a:buNone/>
            </a:pPr>
            <a:endParaRPr lang="en-US" sz="2400" baseline="30000" dirty="0"/>
          </a:p>
          <a:p>
            <a:r>
              <a:rPr lang="en-US" sz="2400" dirty="0"/>
              <a:t>The odds increase </a:t>
            </a:r>
            <a:r>
              <a:rPr lang="en-US" sz="2400" b="1" dirty="0"/>
              <a:t>multiplicatively </a:t>
            </a:r>
            <a:r>
              <a:rPr lang="en-US" sz="2400" dirty="0"/>
              <a:t>by e</a:t>
            </a:r>
            <a:r>
              <a:rPr lang="el-GR" sz="2400" baseline="30000" dirty="0">
                <a:cs typeface="Arial" charset="0"/>
              </a:rPr>
              <a:t>β</a:t>
            </a:r>
            <a:r>
              <a:rPr lang="en-US" sz="2400" baseline="30000" dirty="0">
                <a:cs typeface="Arial" charset="0"/>
              </a:rPr>
              <a:t> </a:t>
            </a:r>
            <a:r>
              <a:rPr lang="en-US" sz="2400" dirty="0">
                <a:cs typeface="Arial" charset="0"/>
              </a:rPr>
              <a:t>for every 1-unit increase in x.</a:t>
            </a:r>
          </a:p>
          <a:p>
            <a:r>
              <a:rPr lang="en-US" sz="2400" dirty="0">
                <a:cs typeface="Arial" charset="0"/>
              </a:rPr>
              <a:t>Whether the increase is greater than 1 or less than one depends on whether </a:t>
            </a:r>
            <a:r>
              <a:rPr lang="el-GR" sz="2400" dirty="0">
                <a:cs typeface="Arial" charset="0"/>
              </a:rPr>
              <a:t>β</a:t>
            </a:r>
            <a:r>
              <a:rPr lang="en-US" sz="2400" dirty="0">
                <a:cs typeface="Arial" charset="0"/>
              </a:rPr>
              <a:t> &gt;0 or </a:t>
            </a:r>
            <a:r>
              <a:rPr lang="el-GR" sz="2400" dirty="0">
                <a:cs typeface="Arial" charset="0"/>
              </a:rPr>
              <a:t>β</a:t>
            </a:r>
            <a:r>
              <a:rPr lang="en-US" sz="2400" dirty="0">
                <a:cs typeface="Arial" charset="0"/>
              </a:rPr>
              <a:t> &lt;0.</a:t>
            </a:r>
          </a:p>
          <a:p>
            <a:r>
              <a:rPr lang="en-US" sz="2400" dirty="0">
                <a:cs typeface="Arial" charset="0"/>
              </a:rPr>
              <a:t>The odds at X = x+1 are </a:t>
            </a:r>
            <a:r>
              <a:rPr lang="en-US" sz="2400" dirty="0"/>
              <a:t>e</a:t>
            </a:r>
            <a:r>
              <a:rPr lang="el-GR" sz="2400" baseline="30000" dirty="0">
                <a:cs typeface="Arial" charset="0"/>
              </a:rPr>
              <a:t>β</a:t>
            </a:r>
            <a:r>
              <a:rPr lang="en-US" sz="2400" baseline="30000" dirty="0">
                <a:cs typeface="Arial" charset="0"/>
              </a:rPr>
              <a:t> </a:t>
            </a:r>
            <a:r>
              <a:rPr lang="en-US" sz="2400" dirty="0">
                <a:cs typeface="Arial" charset="0"/>
              </a:rPr>
              <a:t>times the odds at X = x. </a:t>
            </a:r>
          </a:p>
          <a:p>
            <a:r>
              <a:rPr lang="en-US" sz="2400" dirty="0"/>
              <a:t>Therefore, </a:t>
            </a:r>
            <a:r>
              <a:rPr lang="en-US" sz="2400" b="1" dirty="0"/>
              <a:t>e</a:t>
            </a:r>
            <a:r>
              <a:rPr lang="en-US" sz="2400" b="1" baseline="30000" dirty="0"/>
              <a:t>β</a:t>
            </a:r>
            <a:r>
              <a:rPr lang="en-US" sz="2400" b="1" baseline="30000" dirty="0">
                <a:cs typeface="Arial" charset="0"/>
              </a:rPr>
              <a:t> </a:t>
            </a:r>
            <a:r>
              <a:rPr lang="en-US" sz="2400" b="1" dirty="0">
                <a:cs typeface="Arial" charset="0"/>
              </a:rPr>
              <a:t>is an</a:t>
            </a:r>
            <a:r>
              <a:rPr lang="en-US" sz="2400" dirty="0">
                <a:cs typeface="Arial" charset="0"/>
              </a:rPr>
              <a:t> </a:t>
            </a:r>
            <a:r>
              <a:rPr lang="en-US" sz="2400" b="1" dirty="0">
                <a:cs typeface="Arial" charset="0"/>
              </a:rPr>
              <a:t>odds ratio!</a:t>
            </a:r>
          </a:p>
        </p:txBody>
      </p:sp>
    </p:spTree>
    <p:extLst>
      <p:ext uri="{BB962C8B-B14F-4D97-AF65-F5344CB8AC3E}">
        <p14:creationId xmlns:p14="http://schemas.microsoft.com/office/powerpoint/2010/main" val="1304697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fontScale="90000"/>
          </a:bodyPr>
          <a:lstStyle/>
          <a:p>
            <a:pPr algn="l"/>
            <a:r>
              <a:rPr lang="en-US" sz="3600">
                <a:solidFill>
                  <a:schemeClr val="accent2"/>
                </a:solidFill>
              </a:rPr>
              <a:t>Logistic regression model with a single </a:t>
            </a:r>
            <a:r>
              <a:rPr lang="en-US" sz="3600" i="1">
                <a:solidFill>
                  <a:schemeClr val="accent2"/>
                </a:solidFill>
              </a:rPr>
              <a:t>categorical (</a:t>
            </a:r>
            <a:r>
              <a:rPr lang="en-US" sz="3600" i="1">
                <a:solidFill>
                  <a:schemeClr val="accent2"/>
                </a:solidFill>
                <a:cs typeface="Arial" charset="0"/>
              </a:rPr>
              <a:t>≥ 2 levels)</a:t>
            </a:r>
            <a:r>
              <a:rPr lang="en-US" sz="3600">
                <a:solidFill>
                  <a:schemeClr val="accent2"/>
                </a:solidFill>
              </a:rPr>
              <a:t> predictor</a:t>
            </a:r>
          </a:p>
        </p:txBody>
      </p:sp>
      <p:sp>
        <p:nvSpPr>
          <p:cNvPr id="32771" name="Rectangle 3"/>
          <p:cNvSpPr>
            <a:spLocks noGrp="1" noChangeArrowheads="1"/>
          </p:cNvSpPr>
          <p:nvPr>
            <p:ph idx="1"/>
          </p:nvPr>
        </p:nvSpPr>
        <p:spPr/>
        <p:txBody>
          <a:bodyPr/>
          <a:lstStyle/>
          <a:p>
            <a:pPr algn="ctr">
              <a:lnSpc>
                <a:spcPct val="90000"/>
              </a:lnSpc>
              <a:buFontTx/>
              <a:buNone/>
            </a:pPr>
            <a:r>
              <a:rPr lang="en-US"/>
              <a:t>logit (</a:t>
            </a:r>
            <a:r>
              <a:rPr lang="en-US" i="1"/>
              <a:t>p</a:t>
            </a:r>
            <a:r>
              <a:rPr lang="en-US" i="1" baseline="-25000"/>
              <a:t>i</a:t>
            </a:r>
            <a:r>
              <a:rPr lang="en-US"/>
              <a:t>) = log (odds) = </a:t>
            </a:r>
            <a:r>
              <a:rPr lang="en-US" sz="3500">
                <a:sym typeface="Symbol" charset="0"/>
              </a:rPr>
              <a:t></a:t>
            </a:r>
            <a:r>
              <a:rPr lang="en-US" baseline="-25000"/>
              <a:t>0</a:t>
            </a:r>
            <a:r>
              <a:rPr lang="en-US"/>
              <a:t> + </a:t>
            </a:r>
            <a:r>
              <a:rPr lang="en-US" sz="3500">
                <a:sym typeface="Symbol" charset="0"/>
              </a:rPr>
              <a:t></a:t>
            </a:r>
            <a:r>
              <a:rPr lang="en-US" baseline="-25000"/>
              <a:t>k</a:t>
            </a:r>
            <a:r>
              <a:rPr lang="en-US"/>
              <a:t>X</a:t>
            </a:r>
            <a:r>
              <a:rPr lang="en-US" baseline="-25000"/>
              <a:t>k</a:t>
            </a:r>
            <a:endParaRPr lang="en-US"/>
          </a:p>
          <a:p>
            <a:pPr>
              <a:lnSpc>
                <a:spcPct val="90000"/>
              </a:lnSpc>
              <a:buFontTx/>
              <a:buNone/>
            </a:pPr>
            <a:r>
              <a:rPr lang="en-US"/>
              <a:t>where</a:t>
            </a:r>
          </a:p>
          <a:p>
            <a:pPr>
              <a:lnSpc>
                <a:spcPct val="90000"/>
              </a:lnSpc>
              <a:buFontTx/>
              <a:buNone/>
            </a:pPr>
            <a:r>
              <a:rPr lang="en-US"/>
              <a:t>logit(</a:t>
            </a:r>
            <a:r>
              <a:rPr lang="en-US" i="1"/>
              <a:t>p</a:t>
            </a:r>
            <a:r>
              <a:rPr lang="en-US" i="1" baseline="-25000"/>
              <a:t>i</a:t>
            </a:r>
            <a:r>
              <a:rPr lang="en-US"/>
              <a:t>)	logit transformation of the   			probability of the event</a:t>
            </a:r>
          </a:p>
          <a:p>
            <a:pPr>
              <a:lnSpc>
                <a:spcPct val="90000"/>
              </a:lnSpc>
              <a:buFontTx/>
              <a:buNone/>
            </a:pPr>
            <a:r>
              <a:rPr lang="en-US" sz="3500">
                <a:sym typeface="Symbol" charset="0"/>
              </a:rPr>
              <a:t></a:t>
            </a:r>
            <a:r>
              <a:rPr lang="en-US" baseline="-25000"/>
              <a:t>0</a:t>
            </a:r>
            <a:r>
              <a:rPr lang="en-US"/>
              <a:t>		intercept of the regression line</a:t>
            </a:r>
          </a:p>
          <a:p>
            <a:pPr>
              <a:lnSpc>
                <a:spcPct val="90000"/>
              </a:lnSpc>
              <a:buFontTx/>
              <a:buNone/>
            </a:pPr>
            <a:r>
              <a:rPr lang="en-US" sz="3500">
                <a:sym typeface="Symbol" charset="0"/>
              </a:rPr>
              <a:t></a:t>
            </a:r>
            <a:r>
              <a:rPr lang="en-US" baseline="-25000"/>
              <a:t>k	</a:t>
            </a:r>
            <a:r>
              <a:rPr lang="en-US"/>
              <a:t>	difference between the logits for 		category k vs. the reference 			category</a:t>
            </a:r>
          </a:p>
          <a:p>
            <a:pPr>
              <a:lnSpc>
                <a:spcPct val="90000"/>
              </a:lnSpc>
            </a:pPr>
            <a:endParaRPr lang="en-US"/>
          </a:p>
        </p:txBody>
      </p:sp>
    </p:spTree>
    <p:extLst>
      <p:ext uri="{BB962C8B-B14F-4D97-AF65-F5344CB8AC3E}">
        <p14:creationId xmlns:p14="http://schemas.microsoft.com/office/powerpoint/2010/main" val="19825705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solidFill>
                  <a:schemeClr val="accent2"/>
                </a:solidFill>
              </a:rPr>
              <a:t>Reference category</a:t>
            </a:r>
          </a:p>
        </p:txBody>
      </p:sp>
      <p:sp>
        <p:nvSpPr>
          <p:cNvPr id="35843" name="Rectangle 3"/>
          <p:cNvSpPr>
            <a:spLocks noGrp="1" noChangeArrowheads="1"/>
          </p:cNvSpPr>
          <p:nvPr>
            <p:ph idx="1"/>
          </p:nvPr>
        </p:nvSpPr>
        <p:spPr/>
        <p:txBody>
          <a:bodyPr/>
          <a:lstStyle/>
          <a:p>
            <a:r>
              <a:rPr lang="en-US"/>
              <a:t>Each factor has as many parameters as categories, but one is redundant, so we need to specify a </a:t>
            </a:r>
            <a:r>
              <a:rPr lang="en-US" i="1"/>
              <a:t>reference</a:t>
            </a:r>
            <a:r>
              <a:rPr lang="en-US"/>
              <a:t> category.</a:t>
            </a:r>
          </a:p>
          <a:p>
            <a:r>
              <a:rPr lang="en-US"/>
              <a:t>Similar concept to what you just learned for simple linear regression.</a:t>
            </a:r>
          </a:p>
          <a:p>
            <a:pPr>
              <a:buFontTx/>
              <a:buNone/>
            </a:pPr>
            <a:endParaRPr lang="en-US"/>
          </a:p>
        </p:txBody>
      </p:sp>
    </p:spTree>
    <p:extLst>
      <p:ext uri="{BB962C8B-B14F-4D97-AF65-F5344CB8AC3E}">
        <p14:creationId xmlns:p14="http://schemas.microsoft.com/office/powerpoint/2010/main" val="4705824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pPr algn="l"/>
            <a:r>
              <a:rPr lang="en-US" sz="3600">
                <a:solidFill>
                  <a:schemeClr val="accent2"/>
                </a:solidFill>
              </a:rPr>
              <a:t>Interpretation of a single </a:t>
            </a:r>
            <a:r>
              <a:rPr lang="en-US" sz="3600" i="1">
                <a:solidFill>
                  <a:schemeClr val="accent2"/>
                </a:solidFill>
              </a:rPr>
              <a:t>categorical</a:t>
            </a:r>
            <a:r>
              <a:rPr lang="en-US" sz="3600">
                <a:solidFill>
                  <a:schemeClr val="accent2"/>
                </a:solidFill>
              </a:rPr>
              <a:t> parameter</a:t>
            </a:r>
          </a:p>
        </p:txBody>
      </p:sp>
      <p:sp>
        <p:nvSpPr>
          <p:cNvPr id="36867" name="Rectangle 3"/>
          <p:cNvSpPr>
            <a:spLocks noGrp="1" noChangeArrowheads="1"/>
          </p:cNvSpPr>
          <p:nvPr>
            <p:ph idx="1"/>
          </p:nvPr>
        </p:nvSpPr>
        <p:spPr/>
        <p:txBody>
          <a:bodyPr/>
          <a:lstStyle/>
          <a:p>
            <a:r>
              <a:rPr lang="en-US"/>
              <a:t>If your reference group is level 0, then the coefficient of </a:t>
            </a:r>
            <a:r>
              <a:rPr lang="el-GR">
                <a:cs typeface="Arial" charset="0"/>
              </a:rPr>
              <a:t>β</a:t>
            </a:r>
            <a:r>
              <a:rPr lang="en-US" baseline="-25000">
                <a:cs typeface="Arial" charset="0"/>
              </a:rPr>
              <a:t>k </a:t>
            </a:r>
            <a:r>
              <a:rPr lang="en-US">
                <a:cs typeface="Arial" charset="0"/>
              </a:rPr>
              <a:t>represents the difference in the </a:t>
            </a:r>
            <a:r>
              <a:rPr lang="en-US" b="1">
                <a:cs typeface="Arial" charset="0"/>
              </a:rPr>
              <a:t>log odds</a:t>
            </a:r>
            <a:r>
              <a:rPr lang="en-US">
                <a:cs typeface="Arial" charset="0"/>
              </a:rPr>
              <a:t> between level k of your variable and level 0.</a:t>
            </a:r>
          </a:p>
          <a:p>
            <a:r>
              <a:rPr lang="en-US"/>
              <a:t>Therefore, </a:t>
            </a:r>
            <a:r>
              <a:rPr lang="en-US" b="1"/>
              <a:t>e</a:t>
            </a:r>
            <a:r>
              <a:rPr lang="en-US" b="1" baseline="30000"/>
              <a:t>β</a:t>
            </a:r>
            <a:r>
              <a:rPr lang="en-US" b="1" baseline="30000">
                <a:cs typeface="Arial" charset="0"/>
              </a:rPr>
              <a:t> </a:t>
            </a:r>
            <a:r>
              <a:rPr lang="en-US" b="1">
                <a:cs typeface="Arial" charset="0"/>
              </a:rPr>
              <a:t>is an</a:t>
            </a:r>
            <a:r>
              <a:rPr lang="en-US">
                <a:cs typeface="Arial" charset="0"/>
              </a:rPr>
              <a:t> </a:t>
            </a:r>
            <a:r>
              <a:rPr lang="en-US" b="1">
                <a:cs typeface="Arial" charset="0"/>
              </a:rPr>
              <a:t>odds ratio </a:t>
            </a:r>
            <a:r>
              <a:rPr lang="en-US">
                <a:cs typeface="Arial" charset="0"/>
              </a:rPr>
              <a:t>for category k vs. the reference category of x.</a:t>
            </a:r>
            <a:endParaRPr lang="el-GR">
              <a:cs typeface="Arial" charset="0"/>
            </a:endParaRPr>
          </a:p>
          <a:p>
            <a:endParaRPr lang="el-GR" baseline="-25000">
              <a:cs typeface="Arial" charset="0"/>
            </a:endParaRPr>
          </a:p>
        </p:txBody>
      </p:sp>
    </p:spTree>
    <p:extLst>
      <p:ext uri="{BB962C8B-B14F-4D97-AF65-F5344CB8AC3E}">
        <p14:creationId xmlns:p14="http://schemas.microsoft.com/office/powerpoint/2010/main" val="25048212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chor="ctr"/>
          <a:lstStyle/>
          <a:p>
            <a:pPr eaLnBrk="1" hangingPunct="1"/>
            <a:r>
              <a:rPr lang="en-US" sz="4600">
                <a:latin typeface="Arial" charset="0"/>
              </a:rPr>
              <a:t>Support Vector Machines</a:t>
            </a:r>
          </a:p>
        </p:txBody>
      </p:sp>
      <p:sp>
        <p:nvSpPr>
          <p:cNvPr id="2" name="Text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92737718"/>
      </p:ext>
    </p:extLst>
  </p:cSld>
  <p:clrMapOvr>
    <a:masterClrMapping/>
  </p:clrMapOvr>
  <p:transition xmlns:p14="http://schemas.microsoft.com/office/powerpoint/2010/main" advTm="17712"/>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2"/>
          <p:cNvSpPr>
            <a:spLocks noGrp="1"/>
          </p:cNvSpPr>
          <p:nvPr>
            <p:ph type="sldNum" sz="quarter" idx="10"/>
          </p:nvPr>
        </p:nvSpPr>
        <p:spPr/>
        <p:txBody>
          <a:bodyPr/>
          <a:lstStyle/>
          <a:p>
            <a:fld id="{3840BFA6-98EB-AB44-8977-7522838EB77B}" type="slidenum">
              <a:rPr lang="en-US"/>
              <a:pPr/>
              <a:t>65</a:t>
            </a:fld>
            <a:endParaRPr lang="en-US"/>
          </a:p>
        </p:txBody>
      </p:sp>
      <p:sp>
        <p:nvSpPr>
          <p:cNvPr id="280578" name="Freeform 2"/>
          <p:cNvSpPr>
            <a:spLocks/>
          </p:cNvSpPr>
          <p:nvPr/>
        </p:nvSpPr>
        <p:spPr bwMode="auto">
          <a:xfrm>
            <a:off x="1920875" y="3113088"/>
            <a:ext cx="3087688" cy="1838325"/>
          </a:xfrm>
          <a:custGeom>
            <a:avLst/>
            <a:gdLst>
              <a:gd name="T0" fmla="*/ 0 w 1945"/>
              <a:gd name="T1" fmla="*/ 1101 h 1158"/>
              <a:gd name="T2" fmla="*/ 15 w 1945"/>
              <a:gd name="T3" fmla="*/ 890 h 1158"/>
              <a:gd name="T4" fmla="*/ 59 w 1945"/>
              <a:gd name="T5" fmla="*/ 554 h 1158"/>
              <a:gd name="T6" fmla="*/ 153 w 1945"/>
              <a:gd name="T7" fmla="*/ 343 h 1158"/>
              <a:gd name="T8" fmla="*/ 190 w 1945"/>
              <a:gd name="T9" fmla="*/ 307 h 1158"/>
              <a:gd name="T10" fmla="*/ 314 w 1945"/>
              <a:gd name="T11" fmla="*/ 212 h 1158"/>
              <a:gd name="T12" fmla="*/ 474 w 1945"/>
              <a:gd name="T13" fmla="*/ 81 h 1158"/>
              <a:gd name="T14" fmla="*/ 722 w 1945"/>
              <a:gd name="T15" fmla="*/ 0 h 1158"/>
              <a:gd name="T16" fmla="*/ 985 w 1945"/>
              <a:gd name="T17" fmla="*/ 15 h 1158"/>
              <a:gd name="T18" fmla="*/ 1123 w 1945"/>
              <a:gd name="T19" fmla="*/ 44 h 1158"/>
              <a:gd name="T20" fmla="*/ 1488 w 1945"/>
              <a:gd name="T21" fmla="*/ 102 h 1158"/>
              <a:gd name="T22" fmla="*/ 1663 w 1945"/>
              <a:gd name="T23" fmla="*/ 153 h 1158"/>
              <a:gd name="T24" fmla="*/ 1765 w 1945"/>
              <a:gd name="T25" fmla="*/ 234 h 1158"/>
              <a:gd name="T26" fmla="*/ 1816 w 1945"/>
              <a:gd name="T27" fmla="*/ 285 h 1158"/>
              <a:gd name="T28" fmla="*/ 1838 w 1945"/>
              <a:gd name="T29" fmla="*/ 307 h 1158"/>
              <a:gd name="T30" fmla="*/ 1874 w 1945"/>
              <a:gd name="T31" fmla="*/ 387 h 1158"/>
              <a:gd name="T32" fmla="*/ 1911 w 1945"/>
              <a:gd name="T33" fmla="*/ 525 h 1158"/>
              <a:gd name="T34" fmla="*/ 1874 w 1945"/>
              <a:gd name="T35" fmla="*/ 890 h 1158"/>
              <a:gd name="T36" fmla="*/ 1801 w 1945"/>
              <a:gd name="T37" fmla="*/ 963 h 1158"/>
              <a:gd name="T38" fmla="*/ 1714 w 1945"/>
              <a:gd name="T39" fmla="*/ 934 h 1158"/>
              <a:gd name="T40" fmla="*/ 1634 w 1945"/>
              <a:gd name="T41" fmla="*/ 861 h 1158"/>
              <a:gd name="T42" fmla="*/ 1466 w 1945"/>
              <a:gd name="T43" fmla="*/ 780 h 1158"/>
              <a:gd name="T44" fmla="*/ 1386 w 1945"/>
              <a:gd name="T45" fmla="*/ 729 h 1158"/>
              <a:gd name="T46" fmla="*/ 1291 w 1945"/>
              <a:gd name="T47" fmla="*/ 693 h 1158"/>
              <a:gd name="T48" fmla="*/ 1218 w 1945"/>
              <a:gd name="T49" fmla="*/ 649 h 1158"/>
              <a:gd name="T50" fmla="*/ 1101 w 1945"/>
              <a:gd name="T51" fmla="*/ 635 h 1158"/>
              <a:gd name="T52" fmla="*/ 737 w 1945"/>
              <a:gd name="T53" fmla="*/ 678 h 1158"/>
              <a:gd name="T54" fmla="*/ 642 w 1945"/>
              <a:gd name="T55" fmla="*/ 722 h 1158"/>
              <a:gd name="T56" fmla="*/ 569 w 1945"/>
              <a:gd name="T57" fmla="*/ 773 h 1158"/>
              <a:gd name="T58" fmla="*/ 423 w 1945"/>
              <a:gd name="T59" fmla="*/ 883 h 1158"/>
              <a:gd name="T60" fmla="*/ 358 w 1945"/>
              <a:gd name="T61" fmla="*/ 963 h 1158"/>
              <a:gd name="T62" fmla="*/ 175 w 1945"/>
              <a:gd name="T63" fmla="*/ 1152 h 1158"/>
              <a:gd name="T64" fmla="*/ 22 w 1945"/>
              <a:gd name="T65" fmla="*/ 1123 h 1158"/>
              <a:gd name="T66" fmla="*/ 0 w 1945"/>
              <a:gd name="T67" fmla="*/ 1101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45" h="1158">
                <a:moveTo>
                  <a:pt x="0" y="1101"/>
                </a:moveTo>
                <a:cubicBezTo>
                  <a:pt x="5" y="1043"/>
                  <a:pt x="13" y="947"/>
                  <a:pt x="15" y="890"/>
                </a:cubicBezTo>
                <a:cubicBezTo>
                  <a:pt x="18" y="814"/>
                  <a:pt x="1" y="639"/>
                  <a:pt x="59" y="554"/>
                </a:cubicBezTo>
                <a:cubicBezTo>
                  <a:pt x="82" y="483"/>
                  <a:pt x="101" y="397"/>
                  <a:pt x="153" y="343"/>
                </a:cubicBezTo>
                <a:cubicBezTo>
                  <a:pt x="169" y="299"/>
                  <a:pt x="148" y="340"/>
                  <a:pt x="190" y="307"/>
                </a:cubicBezTo>
                <a:cubicBezTo>
                  <a:pt x="232" y="273"/>
                  <a:pt x="260" y="229"/>
                  <a:pt x="314" y="212"/>
                </a:cubicBezTo>
                <a:cubicBezTo>
                  <a:pt x="358" y="168"/>
                  <a:pt x="414" y="100"/>
                  <a:pt x="474" y="81"/>
                </a:cubicBezTo>
                <a:cubicBezTo>
                  <a:pt x="547" y="31"/>
                  <a:pt x="635" y="10"/>
                  <a:pt x="722" y="0"/>
                </a:cubicBezTo>
                <a:cubicBezTo>
                  <a:pt x="757" y="1"/>
                  <a:pt x="913" y="2"/>
                  <a:pt x="985" y="15"/>
                </a:cubicBezTo>
                <a:cubicBezTo>
                  <a:pt x="1033" y="24"/>
                  <a:pt x="1075" y="37"/>
                  <a:pt x="1123" y="44"/>
                </a:cubicBezTo>
                <a:cubicBezTo>
                  <a:pt x="1240" y="81"/>
                  <a:pt x="1368" y="77"/>
                  <a:pt x="1488" y="102"/>
                </a:cubicBezTo>
                <a:cubicBezTo>
                  <a:pt x="1548" y="114"/>
                  <a:pt x="1604" y="139"/>
                  <a:pt x="1663" y="153"/>
                </a:cubicBezTo>
                <a:cubicBezTo>
                  <a:pt x="1694" y="184"/>
                  <a:pt x="1734" y="203"/>
                  <a:pt x="1765" y="234"/>
                </a:cubicBezTo>
                <a:cubicBezTo>
                  <a:pt x="1782" y="251"/>
                  <a:pt x="1799" y="268"/>
                  <a:pt x="1816" y="285"/>
                </a:cubicBezTo>
                <a:cubicBezTo>
                  <a:pt x="1823" y="292"/>
                  <a:pt x="1838" y="307"/>
                  <a:pt x="1838" y="307"/>
                </a:cubicBezTo>
                <a:cubicBezTo>
                  <a:pt x="1847" y="335"/>
                  <a:pt x="1867" y="359"/>
                  <a:pt x="1874" y="387"/>
                </a:cubicBezTo>
                <a:cubicBezTo>
                  <a:pt x="1885" y="433"/>
                  <a:pt x="1898" y="479"/>
                  <a:pt x="1911" y="525"/>
                </a:cubicBezTo>
                <a:cubicBezTo>
                  <a:pt x="1925" y="642"/>
                  <a:pt x="1945" y="786"/>
                  <a:pt x="1874" y="890"/>
                </a:cubicBezTo>
                <a:cubicBezTo>
                  <a:pt x="1860" y="933"/>
                  <a:pt x="1836" y="939"/>
                  <a:pt x="1801" y="963"/>
                </a:cubicBezTo>
                <a:cubicBezTo>
                  <a:pt x="1770" y="956"/>
                  <a:pt x="1744" y="944"/>
                  <a:pt x="1714" y="934"/>
                </a:cubicBezTo>
                <a:cubicBezTo>
                  <a:pt x="1691" y="911"/>
                  <a:pt x="1660" y="878"/>
                  <a:pt x="1634" y="861"/>
                </a:cubicBezTo>
                <a:cubicBezTo>
                  <a:pt x="1599" y="809"/>
                  <a:pt x="1522" y="804"/>
                  <a:pt x="1466" y="780"/>
                </a:cubicBezTo>
                <a:cubicBezTo>
                  <a:pt x="1435" y="767"/>
                  <a:pt x="1415" y="743"/>
                  <a:pt x="1386" y="729"/>
                </a:cubicBezTo>
                <a:cubicBezTo>
                  <a:pt x="1357" y="715"/>
                  <a:pt x="1321" y="706"/>
                  <a:pt x="1291" y="693"/>
                </a:cubicBezTo>
                <a:cubicBezTo>
                  <a:pt x="1263" y="681"/>
                  <a:pt x="1247" y="655"/>
                  <a:pt x="1218" y="649"/>
                </a:cubicBezTo>
                <a:cubicBezTo>
                  <a:pt x="1195" y="644"/>
                  <a:pt x="1120" y="637"/>
                  <a:pt x="1101" y="635"/>
                </a:cubicBezTo>
                <a:cubicBezTo>
                  <a:pt x="987" y="640"/>
                  <a:pt x="848" y="638"/>
                  <a:pt x="737" y="678"/>
                </a:cubicBezTo>
                <a:cubicBezTo>
                  <a:pt x="703" y="690"/>
                  <a:pt x="675" y="711"/>
                  <a:pt x="642" y="722"/>
                </a:cubicBezTo>
                <a:cubicBezTo>
                  <a:pt x="619" y="745"/>
                  <a:pt x="593" y="753"/>
                  <a:pt x="569" y="773"/>
                </a:cubicBezTo>
                <a:cubicBezTo>
                  <a:pt x="524" y="810"/>
                  <a:pt x="474" y="856"/>
                  <a:pt x="423" y="883"/>
                </a:cubicBezTo>
                <a:cubicBezTo>
                  <a:pt x="401" y="916"/>
                  <a:pt x="384" y="924"/>
                  <a:pt x="358" y="963"/>
                </a:cubicBezTo>
                <a:cubicBezTo>
                  <a:pt x="308" y="1039"/>
                  <a:pt x="269" y="1122"/>
                  <a:pt x="175" y="1152"/>
                </a:cubicBezTo>
                <a:cubicBezTo>
                  <a:pt x="101" y="1147"/>
                  <a:pt x="73" y="1158"/>
                  <a:pt x="22" y="1123"/>
                </a:cubicBezTo>
                <a:cubicBezTo>
                  <a:pt x="13" y="1096"/>
                  <a:pt x="23" y="1101"/>
                  <a:pt x="0" y="1101"/>
                </a:cubicBezTo>
                <a:close/>
              </a:path>
            </a:pathLst>
          </a:custGeom>
          <a:solidFill>
            <a:schemeClr val="accent2">
              <a:alpha val="25999"/>
            </a:schemeClr>
          </a:solidFill>
          <a:ln w="9525" cap="flat" cmpd="sng">
            <a:solidFill>
              <a:schemeClr val="tx1"/>
            </a:solidFill>
            <a:prstDash val="solid"/>
            <a:miter lim="800000"/>
            <a:headEnd type="none" w="sm" len="sm"/>
            <a:tailEnd type="none" w="sm" len="sm"/>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280579" name="Rectangle 3"/>
          <p:cNvSpPr>
            <a:spLocks noGrp="1" noChangeArrowheads="1"/>
          </p:cNvSpPr>
          <p:nvPr>
            <p:ph type="title"/>
          </p:nvPr>
        </p:nvSpPr>
        <p:spPr>
          <a:noFill/>
          <a:ln/>
        </p:spPr>
        <p:txBody>
          <a:bodyPr lIns="92075" tIns="46038" rIns="92075" bIns="46038" anchor="b"/>
          <a:lstStyle/>
          <a:p>
            <a:r>
              <a:rPr lang="en-US" dirty="0"/>
              <a:t>Classification: </a:t>
            </a:r>
            <a:r>
              <a:rPr lang="en-US" dirty="0" smtClean="0"/>
              <a:t>SVMs</a:t>
            </a:r>
            <a:endParaRPr lang="en-US" dirty="0"/>
          </a:p>
        </p:txBody>
      </p:sp>
      <p:sp>
        <p:nvSpPr>
          <p:cNvPr id="280581" name="Line 5"/>
          <p:cNvSpPr>
            <a:spLocks noChangeShapeType="1"/>
          </p:cNvSpPr>
          <p:nvPr/>
        </p:nvSpPr>
        <p:spPr bwMode="auto">
          <a:xfrm>
            <a:off x="1600200" y="2438400"/>
            <a:ext cx="0" cy="2895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582" name="Line 6"/>
          <p:cNvSpPr>
            <a:spLocks noChangeShapeType="1"/>
          </p:cNvSpPr>
          <p:nvPr/>
        </p:nvSpPr>
        <p:spPr bwMode="auto">
          <a:xfrm>
            <a:off x="1600200" y="5334000"/>
            <a:ext cx="3505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583" name="Oval 7"/>
          <p:cNvSpPr>
            <a:spLocks noChangeArrowheads="1"/>
          </p:cNvSpPr>
          <p:nvPr/>
        </p:nvSpPr>
        <p:spPr bwMode="auto">
          <a:xfrm>
            <a:off x="2292350" y="35877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584" name="Oval 8"/>
          <p:cNvSpPr>
            <a:spLocks noChangeArrowheads="1"/>
          </p:cNvSpPr>
          <p:nvPr/>
        </p:nvSpPr>
        <p:spPr bwMode="auto">
          <a:xfrm>
            <a:off x="2444750" y="37401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585" name="Oval 9"/>
          <p:cNvSpPr>
            <a:spLocks noChangeArrowheads="1"/>
          </p:cNvSpPr>
          <p:nvPr/>
        </p:nvSpPr>
        <p:spPr bwMode="auto">
          <a:xfrm>
            <a:off x="2749550" y="36639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586" name="Oval 10"/>
          <p:cNvSpPr>
            <a:spLocks noChangeArrowheads="1"/>
          </p:cNvSpPr>
          <p:nvPr/>
        </p:nvSpPr>
        <p:spPr bwMode="auto">
          <a:xfrm>
            <a:off x="3054350" y="35877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587" name="Oval 11"/>
          <p:cNvSpPr>
            <a:spLocks noChangeArrowheads="1"/>
          </p:cNvSpPr>
          <p:nvPr/>
        </p:nvSpPr>
        <p:spPr bwMode="auto">
          <a:xfrm>
            <a:off x="2216150" y="42735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588" name="Oval 12"/>
          <p:cNvSpPr>
            <a:spLocks noChangeArrowheads="1"/>
          </p:cNvSpPr>
          <p:nvPr/>
        </p:nvSpPr>
        <p:spPr bwMode="auto">
          <a:xfrm>
            <a:off x="3435350" y="32829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589" name="Oval 13"/>
          <p:cNvSpPr>
            <a:spLocks noChangeArrowheads="1"/>
          </p:cNvSpPr>
          <p:nvPr/>
        </p:nvSpPr>
        <p:spPr bwMode="auto">
          <a:xfrm>
            <a:off x="2597150" y="40449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590" name="Oval 14"/>
          <p:cNvSpPr>
            <a:spLocks noChangeArrowheads="1"/>
          </p:cNvSpPr>
          <p:nvPr/>
        </p:nvSpPr>
        <p:spPr bwMode="auto">
          <a:xfrm>
            <a:off x="3054350" y="38925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591" name="Oval 15"/>
          <p:cNvSpPr>
            <a:spLocks noChangeArrowheads="1"/>
          </p:cNvSpPr>
          <p:nvPr/>
        </p:nvSpPr>
        <p:spPr bwMode="auto">
          <a:xfrm>
            <a:off x="3435350" y="38163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592" name="Oval 16"/>
          <p:cNvSpPr>
            <a:spLocks noChangeArrowheads="1"/>
          </p:cNvSpPr>
          <p:nvPr/>
        </p:nvSpPr>
        <p:spPr bwMode="auto">
          <a:xfrm>
            <a:off x="2368550" y="44259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593" name="Oval 17"/>
          <p:cNvSpPr>
            <a:spLocks noChangeArrowheads="1"/>
          </p:cNvSpPr>
          <p:nvPr/>
        </p:nvSpPr>
        <p:spPr bwMode="auto">
          <a:xfrm>
            <a:off x="2139950" y="46545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594" name="Oval 18"/>
          <p:cNvSpPr>
            <a:spLocks noChangeArrowheads="1"/>
          </p:cNvSpPr>
          <p:nvPr/>
        </p:nvSpPr>
        <p:spPr bwMode="auto">
          <a:xfrm>
            <a:off x="2825750" y="32829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595" name="Oval 19"/>
          <p:cNvSpPr>
            <a:spLocks noChangeArrowheads="1"/>
          </p:cNvSpPr>
          <p:nvPr/>
        </p:nvSpPr>
        <p:spPr bwMode="auto">
          <a:xfrm>
            <a:off x="3435350" y="35115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596" name="Oval 20"/>
          <p:cNvSpPr>
            <a:spLocks noChangeArrowheads="1"/>
          </p:cNvSpPr>
          <p:nvPr/>
        </p:nvSpPr>
        <p:spPr bwMode="auto">
          <a:xfrm>
            <a:off x="4502150" y="35877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597" name="Oval 21"/>
          <p:cNvSpPr>
            <a:spLocks noChangeArrowheads="1"/>
          </p:cNvSpPr>
          <p:nvPr/>
        </p:nvSpPr>
        <p:spPr bwMode="auto">
          <a:xfrm>
            <a:off x="4197350" y="38163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598" name="Oval 22"/>
          <p:cNvSpPr>
            <a:spLocks noChangeArrowheads="1"/>
          </p:cNvSpPr>
          <p:nvPr/>
        </p:nvSpPr>
        <p:spPr bwMode="auto">
          <a:xfrm>
            <a:off x="4121150" y="41211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599" name="Oval 23"/>
          <p:cNvSpPr>
            <a:spLocks noChangeArrowheads="1"/>
          </p:cNvSpPr>
          <p:nvPr/>
        </p:nvSpPr>
        <p:spPr bwMode="auto">
          <a:xfrm>
            <a:off x="4425950" y="41973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600" name="Oval 24"/>
          <p:cNvSpPr>
            <a:spLocks noChangeArrowheads="1"/>
          </p:cNvSpPr>
          <p:nvPr/>
        </p:nvSpPr>
        <p:spPr bwMode="auto">
          <a:xfrm>
            <a:off x="4578350" y="43497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601" name="Oval 25"/>
          <p:cNvSpPr>
            <a:spLocks noChangeArrowheads="1"/>
          </p:cNvSpPr>
          <p:nvPr/>
        </p:nvSpPr>
        <p:spPr bwMode="auto">
          <a:xfrm>
            <a:off x="4502150" y="39687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602" name="Oval 26"/>
          <p:cNvSpPr>
            <a:spLocks noChangeArrowheads="1"/>
          </p:cNvSpPr>
          <p:nvPr/>
        </p:nvSpPr>
        <p:spPr bwMode="auto">
          <a:xfrm>
            <a:off x="2590800" y="48006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603" name="Oval 27"/>
          <p:cNvSpPr>
            <a:spLocks noChangeArrowheads="1"/>
          </p:cNvSpPr>
          <p:nvPr/>
        </p:nvSpPr>
        <p:spPr bwMode="auto">
          <a:xfrm>
            <a:off x="2819400" y="46482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604" name="Oval 28"/>
          <p:cNvSpPr>
            <a:spLocks noChangeArrowheads="1"/>
          </p:cNvSpPr>
          <p:nvPr/>
        </p:nvSpPr>
        <p:spPr bwMode="auto">
          <a:xfrm>
            <a:off x="3124200" y="47244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605" name="Oval 29"/>
          <p:cNvSpPr>
            <a:spLocks noChangeArrowheads="1"/>
          </p:cNvSpPr>
          <p:nvPr/>
        </p:nvSpPr>
        <p:spPr bwMode="auto">
          <a:xfrm>
            <a:off x="3124200" y="44958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606" name="Oval 30"/>
          <p:cNvSpPr>
            <a:spLocks noChangeArrowheads="1"/>
          </p:cNvSpPr>
          <p:nvPr/>
        </p:nvSpPr>
        <p:spPr bwMode="auto">
          <a:xfrm>
            <a:off x="3429000" y="44196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607" name="Oval 31"/>
          <p:cNvSpPr>
            <a:spLocks noChangeArrowheads="1"/>
          </p:cNvSpPr>
          <p:nvPr/>
        </p:nvSpPr>
        <p:spPr bwMode="auto">
          <a:xfrm>
            <a:off x="3505200" y="4724400"/>
            <a:ext cx="152400" cy="1524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608" name="Oval 32"/>
          <p:cNvSpPr>
            <a:spLocks noChangeArrowheads="1"/>
          </p:cNvSpPr>
          <p:nvPr/>
        </p:nvSpPr>
        <p:spPr bwMode="auto">
          <a:xfrm>
            <a:off x="3124200" y="32766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609" name="Oval 33"/>
          <p:cNvSpPr>
            <a:spLocks noChangeArrowheads="1"/>
          </p:cNvSpPr>
          <p:nvPr/>
        </p:nvSpPr>
        <p:spPr bwMode="auto">
          <a:xfrm>
            <a:off x="4114800" y="44196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610" name="Freeform 34"/>
          <p:cNvSpPr>
            <a:spLocks/>
          </p:cNvSpPr>
          <p:nvPr/>
        </p:nvSpPr>
        <p:spPr bwMode="auto">
          <a:xfrm>
            <a:off x="2419350" y="4267200"/>
            <a:ext cx="2076450" cy="884238"/>
          </a:xfrm>
          <a:custGeom>
            <a:avLst/>
            <a:gdLst>
              <a:gd name="T0" fmla="*/ 0 w 937"/>
              <a:gd name="T1" fmla="*/ 442 h 479"/>
              <a:gd name="T2" fmla="*/ 58 w 937"/>
              <a:gd name="T3" fmla="*/ 333 h 479"/>
              <a:gd name="T4" fmla="*/ 117 w 937"/>
              <a:gd name="T5" fmla="*/ 238 h 479"/>
              <a:gd name="T6" fmla="*/ 299 w 937"/>
              <a:gd name="T7" fmla="*/ 114 h 479"/>
              <a:gd name="T8" fmla="*/ 386 w 937"/>
              <a:gd name="T9" fmla="*/ 41 h 479"/>
              <a:gd name="T10" fmla="*/ 481 w 937"/>
              <a:gd name="T11" fmla="*/ 5 h 479"/>
              <a:gd name="T12" fmla="*/ 795 w 937"/>
              <a:gd name="T13" fmla="*/ 48 h 479"/>
              <a:gd name="T14" fmla="*/ 816 w 937"/>
              <a:gd name="T15" fmla="*/ 78 h 479"/>
              <a:gd name="T16" fmla="*/ 846 w 937"/>
              <a:gd name="T17" fmla="*/ 92 h 479"/>
              <a:gd name="T18" fmla="*/ 897 w 937"/>
              <a:gd name="T19" fmla="*/ 150 h 479"/>
              <a:gd name="T20" fmla="*/ 926 w 937"/>
              <a:gd name="T21" fmla="*/ 216 h 479"/>
              <a:gd name="T22" fmla="*/ 926 w 937"/>
              <a:gd name="T23" fmla="*/ 311 h 479"/>
              <a:gd name="T24" fmla="*/ 685 w 937"/>
              <a:gd name="T25" fmla="*/ 479 h 479"/>
              <a:gd name="T26" fmla="*/ 452 w 937"/>
              <a:gd name="T27" fmla="*/ 471 h 479"/>
              <a:gd name="T28" fmla="*/ 138 w 937"/>
              <a:gd name="T29" fmla="*/ 420 h 479"/>
              <a:gd name="T30" fmla="*/ 80 w 937"/>
              <a:gd name="T31" fmla="*/ 428 h 479"/>
              <a:gd name="T32" fmla="*/ 0 w 937"/>
              <a:gd name="T33" fmla="*/ 442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7" h="479">
                <a:moveTo>
                  <a:pt x="0" y="442"/>
                </a:moveTo>
                <a:cubicBezTo>
                  <a:pt x="10" y="400"/>
                  <a:pt x="36" y="369"/>
                  <a:pt x="58" y="333"/>
                </a:cubicBezTo>
                <a:cubicBezTo>
                  <a:pt x="77" y="301"/>
                  <a:pt x="96" y="269"/>
                  <a:pt x="117" y="238"/>
                </a:cubicBezTo>
                <a:cubicBezTo>
                  <a:pt x="153" y="185"/>
                  <a:pt x="244" y="144"/>
                  <a:pt x="299" y="114"/>
                </a:cubicBezTo>
                <a:cubicBezTo>
                  <a:pt x="332" y="96"/>
                  <a:pt x="357" y="65"/>
                  <a:pt x="386" y="41"/>
                </a:cubicBezTo>
                <a:cubicBezTo>
                  <a:pt x="412" y="19"/>
                  <a:pt x="449" y="13"/>
                  <a:pt x="481" y="5"/>
                </a:cubicBezTo>
                <a:cubicBezTo>
                  <a:pt x="601" y="9"/>
                  <a:pt x="691" y="0"/>
                  <a:pt x="795" y="48"/>
                </a:cubicBezTo>
                <a:cubicBezTo>
                  <a:pt x="802" y="58"/>
                  <a:pt x="807" y="70"/>
                  <a:pt x="816" y="78"/>
                </a:cubicBezTo>
                <a:cubicBezTo>
                  <a:pt x="824" y="85"/>
                  <a:pt x="838" y="84"/>
                  <a:pt x="846" y="92"/>
                </a:cubicBezTo>
                <a:cubicBezTo>
                  <a:pt x="932" y="176"/>
                  <a:pt x="834" y="110"/>
                  <a:pt x="897" y="150"/>
                </a:cubicBezTo>
                <a:cubicBezTo>
                  <a:pt x="905" y="174"/>
                  <a:pt x="918" y="192"/>
                  <a:pt x="926" y="216"/>
                </a:cubicBezTo>
                <a:cubicBezTo>
                  <a:pt x="934" y="271"/>
                  <a:pt x="937" y="259"/>
                  <a:pt x="926" y="311"/>
                </a:cubicBezTo>
                <a:cubicBezTo>
                  <a:pt x="901" y="430"/>
                  <a:pt x="785" y="451"/>
                  <a:pt x="685" y="479"/>
                </a:cubicBezTo>
                <a:cubicBezTo>
                  <a:pt x="607" y="476"/>
                  <a:pt x="530" y="475"/>
                  <a:pt x="452" y="471"/>
                </a:cubicBezTo>
                <a:cubicBezTo>
                  <a:pt x="348" y="465"/>
                  <a:pt x="242" y="434"/>
                  <a:pt x="138" y="420"/>
                </a:cubicBezTo>
                <a:cubicBezTo>
                  <a:pt x="119" y="423"/>
                  <a:pt x="100" y="428"/>
                  <a:pt x="80" y="428"/>
                </a:cubicBezTo>
                <a:cubicBezTo>
                  <a:pt x="0" y="428"/>
                  <a:pt x="28" y="398"/>
                  <a:pt x="0" y="442"/>
                </a:cubicBezTo>
                <a:close/>
              </a:path>
            </a:pathLst>
          </a:custGeom>
          <a:solidFill>
            <a:schemeClr val="folHlink">
              <a:alpha val="25000"/>
            </a:schemeClr>
          </a:solidFill>
          <a:ln w="9525" cap="flat" cmpd="sng">
            <a:solidFill>
              <a:schemeClr val="tx1"/>
            </a:solidFill>
            <a:prstDash val="solid"/>
            <a:miter lim="800000"/>
            <a:headEnd type="none" w="sm" len="sm"/>
            <a:tailEnd type="none" w="sm" len="sm"/>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750234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06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0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8" grpId="0" animBg="1"/>
      <p:bldP spid="28061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chor="ctr"/>
          <a:lstStyle/>
          <a:p>
            <a:pPr eaLnBrk="1" hangingPunct="1"/>
            <a:r>
              <a:rPr lang="en-US" sz="3200" dirty="0" smtClean="0">
                <a:latin typeface="Arial" charset="0"/>
              </a:rPr>
              <a:t>Linear Classifiers</a:t>
            </a:r>
            <a:endParaRPr lang="en-US" sz="3200" dirty="0">
              <a:latin typeface="Arial" charset="0"/>
            </a:endParaRPr>
          </a:p>
        </p:txBody>
      </p:sp>
      <p:sp>
        <p:nvSpPr>
          <p:cNvPr id="20483" name="Rectangle 3"/>
          <p:cNvSpPr>
            <a:spLocks noGrp="1" noChangeArrowheads="1"/>
          </p:cNvSpPr>
          <p:nvPr>
            <p:ph type="body" idx="1"/>
          </p:nvPr>
        </p:nvSpPr>
        <p:spPr>
          <a:xfrm>
            <a:off x="1573213" y="1858963"/>
            <a:ext cx="6907212" cy="4049712"/>
          </a:xfrm>
        </p:spPr>
        <p:txBody>
          <a:bodyPr/>
          <a:lstStyle/>
          <a:p>
            <a:pPr eaLnBrk="1" hangingPunct="1">
              <a:buFont typeface="Wingdings" charset="0"/>
              <a:buNone/>
            </a:pPr>
            <a:r>
              <a:rPr lang="en-US" sz="3600">
                <a:latin typeface="Garamond" charset="0"/>
              </a:rPr>
              <a:t>Linear Classifier:</a:t>
            </a:r>
            <a:r>
              <a:rPr lang="en-US" sz="3600">
                <a:latin typeface="Verdana" charset="0"/>
              </a:rPr>
              <a:t> </a:t>
            </a:r>
            <a:r>
              <a:rPr lang="en-US" sz="2500" i="1">
                <a:latin typeface="Times New Roman" charset="0"/>
              </a:rPr>
              <a:t>y(</a:t>
            </a:r>
            <a:r>
              <a:rPr lang="en-US" sz="2500" b="1" i="1">
                <a:latin typeface="Times New Roman" charset="0"/>
              </a:rPr>
              <a:t>x</a:t>
            </a:r>
            <a:r>
              <a:rPr lang="en-US" sz="2500" i="1">
                <a:latin typeface="Times New Roman" charset="0"/>
              </a:rPr>
              <a:t>) = </a:t>
            </a:r>
            <a:r>
              <a:rPr lang="en-US" sz="2500">
                <a:latin typeface="Times New Roman" charset="0"/>
              </a:rPr>
              <a:t>sign(</a:t>
            </a:r>
            <a:r>
              <a:rPr lang="en-US" sz="2500" b="1">
                <a:latin typeface="Times New Roman" charset="0"/>
              </a:rPr>
              <a:t>w</a:t>
            </a:r>
            <a:r>
              <a:rPr lang="en-US" sz="2500" b="1" baseline="30000">
                <a:latin typeface="Times New Roman" charset="0"/>
              </a:rPr>
              <a:t>.</a:t>
            </a:r>
            <a:r>
              <a:rPr lang="en-US" sz="2500" b="1">
                <a:latin typeface="Times New Roman" charset="0"/>
              </a:rPr>
              <a:t>x </a:t>
            </a:r>
            <a:r>
              <a:rPr lang="en-US" sz="2500">
                <a:latin typeface="Times New Roman" charset="0"/>
              </a:rPr>
              <a:t>+ </a:t>
            </a:r>
            <a:r>
              <a:rPr lang="en-US" sz="2500" i="1">
                <a:latin typeface="Times New Roman" charset="0"/>
              </a:rPr>
              <a:t>b</a:t>
            </a:r>
            <a:r>
              <a:rPr lang="en-US" sz="2500">
                <a:latin typeface="Times New Roman" charset="0"/>
              </a:rPr>
              <a:t>)</a:t>
            </a:r>
            <a:endParaRPr lang="en-US" sz="3600">
              <a:latin typeface="Verdana" charset="0"/>
            </a:endParaRPr>
          </a:p>
        </p:txBody>
      </p:sp>
      <p:grpSp>
        <p:nvGrpSpPr>
          <p:cNvPr id="20484" name="Group 32"/>
          <p:cNvGrpSpPr>
            <a:grpSpLocks/>
          </p:cNvGrpSpPr>
          <p:nvPr/>
        </p:nvGrpSpPr>
        <p:grpSpPr bwMode="auto">
          <a:xfrm>
            <a:off x="1143000" y="2514600"/>
            <a:ext cx="5922963" cy="3624263"/>
            <a:chOff x="480" y="1557"/>
            <a:chExt cx="3731" cy="2283"/>
          </a:xfrm>
        </p:grpSpPr>
        <p:sp>
          <p:nvSpPr>
            <p:cNvPr id="20485" name="Line 4"/>
            <p:cNvSpPr>
              <a:spLocks noChangeShapeType="1"/>
            </p:cNvSpPr>
            <p:nvPr/>
          </p:nvSpPr>
          <p:spPr bwMode="auto">
            <a:xfrm flipV="1">
              <a:off x="565" y="1924"/>
              <a:ext cx="0" cy="19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86" name="Line 5"/>
            <p:cNvSpPr>
              <a:spLocks noChangeShapeType="1"/>
            </p:cNvSpPr>
            <p:nvPr/>
          </p:nvSpPr>
          <p:spPr bwMode="auto">
            <a:xfrm flipV="1">
              <a:off x="480" y="3767"/>
              <a:ext cx="2571"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87" name="AutoShape 6"/>
            <p:cNvSpPr>
              <a:spLocks noChangeArrowheads="1"/>
            </p:cNvSpPr>
            <p:nvPr/>
          </p:nvSpPr>
          <p:spPr bwMode="auto">
            <a:xfrm>
              <a:off x="1220" y="2400"/>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0488" name="AutoShape 7"/>
            <p:cNvSpPr>
              <a:spLocks noChangeArrowheads="1"/>
            </p:cNvSpPr>
            <p:nvPr/>
          </p:nvSpPr>
          <p:spPr bwMode="auto">
            <a:xfrm>
              <a:off x="858" y="2625"/>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0489" name="AutoShape 8"/>
            <p:cNvSpPr>
              <a:spLocks noChangeArrowheads="1"/>
            </p:cNvSpPr>
            <p:nvPr/>
          </p:nvSpPr>
          <p:spPr bwMode="auto">
            <a:xfrm>
              <a:off x="954" y="2969"/>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0490" name="AutoShape 9"/>
            <p:cNvSpPr>
              <a:spLocks noChangeArrowheads="1"/>
            </p:cNvSpPr>
            <p:nvPr/>
          </p:nvSpPr>
          <p:spPr bwMode="auto">
            <a:xfrm>
              <a:off x="714" y="3257"/>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0491" name="AutoShape 10"/>
            <p:cNvSpPr>
              <a:spLocks noChangeArrowheads="1"/>
            </p:cNvSpPr>
            <p:nvPr/>
          </p:nvSpPr>
          <p:spPr bwMode="auto">
            <a:xfrm>
              <a:off x="1050" y="2249"/>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0492" name="AutoShape 11"/>
            <p:cNvSpPr>
              <a:spLocks noChangeArrowheads="1"/>
            </p:cNvSpPr>
            <p:nvPr/>
          </p:nvSpPr>
          <p:spPr bwMode="auto">
            <a:xfrm>
              <a:off x="714" y="2825"/>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0493" name="AutoShape 12"/>
            <p:cNvSpPr>
              <a:spLocks noChangeArrowheads="1"/>
            </p:cNvSpPr>
            <p:nvPr/>
          </p:nvSpPr>
          <p:spPr bwMode="auto">
            <a:xfrm>
              <a:off x="810" y="2921"/>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0494" name="AutoShape 13"/>
            <p:cNvSpPr>
              <a:spLocks noChangeArrowheads="1"/>
            </p:cNvSpPr>
            <p:nvPr/>
          </p:nvSpPr>
          <p:spPr bwMode="auto">
            <a:xfrm>
              <a:off x="1290" y="2681"/>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0495" name="AutoShape 14"/>
            <p:cNvSpPr>
              <a:spLocks noChangeArrowheads="1"/>
            </p:cNvSpPr>
            <p:nvPr/>
          </p:nvSpPr>
          <p:spPr bwMode="auto">
            <a:xfrm>
              <a:off x="1858" y="267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0496" name="AutoShape 15"/>
            <p:cNvSpPr>
              <a:spLocks noChangeArrowheads="1"/>
            </p:cNvSpPr>
            <p:nvPr/>
          </p:nvSpPr>
          <p:spPr bwMode="auto">
            <a:xfrm>
              <a:off x="1626" y="3257"/>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0497" name="AutoShape 16"/>
            <p:cNvSpPr>
              <a:spLocks noChangeArrowheads="1"/>
            </p:cNvSpPr>
            <p:nvPr/>
          </p:nvSpPr>
          <p:spPr bwMode="auto">
            <a:xfrm>
              <a:off x="2250" y="3257"/>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0498" name="AutoShape 17"/>
            <p:cNvSpPr>
              <a:spLocks noChangeArrowheads="1"/>
            </p:cNvSpPr>
            <p:nvPr/>
          </p:nvSpPr>
          <p:spPr bwMode="auto">
            <a:xfrm>
              <a:off x="1426" y="3585"/>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0499" name="AutoShape 18"/>
            <p:cNvSpPr>
              <a:spLocks noChangeArrowheads="1"/>
            </p:cNvSpPr>
            <p:nvPr/>
          </p:nvSpPr>
          <p:spPr bwMode="auto">
            <a:xfrm>
              <a:off x="1818" y="287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0500" name="AutoShape 19"/>
            <p:cNvSpPr>
              <a:spLocks noChangeArrowheads="1"/>
            </p:cNvSpPr>
            <p:nvPr/>
          </p:nvSpPr>
          <p:spPr bwMode="auto">
            <a:xfrm>
              <a:off x="1426" y="315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0501" name="AutoShape 20"/>
            <p:cNvSpPr>
              <a:spLocks noChangeArrowheads="1"/>
            </p:cNvSpPr>
            <p:nvPr/>
          </p:nvSpPr>
          <p:spPr bwMode="auto">
            <a:xfrm>
              <a:off x="1866" y="3401"/>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0502" name="AutoShape 21"/>
            <p:cNvSpPr>
              <a:spLocks noChangeArrowheads="1"/>
            </p:cNvSpPr>
            <p:nvPr/>
          </p:nvSpPr>
          <p:spPr bwMode="auto">
            <a:xfrm>
              <a:off x="2298" y="2825"/>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0503" name="Line 22"/>
            <p:cNvSpPr>
              <a:spLocks noChangeShapeType="1"/>
            </p:cNvSpPr>
            <p:nvPr/>
          </p:nvSpPr>
          <p:spPr bwMode="auto">
            <a:xfrm flipV="1">
              <a:off x="762" y="1913"/>
              <a:ext cx="1536" cy="168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4" name="AutoShape 23"/>
            <p:cNvSpPr>
              <a:spLocks noChangeArrowheads="1"/>
            </p:cNvSpPr>
            <p:nvPr/>
          </p:nvSpPr>
          <p:spPr bwMode="auto">
            <a:xfrm>
              <a:off x="1344" y="1872"/>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0505" name="AutoShape 24"/>
            <p:cNvSpPr>
              <a:spLocks noChangeArrowheads="1"/>
            </p:cNvSpPr>
            <p:nvPr/>
          </p:nvSpPr>
          <p:spPr bwMode="auto">
            <a:xfrm>
              <a:off x="1728" y="1920"/>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0506" name="AutoShape 25"/>
            <p:cNvSpPr>
              <a:spLocks noChangeArrowheads="1"/>
            </p:cNvSpPr>
            <p:nvPr/>
          </p:nvSpPr>
          <p:spPr bwMode="auto">
            <a:xfrm>
              <a:off x="2400" y="2400"/>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0507" name="Text Box 26"/>
            <p:cNvSpPr txBox="1">
              <a:spLocks noChangeArrowheads="1"/>
            </p:cNvSpPr>
            <p:nvPr/>
          </p:nvSpPr>
          <p:spPr bwMode="auto">
            <a:xfrm>
              <a:off x="2353" y="1633"/>
              <a:ext cx="1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r>
                <a:rPr lang="en-US" sz="2400" b="1">
                  <a:latin typeface="Times New Roman" charset="0"/>
                </a:rPr>
                <a:t>w</a:t>
              </a:r>
              <a:r>
                <a:rPr lang="en-US" sz="2400" b="1" baseline="30000">
                  <a:latin typeface="Times New Roman" charset="0"/>
                </a:rPr>
                <a:t>.</a:t>
              </a:r>
              <a:r>
                <a:rPr lang="en-US" sz="2400" b="1">
                  <a:latin typeface="Times New Roman" charset="0"/>
                </a:rPr>
                <a:t>x </a:t>
              </a:r>
              <a:r>
                <a:rPr lang="en-US" sz="2400">
                  <a:latin typeface="Times New Roman" charset="0"/>
                </a:rPr>
                <a:t>+ </a:t>
              </a:r>
              <a:r>
                <a:rPr lang="en-US" sz="2400" i="1">
                  <a:latin typeface="Times New Roman" charset="0"/>
                </a:rPr>
                <a:t>b</a:t>
              </a:r>
              <a:r>
                <a:rPr lang="en-US" sz="2400" b="1">
                  <a:latin typeface="Times New Roman" charset="0"/>
                </a:rPr>
                <a:t> = 0</a:t>
              </a:r>
            </a:p>
          </p:txBody>
        </p:sp>
        <p:sp>
          <p:nvSpPr>
            <p:cNvPr id="20508" name="Text Box 27"/>
            <p:cNvSpPr txBox="1">
              <a:spLocks noChangeArrowheads="1"/>
            </p:cNvSpPr>
            <p:nvPr/>
          </p:nvSpPr>
          <p:spPr bwMode="auto">
            <a:xfrm>
              <a:off x="2531" y="2449"/>
              <a:ext cx="1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r>
                <a:rPr lang="en-US" sz="2400" b="1">
                  <a:latin typeface="Times New Roman" charset="0"/>
                </a:rPr>
                <a:t>w</a:t>
              </a:r>
              <a:r>
                <a:rPr lang="en-US" sz="2400" b="1" baseline="30000">
                  <a:latin typeface="Times New Roman" charset="0"/>
                </a:rPr>
                <a:t>.</a:t>
              </a:r>
              <a:r>
                <a:rPr lang="en-US" sz="2400" b="1">
                  <a:latin typeface="Times New Roman" charset="0"/>
                </a:rPr>
                <a:t>x </a:t>
              </a:r>
              <a:r>
                <a:rPr lang="en-US" sz="2400">
                  <a:latin typeface="Times New Roman" charset="0"/>
                </a:rPr>
                <a:t>+ </a:t>
              </a:r>
              <a:r>
                <a:rPr lang="en-US" sz="2400" i="1">
                  <a:latin typeface="Times New Roman" charset="0"/>
                </a:rPr>
                <a:t>b</a:t>
              </a:r>
              <a:r>
                <a:rPr lang="en-US" sz="2400" b="1">
                  <a:latin typeface="Times New Roman" charset="0"/>
                </a:rPr>
                <a:t> &lt; 0</a:t>
              </a:r>
            </a:p>
          </p:txBody>
        </p:sp>
        <p:sp>
          <p:nvSpPr>
            <p:cNvPr id="20509" name="Text Box 28"/>
            <p:cNvSpPr txBox="1">
              <a:spLocks noChangeArrowheads="1"/>
            </p:cNvSpPr>
            <p:nvPr/>
          </p:nvSpPr>
          <p:spPr bwMode="auto">
            <a:xfrm>
              <a:off x="612" y="1557"/>
              <a:ext cx="1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r>
                <a:rPr lang="en-US" sz="2400" b="1">
                  <a:latin typeface="Times New Roman" charset="0"/>
                </a:rPr>
                <a:t>w</a:t>
              </a:r>
              <a:r>
                <a:rPr lang="en-US" sz="2400" b="1" baseline="30000">
                  <a:latin typeface="Times New Roman" charset="0"/>
                </a:rPr>
                <a:t>.</a:t>
              </a:r>
              <a:r>
                <a:rPr lang="en-US" sz="2400" b="1">
                  <a:latin typeface="Times New Roman" charset="0"/>
                </a:rPr>
                <a:t>x </a:t>
              </a:r>
              <a:r>
                <a:rPr lang="en-US" sz="2400">
                  <a:latin typeface="Times New Roman" charset="0"/>
                </a:rPr>
                <a:t>+ </a:t>
              </a:r>
              <a:r>
                <a:rPr lang="en-US" sz="2400" i="1">
                  <a:latin typeface="Times New Roman" charset="0"/>
                </a:rPr>
                <a:t>b</a:t>
              </a:r>
              <a:r>
                <a:rPr lang="en-US" sz="2400" b="1">
                  <a:latin typeface="Times New Roman" charset="0"/>
                </a:rPr>
                <a:t> &gt; 0</a:t>
              </a:r>
            </a:p>
          </p:txBody>
        </p:sp>
      </p:grpSp>
    </p:spTree>
    <p:extLst>
      <p:ext uri="{BB962C8B-B14F-4D97-AF65-F5344CB8AC3E}">
        <p14:creationId xmlns:p14="http://schemas.microsoft.com/office/powerpoint/2010/main" val="2367738190"/>
      </p:ext>
    </p:extLst>
  </p:cSld>
  <p:clrMapOvr>
    <a:masterClrMapping/>
  </p:clrMapOvr>
  <p:transition xmlns:p14="http://schemas.microsoft.com/office/powerpoint/2010/main" advTm="34928"/>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chor="ctr"/>
          <a:lstStyle/>
          <a:p>
            <a:pPr eaLnBrk="1" hangingPunct="1"/>
            <a:r>
              <a:rPr lang="en-US">
                <a:latin typeface="Arial" charset="0"/>
              </a:rPr>
              <a:t>Which one is the best?</a:t>
            </a:r>
          </a:p>
        </p:txBody>
      </p:sp>
      <p:grpSp>
        <p:nvGrpSpPr>
          <p:cNvPr id="21507" name="Group 31"/>
          <p:cNvGrpSpPr>
            <a:grpSpLocks/>
          </p:cNvGrpSpPr>
          <p:nvPr/>
        </p:nvGrpSpPr>
        <p:grpSpPr bwMode="auto">
          <a:xfrm>
            <a:off x="2471738" y="2743200"/>
            <a:ext cx="4081462" cy="3124200"/>
            <a:chOff x="1557" y="1728"/>
            <a:chExt cx="2571" cy="1968"/>
          </a:xfrm>
        </p:grpSpPr>
        <p:sp>
          <p:nvSpPr>
            <p:cNvPr id="21508" name="Line 4"/>
            <p:cNvSpPr>
              <a:spLocks noChangeShapeType="1"/>
            </p:cNvSpPr>
            <p:nvPr/>
          </p:nvSpPr>
          <p:spPr bwMode="auto">
            <a:xfrm flipV="1">
              <a:off x="1642" y="1780"/>
              <a:ext cx="0" cy="19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09" name="Line 5"/>
            <p:cNvSpPr>
              <a:spLocks noChangeShapeType="1"/>
            </p:cNvSpPr>
            <p:nvPr/>
          </p:nvSpPr>
          <p:spPr bwMode="auto">
            <a:xfrm flipV="1">
              <a:off x="1557" y="3623"/>
              <a:ext cx="2571"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0" name="AutoShape 6"/>
            <p:cNvSpPr>
              <a:spLocks noChangeArrowheads="1"/>
            </p:cNvSpPr>
            <p:nvPr/>
          </p:nvSpPr>
          <p:spPr bwMode="auto">
            <a:xfrm>
              <a:off x="2297" y="2256"/>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1511" name="AutoShape 7"/>
            <p:cNvSpPr>
              <a:spLocks noChangeArrowheads="1"/>
            </p:cNvSpPr>
            <p:nvPr/>
          </p:nvSpPr>
          <p:spPr bwMode="auto">
            <a:xfrm>
              <a:off x="1935" y="2481"/>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1512" name="AutoShape 8"/>
            <p:cNvSpPr>
              <a:spLocks noChangeArrowheads="1"/>
            </p:cNvSpPr>
            <p:nvPr/>
          </p:nvSpPr>
          <p:spPr bwMode="auto">
            <a:xfrm>
              <a:off x="2031" y="2825"/>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1513" name="AutoShape 9"/>
            <p:cNvSpPr>
              <a:spLocks noChangeArrowheads="1"/>
            </p:cNvSpPr>
            <p:nvPr/>
          </p:nvSpPr>
          <p:spPr bwMode="auto">
            <a:xfrm>
              <a:off x="1791" y="3113"/>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1514" name="AutoShape 10"/>
            <p:cNvSpPr>
              <a:spLocks noChangeArrowheads="1"/>
            </p:cNvSpPr>
            <p:nvPr/>
          </p:nvSpPr>
          <p:spPr bwMode="auto">
            <a:xfrm>
              <a:off x="2127" y="2105"/>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1515" name="AutoShape 11"/>
            <p:cNvSpPr>
              <a:spLocks noChangeArrowheads="1"/>
            </p:cNvSpPr>
            <p:nvPr/>
          </p:nvSpPr>
          <p:spPr bwMode="auto">
            <a:xfrm>
              <a:off x="1791" y="2681"/>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1516" name="AutoShape 12"/>
            <p:cNvSpPr>
              <a:spLocks noChangeArrowheads="1"/>
            </p:cNvSpPr>
            <p:nvPr/>
          </p:nvSpPr>
          <p:spPr bwMode="auto">
            <a:xfrm>
              <a:off x="1887" y="2777"/>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1517" name="AutoShape 13"/>
            <p:cNvSpPr>
              <a:spLocks noChangeArrowheads="1"/>
            </p:cNvSpPr>
            <p:nvPr/>
          </p:nvSpPr>
          <p:spPr bwMode="auto">
            <a:xfrm>
              <a:off x="2367" y="2537"/>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1518" name="AutoShape 14"/>
            <p:cNvSpPr>
              <a:spLocks noChangeArrowheads="1"/>
            </p:cNvSpPr>
            <p:nvPr/>
          </p:nvSpPr>
          <p:spPr bwMode="auto">
            <a:xfrm>
              <a:off x="2935" y="2529"/>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1519" name="AutoShape 15"/>
            <p:cNvSpPr>
              <a:spLocks noChangeArrowheads="1"/>
            </p:cNvSpPr>
            <p:nvPr/>
          </p:nvSpPr>
          <p:spPr bwMode="auto">
            <a:xfrm>
              <a:off x="2703" y="311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1520" name="AutoShape 16"/>
            <p:cNvSpPr>
              <a:spLocks noChangeArrowheads="1"/>
            </p:cNvSpPr>
            <p:nvPr/>
          </p:nvSpPr>
          <p:spPr bwMode="auto">
            <a:xfrm>
              <a:off x="3327" y="311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1521" name="AutoShape 17"/>
            <p:cNvSpPr>
              <a:spLocks noChangeArrowheads="1"/>
            </p:cNvSpPr>
            <p:nvPr/>
          </p:nvSpPr>
          <p:spPr bwMode="auto">
            <a:xfrm>
              <a:off x="2503" y="3441"/>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1522" name="AutoShape 18"/>
            <p:cNvSpPr>
              <a:spLocks noChangeArrowheads="1"/>
            </p:cNvSpPr>
            <p:nvPr/>
          </p:nvSpPr>
          <p:spPr bwMode="auto">
            <a:xfrm>
              <a:off x="2895" y="2729"/>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1523" name="AutoShape 19"/>
            <p:cNvSpPr>
              <a:spLocks noChangeArrowheads="1"/>
            </p:cNvSpPr>
            <p:nvPr/>
          </p:nvSpPr>
          <p:spPr bwMode="auto">
            <a:xfrm>
              <a:off x="2503" y="3009"/>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1524" name="AutoShape 20"/>
            <p:cNvSpPr>
              <a:spLocks noChangeArrowheads="1"/>
            </p:cNvSpPr>
            <p:nvPr/>
          </p:nvSpPr>
          <p:spPr bwMode="auto">
            <a:xfrm>
              <a:off x="2943" y="3257"/>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1525" name="AutoShape 21"/>
            <p:cNvSpPr>
              <a:spLocks noChangeArrowheads="1"/>
            </p:cNvSpPr>
            <p:nvPr/>
          </p:nvSpPr>
          <p:spPr bwMode="auto">
            <a:xfrm>
              <a:off x="3375" y="2681"/>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1526" name="Line 22"/>
            <p:cNvSpPr>
              <a:spLocks noChangeShapeType="1"/>
            </p:cNvSpPr>
            <p:nvPr/>
          </p:nvSpPr>
          <p:spPr bwMode="auto">
            <a:xfrm flipV="1">
              <a:off x="1839" y="1920"/>
              <a:ext cx="1686" cy="1529"/>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7" name="AutoShape 23"/>
            <p:cNvSpPr>
              <a:spLocks noChangeArrowheads="1"/>
            </p:cNvSpPr>
            <p:nvPr/>
          </p:nvSpPr>
          <p:spPr bwMode="auto">
            <a:xfrm>
              <a:off x="2421" y="1728"/>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1528" name="AutoShape 24"/>
            <p:cNvSpPr>
              <a:spLocks noChangeArrowheads="1"/>
            </p:cNvSpPr>
            <p:nvPr/>
          </p:nvSpPr>
          <p:spPr bwMode="auto">
            <a:xfrm>
              <a:off x="2805" y="1776"/>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1529" name="AutoShape 25"/>
            <p:cNvSpPr>
              <a:spLocks noChangeArrowheads="1"/>
            </p:cNvSpPr>
            <p:nvPr/>
          </p:nvSpPr>
          <p:spPr bwMode="auto">
            <a:xfrm>
              <a:off x="3477" y="2256"/>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1530" name="Line 26"/>
            <p:cNvSpPr>
              <a:spLocks noChangeShapeType="1"/>
            </p:cNvSpPr>
            <p:nvPr/>
          </p:nvSpPr>
          <p:spPr bwMode="auto">
            <a:xfrm flipV="1">
              <a:off x="1935" y="1728"/>
              <a:ext cx="1350" cy="1817"/>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1" name="Line 27"/>
            <p:cNvSpPr>
              <a:spLocks noChangeShapeType="1"/>
            </p:cNvSpPr>
            <p:nvPr/>
          </p:nvSpPr>
          <p:spPr bwMode="auto">
            <a:xfrm flipV="1">
              <a:off x="1701" y="1920"/>
              <a:ext cx="1872" cy="144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2" name="Line 28"/>
            <p:cNvSpPr>
              <a:spLocks noChangeShapeType="1"/>
            </p:cNvSpPr>
            <p:nvPr/>
          </p:nvSpPr>
          <p:spPr bwMode="auto">
            <a:xfrm flipV="1">
              <a:off x="2037" y="1776"/>
              <a:ext cx="1152" cy="1824"/>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3" name="Line 29"/>
            <p:cNvSpPr>
              <a:spLocks noChangeShapeType="1"/>
            </p:cNvSpPr>
            <p:nvPr/>
          </p:nvSpPr>
          <p:spPr bwMode="auto">
            <a:xfrm flipV="1">
              <a:off x="1893" y="1728"/>
              <a:ext cx="1152" cy="1824"/>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4" name="Line 30"/>
            <p:cNvSpPr>
              <a:spLocks noChangeShapeType="1"/>
            </p:cNvSpPr>
            <p:nvPr/>
          </p:nvSpPr>
          <p:spPr bwMode="auto">
            <a:xfrm flipV="1">
              <a:off x="1797" y="1824"/>
              <a:ext cx="1680" cy="163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531560885"/>
      </p:ext>
    </p:extLst>
  </p:cSld>
  <p:clrMapOvr>
    <a:masterClrMapping/>
  </p:clrMapOvr>
  <p:transition xmlns:p14="http://schemas.microsoft.com/office/powerpoint/2010/main" advTm="34928"/>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nchor="ctr"/>
          <a:lstStyle/>
          <a:p>
            <a:pPr eaLnBrk="1" hangingPunct="1"/>
            <a:r>
              <a:rPr lang="en-US">
                <a:latin typeface="Arial" charset="0"/>
              </a:rPr>
              <a:t>Notion of Margin</a:t>
            </a:r>
          </a:p>
        </p:txBody>
      </p:sp>
      <p:sp>
        <p:nvSpPr>
          <p:cNvPr id="1028" name="Rectangle 3"/>
          <p:cNvSpPr>
            <a:spLocks noGrp="1" noChangeArrowheads="1"/>
          </p:cNvSpPr>
          <p:nvPr>
            <p:ph type="body" idx="1"/>
          </p:nvPr>
        </p:nvSpPr>
        <p:spPr>
          <a:xfrm>
            <a:off x="493109" y="1430268"/>
            <a:ext cx="7545008" cy="1933575"/>
          </a:xfrm>
        </p:spPr>
        <p:txBody>
          <a:bodyPr>
            <a:normAutofit/>
          </a:bodyPr>
          <a:lstStyle/>
          <a:p>
            <a:pPr eaLnBrk="1" hangingPunct="1"/>
            <a:r>
              <a:rPr lang="en-US" sz="1900" dirty="0">
                <a:latin typeface="Verdana" charset="0"/>
              </a:rPr>
              <a:t>Distance from a data point to the </a:t>
            </a:r>
            <a:r>
              <a:rPr lang="en-US" sz="1900" dirty="0" err="1">
                <a:latin typeface="Verdana" charset="0"/>
              </a:rPr>
              <a:t>hyperplane</a:t>
            </a:r>
            <a:r>
              <a:rPr lang="en-US" sz="1900" dirty="0">
                <a:latin typeface="Verdana" charset="0"/>
              </a:rPr>
              <a:t>:</a:t>
            </a:r>
          </a:p>
          <a:p>
            <a:pPr eaLnBrk="1" hangingPunct="1"/>
            <a:endParaRPr lang="en-US" sz="1900" dirty="0" smtClean="0">
              <a:latin typeface="Verdana" charset="0"/>
            </a:endParaRPr>
          </a:p>
          <a:p>
            <a:pPr eaLnBrk="1" hangingPunct="1"/>
            <a:endParaRPr lang="en-US" sz="1900" dirty="0">
              <a:latin typeface="Verdana" charset="0"/>
            </a:endParaRPr>
          </a:p>
          <a:p>
            <a:pPr eaLnBrk="1" hangingPunct="1"/>
            <a:r>
              <a:rPr lang="en-US" sz="1900" dirty="0">
                <a:latin typeface="Verdana" charset="0"/>
              </a:rPr>
              <a:t>Data points closest to the boundary are called support vectors  </a:t>
            </a:r>
          </a:p>
          <a:p>
            <a:pPr eaLnBrk="1" hangingPunct="1"/>
            <a:r>
              <a:rPr lang="en-US" sz="1900" b="1" i="1" dirty="0">
                <a:latin typeface="Verdana" charset="0"/>
              </a:rPr>
              <a:t>Margin</a:t>
            </a:r>
            <a:r>
              <a:rPr lang="en-US" sz="1900" dirty="0">
                <a:latin typeface="Verdana" charset="0"/>
              </a:rPr>
              <a:t> </a:t>
            </a:r>
            <a:r>
              <a:rPr lang="en-GB" sz="1900" i="1" dirty="0">
                <a:latin typeface="Verdana" charset="0"/>
                <a:cs typeface="Times New Roman" charset="0"/>
              </a:rPr>
              <a:t>d</a:t>
            </a:r>
            <a:r>
              <a:rPr lang="en-US" sz="1900" dirty="0">
                <a:latin typeface="Verdana" charset="0"/>
                <a:cs typeface="Times New Roman" charset="0"/>
              </a:rPr>
              <a:t> </a:t>
            </a:r>
            <a:r>
              <a:rPr lang="en-US" sz="1900" dirty="0">
                <a:latin typeface="Verdana" charset="0"/>
              </a:rPr>
              <a:t>is the distance between two classes.</a:t>
            </a:r>
          </a:p>
        </p:txBody>
      </p:sp>
      <p:graphicFrame>
        <p:nvGraphicFramePr>
          <p:cNvPr id="1026" name="Object 2"/>
          <p:cNvGraphicFramePr>
            <a:graphicFrameLocks noChangeAspect="1"/>
          </p:cNvGraphicFramePr>
          <p:nvPr>
            <p:extLst>
              <p:ext uri="{D42A27DB-BD31-4B8C-83A1-F6EECF244321}">
                <p14:modId xmlns:p14="http://schemas.microsoft.com/office/powerpoint/2010/main" val="445460699"/>
              </p:ext>
            </p:extLst>
          </p:nvPr>
        </p:nvGraphicFramePr>
        <p:xfrm>
          <a:off x="6787356" y="1524000"/>
          <a:ext cx="1360488" cy="690563"/>
        </p:xfrm>
        <a:graphic>
          <a:graphicData uri="http://schemas.openxmlformats.org/presentationml/2006/ole">
            <mc:AlternateContent xmlns:mc="http://schemas.openxmlformats.org/markup-compatibility/2006">
              <mc:Choice xmlns:v="urn:schemas-microsoft-com:vml" Requires="v">
                <p:oleObj spid="_x0000_s7258" name="Equation" r:id="rId4" imgW="876240" imgH="444240" progId="Equation.3">
                  <p:embed/>
                </p:oleObj>
              </mc:Choice>
              <mc:Fallback>
                <p:oleObj name="Equation" r:id="rId4" imgW="876240" imgH="444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7356" y="1524000"/>
                        <a:ext cx="1360488" cy="690563"/>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nvGrpSpPr>
          <p:cNvPr id="1029" name="Group 41"/>
          <p:cNvGrpSpPr>
            <a:grpSpLocks/>
          </p:cNvGrpSpPr>
          <p:nvPr/>
        </p:nvGrpSpPr>
        <p:grpSpPr bwMode="auto">
          <a:xfrm>
            <a:off x="2667000" y="3276600"/>
            <a:ext cx="4081463" cy="3305175"/>
            <a:chOff x="1491" y="1728"/>
            <a:chExt cx="2571" cy="2082"/>
          </a:xfrm>
        </p:grpSpPr>
        <p:sp>
          <p:nvSpPr>
            <p:cNvPr id="1030" name="Line 4"/>
            <p:cNvSpPr>
              <a:spLocks noChangeShapeType="1"/>
            </p:cNvSpPr>
            <p:nvPr/>
          </p:nvSpPr>
          <p:spPr bwMode="auto">
            <a:xfrm flipV="1">
              <a:off x="1576" y="1894"/>
              <a:ext cx="0" cy="19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1" name="Line 5"/>
            <p:cNvSpPr>
              <a:spLocks noChangeShapeType="1"/>
            </p:cNvSpPr>
            <p:nvPr/>
          </p:nvSpPr>
          <p:spPr bwMode="auto">
            <a:xfrm flipV="1">
              <a:off x="1491" y="3737"/>
              <a:ext cx="2571"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2" name="AutoShape 6"/>
            <p:cNvSpPr>
              <a:spLocks noChangeArrowheads="1"/>
            </p:cNvSpPr>
            <p:nvPr/>
          </p:nvSpPr>
          <p:spPr bwMode="auto">
            <a:xfrm>
              <a:off x="2231" y="2370"/>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1033" name="AutoShape 7"/>
            <p:cNvSpPr>
              <a:spLocks noChangeArrowheads="1"/>
            </p:cNvSpPr>
            <p:nvPr/>
          </p:nvSpPr>
          <p:spPr bwMode="auto">
            <a:xfrm>
              <a:off x="1869" y="2595"/>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1034" name="AutoShape 8"/>
            <p:cNvSpPr>
              <a:spLocks noChangeArrowheads="1"/>
            </p:cNvSpPr>
            <p:nvPr/>
          </p:nvSpPr>
          <p:spPr bwMode="auto">
            <a:xfrm>
              <a:off x="1965" y="2939"/>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1035" name="AutoShape 9"/>
            <p:cNvSpPr>
              <a:spLocks noChangeArrowheads="1"/>
            </p:cNvSpPr>
            <p:nvPr/>
          </p:nvSpPr>
          <p:spPr bwMode="auto">
            <a:xfrm>
              <a:off x="1725" y="3227"/>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1036" name="AutoShape 10"/>
            <p:cNvSpPr>
              <a:spLocks noChangeArrowheads="1"/>
            </p:cNvSpPr>
            <p:nvPr/>
          </p:nvSpPr>
          <p:spPr bwMode="auto">
            <a:xfrm>
              <a:off x="2061" y="2219"/>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1037" name="AutoShape 11"/>
            <p:cNvSpPr>
              <a:spLocks noChangeArrowheads="1"/>
            </p:cNvSpPr>
            <p:nvPr/>
          </p:nvSpPr>
          <p:spPr bwMode="auto">
            <a:xfrm>
              <a:off x="1725" y="2795"/>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1038" name="AutoShape 12"/>
            <p:cNvSpPr>
              <a:spLocks noChangeArrowheads="1"/>
            </p:cNvSpPr>
            <p:nvPr/>
          </p:nvSpPr>
          <p:spPr bwMode="auto">
            <a:xfrm>
              <a:off x="1821" y="2891"/>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1039" name="AutoShape 13"/>
            <p:cNvSpPr>
              <a:spLocks noChangeArrowheads="1"/>
            </p:cNvSpPr>
            <p:nvPr/>
          </p:nvSpPr>
          <p:spPr bwMode="auto">
            <a:xfrm>
              <a:off x="2301" y="2651"/>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1040" name="AutoShape 14"/>
            <p:cNvSpPr>
              <a:spLocks noChangeArrowheads="1"/>
            </p:cNvSpPr>
            <p:nvPr/>
          </p:nvSpPr>
          <p:spPr bwMode="auto">
            <a:xfrm>
              <a:off x="2869" y="264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1041" name="AutoShape 15"/>
            <p:cNvSpPr>
              <a:spLocks noChangeArrowheads="1"/>
            </p:cNvSpPr>
            <p:nvPr/>
          </p:nvSpPr>
          <p:spPr bwMode="auto">
            <a:xfrm>
              <a:off x="2637" y="3227"/>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1042" name="AutoShape 16"/>
            <p:cNvSpPr>
              <a:spLocks noChangeArrowheads="1"/>
            </p:cNvSpPr>
            <p:nvPr/>
          </p:nvSpPr>
          <p:spPr bwMode="auto">
            <a:xfrm>
              <a:off x="3261" y="3227"/>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1043" name="AutoShape 17"/>
            <p:cNvSpPr>
              <a:spLocks noChangeArrowheads="1"/>
            </p:cNvSpPr>
            <p:nvPr/>
          </p:nvSpPr>
          <p:spPr bwMode="auto">
            <a:xfrm>
              <a:off x="2437" y="3555"/>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1044" name="AutoShape 18"/>
            <p:cNvSpPr>
              <a:spLocks noChangeArrowheads="1"/>
            </p:cNvSpPr>
            <p:nvPr/>
          </p:nvSpPr>
          <p:spPr bwMode="auto">
            <a:xfrm>
              <a:off x="2829" y="284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1045" name="AutoShape 19"/>
            <p:cNvSpPr>
              <a:spLocks noChangeArrowheads="1"/>
            </p:cNvSpPr>
            <p:nvPr/>
          </p:nvSpPr>
          <p:spPr bwMode="auto">
            <a:xfrm>
              <a:off x="2471" y="3154"/>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1046" name="AutoShape 20"/>
            <p:cNvSpPr>
              <a:spLocks noChangeArrowheads="1"/>
            </p:cNvSpPr>
            <p:nvPr/>
          </p:nvSpPr>
          <p:spPr bwMode="auto">
            <a:xfrm>
              <a:off x="2877" y="3371"/>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1047" name="AutoShape 21"/>
            <p:cNvSpPr>
              <a:spLocks noChangeArrowheads="1"/>
            </p:cNvSpPr>
            <p:nvPr/>
          </p:nvSpPr>
          <p:spPr bwMode="auto">
            <a:xfrm>
              <a:off x="3309" y="2795"/>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1048" name="AutoShape 22"/>
            <p:cNvSpPr>
              <a:spLocks noChangeArrowheads="1"/>
            </p:cNvSpPr>
            <p:nvPr/>
          </p:nvSpPr>
          <p:spPr bwMode="auto">
            <a:xfrm>
              <a:off x="2355" y="1842"/>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1049" name="AutoShape 23"/>
            <p:cNvSpPr>
              <a:spLocks noChangeArrowheads="1"/>
            </p:cNvSpPr>
            <p:nvPr/>
          </p:nvSpPr>
          <p:spPr bwMode="auto">
            <a:xfrm>
              <a:off x="2739" y="1890"/>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1050" name="AutoShape 24"/>
            <p:cNvSpPr>
              <a:spLocks noChangeArrowheads="1"/>
            </p:cNvSpPr>
            <p:nvPr/>
          </p:nvSpPr>
          <p:spPr bwMode="auto">
            <a:xfrm>
              <a:off x="3411" y="2370"/>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1051" name="Line 25"/>
            <p:cNvSpPr>
              <a:spLocks noChangeShapeType="1"/>
            </p:cNvSpPr>
            <p:nvPr/>
          </p:nvSpPr>
          <p:spPr bwMode="auto">
            <a:xfrm flipV="1">
              <a:off x="1869" y="1842"/>
              <a:ext cx="1350" cy="1817"/>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2" name="Line 26"/>
            <p:cNvSpPr>
              <a:spLocks noChangeShapeType="1"/>
            </p:cNvSpPr>
            <p:nvPr/>
          </p:nvSpPr>
          <p:spPr bwMode="auto">
            <a:xfrm>
              <a:off x="2406" y="1894"/>
              <a:ext cx="480" cy="3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53" name="Line 27"/>
            <p:cNvSpPr>
              <a:spLocks noChangeShapeType="1"/>
            </p:cNvSpPr>
            <p:nvPr/>
          </p:nvSpPr>
          <p:spPr bwMode="auto">
            <a:xfrm flipH="1" flipV="1">
              <a:off x="2710" y="2538"/>
              <a:ext cx="160" cy="11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54" name="Text Box 29"/>
            <p:cNvSpPr txBox="1">
              <a:spLocks noChangeArrowheads="1"/>
            </p:cNvSpPr>
            <p:nvPr/>
          </p:nvSpPr>
          <p:spPr bwMode="auto">
            <a:xfrm>
              <a:off x="2472" y="1980"/>
              <a:ext cx="3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r>
                <a:rPr lang="en-US" sz="2400" i="1">
                  <a:latin typeface="Times New Roman" charset="0"/>
                </a:rPr>
                <a:t>r</a:t>
              </a:r>
            </a:p>
          </p:txBody>
        </p:sp>
        <p:sp>
          <p:nvSpPr>
            <p:cNvPr id="1055" name="Oval 30"/>
            <p:cNvSpPr>
              <a:spLocks noChangeArrowheads="1"/>
            </p:cNvSpPr>
            <p:nvPr/>
          </p:nvSpPr>
          <p:spPr bwMode="auto">
            <a:xfrm>
              <a:off x="2254" y="2610"/>
              <a:ext cx="144" cy="138"/>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
          <p:nvSpPr>
            <p:cNvPr id="1056" name="Oval 31"/>
            <p:cNvSpPr>
              <a:spLocks noChangeArrowheads="1"/>
            </p:cNvSpPr>
            <p:nvPr/>
          </p:nvSpPr>
          <p:spPr bwMode="auto">
            <a:xfrm>
              <a:off x="2426" y="3111"/>
              <a:ext cx="144" cy="138"/>
            </a:xfrm>
            <a:prstGeom prst="ellipse">
              <a:avLst/>
            </a:pr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
          <p:nvSpPr>
            <p:cNvPr id="1057" name="Oval 32"/>
            <p:cNvSpPr>
              <a:spLocks noChangeArrowheads="1"/>
            </p:cNvSpPr>
            <p:nvPr/>
          </p:nvSpPr>
          <p:spPr bwMode="auto">
            <a:xfrm>
              <a:off x="2825" y="2599"/>
              <a:ext cx="144" cy="138"/>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
          <p:nvSpPr>
            <p:cNvPr id="1058" name="Line 33"/>
            <p:cNvSpPr>
              <a:spLocks noChangeShapeType="1"/>
            </p:cNvSpPr>
            <p:nvPr/>
          </p:nvSpPr>
          <p:spPr bwMode="auto">
            <a:xfrm flipH="1" flipV="1">
              <a:off x="2317" y="3051"/>
              <a:ext cx="154" cy="11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59" name="Line 34"/>
            <p:cNvSpPr>
              <a:spLocks noChangeShapeType="1"/>
            </p:cNvSpPr>
            <p:nvPr/>
          </p:nvSpPr>
          <p:spPr bwMode="auto">
            <a:xfrm flipH="1" flipV="1">
              <a:off x="2350" y="2697"/>
              <a:ext cx="148" cy="11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60" name="Line 35"/>
            <p:cNvSpPr>
              <a:spLocks noChangeShapeType="1"/>
            </p:cNvSpPr>
            <p:nvPr/>
          </p:nvSpPr>
          <p:spPr bwMode="auto">
            <a:xfrm flipV="1">
              <a:off x="2145" y="1956"/>
              <a:ext cx="1266" cy="1697"/>
            </a:xfrm>
            <a:prstGeom prst="line">
              <a:avLst/>
            </a:prstGeom>
            <a:noFill/>
            <a:ln w="9525"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061" name="Line 36"/>
            <p:cNvSpPr>
              <a:spLocks noChangeShapeType="1"/>
            </p:cNvSpPr>
            <p:nvPr/>
          </p:nvSpPr>
          <p:spPr bwMode="auto">
            <a:xfrm flipV="1">
              <a:off x="1737" y="1728"/>
              <a:ext cx="1302" cy="1745"/>
            </a:xfrm>
            <a:prstGeom prst="line">
              <a:avLst/>
            </a:prstGeom>
            <a:noFill/>
            <a:ln w="9525"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62" name="Group 37"/>
            <p:cNvGrpSpPr>
              <a:grpSpLocks/>
            </p:cNvGrpSpPr>
            <p:nvPr/>
          </p:nvGrpSpPr>
          <p:grpSpPr bwMode="auto">
            <a:xfrm>
              <a:off x="3108" y="1776"/>
              <a:ext cx="768" cy="468"/>
              <a:chOff x="3108" y="1776"/>
              <a:chExt cx="768" cy="468"/>
            </a:xfrm>
          </p:grpSpPr>
          <p:sp>
            <p:nvSpPr>
              <p:cNvPr id="1063" name="Line 38"/>
              <p:cNvSpPr>
                <a:spLocks noChangeShapeType="1"/>
              </p:cNvSpPr>
              <p:nvPr/>
            </p:nvSpPr>
            <p:spPr bwMode="auto">
              <a:xfrm>
                <a:off x="3108" y="1980"/>
                <a:ext cx="348" cy="264"/>
              </a:xfrm>
              <a:prstGeom prst="line">
                <a:avLst/>
              </a:prstGeom>
              <a:noFill/>
              <a:ln w="9525">
                <a:solidFill>
                  <a:srgbClr val="339966"/>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64" name="Text Box 39"/>
              <p:cNvSpPr txBox="1">
                <a:spLocks noChangeArrowheads="1"/>
              </p:cNvSpPr>
              <p:nvPr/>
            </p:nvSpPr>
            <p:spPr bwMode="auto">
              <a:xfrm>
                <a:off x="3156" y="1776"/>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r>
                  <a:rPr lang="en-GB" sz="2400" i="1">
                    <a:latin typeface="Times New Roman" charset="0"/>
                  </a:rPr>
                  <a:t>d</a:t>
                </a:r>
                <a:endParaRPr lang="en-US" sz="2400" i="1">
                  <a:latin typeface="Times New Roman" charset="0"/>
                </a:endParaRPr>
              </a:p>
            </p:txBody>
          </p:sp>
        </p:grpSp>
      </p:grpSp>
    </p:spTree>
    <p:extLst>
      <p:ext uri="{BB962C8B-B14F-4D97-AF65-F5344CB8AC3E}">
        <p14:creationId xmlns:p14="http://schemas.microsoft.com/office/powerpoint/2010/main" val="1606497314"/>
      </p:ext>
    </p:extLst>
  </p:cSld>
  <p:clrMapOvr>
    <a:masterClrMapping/>
  </p:clrMapOvr>
  <p:transition xmlns:p14="http://schemas.microsoft.com/office/powerpoint/2010/main" advTm="34928"/>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chor="ctr"/>
          <a:lstStyle/>
          <a:p>
            <a:pPr eaLnBrk="1" hangingPunct="1"/>
            <a:r>
              <a:rPr lang="en-US">
                <a:latin typeface="Arial" charset="0"/>
              </a:rPr>
              <a:t>Maximizing Margin</a:t>
            </a:r>
          </a:p>
        </p:txBody>
      </p:sp>
      <p:sp>
        <p:nvSpPr>
          <p:cNvPr id="22531" name="Rectangle 3"/>
          <p:cNvSpPr>
            <a:spLocks noGrp="1" noChangeArrowheads="1"/>
          </p:cNvSpPr>
          <p:nvPr>
            <p:ph type="body" idx="1"/>
          </p:nvPr>
        </p:nvSpPr>
        <p:spPr/>
        <p:txBody>
          <a:bodyPr/>
          <a:lstStyle/>
          <a:p>
            <a:pPr eaLnBrk="1" hangingPunct="1"/>
            <a:endParaRPr lang="en-US" sz="2100">
              <a:latin typeface="Verdana" charset="0"/>
            </a:endParaRPr>
          </a:p>
          <a:p>
            <a:pPr eaLnBrk="1" hangingPunct="1"/>
            <a:endParaRPr lang="en-US" sz="2100">
              <a:latin typeface="Verdana" charset="0"/>
            </a:endParaRPr>
          </a:p>
          <a:p>
            <a:pPr eaLnBrk="1" hangingPunct="1"/>
            <a:r>
              <a:rPr lang="en-US" sz="2100">
                <a:latin typeface="Verdana" charset="0"/>
              </a:rPr>
              <a:t>Maximizing margin is a quadratic optimization problem.</a:t>
            </a:r>
          </a:p>
          <a:p>
            <a:pPr eaLnBrk="1" hangingPunct="1">
              <a:buFont typeface="Wingdings" charset="0"/>
              <a:buNone/>
            </a:pPr>
            <a:endParaRPr lang="en-US" sz="2100">
              <a:latin typeface="Verdana" charset="0"/>
            </a:endParaRPr>
          </a:p>
          <a:p>
            <a:pPr eaLnBrk="1" hangingPunct="1"/>
            <a:r>
              <a:rPr lang="en-US" sz="2100">
                <a:latin typeface="Verdana" charset="0"/>
              </a:rPr>
              <a:t>Quadratic optimization problems are a well-known class of mathematical programming problems, and many (rather intricate) algorithms exist for solving them.</a:t>
            </a:r>
          </a:p>
        </p:txBody>
      </p:sp>
    </p:spTree>
    <p:extLst>
      <p:ext uri="{BB962C8B-B14F-4D97-AF65-F5344CB8AC3E}">
        <p14:creationId xmlns:p14="http://schemas.microsoft.com/office/powerpoint/2010/main" val="19703262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p:txBody>
          <a:bodyPr/>
          <a:lstStyle/>
          <a:p>
            <a:r>
              <a:rPr lang="en-US"/>
              <a:t>Another application</a:t>
            </a:r>
          </a:p>
        </p:txBody>
      </p:sp>
      <p:sp>
        <p:nvSpPr>
          <p:cNvPr id="707587" name="Rectangle 3"/>
          <p:cNvSpPr>
            <a:spLocks noGrp="1" noChangeArrowheads="1"/>
          </p:cNvSpPr>
          <p:nvPr>
            <p:ph idx="1"/>
          </p:nvPr>
        </p:nvSpPr>
        <p:spPr/>
        <p:txBody>
          <a:bodyPr/>
          <a:lstStyle/>
          <a:p>
            <a:pPr>
              <a:lnSpc>
                <a:spcPct val="90000"/>
              </a:lnSpc>
            </a:pPr>
            <a:r>
              <a:rPr lang="en-US" altLang="zh-CN" sz="2600" dirty="0">
                <a:ea typeface="宋体" charset="0"/>
                <a:cs typeface="宋体" charset="0"/>
              </a:rPr>
              <a:t>A credit card company receives thousands of applications for new cards. Each application contains information about an applicant, </a:t>
            </a:r>
          </a:p>
          <a:p>
            <a:pPr marL="742950" lvl="1" indent="-285750">
              <a:lnSpc>
                <a:spcPct val="90000"/>
              </a:lnSpc>
            </a:pPr>
            <a:r>
              <a:rPr lang="en-US" altLang="zh-CN" sz="2200" dirty="0">
                <a:ea typeface="宋体" charset="0"/>
                <a:cs typeface="宋体" charset="0"/>
              </a:rPr>
              <a:t>age </a:t>
            </a:r>
          </a:p>
          <a:p>
            <a:pPr marL="742950" lvl="1" indent="-285750">
              <a:lnSpc>
                <a:spcPct val="90000"/>
              </a:lnSpc>
            </a:pPr>
            <a:r>
              <a:rPr lang="en-US" altLang="zh-CN" sz="2200" dirty="0">
                <a:ea typeface="宋体" charset="0"/>
                <a:cs typeface="宋体" charset="0"/>
              </a:rPr>
              <a:t>Marital status</a:t>
            </a:r>
          </a:p>
          <a:p>
            <a:pPr marL="742950" lvl="1" indent="-285750">
              <a:lnSpc>
                <a:spcPct val="90000"/>
              </a:lnSpc>
            </a:pPr>
            <a:r>
              <a:rPr lang="en-US" altLang="zh-CN" sz="2200" dirty="0">
                <a:ea typeface="宋体" charset="0"/>
                <a:cs typeface="宋体" charset="0"/>
              </a:rPr>
              <a:t>annual salary</a:t>
            </a:r>
          </a:p>
          <a:p>
            <a:pPr marL="742950" lvl="1" indent="-285750">
              <a:lnSpc>
                <a:spcPct val="90000"/>
              </a:lnSpc>
            </a:pPr>
            <a:r>
              <a:rPr lang="en-US" altLang="zh-CN" sz="2200" dirty="0">
                <a:ea typeface="宋体" charset="0"/>
                <a:cs typeface="宋体" charset="0"/>
              </a:rPr>
              <a:t>outstanding debts</a:t>
            </a:r>
          </a:p>
          <a:p>
            <a:pPr marL="742950" lvl="1" indent="-285750">
              <a:lnSpc>
                <a:spcPct val="90000"/>
              </a:lnSpc>
            </a:pPr>
            <a:r>
              <a:rPr lang="en-US" altLang="zh-CN" sz="2200" dirty="0">
                <a:ea typeface="宋体" charset="0"/>
                <a:cs typeface="宋体" charset="0"/>
              </a:rPr>
              <a:t>credit rating</a:t>
            </a:r>
          </a:p>
          <a:p>
            <a:pPr marL="742950" lvl="1" indent="-285750">
              <a:lnSpc>
                <a:spcPct val="90000"/>
              </a:lnSpc>
            </a:pPr>
            <a:r>
              <a:rPr lang="en-US" altLang="zh-CN" sz="2200" dirty="0">
                <a:ea typeface="宋体" charset="0"/>
                <a:cs typeface="宋体" charset="0"/>
              </a:rPr>
              <a:t>etc. </a:t>
            </a:r>
          </a:p>
          <a:p>
            <a:pPr>
              <a:lnSpc>
                <a:spcPct val="90000"/>
              </a:lnSpc>
            </a:pPr>
            <a:r>
              <a:rPr lang="en-US" altLang="zh-CN" sz="2600" dirty="0">
                <a:solidFill>
                  <a:srgbClr val="FF0000"/>
                </a:solidFill>
                <a:ea typeface="宋体" charset="0"/>
                <a:cs typeface="宋体" charset="0"/>
              </a:rPr>
              <a:t>Problem</a:t>
            </a:r>
            <a:r>
              <a:rPr lang="en-US" altLang="zh-CN" sz="2600" dirty="0">
                <a:ea typeface="宋体" charset="0"/>
                <a:cs typeface="宋体" charset="0"/>
              </a:rPr>
              <a:t>: to decide whether an application should approved, or to classify applications into two categories, </a:t>
            </a:r>
            <a:r>
              <a:rPr lang="en-US" altLang="zh-CN" sz="2600" dirty="0">
                <a:solidFill>
                  <a:srgbClr val="3333CC"/>
                </a:solidFill>
                <a:ea typeface="宋体" charset="0"/>
                <a:cs typeface="宋体" charset="0"/>
              </a:rPr>
              <a:t>approved</a:t>
            </a:r>
            <a:r>
              <a:rPr lang="en-US" altLang="zh-CN" sz="2600" dirty="0">
                <a:ea typeface="宋体" charset="0"/>
                <a:cs typeface="宋体" charset="0"/>
              </a:rPr>
              <a:t> and </a:t>
            </a:r>
            <a:r>
              <a:rPr lang="en-US" altLang="zh-CN" sz="2600" dirty="0">
                <a:solidFill>
                  <a:srgbClr val="3333CC"/>
                </a:solidFill>
                <a:ea typeface="宋体" charset="0"/>
                <a:cs typeface="宋体" charset="0"/>
              </a:rPr>
              <a:t>not approved</a:t>
            </a:r>
            <a:r>
              <a:rPr lang="en-US" altLang="zh-CN" sz="2600" dirty="0">
                <a:ea typeface="宋体" charset="0"/>
                <a:cs typeface="宋体" charset="0"/>
              </a:rPr>
              <a:t>. </a:t>
            </a:r>
            <a:endParaRPr lang="en-US" sz="2600" dirty="0">
              <a:ea typeface="宋体" charset="0"/>
              <a:cs typeface="宋体" charset="0"/>
            </a:endParaRPr>
          </a:p>
        </p:txBody>
      </p:sp>
      <p:sp>
        <p:nvSpPr>
          <p:cNvPr id="5" name="Slide Number Placeholder 4"/>
          <p:cNvSpPr>
            <a:spLocks noGrp="1"/>
          </p:cNvSpPr>
          <p:nvPr>
            <p:ph type="sldNum" sz="quarter" idx="12"/>
          </p:nvPr>
        </p:nvSpPr>
        <p:spPr/>
        <p:txBody>
          <a:bodyPr/>
          <a:lstStyle/>
          <a:p>
            <a:fld id="{FE27A708-2FCB-B142-BFE0-DE59BF42E4FE}" type="slidenum">
              <a:rPr lang="en-US"/>
              <a:pPr/>
              <a:t>7</a:t>
            </a:fld>
            <a:endParaRPr lang="en-US"/>
          </a:p>
        </p:txBody>
      </p:sp>
    </p:spTree>
    <p:extLst>
      <p:ext uri="{BB962C8B-B14F-4D97-AF65-F5344CB8AC3E}">
        <p14:creationId xmlns:p14="http://schemas.microsoft.com/office/powerpoint/2010/main" val="3681560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381000"/>
            <a:ext cx="7772400" cy="1143000"/>
          </a:xfrm>
        </p:spPr>
        <p:txBody>
          <a:bodyPr anchor="ctr"/>
          <a:lstStyle/>
          <a:p>
            <a:pPr eaLnBrk="1" hangingPunct="1"/>
            <a:r>
              <a:rPr lang="en-US">
                <a:latin typeface="Arial" charset="0"/>
              </a:rPr>
              <a:t>Kernel Trick</a:t>
            </a:r>
          </a:p>
        </p:txBody>
      </p:sp>
      <p:sp>
        <p:nvSpPr>
          <p:cNvPr id="23555" name="Rectangle 3"/>
          <p:cNvSpPr>
            <a:spLocks noGrp="1" noChangeArrowheads="1"/>
          </p:cNvSpPr>
          <p:nvPr>
            <p:ph type="body" idx="1"/>
          </p:nvPr>
        </p:nvSpPr>
        <p:spPr>
          <a:xfrm>
            <a:off x="914400" y="1676400"/>
            <a:ext cx="7772400" cy="4648200"/>
          </a:xfrm>
        </p:spPr>
        <p:txBody>
          <a:bodyPr/>
          <a:lstStyle/>
          <a:p>
            <a:pPr eaLnBrk="1" hangingPunct="1"/>
            <a:r>
              <a:rPr lang="en-US" sz="1900">
                <a:latin typeface="Verdana" charset="0"/>
              </a:rPr>
              <a:t>What if the dataset is non-linearly separable? </a:t>
            </a:r>
          </a:p>
          <a:p>
            <a:pPr eaLnBrk="1" hangingPunct="1"/>
            <a:endParaRPr lang="en-US" sz="1500">
              <a:latin typeface="Verdana" charset="0"/>
            </a:endParaRPr>
          </a:p>
          <a:p>
            <a:pPr eaLnBrk="1" hangingPunct="1"/>
            <a:endParaRPr lang="en-US" sz="1500">
              <a:latin typeface="Verdana" charset="0"/>
            </a:endParaRPr>
          </a:p>
          <a:p>
            <a:pPr eaLnBrk="1" hangingPunct="1"/>
            <a:endParaRPr lang="en-US" sz="1500">
              <a:latin typeface="Verdana" charset="0"/>
            </a:endParaRPr>
          </a:p>
          <a:p>
            <a:pPr eaLnBrk="1" hangingPunct="1"/>
            <a:r>
              <a:rPr lang="en-US" sz="1900">
                <a:latin typeface="Verdana" charset="0"/>
              </a:rPr>
              <a:t>We use a kernel to map the data to a higher-dimensional space:</a:t>
            </a:r>
          </a:p>
        </p:txBody>
      </p:sp>
      <p:grpSp>
        <p:nvGrpSpPr>
          <p:cNvPr id="23556" name="Group 58"/>
          <p:cNvGrpSpPr>
            <a:grpSpLocks/>
          </p:cNvGrpSpPr>
          <p:nvPr/>
        </p:nvGrpSpPr>
        <p:grpSpPr bwMode="auto">
          <a:xfrm>
            <a:off x="2362200" y="4038600"/>
            <a:ext cx="4371975" cy="2317750"/>
            <a:chOff x="1122" y="2710"/>
            <a:chExt cx="2754" cy="1460"/>
          </a:xfrm>
        </p:grpSpPr>
        <p:sp>
          <p:nvSpPr>
            <p:cNvPr id="23572" name="Line 4"/>
            <p:cNvSpPr>
              <a:spLocks noChangeShapeType="1"/>
            </p:cNvSpPr>
            <p:nvPr/>
          </p:nvSpPr>
          <p:spPr bwMode="auto">
            <a:xfrm>
              <a:off x="1122" y="3736"/>
              <a:ext cx="2496" cy="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73" name="AutoShape 5"/>
            <p:cNvSpPr>
              <a:spLocks noChangeArrowheads="1"/>
            </p:cNvSpPr>
            <p:nvPr/>
          </p:nvSpPr>
          <p:spPr bwMode="auto">
            <a:xfrm>
              <a:off x="1437" y="3093"/>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3574" name="Line 6"/>
            <p:cNvSpPr>
              <a:spLocks noChangeShapeType="1"/>
            </p:cNvSpPr>
            <p:nvPr/>
          </p:nvSpPr>
          <p:spPr bwMode="auto">
            <a:xfrm>
              <a:off x="2262" y="3700"/>
              <a:ext cx="0" cy="72"/>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5" name="Text Box 7"/>
            <p:cNvSpPr txBox="1">
              <a:spLocks noChangeArrowheads="1"/>
            </p:cNvSpPr>
            <p:nvPr/>
          </p:nvSpPr>
          <p:spPr bwMode="auto">
            <a:xfrm>
              <a:off x="2172" y="3882"/>
              <a:ext cx="2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r>
                <a:rPr lang="en-US" sz="2400"/>
                <a:t>0</a:t>
              </a:r>
            </a:p>
          </p:txBody>
        </p:sp>
        <p:sp>
          <p:nvSpPr>
            <p:cNvPr id="23576" name="AutoShape 8"/>
            <p:cNvSpPr>
              <a:spLocks noChangeArrowheads="1"/>
            </p:cNvSpPr>
            <p:nvPr/>
          </p:nvSpPr>
          <p:spPr bwMode="auto">
            <a:xfrm>
              <a:off x="1641" y="3393"/>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3577" name="AutoShape 9"/>
            <p:cNvSpPr>
              <a:spLocks noChangeArrowheads="1"/>
            </p:cNvSpPr>
            <p:nvPr/>
          </p:nvSpPr>
          <p:spPr bwMode="auto">
            <a:xfrm>
              <a:off x="1929" y="3591"/>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3578" name="AutoShape 10"/>
            <p:cNvSpPr>
              <a:spLocks noChangeArrowheads="1"/>
            </p:cNvSpPr>
            <p:nvPr/>
          </p:nvSpPr>
          <p:spPr bwMode="auto">
            <a:xfrm>
              <a:off x="2073" y="3651"/>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3579" name="AutoShape 11"/>
            <p:cNvSpPr>
              <a:spLocks noChangeArrowheads="1"/>
            </p:cNvSpPr>
            <p:nvPr/>
          </p:nvSpPr>
          <p:spPr bwMode="auto">
            <a:xfrm>
              <a:off x="2601" y="3597"/>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3580" name="AutoShape 12"/>
            <p:cNvSpPr>
              <a:spLocks noChangeArrowheads="1"/>
            </p:cNvSpPr>
            <p:nvPr/>
          </p:nvSpPr>
          <p:spPr bwMode="auto">
            <a:xfrm>
              <a:off x="2745" y="348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3581" name="AutoShape 13"/>
            <p:cNvSpPr>
              <a:spLocks noChangeArrowheads="1"/>
            </p:cNvSpPr>
            <p:nvPr/>
          </p:nvSpPr>
          <p:spPr bwMode="auto">
            <a:xfrm>
              <a:off x="2481" y="3639"/>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3582" name="AutoShape 14"/>
            <p:cNvSpPr>
              <a:spLocks noChangeArrowheads="1"/>
            </p:cNvSpPr>
            <p:nvPr/>
          </p:nvSpPr>
          <p:spPr bwMode="auto">
            <a:xfrm>
              <a:off x="2985" y="3279"/>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3583" name="AutoShape 15"/>
            <p:cNvSpPr>
              <a:spLocks noChangeArrowheads="1"/>
            </p:cNvSpPr>
            <p:nvPr/>
          </p:nvSpPr>
          <p:spPr bwMode="auto">
            <a:xfrm>
              <a:off x="3165" y="3087"/>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3584" name="AutoShape 16"/>
            <p:cNvSpPr>
              <a:spLocks noChangeArrowheads="1"/>
            </p:cNvSpPr>
            <p:nvPr/>
          </p:nvSpPr>
          <p:spPr bwMode="auto">
            <a:xfrm>
              <a:off x="3429" y="2757"/>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3585" name="Line 17"/>
            <p:cNvSpPr>
              <a:spLocks noChangeShapeType="1"/>
            </p:cNvSpPr>
            <p:nvPr/>
          </p:nvSpPr>
          <p:spPr bwMode="auto">
            <a:xfrm flipV="1">
              <a:off x="2271" y="2840"/>
              <a:ext cx="0" cy="936"/>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86" name="Text Box 18"/>
            <p:cNvSpPr txBox="1">
              <a:spLocks noChangeArrowheads="1"/>
            </p:cNvSpPr>
            <p:nvPr/>
          </p:nvSpPr>
          <p:spPr bwMode="auto">
            <a:xfrm>
              <a:off x="2262" y="271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r>
                <a:rPr lang="en-US" sz="2400" i="1"/>
                <a:t>x</a:t>
              </a:r>
              <a:r>
                <a:rPr lang="en-US" sz="2400" i="1" baseline="30000"/>
                <a:t>2</a:t>
              </a:r>
            </a:p>
          </p:txBody>
        </p:sp>
        <p:sp>
          <p:nvSpPr>
            <p:cNvPr id="23587" name="Text Box 19"/>
            <p:cNvSpPr txBox="1">
              <a:spLocks noChangeArrowheads="1"/>
            </p:cNvSpPr>
            <p:nvPr/>
          </p:nvSpPr>
          <p:spPr bwMode="auto">
            <a:xfrm>
              <a:off x="3576" y="384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r>
                <a:rPr lang="en-US" sz="2400" i="1"/>
                <a:t>x</a:t>
              </a:r>
              <a:endParaRPr lang="en-US" sz="2400" i="1" baseline="30000"/>
            </a:p>
          </p:txBody>
        </p:sp>
        <p:sp>
          <p:nvSpPr>
            <p:cNvPr id="23588" name="Line 52"/>
            <p:cNvSpPr>
              <a:spLocks noChangeShapeType="1"/>
            </p:cNvSpPr>
            <p:nvPr/>
          </p:nvSpPr>
          <p:spPr bwMode="auto">
            <a:xfrm flipV="1">
              <a:off x="1868" y="3008"/>
              <a:ext cx="2004" cy="816"/>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9" name="Line 53"/>
            <p:cNvSpPr>
              <a:spLocks noChangeShapeType="1"/>
            </p:cNvSpPr>
            <p:nvPr/>
          </p:nvSpPr>
          <p:spPr bwMode="auto">
            <a:xfrm flipV="1">
              <a:off x="1914" y="2959"/>
              <a:ext cx="1962" cy="809"/>
            </a:xfrm>
            <a:prstGeom prst="line">
              <a:avLst/>
            </a:prstGeom>
            <a:noFill/>
            <a:ln w="9525"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3590" name="Line 54"/>
            <p:cNvSpPr>
              <a:spLocks noChangeShapeType="1"/>
            </p:cNvSpPr>
            <p:nvPr/>
          </p:nvSpPr>
          <p:spPr bwMode="auto">
            <a:xfrm flipV="1">
              <a:off x="1929" y="3076"/>
              <a:ext cx="1926" cy="785"/>
            </a:xfrm>
            <a:prstGeom prst="line">
              <a:avLst/>
            </a:prstGeom>
            <a:noFill/>
            <a:ln w="9525"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3591" name="Oval 55"/>
            <p:cNvSpPr>
              <a:spLocks noChangeArrowheads="1"/>
            </p:cNvSpPr>
            <p:nvPr/>
          </p:nvSpPr>
          <p:spPr bwMode="auto">
            <a:xfrm>
              <a:off x="2945" y="3239"/>
              <a:ext cx="144" cy="138"/>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
          <p:nvSpPr>
            <p:cNvPr id="23592" name="Oval 56"/>
            <p:cNvSpPr>
              <a:spLocks noChangeArrowheads="1"/>
            </p:cNvSpPr>
            <p:nvPr/>
          </p:nvSpPr>
          <p:spPr bwMode="auto">
            <a:xfrm>
              <a:off x="2699" y="3437"/>
              <a:ext cx="144" cy="138"/>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
          <p:nvSpPr>
            <p:cNvPr id="23593" name="Oval 57"/>
            <p:cNvSpPr>
              <a:spLocks noChangeArrowheads="1"/>
            </p:cNvSpPr>
            <p:nvPr/>
          </p:nvSpPr>
          <p:spPr bwMode="auto">
            <a:xfrm>
              <a:off x="2027" y="3611"/>
              <a:ext cx="144" cy="138"/>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grpSp>
      <p:grpSp>
        <p:nvGrpSpPr>
          <p:cNvPr id="23557" name="Group 20"/>
          <p:cNvGrpSpPr>
            <a:grpSpLocks/>
          </p:cNvGrpSpPr>
          <p:nvPr/>
        </p:nvGrpSpPr>
        <p:grpSpPr bwMode="auto">
          <a:xfrm>
            <a:off x="2362200" y="2209800"/>
            <a:ext cx="4286250" cy="514350"/>
            <a:chOff x="1056" y="2322"/>
            <a:chExt cx="2700" cy="324"/>
          </a:xfrm>
        </p:grpSpPr>
        <p:sp>
          <p:nvSpPr>
            <p:cNvPr id="23558" name="Line 21"/>
            <p:cNvSpPr>
              <a:spLocks noChangeShapeType="1"/>
            </p:cNvSpPr>
            <p:nvPr/>
          </p:nvSpPr>
          <p:spPr bwMode="auto">
            <a:xfrm>
              <a:off x="1056" y="2358"/>
              <a:ext cx="2496" cy="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59" name="AutoShape 22"/>
            <p:cNvSpPr>
              <a:spLocks noChangeArrowheads="1"/>
            </p:cNvSpPr>
            <p:nvPr/>
          </p:nvSpPr>
          <p:spPr bwMode="auto">
            <a:xfrm>
              <a:off x="1335" y="2333"/>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3560" name="Line 23"/>
            <p:cNvSpPr>
              <a:spLocks noChangeShapeType="1"/>
            </p:cNvSpPr>
            <p:nvPr/>
          </p:nvSpPr>
          <p:spPr bwMode="auto">
            <a:xfrm>
              <a:off x="2196" y="2322"/>
              <a:ext cx="0" cy="72"/>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1" name="Text Box 24"/>
            <p:cNvSpPr txBox="1">
              <a:spLocks noChangeArrowheads="1"/>
            </p:cNvSpPr>
            <p:nvPr/>
          </p:nvSpPr>
          <p:spPr bwMode="auto">
            <a:xfrm>
              <a:off x="2106" y="2358"/>
              <a:ext cx="2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r>
                <a:rPr lang="en-US" sz="2400"/>
                <a:t>0</a:t>
              </a:r>
            </a:p>
          </p:txBody>
        </p:sp>
        <p:sp>
          <p:nvSpPr>
            <p:cNvPr id="23562" name="AutoShape 25"/>
            <p:cNvSpPr>
              <a:spLocks noChangeArrowheads="1"/>
            </p:cNvSpPr>
            <p:nvPr/>
          </p:nvSpPr>
          <p:spPr bwMode="auto">
            <a:xfrm>
              <a:off x="1563" y="2327"/>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3563" name="AutoShape 26"/>
            <p:cNvSpPr>
              <a:spLocks noChangeArrowheads="1"/>
            </p:cNvSpPr>
            <p:nvPr/>
          </p:nvSpPr>
          <p:spPr bwMode="auto">
            <a:xfrm>
              <a:off x="1863" y="2333"/>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3564" name="AutoShape 27"/>
            <p:cNvSpPr>
              <a:spLocks noChangeArrowheads="1"/>
            </p:cNvSpPr>
            <p:nvPr/>
          </p:nvSpPr>
          <p:spPr bwMode="auto">
            <a:xfrm>
              <a:off x="1995" y="2333"/>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3565" name="AutoShape 28"/>
            <p:cNvSpPr>
              <a:spLocks noChangeArrowheads="1"/>
            </p:cNvSpPr>
            <p:nvPr/>
          </p:nvSpPr>
          <p:spPr bwMode="auto">
            <a:xfrm>
              <a:off x="2535" y="233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3566" name="AutoShape 29"/>
            <p:cNvSpPr>
              <a:spLocks noChangeArrowheads="1"/>
            </p:cNvSpPr>
            <p:nvPr/>
          </p:nvSpPr>
          <p:spPr bwMode="auto">
            <a:xfrm>
              <a:off x="2679" y="233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3567" name="AutoShape 30"/>
            <p:cNvSpPr>
              <a:spLocks noChangeArrowheads="1"/>
            </p:cNvSpPr>
            <p:nvPr/>
          </p:nvSpPr>
          <p:spPr bwMode="auto">
            <a:xfrm>
              <a:off x="2451" y="233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3568" name="AutoShape 31"/>
            <p:cNvSpPr>
              <a:spLocks noChangeArrowheads="1"/>
            </p:cNvSpPr>
            <p:nvPr/>
          </p:nvSpPr>
          <p:spPr bwMode="auto">
            <a:xfrm>
              <a:off x="2919" y="2333"/>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3569" name="AutoShape 32"/>
            <p:cNvSpPr>
              <a:spLocks noChangeArrowheads="1"/>
            </p:cNvSpPr>
            <p:nvPr/>
          </p:nvSpPr>
          <p:spPr bwMode="auto">
            <a:xfrm>
              <a:off x="3063" y="2333"/>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3570" name="AutoShape 33"/>
            <p:cNvSpPr>
              <a:spLocks noChangeArrowheads="1"/>
            </p:cNvSpPr>
            <p:nvPr/>
          </p:nvSpPr>
          <p:spPr bwMode="auto">
            <a:xfrm>
              <a:off x="3375" y="2327"/>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3571" name="Text Box 34"/>
            <p:cNvSpPr txBox="1">
              <a:spLocks noChangeArrowheads="1"/>
            </p:cNvSpPr>
            <p:nvPr/>
          </p:nvSpPr>
          <p:spPr bwMode="auto">
            <a:xfrm>
              <a:off x="3468" y="232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r>
                <a:rPr lang="en-US" sz="2400" i="1"/>
                <a:t>x</a:t>
              </a:r>
              <a:endParaRPr lang="en-US" sz="2400" i="1" baseline="30000"/>
            </a:p>
          </p:txBody>
        </p:sp>
      </p:grpSp>
    </p:spTree>
    <p:extLst>
      <p:ext uri="{BB962C8B-B14F-4D97-AF65-F5344CB8AC3E}">
        <p14:creationId xmlns:p14="http://schemas.microsoft.com/office/powerpoint/2010/main" val="2515954946"/>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chor="ctr">
            <a:normAutofit fontScale="90000"/>
          </a:bodyPr>
          <a:lstStyle/>
          <a:p>
            <a:pPr eaLnBrk="1" hangingPunct="1"/>
            <a:r>
              <a:rPr lang="en-US">
                <a:latin typeface="Arial" charset="0"/>
              </a:rPr>
              <a:t>Non-linear SVMs:  Feature spaces</a:t>
            </a:r>
          </a:p>
        </p:txBody>
      </p:sp>
      <p:sp>
        <p:nvSpPr>
          <p:cNvPr id="24579" name="Rectangle 3"/>
          <p:cNvSpPr>
            <a:spLocks noGrp="1" noChangeArrowheads="1"/>
          </p:cNvSpPr>
          <p:nvPr>
            <p:ph type="body" idx="1"/>
          </p:nvPr>
        </p:nvSpPr>
        <p:spPr>
          <a:xfrm>
            <a:off x="1371600" y="1676400"/>
            <a:ext cx="6907213" cy="1208088"/>
          </a:xfrm>
        </p:spPr>
        <p:txBody>
          <a:bodyPr>
            <a:normAutofit fontScale="92500"/>
          </a:bodyPr>
          <a:lstStyle/>
          <a:p>
            <a:pPr eaLnBrk="1" hangingPunct="1"/>
            <a:r>
              <a:rPr lang="en-US" sz="2100">
                <a:latin typeface="Verdana" charset="0"/>
              </a:rPr>
              <a:t>General idea: The original space can always be mapped to some higher-dimensional feature space where the training set becomes separable:</a:t>
            </a:r>
          </a:p>
        </p:txBody>
      </p:sp>
      <p:grpSp>
        <p:nvGrpSpPr>
          <p:cNvPr id="24580" name="Group 58"/>
          <p:cNvGrpSpPr>
            <a:grpSpLocks/>
          </p:cNvGrpSpPr>
          <p:nvPr/>
        </p:nvGrpSpPr>
        <p:grpSpPr bwMode="auto">
          <a:xfrm>
            <a:off x="457200" y="3124200"/>
            <a:ext cx="7977188" cy="3327400"/>
            <a:chOff x="282" y="1456"/>
            <a:chExt cx="5025" cy="2096"/>
          </a:xfrm>
        </p:grpSpPr>
        <p:sp>
          <p:nvSpPr>
            <p:cNvPr id="24581" name="Line 4"/>
            <p:cNvSpPr>
              <a:spLocks noChangeShapeType="1"/>
            </p:cNvSpPr>
            <p:nvPr/>
          </p:nvSpPr>
          <p:spPr bwMode="auto">
            <a:xfrm flipV="1">
              <a:off x="1303" y="1612"/>
              <a:ext cx="0" cy="19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82" name="Line 5"/>
            <p:cNvSpPr>
              <a:spLocks noChangeShapeType="1"/>
            </p:cNvSpPr>
            <p:nvPr/>
          </p:nvSpPr>
          <p:spPr bwMode="auto">
            <a:xfrm flipV="1">
              <a:off x="282" y="2627"/>
              <a:ext cx="2091"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83" name="AutoShape 6"/>
            <p:cNvSpPr>
              <a:spLocks noChangeArrowheads="1"/>
            </p:cNvSpPr>
            <p:nvPr/>
          </p:nvSpPr>
          <p:spPr bwMode="auto">
            <a:xfrm>
              <a:off x="1322" y="2136"/>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584" name="AutoShape 7"/>
            <p:cNvSpPr>
              <a:spLocks noChangeArrowheads="1"/>
            </p:cNvSpPr>
            <p:nvPr/>
          </p:nvSpPr>
          <p:spPr bwMode="auto">
            <a:xfrm>
              <a:off x="960" y="2361"/>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585" name="AutoShape 8"/>
            <p:cNvSpPr>
              <a:spLocks noChangeArrowheads="1"/>
            </p:cNvSpPr>
            <p:nvPr/>
          </p:nvSpPr>
          <p:spPr bwMode="auto">
            <a:xfrm>
              <a:off x="1056" y="2705"/>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586" name="AutoShape 9"/>
            <p:cNvSpPr>
              <a:spLocks noChangeArrowheads="1"/>
            </p:cNvSpPr>
            <p:nvPr/>
          </p:nvSpPr>
          <p:spPr bwMode="auto">
            <a:xfrm>
              <a:off x="1392" y="3005"/>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587" name="AutoShape 10"/>
            <p:cNvSpPr>
              <a:spLocks noChangeArrowheads="1"/>
            </p:cNvSpPr>
            <p:nvPr/>
          </p:nvSpPr>
          <p:spPr bwMode="auto">
            <a:xfrm>
              <a:off x="1128" y="2165"/>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588" name="AutoShape 11"/>
            <p:cNvSpPr>
              <a:spLocks noChangeArrowheads="1"/>
            </p:cNvSpPr>
            <p:nvPr/>
          </p:nvSpPr>
          <p:spPr bwMode="auto">
            <a:xfrm>
              <a:off x="816" y="2561"/>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589" name="AutoShape 12"/>
            <p:cNvSpPr>
              <a:spLocks noChangeArrowheads="1"/>
            </p:cNvSpPr>
            <p:nvPr/>
          </p:nvSpPr>
          <p:spPr bwMode="auto">
            <a:xfrm>
              <a:off x="1080" y="3029"/>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590" name="AutoShape 13"/>
            <p:cNvSpPr>
              <a:spLocks noChangeArrowheads="1"/>
            </p:cNvSpPr>
            <p:nvPr/>
          </p:nvSpPr>
          <p:spPr bwMode="auto">
            <a:xfrm>
              <a:off x="1392" y="2417"/>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591" name="AutoShape 14"/>
            <p:cNvSpPr>
              <a:spLocks noChangeArrowheads="1"/>
            </p:cNvSpPr>
            <p:nvPr/>
          </p:nvSpPr>
          <p:spPr bwMode="auto">
            <a:xfrm>
              <a:off x="1960" y="2409"/>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592" name="AutoShape 15"/>
            <p:cNvSpPr>
              <a:spLocks noChangeArrowheads="1"/>
            </p:cNvSpPr>
            <p:nvPr/>
          </p:nvSpPr>
          <p:spPr bwMode="auto">
            <a:xfrm>
              <a:off x="1872" y="317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593" name="AutoShape 16"/>
            <p:cNvSpPr>
              <a:spLocks noChangeArrowheads="1"/>
            </p:cNvSpPr>
            <p:nvPr/>
          </p:nvSpPr>
          <p:spPr bwMode="auto">
            <a:xfrm>
              <a:off x="456" y="2489"/>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594" name="AutoShape 17"/>
            <p:cNvSpPr>
              <a:spLocks noChangeArrowheads="1"/>
            </p:cNvSpPr>
            <p:nvPr/>
          </p:nvSpPr>
          <p:spPr bwMode="auto">
            <a:xfrm>
              <a:off x="1408" y="3405"/>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595" name="AutoShape 18"/>
            <p:cNvSpPr>
              <a:spLocks noChangeArrowheads="1"/>
            </p:cNvSpPr>
            <p:nvPr/>
          </p:nvSpPr>
          <p:spPr bwMode="auto">
            <a:xfrm>
              <a:off x="2016" y="287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596" name="AutoShape 19"/>
            <p:cNvSpPr>
              <a:spLocks noChangeArrowheads="1"/>
            </p:cNvSpPr>
            <p:nvPr/>
          </p:nvSpPr>
          <p:spPr bwMode="auto">
            <a:xfrm>
              <a:off x="796" y="321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597" name="AutoShape 20"/>
            <p:cNvSpPr>
              <a:spLocks noChangeArrowheads="1"/>
            </p:cNvSpPr>
            <p:nvPr/>
          </p:nvSpPr>
          <p:spPr bwMode="auto">
            <a:xfrm>
              <a:off x="600" y="2909"/>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598" name="AutoShape 21"/>
            <p:cNvSpPr>
              <a:spLocks noChangeArrowheads="1"/>
            </p:cNvSpPr>
            <p:nvPr/>
          </p:nvSpPr>
          <p:spPr bwMode="auto">
            <a:xfrm>
              <a:off x="636" y="1949"/>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599" name="AutoShape 22"/>
            <p:cNvSpPr>
              <a:spLocks noChangeArrowheads="1"/>
            </p:cNvSpPr>
            <p:nvPr/>
          </p:nvSpPr>
          <p:spPr bwMode="auto">
            <a:xfrm>
              <a:off x="1578" y="2664"/>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600" name="AutoShape 23"/>
            <p:cNvSpPr>
              <a:spLocks noChangeArrowheads="1"/>
            </p:cNvSpPr>
            <p:nvPr/>
          </p:nvSpPr>
          <p:spPr bwMode="auto">
            <a:xfrm>
              <a:off x="1338" y="2748"/>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601" name="AutoShape 24"/>
            <p:cNvSpPr>
              <a:spLocks noChangeArrowheads="1"/>
            </p:cNvSpPr>
            <p:nvPr/>
          </p:nvSpPr>
          <p:spPr bwMode="auto">
            <a:xfrm>
              <a:off x="1518" y="1968"/>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602" name="Oval 25"/>
            <p:cNvSpPr>
              <a:spLocks noChangeArrowheads="1"/>
            </p:cNvSpPr>
            <p:nvPr/>
          </p:nvSpPr>
          <p:spPr bwMode="auto">
            <a:xfrm>
              <a:off x="702" y="2022"/>
              <a:ext cx="1188" cy="1200"/>
            </a:xfrm>
            <a:prstGeom prst="ellipse">
              <a:avLst/>
            </a:prstGeom>
            <a:noFill/>
            <a:ln w="15875">
              <a:solidFill>
                <a:schemeClr val="tx2"/>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
          <p:nvSpPr>
            <p:cNvPr id="24603" name="AutoShape 26"/>
            <p:cNvSpPr>
              <a:spLocks noChangeArrowheads="1"/>
            </p:cNvSpPr>
            <p:nvPr/>
          </p:nvSpPr>
          <p:spPr bwMode="auto">
            <a:xfrm>
              <a:off x="732" y="2045"/>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604" name="AutoShape 27"/>
            <p:cNvSpPr>
              <a:spLocks noChangeArrowheads="1"/>
            </p:cNvSpPr>
            <p:nvPr/>
          </p:nvSpPr>
          <p:spPr bwMode="auto">
            <a:xfrm>
              <a:off x="1944" y="203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605" name="Line 28"/>
            <p:cNvSpPr>
              <a:spLocks noChangeShapeType="1"/>
            </p:cNvSpPr>
            <p:nvPr/>
          </p:nvSpPr>
          <p:spPr bwMode="auto">
            <a:xfrm flipH="1" flipV="1">
              <a:off x="3847" y="1456"/>
              <a:ext cx="0" cy="130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06" name="Line 29"/>
            <p:cNvSpPr>
              <a:spLocks noChangeShapeType="1"/>
            </p:cNvSpPr>
            <p:nvPr/>
          </p:nvSpPr>
          <p:spPr bwMode="auto">
            <a:xfrm>
              <a:off x="3828" y="2771"/>
              <a:ext cx="147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07" name="AutoShape 30"/>
            <p:cNvSpPr>
              <a:spLocks noChangeArrowheads="1"/>
            </p:cNvSpPr>
            <p:nvPr/>
          </p:nvSpPr>
          <p:spPr bwMode="auto">
            <a:xfrm>
              <a:off x="4016" y="2370"/>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608" name="AutoShape 31"/>
            <p:cNvSpPr>
              <a:spLocks noChangeArrowheads="1"/>
            </p:cNvSpPr>
            <p:nvPr/>
          </p:nvSpPr>
          <p:spPr bwMode="auto">
            <a:xfrm>
              <a:off x="3654" y="2595"/>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609" name="AutoShape 32"/>
            <p:cNvSpPr>
              <a:spLocks noChangeArrowheads="1"/>
            </p:cNvSpPr>
            <p:nvPr/>
          </p:nvSpPr>
          <p:spPr bwMode="auto">
            <a:xfrm>
              <a:off x="3894" y="2945"/>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610" name="AutoShape 33"/>
            <p:cNvSpPr>
              <a:spLocks noChangeArrowheads="1"/>
            </p:cNvSpPr>
            <p:nvPr/>
          </p:nvSpPr>
          <p:spPr bwMode="auto">
            <a:xfrm>
              <a:off x="4410" y="2945"/>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611" name="AutoShape 34"/>
            <p:cNvSpPr>
              <a:spLocks noChangeArrowheads="1"/>
            </p:cNvSpPr>
            <p:nvPr/>
          </p:nvSpPr>
          <p:spPr bwMode="auto">
            <a:xfrm>
              <a:off x="3822" y="2399"/>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612" name="AutoShape 35"/>
            <p:cNvSpPr>
              <a:spLocks noChangeArrowheads="1"/>
            </p:cNvSpPr>
            <p:nvPr/>
          </p:nvSpPr>
          <p:spPr bwMode="auto">
            <a:xfrm>
              <a:off x="3954" y="2573"/>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613" name="AutoShape 36"/>
            <p:cNvSpPr>
              <a:spLocks noChangeArrowheads="1"/>
            </p:cNvSpPr>
            <p:nvPr/>
          </p:nvSpPr>
          <p:spPr bwMode="auto">
            <a:xfrm>
              <a:off x="4098" y="2969"/>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614" name="AutoShape 37"/>
            <p:cNvSpPr>
              <a:spLocks noChangeArrowheads="1"/>
            </p:cNvSpPr>
            <p:nvPr/>
          </p:nvSpPr>
          <p:spPr bwMode="auto">
            <a:xfrm>
              <a:off x="4086" y="2651"/>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615" name="AutoShape 38"/>
            <p:cNvSpPr>
              <a:spLocks noChangeArrowheads="1"/>
            </p:cNvSpPr>
            <p:nvPr/>
          </p:nvSpPr>
          <p:spPr bwMode="auto">
            <a:xfrm>
              <a:off x="5098" y="2421"/>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616" name="AutoShape 39"/>
            <p:cNvSpPr>
              <a:spLocks noChangeArrowheads="1"/>
            </p:cNvSpPr>
            <p:nvPr/>
          </p:nvSpPr>
          <p:spPr bwMode="auto">
            <a:xfrm>
              <a:off x="5010" y="3185"/>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617" name="AutoShape 40"/>
            <p:cNvSpPr>
              <a:spLocks noChangeArrowheads="1"/>
            </p:cNvSpPr>
            <p:nvPr/>
          </p:nvSpPr>
          <p:spPr bwMode="auto">
            <a:xfrm>
              <a:off x="4710" y="1769"/>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618" name="AutoShape 41"/>
            <p:cNvSpPr>
              <a:spLocks noChangeArrowheads="1"/>
            </p:cNvSpPr>
            <p:nvPr/>
          </p:nvSpPr>
          <p:spPr bwMode="auto">
            <a:xfrm>
              <a:off x="4714" y="2565"/>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619" name="AutoShape 42"/>
            <p:cNvSpPr>
              <a:spLocks noChangeArrowheads="1"/>
            </p:cNvSpPr>
            <p:nvPr/>
          </p:nvSpPr>
          <p:spPr bwMode="auto">
            <a:xfrm>
              <a:off x="5154" y="2885"/>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620" name="AutoShape 43"/>
            <p:cNvSpPr>
              <a:spLocks noChangeArrowheads="1"/>
            </p:cNvSpPr>
            <p:nvPr/>
          </p:nvSpPr>
          <p:spPr bwMode="auto">
            <a:xfrm>
              <a:off x="4414" y="2217"/>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621" name="AutoShape 44"/>
            <p:cNvSpPr>
              <a:spLocks noChangeArrowheads="1"/>
            </p:cNvSpPr>
            <p:nvPr/>
          </p:nvSpPr>
          <p:spPr bwMode="auto">
            <a:xfrm>
              <a:off x="4794" y="299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622" name="AutoShape 45"/>
            <p:cNvSpPr>
              <a:spLocks noChangeArrowheads="1"/>
            </p:cNvSpPr>
            <p:nvPr/>
          </p:nvSpPr>
          <p:spPr bwMode="auto">
            <a:xfrm>
              <a:off x="4662" y="1901"/>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623" name="AutoShape 46"/>
            <p:cNvSpPr>
              <a:spLocks noChangeArrowheads="1"/>
            </p:cNvSpPr>
            <p:nvPr/>
          </p:nvSpPr>
          <p:spPr bwMode="auto">
            <a:xfrm>
              <a:off x="3786" y="2850"/>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624" name="AutoShape 47"/>
            <p:cNvSpPr>
              <a:spLocks noChangeArrowheads="1"/>
            </p:cNvSpPr>
            <p:nvPr/>
          </p:nvSpPr>
          <p:spPr bwMode="auto">
            <a:xfrm>
              <a:off x="3546" y="2934"/>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625" name="AutoShape 48"/>
            <p:cNvSpPr>
              <a:spLocks noChangeArrowheads="1"/>
            </p:cNvSpPr>
            <p:nvPr/>
          </p:nvSpPr>
          <p:spPr bwMode="auto">
            <a:xfrm>
              <a:off x="4656" y="1980"/>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626" name="AutoShape 49"/>
            <p:cNvSpPr>
              <a:spLocks noChangeArrowheads="1"/>
            </p:cNvSpPr>
            <p:nvPr/>
          </p:nvSpPr>
          <p:spPr bwMode="auto">
            <a:xfrm>
              <a:off x="4374" y="1685"/>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627" name="AutoShape 50"/>
            <p:cNvSpPr>
              <a:spLocks noChangeArrowheads="1"/>
            </p:cNvSpPr>
            <p:nvPr/>
          </p:nvSpPr>
          <p:spPr bwMode="auto">
            <a:xfrm>
              <a:off x="5082" y="2045"/>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628" name="Line 51"/>
            <p:cNvSpPr>
              <a:spLocks noChangeShapeType="1"/>
            </p:cNvSpPr>
            <p:nvPr/>
          </p:nvSpPr>
          <p:spPr bwMode="auto">
            <a:xfrm flipH="1">
              <a:off x="3061" y="2772"/>
              <a:ext cx="780" cy="62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29" name="Line 52"/>
            <p:cNvSpPr>
              <a:spLocks noChangeShapeType="1"/>
            </p:cNvSpPr>
            <p:nvPr/>
          </p:nvSpPr>
          <p:spPr bwMode="auto">
            <a:xfrm>
              <a:off x="3840" y="1920"/>
              <a:ext cx="912" cy="840"/>
            </a:xfrm>
            <a:prstGeom prst="line">
              <a:avLst/>
            </a:prstGeom>
            <a:noFill/>
            <a:ln w="15875">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4630" name="Line 53"/>
            <p:cNvSpPr>
              <a:spLocks noChangeShapeType="1"/>
            </p:cNvSpPr>
            <p:nvPr/>
          </p:nvSpPr>
          <p:spPr bwMode="auto">
            <a:xfrm flipV="1">
              <a:off x="3984" y="2784"/>
              <a:ext cx="768" cy="768"/>
            </a:xfrm>
            <a:prstGeom prst="line">
              <a:avLst/>
            </a:prstGeom>
            <a:noFill/>
            <a:ln w="15875">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4631" name="Line 54"/>
            <p:cNvSpPr>
              <a:spLocks noChangeShapeType="1"/>
            </p:cNvSpPr>
            <p:nvPr/>
          </p:nvSpPr>
          <p:spPr bwMode="auto">
            <a:xfrm flipV="1">
              <a:off x="2916" y="1944"/>
              <a:ext cx="924" cy="528"/>
            </a:xfrm>
            <a:prstGeom prst="line">
              <a:avLst/>
            </a:prstGeom>
            <a:noFill/>
            <a:ln w="15875">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4632" name="Line 55"/>
            <p:cNvSpPr>
              <a:spLocks noChangeShapeType="1"/>
            </p:cNvSpPr>
            <p:nvPr/>
          </p:nvSpPr>
          <p:spPr bwMode="auto">
            <a:xfrm>
              <a:off x="2904" y="2472"/>
              <a:ext cx="1080" cy="1068"/>
            </a:xfrm>
            <a:prstGeom prst="line">
              <a:avLst/>
            </a:prstGeom>
            <a:noFill/>
            <a:ln w="15875">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4633" name="AutoShape 56"/>
            <p:cNvSpPr>
              <a:spLocks noChangeArrowheads="1"/>
            </p:cNvSpPr>
            <p:nvPr/>
          </p:nvSpPr>
          <p:spPr bwMode="auto">
            <a:xfrm>
              <a:off x="2278" y="1574"/>
              <a:ext cx="1032" cy="288"/>
            </a:xfrm>
            <a:prstGeom prst="curvedDownArrow">
              <a:avLst>
                <a:gd name="adj1" fmla="val 71667"/>
                <a:gd name="adj2" fmla="val 143333"/>
                <a:gd name="adj3" fmla="val 33333"/>
              </a:avLst>
            </a:prstGeom>
            <a:solidFill>
              <a:srgbClr val="008000"/>
            </a:solidFill>
            <a:ln w="9525">
              <a:solidFill>
                <a:srgbClr val="008000"/>
              </a:solidFill>
              <a:miter lim="800000"/>
              <a:headEnd/>
              <a:tailEnd/>
            </a:ln>
          </p:spPr>
          <p:txBody>
            <a:bodyPr wrap="none" anchor="ctr"/>
            <a:lstStyle/>
            <a:p>
              <a:endParaRPr lang="en-US" sz="2400"/>
            </a:p>
          </p:txBody>
        </p:sp>
        <p:sp>
          <p:nvSpPr>
            <p:cNvPr id="24634" name="Text Box 57"/>
            <p:cNvSpPr txBox="1">
              <a:spLocks noChangeArrowheads="1"/>
            </p:cNvSpPr>
            <p:nvPr/>
          </p:nvSpPr>
          <p:spPr bwMode="auto">
            <a:xfrm>
              <a:off x="2262" y="1818"/>
              <a:ext cx="94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r>
                <a:rPr lang="el-GR" sz="2000">
                  <a:cs typeface="Times New Roman" charset="0"/>
                </a:rPr>
                <a:t>Φ</a:t>
              </a:r>
              <a:r>
                <a:rPr lang="en-US" sz="2000">
                  <a:cs typeface="Times New Roman" charset="0"/>
                </a:rPr>
                <a:t>:  </a:t>
              </a:r>
              <a:r>
                <a:rPr lang="en-US" sz="2000" b="1">
                  <a:cs typeface="Times New Roman" charset="0"/>
                </a:rPr>
                <a:t>x</a:t>
              </a:r>
              <a:r>
                <a:rPr lang="en-US" sz="2000" b="1" baseline="-25000">
                  <a:cs typeface="Times New Roman" charset="0"/>
                </a:rPr>
                <a:t> </a:t>
              </a:r>
              <a:r>
                <a:rPr lang="en-US" sz="2000" b="1">
                  <a:cs typeface="Times New Roman" charset="0"/>
                </a:rPr>
                <a:t>→</a:t>
              </a:r>
              <a:r>
                <a:rPr lang="en-US" sz="2000">
                  <a:cs typeface="Times New Roman" charset="0"/>
                </a:rPr>
                <a:t> </a:t>
              </a:r>
              <a:r>
                <a:rPr lang="el-GR" sz="2000">
                  <a:cs typeface="Times New Roman" charset="0"/>
                </a:rPr>
                <a:t>φ</a:t>
              </a:r>
              <a:r>
                <a:rPr lang="en-US" sz="2000">
                  <a:cs typeface="Times New Roman" charset="0"/>
                </a:rPr>
                <a:t>(</a:t>
              </a:r>
              <a:r>
                <a:rPr lang="en-US" sz="2000" b="1">
                  <a:cs typeface="Times New Roman" charset="0"/>
                </a:rPr>
                <a:t>x</a:t>
              </a:r>
              <a:r>
                <a:rPr lang="en-US" sz="2000">
                  <a:cs typeface="Times New Roman" charset="0"/>
                </a:rPr>
                <a:t>)</a:t>
              </a:r>
            </a:p>
          </p:txBody>
        </p:sp>
      </p:grpSp>
    </p:spTree>
    <p:extLst>
      <p:ext uri="{BB962C8B-B14F-4D97-AF65-F5344CB8AC3E}">
        <p14:creationId xmlns:p14="http://schemas.microsoft.com/office/powerpoint/2010/main" val="1170101133"/>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nchor="ctr"/>
          <a:lstStyle/>
          <a:p>
            <a:pPr eaLnBrk="1" hangingPunct="1"/>
            <a:r>
              <a:rPr lang="en-GB">
                <a:latin typeface="Arial" charset="0"/>
              </a:rPr>
              <a:t>Examples of Kernel Trick</a:t>
            </a:r>
          </a:p>
        </p:txBody>
      </p:sp>
      <p:graphicFrame>
        <p:nvGraphicFramePr>
          <p:cNvPr id="2050" name="Object 2"/>
          <p:cNvGraphicFramePr>
            <a:graphicFrameLocks noGrp="1" noChangeAspect="1"/>
          </p:cNvGraphicFramePr>
          <p:nvPr>
            <p:ph idx="1"/>
            <p:extLst>
              <p:ext uri="{D42A27DB-BD31-4B8C-83A1-F6EECF244321}">
                <p14:modId xmlns:p14="http://schemas.microsoft.com/office/powerpoint/2010/main" val="77631692"/>
              </p:ext>
            </p:extLst>
          </p:nvPr>
        </p:nvGraphicFramePr>
        <p:xfrm>
          <a:off x="2838450" y="2669278"/>
          <a:ext cx="3366252" cy="665852"/>
        </p:xfrm>
        <a:graphic>
          <a:graphicData uri="http://schemas.openxmlformats.org/presentationml/2006/ole">
            <mc:AlternateContent xmlns:mc="http://schemas.openxmlformats.org/markup-compatibility/2006">
              <mc:Choice xmlns:v="urn:schemas-microsoft-com:vml" Requires="v">
                <p:oleObj spid="_x0000_s15537" name="Equation" r:id="rId4" imgW="1155600" imgH="228600" progId="Equation.3">
                  <p:embed/>
                </p:oleObj>
              </mc:Choice>
              <mc:Fallback>
                <p:oleObj name="Equation" r:id="rId4" imgW="11556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8450" y="2669278"/>
                        <a:ext cx="3366252" cy="665852"/>
                      </a:xfrm>
                      <a:prstGeom prst="rect">
                        <a:avLst/>
                      </a:prstGeom>
                      <a:solidFill>
                        <a:srgbClr val="FFFFFF"/>
                      </a:solidFill>
                      <a:ln>
                        <a:noFill/>
                      </a:ln>
                      <a:effectLst/>
                      <a:extLst/>
                    </p:spPr>
                  </p:pic>
                </p:oleObj>
              </mc:Fallback>
            </mc:AlternateContent>
          </a:graphicData>
        </a:graphic>
      </p:graphicFrame>
      <p:sp>
        <p:nvSpPr>
          <p:cNvPr id="2053" name="Rectangle 3"/>
          <p:cNvSpPr>
            <a:spLocks noGrp="1" noChangeArrowheads="1"/>
          </p:cNvSpPr>
          <p:nvPr>
            <p:ph type="body" idx="4294967295"/>
          </p:nvPr>
        </p:nvSpPr>
        <p:spPr>
          <a:xfrm>
            <a:off x="604562" y="1694692"/>
            <a:ext cx="7313612" cy="2895600"/>
          </a:xfrm>
        </p:spPr>
        <p:txBody>
          <a:bodyPr/>
          <a:lstStyle/>
          <a:p>
            <a:pPr eaLnBrk="1" hangingPunct="1"/>
            <a:r>
              <a:rPr lang="en-GB" sz="2100" dirty="0">
                <a:latin typeface="Verdana" charset="0"/>
              </a:rPr>
              <a:t>For the example in the previous figure: </a:t>
            </a:r>
          </a:p>
          <a:p>
            <a:pPr lvl="1" eaLnBrk="1" hangingPunct="1"/>
            <a:r>
              <a:rPr lang="en-GB" sz="1900" dirty="0">
                <a:latin typeface="Verdana" charset="0"/>
              </a:rPr>
              <a:t>The non-linear mapping</a:t>
            </a:r>
          </a:p>
          <a:p>
            <a:pPr lvl="1" eaLnBrk="1" hangingPunct="1"/>
            <a:endParaRPr lang="en-GB" sz="1900" dirty="0">
              <a:latin typeface="Verdana" charset="0"/>
            </a:endParaRPr>
          </a:p>
          <a:p>
            <a:pPr lvl="1" eaLnBrk="1" hangingPunct="1">
              <a:buFont typeface="Wingdings" charset="0"/>
              <a:buNone/>
            </a:pPr>
            <a:endParaRPr lang="en-GB" sz="1900" dirty="0">
              <a:latin typeface="Verdana" charset="0"/>
            </a:endParaRPr>
          </a:p>
          <a:p>
            <a:pPr lvl="1" eaLnBrk="1" hangingPunct="1">
              <a:buFont typeface="Wingdings" charset="0"/>
              <a:buNone/>
            </a:pPr>
            <a:endParaRPr lang="en-GB" sz="1900" dirty="0">
              <a:latin typeface="Verdana" charset="0"/>
            </a:endParaRPr>
          </a:p>
          <a:p>
            <a:pPr lvl="1" eaLnBrk="1" hangingPunct="1">
              <a:buFont typeface="Wingdings" charset="0"/>
              <a:buNone/>
            </a:pPr>
            <a:r>
              <a:rPr lang="en-GB" sz="1900" dirty="0">
                <a:latin typeface="Verdana" charset="0"/>
              </a:rPr>
              <a:t>	</a:t>
            </a:r>
          </a:p>
          <a:p>
            <a:pPr eaLnBrk="1" hangingPunct="1"/>
            <a:r>
              <a:rPr lang="en-GB" sz="2100" dirty="0">
                <a:latin typeface="Verdana" charset="0"/>
              </a:rPr>
              <a:t>A more commonly used radial basis function (RBF) </a:t>
            </a:r>
            <a:r>
              <a:rPr lang="en-GB" sz="2100" dirty="0" smtClean="0">
                <a:latin typeface="Verdana" charset="0"/>
              </a:rPr>
              <a:t>kernel</a:t>
            </a:r>
            <a:endParaRPr lang="en-GB" sz="1900" dirty="0">
              <a:latin typeface="Verdana" charset="0"/>
            </a:endParaRPr>
          </a:p>
        </p:txBody>
      </p:sp>
      <p:graphicFrame>
        <p:nvGraphicFramePr>
          <p:cNvPr id="2051" name="Object 3"/>
          <p:cNvGraphicFramePr>
            <a:graphicFrameLocks noGrp="1" noChangeAspect="1"/>
          </p:cNvGraphicFramePr>
          <p:nvPr>
            <p:ph sz="quarter" idx="4294967295"/>
            <p:extLst>
              <p:ext uri="{D42A27DB-BD31-4B8C-83A1-F6EECF244321}">
                <p14:modId xmlns:p14="http://schemas.microsoft.com/office/powerpoint/2010/main" val="1582231142"/>
              </p:ext>
            </p:extLst>
          </p:nvPr>
        </p:nvGraphicFramePr>
        <p:xfrm>
          <a:off x="2838449" y="4590292"/>
          <a:ext cx="3366253" cy="743708"/>
        </p:xfrm>
        <a:graphic>
          <a:graphicData uri="http://schemas.openxmlformats.org/presentationml/2006/ole">
            <mc:AlternateContent xmlns:mc="http://schemas.openxmlformats.org/markup-compatibility/2006">
              <mc:Choice xmlns:v="urn:schemas-microsoft-com:vml" Requires="v">
                <p:oleObj spid="_x0000_s15538" name="Equation" r:id="rId6" imgW="1434960" imgH="291960" progId="Equation.3">
                  <p:embed/>
                </p:oleObj>
              </mc:Choice>
              <mc:Fallback>
                <p:oleObj name="Equation" r:id="rId6" imgW="1434960" imgH="291960" progId="Equation.3">
                  <p:embed/>
                  <p:pic>
                    <p:nvPicPr>
                      <p:cNvPr id="0" name=""/>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8449" y="4590292"/>
                        <a:ext cx="3366253" cy="743708"/>
                      </a:xfrm>
                      <a:prstGeom prst="rect">
                        <a:avLst/>
                      </a:prstGeom>
                      <a:solidFill>
                        <a:srgbClr val="FFFFFF"/>
                      </a:solidFill>
                      <a:ln>
                        <a:noFill/>
                      </a:ln>
                      <a:effectLst/>
                      <a:extLst/>
                    </p:spPr>
                  </p:pic>
                </p:oleObj>
              </mc:Fallback>
            </mc:AlternateContent>
          </a:graphicData>
        </a:graphic>
      </p:graphicFrame>
    </p:spTree>
    <p:extLst>
      <p:ext uri="{BB962C8B-B14F-4D97-AF65-F5344CB8AC3E}">
        <p14:creationId xmlns:p14="http://schemas.microsoft.com/office/powerpoint/2010/main" val="3437899885"/>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Grp="1" noChangeAspect="1"/>
          </p:cNvGraphicFramePr>
          <p:nvPr>
            <p:ph idx="4294967295"/>
          </p:nvPr>
        </p:nvGraphicFramePr>
        <p:xfrm>
          <a:off x="1217613" y="965200"/>
          <a:ext cx="6594475" cy="5051425"/>
        </p:xfrm>
        <a:graphic>
          <a:graphicData uri="http://schemas.openxmlformats.org/presentationml/2006/ole">
            <mc:AlternateContent xmlns:mc="http://schemas.openxmlformats.org/markup-compatibility/2006">
              <mc:Choice xmlns:v="urn:schemas-microsoft-com:vml" Requires="v">
                <p:oleObj spid="_x0000_s17498" name="Bitmap Image" r:id="rId4" imgW="6257143" imgH="4629796" progId="Paint.Picture">
                  <p:embed/>
                </p:oleObj>
              </mc:Choice>
              <mc:Fallback>
                <p:oleObj name="Bitmap Image" r:id="rId4" imgW="6257143" imgH="4629796"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7613" y="965200"/>
                        <a:ext cx="6594475" cy="5051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166246420"/>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chor="ctr">
            <a:normAutofit/>
          </a:bodyPr>
          <a:lstStyle/>
          <a:p>
            <a:pPr eaLnBrk="1" hangingPunct="1"/>
            <a:r>
              <a:rPr lang="en-GB" dirty="0">
                <a:latin typeface="Arial" charset="0"/>
              </a:rPr>
              <a:t>Advantages and </a:t>
            </a:r>
            <a:r>
              <a:rPr lang="en-GB" dirty="0" smtClean="0">
                <a:latin typeface="Arial" charset="0"/>
              </a:rPr>
              <a:t>Applications</a:t>
            </a:r>
            <a:endParaRPr lang="en-GB" dirty="0">
              <a:latin typeface="Arial" charset="0"/>
            </a:endParaRPr>
          </a:p>
        </p:txBody>
      </p:sp>
      <p:sp>
        <p:nvSpPr>
          <p:cNvPr id="25603" name="Rectangle 3"/>
          <p:cNvSpPr>
            <a:spLocks noGrp="1" noChangeArrowheads="1"/>
          </p:cNvSpPr>
          <p:nvPr>
            <p:ph idx="1"/>
          </p:nvPr>
        </p:nvSpPr>
        <p:spPr/>
        <p:txBody>
          <a:bodyPr/>
          <a:lstStyle/>
          <a:p>
            <a:pPr eaLnBrk="1" hangingPunct="1">
              <a:lnSpc>
                <a:spcPct val="80000"/>
              </a:lnSpc>
            </a:pPr>
            <a:r>
              <a:rPr lang="en-GB" sz="2100" dirty="0">
                <a:latin typeface="Verdana" charset="0"/>
              </a:rPr>
              <a:t>Advantages of SVM </a:t>
            </a:r>
          </a:p>
          <a:p>
            <a:pPr lvl="1" eaLnBrk="1" hangingPunct="1">
              <a:lnSpc>
                <a:spcPct val="80000"/>
              </a:lnSpc>
            </a:pPr>
            <a:r>
              <a:rPr lang="en-GB" sz="1900" dirty="0" smtClean="0">
                <a:latin typeface="Verdana" charset="0"/>
              </a:rPr>
              <a:t>Generalizability </a:t>
            </a:r>
            <a:r>
              <a:rPr lang="en-GB" sz="1900" dirty="0">
                <a:latin typeface="Verdana" charset="0"/>
              </a:rPr>
              <a:t>is high because margin is maximized.</a:t>
            </a:r>
          </a:p>
          <a:p>
            <a:pPr lvl="1" eaLnBrk="1" hangingPunct="1">
              <a:lnSpc>
                <a:spcPct val="80000"/>
              </a:lnSpc>
            </a:pPr>
            <a:r>
              <a:rPr lang="en-GB" sz="1900" dirty="0">
                <a:latin typeface="Verdana" charset="0"/>
              </a:rPr>
              <a:t>No local minima and robustness to outliers.	</a:t>
            </a:r>
            <a:endParaRPr lang="en-GB" sz="1900" dirty="0" smtClean="0">
              <a:latin typeface="Verdana" charset="0"/>
            </a:endParaRPr>
          </a:p>
          <a:p>
            <a:pPr lvl="1" eaLnBrk="1" hangingPunct="1">
              <a:lnSpc>
                <a:spcPct val="80000"/>
              </a:lnSpc>
            </a:pPr>
            <a:endParaRPr lang="en-GB" sz="1900" dirty="0">
              <a:latin typeface="Verdana" charset="0"/>
            </a:endParaRPr>
          </a:p>
          <a:p>
            <a:pPr eaLnBrk="1" hangingPunct="1">
              <a:lnSpc>
                <a:spcPct val="80000"/>
              </a:lnSpc>
            </a:pPr>
            <a:r>
              <a:rPr lang="en-GB" sz="2100" dirty="0">
                <a:latin typeface="Verdana" charset="0"/>
              </a:rPr>
              <a:t>Applications of SVM </a:t>
            </a:r>
          </a:p>
          <a:p>
            <a:pPr lvl="1" eaLnBrk="1" hangingPunct="1">
              <a:lnSpc>
                <a:spcPct val="80000"/>
              </a:lnSpc>
            </a:pPr>
            <a:r>
              <a:rPr lang="en-GB" sz="1900" dirty="0">
                <a:latin typeface="Verdana" charset="0"/>
              </a:rPr>
              <a:t>Used in almost every conceivable situation where automatic classification of data is needed</a:t>
            </a:r>
            <a:r>
              <a:rPr lang="en-GB" sz="1900" dirty="0" smtClean="0">
                <a:latin typeface="Verdana" charset="0"/>
              </a:rPr>
              <a:t>.</a:t>
            </a:r>
            <a:endParaRPr lang="en-GB" sz="1900" dirty="0">
              <a:latin typeface="Verdana" charset="0"/>
            </a:endParaRPr>
          </a:p>
        </p:txBody>
      </p:sp>
    </p:spTree>
    <p:extLst>
      <p:ext uri="{BB962C8B-B14F-4D97-AF65-F5344CB8AC3E}">
        <p14:creationId xmlns:p14="http://schemas.microsoft.com/office/powerpoint/2010/main" val="1996048136"/>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chor="ctr"/>
          <a:lstStyle/>
          <a:p>
            <a:pPr eaLnBrk="1" hangingPunct="1"/>
            <a:r>
              <a:rPr lang="en-US" sz="4600" dirty="0" err="1">
                <a:latin typeface="Arial" charset="0"/>
              </a:rPr>
              <a:t>V</a:t>
            </a:r>
            <a:r>
              <a:rPr lang="en-US" sz="4600" dirty="0" err="1" smtClean="0">
                <a:latin typeface="Arial" charset="0"/>
              </a:rPr>
              <a:t>owpal</a:t>
            </a:r>
            <a:r>
              <a:rPr lang="en-US" sz="4600" dirty="0" smtClean="0">
                <a:latin typeface="Arial" charset="0"/>
              </a:rPr>
              <a:t> </a:t>
            </a:r>
            <a:r>
              <a:rPr lang="en-US" sz="4600" dirty="0" err="1" smtClean="0">
                <a:latin typeface="Arial" charset="0"/>
              </a:rPr>
              <a:t>Wabbit</a:t>
            </a:r>
            <a:endParaRPr lang="en-US" sz="4600" dirty="0">
              <a:latin typeface="Arial" charset="0"/>
            </a:endParaRPr>
          </a:p>
        </p:txBody>
      </p:sp>
      <p:sp>
        <p:nvSpPr>
          <p:cNvPr id="2" name="Text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63036283"/>
      </p:ext>
    </p:extLst>
  </p:cSld>
  <p:clrMapOvr>
    <a:masterClrMapping/>
  </p:clrMapOvr>
  <p:transition xmlns:p14="http://schemas.microsoft.com/office/powerpoint/2010/main" advTm="17712"/>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p:txBody>
          <a:bodyPr>
            <a:normAutofit/>
          </a:bodyPr>
          <a:lstStyle/>
          <a:p>
            <a:r>
              <a:rPr lang="en-US" dirty="0" smtClean="0"/>
              <a:t>Supervised Learning</a:t>
            </a:r>
            <a:endParaRPr lang="en-US" dirty="0"/>
          </a:p>
        </p:txBody>
      </p:sp>
      <p:sp>
        <p:nvSpPr>
          <p:cNvPr id="762883" name="Rectangle 3"/>
          <p:cNvSpPr>
            <a:spLocks noGrp="1" noChangeArrowheads="1"/>
          </p:cNvSpPr>
          <p:nvPr>
            <p:ph idx="1"/>
          </p:nvPr>
        </p:nvSpPr>
        <p:spPr/>
        <p:txBody>
          <a:bodyPr/>
          <a:lstStyle/>
          <a:p>
            <a:r>
              <a:rPr lang="en-US" sz="2600" dirty="0" smtClean="0">
                <a:solidFill>
                  <a:srgbClr val="9D3232"/>
                </a:solidFill>
              </a:rPr>
              <a:t>The goal: </a:t>
            </a:r>
            <a:r>
              <a:rPr lang="en-US" sz="2600" dirty="0"/>
              <a:t>learn </a:t>
            </a:r>
            <a:r>
              <a:rPr lang="en-US" sz="2600" dirty="0">
                <a:solidFill>
                  <a:srgbClr val="3333CC"/>
                </a:solidFill>
              </a:rPr>
              <a:t>a target function</a:t>
            </a:r>
            <a:r>
              <a:rPr lang="en-US" sz="2600" dirty="0"/>
              <a:t> that can be used to predict the values of a discrete class attribute, e.g., </a:t>
            </a:r>
            <a:r>
              <a:rPr lang="en-US" sz="2600" dirty="0">
                <a:solidFill>
                  <a:srgbClr val="3333CC"/>
                </a:solidFill>
              </a:rPr>
              <a:t>approve </a:t>
            </a:r>
            <a:r>
              <a:rPr lang="en-US" sz="2600" dirty="0"/>
              <a:t>or</a:t>
            </a:r>
            <a:r>
              <a:rPr lang="en-US" sz="2600" dirty="0">
                <a:solidFill>
                  <a:srgbClr val="3333CC"/>
                </a:solidFill>
              </a:rPr>
              <a:t> not-approved</a:t>
            </a:r>
            <a:r>
              <a:rPr lang="en-US" sz="2600" dirty="0"/>
              <a:t>, and </a:t>
            </a:r>
            <a:r>
              <a:rPr lang="en-US" sz="2600" dirty="0">
                <a:solidFill>
                  <a:srgbClr val="3333CC"/>
                </a:solidFill>
              </a:rPr>
              <a:t>high-risk </a:t>
            </a:r>
            <a:r>
              <a:rPr lang="en-US" sz="2600" dirty="0"/>
              <a:t>or</a:t>
            </a:r>
            <a:r>
              <a:rPr lang="en-US" sz="2600" dirty="0">
                <a:solidFill>
                  <a:srgbClr val="3333CC"/>
                </a:solidFill>
              </a:rPr>
              <a:t> low risk</a:t>
            </a:r>
            <a:r>
              <a:rPr lang="en-US" sz="2600" dirty="0" smtClean="0"/>
              <a:t>.</a:t>
            </a:r>
          </a:p>
          <a:p>
            <a:pPr marL="0" indent="0">
              <a:buNone/>
            </a:pPr>
            <a:r>
              <a:rPr lang="en-US" sz="2600" dirty="0" smtClean="0"/>
              <a:t> </a:t>
            </a:r>
          </a:p>
          <a:p>
            <a:endParaRPr lang="en-US" sz="2600" dirty="0"/>
          </a:p>
          <a:p>
            <a:r>
              <a:rPr lang="en-US" sz="2600" dirty="0"/>
              <a:t>The task is commonly called: </a:t>
            </a:r>
            <a:r>
              <a:rPr lang="en-US" sz="2600" dirty="0">
                <a:solidFill>
                  <a:srgbClr val="9D3232"/>
                </a:solidFill>
              </a:rPr>
              <a:t>Supervised learning, classification</a:t>
            </a:r>
            <a:r>
              <a:rPr lang="en-US" sz="2600" dirty="0"/>
              <a:t>, or </a:t>
            </a:r>
            <a:r>
              <a:rPr lang="en-US" sz="2600" dirty="0">
                <a:solidFill>
                  <a:srgbClr val="9D3232"/>
                </a:solidFill>
              </a:rPr>
              <a:t>inductive learning. </a:t>
            </a:r>
          </a:p>
        </p:txBody>
      </p:sp>
      <p:sp>
        <p:nvSpPr>
          <p:cNvPr id="5" name="Slide Number Placeholder 4"/>
          <p:cNvSpPr>
            <a:spLocks noGrp="1"/>
          </p:cNvSpPr>
          <p:nvPr>
            <p:ph type="sldNum" sz="quarter" idx="12"/>
          </p:nvPr>
        </p:nvSpPr>
        <p:spPr/>
        <p:txBody>
          <a:bodyPr/>
          <a:lstStyle/>
          <a:p>
            <a:fld id="{9279B6A4-7281-1C49-8F0D-B614923A7BED}" type="slidenum">
              <a:rPr lang="en-US"/>
              <a:pPr/>
              <a:t>8</a:t>
            </a:fld>
            <a:endParaRPr lang="en-US"/>
          </a:p>
        </p:txBody>
      </p:sp>
    </p:spTree>
    <p:extLst>
      <p:ext uri="{BB962C8B-B14F-4D97-AF65-F5344CB8AC3E}">
        <p14:creationId xmlns:p14="http://schemas.microsoft.com/office/powerpoint/2010/main" val="24642072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1" name="Rectangle 3"/>
          <p:cNvSpPr>
            <a:spLocks noGrp="1" noChangeArrowheads="1"/>
          </p:cNvSpPr>
          <p:nvPr>
            <p:ph type="title"/>
          </p:nvPr>
        </p:nvSpPr>
        <p:spPr/>
        <p:txBody>
          <a:bodyPr/>
          <a:lstStyle/>
          <a:p>
            <a:r>
              <a:rPr lang="en-GB"/>
              <a:t>The data and the goal</a:t>
            </a:r>
          </a:p>
        </p:txBody>
      </p:sp>
      <p:sp>
        <p:nvSpPr>
          <p:cNvPr id="708610" name="Rectangle 2"/>
          <p:cNvSpPr>
            <a:spLocks noGrp="1" noChangeArrowheads="1"/>
          </p:cNvSpPr>
          <p:nvPr>
            <p:ph idx="1"/>
          </p:nvPr>
        </p:nvSpPr>
        <p:spPr/>
        <p:txBody>
          <a:bodyPr>
            <a:normAutofit fontScale="92500"/>
          </a:bodyPr>
          <a:lstStyle/>
          <a:p>
            <a:r>
              <a:rPr lang="en-GB" dirty="0">
                <a:solidFill>
                  <a:srgbClr val="9D3232"/>
                </a:solidFill>
              </a:rPr>
              <a:t>Data: </a:t>
            </a:r>
            <a:r>
              <a:rPr lang="en-GB" dirty="0"/>
              <a:t>A set of data records (also called examples, instances or cases) described by</a:t>
            </a:r>
          </a:p>
          <a:p>
            <a:pPr marL="742950" lvl="1" indent="-285750"/>
            <a:r>
              <a:rPr lang="en-GB" i="1" dirty="0">
                <a:solidFill>
                  <a:srgbClr val="3333CC"/>
                </a:solidFill>
              </a:rPr>
              <a:t>k</a:t>
            </a:r>
            <a:r>
              <a:rPr lang="en-GB" dirty="0">
                <a:solidFill>
                  <a:srgbClr val="3333CC"/>
                </a:solidFill>
              </a:rPr>
              <a:t> attributes</a:t>
            </a:r>
            <a:r>
              <a:rPr lang="en-GB" dirty="0"/>
              <a:t>: </a:t>
            </a:r>
            <a:r>
              <a:rPr lang="en-GB" i="1" dirty="0"/>
              <a:t>A</a:t>
            </a:r>
            <a:r>
              <a:rPr lang="en-GB" baseline="-25000" dirty="0"/>
              <a:t>1</a:t>
            </a:r>
            <a:r>
              <a:rPr lang="en-GB" dirty="0"/>
              <a:t>, </a:t>
            </a:r>
            <a:r>
              <a:rPr lang="en-GB" i="1" dirty="0"/>
              <a:t>A</a:t>
            </a:r>
            <a:r>
              <a:rPr lang="en-GB" baseline="-25000" dirty="0"/>
              <a:t>2</a:t>
            </a:r>
            <a:r>
              <a:rPr lang="en-GB" dirty="0"/>
              <a:t>, … </a:t>
            </a:r>
            <a:r>
              <a:rPr lang="en-GB" i="1" dirty="0" err="1"/>
              <a:t>A</a:t>
            </a:r>
            <a:r>
              <a:rPr lang="en-GB" i="1" baseline="-25000" dirty="0" err="1"/>
              <a:t>k</a:t>
            </a:r>
            <a:r>
              <a:rPr lang="en-GB" dirty="0"/>
              <a:t>. </a:t>
            </a:r>
          </a:p>
          <a:p>
            <a:pPr marL="742950" lvl="1" indent="-285750"/>
            <a:r>
              <a:rPr lang="en-GB" dirty="0">
                <a:solidFill>
                  <a:srgbClr val="3333CC"/>
                </a:solidFill>
              </a:rPr>
              <a:t>a class</a:t>
            </a:r>
            <a:r>
              <a:rPr lang="en-GB" dirty="0"/>
              <a:t>: Each example is labelled with a pre-defined class. </a:t>
            </a:r>
            <a:endParaRPr lang="en-GB" dirty="0" smtClean="0"/>
          </a:p>
          <a:p>
            <a:pPr marL="742950" lvl="1" indent="-285750"/>
            <a:endParaRPr lang="en-GB" dirty="0"/>
          </a:p>
          <a:p>
            <a:r>
              <a:rPr lang="en-GB" dirty="0">
                <a:solidFill>
                  <a:srgbClr val="9D3232"/>
                </a:solidFill>
              </a:rPr>
              <a:t>Goal: </a:t>
            </a:r>
            <a:r>
              <a:rPr lang="en-GB" dirty="0"/>
              <a:t>To learn a </a:t>
            </a:r>
            <a:r>
              <a:rPr lang="en-GB" dirty="0">
                <a:solidFill>
                  <a:srgbClr val="3333CC"/>
                </a:solidFill>
              </a:rPr>
              <a:t>classification model</a:t>
            </a:r>
            <a:r>
              <a:rPr lang="en-GB" dirty="0"/>
              <a:t> from the data that can be used to predict the classes of new (future, or test) cases/instances.</a:t>
            </a:r>
          </a:p>
        </p:txBody>
      </p:sp>
      <p:sp>
        <p:nvSpPr>
          <p:cNvPr id="5" name="Slide Number Placeholder 4"/>
          <p:cNvSpPr>
            <a:spLocks noGrp="1"/>
          </p:cNvSpPr>
          <p:nvPr>
            <p:ph type="sldNum" sz="quarter" idx="12"/>
          </p:nvPr>
        </p:nvSpPr>
        <p:spPr/>
        <p:txBody>
          <a:bodyPr/>
          <a:lstStyle/>
          <a:p>
            <a:fld id="{940A22B7-1E04-5845-B221-7D50DDDE79E3}" type="slidenum">
              <a:rPr lang="en-US"/>
              <a:pPr/>
              <a:t>9</a:t>
            </a:fld>
            <a:endParaRPr lang="en-US"/>
          </a:p>
        </p:txBody>
      </p:sp>
    </p:spTree>
    <p:extLst>
      <p:ext uri="{BB962C8B-B14F-4D97-AF65-F5344CB8AC3E}">
        <p14:creationId xmlns:p14="http://schemas.microsoft.com/office/powerpoint/2010/main" val="1421438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ＭＳ 明朝"/>
        <a:font script="Hang" typeface="바탕"/>
        <a:font script="Hans" typeface="华文新魏"/>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ＭＳ 明朝"/>
        <a:font script="Hang" typeface="바탕"/>
        <a:font script="Hans" typeface="华文新魏"/>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Foundry.thmx</Template>
  <TotalTime>358</TotalTime>
  <Words>3409</Words>
  <Application>Microsoft Macintosh PowerPoint</Application>
  <PresentationFormat>On-screen Show (4:3)</PresentationFormat>
  <Paragraphs>543</Paragraphs>
  <Slides>75</Slides>
  <Notes>28</Notes>
  <HiddenSlides>0</HiddenSlides>
  <MMClips>0</MMClips>
  <ScaleCrop>false</ScaleCrop>
  <HeadingPairs>
    <vt:vector size="6" baseType="variant">
      <vt:variant>
        <vt:lpstr>Theme</vt:lpstr>
      </vt:variant>
      <vt:variant>
        <vt:i4>1</vt:i4>
      </vt:variant>
      <vt:variant>
        <vt:lpstr>Embedded OLE Servers</vt:lpstr>
      </vt:variant>
      <vt:variant>
        <vt:i4>4</vt:i4>
      </vt:variant>
      <vt:variant>
        <vt:lpstr>Slide Titles</vt:lpstr>
      </vt:variant>
      <vt:variant>
        <vt:i4>75</vt:i4>
      </vt:variant>
    </vt:vector>
  </HeadingPairs>
  <TitlesOfParts>
    <vt:vector size="80" baseType="lpstr">
      <vt:lpstr>Foundry</vt:lpstr>
      <vt:lpstr>Equation</vt:lpstr>
      <vt:lpstr>Worksheet</vt:lpstr>
      <vt:lpstr>Document</vt:lpstr>
      <vt:lpstr>Bitmap Image</vt:lpstr>
      <vt:lpstr>PowerPoint Presentation</vt:lpstr>
      <vt:lpstr>Supervised Learning</vt:lpstr>
      <vt:lpstr>Outline</vt:lpstr>
      <vt:lpstr>Classification</vt:lpstr>
      <vt:lpstr>Classification</vt:lpstr>
      <vt:lpstr>An example application</vt:lpstr>
      <vt:lpstr>Another application</vt:lpstr>
      <vt:lpstr>Supervised Learning</vt:lpstr>
      <vt:lpstr>The data and the goal</vt:lpstr>
      <vt:lpstr>An example: (loan application)</vt:lpstr>
      <vt:lpstr>An example: the learning task</vt:lpstr>
      <vt:lpstr>Supervised learning: two steps</vt:lpstr>
      <vt:lpstr>What do we mean by learning?</vt:lpstr>
      <vt:lpstr>An example: (loan application)</vt:lpstr>
      <vt:lpstr>An example</vt:lpstr>
      <vt:lpstr>Fundamental assumption of learning</vt:lpstr>
      <vt:lpstr>Classifying iris flowers</vt:lpstr>
      <vt:lpstr>Evaluating Models</vt:lpstr>
      <vt:lpstr>Evaluating classification methods</vt:lpstr>
      <vt:lpstr>Holdout Set</vt:lpstr>
      <vt:lpstr>N-fold cross-validation</vt:lpstr>
      <vt:lpstr>Leave-one-out cross-validation</vt:lpstr>
      <vt:lpstr>Validation Set</vt:lpstr>
      <vt:lpstr>Classification measures</vt:lpstr>
      <vt:lpstr>Precision and Recall</vt:lpstr>
      <vt:lpstr>Precision and Recall</vt:lpstr>
      <vt:lpstr>An example</vt:lpstr>
      <vt:lpstr>F1-measure</vt:lpstr>
      <vt:lpstr>PowerPoint Presentation</vt:lpstr>
      <vt:lpstr>Decision Trees</vt:lpstr>
      <vt:lpstr>Classification: Decision Trees</vt:lpstr>
      <vt:lpstr>Introduction</vt:lpstr>
      <vt:lpstr>An example: (loan application)</vt:lpstr>
      <vt:lpstr>A decision tree from loan data</vt:lpstr>
      <vt:lpstr>Use the decision tree</vt:lpstr>
      <vt:lpstr>Is the decision tree unique?</vt:lpstr>
      <vt:lpstr>From a decision tree to a set of rules</vt:lpstr>
      <vt:lpstr>Algorithm for decision tree learning</vt:lpstr>
      <vt:lpstr>Choosing the attribute to partition data </vt:lpstr>
      <vt:lpstr>An example: (loan application)</vt:lpstr>
      <vt:lpstr>Two possible roots: Which is better?</vt:lpstr>
      <vt:lpstr>Information Entropy</vt:lpstr>
      <vt:lpstr>Information Entropy</vt:lpstr>
      <vt:lpstr>Information gain</vt:lpstr>
      <vt:lpstr>Information gain (cont …)</vt:lpstr>
      <vt:lpstr>An example</vt:lpstr>
      <vt:lpstr>We build the final tree</vt:lpstr>
      <vt:lpstr>Continuous attributes</vt:lpstr>
      <vt:lpstr>An example in a continuous space</vt:lpstr>
      <vt:lpstr>Avoid overfitting in classification</vt:lpstr>
      <vt:lpstr>An example</vt:lpstr>
      <vt:lpstr>Logistic Regression</vt:lpstr>
      <vt:lpstr>Classification: Regression</vt:lpstr>
      <vt:lpstr>Logistic regression</vt:lpstr>
      <vt:lpstr>Logistic Regression Curve</vt:lpstr>
      <vt:lpstr>Logit Transformation</vt:lpstr>
      <vt:lpstr>Assumption</vt:lpstr>
      <vt:lpstr>Logistic regression model with a single continuous predictor</vt:lpstr>
      <vt:lpstr>Interpretation of a single continuous parameter</vt:lpstr>
      <vt:lpstr>Parameter interpretation (ctd).</vt:lpstr>
      <vt:lpstr>Logistic regression model with a single categorical (≥ 2 levels) predictor</vt:lpstr>
      <vt:lpstr>Reference category</vt:lpstr>
      <vt:lpstr>Interpretation of a single categorical parameter</vt:lpstr>
      <vt:lpstr>Support Vector Machines</vt:lpstr>
      <vt:lpstr>Classification: SVMs</vt:lpstr>
      <vt:lpstr>Linear Classifiers</vt:lpstr>
      <vt:lpstr>Which one is the best?</vt:lpstr>
      <vt:lpstr>Notion of Margin</vt:lpstr>
      <vt:lpstr>Maximizing Margin</vt:lpstr>
      <vt:lpstr>Kernel Trick</vt:lpstr>
      <vt:lpstr>Non-linear SVMs:  Feature spaces</vt:lpstr>
      <vt:lpstr>Examples of Kernel Trick</vt:lpstr>
      <vt:lpstr>PowerPoint Presentation</vt:lpstr>
      <vt:lpstr>Advantages and Applications</vt:lpstr>
      <vt:lpstr>Vowpal Wabbit</vt:lpstr>
    </vt:vector>
  </TitlesOfParts>
  <Company>Stevens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Learning</dc:title>
  <dc:creator>Winter Mason</dc:creator>
  <cp:lastModifiedBy>Winter Mason</cp:lastModifiedBy>
  <cp:revision>89</cp:revision>
  <dcterms:created xsi:type="dcterms:W3CDTF">2013-04-23T16:49:28Z</dcterms:created>
  <dcterms:modified xsi:type="dcterms:W3CDTF">2013-04-23T23:40:25Z</dcterms:modified>
</cp:coreProperties>
</file>