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sldIdLst>
    <p:sldId id="256" r:id="rId2"/>
    <p:sldId id="257" r:id="rId3"/>
    <p:sldId id="299" r:id="rId4"/>
    <p:sldId id="304" r:id="rId5"/>
    <p:sldId id="300" r:id="rId6"/>
    <p:sldId id="301" r:id="rId7"/>
    <p:sldId id="270" r:id="rId8"/>
    <p:sldId id="271" r:id="rId9"/>
    <p:sldId id="305" r:id="rId10"/>
    <p:sldId id="28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95681" autoAdjust="0"/>
  </p:normalViewPr>
  <p:slideViewPr>
    <p:cSldViewPr>
      <p:cViewPr>
        <p:scale>
          <a:sx n="80" d="100"/>
          <a:sy n="80" d="100"/>
        </p:scale>
        <p:origin x="-1878" y="-8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Course\2013S\BIA660\Final\Dataset\weoreptc.asp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[weoreptc.aspx]Sheet2!PivotTable5</c:name>
    <c:fmtId val="5"/>
  </c:pivotSource>
  <c:chart>
    <c:title>
      <c:tx>
        <c:rich>
          <a:bodyPr/>
          <a:lstStyle/>
          <a:p>
            <a:pPr>
              <a:defRPr/>
            </a:pPr>
            <a:r>
              <a:rPr lang="en-US"/>
              <a:t>GDP Percentage </a:t>
            </a:r>
          </a:p>
          <a:p>
            <a:pPr>
              <a:defRPr/>
            </a:pPr>
            <a:r>
              <a:rPr lang="en-US"/>
              <a:t>Change</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dLbl>
          <c:idx val="0"/>
          <c:spPr/>
          <c:txPr>
            <a:bodyPr/>
            <a:lstStyle/>
            <a:p>
              <a:pPr>
                <a:defRPr/>
              </a:pPr>
              <a:endParaRPr lang="en-US"/>
            </a:p>
          </c:txPr>
          <c:dLblPos val="outEnd"/>
          <c:showLegendKey val="0"/>
          <c:showVal val="1"/>
          <c:showCatName val="0"/>
          <c:showSerName val="0"/>
          <c:showPercent val="0"/>
          <c:showBubbleSize val="0"/>
        </c:dLbl>
      </c:pivotFmt>
      <c:pivotFmt>
        <c:idx val="15"/>
      </c:pivotFmt>
      <c:pivotFmt>
        <c:idx val="16"/>
      </c:pivotFmt>
      <c:pivotFmt>
        <c:idx val="17"/>
      </c:pivotFmt>
      <c:pivotFmt>
        <c:idx val="18"/>
      </c:pivotFmt>
      <c:pivotFmt>
        <c:idx val="19"/>
      </c:pivotFmt>
      <c:pivotFmt>
        <c:idx val="20"/>
      </c:pivotFmt>
      <c:pivotFmt>
        <c:idx val="21"/>
        <c:marker>
          <c:symbol val="none"/>
        </c:marker>
        <c:dLbl>
          <c:idx val="0"/>
          <c:spPr/>
          <c:txPr>
            <a:bodyPr/>
            <a:lstStyle/>
            <a:p>
              <a:pPr>
                <a:defRPr/>
              </a:pPr>
              <a:endParaRPr lang="en-US"/>
            </a:p>
          </c:txPr>
          <c:dLblPos val="outEnd"/>
          <c:showLegendKey val="0"/>
          <c:showVal val="1"/>
          <c:showCatName val="0"/>
          <c:showSerName val="0"/>
          <c:showPercent val="0"/>
          <c:showBubbleSize val="0"/>
        </c:dLbl>
      </c:pivotFmt>
      <c:pivotFmt>
        <c:idx val="22"/>
        <c:marker>
          <c:symbol val="none"/>
        </c:marker>
        <c:dLbl>
          <c:idx val="0"/>
          <c:spPr/>
          <c:txPr>
            <a:bodyPr/>
            <a:lstStyle/>
            <a:p>
              <a:pPr>
                <a:defRPr/>
              </a:pPr>
              <a:endParaRPr lang="en-US"/>
            </a:p>
          </c:txPr>
          <c:dLblPos val="outEnd"/>
          <c:showLegendKey val="0"/>
          <c:showVal val="1"/>
          <c:showCatName val="0"/>
          <c:showSerName val="0"/>
          <c:showPercent val="0"/>
          <c:showBubbleSize val="0"/>
        </c:dLbl>
      </c:pivotFmt>
    </c:pivotFmts>
    <c:plotArea>
      <c:layout/>
      <c:barChart>
        <c:barDir val="col"/>
        <c:grouping val="clustered"/>
        <c:varyColors val="0"/>
        <c:ser>
          <c:idx val="0"/>
          <c:order val="0"/>
          <c:tx>
            <c:strRef>
              <c:f>Sheet2!$M$5</c:f>
              <c:strCache>
                <c:ptCount val="1"/>
                <c:pt idx="0">
                  <c:v>Total</c:v>
                </c:pt>
              </c:strCache>
            </c:strRef>
          </c:tx>
          <c:invertIfNegative val="0"/>
          <c:dLbls>
            <c:txPr>
              <a:bodyPr/>
              <a:lstStyle/>
              <a:p>
                <a:pPr>
                  <a:defRPr/>
                </a:pPr>
                <a:endParaRPr lang="en-US"/>
              </a:p>
            </c:txPr>
            <c:dLblPos val="outEnd"/>
            <c:showLegendKey val="0"/>
            <c:showVal val="1"/>
            <c:showCatName val="0"/>
            <c:showSerName val="0"/>
            <c:showPercent val="0"/>
            <c:showBubbleSize val="0"/>
            <c:showLeaderLines val="0"/>
          </c:dLbls>
          <c:cat>
            <c:strRef>
              <c:f>Sheet2!$L$6:$L$12</c:f>
              <c:strCache>
                <c:ptCount val="6"/>
                <c:pt idx="0">
                  <c:v>2007</c:v>
                </c:pt>
                <c:pt idx="1">
                  <c:v>2008</c:v>
                </c:pt>
                <c:pt idx="2">
                  <c:v>2009</c:v>
                </c:pt>
                <c:pt idx="3">
                  <c:v>2010</c:v>
                </c:pt>
                <c:pt idx="4">
                  <c:v>2011</c:v>
                </c:pt>
                <c:pt idx="5">
                  <c:v>2012</c:v>
                </c:pt>
              </c:strCache>
            </c:strRef>
          </c:cat>
          <c:val>
            <c:numRef>
              <c:f>Sheet2!$M$6:$M$12</c:f>
              <c:numCache>
                <c:formatCode>General</c:formatCode>
                <c:ptCount val="6"/>
                <c:pt idx="0">
                  <c:v>6.3540000000000001</c:v>
                </c:pt>
                <c:pt idx="1">
                  <c:v>2.6659999999999999</c:v>
                </c:pt>
                <c:pt idx="2">
                  <c:v>-0.79</c:v>
                </c:pt>
                <c:pt idx="3">
                  <c:v>5.0229999999999997</c:v>
                </c:pt>
                <c:pt idx="4">
                  <c:v>-62.076000000000001</c:v>
                </c:pt>
                <c:pt idx="5">
                  <c:v>104.483</c:v>
                </c:pt>
              </c:numCache>
            </c:numRef>
          </c:val>
        </c:ser>
        <c:dLbls>
          <c:showLegendKey val="0"/>
          <c:showVal val="0"/>
          <c:showCatName val="0"/>
          <c:showSerName val="0"/>
          <c:showPercent val="0"/>
          <c:showBubbleSize val="0"/>
        </c:dLbls>
        <c:gapWidth val="150"/>
        <c:axId val="96213248"/>
        <c:axId val="96219136"/>
      </c:barChart>
      <c:catAx>
        <c:axId val="96213248"/>
        <c:scaling>
          <c:orientation val="minMax"/>
        </c:scaling>
        <c:delete val="0"/>
        <c:axPos val="b"/>
        <c:majorTickMark val="out"/>
        <c:minorTickMark val="none"/>
        <c:tickLblPos val="nextTo"/>
        <c:crossAx val="96219136"/>
        <c:crosses val="autoZero"/>
        <c:auto val="1"/>
        <c:lblAlgn val="ctr"/>
        <c:lblOffset val="100"/>
        <c:noMultiLvlLbl val="0"/>
      </c:catAx>
      <c:valAx>
        <c:axId val="96219136"/>
        <c:scaling>
          <c:orientation val="minMax"/>
        </c:scaling>
        <c:delete val="0"/>
        <c:axPos val="l"/>
        <c:majorGridlines/>
        <c:numFmt formatCode="General" sourceLinked="1"/>
        <c:majorTickMark val="out"/>
        <c:minorTickMark val="none"/>
        <c:tickLblPos val="nextTo"/>
        <c:crossAx val="96213248"/>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FF132B-55C2-4846-AB12-69FE6F35ABB9}" type="datetimeFigureOut">
              <a:rPr lang="en-US" smtClean="0"/>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B4C925-D0B1-4C51-A51A-C1024D648091}" type="slidenum">
              <a:rPr lang="en-US" smtClean="0"/>
              <a:t>‹#›</a:t>
            </a:fld>
            <a:endParaRPr lang="en-US"/>
          </a:p>
        </p:txBody>
      </p:sp>
    </p:spTree>
    <p:extLst>
      <p:ext uri="{BB962C8B-B14F-4D97-AF65-F5344CB8AC3E}">
        <p14:creationId xmlns:p14="http://schemas.microsoft.com/office/powerpoint/2010/main" val="105281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Constant price estimates of GDP are obtained by expressing values in terms of a base period (</a:t>
            </a:r>
            <a:r>
              <a:rPr lang="en-US" dirty="0" smtClean="0"/>
              <a:t>13,593.200, base year 2005)</a:t>
            </a:r>
            <a:r>
              <a:rPr lang="en-US" sz="1200" kern="1200" dirty="0" smtClean="0">
                <a:solidFill>
                  <a:schemeClr val="tx1"/>
                </a:solidFill>
                <a:latin typeface="+mn-lt"/>
                <a:ea typeface="+mn-ea"/>
                <a:cs typeface="+mn-cs"/>
              </a:rPr>
              <a:t>. Current price: at prices of the current reporting period</a:t>
            </a:r>
            <a:r>
              <a:rPr lang="en-US" sz="1200" kern="1200" baseline="0" dirty="0" smtClean="0">
                <a:solidFill>
                  <a:schemeClr val="tx1"/>
                </a:solidFill>
                <a:latin typeface="+mn-lt"/>
                <a:ea typeface="+mn-ea"/>
                <a:cs typeface="+mn-cs"/>
              </a:rPr>
              <a:t> (</a:t>
            </a:r>
            <a:r>
              <a:rPr lang="en-US" dirty="0" smtClean="0"/>
              <a:t>15,684.750)</a:t>
            </a:r>
            <a:endParaRPr lang="en-US" dirty="0"/>
          </a:p>
        </p:txBody>
      </p:sp>
      <p:sp>
        <p:nvSpPr>
          <p:cNvPr id="4" name="Slide Number Placeholder 3"/>
          <p:cNvSpPr>
            <a:spLocks noGrp="1"/>
          </p:cNvSpPr>
          <p:nvPr>
            <p:ph type="sldNum" sz="quarter" idx="10"/>
          </p:nvPr>
        </p:nvSpPr>
        <p:spPr/>
        <p:txBody>
          <a:bodyPr/>
          <a:lstStyle/>
          <a:p>
            <a:fld id="{ADB4C925-D0B1-4C51-A51A-C1024D648091}" type="slidenum">
              <a:rPr lang="en-US" smtClean="0"/>
              <a:t>4</a:t>
            </a:fld>
            <a:endParaRPr lang="en-US"/>
          </a:p>
        </p:txBody>
      </p:sp>
    </p:spTree>
    <p:extLst>
      <p:ext uri="{BB962C8B-B14F-4D97-AF65-F5344CB8AC3E}">
        <p14:creationId xmlns:p14="http://schemas.microsoft.com/office/powerpoint/2010/main" val="1782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Career development: which industry is expanding, which is shrinking?</a:t>
            </a:r>
            <a:r>
              <a:rPr lang="en-US" baseline="0" dirty="0" smtClean="0"/>
              <a:t> Which position’s openings are increase. Especially when you want to change your career development direction.</a:t>
            </a:r>
          </a:p>
          <a:p>
            <a:r>
              <a:rPr lang="en-US" baseline="0" dirty="0" smtClean="0"/>
              <a:t>Income: when economic situation goes well, employs pay more to hire people, when economic is going down, you are facing higher risk of losing your job. Also wages of different industry and positions vary a lot. </a:t>
            </a:r>
          </a:p>
          <a:p>
            <a:r>
              <a:rPr lang="en-US" baseline="0" dirty="0" smtClean="0"/>
              <a:t>Business: if you want to run your own business, or responsible for business development of a department, economic development situation directly impact the business. In the globalization context, our view must go beyond one industry, one country and goes to the international market. </a:t>
            </a:r>
          </a:p>
          <a:p>
            <a:r>
              <a:rPr lang="en-US" baseline="0" dirty="0" smtClean="0"/>
              <a:t>Where to live: in this society, people have more choices and flexibility to choose where to live. Before doing that, you may want to know how easy to find a job in the country, how well you will be paid , how expensive to live there.</a:t>
            </a:r>
          </a:p>
          <a:p>
            <a:r>
              <a:rPr lang="en-US" baseline="0" dirty="0" smtClean="0"/>
              <a:t>The good thing is you can get all information you need from economic statistics. The bad thing is the huge amount of data makes your life harder. </a:t>
            </a:r>
            <a:endParaRPr lang="en-US" dirty="0"/>
          </a:p>
        </p:txBody>
      </p:sp>
      <p:sp>
        <p:nvSpPr>
          <p:cNvPr id="4" name="Slide Number Placeholder 3"/>
          <p:cNvSpPr>
            <a:spLocks noGrp="1"/>
          </p:cNvSpPr>
          <p:nvPr>
            <p:ph type="sldNum" sz="quarter" idx="10"/>
          </p:nvPr>
        </p:nvSpPr>
        <p:spPr/>
        <p:txBody>
          <a:bodyPr/>
          <a:lstStyle/>
          <a:p>
            <a:fld id="{ADB4C925-D0B1-4C51-A51A-C1024D648091}" type="slidenum">
              <a:rPr lang="en-US" smtClean="0"/>
              <a:t>6</a:t>
            </a:fld>
            <a:endParaRPr lang="en-US"/>
          </a:p>
        </p:txBody>
      </p:sp>
    </p:spTree>
    <p:extLst>
      <p:ext uri="{BB962C8B-B14F-4D97-AF65-F5344CB8AC3E}">
        <p14:creationId xmlns:p14="http://schemas.microsoft.com/office/powerpoint/2010/main" val="368983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4C925-D0B1-4C51-A51A-C1024D648091}" type="slidenum">
              <a:rPr lang="en-US" smtClean="0"/>
              <a:t>7</a:t>
            </a:fld>
            <a:endParaRPr lang="en-US"/>
          </a:p>
        </p:txBody>
      </p:sp>
    </p:spTree>
    <p:extLst>
      <p:ext uri="{BB962C8B-B14F-4D97-AF65-F5344CB8AC3E}">
        <p14:creationId xmlns:p14="http://schemas.microsoft.com/office/powerpoint/2010/main" val="201749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D7C1D3-1474-421E-B303-5374C5E0C424}" type="datetime1">
              <a:rPr lang="en-US" smtClean="0"/>
              <a:t>5/3/2013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9F1ACF-CA41-4FA9-AE76-AFE9625F71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7E4469-D254-4514-A09B-4A15B3C847BF}"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884988-E3CE-4374-8249-D6C5A3449312}"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38200"/>
          </a:xfrm>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524000"/>
            <a:ext cx="8229600" cy="469392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E925EE1B-E68E-42AE-B8D8-3C2C9109E82C}"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F6C467-E68A-4669-B58B-9061B47334C8}" type="datetime1">
              <a:rPr lang="en-US" smtClean="0"/>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F1ACF-CA41-4FA9-AE76-AFE9625F717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28DAD3-4A19-4F76-9020-D66DDB78A860}"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8A5C7A-915C-48EF-BE72-21F9501BAD69}" type="datetime1">
              <a:rPr lang="en-US" smtClean="0"/>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293E4E-AD63-46B2-8383-DC969953620B}" type="datetime1">
              <a:rPr lang="en-US" smtClean="0"/>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E9B5E-1A3F-45F5-9EB8-5B5A7C466685}" type="datetime1">
              <a:rPr lang="en-US" smtClean="0"/>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26F31A-B2A3-4D31-A021-3DA248D8248E}"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F1ACF-CA41-4FA9-AE76-AFE9625F71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1A2E26-95AB-438F-A716-BAF9F1958E85}" type="datetime1">
              <a:rPr lang="en-US" smtClean="0"/>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9F1ACF-CA41-4FA9-AE76-AFE9625F717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8199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7244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F6FD355-CD69-458F-8FC1-D99DFD3708DA}" type="datetime1">
              <a:rPr lang="en-US" smtClean="0"/>
              <a:t>5/3/2013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9F1ACF-CA41-4FA9-AE76-AFE9625F717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ea.gov/" TargetMode="External"/><Relationship Id="rId2" Type="http://schemas.openxmlformats.org/officeDocument/2006/relationships/hyperlink" Target="http://www.imf.org/external/index.htm" TargetMode="External"/><Relationship Id="rId1" Type="http://schemas.openxmlformats.org/officeDocument/2006/relationships/slideLayout" Target="../slideLayouts/slideLayout2.xml"/><Relationship Id="rId5" Type="http://schemas.openxmlformats.org/officeDocument/2006/relationships/hyperlink" Target="http://stats.oecd.org/Index.aspx" TargetMode="External"/><Relationship Id="rId4" Type="http://schemas.openxmlformats.org/officeDocument/2006/relationships/hyperlink" Target="http://www.bls.go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Master Economic Data</a:t>
            </a:r>
            <a:endParaRPr lang="en-US" dirty="0"/>
          </a:p>
        </p:txBody>
      </p:sp>
      <p:sp>
        <p:nvSpPr>
          <p:cNvPr id="3" name="Subtitle 2"/>
          <p:cNvSpPr>
            <a:spLocks noGrp="1"/>
          </p:cNvSpPr>
          <p:nvPr>
            <p:ph type="subTitle" idx="1"/>
          </p:nvPr>
        </p:nvSpPr>
        <p:spPr>
          <a:xfrm>
            <a:off x="1447800" y="3581400"/>
            <a:ext cx="7406640" cy="1752600"/>
          </a:xfrm>
        </p:spPr>
        <p:txBody>
          <a:bodyPr>
            <a:normAutofit fontScale="92500" lnSpcReduction="10000"/>
          </a:bodyPr>
          <a:lstStyle/>
          <a:p>
            <a:r>
              <a:rPr lang="en-US" dirty="0" smtClean="0"/>
              <a:t>Lina Xiang</a:t>
            </a:r>
          </a:p>
          <a:p>
            <a:r>
              <a:rPr lang="en-US" dirty="0" smtClean="0"/>
              <a:t>Gong Zhang</a:t>
            </a:r>
          </a:p>
          <a:p>
            <a:r>
              <a:rPr lang="en-US" dirty="0"/>
              <a:t>Lei Zhang</a:t>
            </a:r>
          </a:p>
          <a:p>
            <a:r>
              <a:rPr lang="en-US" dirty="0" smtClean="0"/>
              <a:t>Nengjun Zhao</a:t>
            </a:r>
          </a:p>
        </p:txBody>
      </p:sp>
    </p:spTree>
    <p:extLst>
      <p:ext uri="{BB962C8B-B14F-4D97-AF65-F5344CB8AC3E}">
        <p14:creationId xmlns:p14="http://schemas.microsoft.com/office/powerpoint/2010/main" val="2159210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9F1ACF-CA41-4FA9-AE76-AFE9625F7173}" type="slidenum">
              <a:rPr lang="en-US" smtClean="0"/>
              <a:t>10</a:t>
            </a:fld>
            <a:endParaRPr lang="en-US"/>
          </a:p>
        </p:txBody>
      </p:sp>
      <p:sp>
        <p:nvSpPr>
          <p:cNvPr id="3" name="TextBox 2"/>
          <p:cNvSpPr txBox="1"/>
          <p:nvPr/>
        </p:nvSpPr>
        <p:spPr>
          <a:xfrm>
            <a:off x="2362200" y="2438400"/>
            <a:ext cx="5105400" cy="1015663"/>
          </a:xfrm>
          <a:prstGeom prst="rect">
            <a:avLst/>
          </a:prstGeom>
          <a:noFill/>
        </p:spPr>
        <p:txBody>
          <a:bodyPr wrap="square" rtlCol="0">
            <a:spAutoFit/>
          </a:bodyPr>
          <a:lstStyle/>
          <a:p>
            <a:r>
              <a:rPr lang="en-US" sz="6000" dirty="0" smtClean="0">
                <a:latin typeface="Segoe Print" pitchFamily="2" charset="0"/>
              </a:rPr>
              <a:t>Thank You!</a:t>
            </a:r>
            <a:endParaRPr lang="en-US" sz="6000" dirty="0">
              <a:latin typeface="Segoe Print" pitchFamily="2" charset="0"/>
            </a:endParaRPr>
          </a:p>
        </p:txBody>
      </p:sp>
    </p:spTree>
    <p:extLst>
      <p:ext uri="{BB962C8B-B14F-4D97-AF65-F5344CB8AC3E}">
        <p14:creationId xmlns:p14="http://schemas.microsoft.com/office/powerpoint/2010/main" val="340247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0"/>
            <a:ext cx="8229600" cy="838200"/>
          </a:xfrm>
        </p:spPr>
        <p:txBody>
          <a:bodyPr/>
          <a:lstStyle/>
          <a:p>
            <a:pPr algn="l"/>
            <a:r>
              <a:rPr lang="en-US" dirty="0" smtClean="0"/>
              <a:t>Agenda</a:t>
            </a:r>
            <a:endParaRPr lang="en-US" dirty="0"/>
          </a:p>
        </p:txBody>
      </p:sp>
      <p:sp>
        <p:nvSpPr>
          <p:cNvPr id="2" name="Content Placeholder 1"/>
          <p:cNvSpPr>
            <a:spLocks noGrp="1"/>
          </p:cNvSpPr>
          <p:nvPr>
            <p:ph idx="1"/>
          </p:nvPr>
        </p:nvSpPr>
        <p:spPr>
          <a:xfrm>
            <a:off x="457201" y="1905000"/>
            <a:ext cx="8305800" cy="4572000"/>
          </a:xfrm>
        </p:spPr>
        <p:txBody>
          <a:bodyPr>
            <a:normAutofit/>
          </a:bodyPr>
          <a:lstStyle/>
          <a:p>
            <a:r>
              <a:rPr lang="en-US" sz="3200" dirty="0" smtClean="0"/>
              <a:t>A Question</a:t>
            </a:r>
          </a:p>
          <a:p>
            <a:r>
              <a:rPr lang="en-US" sz="3200" dirty="0" smtClean="0"/>
              <a:t>Today’s problem</a:t>
            </a:r>
          </a:p>
          <a:p>
            <a:r>
              <a:rPr lang="en-US" sz="3200" dirty="0" smtClean="0"/>
              <a:t>Project Objectives </a:t>
            </a:r>
            <a:endParaRPr lang="en-US" sz="3200" dirty="0"/>
          </a:p>
          <a:p>
            <a:r>
              <a:rPr lang="en-US" sz="3200" dirty="0" smtClean="0"/>
              <a:t>Major Measurements</a:t>
            </a:r>
          </a:p>
          <a:p>
            <a:r>
              <a:rPr lang="en-US" sz="3200" dirty="0" smtClean="0"/>
              <a:t>Data Source</a:t>
            </a:r>
          </a:p>
          <a:p>
            <a:r>
              <a:rPr lang="en-US" sz="3200" dirty="0" smtClean="0"/>
              <a:t>Application Demo</a:t>
            </a:r>
            <a:endParaRPr lang="en-US" sz="3200" dirty="0" smtClean="0"/>
          </a:p>
          <a:p>
            <a:r>
              <a:rPr lang="en-US" sz="3200" dirty="0" smtClean="0"/>
              <a:t>Future Improvement</a:t>
            </a:r>
            <a:endParaRPr lang="en-US" sz="3200" dirty="0" smtClean="0"/>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C19F1ACF-CA41-4FA9-AE76-AFE9625F7173}" type="slidenum">
              <a:rPr lang="en-US" smtClean="0"/>
              <a:t>2</a:t>
            </a:fld>
            <a:endParaRPr lang="en-US"/>
          </a:p>
        </p:txBody>
      </p:sp>
    </p:spTree>
    <p:extLst>
      <p:ext uri="{BB962C8B-B14F-4D97-AF65-F5344CB8AC3E}">
        <p14:creationId xmlns:p14="http://schemas.microsoft.com/office/powerpoint/2010/main" val="1545616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Question </a:t>
            </a:r>
            <a:endParaRPr lang="en-US" dirty="0"/>
          </a:p>
        </p:txBody>
      </p:sp>
      <p:sp>
        <p:nvSpPr>
          <p:cNvPr id="3" name="Content Placeholder 2"/>
          <p:cNvSpPr>
            <a:spLocks noGrp="1"/>
          </p:cNvSpPr>
          <p:nvPr>
            <p:ph idx="1"/>
          </p:nvPr>
        </p:nvSpPr>
        <p:spPr/>
        <p:txBody>
          <a:bodyPr/>
          <a:lstStyle/>
          <a:p>
            <a:r>
              <a:rPr lang="en-US" dirty="0" smtClean="0"/>
              <a:t>Which country has the highest GDP percent increase in 2012?</a:t>
            </a:r>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C19F1ACF-CA41-4FA9-AE76-AFE9625F7173}" type="slidenum">
              <a:rPr lang="en-US" smtClean="0"/>
              <a:t>3</a:t>
            </a:fld>
            <a:endParaRPr lang="en-US"/>
          </a:p>
        </p:txBody>
      </p:sp>
      <p:pic>
        <p:nvPicPr>
          <p:cNvPr id="1028" name="Picture 4" descr="https://encrypted-tbn1.gstatic.com/images?q=tbn:ANd9GcTy9TpJ3BiPykFnJdgKaiKO97hBjhd1h5XfmSmxbz_Kog8Vf4bo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442" y="2293917"/>
            <a:ext cx="1800225" cy="2543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p:cNvGraphicFramePr>
          <p:nvPr>
            <p:extLst>
              <p:ext uri="{D42A27DB-BD31-4B8C-83A1-F6EECF244321}">
                <p14:modId xmlns:p14="http://schemas.microsoft.com/office/powerpoint/2010/main" val="1484965332"/>
              </p:ext>
            </p:extLst>
          </p:nvPr>
        </p:nvGraphicFramePr>
        <p:xfrm>
          <a:off x="381000" y="2514600"/>
          <a:ext cx="5772150" cy="34956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476999" y="5105400"/>
            <a:ext cx="1567667" cy="461665"/>
          </a:xfrm>
          <a:prstGeom prst="rect">
            <a:avLst/>
          </a:prstGeom>
          <a:noFill/>
        </p:spPr>
        <p:txBody>
          <a:bodyPr wrap="square" rtlCol="0">
            <a:spAutoFit/>
          </a:bodyPr>
          <a:lstStyle/>
          <a:p>
            <a:r>
              <a:rPr lang="en-US" sz="2400" b="1" dirty="0" smtClean="0"/>
              <a:t>104.483%</a:t>
            </a:r>
            <a:endParaRPr lang="en-US" sz="2400" b="1" dirty="0"/>
          </a:p>
        </p:txBody>
      </p:sp>
    </p:spTree>
    <p:extLst>
      <p:ext uri="{BB962C8B-B14F-4D97-AF65-F5344CB8AC3E}">
        <p14:creationId xmlns:p14="http://schemas.microsoft.com/office/powerpoint/2010/main" val="13121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Problem</a:t>
            </a:r>
            <a:endParaRPr lang="en-US" dirty="0"/>
          </a:p>
        </p:txBody>
      </p:sp>
      <p:sp>
        <p:nvSpPr>
          <p:cNvPr id="3" name="Content Placeholder 2"/>
          <p:cNvSpPr>
            <a:spLocks noGrp="1"/>
          </p:cNvSpPr>
          <p:nvPr>
            <p:ph idx="1"/>
          </p:nvPr>
        </p:nvSpPr>
        <p:spPr/>
        <p:txBody>
          <a:bodyPr>
            <a:normAutofit/>
          </a:bodyPr>
          <a:lstStyle/>
          <a:p>
            <a:r>
              <a:rPr lang="en-US" sz="3200" dirty="0" smtClean="0"/>
              <a:t>Too many measurements (</a:t>
            </a:r>
            <a:r>
              <a:rPr lang="en-US" sz="3200" smtClean="0"/>
              <a:t>12 for GDP)</a:t>
            </a:r>
            <a:endParaRPr lang="en-US" sz="3200" dirty="0" smtClean="0"/>
          </a:p>
          <a:p>
            <a:r>
              <a:rPr lang="en-US" sz="3200" dirty="0" smtClean="0"/>
              <a:t>Hard to understand (GDP constant price and current price)</a:t>
            </a:r>
          </a:p>
          <a:p>
            <a:r>
              <a:rPr lang="en-US" sz="3200" dirty="0" smtClean="0"/>
              <a:t>Data published by different organizations with different focus</a:t>
            </a:r>
          </a:p>
          <a:p>
            <a:r>
              <a:rPr lang="en-US" sz="3200" dirty="0" smtClean="0"/>
              <a:t>Biased interpretation from public media </a:t>
            </a:r>
          </a:p>
          <a:p>
            <a:r>
              <a:rPr lang="en-US" sz="3200" dirty="0" smtClean="0"/>
              <a:t>No context link to data presentation</a:t>
            </a:r>
            <a:endParaRPr lang="en-US" sz="3200" dirty="0"/>
          </a:p>
        </p:txBody>
      </p:sp>
      <p:sp>
        <p:nvSpPr>
          <p:cNvPr id="4" name="Slide Number Placeholder 3"/>
          <p:cNvSpPr>
            <a:spLocks noGrp="1"/>
          </p:cNvSpPr>
          <p:nvPr>
            <p:ph type="sldNum" sz="quarter" idx="12"/>
          </p:nvPr>
        </p:nvSpPr>
        <p:spPr/>
        <p:txBody>
          <a:bodyPr/>
          <a:lstStyle/>
          <a:p>
            <a:fld id="{C19F1ACF-CA41-4FA9-AE76-AFE9625F7173}" type="slidenum">
              <a:rPr lang="en-US" smtClean="0"/>
              <a:t>4</a:t>
            </a:fld>
            <a:endParaRPr lang="en-US"/>
          </a:p>
        </p:txBody>
      </p:sp>
    </p:spTree>
    <p:extLst>
      <p:ext uri="{BB962C8B-B14F-4D97-AF65-F5344CB8AC3E}">
        <p14:creationId xmlns:p14="http://schemas.microsoft.com/office/powerpoint/2010/main" val="158439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 </a:t>
            </a:r>
            <a:endParaRPr lang="en-US" dirty="0"/>
          </a:p>
        </p:txBody>
      </p:sp>
      <p:sp>
        <p:nvSpPr>
          <p:cNvPr id="3" name="Content Placeholder 2"/>
          <p:cNvSpPr>
            <a:spLocks noGrp="1"/>
          </p:cNvSpPr>
          <p:nvPr>
            <p:ph idx="1"/>
          </p:nvPr>
        </p:nvSpPr>
        <p:spPr/>
        <p:txBody>
          <a:bodyPr>
            <a:normAutofit/>
          </a:bodyPr>
          <a:lstStyle/>
          <a:p>
            <a:r>
              <a:rPr lang="en-US" sz="3200" dirty="0" smtClean="0"/>
              <a:t>Introduce economic statistics</a:t>
            </a:r>
          </a:p>
          <a:p>
            <a:r>
              <a:rPr lang="en-US" sz="3200" dirty="0" smtClean="0"/>
              <a:t>Visualize economic data for easy understanding</a:t>
            </a:r>
          </a:p>
          <a:p>
            <a:r>
              <a:rPr lang="en-US" sz="3200" dirty="0" smtClean="0"/>
              <a:t>Retrieve information from economic data</a:t>
            </a:r>
          </a:p>
          <a:p>
            <a:r>
              <a:rPr lang="en-US" sz="3200" dirty="0" smtClean="0"/>
              <a:t>Use economic data in research and decision making</a:t>
            </a:r>
            <a:endParaRPr lang="en-US" sz="3200" dirty="0"/>
          </a:p>
        </p:txBody>
      </p:sp>
      <p:sp>
        <p:nvSpPr>
          <p:cNvPr id="4" name="Slide Number Placeholder 3"/>
          <p:cNvSpPr>
            <a:spLocks noGrp="1"/>
          </p:cNvSpPr>
          <p:nvPr>
            <p:ph type="sldNum" sz="quarter" idx="12"/>
          </p:nvPr>
        </p:nvSpPr>
        <p:spPr/>
        <p:txBody>
          <a:bodyPr/>
          <a:lstStyle/>
          <a:p>
            <a:fld id="{C19F1ACF-CA41-4FA9-AE76-AFE9625F7173}" type="slidenum">
              <a:rPr lang="en-US" smtClean="0"/>
              <a:t>5</a:t>
            </a:fld>
            <a:endParaRPr lang="en-US"/>
          </a:p>
        </p:txBody>
      </p:sp>
    </p:spTree>
    <p:extLst>
      <p:ext uri="{BB962C8B-B14F-4D97-AF65-F5344CB8AC3E}">
        <p14:creationId xmlns:p14="http://schemas.microsoft.com/office/powerpoint/2010/main" val="1042529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does economic data matter?</a:t>
            </a:r>
            <a:endParaRPr lang="en-US" dirty="0"/>
          </a:p>
        </p:txBody>
      </p:sp>
      <p:sp>
        <p:nvSpPr>
          <p:cNvPr id="3" name="Content Placeholder 2"/>
          <p:cNvSpPr>
            <a:spLocks noGrp="1"/>
          </p:cNvSpPr>
          <p:nvPr>
            <p:ph idx="1"/>
          </p:nvPr>
        </p:nvSpPr>
        <p:spPr/>
        <p:txBody>
          <a:bodyPr>
            <a:normAutofit/>
          </a:bodyPr>
          <a:lstStyle/>
          <a:p>
            <a:r>
              <a:rPr lang="en-US" sz="3200" dirty="0" smtClean="0"/>
              <a:t>Career development</a:t>
            </a:r>
          </a:p>
          <a:p>
            <a:r>
              <a:rPr lang="en-US" sz="3200" dirty="0" smtClean="0"/>
              <a:t>Income</a:t>
            </a:r>
          </a:p>
          <a:p>
            <a:r>
              <a:rPr lang="en-US" sz="3200" dirty="0" smtClean="0"/>
              <a:t>Business</a:t>
            </a:r>
          </a:p>
          <a:p>
            <a:r>
              <a:rPr lang="en-US" sz="3200" dirty="0" smtClean="0"/>
              <a:t>Where to live</a:t>
            </a:r>
            <a:endParaRPr lang="en-US" sz="3200" dirty="0"/>
          </a:p>
        </p:txBody>
      </p:sp>
      <p:sp>
        <p:nvSpPr>
          <p:cNvPr id="4" name="Slide Number Placeholder 3"/>
          <p:cNvSpPr>
            <a:spLocks noGrp="1"/>
          </p:cNvSpPr>
          <p:nvPr>
            <p:ph type="sldNum" sz="quarter" idx="12"/>
          </p:nvPr>
        </p:nvSpPr>
        <p:spPr/>
        <p:txBody>
          <a:bodyPr/>
          <a:lstStyle/>
          <a:p>
            <a:fld id="{C19F1ACF-CA41-4FA9-AE76-AFE9625F7173}" type="slidenum">
              <a:rPr lang="en-US" smtClean="0"/>
              <a:t>6</a:t>
            </a:fld>
            <a:endParaRPr lang="en-US"/>
          </a:p>
        </p:txBody>
      </p:sp>
    </p:spTree>
    <p:extLst>
      <p:ext uri="{BB962C8B-B14F-4D97-AF65-F5344CB8AC3E}">
        <p14:creationId xmlns:p14="http://schemas.microsoft.com/office/powerpoint/2010/main" val="1733512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400" dirty="0" smtClean="0"/>
              <a:t>Major Measurements</a:t>
            </a:r>
            <a:endParaRPr lang="en-US" sz="4400" dirty="0"/>
          </a:p>
        </p:txBody>
      </p:sp>
      <p:sp>
        <p:nvSpPr>
          <p:cNvPr id="2" name="Content Placeholder 1"/>
          <p:cNvSpPr>
            <a:spLocks noGrp="1"/>
          </p:cNvSpPr>
          <p:nvPr>
            <p:ph idx="1"/>
          </p:nvPr>
        </p:nvSpPr>
        <p:spPr>
          <a:xfrm>
            <a:off x="457201" y="1143000"/>
            <a:ext cx="8305800" cy="5334000"/>
          </a:xfrm>
        </p:spPr>
        <p:txBody>
          <a:bodyPr>
            <a:noAutofit/>
          </a:bodyPr>
          <a:lstStyle/>
          <a:p>
            <a:r>
              <a:rPr lang="en-US" sz="2800" dirty="0" smtClean="0"/>
              <a:t>Economic and labor statistics</a:t>
            </a:r>
          </a:p>
          <a:p>
            <a:pPr lvl="1"/>
            <a:r>
              <a:rPr lang="en-US" b="1" dirty="0"/>
              <a:t>Gross </a:t>
            </a:r>
            <a:r>
              <a:rPr lang="en-US" b="1" dirty="0" smtClean="0"/>
              <a:t>Domestic </a:t>
            </a:r>
            <a:r>
              <a:rPr lang="en-US" b="1" dirty="0"/>
              <a:t>P</a:t>
            </a:r>
            <a:r>
              <a:rPr lang="en-US" b="1" dirty="0" smtClean="0"/>
              <a:t>roduct (</a:t>
            </a:r>
            <a:r>
              <a:rPr lang="en-US" b="1" dirty="0"/>
              <a:t>GDP)</a:t>
            </a:r>
            <a:r>
              <a:rPr lang="en-US" dirty="0"/>
              <a:t>:  the market value of all officially recognized final goods and services produced within a country in a given period of time.</a:t>
            </a:r>
            <a:endParaRPr lang="en-US" dirty="0" smtClean="0"/>
          </a:p>
          <a:p>
            <a:pPr lvl="1"/>
            <a:r>
              <a:rPr lang="en-US" b="1" dirty="0" smtClean="0"/>
              <a:t>Consumer Price Index</a:t>
            </a:r>
            <a:r>
              <a:rPr lang="en-US" dirty="0" smtClean="0"/>
              <a:t> (</a:t>
            </a:r>
            <a:r>
              <a:rPr lang="en-US" b="1" dirty="0"/>
              <a:t>CPI</a:t>
            </a:r>
            <a:r>
              <a:rPr lang="en-US" dirty="0" smtClean="0"/>
              <a:t>): a </a:t>
            </a:r>
            <a:r>
              <a:rPr lang="en-US" dirty="0"/>
              <a:t>measure of the average change over time in the prices paid by urban consumers for a market basket of consumer goods and services.</a:t>
            </a:r>
            <a:endParaRPr lang="en-US" dirty="0" smtClean="0"/>
          </a:p>
          <a:p>
            <a:pPr lvl="1"/>
            <a:r>
              <a:rPr lang="en-US" b="1" dirty="0" smtClean="0"/>
              <a:t>Unemployment Rate</a:t>
            </a:r>
            <a:r>
              <a:rPr lang="en-US" dirty="0" smtClean="0"/>
              <a:t>: calculated </a:t>
            </a:r>
            <a:r>
              <a:rPr lang="en-US" dirty="0"/>
              <a:t>as a percentage by dividing the number of unemployed individuals (people are without work and actively seeking work) by all individuals currently in the labor force</a:t>
            </a:r>
            <a:endParaRPr lang="en-US" dirty="0" smtClean="0"/>
          </a:p>
          <a:p>
            <a:pPr lvl="1"/>
            <a:r>
              <a:rPr lang="en-US" b="1" dirty="0" smtClean="0"/>
              <a:t>Average Wages/Taxes</a:t>
            </a:r>
          </a:p>
          <a:p>
            <a:pPr lvl="1"/>
            <a:r>
              <a:rPr lang="en-US" b="1" dirty="0" smtClean="0"/>
              <a:t>Job Openings and Hires</a:t>
            </a:r>
            <a:endParaRPr lang="en-US" b="1" dirty="0"/>
          </a:p>
        </p:txBody>
      </p:sp>
      <p:sp>
        <p:nvSpPr>
          <p:cNvPr id="4" name="Slide Number Placeholder 3"/>
          <p:cNvSpPr>
            <a:spLocks noGrp="1"/>
          </p:cNvSpPr>
          <p:nvPr>
            <p:ph type="sldNum" sz="quarter" idx="12"/>
          </p:nvPr>
        </p:nvSpPr>
        <p:spPr/>
        <p:txBody>
          <a:bodyPr/>
          <a:lstStyle/>
          <a:p>
            <a:fld id="{C19F1ACF-CA41-4FA9-AE76-AFE9625F7173}" type="slidenum">
              <a:rPr lang="en-US" smtClean="0"/>
              <a:t>7</a:t>
            </a:fld>
            <a:endParaRPr lang="en-US"/>
          </a:p>
        </p:txBody>
      </p:sp>
    </p:spTree>
    <p:extLst>
      <p:ext uri="{BB962C8B-B14F-4D97-AF65-F5344CB8AC3E}">
        <p14:creationId xmlns:p14="http://schemas.microsoft.com/office/powerpoint/2010/main" val="408797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74638"/>
            <a:ext cx="8019288" cy="1143000"/>
          </a:xfrm>
        </p:spPr>
        <p:txBody>
          <a:bodyPr/>
          <a:lstStyle/>
          <a:p>
            <a:pPr algn="l"/>
            <a:r>
              <a:rPr lang="en-US" dirty="0" smtClean="0"/>
              <a:t>Data Sources</a:t>
            </a:r>
            <a:endParaRPr lang="en-US" dirty="0"/>
          </a:p>
        </p:txBody>
      </p:sp>
      <p:sp>
        <p:nvSpPr>
          <p:cNvPr id="2" name="Content Placeholder 1"/>
          <p:cNvSpPr>
            <a:spLocks noGrp="1"/>
          </p:cNvSpPr>
          <p:nvPr>
            <p:ph idx="1"/>
          </p:nvPr>
        </p:nvSpPr>
        <p:spPr>
          <a:xfrm>
            <a:off x="457201" y="1371600"/>
            <a:ext cx="8305800" cy="5105400"/>
          </a:xfrm>
        </p:spPr>
        <p:txBody>
          <a:bodyPr>
            <a:normAutofit/>
          </a:bodyPr>
          <a:lstStyle/>
          <a:p>
            <a:pPr lvl="1"/>
            <a:r>
              <a:rPr lang="en-US" sz="2800" dirty="0" smtClean="0"/>
              <a:t>International </a:t>
            </a:r>
            <a:r>
              <a:rPr lang="en-US" sz="2800" dirty="0"/>
              <a:t>Monetary Fund (IMF): </a:t>
            </a:r>
            <a:r>
              <a:rPr lang="en-US" sz="2800" dirty="0">
                <a:hlinkClick r:id="rId2"/>
              </a:rPr>
              <a:t>http://</a:t>
            </a:r>
            <a:r>
              <a:rPr lang="en-US" sz="2800" dirty="0" smtClean="0">
                <a:hlinkClick r:id="rId2"/>
              </a:rPr>
              <a:t>www.imf.org/external/index.htm</a:t>
            </a:r>
            <a:r>
              <a:rPr lang="en-US" sz="2800" dirty="0" smtClean="0"/>
              <a:t> </a:t>
            </a:r>
          </a:p>
          <a:p>
            <a:pPr lvl="1"/>
            <a:r>
              <a:rPr lang="en-US" sz="2800" dirty="0" smtClean="0"/>
              <a:t>U.S. Department of Commerce, Bureau of Economic analysis: </a:t>
            </a:r>
            <a:r>
              <a:rPr lang="en-US" sz="2800" dirty="0">
                <a:hlinkClick r:id="rId3"/>
              </a:rPr>
              <a:t>http://www.bea.gov</a:t>
            </a:r>
            <a:r>
              <a:rPr lang="en-US" sz="2800" dirty="0" smtClean="0">
                <a:hlinkClick r:id="rId3"/>
              </a:rPr>
              <a:t>/</a:t>
            </a:r>
            <a:endParaRPr lang="en-US" sz="2800" dirty="0" smtClean="0"/>
          </a:p>
          <a:p>
            <a:pPr lvl="1"/>
            <a:r>
              <a:rPr lang="en-US" sz="2800" dirty="0" smtClean="0"/>
              <a:t>United States Department of Labor, Bureau of </a:t>
            </a:r>
            <a:r>
              <a:rPr lang="en-US" sz="2800" dirty="0"/>
              <a:t>Labor Statistics - </a:t>
            </a:r>
            <a:r>
              <a:rPr lang="en-US" sz="2800" dirty="0">
                <a:hlinkClick r:id="rId4"/>
              </a:rPr>
              <a:t>http://www.bls.gov</a:t>
            </a:r>
            <a:r>
              <a:rPr lang="en-US" sz="2800" dirty="0" smtClean="0">
                <a:hlinkClick r:id="rId4"/>
              </a:rPr>
              <a:t>/</a:t>
            </a:r>
            <a:r>
              <a:rPr lang="en-US" sz="2800" dirty="0" smtClean="0"/>
              <a:t> </a:t>
            </a:r>
          </a:p>
          <a:p>
            <a:pPr lvl="1"/>
            <a:r>
              <a:rPr lang="en-US" sz="2800" dirty="0" err="1" smtClean="0"/>
              <a:t>Organisation</a:t>
            </a:r>
            <a:r>
              <a:rPr lang="en-US" sz="2800" dirty="0" smtClean="0"/>
              <a:t> for Economic Co-operation and Development, </a:t>
            </a:r>
            <a:r>
              <a:rPr lang="en-US" sz="2800" dirty="0" err="1" smtClean="0"/>
              <a:t>OECD.StateExtracts</a:t>
            </a:r>
            <a:r>
              <a:rPr lang="en-US" sz="2800" dirty="0"/>
              <a:t> - </a:t>
            </a:r>
            <a:r>
              <a:rPr lang="en-US" sz="2800" dirty="0">
                <a:hlinkClick r:id="rId5"/>
              </a:rPr>
              <a:t>http://</a:t>
            </a:r>
            <a:r>
              <a:rPr lang="en-US" sz="2800" dirty="0" smtClean="0">
                <a:hlinkClick r:id="rId5"/>
              </a:rPr>
              <a:t>stats.oecd.org/Index.aspx</a:t>
            </a:r>
            <a:r>
              <a:rPr lang="en-US" sz="2800" dirty="0" smtClean="0"/>
              <a:t> </a:t>
            </a:r>
          </a:p>
        </p:txBody>
      </p:sp>
      <p:sp>
        <p:nvSpPr>
          <p:cNvPr id="4" name="Slide Number Placeholder 3"/>
          <p:cNvSpPr>
            <a:spLocks noGrp="1"/>
          </p:cNvSpPr>
          <p:nvPr>
            <p:ph type="sldNum" sz="quarter" idx="12"/>
          </p:nvPr>
        </p:nvSpPr>
        <p:spPr/>
        <p:txBody>
          <a:bodyPr/>
          <a:lstStyle/>
          <a:p>
            <a:fld id="{C19F1ACF-CA41-4FA9-AE76-AFE9625F7173}" type="slidenum">
              <a:rPr lang="en-US" smtClean="0"/>
              <a:t>8</a:t>
            </a:fld>
            <a:endParaRPr lang="en-US"/>
          </a:p>
        </p:txBody>
      </p:sp>
    </p:spTree>
    <p:extLst>
      <p:ext uri="{BB962C8B-B14F-4D97-AF65-F5344CB8AC3E}">
        <p14:creationId xmlns:p14="http://schemas.microsoft.com/office/powerpoint/2010/main" val="2644565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a:t>
            </a:r>
            <a:endParaRPr lang="en-US" dirty="0"/>
          </a:p>
        </p:txBody>
      </p:sp>
      <p:sp>
        <p:nvSpPr>
          <p:cNvPr id="3" name="Content Placeholder 2"/>
          <p:cNvSpPr>
            <a:spLocks noGrp="1"/>
          </p:cNvSpPr>
          <p:nvPr>
            <p:ph idx="1"/>
          </p:nvPr>
        </p:nvSpPr>
        <p:spPr/>
        <p:txBody>
          <a:bodyPr/>
          <a:lstStyle/>
          <a:p>
            <a:r>
              <a:rPr lang="en-US" dirty="0" smtClean="0"/>
              <a:t>Improve flexibility in data presentation</a:t>
            </a:r>
          </a:p>
          <a:p>
            <a:r>
              <a:rPr lang="en-US" dirty="0" smtClean="0"/>
              <a:t>Balance between data volume and information delivery</a:t>
            </a:r>
          </a:p>
          <a:p>
            <a:r>
              <a:rPr lang="en-US" dirty="0" smtClean="0"/>
              <a:t>Better data visualization</a:t>
            </a:r>
          </a:p>
          <a:p>
            <a:r>
              <a:rPr lang="en-US" dirty="0" smtClean="0"/>
              <a:t>Classify data display according to different contexts or user needs</a:t>
            </a:r>
          </a:p>
          <a:p>
            <a:r>
              <a:rPr lang="en-US" smtClean="0"/>
              <a:t>Automatic Data </a:t>
            </a:r>
            <a:r>
              <a:rPr lang="en-US" dirty="0" smtClean="0"/>
              <a:t>synchronization</a:t>
            </a:r>
            <a:endParaRPr lang="en-US" dirty="0"/>
          </a:p>
        </p:txBody>
      </p:sp>
      <p:sp>
        <p:nvSpPr>
          <p:cNvPr id="4" name="Slide Number Placeholder 3"/>
          <p:cNvSpPr>
            <a:spLocks noGrp="1"/>
          </p:cNvSpPr>
          <p:nvPr>
            <p:ph type="sldNum" sz="quarter" idx="12"/>
          </p:nvPr>
        </p:nvSpPr>
        <p:spPr/>
        <p:txBody>
          <a:bodyPr/>
          <a:lstStyle/>
          <a:p>
            <a:fld id="{C19F1ACF-CA41-4FA9-AE76-AFE9625F7173}" type="slidenum">
              <a:rPr lang="en-US" smtClean="0"/>
              <a:t>9</a:t>
            </a:fld>
            <a:endParaRPr lang="en-US"/>
          </a:p>
        </p:txBody>
      </p:sp>
    </p:spTree>
    <p:extLst>
      <p:ext uri="{BB962C8B-B14F-4D97-AF65-F5344CB8AC3E}">
        <p14:creationId xmlns:p14="http://schemas.microsoft.com/office/powerpoint/2010/main" val="135060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4254</TotalTime>
  <Words>560</Words>
  <Application>Microsoft Office PowerPoint</Application>
  <PresentationFormat>On-screen Show (4:3)</PresentationFormat>
  <Paragraphs>72</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Master Economic Data</vt:lpstr>
      <vt:lpstr>Agenda</vt:lpstr>
      <vt:lpstr>A Question </vt:lpstr>
      <vt:lpstr>Today’s Problem</vt:lpstr>
      <vt:lpstr>Project Objectives </vt:lpstr>
      <vt:lpstr>Why does economic data matter?</vt:lpstr>
      <vt:lpstr>Major Measurements</vt:lpstr>
      <vt:lpstr>Data Sources</vt:lpstr>
      <vt:lpstr>Future Improvement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Analysis of Major Laptop Company</dc:title>
  <dc:creator>lxiang</dc:creator>
  <cp:lastModifiedBy>lxiang</cp:lastModifiedBy>
  <cp:revision>138</cp:revision>
  <dcterms:created xsi:type="dcterms:W3CDTF">2013-03-03T21:21:20Z</dcterms:created>
  <dcterms:modified xsi:type="dcterms:W3CDTF">2013-05-03T05:43:33Z</dcterms:modified>
</cp:coreProperties>
</file>