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3" r:id="rId6"/>
    <p:sldId id="260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28D69-93BC-4323-84EA-2C9F65C8A4E2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3D8E2-3E71-45E9-9CF4-1709936E2C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5367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3D8E2-3E71-45E9-9CF4-1709936E2C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6554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3D8E2-3E71-45E9-9CF4-1709936E2C4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3839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3D8E2-3E71-45E9-9CF4-1709936E2C4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5421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3D8E2-3E71-45E9-9CF4-1709936E2C4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0139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3D8E2-3E71-45E9-9CF4-1709936E2C4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7311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3D8E2-3E71-45E9-9CF4-1709936E2C4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7353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3D8E2-3E71-45E9-9CF4-1709936E2C4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7841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3D8E2-3E71-45E9-9CF4-1709936E2C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4539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3D8E2-3E71-45E9-9CF4-1709936E2C4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4189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3D8E2-3E71-45E9-9CF4-1709936E2C4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4709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3D8E2-3E71-45E9-9CF4-1709936E2C4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0326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3D8E2-3E71-45E9-9CF4-1709936E2C4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5722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3D8E2-3E71-45E9-9CF4-1709936E2C4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6920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3D8E2-3E71-45E9-9CF4-1709936E2C4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9007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3D8E2-3E71-45E9-9CF4-1709936E2C4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497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A2FB-E0F8-481C-A447-2D40D27C50F8}" type="datetime1">
              <a:rPr lang="en-US" smtClean="0"/>
              <a:pPr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B21F-01F2-4E4D-AC68-24811D8991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A1D-46B5-43B3-947F-88B4765FFF1F}" type="datetime1">
              <a:rPr lang="en-US" smtClean="0"/>
              <a:pPr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B21F-01F2-4E4D-AC68-24811D8991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8FCA-4370-49A9-B09E-C5A7A82E7947}" type="datetime1">
              <a:rPr lang="en-US" smtClean="0"/>
              <a:pPr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B21F-01F2-4E4D-AC68-24811D8991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5E340-0002-4A0F-949E-B79F70657EC2}" type="datetime1">
              <a:rPr lang="en-US" smtClean="0"/>
              <a:pPr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B21F-01F2-4E4D-AC68-24811D8991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A8D7-DE50-4F9B-B006-0ABE16D7DED2}" type="datetime1">
              <a:rPr lang="en-US" smtClean="0"/>
              <a:pPr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B21F-01F2-4E4D-AC68-24811D8991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5C96-B8EF-4064-91FB-6015E5D01185}" type="datetime1">
              <a:rPr lang="en-US" smtClean="0"/>
              <a:pPr/>
              <a:t>3/15/2013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B21F-01F2-4E4D-AC68-24811D8991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A868-22B8-4202-BA6F-B74BFB1FACB7}" type="datetime1">
              <a:rPr lang="en-US" smtClean="0"/>
              <a:pPr/>
              <a:t>3/15/2013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B21F-01F2-4E4D-AC68-24811D8991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AB41-69A9-427E-9F9E-34C049AA8EC4}" type="datetime1">
              <a:rPr lang="en-US" smtClean="0"/>
              <a:pPr/>
              <a:t>3/15/2013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B21F-01F2-4E4D-AC68-24811D8991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9CFF-9D3E-401B-9F05-677EBA2D4B4E}" type="datetime1">
              <a:rPr lang="en-US" smtClean="0"/>
              <a:pPr/>
              <a:t>3/15/2013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B21F-01F2-4E4D-AC68-24811D8991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04C2-6881-4B67-8CE3-7C66446E9885}" type="datetime1">
              <a:rPr lang="en-US" smtClean="0"/>
              <a:pPr/>
              <a:t>3/15/2013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B21F-01F2-4E4D-AC68-24811D8991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343D-D86A-44FC-BBD5-99D7AAF60249}" type="datetime1">
              <a:rPr lang="en-US" smtClean="0"/>
              <a:pPr/>
              <a:t>3/15/2013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04B21F-01F2-4E4D-AC68-24811D8991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704B21F-01F2-4E4D-AC68-24811D8991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E3CE000-1303-4E70-9EA1-9741299D78B0}" type="datetime1">
              <a:rPr lang="en-US" smtClean="0"/>
              <a:pPr/>
              <a:t>3/15/2013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38200"/>
            <a:ext cx="7543800" cy="2593975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Smart Phones on Twitter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33800"/>
            <a:ext cx="6461760" cy="1066800"/>
          </a:xfrm>
        </p:spPr>
        <p:txBody>
          <a:bodyPr>
            <a:no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Web analytic course Spring2013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Prof. Winter Mason</a:t>
            </a:r>
          </a:p>
          <a:p>
            <a:pPr algn="l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 algn="l"/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Ebrahim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Safavi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Mahdi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Azarafrooz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Alireza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Louni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B21F-01F2-4E4D-AC68-24811D89910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 Game</a:t>
            </a:r>
          </a:p>
          <a:p>
            <a:pPr lvl="1"/>
            <a:r>
              <a:rPr lang="en-US" dirty="0"/>
              <a:t>Market</a:t>
            </a:r>
          </a:p>
          <a:p>
            <a:pPr lvl="1"/>
            <a:r>
              <a:rPr lang="en-US" dirty="0"/>
              <a:t>Hardware</a:t>
            </a:r>
          </a:p>
          <a:p>
            <a:pPr lvl="1"/>
            <a:r>
              <a:rPr lang="en-US" dirty="0"/>
              <a:t>Software</a:t>
            </a:r>
          </a:p>
          <a:p>
            <a:pPr lvl="1"/>
            <a:r>
              <a:rPr lang="en-US" b="1" dirty="0"/>
              <a:t>Appearance</a:t>
            </a:r>
          </a:p>
          <a:p>
            <a:pPr lvl="1"/>
            <a:r>
              <a:rPr lang="en-US" dirty="0"/>
              <a:t>Competitors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B21F-01F2-4E4D-AC68-24811D89910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194" name="Picture 2" descr="C:\Python27\new4.png"/>
          <p:cNvPicPr>
            <a:picLocks noChangeAspect="1" noChangeArrowheads="1"/>
          </p:cNvPicPr>
          <p:nvPr/>
        </p:nvPicPr>
        <p:blipFill rotWithShape="1">
          <a:blip r:embed="rId3" cstate="print"/>
          <a:srcRect l="11728" r="12573"/>
          <a:stretch/>
        </p:blipFill>
        <p:spPr bwMode="auto">
          <a:xfrm>
            <a:off x="3091070" y="2667000"/>
            <a:ext cx="4333460" cy="2952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Perceptual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B21F-01F2-4E4D-AC68-24811D89910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098" name="Picture 2" descr="C:\Documents and Settings\Alireza\Desktop\bar_char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00200"/>
            <a:ext cx="6400800" cy="48230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Co-occurrence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Galaxy S III- Galaxy S3 -Galaxy SIII -GalaxyS3 -</a:t>
            </a:r>
            <a:r>
              <a:rPr lang="en-US" sz="2000" dirty="0" err="1" smtClean="0"/>
              <a:t>GalaxySIII</a:t>
            </a:r>
            <a:endParaRPr lang="en-US" sz="2000" dirty="0"/>
          </a:p>
          <a:p>
            <a:r>
              <a:rPr lang="en-US" sz="2000" dirty="0" smtClean="0"/>
              <a:t>These words co-occur frequently with “Galaxy”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B21F-01F2-4E4D-AC68-24811D89910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295400" y="-3733800"/>
            <a:ext cx="5570756" cy="932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1000" dirty="0">
              <a:solidFill>
                <a:srgbClr val="0000FF"/>
              </a:solidFill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1000" dirty="0">
              <a:solidFill>
                <a:srgbClr val="0000FF"/>
              </a:solidFill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1000" dirty="0">
              <a:solidFill>
                <a:srgbClr val="0000FF"/>
              </a:solidFill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1000" dirty="0">
              <a:solidFill>
                <a:srgbClr val="0000FF"/>
              </a:solidFill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1000" dirty="0">
              <a:solidFill>
                <a:srgbClr val="0000FF"/>
              </a:solidFill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1000" dirty="0">
              <a:solidFill>
                <a:srgbClr val="0000FF"/>
              </a:solidFill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1000" dirty="0">
              <a:solidFill>
                <a:srgbClr val="0000FF"/>
              </a:solidFill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1000" dirty="0">
              <a:solidFill>
                <a:srgbClr val="0000FF"/>
              </a:solidFill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1000" dirty="0">
              <a:solidFill>
                <a:srgbClr val="0000FF"/>
              </a:solidFill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1000" dirty="0">
              <a:solidFill>
                <a:srgbClr val="0000FF"/>
              </a:solidFill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1000" dirty="0">
              <a:solidFill>
                <a:srgbClr val="0000FF"/>
              </a:solidFill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1000" dirty="0">
              <a:solidFill>
                <a:srgbClr val="0000FF"/>
              </a:solidFill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1000" dirty="0">
              <a:solidFill>
                <a:srgbClr val="0000FF"/>
              </a:solidFill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1000" dirty="0">
              <a:solidFill>
                <a:srgbClr val="0000FF"/>
              </a:solidFill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1000" dirty="0">
              <a:solidFill>
                <a:srgbClr val="0000FF"/>
              </a:solidFill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1000" dirty="0">
              <a:solidFill>
                <a:srgbClr val="0000FF"/>
              </a:solidFill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1000" dirty="0">
              <a:solidFill>
                <a:srgbClr val="0000FF"/>
              </a:solidFill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1000" dirty="0">
              <a:solidFill>
                <a:srgbClr val="0000FF"/>
              </a:solidFill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1000" dirty="0">
              <a:solidFill>
                <a:srgbClr val="0000FF"/>
              </a:solidFill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1000" dirty="0">
              <a:solidFill>
                <a:srgbClr val="0000FF"/>
              </a:solidFill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1000" dirty="0">
              <a:solidFill>
                <a:srgbClr val="0000FF"/>
              </a:solidFill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000" dirty="0">
                <a:solidFill>
                  <a:srgbClr val="0000FF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correlation</a:t>
            </a:r>
            <a:r>
              <a:rPr lang="en-US" sz="1000" dirty="0" smtClean="0">
                <a:solidFill>
                  <a:srgbClr val="0000FF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=0.3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samsung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eyebased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nyt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scrolling      tout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0.46      0.31      0.31      0.31      0.31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correlation</a:t>
            </a:r>
            <a:r>
              <a:rPr lang="en-US" sz="1000" dirty="0" smtClean="0">
                <a:solidFill>
                  <a:srgbClr val="0000FF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=0.2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samsung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eyebased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nyt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scrolling      tout       iii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iiis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0.46      0.31      0.31      0.31      0.31      0.30      0.30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siii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vaunted  features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0.29      0.28      0.21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correlation</a:t>
            </a:r>
            <a:r>
              <a:rPr lang="en-US" sz="1000" dirty="0" smtClean="0">
                <a:solidFill>
                  <a:srgbClr val="0000FF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=0.1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samsung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eyebased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nyt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scrolling      tout       iii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iiis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0.46      0.31      0.31      0.31      0.31      0.30      0.30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siii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vaunted  features      note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lte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fcc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passes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0.29      0.28      0.21      0.15      0.14      0.13      0.13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pages   support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tmobile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 eyes    scroll      kept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samsungs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0.12      0.12      0.12      0.11      0.11      0.10      0.10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We'll draw lines between those terms if they are correlated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Correlation with Galaxy=.2 and correlation for edge formation=.3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B21F-01F2-4E4D-AC68-24811D89910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 descr="C:\Documents and Settings\Alireza\My Documents\plot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752600"/>
            <a:ext cx="5308600" cy="3981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Correlation with Galaxy=.2 and correlation for edge formation=.9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B21F-01F2-4E4D-AC68-24811D89910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 descr="C:\Documents and Settings\Alireza\My Documents\plot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447800"/>
            <a:ext cx="5334000" cy="400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Correlation with Galaxy=.1 and correlation for edge formation=.3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B21F-01F2-4E4D-AC68-24811D89910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074" name="Picture 2" descr="C:\Documents and Settings\Alireza\My Documents\plot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219200"/>
            <a:ext cx="5664200" cy="4248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300" dirty="0" smtClean="0"/>
          </a:p>
          <a:p>
            <a:endParaRPr lang="en-US" sz="1300" dirty="0" smtClean="0"/>
          </a:p>
          <a:p>
            <a:endParaRPr lang="en-US" sz="1300" dirty="0" smtClean="0"/>
          </a:p>
          <a:p>
            <a:endParaRPr lang="en-US" sz="1300" dirty="0" smtClean="0"/>
          </a:p>
          <a:p>
            <a:endParaRPr lang="en-US" sz="1300" dirty="0" smtClean="0"/>
          </a:p>
          <a:p>
            <a:r>
              <a:rPr lang="en-US" sz="1300" dirty="0" smtClean="0"/>
              <a:t>Correlation with Galaxy=.1 and correlation for edge formation=.3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B21F-01F2-4E4D-AC68-24811D89910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2770" name="Picture 2" descr="C:\Documents and Settings\Alireza\My Documents\plot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733550"/>
            <a:ext cx="4953000" cy="3714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Big-data </a:t>
            </a:r>
          </a:p>
          <a:p>
            <a:r>
              <a:rPr lang="en-US" dirty="0" smtClean="0"/>
              <a:t>Data acquisition</a:t>
            </a:r>
          </a:p>
          <a:p>
            <a:r>
              <a:rPr lang="en-US" dirty="0" smtClean="0"/>
              <a:t>Market perspective</a:t>
            </a:r>
          </a:p>
          <a:p>
            <a:pPr lvl="1"/>
            <a:r>
              <a:rPr lang="en-US" dirty="0" smtClean="0"/>
              <a:t>Perceptual analysis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B21F-01F2-4E4D-AC68-24811D89910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Motivation and Goals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Acquisition and Cleaning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Market Analysis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Perceptual Map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Summary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B21F-01F2-4E4D-AC68-24811D89910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Web 2</a:t>
            </a:r>
          </a:p>
          <a:p>
            <a:pPr lvl="1"/>
            <a:r>
              <a:rPr lang="en-US" dirty="0" smtClean="0"/>
              <a:t>Tons of data on </a:t>
            </a:r>
            <a:r>
              <a:rPr lang="en-US" dirty="0"/>
              <a:t>s</a:t>
            </a:r>
            <a:r>
              <a:rPr lang="en-US" dirty="0" smtClean="0"/>
              <a:t>ocial networks by members. </a:t>
            </a:r>
          </a:p>
          <a:p>
            <a:pPr lvl="1"/>
            <a:r>
              <a:rPr lang="en-US" dirty="0" smtClean="0"/>
              <a:t>Novel polling for market purposes. </a:t>
            </a:r>
          </a:p>
          <a:p>
            <a:r>
              <a:rPr lang="en-US" dirty="0" smtClean="0"/>
              <a:t>Twitter introduction</a:t>
            </a:r>
          </a:p>
          <a:p>
            <a:pPr lvl="1"/>
            <a:r>
              <a:rPr lang="en-US" dirty="0" smtClean="0"/>
              <a:t>Micro-blogging</a:t>
            </a:r>
          </a:p>
          <a:p>
            <a:pPr lvl="1"/>
            <a:r>
              <a:rPr lang="en-US" dirty="0" smtClean="0"/>
              <a:t>Text-based interaction </a:t>
            </a:r>
          </a:p>
          <a:p>
            <a:pPr lvl="1"/>
            <a:r>
              <a:rPr lang="en-US" dirty="0" smtClean="0"/>
              <a:t>Stream of tweets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B21F-01F2-4E4D-AC68-24811D89910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2" descr="C:\Documents and Settings\Alireza\Desktop\Twitter_bird_logo_2012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3810000"/>
            <a:ext cx="952500" cy="781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Fast changing </a:t>
            </a:r>
            <a:r>
              <a:rPr lang="en-US" dirty="0"/>
              <a:t>m</a:t>
            </a:r>
            <a:r>
              <a:rPr lang="en-US" dirty="0" smtClean="0"/>
              <a:t>arket</a:t>
            </a:r>
          </a:p>
          <a:p>
            <a:r>
              <a:rPr lang="en-US" dirty="0" smtClean="0"/>
              <a:t>Fully competitive market</a:t>
            </a:r>
          </a:p>
          <a:p>
            <a:r>
              <a:rPr lang="en-US" dirty="0" smtClean="0"/>
              <a:t>Why Twitter?</a:t>
            </a:r>
          </a:p>
          <a:p>
            <a:pPr lvl="1"/>
            <a:r>
              <a:rPr lang="en-US" dirty="0" smtClean="0"/>
              <a:t>Easy access and free</a:t>
            </a:r>
          </a:p>
          <a:p>
            <a:r>
              <a:rPr lang="en-US" dirty="0" smtClean="0"/>
              <a:t>Customer expectation and interests</a:t>
            </a:r>
          </a:p>
          <a:p>
            <a:pPr lvl="1"/>
            <a:r>
              <a:rPr lang="en-US" dirty="0" smtClean="0"/>
              <a:t>Strategic plan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B21F-01F2-4E4D-AC68-24811D89910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Acquisition and Cleaning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Python-Twitter Package</a:t>
            </a:r>
          </a:p>
          <a:p>
            <a:r>
              <a:rPr lang="en-US" dirty="0" smtClean="0"/>
              <a:t>6000 Tweets</a:t>
            </a:r>
          </a:p>
          <a:p>
            <a:r>
              <a:rPr lang="en-US" dirty="0" smtClean="0"/>
              <a:t>Saved as JSON</a:t>
            </a:r>
          </a:p>
          <a:p>
            <a:r>
              <a:rPr lang="en-US" dirty="0" smtClean="0"/>
              <a:t>Irrelevant Tweets</a:t>
            </a:r>
          </a:p>
          <a:p>
            <a:r>
              <a:rPr lang="en-US" dirty="0" smtClean="0"/>
              <a:t>Linguistic Analysis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B21F-01F2-4E4D-AC68-24811D89910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Market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B21F-01F2-4E4D-AC68-24811D89910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218" name="Picture 2" descr="C:\Python27\threedpi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2286000"/>
            <a:ext cx="3476625" cy="2724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Linguistic Analysis</a:t>
            </a:r>
          </a:p>
          <a:p>
            <a:r>
              <a:rPr lang="en-US" dirty="0" smtClean="0"/>
              <a:t>Market Game</a:t>
            </a:r>
          </a:p>
          <a:p>
            <a:pPr lvl="1"/>
            <a:r>
              <a:rPr lang="en-US" b="1" dirty="0" smtClean="0"/>
              <a:t>Market</a:t>
            </a:r>
          </a:p>
          <a:p>
            <a:pPr lvl="1"/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Appearance</a:t>
            </a:r>
          </a:p>
          <a:p>
            <a:pPr lvl="1"/>
            <a:r>
              <a:rPr lang="en-US" dirty="0" smtClean="0"/>
              <a:t>Competitors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B21F-01F2-4E4D-AC68-24811D89910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122" name="Picture 2" descr="C:\Python27\new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438400"/>
            <a:ext cx="4572000" cy="3624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 Game</a:t>
            </a:r>
          </a:p>
          <a:p>
            <a:pPr lvl="1"/>
            <a:r>
              <a:rPr lang="en-US" dirty="0"/>
              <a:t>Market</a:t>
            </a:r>
          </a:p>
          <a:p>
            <a:pPr lvl="1"/>
            <a:r>
              <a:rPr lang="en-US" b="1" dirty="0"/>
              <a:t>Hardware</a:t>
            </a:r>
          </a:p>
          <a:p>
            <a:pPr lvl="1"/>
            <a:r>
              <a:rPr lang="en-US" dirty="0"/>
              <a:t>Software</a:t>
            </a:r>
          </a:p>
          <a:p>
            <a:pPr lvl="1"/>
            <a:r>
              <a:rPr lang="en-US" dirty="0"/>
              <a:t>Appearance</a:t>
            </a:r>
          </a:p>
          <a:p>
            <a:pPr lvl="1"/>
            <a:r>
              <a:rPr lang="en-US" dirty="0"/>
              <a:t>Competitors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B21F-01F2-4E4D-AC68-24811D89910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146" name="Picture 2" descr="C:\Python27\new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2438400"/>
            <a:ext cx="4742985" cy="37882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 Game</a:t>
            </a:r>
          </a:p>
          <a:p>
            <a:pPr lvl="1"/>
            <a:r>
              <a:rPr lang="en-US" dirty="0"/>
              <a:t>Market</a:t>
            </a:r>
          </a:p>
          <a:p>
            <a:pPr lvl="1"/>
            <a:r>
              <a:rPr lang="en-US" dirty="0"/>
              <a:t>Hardware</a:t>
            </a:r>
          </a:p>
          <a:p>
            <a:pPr lvl="1"/>
            <a:r>
              <a:rPr lang="en-US" b="1" dirty="0"/>
              <a:t>Software</a:t>
            </a:r>
          </a:p>
          <a:p>
            <a:pPr lvl="1"/>
            <a:r>
              <a:rPr lang="en-US" dirty="0"/>
              <a:t>Appearance</a:t>
            </a:r>
          </a:p>
          <a:p>
            <a:pPr lvl="1"/>
            <a:r>
              <a:rPr lang="en-US" dirty="0"/>
              <a:t>Competitors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B21F-01F2-4E4D-AC68-24811D89910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170" name="Picture 2" descr="C:\Python27\new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590800"/>
            <a:ext cx="4568836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132</TotalTime>
  <Words>360</Words>
  <Application>Microsoft Office PowerPoint</Application>
  <PresentationFormat>On-screen Show (4:3)</PresentationFormat>
  <Paragraphs>230</Paragraphs>
  <Slides>17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Smart Phones on Twitter</vt:lpstr>
      <vt:lpstr>Outline</vt:lpstr>
      <vt:lpstr>Introduction</vt:lpstr>
      <vt:lpstr>Motivation and Goals</vt:lpstr>
      <vt:lpstr>Data Acquisition and Cleaning </vt:lpstr>
      <vt:lpstr>Market Analysis</vt:lpstr>
      <vt:lpstr>Market Analysis</vt:lpstr>
      <vt:lpstr>Market Analysis</vt:lpstr>
      <vt:lpstr>Market Analysis</vt:lpstr>
      <vt:lpstr>Market Analysis</vt:lpstr>
      <vt:lpstr>Perceptual Map</vt:lpstr>
      <vt:lpstr>Co-occurrence Analysis</vt:lpstr>
      <vt:lpstr>Data Visualization</vt:lpstr>
      <vt:lpstr>Data Visualization</vt:lpstr>
      <vt:lpstr>Data Visualization</vt:lpstr>
      <vt:lpstr>Slide 16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Phone Market on Twitter</dc:title>
  <dc:creator>Alireza</dc:creator>
  <cp:lastModifiedBy>Alireza</cp:lastModifiedBy>
  <cp:revision>25</cp:revision>
  <dcterms:created xsi:type="dcterms:W3CDTF">2013-03-05T20:16:37Z</dcterms:created>
  <dcterms:modified xsi:type="dcterms:W3CDTF">2013-03-15T19:05:01Z</dcterms:modified>
</cp:coreProperties>
</file>