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31"/>
  </p:notesMasterIdLst>
  <p:sldIdLst>
    <p:sldId id="256" r:id="rId2"/>
    <p:sldId id="258" r:id="rId3"/>
    <p:sldId id="261" r:id="rId4"/>
    <p:sldId id="262" r:id="rId5"/>
    <p:sldId id="260" r:id="rId6"/>
    <p:sldId id="301" r:id="rId7"/>
    <p:sldId id="263" r:id="rId8"/>
    <p:sldId id="311" r:id="rId9"/>
    <p:sldId id="302" r:id="rId10"/>
    <p:sldId id="312" r:id="rId11"/>
    <p:sldId id="313" r:id="rId12"/>
    <p:sldId id="304" r:id="rId13"/>
    <p:sldId id="314" r:id="rId14"/>
    <p:sldId id="305" r:id="rId15"/>
    <p:sldId id="315" r:id="rId16"/>
    <p:sldId id="316" r:id="rId17"/>
    <p:sldId id="318" r:id="rId18"/>
    <p:sldId id="319" r:id="rId19"/>
    <p:sldId id="320" r:id="rId20"/>
    <p:sldId id="321" r:id="rId21"/>
    <p:sldId id="322" r:id="rId22"/>
    <p:sldId id="323" r:id="rId23"/>
    <p:sldId id="307" r:id="rId24"/>
    <p:sldId id="308" r:id="rId25"/>
    <p:sldId id="309" r:id="rId26"/>
    <p:sldId id="310" r:id="rId27"/>
    <p:sldId id="324" r:id="rId28"/>
    <p:sldId id="325" r:id="rId29"/>
    <p:sldId id="280" r:id="rId30"/>
  </p:sldIdLst>
  <p:sldSz cx="9144000" cy="5143500" type="screen16x9"/>
  <p:notesSz cx="6858000" cy="9144000"/>
  <p:embeddedFontLst>
    <p:embeddedFont>
      <p:font typeface="Lato" panose="020F0502020204030203" pitchFamily="34" charset="77"/>
      <p:regular r:id="rId32"/>
      <p:bold r:id="rId33"/>
      <p:italic r:id="rId34"/>
      <p:boldItalic r:id="rId35"/>
    </p:embeddedFont>
    <p:embeddedFont>
      <p:font typeface="Pompiere" panose="02000000000000000000" pitchFamily="2" charset="77"/>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9C4E317-4085-432F-9427-BA20B6B193F1}">
  <a:tblStyle styleId="{29C4E317-4085-432F-9427-BA20B6B193F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48"/>
    <p:restoredTop sz="94637"/>
  </p:normalViewPr>
  <p:slideViewPr>
    <p:cSldViewPr snapToGrid="0" snapToObjects="1">
      <p:cViewPr varScale="1">
        <p:scale>
          <a:sx n="125" d="100"/>
          <a:sy n="125" d="100"/>
        </p:scale>
        <p:origin x="520" y="96"/>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9589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a41cc00f87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a41cc00f87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3975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3047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7147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a41cc00f87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a41cc00f87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77503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18984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5587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5834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92719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3257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9d75e1790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9d75e1790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49596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73588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495169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a41cc00f87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a41cc00f87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88146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972247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a41cc00f87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a41cc00f87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22262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997132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a41cc00f87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a41cc00f87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68412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665020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g9d75e17901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4" name="Google Shape;834;g9d75e17901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a41cc00f87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a41cc00f87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a41cc00f87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a41cc00f87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a41cc00f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a41cc00f87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a41cc00f87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a41cc00f87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5296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7849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4828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503300" y="1900025"/>
            <a:ext cx="4137300" cy="1701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b="1"/>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941300" y="3601625"/>
            <a:ext cx="5261400" cy="434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rot="10800000">
            <a:off x="-2" y="1"/>
            <a:ext cx="2501209" cy="2162717"/>
          </a:xfrm>
          <a:custGeom>
            <a:avLst/>
            <a:gdLst/>
            <a:ahLst/>
            <a:cxnLst/>
            <a:rect l="l" t="t" r="r" b="b"/>
            <a:pathLst>
              <a:path w="48747" h="42150" extrusionOk="0">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197288" y="2678578"/>
            <a:ext cx="1220170" cy="1922041"/>
            <a:chOff x="197288" y="2678578"/>
            <a:chExt cx="1220170" cy="1922041"/>
          </a:xfrm>
        </p:grpSpPr>
        <p:sp>
          <p:nvSpPr>
            <p:cNvPr id="13" name="Google Shape;13;p2"/>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373105">
              <a:off x="344493" y="2829253"/>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p:nvPr/>
        </p:nvSpPr>
        <p:spPr>
          <a:xfrm>
            <a:off x="8632900" y="329525"/>
            <a:ext cx="120600" cy="12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433450" y="3811050"/>
            <a:ext cx="120600" cy="12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847100" y="357825"/>
            <a:ext cx="222000" cy="22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958850" y="4039625"/>
            <a:ext cx="236400" cy="236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_1">
    <p:spTree>
      <p:nvGrpSpPr>
        <p:cNvPr id="1" name="Shape 252"/>
        <p:cNvGrpSpPr/>
        <p:nvPr/>
      </p:nvGrpSpPr>
      <p:grpSpPr>
        <a:xfrm>
          <a:off x="0" y="0"/>
          <a:ext cx="0" cy="0"/>
          <a:chOff x="0" y="0"/>
          <a:chExt cx="0" cy="0"/>
        </a:xfrm>
      </p:grpSpPr>
      <p:sp>
        <p:nvSpPr>
          <p:cNvPr id="253" name="Google Shape;253;p26"/>
          <p:cNvSpPr/>
          <p:nvPr/>
        </p:nvSpPr>
        <p:spPr>
          <a:xfrm flipH="1">
            <a:off x="3" y="3834322"/>
            <a:ext cx="1514082" cy="1309179"/>
          </a:xfrm>
          <a:custGeom>
            <a:avLst/>
            <a:gdLst/>
            <a:ahLst/>
            <a:cxnLst/>
            <a:rect l="l" t="t" r="r" b="b"/>
            <a:pathLst>
              <a:path w="48747" h="42150" extrusionOk="0">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6"/>
          <p:cNvSpPr/>
          <p:nvPr/>
        </p:nvSpPr>
        <p:spPr>
          <a:xfrm>
            <a:off x="2719325" y="230100"/>
            <a:ext cx="382500" cy="382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6"/>
          <p:cNvSpPr/>
          <p:nvPr/>
        </p:nvSpPr>
        <p:spPr>
          <a:xfrm>
            <a:off x="2533863" y="4603950"/>
            <a:ext cx="173400" cy="173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6"/>
          <p:cNvSpPr/>
          <p:nvPr/>
        </p:nvSpPr>
        <p:spPr>
          <a:xfrm>
            <a:off x="322600" y="2829025"/>
            <a:ext cx="101400" cy="10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2374800" y="2517700"/>
            <a:ext cx="43944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2374800" y="1340150"/>
            <a:ext cx="4394400" cy="1310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0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2" name="Google Shape;22;p3"/>
          <p:cNvSpPr txBox="1">
            <a:spLocks noGrp="1"/>
          </p:cNvSpPr>
          <p:nvPr>
            <p:ph type="subTitle" idx="1"/>
          </p:nvPr>
        </p:nvSpPr>
        <p:spPr>
          <a:xfrm>
            <a:off x="2374800" y="3408475"/>
            <a:ext cx="4394400" cy="4428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sz="1600"/>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23" name="Google Shape;23;p3"/>
          <p:cNvSpPr/>
          <p:nvPr/>
        </p:nvSpPr>
        <p:spPr>
          <a:xfrm rot="5400000">
            <a:off x="-274662" y="1358773"/>
            <a:ext cx="4059285" cy="3510041"/>
          </a:xfrm>
          <a:custGeom>
            <a:avLst/>
            <a:gdLst/>
            <a:ahLst/>
            <a:cxnLst/>
            <a:rect l="l" t="t" r="r" b="b"/>
            <a:pathLst>
              <a:path w="48747" h="42150" extrusionOk="0">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7605100" y="4174050"/>
            <a:ext cx="236400" cy="236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4461000" y="4609500"/>
            <a:ext cx="120600" cy="12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4461000" y="202200"/>
            <a:ext cx="222000" cy="22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616102" y="284775"/>
            <a:ext cx="368400" cy="367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2806300" y="1413200"/>
            <a:ext cx="120600" cy="12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8922975" y="3239200"/>
            <a:ext cx="120600" cy="12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3"/>
        <p:cNvGrpSpPr/>
        <p:nvPr/>
      </p:nvGrpSpPr>
      <p:grpSpPr>
        <a:xfrm>
          <a:off x="0" y="0"/>
          <a:ext cx="0" cy="0"/>
          <a:chOff x="0" y="0"/>
          <a:chExt cx="0" cy="0"/>
        </a:xfrm>
      </p:grpSpPr>
      <p:sp>
        <p:nvSpPr>
          <p:cNvPr id="64" name="Google Shape;64;p8"/>
          <p:cNvSpPr txBox="1">
            <a:spLocks noGrp="1"/>
          </p:cNvSpPr>
          <p:nvPr>
            <p:ph type="title"/>
          </p:nvPr>
        </p:nvSpPr>
        <p:spPr>
          <a:xfrm>
            <a:off x="2143621" y="3155375"/>
            <a:ext cx="4859100" cy="556200"/>
          </a:xfrm>
          <a:prstGeom prst="rect">
            <a:avLst/>
          </a:prstGeom>
        </p:spPr>
        <p:txBody>
          <a:bodyPr spcFirstLastPara="1" wrap="square" lIns="91425" tIns="91425" rIns="91425" bIns="91425" anchor="ctr" anchorCtr="0">
            <a:noAutofit/>
          </a:bodyPr>
          <a:lstStyle>
            <a:lvl1pPr lvl="0" algn="r">
              <a:spcBef>
                <a:spcPts val="0"/>
              </a:spcBef>
              <a:spcAft>
                <a:spcPts val="0"/>
              </a:spcAft>
              <a:buSzPts val="2200"/>
              <a:buNone/>
              <a:defRPr sz="1900"/>
            </a:lvl1pPr>
            <a:lvl2pPr lvl="1">
              <a:spcBef>
                <a:spcPts val="0"/>
              </a:spcBef>
              <a:spcAft>
                <a:spcPts val="0"/>
              </a:spcAft>
              <a:buSzPts val="2200"/>
              <a:buNone/>
              <a:defRPr sz="2200"/>
            </a:lvl2pPr>
            <a:lvl3pPr lvl="2">
              <a:spcBef>
                <a:spcPts val="0"/>
              </a:spcBef>
              <a:spcAft>
                <a:spcPts val="0"/>
              </a:spcAft>
              <a:buSzPts val="2200"/>
              <a:buNone/>
              <a:defRPr sz="2200"/>
            </a:lvl3pPr>
            <a:lvl4pPr lvl="3">
              <a:spcBef>
                <a:spcPts val="0"/>
              </a:spcBef>
              <a:spcAft>
                <a:spcPts val="0"/>
              </a:spcAft>
              <a:buSzPts val="2200"/>
              <a:buNone/>
              <a:defRPr sz="2200"/>
            </a:lvl4pPr>
            <a:lvl5pPr lvl="4">
              <a:spcBef>
                <a:spcPts val="0"/>
              </a:spcBef>
              <a:spcAft>
                <a:spcPts val="0"/>
              </a:spcAft>
              <a:buSzPts val="2200"/>
              <a:buNone/>
              <a:defRPr sz="2200"/>
            </a:lvl5pPr>
            <a:lvl6pPr lvl="5">
              <a:spcBef>
                <a:spcPts val="0"/>
              </a:spcBef>
              <a:spcAft>
                <a:spcPts val="0"/>
              </a:spcAft>
              <a:buSzPts val="2200"/>
              <a:buNone/>
              <a:defRPr sz="2200"/>
            </a:lvl6pPr>
            <a:lvl7pPr lvl="6">
              <a:spcBef>
                <a:spcPts val="0"/>
              </a:spcBef>
              <a:spcAft>
                <a:spcPts val="0"/>
              </a:spcAft>
              <a:buSzPts val="2200"/>
              <a:buNone/>
              <a:defRPr sz="2200"/>
            </a:lvl7pPr>
            <a:lvl8pPr lvl="7">
              <a:spcBef>
                <a:spcPts val="0"/>
              </a:spcBef>
              <a:spcAft>
                <a:spcPts val="0"/>
              </a:spcAft>
              <a:buSzPts val="2200"/>
              <a:buNone/>
              <a:defRPr sz="2200"/>
            </a:lvl8pPr>
            <a:lvl9pPr lvl="8">
              <a:spcBef>
                <a:spcPts val="0"/>
              </a:spcBef>
              <a:spcAft>
                <a:spcPts val="0"/>
              </a:spcAft>
              <a:buSzPts val="2200"/>
              <a:buNone/>
              <a:defRPr sz="2200"/>
            </a:lvl9pPr>
          </a:lstStyle>
          <a:p>
            <a:endParaRPr/>
          </a:p>
        </p:txBody>
      </p:sp>
      <p:sp>
        <p:nvSpPr>
          <p:cNvPr id="65" name="Google Shape;65;p8"/>
          <p:cNvSpPr txBox="1">
            <a:spLocks noGrp="1"/>
          </p:cNvSpPr>
          <p:nvPr>
            <p:ph type="subTitle" idx="1"/>
          </p:nvPr>
        </p:nvSpPr>
        <p:spPr>
          <a:xfrm>
            <a:off x="2141300" y="1603900"/>
            <a:ext cx="4859100" cy="1277100"/>
          </a:xfrm>
          <a:prstGeom prst="rect">
            <a:avLst/>
          </a:prstGeom>
        </p:spPr>
        <p:txBody>
          <a:bodyPr spcFirstLastPara="1" wrap="square" lIns="91425" tIns="91425" rIns="91425" bIns="91425" anchor="b" anchorCtr="0">
            <a:noAutofit/>
          </a:bodyPr>
          <a:lstStyle>
            <a:lvl1pPr lvl="0" algn="r">
              <a:spcBef>
                <a:spcPts val="0"/>
              </a:spcBef>
              <a:spcAft>
                <a:spcPts val="0"/>
              </a:spcAft>
              <a:buSzPts val="1600"/>
              <a:buNone/>
              <a:defRPr sz="2100"/>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a:endParaRPr/>
          </a:p>
        </p:txBody>
      </p:sp>
      <p:sp>
        <p:nvSpPr>
          <p:cNvPr id="66" name="Google Shape;66;p8"/>
          <p:cNvSpPr/>
          <p:nvPr/>
        </p:nvSpPr>
        <p:spPr>
          <a:xfrm>
            <a:off x="-26675" y="-20602"/>
            <a:ext cx="2613705" cy="2572422"/>
          </a:xfrm>
          <a:custGeom>
            <a:avLst/>
            <a:gdLst/>
            <a:ahLst/>
            <a:cxnLst/>
            <a:rect l="l" t="t" r="r" b="b"/>
            <a:pathLst>
              <a:path w="51029" h="50223" extrusionOk="0">
                <a:moveTo>
                  <a:pt x="0" y="0"/>
                </a:moveTo>
                <a:lnTo>
                  <a:pt x="590" y="49721"/>
                </a:lnTo>
                <a:cubicBezTo>
                  <a:pt x="641" y="49721"/>
                  <a:pt x="3385" y="50182"/>
                  <a:pt x="3436" y="50182"/>
                </a:cubicBezTo>
                <a:cubicBezTo>
                  <a:pt x="3885" y="50174"/>
                  <a:pt x="4333" y="50170"/>
                  <a:pt x="4783" y="50170"/>
                </a:cubicBezTo>
                <a:cubicBezTo>
                  <a:pt x="6537" y="50170"/>
                  <a:pt x="8295" y="50223"/>
                  <a:pt x="10050" y="50223"/>
                </a:cubicBezTo>
                <a:cubicBezTo>
                  <a:pt x="11826" y="50223"/>
                  <a:pt x="13598" y="50169"/>
                  <a:pt x="15360" y="49951"/>
                </a:cubicBezTo>
                <a:cubicBezTo>
                  <a:pt x="19027" y="49490"/>
                  <a:pt x="22899" y="48054"/>
                  <a:pt x="24745" y="44874"/>
                </a:cubicBezTo>
                <a:cubicBezTo>
                  <a:pt x="27489" y="40079"/>
                  <a:pt x="24514" y="33720"/>
                  <a:pt x="26617" y="28643"/>
                </a:cubicBezTo>
                <a:cubicBezTo>
                  <a:pt x="28412" y="24309"/>
                  <a:pt x="33232" y="22181"/>
                  <a:pt x="37669" y="20668"/>
                </a:cubicBezTo>
                <a:cubicBezTo>
                  <a:pt x="42079" y="19155"/>
                  <a:pt x="46951" y="17514"/>
                  <a:pt x="49387" y="13514"/>
                </a:cubicBezTo>
                <a:cubicBezTo>
                  <a:pt x="50541" y="11590"/>
                  <a:pt x="50977" y="9308"/>
                  <a:pt x="51028" y="7077"/>
                </a:cubicBezTo>
                <a:cubicBezTo>
                  <a:pt x="51028" y="5667"/>
                  <a:pt x="50823" y="1590"/>
                  <a:pt x="50490" y="205"/>
                </a:cubicBez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p:nvPr/>
        </p:nvSpPr>
        <p:spPr>
          <a:xfrm>
            <a:off x="7000374" y="3289959"/>
            <a:ext cx="2143649" cy="1853546"/>
          </a:xfrm>
          <a:custGeom>
            <a:avLst/>
            <a:gdLst/>
            <a:ahLst/>
            <a:cxnLst/>
            <a:rect l="l" t="t" r="r" b="b"/>
            <a:pathLst>
              <a:path w="48747" h="42150" extrusionOk="0">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 name="Google Shape;68;p8"/>
          <p:cNvGrpSpPr/>
          <p:nvPr/>
        </p:nvGrpSpPr>
        <p:grpSpPr>
          <a:xfrm rot="-4820842">
            <a:off x="7155469" y="18127"/>
            <a:ext cx="887797" cy="1398479"/>
            <a:chOff x="197288" y="2678578"/>
            <a:chExt cx="1220170" cy="1922041"/>
          </a:xfrm>
        </p:grpSpPr>
        <p:sp>
          <p:nvSpPr>
            <p:cNvPr id="69" name="Google Shape;69;p8"/>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rot="1373105">
              <a:off x="344493" y="2829253"/>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71;p8"/>
          <p:cNvSpPr/>
          <p:nvPr/>
        </p:nvSpPr>
        <p:spPr>
          <a:xfrm>
            <a:off x="4187900" y="4657600"/>
            <a:ext cx="236400" cy="236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a:off x="8430725" y="2360050"/>
            <a:ext cx="120600" cy="12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a:off x="662525" y="3399651"/>
            <a:ext cx="222000" cy="22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3776300" y="287225"/>
            <a:ext cx="363600" cy="362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8"/>
          <p:cNvGrpSpPr/>
          <p:nvPr/>
        </p:nvGrpSpPr>
        <p:grpSpPr>
          <a:xfrm>
            <a:off x="1024233" y="3528580"/>
            <a:ext cx="2239200" cy="2150748"/>
            <a:chOff x="995933" y="3538005"/>
            <a:chExt cx="2239200" cy="2150748"/>
          </a:xfrm>
        </p:grpSpPr>
        <p:sp>
          <p:nvSpPr>
            <p:cNvPr id="76" name="Google Shape;76;p8"/>
            <p:cNvSpPr/>
            <p:nvPr/>
          </p:nvSpPr>
          <p:spPr>
            <a:xfrm rot="-134995" flipH="1">
              <a:off x="1026594" y="4038286"/>
              <a:ext cx="2177879" cy="16083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8100000">
              <a:off x="2301505" y="3691321"/>
              <a:ext cx="688275" cy="614739"/>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8"/>
        <p:cNvGrpSpPr/>
        <p:nvPr/>
      </p:nvGrpSpPr>
      <p:grpSpPr>
        <a:xfrm>
          <a:off x="0" y="0"/>
          <a:ext cx="0" cy="0"/>
          <a:chOff x="0" y="0"/>
          <a:chExt cx="0" cy="0"/>
        </a:xfrm>
      </p:grpSpPr>
      <p:sp>
        <p:nvSpPr>
          <p:cNvPr id="79" name="Google Shape;79;p9"/>
          <p:cNvSpPr/>
          <p:nvPr/>
        </p:nvSpPr>
        <p:spPr>
          <a:xfrm>
            <a:off x="4572000" y="-125"/>
            <a:ext cx="45720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1" name="Google Shape;8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2" name="Google Shape;8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97"/>
        <p:cNvGrpSpPr/>
        <p:nvPr/>
      </p:nvGrpSpPr>
      <p:grpSpPr>
        <a:xfrm>
          <a:off x="0" y="0"/>
          <a:ext cx="0" cy="0"/>
          <a:chOff x="0" y="0"/>
          <a:chExt cx="0" cy="0"/>
        </a:xfrm>
      </p:grpSpPr>
      <p:sp>
        <p:nvSpPr>
          <p:cNvPr id="98" name="Google Shape;98;p13"/>
          <p:cNvSpPr/>
          <p:nvPr/>
        </p:nvSpPr>
        <p:spPr>
          <a:xfrm>
            <a:off x="8733798" y="3291823"/>
            <a:ext cx="159600" cy="159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a:off x="7629878" y="3834272"/>
            <a:ext cx="1514082" cy="1309179"/>
          </a:xfrm>
          <a:custGeom>
            <a:avLst/>
            <a:gdLst/>
            <a:ahLst/>
            <a:cxnLst/>
            <a:rect l="l" t="t" r="r" b="b"/>
            <a:pathLst>
              <a:path w="48747" h="42150" extrusionOk="0">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rot="273766">
            <a:off x="-241601" y="149001"/>
            <a:ext cx="8847138" cy="536149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2" name="Google Shape;102;p13"/>
          <p:cNvSpPr txBox="1">
            <a:spLocks noGrp="1"/>
          </p:cNvSpPr>
          <p:nvPr>
            <p:ph type="title" idx="2"/>
          </p:nvPr>
        </p:nvSpPr>
        <p:spPr>
          <a:xfrm>
            <a:off x="1556125" y="2071672"/>
            <a:ext cx="2866200" cy="489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03" name="Google Shape;103;p13"/>
          <p:cNvSpPr txBox="1">
            <a:spLocks noGrp="1"/>
          </p:cNvSpPr>
          <p:nvPr>
            <p:ph type="title" idx="3" hasCustomPrompt="1"/>
          </p:nvPr>
        </p:nvSpPr>
        <p:spPr>
          <a:xfrm>
            <a:off x="713225" y="1905900"/>
            <a:ext cx="837600" cy="10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6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4" name="Google Shape;104;p13"/>
          <p:cNvSpPr txBox="1">
            <a:spLocks noGrp="1"/>
          </p:cNvSpPr>
          <p:nvPr>
            <p:ph type="title" idx="4"/>
          </p:nvPr>
        </p:nvSpPr>
        <p:spPr>
          <a:xfrm>
            <a:off x="1556125" y="3380000"/>
            <a:ext cx="2866200" cy="489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13"/>
          <p:cNvSpPr txBox="1">
            <a:spLocks noGrp="1"/>
          </p:cNvSpPr>
          <p:nvPr>
            <p:ph type="title" idx="5" hasCustomPrompt="1"/>
          </p:nvPr>
        </p:nvSpPr>
        <p:spPr>
          <a:xfrm>
            <a:off x="713225" y="3207950"/>
            <a:ext cx="837600" cy="10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6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6" name="Google Shape;106;p13"/>
          <p:cNvSpPr txBox="1">
            <a:spLocks noGrp="1"/>
          </p:cNvSpPr>
          <p:nvPr>
            <p:ph type="title" idx="6"/>
          </p:nvPr>
        </p:nvSpPr>
        <p:spPr>
          <a:xfrm>
            <a:off x="5354375" y="2069027"/>
            <a:ext cx="2866200" cy="489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7" name="Google Shape;107;p13"/>
          <p:cNvSpPr txBox="1">
            <a:spLocks noGrp="1"/>
          </p:cNvSpPr>
          <p:nvPr>
            <p:ph type="title" idx="7" hasCustomPrompt="1"/>
          </p:nvPr>
        </p:nvSpPr>
        <p:spPr>
          <a:xfrm>
            <a:off x="4511475" y="1905900"/>
            <a:ext cx="837600" cy="10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6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8" name="Google Shape;108;p13"/>
          <p:cNvSpPr txBox="1">
            <a:spLocks noGrp="1"/>
          </p:cNvSpPr>
          <p:nvPr>
            <p:ph type="title" idx="8"/>
          </p:nvPr>
        </p:nvSpPr>
        <p:spPr>
          <a:xfrm>
            <a:off x="5354375" y="3380000"/>
            <a:ext cx="2866200" cy="489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9" name="Google Shape;109;p13"/>
          <p:cNvSpPr txBox="1">
            <a:spLocks noGrp="1"/>
          </p:cNvSpPr>
          <p:nvPr>
            <p:ph type="title" idx="9" hasCustomPrompt="1"/>
          </p:nvPr>
        </p:nvSpPr>
        <p:spPr>
          <a:xfrm>
            <a:off x="4511475" y="3207950"/>
            <a:ext cx="837600" cy="10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6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10" name="Google Shape;110;p13"/>
          <p:cNvSpPr txBox="1">
            <a:spLocks noGrp="1"/>
          </p:cNvSpPr>
          <p:nvPr>
            <p:ph type="subTitle" idx="1"/>
          </p:nvPr>
        </p:nvSpPr>
        <p:spPr>
          <a:xfrm>
            <a:off x="1556100" y="2408875"/>
            <a:ext cx="2105400" cy="572700"/>
          </a:xfrm>
          <a:prstGeom prst="rect">
            <a:avLst/>
          </a:prstGeom>
        </p:spPr>
        <p:txBody>
          <a:bodyPr spcFirstLastPara="1" wrap="square" lIns="91425" tIns="91425" rIns="91425" bIns="91425" anchor="t" anchorCtr="0">
            <a:noAutofit/>
          </a:bodyPr>
          <a:lstStyle>
            <a:lvl1pPr lvl="0">
              <a:spcBef>
                <a:spcPts val="0"/>
              </a:spcBef>
              <a:spcAft>
                <a:spcPts val="0"/>
              </a:spcAft>
              <a:buSzPts val="1600"/>
              <a:buNone/>
              <a:defRPr sz="1600"/>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111" name="Google Shape;111;p13"/>
          <p:cNvSpPr txBox="1">
            <a:spLocks noGrp="1"/>
          </p:cNvSpPr>
          <p:nvPr>
            <p:ph type="subTitle" idx="13"/>
          </p:nvPr>
        </p:nvSpPr>
        <p:spPr>
          <a:xfrm>
            <a:off x="1556100" y="3756350"/>
            <a:ext cx="2105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2" name="Google Shape;112;p13"/>
          <p:cNvSpPr txBox="1">
            <a:spLocks noGrp="1"/>
          </p:cNvSpPr>
          <p:nvPr>
            <p:ph type="subTitle" idx="14"/>
          </p:nvPr>
        </p:nvSpPr>
        <p:spPr>
          <a:xfrm>
            <a:off x="5354375" y="2412425"/>
            <a:ext cx="2105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3" name="Google Shape;113;p13"/>
          <p:cNvSpPr txBox="1">
            <a:spLocks noGrp="1"/>
          </p:cNvSpPr>
          <p:nvPr>
            <p:ph type="subTitle" idx="15"/>
          </p:nvPr>
        </p:nvSpPr>
        <p:spPr>
          <a:xfrm>
            <a:off x="5354375" y="3759351"/>
            <a:ext cx="2105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4" name="Google Shape;114;p13"/>
          <p:cNvSpPr/>
          <p:nvPr/>
        </p:nvSpPr>
        <p:spPr>
          <a:xfrm>
            <a:off x="6391550" y="160350"/>
            <a:ext cx="236400" cy="236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7" name="Google Shape;147;p16"/>
          <p:cNvSpPr txBox="1">
            <a:spLocks noGrp="1"/>
          </p:cNvSpPr>
          <p:nvPr>
            <p:ph type="title" idx="2"/>
          </p:nvPr>
        </p:nvSpPr>
        <p:spPr>
          <a:xfrm>
            <a:off x="1088212" y="1920075"/>
            <a:ext cx="2867700" cy="50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8" name="Google Shape;148;p16"/>
          <p:cNvSpPr txBox="1">
            <a:spLocks noGrp="1"/>
          </p:cNvSpPr>
          <p:nvPr>
            <p:ph type="subTitle" idx="1"/>
          </p:nvPr>
        </p:nvSpPr>
        <p:spPr>
          <a:xfrm>
            <a:off x="1088212" y="2269700"/>
            <a:ext cx="286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49" name="Google Shape;149;p16"/>
          <p:cNvSpPr txBox="1">
            <a:spLocks noGrp="1"/>
          </p:cNvSpPr>
          <p:nvPr>
            <p:ph type="title" idx="3"/>
          </p:nvPr>
        </p:nvSpPr>
        <p:spPr>
          <a:xfrm>
            <a:off x="1088212" y="3376875"/>
            <a:ext cx="2867700" cy="50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0" name="Google Shape;150;p16"/>
          <p:cNvSpPr txBox="1">
            <a:spLocks noGrp="1"/>
          </p:cNvSpPr>
          <p:nvPr>
            <p:ph type="subTitle" idx="4"/>
          </p:nvPr>
        </p:nvSpPr>
        <p:spPr>
          <a:xfrm>
            <a:off x="1088212" y="3726500"/>
            <a:ext cx="286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51" name="Google Shape;151;p16"/>
          <p:cNvSpPr txBox="1">
            <a:spLocks noGrp="1"/>
          </p:cNvSpPr>
          <p:nvPr>
            <p:ph type="title" idx="5"/>
          </p:nvPr>
        </p:nvSpPr>
        <p:spPr>
          <a:xfrm>
            <a:off x="5188110" y="1920075"/>
            <a:ext cx="2867700" cy="50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2" name="Google Shape;152;p16"/>
          <p:cNvSpPr txBox="1">
            <a:spLocks noGrp="1"/>
          </p:cNvSpPr>
          <p:nvPr>
            <p:ph type="subTitle" idx="6"/>
          </p:nvPr>
        </p:nvSpPr>
        <p:spPr>
          <a:xfrm>
            <a:off x="5188110" y="2269700"/>
            <a:ext cx="286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53" name="Google Shape;153;p16"/>
          <p:cNvSpPr txBox="1">
            <a:spLocks noGrp="1"/>
          </p:cNvSpPr>
          <p:nvPr>
            <p:ph type="title" idx="7"/>
          </p:nvPr>
        </p:nvSpPr>
        <p:spPr>
          <a:xfrm>
            <a:off x="5188110" y="3376875"/>
            <a:ext cx="2867700" cy="50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4" name="Google Shape;154;p16"/>
          <p:cNvSpPr txBox="1">
            <a:spLocks noGrp="1"/>
          </p:cNvSpPr>
          <p:nvPr>
            <p:ph type="subTitle" idx="8"/>
          </p:nvPr>
        </p:nvSpPr>
        <p:spPr>
          <a:xfrm>
            <a:off x="5188110" y="3726500"/>
            <a:ext cx="286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55" name="Google Shape;155;p16"/>
          <p:cNvSpPr/>
          <p:nvPr/>
        </p:nvSpPr>
        <p:spPr>
          <a:xfrm>
            <a:off x="7629878" y="3834272"/>
            <a:ext cx="1514082" cy="1309179"/>
          </a:xfrm>
          <a:custGeom>
            <a:avLst/>
            <a:gdLst/>
            <a:ahLst/>
            <a:cxnLst/>
            <a:rect l="l" t="t" r="r" b="b"/>
            <a:pathLst>
              <a:path w="48747" h="42150" extrusionOk="0">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p:nvPr/>
        </p:nvSpPr>
        <p:spPr>
          <a:xfrm>
            <a:off x="4258300" y="4824450"/>
            <a:ext cx="173400" cy="173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a:off x="475600" y="1782625"/>
            <a:ext cx="101400" cy="10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a:off x="8686225" y="1528475"/>
            <a:ext cx="236400" cy="236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5">
    <p:spTree>
      <p:nvGrpSpPr>
        <p:cNvPr id="1" name="Shape 190"/>
        <p:cNvGrpSpPr/>
        <p:nvPr/>
      </p:nvGrpSpPr>
      <p:grpSpPr>
        <a:xfrm>
          <a:off x="0" y="0"/>
          <a:ext cx="0" cy="0"/>
          <a:chOff x="0" y="0"/>
          <a:chExt cx="0" cy="0"/>
        </a:xfrm>
      </p:grpSpPr>
      <p:sp>
        <p:nvSpPr>
          <p:cNvPr id="191" name="Google Shape;191;p19"/>
          <p:cNvSpPr txBox="1">
            <a:spLocks noGrp="1"/>
          </p:cNvSpPr>
          <p:nvPr>
            <p:ph type="subTitle" idx="1"/>
          </p:nvPr>
        </p:nvSpPr>
        <p:spPr>
          <a:xfrm>
            <a:off x="713225" y="2320150"/>
            <a:ext cx="3306000" cy="14325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92" name="Google Shape;192;p19"/>
          <p:cNvSpPr/>
          <p:nvPr/>
        </p:nvSpPr>
        <p:spPr>
          <a:xfrm rot="10800000">
            <a:off x="8" y="-3"/>
            <a:ext cx="2520464" cy="2179366"/>
          </a:xfrm>
          <a:custGeom>
            <a:avLst/>
            <a:gdLst/>
            <a:ahLst/>
            <a:cxnLst/>
            <a:rect l="l" t="t" r="r" b="b"/>
            <a:pathLst>
              <a:path w="48747" h="42150" extrusionOk="0">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9"/>
          <p:cNvSpPr/>
          <p:nvPr/>
        </p:nvSpPr>
        <p:spPr>
          <a:xfrm>
            <a:off x="153350" y="2746150"/>
            <a:ext cx="394500" cy="394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9"/>
          <p:cNvSpPr/>
          <p:nvPr/>
        </p:nvSpPr>
        <p:spPr>
          <a:xfrm>
            <a:off x="2742925" y="4787100"/>
            <a:ext cx="173400" cy="173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9"/>
          <p:cNvSpPr/>
          <p:nvPr/>
        </p:nvSpPr>
        <p:spPr>
          <a:xfrm>
            <a:off x="3468175" y="197375"/>
            <a:ext cx="101400" cy="10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9"/>
          <p:cNvSpPr/>
          <p:nvPr/>
        </p:nvSpPr>
        <p:spPr>
          <a:xfrm>
            <a:off x="8746100" y="1800100"/>
            <a:ext cx="173400" cy="173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9"/>
          <p:cNvSpPr txBox="1">
            <a:spLocks noGrp="1"/>
          </p:cNvSpPr>
          <p:nvPr>
            <p:ph type="title"/>
          </p:nvPr>
        </p:nvSpPr>
        <p:spPr>
          <a:xfrm>
            <a:off x="713225" y="539500"/>
            <a:ext cx="2593500" cy="1075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243"/>
        <p:cNvGrpSpPr/>
        <p:nvPr/>
      </p:nvGrpSpPr>
      <p:grpSpPr>
        <a:xfrm>
          <a:off x="0" y="0"/>
          <a:ext cx="0" cy="0"/>
          <a:chOff x="0" y="0"/>
          <a:chExt cx="0" cy="0"/>
        </a:xfrm>
      </p:grpSpPr>
      <p:sp>
        <p:nvSpPr>
          <p:cNvPr id="244" name="Google Shape;244;p25"/>
          <p:cNvSpPr/>
          <p:nvPr/>
        </p:nvSpPr>
        <p:spPr>
          <a:xfrm rot="-152789" flipH="1">
            <a:off x="3833555" y="423896"/>
            <a:ext cx="5455788" cy="491165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5"/>
          <p:cNvSpPr txBox="1">
            <a:spLocks noGrp="1"/>
          </p:cNvSpPr>
          <p:nvPr>
            <p:ph type="title"/>
          </p:nvPr>
        </p:nvSpPr>
        <p:spPr>
          <a:xfrm>
            <a:off x="4112600" y="827425"/>
            <a:ext cx="3956100" cy="776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5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46" name="Google Shape;246;p25"/>
          <p:cNvSpPr txBox="1">
            <a:spLocks noGrp="1"/>
          </p:cNvSpPr>
          <p:nvPr>
            <p:ph type="subTitle" idx="1"/>
          </p:nvPr>
        </p:nvSpPr>
        <p:spPr>
          <a:xfrm>
            <a:off x="4112600" y="1604125"/>
            <a:ext cx="3956100" cy="1140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47" name="Google Shape;247;p25"/>
          <p:cNvSpPr/>
          <p:nvPr/>
        </p:nvSpPr>
        <p:spPr>
          <a:xfrm flipH="1">
            <a:off x="3" y="3834322"/>
            <a:ext cx="1514082" cy="1309179"/>
          </a:xfrm>
          <a:custGeom>
            <a:avLst/>
            <a:gdLst/>
            <a:ahLst/>
            <a:cxnLst/>
            <a:rect l="l" t="t" r="r" b="b"/>
            <a:pathLst>
              <a:path w="48747" h="42150" extrusionOk="0">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5"/>
          <p:cNvSpPr/>
          <p:nvPr/>
        </p:nvSpPr>
        <p:spPr>
          <a:xfrm>
            <a:off x="2719325" y="230100"/>
            <a:ext cx="382500" cy="382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5"/>
          <p:cNvSpPr/>
          <p:nvPr/>
        </p:nvSpPr>
        <p:spPr>
          <a:xfrm>
            <a:off x="2533863" y="4603950"/>
            <a:ext cx="173400" cy="173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5"/>
          <p:cNvSpPr/>
          <p:nvPr/>
        </p:nvSpPr>
        <p:spPr>
          <a:xfrm>
            <a:off x="322600" y="2829025"/>
            <a:ext cx="101400" cy="10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5"/>
          <p:cNvSpPr txBox="1"/>
          <p:nvPr/>
        </p:nvSpPr>
        <p:spPr>
          <a:xfrm>
            <a:off x="4683500" y="3572625"/>
            <a:ext cx="3385200" cy="6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b="1">
                <a:solidFill>
                  <a:schemeClr val="lt1"/>
                </a:solidFill>
                <a:latin typeface="Lato"/>
                <a:ea typeface="Lato"/>
                <a:cs typeface="Lato"/>
                <a:sym typeface="Lato"/>
              </a:rPr>
              <a:t>CREDITS</a:t>
            </a:r>
            <a:r>
              <a:rPr lang="en" sz="1200">
                <a:solidFill>
                  <a:schemeClr val="lt1"/>
                </a:solidFill>
                <a:latin typeface="Lato"/>
                <a:ea typeface="Lato"/>
                <a:cs typeface="Lato"/>
                <a:sym typeface="Lato"/>
              </a:rPr>
              <a:t>: This presentation template was created by </a:t>
            </a:r>
            <a:r>
              <a:rPr lang="en" sz="1200" b="1">
                <a:solidFill>
                  <a:schemeClr val="lt1"/>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200" b="1">
                <a:solidFill>
                  <a:schemeClr val="lt1"/>
                </a:solidFill>
                <a:latin typeface="Lato"/>
                <a:ea typeface="Lato"/>
                <a:cs typeface="Lato"/>
                <a:sym typeface="Lato"/>
              </a:rPr>
              <a:t>,</a:t>
            </a:r>
            <a:r>
              <a:rPr lang="en" sz="1200">
                <a:solidFill>
                  <a:schemeClr val="lt1"/>
                </a:solidFill>
                <a:latin typeface="Lato"/>
                <a:ea typeface="Lato"/>
                <a:cs typeface="Lato"/>
                <a:sym typeface="Lato"/>
              </a:rPr>
              <a:t> including icons by </a:t>
            </a:r>
            <a:r>
              <a:rPr lang="en" sz="1200" b="1">
                <a:solidFill>
                  <a:schemeClr val="lt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200">
                <a:solidFill>
                  <a:schemeClr val="lt1"/>
                </a:solidFill>
                <a:latin typeface="Lato"/>
                <a:ea typeface="Lato"/>
                <a:cs typeface="Lato"/>
                <a:sym typeface="Lato"/>
              </a:rPr>
              <a:t> and infographics &amp; images by </a:t>
            </a:r>
            <a:r>
              <a:rPr lang="en" sz="1200" b="1">
                <a:solidFill>
                  <a:schemeClr val="lt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r>
              <a:rPr lang="en" sz="1200">
                <a:solidFill>
                  <a:schemeClr val="lt1"/>
                </a:solidFill>
                <a:latin typeface="Lato"/>
                <a:ea typeface="Lato"/>
                <a:cs typeface="Lato"/>
                <a:sym typeface="Lato"/>
              </a:rPr>
              <a:t>.</a:t>
            </a:r>
            <a:endParaRPr sz="1200">
              <a:solidFill>
                <a:schemeClr val="lt1"/>
              </a:solidFill>
              <a:latin typeface="Lato"/>
              <a:ea typeface="Lato"/>
              <a:cs typeface="Lato"/>
              <a:sym typeface="Lat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3000"/>
              <a:buFont typeface="Pompiere"/>
              <a:buNone/>
              <a:defRPr sz="3000" b="1">
                <a:solidFill>
                  <a:schemeClr val="dk1"/>
                </a:solidFill>
                <a:latin typeface="Pompiere"/>
                <a:ea typeface="Pompiere"/>
                <a:cs typeface="Pompiere"/>
                <a:sym typeface="Pompiere"/>
              </a:defRPr>
            </a:lvl1pPr>
            <a:lvl2pPr lvl="1">
              <a:spcBef>
                <a:spcPts val="0"/>
              </a:spcBef>
              <a:spcAft>
                <a:spcPts val="0"/>
              </a:spcAft>
              <a:buClr>
                <a:schemeClr val="dk1"/>
              </a:buClr>
              <a:buSzPts val="3000"/>
              <a:buFont typeface="Pompiere"/>
              <a:buNone/>
              <a:defRPr sz="3000" b="1">
                <a:solidFill>
                  <a:schemeClr val="dk1"/>
                </a:solidFill>
                <a:latin typeface="Pompiere"/>
                <a:ea typeface="Pompiere"/>
                <a:cs typeface="Pompiere"/>
                <a:sym typeface="Pompiere"/>
              </a:defRPr>
            </a:lvl2pPr>
            <a:lvl3pPr lvl="2">
              <a:spcBef>
                <a:spcPts val="0"/>
              </a:spcBef>
              <a:spcAft>
                <a:spcPts val="0"/>
              </a:spcAft>
              <a:buClr>
                <a:schemeClr val="dk1"/>
              </a:buClr>
              <a:buSzPts val="3000"/>
              <a:buFont typeface="Pompiere"/>
              <a:buNone/>
              <a:defRPr sz="3000" b="1">
                <a:solidFill>
                  <a:schemeClr val="dk1"/>
                </a:solidFill>
                <a:latin typeface="Pompiere"/>
                <a:ea typeface="Pompiere"/>
                <a:cs typeface="Pompiere"/>
                <a:sym typeface="Pompiere"/>
              </a:defRPr>
            </a:lvl3pPr>
            <a:lvl4pPr lvl="3">
              <a:spcBef>
                <a:spcPts val="0"/>
              </a:spcBef>
              <a:spcAft>
                <a:spcPts val="0"/>
              </a:spcAft>
              <a:buClr>
                <a:schemeClr val="dk1"/>
              </a:buClr>
              <a:buSzPts val="3000"/>
              <a:buFont typeface="Pompiere"/>
              <a:buNone/>
              <a:defRPr sz="3000" b="1">
                <a:solidFill>
                  <a:schemeClr val="dk1"/>
                </a:solidFill>
                <a:latin typeface="Pompiere"/>
                <a:ea typeface="Pompiere"/>
                <a:cs typeface="Pompiere"/>
                <a:sym typeface="Pompiere"/>
              </a:defRPr>
            </a:lvl4pPr>
            <a:lvl5pPr lvl="4">
              <a:spcBef>
                <a:spcPts val="0"/>
              </a:spcBef>
              <a:spcAft>
                <a:spcPts val="0"/>
              </a:spcAft>
              <a:buClr>
                <a:schemeClr val="dk1"/>
              </a:buClr>
              <a:buSzPts val="3000"/>
              <a:buFont typeface="Pompiere"/>
              <a:buNone/>
              <a:defRPr sz="3000" b="1">
                <a:solidFill>
                  <a:schemeClr val="dk1"/>
                </a:solidFill>
                <a:latin typeface="Pompiere"/>
                <a:ea typeface="Pompiere"/>
                <a:cs typeface="Pompiere"/>
                <a:sym typeface="Pompiere"/>
              </a:defRPr>
            </a:lvl5pPr>
            <a:lvl6pPr lvl="5">
              <a:spcBef>
                <a:spcPts val="0"/>
              </a:spcBef>
              <a:spcAft>
                <a:spcPts val="0"/>
              </a:spcAft>
              <a:buClr>
                <a:schemeClr val="dk1"/>
              </a:buClr>
              <a:buSzPts val="3000"/>
              <a:buFont typeface="Pompiere"/>
              <a:buNone/>
              <a:defRPr sz="3000" b="1">
                <a:solidFill>
                  <a:schemeClr val="dk1"/>
                </a:solidFill>
                <a:latin typeface="Pompiere"/>
                <a:ea typeface="Pompiere"/>
                <a:cs typeface="Pompiere"/>
                <a:sym typeface="Pompiere"/>
              </a:defRPr>
            </a:lvl6pPr>
            <a:lvl7pPr lvl="6">
              <a:spcBef>
                <a:spcPts val="0"/>
              </a:spcBef>
              <a:spcAft>
                <a:spcPts val="0"/>
              </a:spcAft>
              <a:buClr>
                <a:schemeClr val="dk1"/>
              </a:buClr>
              <a:buSzPts val="3000"/>
              <a:buFont typeface="Pompiere"/>
              <a:buNone/>
              <a:defRPr sz="3000" b="1">
                <a:solidFill>
                  <a:schemeClr val="dk1"/>
                </a:solidFill>
                <a:latin typeface="Pompiere"/>
                <a:ea typeface="Pompiere"/>
                <a:cs typeface="Pompiere"/>
                <a:sym typeface="Pompiere"/>
              </a:defRPr>
            </a:lvl7pPr>
            <a:lvl8pPr lvl="7">
              <a:spcBef>
                <a:spcPts val="0"/>
              </a:spcBef>
              <a:spcAft>
                <a:spcPts val="0"/>
              </a:spcAft>
              <a:buClr>
                <a:schemeClr val="dk1"/>
              </a:buClr>
              <a:buSzPts val="3000"/>
              <a:buFont typeface="Pompiere"/>
              <a:buNone/>
              <a:defRPr sz="3000" b="1">
                <a:solidFill>
                  <a:schemeClr val="dk1"/>
                </a:solidFill>
                <a:latin typeface="Pompiere"/>
                <a:ea typeface="Pompiere"/>
                <a:cs typeface="Pompiere"/>
                <a:sym typeface="Pompiere"/>
              </a:defRPr>
            </a:lvl8pPr>
            <a:lvl9pPr lvl="8">
              <a:spcBef>
                <a:spcPts val="0"/>
              </a:spcBef>
              <a:spcAft>
                <a:spcPts val="0"/>
              </a:spcAft>
              <a:buClr>
                <a:schemeClr val="dk1"/>
              </a:buClr>
              <a:buSzPts val="3000"/>
              <a:buFont typeface="Pompiere"/>
              <a:buNone/>
              <a:defRPr sz="3000" b="1">
                <a:solidFill>
                  <a:schemeClr val="dk1"/>
                </a:solidFill>
                <a:latin typeface="Pompiere"/>
                <a:ea typeface="Pompiere"/>
                <a:cs typeface="Pompiere"/>
                <a:sym typeface="Pompiere"/>
              </a:defRPr>
            </a:lvl9pPr>
          </a:lstStyle>
          <a:p>
            <a:endParaRPr/>
          </a:p>
        </p:txBody>
      </p:sp>
      <p:sp>
        <p:nvSpPr>
          <p:cNvPr id="7" name="Google Shape;7;p1"/>
          <p:cNvSpPr txBox="1">
            <a:spLocks noGrp="1"/>
          </p:cNvSpPr>
          <p:nvPr>
            <p:ph type="body" idx="1"/>
          </p:nvPr>
        </p:nvSpPr>
        <p:spPr>
          <a:xfrm>
            <a:off x="713225" y="1246950"/>
            <a:ext cx="7717500" cy="3357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1pPr>
            <a:lvl2pPr marL="914400" lvl="1"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2pPr>
            <a:lvl3pPr marL="1371600" lvl="2"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3pPr>
            <a:lvl4pPr marL="1828800" lvl="3"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4pPr>
            <a:lvl5pPr marL="2286000" lvl="4"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5pPr>
            <a:lvl6pPr marL="2743200" lvl="5"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6pPr>
            <a:lvl7pPr marL="3200400" lvl="6"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7pPr>
            <a:lvl8pPr marL="3657600" lvl="7"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8pPr>
            <a:lvl9pPr marL="4114800" lvl="8"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8" r:id="rId5"/>
    <p:sldLayoutId id="2147483659" r:id="rId6"/>
    <p:sldLayoutId id="2147483662" r:id="rId7"/>
    <p:sldLayoutId id="2147483665" r:id="rId8"/>
    <p:sldLayoutId id="2147483671" r:id="rId9"/>
    <p:sldLayoutId id="214748367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LiyanaRoslie/ds-keywords" TargetMode="External"/><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annpastushko/towards-data-science-articles-dataset-20102021"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hyperlink" Target="https://www.kaggle.com/andrewmvd/data-scientist-jobs"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9"/>
          <p:cNvSpPr/>
          <p:nvPr/>
        </p:nvSpPr>
        <p:spPr>
          <a:xfrm rot="-475456">
            <a:off x="1823075" y="936832"/>
            <a:ext cx="5503250" cy="465178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txBox="1">
            <a:spLocks noGrp="1"/>
          </p:cNvSpPr>
          <p:nvPr>
            <p:ph type="ctrTitle"/>
          </p:nvPr>
        </p:nvSpPr>
        <p:spPr>
          <a:xfrm>
            <a:off x="2503300" y="1900025"/>
            <a:ext cx="4137300" cy="170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solidFill>
                  <a:schemeClr val="dk2"/>
                </a:solidFill>
              </a:rPr>
              <a:t>Capstone Project </a:t>
            </a:r>
            <a:br>
              <a:rPr lang="en" sz="7200" dirty="0">
                <a:solidFill>
                  <a:schemeClr val="dk2"/>
                </a:solidFill>
              </a:rPr>
            </a:br>
            <a:r>
              <a:rPr lang="en" sz="3900" dirty="0"/>
              <a:t>Liyana Roslie</a:t>
            </a:r>
            <a:endParaRPr sz="3900" dirty="0"/>
          </a:p>
        </p:txBody>
      </p:sp>
      <p:sp>
        <p:nvSpPr>
          <p:cNvPr id="267" name="Google Shape;267;p29"/>
          <p:cNvSpPr txBox="1">
            <a:spLocks noGrp="1"/>
          </p:cNvSpPr>
          <p:nvPr>
            <p:ph type="subTitle" idx="1"/>
          </p:nvPr>
        </p:nvSpPr>
        <p:spPr>
          <a:xfrm>
            <a:off x="1941300" y="3753750"/>
            <a:ext cx="5261400" cy="43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important keywords in Data Science Industry</a:t>
            </a:r>
            <a:endParaRPr dirty="0"/>
          </a:p>
        </p:txBody>
      </p:sp>
      <p:grpSp>
        <p:nvGrpSpPr>
          <p:cNvPr id="268" name="Google Shape;268;p29"/>
          <p:cNvGrpSpPr/>
          <p:nvPr/>
        </p:nvGrpSpPr>
        <p:grpSpPr>
          <a:xfrm>
            <a:off x="7546121" y="873735"/>
            <a:ext cx="1918327" cy="2967327"/>
            <a:chOff x="7546121" y="873735"/>
            <a:chExt cx="1918327" cy="2967327"/>
          </a:xfrm>
        </p:grpSpPr>
        <p:grpSp>
          <p:nvGrpSpPr>
            <p:cNvPr id="269" name="Google Shape;269;p29"/>
            <p:cNvGrpSpPr/>
            <p:nvPr/>
          </p:nvGrpSpPr>
          <p:grpSpPr>
            <a:xfrm>
              <a:off x="7546121" y="873735"/>
              <a:ext cx="847734" cy="1653022"/>
              <a:chOff x="5707511" y="544911"/>
              <a:chExt cx="312852" cy="610039"/>
            </a:xfrm>
          </p:grpSpPr>
          <p:sp>
            <p:nvSpPr>
              <p:cNvPr id="270" name="Google Shape;270;p29"/>
              <p:cNvSpPr/>
              <p:nvPr/>
            </p:nvSpPr>
            <p:spPr>
              <a:xfrm>
                <a:off x="5725335" y="544911"/>
                <a:ext cx="144227" cy="182978"/>
              </a:xfrm>
              <a:custGeom>
                <a:avLst/>
                <a:gdLst/>
                <a:ahLst/>
                <a:cxnLst/>
                <a:rect l="l" t="t" r="r" b="b"/>
                <a:pathLst>
                  <a:path w="3949" h="5010" extrusionOk="0">
                    <a:moveTo>
                      <a:pt x="636" y="1"/>
                    </a:moveTo>
                    <a:cubicBezTo>
                      <a:pt x="524" y="1"/>
                      <a:pt x="420" y="95"/>
                      <a:pt x="436" y="240"/>
                    </a:cubicBezTo>
                    <a:lnTo>
                      <a:pt x="231" y="2368"/>
                    </a:lnTo>
                    <a:lnTo>
                      <a:pt x="0" y="5009"/>
                    </a:lnTo>
                    <a:lnTo>
                      <a:pt x="1975" y="4368"/>
                    </a:lnTo>
                    <a:lnTo>
                      <a:pt x="3949" y="3753"/>
                    </a:lnTo>
                    <a:lnTo>
                      <a:pt x="2205" y="1727"/>
                    </a:lnTo>
                    <a:lnTo>
                      <a:pt x="821" y="111"/>
                    </a:lnTo>
                    <a:cubicBezTo>
                      <a:pt x="773" y="35"/>
                      <a:pt x="703" y="1"/>
                      <a:pt x="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5707511" y="673510"/>
                <a:ext cx="312852" cy="481440"/>
              </a:xfrm>
              <a:custGeom>
                <a:avLst/>
                <a:gdLst/>
                <a:ahLst/>
                <a:cxnLst/>
                <a:rect l="l" t="t" r="r" b="b"/>
                <a:pathLst>
                  <a:path w="8566" h="13182" extrusionOk="0">
                    <a:moveTo>
                      <a:pt x="3565" y="1"/>
                    </a:moveTo>
                    <a:cubicBezTo>
                      <a:pt x="2488" y="52"/>
                      <a:pt x="1462" y="411"/>
                      <a:pt x="642" y="1078"/>
                    </a:cubicBezTo>
                    <a:cubicBezTo>
                      <a:pt x="283" y="1385"/>
                      <a:pt x="1" y="1668"/>
                      <a:pt x="78" y="1873"/>
                    </a:cubicBezTo>
                    <a:lnTo>
                      <a:pt x="3463" y="12386"/>
                    </a:lnTo>
                    <a:cubicBezTo>
                      <a:pt x="3595" y="12850"/>
                      <a:pt x="3976" y="13181"/>
                      <a:pt x="4325" y="13181"/>
                    </a:cubicBezTo>
                    <a:cubicBezTo>
                      <a:pt x="4381" y="13181"/>
                      <a:pt x="4435" y="13173"/>
                      <a:pt x="4488" y="13155"/>
                    </a:cubicBezTo>
                    <a:lnTo>
                      <a:pt x="7976" y="12027"/>
                    </a:lnTo>
                    <a:cubicBezTo>
                      <a:pt x="8360" y="11899"/>
                      <a:pt x="8565" y="11360"/>
                      <a:pt x="8360" y="10822"/>
                    </a:cubicBezTo>
                    <a:lnTo>
                      <a:pt x="5001" y="283"/>
                    </a:lnTo>
                    <a:cubicBezTo>
                      <a:pt x="4899" y="26"/>
                      <a:pt x="4232" y="1"/>
                      <a:pt x="3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5724385" y="727857"/>
                <a:ext cx="193898" cy="102117"/>
              </a:xfrm>
              <a:custGeom>
                <a:avLst/>
                <a:gdLst/>
                <a:ahLst/>
                <a:cxnLst/>
                <a:rect l="l" t="t" r="r" b="b"/>
                <a:pathLst>
                  <a:path w="5309" h="2796" extrusionOk="0">
                    <a:moveTo>
                      <a:pt x="4924" y="0"/>
                    </a:moveTo>
                    <a:lnTo>
                      <a:pt x="0" y="1590"/>
                    </a:lnTo>
                    <a:lnTo>
                      <a:pt x="385" y="2795"/>
                    </a:lnTo>
                    <a:lnTo>
                      <a:pt x="5308" y="1231"/>
                    </a:lnTo>
                    <a:lnTo>
                      <a:pt x="49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5738776" y="769439"/>
                <a:ext cx="192948" cy="102117"/>
              </a:xfrm>
              <a:custGeom>
                <a:avLst/>
                <a:gdLst/>
                <a:ahLst/>
                <a:cxnLst/>
                <a:rect l="l" t="t" r="r" b="b"/>
                <a:pathLst>
                  <a:path w="5283" h="2796" extrusionOk="0">
                    <a:moveTo>
                      <a:pt x="4898" y="0"/>
                    </a:moveTo>
                    <a:lnTo>
                      <a:pt x="0" y="1590"/>
                    </a:lnTo>
                    <a:lnTo>
                      <a:pt x="385" y="2795"/>
                    </a:lnTo>
                    <a:lnTo>
                      <a:pt x="5282" y="1206"/>
                    </a:lnTo>
                    <a:lnTo>
                      <a:pt x="48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5809594" y="991958"/>
                <a:ext cx="192985" cy="102117"/>
              </a:xfrm>
              <a:custGeom>
                <a:avLst/>
                <a:gdLst/>
                <a:ahLst/>
                <a:cxnLst/>
                <a:rect l="l" t="t" r="r" b="b"/>
                <a:pathLst>
                  <a:path w="5284" h="2796" extrusionOk="0">
                    <a:moveTo>
                      <a:pt x="4899" y="0"/>
                    </a:moveTo>
                    <a:lnTo>
                      <a:pt x="1" y="1590"/>
                    </a:lnTo>
                    <a:lnTo>
                      <a:pt x="386" y="2795"/>
                    </a:lnTo>
                    <a:lnTo>
                      <a:pt x="5283" y="1205"/>
                    </a:lnTo>
                    <a:lnTo>
                      <a:pt x="48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 name="Google Shape;275;p29"/>
            <p:cNvGrpSpPr/>
            <p:nvPr/>
          </p:nvGrpSpPr>
          <p:grpSpPr>
            <a:xfrm rot="2501542">
              <a:off x="8174333" y="2115451"/>
              <a:ext cx="847732" cy="1653017"/>
              <a:chOff x="5707511" y="544911"/>
              <a:chExt cx="312852" cy="610039"/>
            </a:xfrm>
          </p:grpSpPr>
          <p:sp>
            <p:nvSpPr>
              <p:cNvPr id="276" name="Google Shape;276;p29"/>
              <p:cNvSpPr/>
              <p:nvPr/>
            </p:nvSpPr>
            <p:spPr>
              <a:xfrm>
                <a:off x="5725335" y="544911"/>
                <a:ext cx="144227" cy="182978"/>
              </a:xfrm>
              <a:custGeom>
                <a:avLst/>
                <a:gdLst/>
                <a:ahLst/>
                <a:cxnLst/>
                <a:rect l="l" t="t" r="r" b="b"/>
                <a:pathLst>
                  <a:path w="3949" h="5010" extrusionOk="0">
                    <a:moveTo>
                      <a:pt x="636" y="1"/>
                    </a:moveTo>
                    <a:cubicBezTo>
                      <a:pt x="524" y="1"/>
                      <a:pt x="420" y="95"/>
                      <a:pt x="436" y="240"/>
                    </a:cubicBezTo>
                    <a:lnTo>
                      <a:pt x="231" y="2368"/>
                    </a:lnTo>
                    <a:lnTo>
                      <a:pt x="0" y="5009"/>
                    </a:lnTo>
                    <a:lnTo>
                      <a:pt x="1975" y="4368"/>
                    </a:lnTo>
                    <a:lnTo>
                      <a:pt x="3949" y="3753"/>
                    </a:lnTo>
                    <a:lnTo>
                      <a:pt x="2205" y="1727"/>
                    </a:lnTo>
                    <a:lnTo>
                      <a:pt x="821" y="111"/>
                    </a:lnTo>
                    <a:cubicBezTo>
                      <a:pt x="773" y="35"/>
                      <a:pt x="703"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5707511" y="673510"/>
                <a:ext cx="312852" cy="481440"/>
              </a:xfrm>
              <a:custGeom>
                <a:avLst/>
                <a:gdLst/>
                <a:ahLst/>
                <a:cxnLst/>
                <a:rect l="l" t="t" r="r" b="b"/>
                <a:pathLst>
                  <a:path w="8566" h="13182" extrusionOk="0">
                    <a:moveTo>
                      <a:pt x="3565" y="1"/>
                    </a:moveTo>
                    <a:cubicBezTo>
                      <a:pt x="2488" y="52"/>
                      <a:pt x="1462" y="411"/>
                      <a:pt x="642" y="1078"/>
                    </a:cubicBezTo>
                    <a:cubicBezTo>
                      <a:pt x="283" y="1385"/>
                      <a:pt x="1" y="1668"/>
                      <a:pt x="78" y="1873"/>
                    </a:cubicBezTo>
                    <a:lnTo>
                      <a:pt x="3463" y="12386"/>
                    </a:lnTo>
                    <a:cubicBezTo>
                      <a:pt x="3595" y="12850"/>
                      <a:pt x="3976" y="13181"/>
                      <a:pt x="4325" y="13181"/>
                    </a:cubicBezTo>
                    <a:cubicBezTo>
                      <a:pt x="4381" y="13181"/>
                      <a:pt x="4435" y="13173"/>
                      <a:pt x="4488" y="13155"/>
                    </a:cubicBezTo>
                    <a:lnTo>
                      <a:pt x="7976" y="12027"/>
                    </a:lnTo>
                    <a:cubicBezTo>
                      <a:pt x="8360" y="11899"/>
                      <a:pt x="8565" y="11360"/>
                      <a:pt x="8360" y="10822"/>
                    </a:cubicBezTo>
                    <a:lnTo>
                      <a:pt x="5001" y="283"/>
                    </a:lnTo>
                    <a:cubicBezTo>
                      <a:pt x="4899" y="26"/>
                      <a:pt x="4232" y="1"/>
                      <a:pt x="3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5724385" y="727857"/>
                <a:ext cx="193898" cy="102117"/>
              </a:xfrm>
              <a:custGeom>
                <a:avLst/>
                <a:gdLst/>
                <a:ahLst/>
                <a:cxnLst/>
                <a:rect l="l" t="t" r="r" b="b"/>
                <a:pathLst>
                  <a:path w="5309" h="2796" extrusionOk="0">
                    <a:moveTo>
                      <a:pt x="4924" y="0"/>
                    </a:moveTo>
                    <a:lnTo>
                      <a:pt x="0" y="1590"/>
                    </a:lnTo>
                    <a:lnTo>
                      <a:pt x="385" y="2795"/>
                    </a:lnTo>
                    <a:lnTo>
                      <a:pt x="5308" y="1231"/>
                    </a:lnTo>
                    <a:lnTo>
                      <a:pt x="49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5738776" y="769439"/>
                <a:ext cx="192948" cy="102117"/>
              </a:xfrm>
              <a:custGeom>
                <a:avLst/>
                <a:gdLst/>
                <a:ahLst/>
                <a:cxnLst/>
                <a:rect l="l" t="t" r="r" b="b"/>
                <a:pathLst>
                  <a:path w="5283" h="2796" extrusionOk="0">
                    <a:moveTo>
                      <a:pt x="4898" y="0"/>
                    </a:moveTo>
                    <a:lnTo>
                      <a:pt x="0" y="1590"/>
                    </a:lnTo>
                    <a:lnTo>
                      <a:pt x="385" y="2795"/>
                    </a:lnTo>
                    <a:lnTo>
                      <a:pt x="5282" y="1206"/>
                    </a:lnTo>
                    <a:lnTo>
                      <a:pt x="48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5809594" y="991958"/>
                <a:ext cx="192985" cy="102117"/>
              </a:xfrm>
              <a:custGeom>
                <a:avLst/>
                <a:gdLst/>
                <a:ahLst/>
                <a:cxnLst/>
                <a:rect l="l" t="t" r="r" b="b"/>
                <a:pathLst>
                  <a:path w="5284" h="2796" extrusionOk="0">
                    <a:moveTo>
                      <a:pt x="4899" y="0"/>
                    </a:moveTo>
                    <a:lnTo>
                      <a:pt x="1" y="1590"/>
                    </a:lnTo>
                    <a:lnTo>
                      <a:pt x="386" y="2795"/>
                    </a:lnTo>
                    <a:lnTo>
                      <a:pt x="5283" y="1205"/>
                    </a:lnTo>
                    <a:lnTo>
                      <a:pt x="489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DATASET OVERVIEW</a:t>
            </a:r>
            <a:endParaRPr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D03433FC-AE84-864A-BFE3-4EB2ADEF53D0}"/>
              </a:ext>
            </a:extLst>
          </p:cNvPr>
          <p:cNvPicPr>
            <a:picLocks noChangeAspect="1"/>
          </p:cNvPicPr>
          <p:nvPr/>
        </p:nvPicPr>
        <p:blipFill>
          <a:blip r:embed="rId3"/>
          <a:stretch>
            <a:fillRect/>
          </a:stretch>
        </p:blipFill>
        <p:spPr>
          <a:xfrm>
            <a:off x="875975" y="1814313"/>
            <a:ext cx="5913120" cy="2179892"/>
          </a:xfrm>
          <a:prstGeom prst="rect">
            <a:avLst/>
          </a:prstGeom>
        </p:spPr>
      </p:pic>
      <p:pic>
        <p:nvPicPr>
          <p:cNvPr id="6" name="Picture 5">
            <a:extLst>
              <a:ext uri="{FF2B5EF4-FFF2-40B4-BE49-F238E27FC236}">
                <a16:creationId xmlns:a16="http://schemas.microsoft.com/office/drawing/2014/main" id="{3AE50460-2215-D140-8AE4-700956BCDA9E}"/>
              </a:ext>
            </a:extLst>
          </p:cNvPr>
          <p:cNvPicPr>
            <a:picLocks noChangeAspect="1"/>
          </p:cNvPicPr>
          <p:nvPr/>
        </p:nvPicPr>
        <p:blipFill>
          <a:blip r:embed="rId4"/>
          <a:stretch>
            <a:fillRect/>
          </a:stretch>
        </p:blipFill>
        <p:spPr>
          <a:xfrm>
            <a:off x="6800659" y="1804153"/>
            <a:ext cx="2120440" cy="2179892"/>
          </a:xfrm>
          <a:prstGeom prst="rect">
            <a:avLst/>
          </a:prstGeom>
        </p:spPr>
      </p:pic>
      <p:sp>
        <p:nvSpPr>
          <p:cNvPr id="13" name="Oval 12">
            <a:extLst>
              <a:ext uri="{FF2B5EF4-FFF2-40B4-BE49-F238E27FC236}">
                <a16:creationId xmlns:a16="http://schemas.microsoft.com/office/drawing/2014/main" id="{06F3AF93-8F94-7B47-9785-B3C40E0B2AEA}"/>
              </a:ext>
            </a:extLst>
          </p:cNvPr>
          <p:cNvSpPr/>
          <p:nvPr/>
        </p:nvSpPr>
        <p:spPr>
          <a:xfrm>
            <a:off x="2489200" y="1727433"/>
            <a:ext cx="1503680" cy="2223020"/>
          </a:xfrm>
          <a:prstGeom prst="ellipse">
            <a:avLst/>
          </a:prstGeom>
          <a:noFill/>
          <a:ln w="41275">
            <a:solidFill>
              <a:schemeClr val="accent6">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3152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4"/>
          <p:cNvSpPr/>
          <p:nvPr/>
        </p:nvSpPr>
        <p:spPr>
          <a:xfrm rot="213351" flipH="1">
            <a:off x="1667358" y="978954"/>
            <a:ext cx="5809284" cy="31858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4"/>
          <p:cNvSpPr txBox="1">
            <a:spLocks noGrp="1"/>
          </p:cNvSpPr>
          <p:nvPr>
            <p:ph type="title"/>
          </p:nvPr>
        </p:nvSpPr>
        <p:spPr>
          <a:xfrm>
            <a:off x="2374800" y="2517700"/>
            <a:ext cx="4394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DATA PREPROCESSING</a:t>
            </a:r>
            <a:endParaRPr sz="3200" dirty="0"/>
          </a:p>
        </p:txBody>
      </p:sp>
      <p:sp>
        <p:nvSpPr>
          <p:cNvPr id="333" name="Google Shape;333;p34"/>
          <p:cNvSpPr txBox="1">
            <a:spLocks noGrp="1"/>
          </p:cNvSpPr>
          <p:nvPr>
            <p:ph type="title" idx="2"/>
          </p:nvPr>
        </p:nvSpPr>
        <p:spPr>
          <a:xfrm>
            <a:off x="2374800" y="1340150"/>
            <a:ext cx="4394400" cy="131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34" name="Google Shape;334;p34"/>
          <p:cNvSpPr txBox="1">
            <a:spLocks noGrp="1"/>
          </p:cNvSpPr>
          <p:nvPr>
            <p:ph type="subTitle" idx="1"/>
          </p:nvPr>
        </p:nvSpPr>
        <p:spPr>
          <a:xfrm>
            <a:off x="2374800" y="3408475"/>
            <a:ext cx="4394400" cy="44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How to clean the data</a:t>
            </a:r>
            <a:endParaRPr dirty="0"/>
          </a:p>
        </p:txBody>
      </p:sp>
      <p:grpSp>
        <p:nvGrpSpPr>
          <p:cNvPr id="335" name="Google Shape;335;p34"/>
          <p:cNvGrpSpPr/>
          <p:nvPr/>
        </p:nvGrpSpPr>
        <p:grpSpPr>
          <a:xfrm rot="-2026318">
            <a:off x="6264543" y="-8947"/>
            <a:ext cx="2674335" cy="2862666"/>
            <a:chOff x="6201089" y="32925"/>
            <a:chExt cx="699625" cy="748894"/>
          </a:xfrm>
        </p:grpSpPr>
        <p:sp>
          <p:nvSpPr>
            <p:cNvPr id="336" name="Google Shape;336;p34"/>
            <p:cNvSpPr/>
            <p:nvPr/>
          </p:nvSpPr>
          <p:spPr>
            <a:xfrm>
              <a:off x="6201089" y="32925"/>
              <a:ext cx="699625" cy="748894"/>
            </a:xfrm>
            <a:custGeom>
              <a:avLst/>
              <a:gdLst/>
              <a:ahLst/>
              <a:cxnLst/>
              <a:rect l="l" t="t" r="r" b="b"/>
              <a:pathLst>
                <a:path w="19156" h="20505" extrusionOk="0">
                  <a:moveTo>
                    <a:pt x="5667" y="0"/>
                  </a:moveTo>
                  <a:lnTo>
                    <a:pt x="0" y="15796"/>
                  </a:lnTo>
                  <a:lnTo>
                    <a:pt x="12950" y="20463"/>
                  </a:lnTo>
                  <a:cubicBezTo>
                    <a:pt x="13029" y="20491"/>
                    <a:pt x="13108" y="20505"/>
                    <a:pt x="13185" y="20505"/>
                  </a:cubicBezTo>
                  <a:cubicBezTo>
                    <a:pt x="13456" y="20505"/>
                    <a:pt x="13696" y="20338"/>
                    <a:pt x="13796" y="20078"/>
                  </a:cubicBezTo>
                  <a:lnTo>
                    <a:pt x="19053" y="5539"/>
                  </a:lnTo>
                  <a:cubicBezTo>
                    <a:pt x="19155" y="5180"/>
                    <a:pt x="18976" y="4795"/>
                    <a:pt x="18642" y="4693"/>
                  </a:cubicBezTo>
                  <a:lnTo>
                    <a:pt x="56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4"/>
            <p:cNvSpPr/>
            <p:nvPr/>
          </p:nvSpPr>
          <p:spPr>
            <a:xfrm>
              <a:off x="6301309" y="69448"/>
              <a:ext cx="221984" cy="581621"/>
            </a:xfrm>
            <a:custGeom>
              <a:avLst/>
              <a:gdLst/>
              <a:ahLst/>
              <a:cxnLst/>
              <a:rect l="l" t="t" r="r" b="b"/>
              <a:pathLst>
                <a:path w="6078" h="15925" extrusionOk="0">
                  <a:moveTo>
                    <a:pt x="5693" y="0"/>
                  </a:moveTo>
                  <a:lnTo>
                    <a:pt x="0" y="15796"/>
                  </a:lnTo>
                  <a:lnTo>
                    <a:pt x="385" y="15924"/>
                  </a:lnTo>
                  <a:lnTo>
                    <a:pt x="6077" y="129"/>
                  </a:lnTo>
                  <a:lnTo>
                    <a:pt x="56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4"/>
            <p:cNvSpPr/>
            <p:nvPr/>
          </p:nvSpPr>
          <p:spPr>
            <a:xfrm>
              <a:off x="6467052" y="311088"/>
              <a:ext cx="293166" cy="199486"/>
            </a:xfrm>
            <a:custGeom>
              <a:avLst/>
              <a:gdLst/>
              <a:ahLst/>
              <a:cxnLst/>
              <a:rect l="l" t="t" r="r" b="b"/>
              <a:pathLst>
                <a:path w="8027" h="5462" extrusionOk="0">
                  <a:moveTo>
                    <a:pt x="1052" y="0"/>
                  </a:moveTo>
                  <a:lnTo>
                    <a:pt x="1" y="2949"/>
                  </a:lnTo>
                  <a:lnTo>
                    <a:pt x="6975" y="5462"/>
                  </a:lnTo>
                  <a:lnTo>
                    <a:pt x="8027" y="2513"/>
                  </a:lnTo>
                  <a:lnTo>
                    <a:pt x="10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4"/>
            <p:cNvSpPr/>
            <p:nvPr/>
          </p:nvSpPr>
          <p:spPr>
            <a:xfrm>
              <a:off x="6354670" y="100347"/>
              <a:ext cx="91598" cy="91014"/>
            </a:xfrm>
            <a:custGeom>
              <a:avLst/>
              <a:gdLst/>
              <a:ahLst/>
              <a:cxnLst/>
              <a:rect l="l" t="t" r="r" b="b"/>
              <a:pathLst>
                <a:path w="2508" h="2492" extrusionOk="0">
                  <a:moveTo>
                    <a:pt x="821" y="1"/>
                  </a:moveTo>
                  <a:lnTo>
                    <a:pt x="693" y="334"/>
                  </a:lnTo>
                  <a:cubicBezTo>
                    <a:pt x="796" y="334"/>
                    <a:pt x="898" y="360"/>
                    <a:pt x="1001" y="385"/>
                  </a:cubicBezTo>
                  <a:cubicBezTo>
                    <a:pt x="2015" y="754"/>
                    <a:pt x="1620" y="2160"/>
                    <a:pt x="710" y="2160"/>
                  </a:cubicBezTo>
                  <a:cubicBezTo>
                    <a:pt x="608" y="2160"/>
                    <a:pt x="499" y="2142"/>
                    <a:pt x="385" y="2103"/>
                  </a:cubicBezTo>
                  <a:cubicBezTo>
                    <a:pt x="283" y="2052"/>
                    <a:pt x="206" y="2001"/>
                    <a:pt x="129" y="1949"/>
                  </a:cubicBezTo>
                  <a:lnTo>
                    <a:pt x="1" y="2257"/>
                  </a:lnTo>
                  <a:cubicBezTo>
                    <a:pt x="78" y="2308"/>
                    <a:pt x="180" y="2360"/>
                    <a:pt x="257" y="2411"/>
                  </a:cubicBezTo>
                  <a:cubicBezTo>
                    <a:pt x="417" y="2466"/>
                    <a:pt x="569" y="2491"/>
                    <a:pt x="713" y="2491"/>
                  </a:cubicBezTo>
                  <a:cubicBezTo>
                    <a:pt x="1969" y="2491"/>
                    <a:pt x="2508" y="561"/>
                    <a:pt x="1103" y="78"/>
                  </a:cubicBezTo>
                  <a:cubicBezTo>
                    <a:pt x="1001" y="52"/>
                    <a:pt x="924"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4"/>
            <p:cNvSpPr/>
            <p:nvPr/>
          </p:nvSpPr>
          <p:spPr>
            <a:xfrm>
              <a:off x="6309709" y="225842"/>
              <a:ext cx="91379" cy="90320"/>
            </a:xfrm>
            <a:custGeom>
              <a:avLst/>
              <a:gdLst/>
              <a:ahLst/>
              <a:cxnLst/>
              <a:rect l="l" t="t" r="r" b="b"/>
              <a:pathLst>
                <a:path w="2502" h="2473" extrusionOk="0">
                  <a:moveTo>
                    <a:pt x="821" y="1"/>
                  </a:moveTo>
                  <a:lnTo>
                    <a:pt x="693" y="308"/>
                  </a:lnTo>
                  <a:cubicBezTo>
                    <a:pt x="796" y="308"/>
                    <a:pt x="898" y="334"/>
                    <a:pt x="1001" y="360"/>
                  </a:cubicBezTo>
                  <a:cubicBezTo>
                    <a:pt x="2010" y="727"/>
                    <a:pt x="1624" y="2141"/>
                    <a:pt x="724" y="2141"/>
                  </a:cubicBezTo>
                  <a:cubicBezTo>
                    <a:pt x="618" y="2141"/>
                    <a:pt x="504" y="2121"/>
                    <a:pt x="386" y="2078"/>
                  </a:cubicBezTo>
                  <a:cubicBezTo>
                    <a:pt x="283" y="2026"/>
                    <a:pt x="206" y="1975"/>
                    <a:pt x="129" y="1924"/>
                  </a:cubicBezTo>
                  <a:lnTo>
                    <a:pt x="1" y="2257"/>
                  </a:lnTo>
                  <a:cubicBezTo>
                    <a:pt x="78" y="2309"/>
                    <a:pt x="180" y="2334"/>
                    <a:pt x="257" y="2385"/>
                  </a:cubicBezTo>
                  <a:cubicBezTo>
                    <a:pt x="424" y="2446"/>
                    <a:pt x="582" y="2473"/>
                    <a:pt x="730" y="2473"/>
                  </a:cubicBezTo>
                  <a:cubicBezTo>
                    <a:pt x="1974" y="2473"/>
                    <a:pt x="2501" y="556"/>
                    <a:pt x="1103" y="52"/>
                  </a:cubicBezTo>
                  <a:cubicBezTo>
                    <a:pt x="1001" y="26"/>
                    <a:pt x="924" y="1"/>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4"/>
            <p:cNvSpPr/>
            <p:nvPr/>
          </p:nvSpPr>
          <p:spPr>
            <a:xfrm>
              <a:off x="6264786" y="350423"/>
              <a:ext cx="91343" cy="90320"/>
            </a:xfrm>
            <a:custGeom>
              <a:avLst/>
              <a:gdLst/>
              <a:ahLst/>
              <a:cxnLst/>
              <a:rect l="l" t="t" r="r" b="b"/>
              <a:pathLst>
                <a:path w="2501" h="2473" extrusionOk="0">
                  <a:moveTo>
                    <a:pt x="821" y="0"/>
                  </a:moveTo>
                  <a:lnTo>
                    <a:pt x="692" y="333"/>
                  </a:lnTo>
                  <a:cubicBezTo>
                    <a:pt x="795" y="333"/>
                    <a:pt x="898" y="333"/>
                    <a:pt x="1000" y="385"/>
                  </a:cubicBezTo>
                  <a:cubicBezTo>
                    <a:pt x="2009" y="729"/>
                    <a:pt x="1623" y="2140"/>
                    <a:pt x="723" y="2140"/>
                  </a:cubicBezTo>
                  <a:cubicBezTo>
                    <a:pt x="617" y="2140"/>
                    <a:pt x="504" y="2120"/>
                    <a:pt x="385" y="2077"/>
                  </a:cubicBezTo>
                  <a:cubicBezTo>
                    <a:pt x="282" y="2052"/>
                    <a:pt x="205" y="2000"/>
                    <a:pt x="128" y="1923"/>
                  </a:cubicBezTo>
                  <a:lnTo>
                    <a:pt x="0" y="2257"/>
                  </a:lnTo>
                  <a:cubicBezTo>
                    <a:pt x="77" y="2308"/>
                    <a:pt x="180" y="2359"/>
                    <a:pt x="256" y="2385"/>
                  </a:cubicBezTo>
                  <a:cubicBezTo>
                    <a:pt x="423" y="2445"/>
                    <a:pt x="581" y="2472"/>
                    <a:pt x="730" y="2472"/>
                  </a:cubicBezTo>
                  <a:cubicBezTo>
                    <a:pt x="1974" y="2472"/>
                    <a:pt x="2500" y="555"/>
                    <a:pt x="1103" y="51"/>
                  </a:cubicBezTo>
                  <a:cubicBezTo>
                    <a:pt x="1000" y="26"/>
                    <a:pt x="923"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p:nvPr/>
          </p:nvSpPr>
          <p:spPr>
            <a:xfrm>
              <a:off x="6219825" y="474969"/>
              <a:ext cx="91343" cy="90320"/>
            </a:xfrm>
            <a:custGeom>
              <a:avLst/>
              <a:gdLst/>
              <a:ahLst/>
              <a:cxnLst/>
              <a:rect l="l" t="t" r="r" b="b"/>
              <a:pathLst>
                <a:path w="2501" h="2473" extrusionOk="0">
                  <a:moveTo>
                    <a:pt x="821" y="1"/>
                  </a:moveTo>
                  <a:lnTo>
                    <a:pt x="693" y="334"/>
                  </a:lnTo>
                  <a:cubicBezTo>
                    <a:pt x="795" y="334"/>
                    <a:pt x="898" y="334"/>
                    <a:pt x="1000" y="385"/>
                  </a:cubicBezTo>
                  <a:cubicBezTo>
                    <a:pt x="2008" y="752"/>
                    <a:pt x="1625" y="2141"/>
                    <a:pt x="727" y="2141"/>
                  </a:cubicBezTo>
                  <a:cubicBezTo>
                    <a:pt x="620" y="2141"/>
                    <a:pt x="505" y="2121"/>
                    <a:pt x="385" y="2078"/>
                  </a:cubicBezTo>
                  <a:cubicBezTo>
                    <a:pt x="282" y="2052"/>
                    <a:pt x="205" y="2001"/>
                    <a:pt x="128" y="1949"/>
                  </a:cubicBezTo>
                  <a:lnTo>
                    <a:pt x="0" y="2257"/>
                  </a:lnTo>
                  <a:cubicBezTo>
                    <a:pt x="77" y="2308"/>
                    <a:pt x="180" y="2360"/>
                    <a:pt x="257" y="2385"/>
                  </a:cubicBezTo>
                  <a:cubicBezTo>
                    <a:pt x="423" y="2445"/>
                    <a:pt x="582" y="2473"/>
                    <a:pt x="730" y="2473"/>
                  </a:cubicBezTo>
                  <a:cubicBezTo>
                    <a:pt x="1974" y="2473"/>
                    <a:pt x="2500" y="556"/>
                    <a:pt x="1103" y="52"/>
                  </a:cubicBezTo>
                  <a:lnTo>
                    <a:pt x="1103" y="52"/>
                  </a:lnTo>
                  <a:lnTo>
                    <a:pt x="1103" y="78"/>
                  </a:lnTo>
                  <a:cubicBezTo>
                    <a:pt x="1000" y="26"/>
                    <a:pt x="923"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4"/>
            <p:cNvSpPr/>
            <p:nvPr/>
          </p:nvSpPr>
          <p:spPr>
            <a:xfrm>
              <a:off x="6363107" y="137820"/>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4"/>
            <p:cNvSpPr/>
            <p:nvPr/>
          </p:nvSpPr>
          <p:spPr>
            <a:xfrm>
              <a:off x="6318146" y="264265"/>
              <a:ext cx="18773" cy="6574"/>
            </a:xfrm>
            <a:custGeom>
              <a:avLst/>
              <a:gdLst/>
              <a:ahLst/>
              <a:cxnLst/>
              <a:rect l="l" t="t" r="r" b="b"/>
              <a:pathLst>
                <a:path w="514" h="180" fill="none" extrusionOk="0">
                  <a:moveTo>
                    <a:pt x="1" y="0"/>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p:nvPr/>
          </p:nvSpPr>
          <p:spPr>
            <a:xfrm>
              <a:off x="6272273" y="389759"/>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p:nvPr/>
          </p:nvSpPr>
          <p:spPr>
            <a:xfrm>
              <a:off x="6227313" y="516167"/>
              <a:ext cx="18773" cy="6611"/>
            </a:xfrm>
            <a:custGeom>
              <a:avLst/>
              <a:gdLst/>
              <a:ahLst/>
              <a:cxnLst/>
              <a:rect l="l" t="t" r="r" b="b"/>
              <a:pathLst>
                <a:path w="514" h="181" fill="none" extrusionOk="0">
                  <a:moveTo>
                    <a:pt x="0" y="1"/>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6747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DATASET PREPROCESSING </a:t>
            </a:r>
            <a:endParaRPr dirty="0"/>
          </a:p>
        </p:txBody>
      </p:sp>
      <p:sp>
        <p:nvSpPr>
          <p:cNvPr id="363" name="Google Shape;363;p36"/>
          <p:cNvSpPr txBox="1">
            <a:spLocks noGrp="1"/>
          </p:cNvSpPr>
          <p:nvPr>
            <p:ph type="subTitle" idx="1"/>
          </p:nvPr>
        </p:nvSpPr>
        <p:spPr>
          <a:xfrm>
            <a:off x="609599" y="1603160"/>
            <a:ext cx="7821126" cy="3178905"/>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SG" dirty="0"/>
              <a:t>For both EDA and Topic Modelling:</a:t>
            </a:r>
          </a:p>
          <a:p>
            <a:pPr marL="742950" lvl="1" indent="-285750">
              <a:buFont typeface="Arial" panose="020B0604020202020204" pitchFamily="34" charset="0"/>
              <a:buChar char="•"/>
            </a:pPr>
            <a:r>
              <a:rPr lang="en-SG" dirty="0"/>
              <a:t>Remove punctuation, escape characters, special characters including HTML markups, emojis, define extra </a:t>
            </a:r>
            <a:r>
              <a:rPr lang="en-SG" dirty="0" err="1"/>
              <a:t>stopwords</a:t>
            </a:r>
            <a:r>
              <a:rPr lang="en-SG" dirty="0"/>
              <a:t> and remove them</a:t>
            </a:r>
          </a:p>
          <a:p>
            <a:pPr marL="742950" lvl="1" indent="-285750">
              <a:buFont typeface="Arial" panose="020B0604020202020204" pitchFamily="34" charset="0"/>
              <a:buChar char="•"/>
            </a:pPr>
            <a:r>
              <a:rPr lang="en-SG" dirty="0"/>
              <a:t>Make relevant data to be all in lowercase</a:t>
            </a:r>
          </a:p>
          <a:p>
            <a:pPr marL="742950" lvl="1" indent="-285750">
              <a:buFont typeface="Arial" panose="020B0604020202020204" pitchFamily="34" charset="0"/>
              <a:buChar char="•"/>
            </a:pPr>
            <a:r>
              <a:rPr lang="en-SG" dirty="0"/>
              <a:t>In articles content data:</a:t>
            </a:r>
          </a:p>
          <a:p>
            <a:pPr marL="1200150" lvl="2" indent="-285750">
              <a:buFont typeface="Arial" panose="020B0604020202020204" pitchFamily="34" charset="0"/>
              <a:buChar char="•"/>
            </a:pPr>
            <a:r>
              <a:rPr lang="en-SG" dirty="0"/>
              <a:t>Remove articles with missing content. Some URLs has been taken down</a:t>
            </a:r>
          </a:p>
          <a:p>
            <a:pPr marL="1200150" lvl="2" indent="-285750">
              <a:buFont typeface="Arial" panose="020B0604020202020204" pitchFamily="34" charset="0"/>
              <a:buChar char="•"/>
            </a:pPr>
            <a:r>
              <a:rPr lang="en-SG" dirty="0"/>
              <a:t>Remove author name</a:t>
            </a:r>
          </a:p>
          <a:p>
            <a:pPr marL="1200150" lvl="2" indent="-285750">
              <a:buFont typeface="Arial" panose="020B0604020202020204" pitchFamily="34" charset="0"/>
              <a:buChar char="•"/>
            </a:pPr>
            <a:r>
              <a:rPr lang="en-SG" dirty="0"/>
              <a:t>Remove first phrase which includes reading time summary</a:t>
            </a:r>
          </a:p>
          <a:p>
            <a:pPr marL="742950" lvl="1" indent="-285750">
              <a:buFont typeface="Arial" panose="020B0604020202020204" pitchFamily="34" charset="0"/>
              <a:buChar char="•"/>
            </a:pPr>
            <a:r>
              <a:rPr lang="en-SG" dirty="0"/>
              <a:t>In jobs description data</a:t>
            </a:r>
          </a:p>
          <a:p>
            <a:pPr marL="1200150" lvl="2" indent="-285750">
              <a:buFont typeface="Arial" panose="020B0604020202020204" pitchFamily="34" charset="0"/>
              <a:buChar char="•"/>
            </a:pPr>
            <a:r>
              <a:rPr lang="en-SG" dirty="0"/>
              <a:t>Extract company name in company column before “\n” appears</a:t>
            </a:r>
          </a:p>
          <a:p>
            <a:pPr marL="1200150" lvl="2" indent="-285750">
              <a:buFont typeface="Arial" panose="020B0604020202020204" pitchFamily="34" charset="0"/>
              <a:buChar char="•"/>
            </a:pPr>
            <a:r>
              <a:rPr lang="en-SG" dirty="0"/>
              <a:t>Remove company name</a:t>
            </a:r>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80762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DATASET PREPROCESSING </a:t>
            </a:r>
            <a:endParaRPr dirty="0"/>
          </a:p>
        </p:txBody>
      </p:sp>
      <p:sp>
        <p:nvSpPr>
          <p:cNvPr id="363" name="Google Shape;363;p36"/>
          <p:cNvSpPr txBox="1">
            <a:spLocks noGrp="1"/>
          </p:cNvSpPr>
          <p:nvPr>
            <p:ph type="subTitle" idx="1"/>
          </p:nvPr>
        </p:nvSpPr>
        <p:spPr>
          <a:xfrm>
            <a:off x="609599" y="1603160"/>
            <a:ext cx="7821126" cy="3178905"/>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SG" dirty="0"/>
              <a:t>In Topic Modelling ONLY:</a:t>
            </a:r>
          </a:p>
          <a:p>
            <a:pPr marL="742950" lvl="1" indent="-285750">
              <a:buFont typeface="Arial" panose="020B0604020202020204" pitchFamily="34" charset="0"/>
              <a:buChar char="•"/>
            </a:pPr>
            <a:r>
              <a:rPr lang="en-SG" dirty="0"/>
              <a:t>Lemmatize: change words to noun</a:t>
            </a:r>
          </a:p>
          <a:p>
            <a:pPr marL="742950" lvl="1" indent="-285750">
              <a:buFont typeface="Arial" panose="020B0604020202020204" pitchFamily="34" charset="0"/>
              <a:buChar char="•"/>
            </a:pPr>
            <a:r>
              <a:rPr lang="en-SG" dirty="0"/>
              <a:t>Stem : reduce words to root form</a:t>
            </a:r>
          </a:p>
          <a:p>
            <a:pPr marL="742950" lvl="1" indent="-285750">
              <a:buFont typeface="Arial" panose="020B0604020202020204" pitchFamily="34" charset="0"/>
              <a:buChar char="•"/>
            </a:pPr>
            <a:r>
              <a:rPr lang="en-SG" dirty="0"/>
              <a:t>Convert a document into list of tokens</a:t>
            </a:r>
          </a:p>
          <a:p>
            <a:pPr marL="742950" lvl="1" indent="-285750">
              <a:buFont typeface="Arial" panose="020B0604020202020204" pitchFamily="34" charset="0"/>
              <a:buChar char="•"/>
            </a:pPr>
            <a:r>
              <a:rPr lang="en-SG" dirty="0"/>
              <a:t>Prepare list of tokens into</a:t>
            </a:r>
          </a:p>
          <a:p>
            <a:pPr marL="1200150" lvl="2" indent="-285750">
              <a:buFont typeface="Arial" panose="020B0604020202020204" pitchFamily="34" charset="0"/>
              <a:buChar char="•"/>
            </a:pPr>
            <a:r>
              <a:rPr lang="en-SG" dirty="0"/>
              <a:t>Bag of words</a:t>
            </a:r>
          </a:p>
          <a:p>
            <a:pPr marL="1200150" lvl="2" indent="-285750">
              <a:buFont typeface="Arial" panose="020B0604020202020204" pitchFamily="34" charset="0"/>
              <a:buChar char="•"/>
            </a:pPr>
            <a:r>
              <a:rPr lang="en-SG" dirty="0"/>
              <a:t>TF-IDF</a:t>
            </a:r>
          </a:p>
          <a:p>
            <a:pPr marL="742950" lvl="1" indent="-285750">
              <a:buFont typeface="Arial" panose="020B0604020202020204" pitchFamily="34" charset="0"/>
              <a:buChar char="•"/>
            </a:pPr>
            <a:endParaRPr lang="en-SG"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54239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4"/>
          <p:cNvSpPr/>
          <p:nvPr/>
        </p:nvSpPr>
        <p:spPr>
          <a:xfrm rot="213351" flipH="1">
            <a:off x="1667358" y="978954"/>
            <a:ext cx="5809284" cy="31858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4"/>
          <p:cNvSpPr txBox="1">
            <a:spLocks noGrp="1"/>
          </p:cNvSpPr>
          <p:nvPr>
            <p:ph type="title"/>
          </p:nvPr>
        </p:nvSpPr>
        <p:spPr>
          <a:xfrm>
            <a:off x="2374800" y="2517700"/>
            <a:ext cx="4394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DATA EXPLORATION</a:t>
            </a:r>
            <a:endParaRPr sz="3200" dirty="0"/>
          </a:p>
        </p:txBody>
      </p:sp>
      <p:sp>
        <p:nvSpPr>
          <p:cNvPr id="333" name="Google Shape;333;p34"/>
          <p:cNvSpPr txBox="1">
            <a:spLocks noGrp="1"/>
          </p:cNvSpPr>
          <p:nvPr>
            <p:ph type="title" idx="2"/>
          </p:nvPr>
        </p:nvSpPr>
        <p:spPr>
          <a:xfrm>
            <a:off x="2374800" y="1340150"/>
            <a:ext cx="4394400" cy="131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334" name="Google Shape;334;p34"/>
          <p:cNvSpPr txBox="1">
            <a:spLocks noGrp="1"/>
          </p:cNvSpPr>
          <p:nvPr>
            <p:ph type="subTitle" idx="1"/>
          </p:nvPr>
        </p:nvSpPr>
        <p:spPr>
          <a:xfrm>
            <a:off x="2374800" y="3408475"/>
            <a:ext cx="4394400" cy="442800"/>
          </a:xfrm>
          <a:prstGeom prst="rect">
            <a:avLst/>
          </a:prstGeom>
        </p:spPr>
        <p:txBody>
          <a:bodyPr spcFirstLastPara="1" wrap="square" lIns="91425" tIns="91425" rIns="91425" bIns="91425" anchor="t" anchorCtr="0">
            <a:noAutofit/>
          </a:bodyPr>
          <a:lstStyle/>
          <a:p>
            <a:pPr marL="0" lvl="0" indent="0"/>
            <a:r>
              <a:rPr lang="en-SG" dirty="0"/>
              <a:t>What insights can be derived from data</a:t>
            </a:r>
            <a:endParaRPr dirty="0"/>
          </a:p>
        </p:txBody>
      </p:sp>
      <p:grpSp>
        <p:nvGrpSpPr>
          <p:cNvPr id="335" name="Google Shape;335;p34"/>
          <p:cNvGrpSpPr/>
          <p:nvPr/>
        </p:nvGrpSpPr>
        <p:grpSpPr>
          <a:xfrm rot="-2026318">
            <a:off x="6264543" y="-8947"/>
            <a:ext cx="2674335" cy="2862666"/>
            <a:chOff x="6201089" y="32925"/>
            <a:chExt cx="699625" cy="748894"/>
          </a:xfrm>
        </p:grpSpPr>
        <p:sp>
          <p:nvSpPr>
            <p:cNvPr id="336" name="Google Shape;336;p34"/>
            <p:cNvSpPr/>
            <p:nvPr/>
          </p:nvSpPr>
          <p:spPr>
            <a:xfrm>
              <a:off x="6201089" y="32925"/>
              <a:ext cx="699625" cy="748894"/>
            </a:xfrm>
            <a:custGeom>
              <a:avLst/>
              <a:gdLst/>
              <a:ahLst/>
              <a:cxnLst/>
              <a:rect l="l" t="t" r="r" b="b"/>
              <a:pathLst>
                <a:path w="19156" h="20505" extrusionOk="0">
                  <a:moveTo>
                    <a:pt x="5667" y="0"/>
                  </a:moveTo>
                  <a:lnTo>
                    <a:pt x="0" y="15796"/>
                  </a:lnTo>
                  <a:lnTo>
                    <a:pt x="12950" y="20463"/>
                  </a:lnTo>
                  <a:cubicBezTo>
                    <a:pt x="13029" y="20491"/>
                    <a:pt x="13108" y="20505"/>
                    <a:pt x="13185" y="20505"/>
                  </a:cubicBezTo>
                  <a:cubicBezTo>
                    <a:pt x="13456" y="20505"/>
                    <a:pt x="13696" y="20338"/>
                    <a:pt x="13796" y="20078"/>
                  </a:cubicBezTo>
                  <a:lnTo>
                    <a:pt x="19053" y="5539"/>
                  </a:lnTo>
                  <a:cubicBezTo>
                    <a:pt x="19155" y="5180"/>
                    <a:pt x="18976" y="4795"/>
                    <a:pt x="18642" y="4693"/>
                  </a:cubicBezTo>
                  <a:lnTo>
                    <a:pt x="56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4"/>
            <p:cNvSpPr/>
            <p:nvPr/>
          </p:nvSpPr>
          <p:spPr>
            <a:xfrm>
              <a:off x="6301309" y="69448"/>
              <a:ext cx="221984" cy="581621"/>
            </a:xfrm>
            <a:custGeom>
              <a:avLst/>
              <a:gdLst/>
              <a:ahLst/>
              <a:cxnLst/>
              <a:rect l="l" t="t" r="r" b="b"/>
              <a:pathLst>
                <a:path w="6078" h="15925" extrusionOk="0">
                  <a:moveTo>
                    <a:pt x="5693" y="0"/>
                  </a:moveTo>
                  <a:lnTo>
                    <a:pt x="0" y="15796"/>
                  </a:lnTo>
                  <a:lnTo>
                    <a:pt x="385" y="15924"/>
                  </a:lnTo>
                  <a:lnTo>
                    <a:pt x="6077" y="129"/>
                  </a:lnTo>
                  <a:lnTo>
                    <a:pt x="56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4"/>
            <p:cNvSpPr/>
            <p:nvPr/>
          </p:nvSpPr>
          <p:spPr>
            <a:xfrm>
              <a:off x="6467052" y="311088"/>
              <a:ext cx="293166" cy="199486"/>
            </a:xfrm>
            <a:custGeom>
              <a:avLst/>
              <a:gdLst/>
              <a:ahLst/>
              <a:cxnLst/>
              <a:rect l="l" t="t" r="r" b="b"/>
              <a:pathLst>
                <a:path w="8027" h="5462" extrusionOk="0">
                  <a:moveTo>
                    <a:pt x="1052" y="0"/>
                  </a:moveTo>
                  <a:lnTo>
                    <a:pt x="1" y="2949"/>
                  </a:lnTo>
                  <a:lnTo>
                    <a:pt x="6975" y="5462"/>
                  </a:lnTo>
                  <a:lnTo>
                    <a:pt x="8027" y="2513"/>
                  </a:lnTo>
                  <a:lnTo>
                    <a:pt x="10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4"/>
            <p:cNvSpPr/>
            <p:nvPr/>
          </p:nvSpPr>
          <p:spPr>
            <a:xfrm>
              <a:off x="6354670" y="100347"/>
              <a:ext cx="91598" cy="91014"/>
            </a:xfrm>
            <a:custGeom>
              <a:avLst/>
              <a:gdLst/>
              <a:ahLst/>
              <a:cxnLst/>
              <a:rect l="l" t="t" r="r" b="b"/>
              <a:pathLst>
                <a:path w="2508" h="2492" extrusionOk="0">
                  <a:moveTo>
                    <a:pt x="821" y="1"/>
                  </a:moveTo>
                  <a:lnTo>
                    <a:pt x="693" y="334"/>
                  </a:lnTo>
                  <a:cubicBezTo>
                    <a:pt x="796" y="334"/>
                    <a:pt x="898" y="360"/>
                    <a:pt x="1001" y="385"/>
                  </a:cubicBezTo>
                  <a:cubicBezTo>
                    <a:pt x="2015" y="754"/>
                    <a:pt x="1620" y="2160"/>
                    <a:pt x="710" y="2160"/>
                  </a:cubicBezTo>
                  <a:cubicBezTo>
                    <a:pt x="608" y="2160"/>
                    <a:pt x="499" y="2142"/>
                    <a:pt x="385" y="2103"/>
                  </a:cubicBezTo>
                  <a:cubicBezTo>
                    <a:pt x="283" y="2052"/>
                    <a:pt x="206" y="2001"/>
                    <a:pt x="129" y="1949"/>
                  </a:cubicBezTo>
                  <a:lnTo>
                    <a:pt x="1" y="2257"/>
                  </a:lnTo>
                  <a:cubicBezTo>
                    <a:pt x="78" y="2308"/>
                    <a:pt x="180" y="2360"/>
                    <a:pt x="257" y="2411"/>
                  </a:cubicBezTo>
                  <a:cubicBezTo>
                    <a:pt x="417" y="2466"/>
                    <a:pt x="569" y="2491"/>
                    <a:pt x="713" y="2491"/>
                  </a:cubicBezTo>
                  <a:cubicBezTo>
                    <a:pt x="1969" y="2491"/>
                    <a:pt x="2508" y="561"/>
                    <a:pt x="1103" y="78"/>
                  </a:cubicBezTo>
                  <a:cubicBezTo>
                    <a:pt x="1001" y="52"/>
                    <a:pt x="924"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4"/>
            <p:cNvSpPr/>
            <p:nvPr/>
          </p:nvSpPr>
          <p:spPr>
            <a:xfrm>
              <a:off x="6309709" y="225842"/>
              <a:ext cx="91379" cy="90320"/>
            </a:xfrm>
            <a:custGeom>
              <a:avLst/>
              <a:gdLst/>
              <a:ahLst/>
              <a:cxnLst/>
              <a:rect l="l" t="t" r="r" b="b"/>
              <a:pathLst>
                <a:path w="2502" h="2473" extrusionOk="0">
                  <a:moveTo>
                    <a:pt x="821" y="1"/>
                  </a:moveTo>
                  <a:lnTo>
                    <a:pt x="693" y="308"/>
                  </a:lnTo>
                  <a:cubicBezTo>
                    <a:pt x="796" y="308"/>
                    <a:pt x="898" y="334"/>
                    <a:pt x="1001" y="360"/>
                  </a:cubicBezTo>
                  <a:cubicBezTo>
                    <a:pt x="2010" y="727"/>
                    <a:pt x="1624" y="2141"/>
                    <a:pt x="724" y="2141"/>
                  </a:cubicBezTo>
                  <a:cubicBezTo>
                    <a:pt x="618" y="2141"/>
                    <a:pt x="504" y="2121"/>
                    <a:pt x="386" y="2078"/>
                  </a:cubicBezTo>
                  <a:cubicBezTo>
                    <a:pt x="283" y="2026"/>
                    <a:pt x="206" y="1975"/>
                    <a:pt x="129" y="1924"/>
                  </a:cubicBezTo>
                  <a:lnTo>
                    <a:pt x="1" y="2257"/>
                  </a:lnTo>
                  <a:cubicBezTo>
                    <a:pt x="78" y="2309"/>
                    <a:pt x="180" y="2334"/>
                    <a:pt x="257" y="2385"/>
                  </a:cubicBezTo>
                  <a:cubicBezTo>
                    <a:pt x="424" y="2446"/>
                    <a:pt x="582" y="2473"/>
                    <a:pt x="730" y="2473"/>
                  </a:cubicBezTo>
                  <a:cubicBezTo>
                    <a:pt x="1974" y="2473"/>
                    <a:pt x="2501" y="556"/>
                    <a:pt x="1103" y="52"/>
                  </a:cubicBezTo>
                  <a:cubicBezTo>
                    <a:pt x="1001" y="26"/>
                    <a:pt x="924" y="1"/>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4"/>
            <p:cNvSpPr/>
            <p:nvPr/>
          </p:nvSpPr>
          <p:spPr>
            <a:xfrm>
              <a:off x="6264786" y="350423"/>
              <a:ext cx="91343" cy="90320"/>
            </a:xfrm>
            <a:custGeom>
              <a:avLst/>
              <a:gdLst/>
              <a:ahLst/>
              <a:cxnLst/>
              <a:rect l="l" t="t" r="r" b="b"/>
              <a:pathLst>
                <a:path w="2501" h="2473" extrusionOk="0">
                  <a:moveTo>
                    <a:pt x="821" y="0"/>
                  </a:moveTo>
                  <a:lnTo>
                    <a:pt x="692" y="333"/>
                  </a:lnTo>
                  <a:cubicBezTo>
                    <a:pt x="795" y="333"/>
                    <a:pt x="898" y="333"/>
                    <a:pt x="1000" y="385"/>
                  </a:cubicBezTo>
                  <a:cubicBezTo>
                    <a:pt x="2009" y="729"/>
                    <a:pt x="1623" y="2140"/>
                    <a:pt x="723" y="2140"/>
                  </a:cubicBezTo>
                  <a:cubicBezTo>
                    <a:pt x="617" y="2140"/>
                    <a:pt x="504" y="2120"/>
                    <a:pt x="385" y="2077"/>
                  </a:cubicBezTo>
                  <a:cubicBezTo>
                    <a:pt x="282" y="2052"/>
                    <a:pt x="205" y="2000"/>
                    <a:pt x="128" y="1923"/>
                  </a:cubicBezTo>
                  <a:lnTo>
                    <a:pt x="0" y="2257"/>
                  </a:lnTo>
                  <a:cubicBezTo>
                    <a:pt x="77" y="2308"/>
                    <a:pt x="180" y="2359"/>
                    <a:pt x="256" y="2385"/>
                  </a:cubicBezTo>
                  <a:cubicBezTo>
                    <a:pt x="423" y="2445"/>
                    <a:pt x="581" y="2472"/>
                    <a:pt x="730" y="2472"/>
                  </a:cubicBezTo>
                  <a:cubicBezTo>
                    <a:pt x="1974" y="2472"/>
                    <a:pt x="2500" y="555"/>
                    <a:pt x="1103" y="51"/>
                  </a:cubicBezTo>
                  <a:cubicBezTo>
                    <a:pt x="1000" y="26"/>
                    <a:pt x="923"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p:nvPr/>
          </p:nvSpPr>
          <p:spPr>
            <a:xfrm>
              <a:off x="6219825" y="474969"/>
              <a:ext cx="91343" cy="90320"/>
            </a:xfrm>
            <a:custGeom>
              <a:avLst/>
              <a:gdLst/>
              <a:ahLst/>
              <a:cxnLst/>
              <a:rect l="l" t="t" r="r" b="b"/>
              <a:pathLst>
                <a:path w="2501" h="2473" extrusionOk="0">
                  <a:moveTo>
                    <a:pt x="821" y="1"/>
                  </a:moveTo>
                  <a:lnTo>
                    <a:pt x="693" y="334"/>
                  </a:lnTo>
                  <a:cubicBezTo>
                    <a:pt x="795" y="334"/>
                    <a:pt x="898" y="334"/>
                    <a:pt x="1000" y="385"/>
                  </a:cubicBezTo>
                  <a:cubicBezTo>
                    <a:pt x="2008" y="752"/>
                    <a:pt x="1625" y="2141"/>
                    <a:pt x="727" y="2141"/>
                  </a:cubicBezTo>
                  <a:cubicBezTo>
                    <a:pt x="620" y="2141"/>
                    <a:pt x="505" y="2121"/>
                    <a:pt x="385" y="2078"/>
                  </a:cubicBezTo>
                  <a:cubicBezTo>
                    <a:pt x="282" y="2052"/>
                    <a:pt x="205" y="2001"/>
                    <a:pt x="128" y="1949"/>
                  </a:cubicBezTo>
                  <a:lnTo>
                    <a:pt x="0" y="2257"/>
                  </a:lnTo>
                  <a:cubicBezTo>
                    <a:pt x="77" y="2308"/>
                    <a:pt x="180" y="2360"/>
                    <a:pt x="257" y="2385"/>
                  </a:cubicBezTo>
                  <a:cubicBezTo>
                    <a:pt x="423" y="2445"/>
                    <a:pt x="582" y="2473"/>
                    <a:pt x="730" y="2473"/>
                  </a:cubicBezTo>
                  <a:cubicBezTo>
                    <a:pt x="1974" y="2473"/>
                    <a:pt x="2500" y="556"/>
                    <a:pt x="1103" y="52"/>
                  </a:cubicBezTo>
                  <a:lnTo>
                    <a:pt x="1103" y="52"/>
                  </a:lnTo>
                  <a:lnTo>
                    <a:pt x="1103" y="78"/>
                  </a:lnTo>
                  <a:cubicBezTo>
                    <a:pt x="1000" y="26"/>
                    <a:pt x="923"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4"/>
            <p:cNvSpPr/>
            <p:nvPr/>
          </p:nvSpPr>
          <p:spPr>
            <a:xfrm>
              <a:off x="6363107" y="137820"/>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4"/>
            <p:cNvSpPr/>
            <p:nvPr/>
          </p:nvSpPr>
          <p:spPr>
            <a:xfrm>
              <a:off x="6318146" y="264265"/>
              <a:ext cx="18773" cy="6574"/>
            </a:xfrm>
            <a:custGeom>
              <a:avLst/>
              <a:gdLst/>
              <a:ahLst/>
              <a:cxnLst/>
              <a:rect l="l" t="t" r="r" b="b"/>
              <a:pathLst>
                <a:path w="514" h="180" fill="none" extrusionOk="0">
                  <a:moveTo>
                    <a:pt x="1" y="0"/>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p:nvPr/>
          </p:nvSpPr>
          <p:spPr>
            <a:xfrm>
              <a:off x="6272273" y="389759"/>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p:nvPr/>
          </p:nvSpPr>
          <p:spPr>
            <a:xfrm>
              <a:off x="6227313" y="516167"/>
              <a:ext cx="18773" cy="6611"/>
            </a:xfrm>
            <a:custGeom>
              <a:avLst/>
              <a:gdLst/>
              <a:ahLst/>
              <a:cxnLst/>
              <a:rect l="l" t="t" r="r" b="b"/>
              <a:pathLst>
                <a:path w="514" h="181" fill="none" extrusionOk="0">
                  <a:moveTo>
                    <a:pt x="0" y="1"/>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22451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lvl="0"/>
            <a:r>
              <a:rPr lang="en" dirty="0"/>
              <a:t>MOST FREQUENT WORDS IN ARTICLES</a:t>
            </a:r>
            <a:endParaRPr dirty="0"/>
          </a:p>
        </p:txBody>
      </p:sp>
      <p:sp>
        <p:nvSpPr>
          <p:cNvPr id="363" name="Google Shape;363;p36"/>
          <p:cNvSpPr txBox="1">
            <a:spLocks noGrp="1"/>
          </p:cNvSpPr>
          <p:nvPr>
            <p:ph type="subTitle" idx="1"/>
          </p:nvPr>
        </p:nvSpPr>
        <p:spPr>
          <a:xfrm>
            <a:off x="5638799" y="1582840"/>
            <a:ext cx="2839319" cy="3178905"/>
          </a:xfrm>
          <a:prstGeom prst="rect">
            <a:avLst/>
          </a:prstGeom>
        </p:spPr>
        <p:txBody>
          <a:bodyPr spcFirstLastPara="1" wrap="square" lIns="91425" tIns="91425" rIns="91425" bIns="91425" anchor="t" anchorCtr="0">
            <a:noAutofit/>
          </a:bodyPr>
          <a:lstStyle/>
          <a:p>
            <a:pPr marL="285750" indent="-285750" algn="l">
              <a:buFont typeface="Arial" panose="020B0604020202020204" pitchFamily="34" charset="0"/>
              <a:buChar char="•"/>
            </a:pPr>
            <a:r>
              <a:rPr lang="en-US" sz="1400" dirty="0"/>
              <a:t>Most frequent words that appear in articles</a:t>
            </a:r>
            <a:endParaRPr sz="1400"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74" name="Picture 2" descr="Article Writing Icon 521193">
            <a:extLst>
              <a:ext uri="{FF2B5EF4-FFF2-40B4-BE49-F238E27FC236}">
                <a16:creationId xmlns:a16="http://schemas.microsoft.com/office/drawing/2014/main" id="{4F28C23C-9158-6B4A-A350-B4FAD5B9F1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9280" y="482281"/>
            <a:ext cx="629919" cy="62991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3822FF97-6EC7-B64F-808B-010237144A01}"/>
              </a:ext>
            </a:extLst>
          </p:cNvPr>
          <p:cNvPicPr>
            <a:picLocks noChangeAspect="1"/>
          </p:cNvPicPr>
          <p:nvPr/>
        </p:nvPicPr>
        <p:blipFill>
          <a:blip r:embed="rId4"/>
          <a:stretch>
            <a:fillRect/>
          </a:stretch>
        </p:blipFill>
        <p:spPr>
          <a:xfrm>
            <a:off x="991115" y="1704761"/>
            <a:ext cx="4566405" cy="2350158"/>
          </a:xfrm>
          <a:prstGeom prst="rect">
            <a:avLst/>
          </a:prstGeom>
        </p:spPr>
      </p:pic>
    </p:spTree>
    <p:extLst>
      <p:ext uri="{BB962C8B-B14F-4D97-AF65-F5344CB8AC3E}">
        <p14:creationId xmlns:p14="http://schemas.microsoft.com/office/powerpoint/2010/main" val="3493549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lvl="0"/>
            <a:r>
              <a:rPr lang="en" dirty="0"/>
              <a:t>MOST FREQUENT WORDS IN JOBS LISTINGS</a:t>
            </a:r>
            <a:endParaRPr dirty="0"/>
          </a:p>
        </p:txBody>
      </p:sp>
      <p:sp>
        <p:nvSpPr>
          <p:cNvPr id="363" name="Google Shape;363;p36"/>
          <p:cNvSpPr txBox="1">
            <a:spLocks noGrp="1"/>
          </p:cNvSpPr>
          <p:nvPr>
            <p:ph type="subTitle" idx="1"/>
          </p:nvPr>
        </p:nvSpPr>
        <p:spPr>
          <a:xfrm>
            <a:off x="5638799" y="1582840"/>
            <a:ext cx="2839319" cy="3178905"/>
          </a:xfrm>
          <a:prstGeom prst="rect">
            <a:avLst/>
          </a:prstGeom>
        </p:spPr>
        <p:txBody>
          <a:bodyPr spcFirstLastPara="1" wrap="square" lIns="91425" tIns="91425" rIns="91425" bIns="91425" anchor="t" anchorCtr="0">
            <a:noAutofit/>
          </a:bodyPr>
          <a:lstStyle/>
          <a:p>
            <a:pPr marL="285750" indent="-285750" algn="l">
              <a:buFont typeface="Arial" panose="020B0604020202020204" pitchFamily="34" charset="0"/>
              <a:buChar char="•"/>
            </a:pPr>
            <a:r>
              <a:rPr lang="en-US" sz="1400" dirty="0"/>
              <a:t>Most frequent words that appear in job’s listings</a:t>
            </a:r>
            <a:endParaRPr sz="1400"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124" name="Picture 4" descr="Job Search Icon 744768">
            <a:extLst>
              <a:ext uri="{FF2B5EF4-FFF2-40B4-BE49-F238E27FC236}">
                <a16:creationId xmlns:a16="http://schemas.microsoft.com/office/drawing/2014/main" id="{8753E2B3-7B81-3646-9973-27233E243E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7549" y="485555"/>
            <a:ext cx="680589" cy="68058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3271DEF-BFA2-C14D-85D8-BD5EAD771B55}"/>
              </a:ext>
            </a:extLst>
          </p:cNvPr>
          <p:cNvPicPr>
            <a:picLocks noChangeAspect="1"/>
          </p:cNvPicPr>
          <p:nvPr/>
        </p:nvPicPr>
        <p:blipFill>
          <a:blip r:embed="rId4"/>
          <a:stretch>
            <a:fillRect/>
          </a:stretch>
        </p:blipFill>
        <p:spPr>
          <a:xfrm>
            <a:off x="1092600" y="1701507"/>
            <a:ext cx="4496639" cy="2235056"/>
          </a:xfrm>
          <a:prstGeom prst="rect">
            <a:avLst/>
          </a:prstGeom>
        </p:spPr>
      </p:pic>
    </p:spTree>
    <p:extLst>
      <p:ext uri="{BB962C8B-B14F-4D97-AF65-F5344CB8AC3E}">
        <p14:creationId xmlns:p14="http://schemas.microsoft.com/office/powerpoint/2010/main" val="654462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TOP 10 ARTICLES WITH MOST CLAPS</a:t>
            </a:r>
            <a:endParaRPr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Picture 5">
            <a:extLst>
              <a:ext uri="{FF2B5EF4-FFF2-40B4-BE49-F238E27FC236}">
                <a16:creationId xmlns:a16="http://schemas.microsoft.com/office/drawing/2014/main" id="{D3A2FD2B-16EE-A24B-A2D3-E66BC06E0B7F}"/>
              </a:ext>
            </a:extLst>
          </p:cNvPr>
          <p:cNvPicPr>
            <a:picLocks noChangeAspect="1"/>
          </p:cNvPicPr>
          <p:nvPr/>
        </p:nvPicPr>
        <p:blipFill>
          <a:blip r:embed="rId3"/>
          <a:stretch>
            <a:fillRect/>
          </a:stretch>
        </p:blipFill>
        <p:spPr>
          <a:xfrm>
            <a:off x="975360" y="1782358"/>
            <a:ext cx="4979670" cy="2722332"/>
          </a:xfrm>
          <a:prstGeom prst="rect">
            <a:avLst/>
          </a:prstGeom>
        </p:spPr>
      </p:pic>
      <p:sp>
        <p:nvSpPr>
          <p:cNvPr id="13" name="Google Shape;363;p36">
            <a:extLst>
              <a:ext uri="{FF2B5EF4-FFF2-40B4-BE49-F238E27FC236}">
                <a16:creationId xmlns:a16="http://schemas.microsoft.com/office/drawing/2014/main" id="{17D040CA-2E63-514F-BCDE-B90751BBF3FF}"/>
              </a:ext>
            </a:extLst>
          </p:cNvPr>
          <p:cNvSpPr txBox="1">
            <a:spLocks noGrp="1"/>
          </p:cNvSpPr>
          <p:nvPr>
            <p:ph type="subTitle" idx="1"/>
          </p:nvPr>
        </p:nvSpPr>
        <p:spPr>
          <a:xfrm>
            <a:off x="6138038" y="1786040"/>
            <a:ext cx="2431520" cy="2722333"/>
          </a:xfrm>
          <a:prstGeom prst="rect">
            <a:avLst/>
          </a:prstGeom>
        </p:spPr>
        <p:txBody>
          <a:bodyPr spcFirstLastPara="1" wrap="square" lIns="91425" tIns="91425" rIns="91425" bIns="91425" anchor="t" anchorCtr="0">
            <a:noAutofit/>
          </a:bodyPr>
          <a:lstStyle/>
          <a:p>
            <a:pPr marL="285750" indent="-285750" algn="l">
              <a:buFont typeface="Arial" panose="020B0604020202020204" pitchFamily="34" charset="0"/>
              <a:buChar char="•"/>
            </a:pPr>
            <a:r>
              <a:rPr lang="en-US" sz="1200" dirty="0"/>
              <a:t>Neural Network</a:t>
            </a:r>
          </a:p>
          <a:p>
            <a:pPr marL="285750" indent="-285750" algn="l">
              <a:buFont typeface="Arial" panose="020B0604020202020204" pitchFamily="34" charset="0"/>
              <a:buChar char="•"/>
            </a:pPr>
            <a:r>
              <a:rPr lang="en-US" sz="1200" dirty="0"/>
              <a:t>Python language for Data Science</a:t>
            </a:r>
          </a:p>
          <a:p>
            <a:pPr marL="285750" indent="-285750" algn="l">
              <a:buFont typeface="Arial" panose="020B0604020202020204" pitchFamily="34" charset="0"/>
              <a:buChar char="•"/>
            </a:pPr>
            <a:r>
              <a:rPr lang="en-US" sz="1200" dirty="0"/>
              <a:t>Data Science algorithms</a:t>
            </a:r>
          </a:p>
          <a:p>
            <a:pPr marL="285750" indent="-285750" algn="l">
              <a:buFont typeface="Arial" panose="020B0604020202020204" pitchFamily="34" charset="0"/>
              <a:buChar char="•"/>
            </a:pPr>
            <a:r>
              <a:rPr lang="en-US" sz="1200" dirty="0"/>
              <a:t>Computer Vision</a:t>
            </a:r>
          </a:p>
          <a:p>
            <a:pPr marL="285750" indent="-285750" algn="l">
              <a:buFont typeface="Arial" panose="020B0604020202020204" pitchFamily="34" charset="0"/>
              <a:buChar char="•"/>
            </a:pPr>
            <a:r>
              <a:rPr lang="en-US" sz="1200" dirty="0"/>
              <a:t>Data Science career</a:t>
            </a:r>
          </a:p>
          <a:p>
            <a:pPr marL="285750" indent="-285750" algn="l">
              <a:buFont typeface="Arial" panose="020B0604020202020204" pitchFamily="34" charset="0"/>
              <a:buChar char="•"/>
            </a:pPr>
            <a:r>
              <a:rPr lang="en-US" sz="1200" dirty="0"/>
              <a:t>More informative topics</a:t>
            </a:r>
            <a:endParaRPr sz="1200" dirty="0"/>
          </a:p>
        </p:txBody>
      </p:sp>
      <p:pic>
        <p:nvPicPr>
          <p:cNvPr id="1028" name="Picture 4" descr="Applause Icon 2002369">
            <a:extLst>
              <a:ext uri="{FF2B5EF4-FFF2-40B4-BE49-F238E27FC236}">
                <a16:creationId xmlns:a16="http://schemas.microsoft.com/office/drawing/2014/main" id="{D6B417C8-C4D4-694D-9A9E-69388CC4C8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5760" y="377540"/>
            <a:ext cx="836017" cy="836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131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TOP 10 ARTICLES WITH MOST RESPONSES</a:t>
            </a:r>
            <a:endParaRPr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B81B31E0-6A0C-2D4A-AAAE-87E7F24D4605}"/>
              </a:ext>
            </a:extLst>
          </p:cNvPr>
          <p:cNvPicPr>
            <a:picLocks noChangeAspect="1"/>
          </p:cNvPicPr>
          <p:nvPr/>
        </p:nvPicPr>
        <p:blipFill>
          <a:blip r:embed="rId3"/>
          <a:stretch>
            <a:fillRect/>
          </a:stretch>
        </p:blipFill>
        <p:spPr>
          <a:xfrm>
            <a:off x="858648" y="1810580"/>
            <a:ext cx="5109086" cy="2703310"/>
          </a:xfrm>
          <a:prstGeom prst="rect">
            <a:avLst/>
          </a:prstGeom>
        </p:spPr>
      </p:pic>
      <p:sp>
        <p:nvSpPr>
          <p:cNvPr id="9" name="Google Shape;363;p36">
            <a:extLst>
              <a:ext uri="{FF2B5EF4-FFF2-40B4-BE49-F238E27FC236}">
                <a16:creationId xmlns:a16="http://schemas.microsoft.com/office/drawing/2014/main" id="{189217E8-B00A-304D-9AEA-206B32DECA51}"/>
              </a:ext>
            </a:extLst>
          </p:cNvPr>
          <p:cNvSpPr txBox="1">
            <a:spLocks noGrp="1"/>
          </p:cNvSpPr>
          <p:nvPr>
            <p:ph type="subTitle" idx="1"/>
          </p:nvPr>
        </p:nvSpPr>
        <p:spPr>
          <a:xfrm>
            <a:off x="6138038" y="1786040"/>
            <a:ext cx="2431520" cy="2722333"/>
          </a:xfrm>
          <a:prstGeom prst="rect">
            <a:avLst/>
          </a:prstGeom>
        </p:spPr>
        <p:txBody>
          <a:bodyPr spcFirstLastPara="1" wrap="square" lIns="91425" tIns="91425" rIns="91425" bIns="91425" anchor="t" anchorCtr="0">
            <a:noAutofit/>
          </a:bodyPr>
          <a:lstStyle/>
          <a:p>
            <a:pPr marL="285750" indent="-285750" algn="l">
              <a:buFont typeface="Arial" panose="020B0604020202020204" pitchFamily="34" charset="0"/>
              <a:buChar char="•"/>
            </a:pPr>
            <a:r>
              <a:rPr lang="en-US" sz="1200" dirty="0"/>
              <a:t>Neural Network</a:t>
            </a:r>
          </a:p>
          <a:p>
            <a:pPr marL="285750" indent="-285750" algn="l">
              <a:buFont typeface="Arial" panose="020B0604020202020204" pitchFamily="34" charset="0"/>
              <a:buChar char="•"/>
            </a:pPr>
            <a:r>
              <a:rPr lang="en-US" sz="1200" dirty="0"/>
              <a:t>Python</a:t>
            </a:r>
          </a:p>
          <a:p>
            <a:pPr marL="285750" indent="-285750" algn="l">
              <a:buFont typeface="Arial" panose="020B0604020202020204" pitchFamily="34" charset="0"/>
              <a:buChar char="•"/>
            </a:pPr>
            <a:r>
              <a:rPr lang="en-US" sz="1200" dirty="0"/>
              <a:t>Data Science career</a:t>
            </a:r>
          </a:p>
          <a:p>
            <a:pPr marL="285750" indent="-285750" algn="l">
              <a:buFont typeface="Arial" panose="020B0604020202020204" pitchFamily="34" charset="0"/>
              <a:buChar char="•"/>
            </a:pPr>
            <a:r>
              <a:rPr lang="en-US" sz="1200" dirty="0"/>
              <a:t>Computer Vision</a:t>
            </a:r>
          </a:p>
          <a:p>
            <a:pPr marL="285750" indent="-285750" algn="l">
              <a:buFont typeface="Arial" panose="020B0604020202020204" pitchFamily="34" charset="0"/>
              <a:buChar char="•"/>
            </a:pPr>
            <a:r>
              <a:rPr lang="en-US" sz="1200" dirty="0"/>
              <a:t>Controversial headlines</a:t>
            </a:r>
          </a:p>
        </p:txBody>
      </p:sp>
      <p:pic>
        <p:nvPicPr>
          <p:cNvPr id="2050" name="Picture 2" descr="Response Icon 3146916">
            <a:extLst>
              <a:ext uri="{FF2B5EF4-FFF2-40B4-BE49-F238E27FC236}">
                <a16:creationId xmlns:a16="http://schemas.microsoft.com/office/drawing/2014/main" id="{BDABCB2E-22CE-494F-9A29-78BFF54654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8038" y="356862"/>
            <a:ext cx="937975" cy="93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9829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TOP 10 INDUSTRY</a:t>
            </a:r>
            <a:endParaRPr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46D4E42B-BAEE-1542-91E2-9303D1C24861}"/>
              </a:ext>
            </a:extLst>
          </p:cNvPr>
          <p:cNvPicPr>
            <a:picLocks noChangeAspect="1"/>
          </p:cNvPicPr>
          <p:nvPr/>
        </p:nvPicPr>
        <p:blipFill>
          <a:blip r:embed="rId3"/>
          <a:stretch>
            <a:fillRect/>
          </a:stretch>
        </p:blipFill>
        <p:spPr>
          <a:xfrm>
            <a:off x="856956" y="1626046"/>
            <a:ext cx="5425440" cy="2868417"/>
          </a:xfrm>
          <a:prstGeom prst="rect">
            <a:avLst/>
          </a:prstGeom>
        </p:spPr>
      </p:pic>
    </p:spTree>
    <p:extLst>
      <p:ext uri="{BB962C8B-B14F-4D97-AF65-F5344CB8AC3E}">
        <p14:creationId xmlns:p14="http://schemas.microsoft.com/office/powerpoint/2010/main" val="1527968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1"/>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TABLE OF CONTENTS</a:t>
            </a:r>
            <a:endParaRPr/>
          </a:p>
        </p:txBody>
      </p:sp>
      <p:sp>
        <p:nvSpPr>
          <p:cNvPr id="292" name="Google Shape;292;p31"/>
          <p:cNvSpPr txBox="1">
            <a:spLocks noGrp="1"/>
          </p:cNvSpPr>
          <p:nvPr>
            <p:ph type="title" idx="2"/>
          </p:nvPr>
        </p:nvSpPr>
        <p:spPr>
          <a:xfrm>
            <a:off x="1556125" y="2195242"/>
            <a:ext cx="2866200" cy="489600"/>
          </a:xfrm>
          <a:prstGeom prst="rect">
            <a:avLst/>
          </a:prstGeom>
        </p:spPr>
        <p:txBody>
          <a:bodyPr spcFirstLastPara="1" wrap="square" lIns="91425" tIns="91425" rIns="91425" bIns="91425" anchor="b" anchorCtr="0">
            <a:noAutofit/>
          </a:bodyPr>
          <a:lstStyle/>
          <a:p>
            <a:pPr lvl="0"/>
            <a:r>
              <a:rPr lang="en-SG" sz="1800" dirty="0"/>
              <a:t>DATA PREPROCESSING</a:t>
            </a:r>
          </a:p>
        </p:txBody>
      </p:sp>
      <p:sp>
        <p:nvSpPr>
          <p:cNvPr id="293" name="Google Shape;293;p31"/>
          <p:cNvSpPr txBox="1">
            <a:spLocks noGrp="1"/>
          </p:cNvSpPr>
          <p:nvPr>
            <p:ph type="title" idx="3"/>
          </p:nvPr>
        </p:nvSpPr>
        <p:spPr>
          <a:xfrm>
            <a:off x="713225" y="2029470"/>
            <a:ext cx="837600" cy="100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94" name="Google Shape;294;p31"/>
          <p:cNvSpPr txBox="1">
            <a:spLocks noGrp="1"/>
          </p:cNvSpPr>
          <p:nvPr>
            <p:ph type="title" idx="4"/>
          </p:nvPr>
        </p:nvSpPr>
        <p:spPr>
          <a:xfrm>
            <a:off x="1556125" y="3187785"/>
            <a:ext cx="2866200" cy="48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TOPIC MODELLING</a:t>
            </a:r>
            <a:endParaRPr sz="1800" dirty="0"/>
          </a:p>
        </p:txBody>
      </p:sp>
      <p:sp>
        <p:nvSpPr>
          <p:cNvPr id="295" name="Google Shape;295;p31"/>
          <p:cNvSpPr txBox="1">
            <a:spLocks noGrp="1"/>
          </p:cNvSpPr>
          <p:nvPr>
            <p:ph type="title" idx="5"/>
          </p:nvPr>
        </p:nvSpPr>
        <p:spPr>
          <a:xfrm>
            <a:off x="713225" y="3015735"/>
            <a:ext cx="837600" cy="100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296" name="Google Shape;296;p31"/>
          <p:cNvSpPr txBox="1">
            <a:spLocks noGrp="1"/>
          </p:cNvSpPr>
          <p:nvPr>
            <p:ph type="title" idx="6"/>
          </p:nvPr>
        </p:nvSpPr>
        <p:spPr>
          <a:xfrm>
            <a:off x="5354375" y="2192597"/>
            <a:ext cx="2866200" cy="48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DATA EXPLORATION </a:t>
            </a:r>
            <a:endParaRPr sz="1800" dirty="0"/>
          </a:p>
        </p:txBody>
      </p:sp>
      <p:sp>
        <p:nvSpPr>
          <p:cNvPr id="297" name="Google Shape;297;p31"/>
          <p:cNvSpPr txBox="1">
            <a:spLocks noGrp="1"/>
          </p:cNvSpPr>
          <p:nvPr>
            <p:ph type="title" idx="7"/>
          </p:nvPr>
        </p:nvSpPr>
        <p:spPr>
          <a:xfrm>
            <a:off x="4511475" y="2029470"/>
            <a:ext cx="837600" cy="100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298" name="Google Shape;298;p31"/>
          <p:cNvSpPr txBox="1">
            <a:spLocks noGrp="1"/>
          </p:cNvSpPr>
          <p:nvPr>
            <p:ph type="title" idx="8"/>
          </p:nvPr>
        </p:nvSpPr>
        <p:spPr>
          <a:xfrm>
            <a:off x="5354375" y="3187785"/>
            <a:ext cx="2866200" cy="48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CHALLENGES</a:t>
            </a:r>
            <a:endParaRPr sz="1800" dirty="0"/>
          </a:p>
        </p:txBody>
      </p:sp>
      <p:sp>
        <p:nvSpPr>
          <p:cNvPr id="299" name="Google Shape;299;p31"/>
          <p:cNvSpPr txBox="1">
            <a:spLocks noGrp="1"/>
          </p:cNvSpPr>
          <p:nvPr>
            <p:ph type="title" idx="9"/>
          </p:nvPr>
        </p:nvSpPr>
        <p:spPr>
          <a:xfrm>
            <a:off x="4511475" y="3015735"/>
            <a:ext cx="837600" cy="100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300" name="Google Shape;300;p31"/>
          <p:cNvSpPr/>
          <p:nvPr/>
        </p:nvSpPr>
        <p:spPr>
          <a:xfrm rot="1373105">
            <a:off x="42118" y="4059428"/>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 name="Google Shape;301;p31"/>
          <p:cNvGrpSpPr/>
          <p:nvPr/>
        </p:nvGrpSpPr>
        <p:grpSpPr>
          <a:xfrm>
            <a:off x="7096475" y="115832"/>
            <a:ext cx="2516111" cy="2956989"/>
            <a:chOff x="6720600" y="1580957"/>
            <a:chExt cx="2516111" cy="2956989"/>
          </a:xfrm>
        </p:grpSpPr>
        <p:sp>
          <p:nvSpPr>
            <p:cNvPr id="302" name="Google Shape;302;p31"/>
            <p:cNvSpPr/>
            <p:nvPr/>
          </p:nvSpPr>
          <p:spPr>
            <a:xfrm flipH="1">
              <a:off x="7872024" y="2926561"/>
              <a:ext cx="1364688" cy="1611384"/>
            </a:xfrm>
            <a:custGeom>
              <a:avLst/>
              <a:gdLst/>
              <a:ahLst/>
              <a:cxnLst/>
              <a:rect l="l" t="t" r="r" b="b"/>
              <a:pathLst>
                <a:path w="8129" h="9598" extrusionOk="0">
                  <a:moveTo>
                    <a:pt x="5283" y="1"/>
                  </a:moveTo>
                  <a:lnTo>
                    <a:pt x="359" y="7155"/>
                  </a:lnTo>
                  <a:cubicBezTo>
                    <a:pt x="0" y="7642"/>
                    <a:pt x="128" y="8335"/>
                    <a:pt x="616" y="8668"/>
                  </a:cubicBezTo>
                  <a:lnTo>
                    <a:pt x="1693" y="9412"/>
                  </a:lnTo>
                  <a:cubicBezTo>
                    <a:pt x="1876" y="9537"/>
                    <a:pt x="2085" y="9597"/>
                    <a:pt x="2294" y="9597"/>
                  </a:cubicBezTo>
                  <a:cubicBezTo>
                    <a:pt x="2639" y="9597"/>
                    <a:pt x="2982" y="9433"/>
                    <a:pt x="3205" y="9130"/>
                  </a:cubicBezTo>
                  <a:lnTo>
                    <a:pt x="8129" y="1975"/>
                  </a:lnTo>
                  <a:lnTo>
                    <a:pt x="52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a:off x="6720600" y="1580957"/>
              <a:ext cx="1861800" cy="1861800"/>
            </a:xfrm>
            <a:prstGeom prst="donut">
              <a:avLst>
                <a:gd name="adj" fmla="val 1254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1"/>
            <p:cNvSpPr/>
            <p:nvPr/>
          </p:nvSpPr>
          <p:spPr>
            <a:xfrm flipH="1">
              <a:off x="6747367" y="1808525"/>
              <a:ext cx="1826678" cy="1408554"/>
            </a:xfrm>
            <a:custGeom>
              <a:avLst/>
              <a:gdLst/>
              <a:ahLst/>
              <a:cxnLst/>
              <a:rect l="l" t="t" r="r" b="b"/>
              <a:pathLst>
                <a:path w="12772" h="9848" extrusionOk="0">
                  <a:moveTo>
                    <a:pt x="6447" y="279"/>
                  </a:moveTo>
                  <a:cubicBezTo>
                    <a:pt x="7321" y="279"/>
                    <a:pt x="8222" y="535"/>
                    <a:pt x="9052" y="1108"/>
                  </a:cubicBezTo>
                  <a:lnTo>
                    <a:pt x="9052" y="1134"/>
                  </a:lnTo>
                  <a:cubicBezTo>
                    <a:pt x="11155" y="2570"/>
                    <a:pt x="11668" y="5467"/>
                    <a:pt x="10232" y="7570"/>
                  </a:cubicBezTo>
                  <a:cubicBezTo>
                    <a:pt x="9291" y="8945"/>
                    <a:pt x="7866" y="9578"/>
                    <a:pt x="6454" y="9578"/>
                  </a:cubicBezTo>
                  <a:cubicBezTo>
                    <a:pt x="4364" y="9578"/>
                    <a:pt x="2301" y="8193"/>
                    <a:pt x="1873" y="5775"/>
                  </a:cubicBezTo>
                  <a:cubicBezTo>
                    <a:pt x="1312" y="2699"/>
                    <a:pt x="3758" y="279"/>
                    <a:pt x="6447" y="279"/>
                  </a:cubicBezTo>
                  <a:close/>
                  <a:moveTo>
                    <a:pt x="6424" y="1"/>
                  </a:moveTo>
                  <a:cubicBezTo>
                    <a:pt x="6128" y="1"/>
                    <a:pt x="5824" y="27"/>
                    <a:pt x="5514" y="82"/>
                  </a:cubicBezTo>
                  <a:cubicBezTo>
                    <a:pt x="1206" y="877"/>
                    <a:pt x="1" y="6493"/>
                    <a:pt x="3616" y="8980"/>
                  </a:cubicBezTo>
                  <a:cubicBezTo>
                    <a:pt x="4466" y="9566"/>
                    <a:pt x="5435" y="9847"/>
                    <a:pt x="6395" y="9847"/>
                  </a:cubicBezTo>
                  <a:cubicBezTo>
                    <a:pt x="7956" y="9847"/>
                    <a:pt x="9494" y="9105"/>
                    <a:pt x="10463" y="7724"/>
                  </a:cubicBezTo>
                  <a:cubicBezTo>
                    <a:pt x="12771" y="4392"/>
                    <a:pt x="10243" y="1"/>
                    <a:pt x="6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 name="Google Shape;305;p31"/>
          <p:cNvSpPr txBox="1">
            <a:spLocks noGrp="1"/>
          </p:cNvSpPr>
          <p:nvPr>
            <p:ph type="subTitle" idx="1"/>
          </p:nvPr>
        </p:nvSpPr>
        <p:spPr>
          <a:xfrm>
            <a:off x="1556100" y="2532445"/>
            <a:ext cx="2105400" cy="572700"/>
          </a:xfrm>
          <a:prstGeom prst="rect">
            <a:avLst/>
          </a:prstGeom>
        </p:spPr>
        <p:txBody>
          <a:bodyPr spcFirstLastPara="1" wrap="square" lIns="91425" tIns="91425" rIns="91425" bIns="91425" anchor="t" anchorCtr="0">
            <a:noAutofit/>
          </a:bodyPr>
          <a:lstStyle/>
          <a:p>
            <a:pPr marL="0" lvl="0" indent="0"/>
            <a:r>
              <a:rPr lang="en-SG" sz="1400" dirty="0"/>
              <a:t>How to clean the data</a:t>
            </a:r>
          </a:p>
        </p:txBody>
      </p:sp>
      <p:sp>
        <p:nvSpPr>
          <p:cNvPr id="306" name="Google Shape;306;p31"/>
          <p:cNvSpPr txBox="1">
            <a:spLocks noGrp="1"/>
          </p:cNvSpPr>
          <p:nvPr>
            <p:ph type="subTitle" idx="13"/>
          </p:nvPr>
        </p:nvSpPr>
        <p:spPr>
          <a:xfrm>
            <a:off x="1556100" y="3564135"/>
            <a:ext cx="2105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How to conduct topic modelling </a:t>
            </a:r>
            <a:endParaRPr sz="1400" dirty="0"/>
          </a:p>
        </p:txBody>
      </p:sp>
      <p:sp>
        <p:nvSpPr>
          <p:cNvPr id="307" name="Google Shape;307;p31"/>
          <p:cNvSpPr txBox="1">
            <a:spLocks noGrp="1"/>
          </p:cNvSpPr>
          <p:nvPr>
            <p:ph type="subTitle" idx="14"/>
          </p:nvPr>
        </p:nvSpPr>
        <p:spPr>
          <a:xfrm>
            <a:off x="5354375" y="2535995"/>
            <a:ext cx="2105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What insights can be derived from data</a:t>
            </a:r>
            <a:endParaRPr sz="1400" dirty="0"/>
          </a:p>
        </p:txBody>
      </p:sp>
      <p:sp>
        <p:nvSpPr>
          <p:cNvPr id="308" name="Google Shape;308;p31"/>
          <p:cNvSpPr txBox="1">
            <a:spLocks noGrp="1"/>
          </p:cNvSpPr>
          <p:nvPr>
            <p:ph type="subTitle" idx="15"/>
          </p:nvPr>
        </p:nvSpPr>
        <p:spPr>
          <a:xfrm>
            <a:off x="5354375" y="3567136"/>
            <a:ext cx="2105400" cy="118413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What kind of challenges are anticipated</a:t>
            </a:r>
            <a:endParaRPr sz="1400" dirty="0"/>
          </a:p>
        </p:txBody>
      </p:sp>
      <p:sp>
        <p:nvSpPr>
          <p:cNvPr id="20" name="Google Shape;292;p31">
            <a:extLst>
              <a:ext uri="{FF2B5EF4-FFF2-40B4-BE49-F238E27FC236}">
                <a16:creationId xmlns:a16="http://schemas.microsoft.com/office/drawing/2014/main" id="{76AED0A4-EB09-5A40-8529-AC67BE0678B0}"/>
              </a:ext>
            </a:extLst>
          </p:cNvPr>
          <p:cNvSpPr txBox="1">
            <a:spLocks/>
          </p:cNvSpPr>
          <p:nvPr/>
        </p:nvSpPr>
        <p:spPr>
          <a:xfrm>
            <a:off x="1556124" y="1199503"/>
            <a:ext cx="2639956" cy="489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1pPr>
            <a:lvl2pPr marR="0" lvl="1"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2pPr>
            <a:lvl3pPr marR="0" lvl="2"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3pPr>
            <a:lvl4pPr marR="0" lvl="3"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4pPr>
            <a:lvl5pPr marR="0" lvl="4"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5pPr>
            <a:lvl6pPr marR="0" lvl="5"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6pPr>
            <a:lvl7pPr marR="0" lvl="6"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7pPr>
            <a:lvl8pPr marR="0" lvl="7"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8pPr>
            <a:lvl9pPr marR="0" lvl="8"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9pPr>
          </a:lstStyle>
          <a:p>
            <a:r>
              <a:rPr lang="en-SG" sz="1800" dirty="0"/>
              <a:t>GOAL &amp; PROBLEM STATEMENT</a:t>
            </a:r>
          </a:p>
        </p:txBody>
      </p:sp>
      <p:sp>
        <p:nvSpPr>
          <p:cNvPr id="21" name="Google Shape;293;p31">
            <a:extLst>
              <a:ext uri="{FF2B5EF4-FFF2-40B4-BE49-F238E27FC236}">
                <a16:creationId xmlns:a16="http://schemas.microsoft.com/office/drawing/2014/main" id="{C8E82E0D-05BC-884E-9089-4A73E57CD511}"/>
              </a:ext>
            </a:extLst>
          </p:cNvPr>
          <p:cNvSpPr txBox="1">
            <a:spLocks/>
          </p:cNvSpPr>
          <p:nvPr/>
        </p:nvSpPr>
        <p:spPr>
          <a:xfrm>
            <a:off x="713225" y="1033731"/>
            <a:ext cx="837600" cy="100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ompiere"/>
              <a:buNone/>
              <a:defRPr sz="4600" b="1" i="0" u="none" strike="noStrike" cap="none">
                <a:solidFill>
                  <a:schemeClr val="dk2"/>
                </a:solidFill>
                <a:latin typeface="Pompiere"/>
                <a:ea typeface="Pompiere"/>
                <a:cs typeface="Pompiere"/>
                <a:sym typeface="Pompiere"/>
              </a:defRPr>
            </a:lvl1pPr>
            <a:lvl2pPr marR="0" lvl="1"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2pPr>
            <a:lvl3pPr marR="0" lvl="2"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3pPr>
            <a:lvl4pPr marR="0" lvl="3"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4pPr>
            <a:lvl5pPr marR="0" lvl="4"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5pPr>
            <a:lvl6pPr marR="0" lvl="5"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6pPr>
            <a:lvl7pPr marR="0" lvl="6"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7pPr>
            <a:lvl8pPr marR="0" lvl="7"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8pPr>
            <a:lvl9pPr marR="0" lvl="8"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9pPr>
          </a:lstStyle>
          <a:p>
            <a:r>
              <a:rPr lang="en" dirty="0"/>
              <a:t>01</a:t>
            </a:r>
          </a:p>
        </p:txBody>
      </p:sp>
      <p:sp>
        <p:nvSpPr>
          <p:cNvPr id="22" name="Google Shape;305;p31">
            <a:extLst>
              <a:ext uri="{FF2B5EF4-FFF2-40B4-BE49-F238E27FC236}">
                <a16:creationId xmlns:a16="http://schemas.microsoft.com/office/drawing/2014/main" id="{937D996A-EC66-2A4E-A2E1-0E0963CCD17A}"/>
              </a:ext>
            </a:extLst>
          </p:cNvPr>
          <p:cNvSpPr txBox="1">
            <a:spLocks/>
          </p:cNvSpPr>
          <p:nvPr/>
        </p:nvSpPr>
        <p:spPr>
          <a:xfrm>
            <a:off x="1556100" y="1536706"/>
            <a:ext cx="21054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1pPr>
            <a:lvl2pPr marL="914400" marR="0" lvl="1"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2pPr>
            <a:lvl3pPr marL="1371600" marR="0" lvl="2"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3pPr>
            <a:lvl4pPr marL="1828800" marR="0" lvl="3"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4pPr>
            <a:lvl5pPr marL="2286000" marR="0" lvl="4"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5pPr>
            <a:lvl6pPr marL="2743200" marR="0" lvl="5"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6pPr>
            <a:lvl7pPr marL="3200400" marR="0" lvl="6"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7pPr>
            <a:lvl8pPr marL="3657600" marR="0" lvl="7"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8pPr>
            <a:lvl9pPr marL="4114800" marR="0" lvl="8"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9pPr>
          </a:lstStyle>
          <a:p>
            <a:pPr marL="0" indent="0"/>
            <a:r>
              <a:rPr lang="en-SG" sz="1400" dirty="0"/>
              <a:t>What to achieve for this project</a:t>
            </a:r>
          </a:p>
        </p:txBody>
      </p:sp>
      <p:sp>
        <p:nvSpPr>
          <p:cNvPr id="23" name="Google Shape;292;p31">
            <a:extLst>
              <a:ext uri="{FF2B5EF4-FFF2-40B4-BE49-F238E27FC236}">
                <a16:creationId xmlns:a16="http://schemas.microsoft.com/office/drawing/2014/main" id="{10A3F82E-2B0C-BA45-A36C-62B914728533}"/>
              </a:ext>
            </a:extLst>
          </p:cNvPr>
          <p:cNvSpPr txBox="1">
            <a:spLocks/>
          </p:cNvSpPr>
          <p:nvPr/>
        </p:nvSpPr>
        <p:spPr>
          <a:xfrm>
            <a:off x="5333364" y="1170195"/>
            <a:ext cx="3504198" cy="489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1pPr>
            <a:lvl2pPr marR="0" lvl="1"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2pPr>
            <a:lvl3pPr marR="0" lvl="2"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3pPr>
            <a:lvl4pPr marR="0" lvl="3"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4pPr>
            <a:lvl5pPr marR="0" lvl="4"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5pPr>
            <a:lvl6pPr marR="0" lvl="5"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6pPr>
            <a:lvl7pPr marR="0" lvl="6"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7pPr>
            <a:lvl8pPr marR="0" lvl="7"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8pPr>
            <a:lvl9pPr marR="0" lvl="8"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9pPr>
          </a:lstStyle>
          <a:p>
            <a:pPr lvl="0"/>
            <a:r>
              <a:rPr lang="en-SG" sz="1800" dirty="0"/>
              <a:t>DATASET OVERVIEW</a:t>
            </a:r>
          </a:p>
        </p:txBody>
      </p:sp>
      <p:sp>
        <p:nvSpPr>
          <p:cNvPr id="24" name="Google Shape;293;p31">
            <a:extLst>
              <a:ext uri="{FF2B5EF4-FFF2-40B4-BE49-F238E27FC236}">
                <a16:creationId xmlns:a16="http://schemas.microsoft.com/office/drawing/2014/main" id="{CFB20834-2101-B54C-ADB3-AFC0AACF1034}"/>
              </a:ext>
            </a:extLst>
          </p:cNvPr>
          <p:cNvSpPr txBox="1">
            <a:spLocks/>
          </p:cNvSpPr>
          <p:nvPr/>
        </p:nvSpPr>
        <p:spPr>
          <a:xfrm>
            <a:off x="4490465" y="1004423"/>
            <a:ext cx="837600" cy="100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ompiere"/>
              <a:buNone/>
              <a:defRPr sz="4600" b="1" i="0" u="none" strike="noStrike" cap="none">
                <a:solidFill>
                  <a:schemeClr val="dk2"/>
                </a:solidFill>
                <a:latin typeface="Pompiere"/>
                <a:ea typeface="Pompiere"/>
                <a:cs typeface="Pompiere"/>
                <a:sym typeface="Pompiere"/>
              </a:defRPr>
            </a:lvl1pPr>
            <a:lvl2pPr marR="0" lvl="1"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2pPr>
            <a:lvl3pPr marR="0" lvl="2"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3pPr>
            <a:lvl4pPr marR="0" lvl="3"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4pPr>
            <a:lvl5pPr marR="0" lvl="4"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5pPr>
            <a:lvl6pPr marR="0" lvl="5"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6pPr>
            <a:lvl7pPr marR="0" lvl="6"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7pPr>
            <a:lvl8pPr marR="0" lvl="7"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8pPr>
            <a:lvl9pPr marR="0" lvl="8"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9pPr>
          </a:lstStyle>
          <a:p>
            <a:r>
              <a:rPr lang="en" dirty="0"/>
              <a:t>02</a:t>
            </a:r>
          </a:p>
        </p:txBody>
      </p:sp>
      <p:sp>
        <p:nvSpPr>
          <p:cNvPr id="25" name="Google Shape;305;p31">
            <a:extLst>
              <a:ext uri="{FF2B5EF4-FFF2-40B4-BE49-F238E27FC236}">
                <a16:creationId xmlns:a16="http://schemas.microsoft.com/office/drawing/2014/main" id="{9E7D5D56-177B-0548-8B2D-08E30F79ED4E}"/>
              </a:ext>
            </a:extLst>
          </p:cNvPr>
          <p:cNvSpPr txBox="1">
            <a:spLocks/>
          </p:cNvSpPr>
          <p:nvPr/>
        </p:nvSpPr>
        <p:spPr>
          <a:xfrm>
            <a:off x="5333340" y="1507398"/>
            <a:ext cx="21054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1pPr>
            <a:lvl2pPr marL="914400" marR="0" lvl="1"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2pPr>
            <a:lvl3pPr marL="1371600" marR="0" lvl="2"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3pPr>
            <a:lvl4pPr marL="1828800" marR="0" lvl="3"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4pPr>
            <a:lvl5pPr marL="2286000" marR="0" lvl="4"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5pPr>
            <a:lvl6pPr marL="2743200" marR="0" lvl="5"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6pPr>
            <a:lvl7pPr marL="3200400" marR="0" lvl="6"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7pPr>
            <a:lvl8pPr marL="3657600" marR="0" lvl="7"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8pPr>
            <a:lvl9pPr marL="4114800" marR="0" lvl="8"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9pPr>
          </a:lstStyle>
          <a:p>
            <a:pPr marL="0" lvl="0" indent="0"/>
            <a:r>
              <a:rPr lang="en-SG" sz="1400" dirty="0"/>
              <a:t>What the data is about</a:t>
            </a:r>
          </a:p>
        </p:txBody>
      </p:sp>
      <p:sp>
        <p:nvSpPr>
          <p:cNvPr id="26" name="Google Shape;298;p31">
            <a:extLst>
              <a:ext uri="{FF2B5EF4-FFF2-40B4-BE49-F238E27FC236}">
                <a16:creationId xmlns:a16="http://schemas.microsoft.com/office/drawing/2014/main" id="{5EBAA536-54ED-444E-924E-C88EEAD2E135}"/>
              </a:ext>
            </a:extLst>
          </p:cNvPr>
          <p:cNvSpPr txBox="1">
            <a:spLocks/>
          </p:cNvSpPr>
          <p:nvPr/>
        </p:nvSpPr>
        <p:spPr>
          <a:xfrm>
            <a:off x="3915975" y="4091410"/>
            <a:ext cx="2866200" cy="489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1pPr>
            <a:lvl2pPr marR="0" lvl="1"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2pPr>
            <a:lvl3pPr marR="0" lvl="2"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3pPr>
            <a:lvl4pPr marR="0" lvl="3"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4pPr>
            <a:lvl5pPr marR="0" lvl="4"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5pPr>
            <a:lvl6pPr marR="0" lvl="5"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6pPr>
            <a:lvl7pPr marR="0" lvl="6"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7pPr>
            <a:lvl8pPr marR="0" lvl="7"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8pPr>
            <a:lvl9pPr marR="0" lvl="8"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9pPr>
          </a:lstStyle>
          <a:p>
            <a:r>
              <a:rPr lang="en-SG" sz="1800" dirty="0"/>
              <a:t>FUTURE PLANS</a:t>
            </a:r>
          </a:p>
        </p:txBody>
      </p:sp>
      <p:sp>
        <p:nvSpPr>
          <p:cNvPr id="27" name="Google Shape;299;p31">
            <a:extLst>
              <a:ext uri="{FF2B5EF4-FFF2-40B4-BE49-F238E27FC236}">
                <a16:creationId xmlns:a16="http://schemas.microsoft.com/office/drawing/2014/main" id="{F291ADBE-31A0-A642-8D3A-306D740FD427}"/>
              </a:ext>
            </a:extLst>
          </p:cNvPr>
          <p:cNvSpPr txBox="1">
            <a:spLocks/>
          </p:cNvSpPr>
          <p:nvPr/>
        </p:nvSpPr>
        <p:spPr>
          <a:xfrm>
            <a:off x="3073075" y="3919360"/>
            <a:ext cx="837600" cy="100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ompiere"/>
              <a:buNone/>
              <a:defRPr sz="4600" b="1" i="0" u="none" strike="noStrike" cap="none">
                <a:solidFill>
                  <a:schemeClr val="dk2"/>
                </a:solidFill>
                <a:latin typeface="Pompiere"/>
                <a:ea typeface="Pompiere"/>
                <a:cs typeface="Pompiere"/>
                <a:sym typeface="Pompiere"/>
              </a:defRPr>
            </a:lvl1pPr>
            <a:lvl2pPr marR="0" lvl="1"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2pPr>
            <a:lvl3pPr marR="0" lvl="2"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3pPr>
            <a:lvl4pPr marR="0" lvl="3"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4pPr>
            <a:lvl5pPr marR="0" lvl="4"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5pPr>
            <a:lvl6pPr marR="0" lvl="5"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6pPr>
            <a:lvl7pPr marR="0" lvl="6"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7pPr>
            <a:lvl8pPr marR="0" lvl="7"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8pPr>
            <a:lvl9pPr marR="0" lvl="8"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9pPr>
          </a:lstStyle>
          <a:p>
            <a:r>
              <a:rPr lang="en" dirty="0"/>
              <a:t>07</a:t>
            </a:r>
          </a:p>
        </p:txBody>
      </p:sp>
      <p:sp>
        <p:nvSpPr>
          <p:cNvPr id="28" name="Google Shape;308;p31">
            <a:extLst>
              <a:ext uri="{FF2B5EF4-FFF2-40B4-BE49-F238E27FC236}">
                <a16:creationId xmlns:a16="http://schemas.microsoft.com/office/drawing/2014/main" id="{093B51BA-9FFC-9B43-9F65-CC6E462E4A41}"/>
              </a:ext>
            </a:extLst>
          </p:cNvPr>
          <p:cNvSpPr txBox="1">
            <a:spLocks/>
          </p:cNvSpPr>
          <p:nvPr/>
        </p:nvSpPr>
        <p:spPr>
          <a:xfrm>
            <a:off x="3915975" y="4470761"/>
            <a:ext cx="2105400" cy="11841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1pPr>
            <a:lvl2pPr marL="914400" marR="0" lvl="1"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2pPr>
            <a:lvl3pPr marL="1371600" marR="0" lvl="2"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3pPr>
            <a:lvl4pPr marL="1828800" marR="0" lvl="3"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4pPr>
            <a:lvl5pPr marL="2286000" marR="0" lvl="4"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5pPr>
            <a:lvl6pPr marL="2743200" marR="0" lvl="5"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6pPr>
            <a:lvl7pPr marL="3200400" marR="0" lvl="6"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7pPr>
            <a:lvl8pPr marL="3657600" marR="0" lvl="7"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8pPr>
            <a:lvl9pPr marL="4114800" marR="0" lvl="8"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9pPr>
          </a:lstStyle>
          <a:p>
            <a:pPr marL="0" indent="0"/>
            <a:r>
              <a:rPr lang="en-SG" sz="1400" dirty="0"/>
              <a:t>How to expand on the project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TOP 10 SECTOR</a:t>
            </a:r>
            <a:endParaRPr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6F2006BD-F5B5-FC46-86C5-F9F6244EA671}"/>
              </a:ext>
            </a:extLst>
          </p:cNvPr>
          <p:cNvPicPr>
            <a:picLocks noChangeAspect="1"/>
          </p:cNvPicPr>
          <p:nvPr/>
        </p:nvPicPr>
        <p:blipFill>
          <a:blip r:embed="rId3"/>
          <a:stretch>
            <a:fillRect/>
          </a:stretch>
        </p:blipFill>
        <p:spPr>
          <a:xfrm>
            <a:off x="1054425" y="1614269"/>
            <a:ext cx="5300764" cy="2445607"/>
          </a:xfrm>
          <a:prstGeom prst="rect">
            <a:avLst/>
          </a:prstGeom>
        </p:spPr>
      </p:pic>
    </p:spTree>
    <p:extLst>
      <p:ext uri="{BB962C8B-B14F-4D97-AF65-F5344CB8AC3E}">
        <p14:creationId xmlns:p14="http://schemas.microsoft.com/office/powerpoint/2010/main" val="1631259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TOP 10 JOB TITLES</a:t>
            </a:r>
            <a:endParaRPr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0E787587-A305-6548-A633-49D65D044DE3}"/>
              </a:ext>
            </a:extLst>
          </p:cNvPr>
          <p:cNvPicPr>
            <a:picLocks noChangeAspect="1"/>
          </p:cNvPicPr>
          <p:nvPr/>
        </p:nvPicPr>
        <p:blipFill>
          <a:blip r:embed="rId3"/>
          <a:stretch>
            <a:fillRect/>
          </a:stretch>
        </p:blipFill>
        <p:spPr>
          <a:xfrm>
            <a:off x="856956" y="1568132"/>
            <a:ext cx="5405120" cy="2674699"/>
          </a:xfrm>
          <a:prstGeom prst="rect">
            <a:avLst/>
          </a:prstGeom>
        </p:spPr>
      </p:pic>
    </p:spTree>
    <p:extLst>
      <p:ext uri="{BB962C8B-B14F-4D97-AF65-F5344CB8AC3E}">
        <p14:creationId xmlns:p14="http://schemas.microsoft.com/office/powerpoint/2010/main" val="673595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TOP 10 PROMISING SALARIES</a:t>
            </a:r>
            <a:endParaRPr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D6B30BEA-4C9F-034E-B5E1-5F4448FE2DC8}"/>
              </a:ext>
            </a:extLst>
          </p:cNvPr>
          <p:cNvPicPr>
            <a:picLocks noChangeAspect="1"/>
          </p:cNvPicPr>
          <p:nvPr/>
        </p:nvPicPr>
        <p:blipFill>
          <a:blip r:embed="rId3"/>
          <a:stretch>
            <a:fillRect/>
          </a:stretch>
        </p:blipFill>
        <p:spPr>
          <a:xfrm>
            <a:off x="875343" y="1613330"/>
            <a:ext cx="3699244" cy="2990670"/>
          </a:xfrm>
          <a:prstGeom prst="rect">
            <a:avLst/>
          </a:prstGeom>
        </p:spPr>
      </p:pic>
      <p:pic>
        <p:nvPicPr>
          <p:cNvPr id="4" name="Picture 3">
            <a:extLst>
              <a:ext uri="{FF2B5EF4-FFF2-40B4-BE49-F238E27FC236}">
                <a16:creationId xmlns:a16="http://schemas.microsoft.com/office/drawing/2014/main" id="{8EAF1A9F-2EEE-244D-86F2-4578591E0147}"/>
              </a:ext>
            </a:extLst>
          </p:cNvPr>
          <p:cNvPicPr>
            <a:picLocks noChangeAspect="1"/>
          </p:cNvPicPr>
          <p:nvPr/>
        </p:nvPicPr>
        <p:blipFill>
          <a:blip r:embed="rId4"/>
          <a:stretch>
            <a:fillRect/>
          </a:stretch>
        </p:blipFill>
        <p:spPr>
          <a:xfrm>
            <a:off x="4672569" y="1623490"/>
            <a:ext cx="3808955" cy="2738164"/>
          </a:xfrm>
          <a:prstGeom prst="rect">
            <a:avLst/>
          </a:prstGeom>
        </p:spPr>
      </p:pic>
    </p:spTree>
    <p:extLst>
      <p:ext uri="{BB962C8B-B14F-4D97-AF65-F5344CB8AC3E}">
        <p14:creationId xmlns:p14="http://schemas.microsoft.com/office/powerpoint/2010/main" val="4179721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4"/>
          <p:cNvSpPr/>
          <p:nvPr/>
        </p:nvSpPr>
        <p:spPr>
          <a:xfrm rot="213351" flipH="1">
            <a:off x="1667358" y="978954"/>
            <a:ext cx="5809284" cy="31858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4"/>
          <p:cNvSpPr txBox="1">
            <a:spLocks noGrp="1"/>
          </p:cNvSpPr>
          <p:nvPr>
            <p:ph type="title"/>
          </p:nvPr>
        </p:nvSpPr>
        <p:spPr>
          <a:xfrm>
            <a:off x="2374800" y="2517700"/>
            <a:ext cx="4394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TOPIC MODELLING</a:t>
            </a:r>
            <a:endParaRPr sz="3200" dirty="0"/>
          </a:p>
        </p:txBody>
      </p:sp>
      <p:sp>
        <p:nvSpPr>
          <p:cNvPr id="333" name="Google Shape;333;p34"/>
          <p:cNvSpPr txBox="1">
            <a:spLocks noGrp="1"/>
          </p:cNvSpPr>
          <p:nvPr>
            <p:ph type="title" idx="2"/>
          </p:nvPr>
        </p:nvSpPr>
        <p:spPr>
          <a:xfrm>
            <a:off x="2374800" y="1340150"/>
            <a:ext cx="4394400" cy="131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334" name="Google Shape;334;p34"/>
          <p:cNvSpPr txBox="1">
            <a:spLocks noGrp="1"/>
          </p:cNvSpPr>
          <p:nvPr>
            <p:ph type="subTitle" idx="1"/>
          </p:nvPr>
        </p:nvSpPr>
        <p:spPr>
          <a:xfrm>
            <a:off x="2374800" y="3408475"/>
            <a:ext cx="4394400" cy="442800"/>
          </a:xfrm>
          <a:prstGeom prst="rect">
            <a:avLst/>
          </a:prstGeom>
        </p:spPr>
        <p:txBody>
          <a:bodyPr spcFirstLastPara="1" wrap="square" lIns="91425" tIns="91425" rIns="91425" bIns="91425" anchor="t" anchorCtr="0">
            <a:noAutofit/>
          </a:bodyPr>
          <a:lstStyle/>
          <a:p>
            <a:pPr marL="0" lvl="0" indent="0"/>
            <a:r>
              <a:rPr lang="en-SG" dirty="0"/>
              <a:t>How to conduct topic modelling </a:t>
            </a:r>
          </a:p>
          <a:p>
            <a:pPr marL="0" lvl="0" indent="0"/>
            <a:endParaRPr lang="en-SG" dirty="0"/>
          </a:p>
          <a:p>
            <a:pPr marL="0" lvl="0" indent="0"/>
            <a:endParaRPr lang="en-SG" dirty="0"/>
          </a:p>
        </p:txBody>
      </p:sp>
      <p:grpSp>
        <p:nvGrpSpPr>
          <p:cNvPr id="335" name="Google Shape;335;p34"/>
          <p:cNvGrpSpPr/>
          <p:nvPr/>
        </p:nvGrpSpPr>
        <p:grpSpPr>
          <a:xfrm rot="-2026318">
            <a:off x="6264543" y="-8947"/>
            <a:ext cx="2674335" cy="2862666"/>
            <a:chOff x="6201089" y="32925"/>
            <a:chExt cx="699625" cy="748894"/>
          </a:xfrm>
        </p:grpSpPr>
        <p:sp>
          <p:nvSpPr>
            <p:cNvPr id="336" name="Google Shape;336;p34"/>
            <p:cNvSpPr/>
            <p:nvPr/>
          </p:nvSpPr>
          <p:spPr>
            <a:xfrm>
              <a:off x="6201089" y="32925"/>
              <a:ext cx="699625" cy="748894"/>
            </a:xfrm>
            <a:custGeom>
              <a:avLst/>
              <a:gdLst/>
              <a:ahLst/>
              <a:cxnLst/>
              <a:rect l="l" t="t" r="r" b="b"/>
              <a:pathLst>
                <a:path w="19156" h="20505" extrusionOk="0">
                  <a:moveTo>
                    <a:pt x="5667" y="0"/>
                  </a:moveTo>
                  <a:lnTo>
                    <a:pt x="0" y="15796"/>
                  </a:lnTo>
                  <a:lnTo>
                    <a:pt x="12950" y="20463"/>
                  </a:lnTo>
                  <a:cubicBezTo>
                    <a:pt x="13029" y="20491"/>
                    <a:pt x="13108" y="20505"/>
                    <a:pt x="13185" y="20505"/>
                  </a:cubicBezTo>
                  <a:cubicBezTo>
                    <a:pt x="13456" y="20505"/>
                    <a:pt x="13696" y="20338"/>
                    <a:pt x="13796" y="20078"/>
                  </a:cubicBezTo>
                  <a:lnTo>
                    <a:pt x="19053" y="5539"/>
                  </a:lnTo>
                  <a:cubicBezTo>
                    <a:pt x="19155" y="5180"/>
                    <a:pt x="18976" y="4795"/>
                    <a:pt x="18642" y="4693"/>
                  </a:cubicBezTo>
                  <a:lnTo>
                    <a:pt x="56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4"/>
            <p:cNvSpPr/>
            <p:nvPr/>
          </p:nvSpPr>
          <p:spPr>
            <a:xfrm>
              <a:off x="6301309" y="69448"/>
              <a:ext cx="221984" cy="581621"/>
            </a:xfrm>
            <a:custGeom>
              <a:avLst/>
              <a:gdLst/>
              <a:ahLst/>
              <a:cxnLst/>
              <a:rect l="l" t="t" r="r" b="b"/>
              <a:pathLst>
                <a:path w="6078" h="15925" extrusionOk="0">
                  <a:moveTo>
                    <a:pt x="5693" y="0"/>
                  </a:moveTo>
                  <a:lnTo>
                    <a:pt x="0" y="15796"/>
                  </a:lnTo>
                  <a:lnTo>
                    <a:pt x="385" y="15924"/>
                  </a:lnTo>
                  <a:lnTo>
                    <a:pt x="6077" y="129"/>
                  </a:lnTo>
                  <a:lnTo>
                    <a:pt x="56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4"/>
            <p:cNvSpPr/>
            <p:nvPr/>
          </p:nvSpPr>
          <p:spPr>
            <a:xfrm>
              <a:off x="6467052" y="311088"/>
              <a:ext cx="293166" cy="199486"/>
            </a:xfrm>
            <a:custGeom>
              <a:avLst/>
              <a:gdLst/>
              <a:ahLst/>
              <a:cxnLst/>
              <a:rect l="l" t="t" r="r" b="b"/>
              <a:pathLst>
                <a:path w="8027" h="5462" extrusionOk="0">
                  <a:moveTo>
                    <a:pt x="1052" y="0"/>
                  </a:moveTo>
                  <a:lnTo>
                    <a:pt x="1" y="2949"/>
                  </a:lnTo>
                  <a:lnTo>
                    <a:pt x="6975" y="5462"/>
                  </a:lnTo>
                  <a:lnTo>
                    <a:pt x="8027" y="2513"/>
                  </a:lnTo>
                  <a:lnTo>
                    <a:pt x="10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4"/>
            <p:cNvSpPr/>
            <p:nvPr/>
          </p:nvSpPr>
          <p:spPr>
            <a:xfrm>
              <a:off x="6354670" y="100347"/>
              <a:ext cx="91598" cy="91014"/>
            </a:xfrm>
            <a:custGeom>
              <a:avLst/>
              <a:gdLst/>
              <a:ahLst/>
              <a:cxnLst/>
              <a:rect l="l" t="t" r="r" b="b"/>
              <a:pathLst>
                <a:path w="2508" h="2492" extrusionOk="0">
                  <a:moveTo>
                    <a:pt x="821" y="1"/>
                  </a:moveTo>
                  <a:lnTo>
                    <a:pt x="693" y="334"/>
                  </a:lnTo>
                  <a:cubicBezTo>
                    <a:pt x="796" y="334"/>
                    <a:pt x="898" y="360"/>
                    <a:pt x="1001" y="385"/>
                  </a:cubicBezTo>
                  <a:cubicBezTo>
                    <a:pt x="2015" y="754"/>
                    <a:pt x="1620" y="2160"/>
                    <a:pt x="710" y="2160"/>
                  </a:cubicBezTo>
                  <a:cubicBezTo>
                    <a:pt x="608" y="2160"/>
                    <a:pt x="499" y="2142"/>
                    <a:pt x="385" y="2103"/>
                  </a:cubicBezTo>
                  <a:cubicBezTo>
                    <a:pt x="283" y="2052"/>
                    <a:pt x="206" y="2001"/>
                    <a:pt x="129" y="1949"/>
                  </a:cubicBezTo>
                  <a:lnTo>
                    <a:pt x="1" y="2257"/>
                  </a:lnTo>
                  <a:cubicBezTo>
                    <a:pt x="78" y="2308"/>
                    <a:pt x="180" y="2360"/>
                    <a:pt x="257" y="2411"/>
                  </a:cubicBezTo>
                  <a:cubicBezTo>
                    <a:pt x="417" y="2466"/>
                    <a:pt x="569" y="2491"/>
                    <a:pt x="713" y="2491"/>
                  </a:cubicBezTo>
                  <a:cubicBezTo>
                    <a:pt x="1969" y="2491"/>
                    <a:pt x="2508" y="561"/>
                    <a:pt x="1103" y="78"/>
                  </a:cubicBezTo>
                  <a:cubicBezTo>
                    <a:pt x="1001" y="52"/>
                    <a:pt x="924"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4"/>
            <p:cNvSpPr/>
            <p:nvPr/>
          </p:nvSpPr>
          <p:spPr>
            <a:xfrm>
              <a:off x="6309709" y="225842"/>
              <a:ext cx="91379" cy="90320"/>
            </a:xfrm>
            <a:custGeom>
              <a:avLst/>
              <a:gdLst/>
              <a:ahLst/>
              <a:cxnLst/>
              <a:rect l="l" t="t" r="r" b="b"/>
              <a:pathLst>
                <a:path w="2502" h="2473" extrusionOk="0">
                  <a:moveTo>
                    <a:pt x="821" y="1"/>
                  </a:moveTo>
                  <a:lnTo>
                    <a:pt x="693" y="308"/>
                  </a:lnTo>
                  <a:cubicBezTo>
                    <a:pt x="796" y="308"/>
                    <a:pt x="898" y="334"/>
                    <a:pt x="1001" y="360"/>
                  </a:cubicBezTo>
                  <a:cubicBezTo>
                    <a:pt x="2010" y="727"/>
                    <a:pt x="1624" y="2141"/>
                    <a:pt x="724" y="2141"/>
                  </a:cubicBezTo>
                  <a:cubicBezTo>
                    <a:pt x="618" y="2141"/>
                    <a:pt x="504" y="2121"/>
                    <a:pt x="386" y="2078"/>
                  </a:cubicBezTo>
                  <a:cubicBezTo>
                    <a:pt x="283" y="2026"/>
                    <a:pt x="206" y="1975"/>
                    <a:pt x="129" y="1924"/>
                  </a:cubicBezTo>
                  <a:lnTo>
                    <a:pt x="1" y="2257"/>
                  </a:lnTo>
                  <a:cubicBezTo>
                    <a:pt x="78" y="2309"/>
                    <a:pt x="180" y="2334"/>
                    <a:pt x="257" y="2385"/>
                  </a:cubicBezTo>
                  <a:cubicBezTo>
                    <a:pt x="424" y="2446"/>
                    <a:pt x="582" y="2473"/>
                    <a:pt x="730" y="2473"/>
                  </a:cubicBezTo>
                  <a:cubicBezTo>
                    <a:pt x="1974" y="2473"/>
                    <a:pt x="2501" y="556"/>
                    <a:pt x="1103" y="52"/>
                  </a:cubicBezTo>
                  <a:cubicBezTo>
                    <a:pt x="1001" y="26"/>
                    <a:pt x="924" y="1"/>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4"/>
            <p:cNvSpPr/>
            <p:nvPr/>
          </p:nvSpPr>
          <p:spPr>
            <a:xfrm>
              <a:off x="6264786" y="350423"/>
              <a:ext cx="91343" cy="90320"/>
            </a:xfrm>
            <a:custGeom>
              <a:avLst/>
              <a:gdLst/>
              <a:ahLst/>
              <a:cxnLst/>
              <a:rect l="l" t="t" r="r" b="b"/>
              <a:pathLst>
                <a:path w="2501" h="2473" extrusionOk="0">
                  <a:moveTo>
                    <a:pt x="821" y="0"/>
                  </a:moveTo>
                  <a:lnTo>
                    <a:pt x="692" y="333"/>
                  </a:lnTo>
                  <a:cubicBezTo>
                    <a:pt x="795" y="333"/>
                    <a:pt x="898" y="333"/>
                    <a:pt x="1000" y="385"/>
                  </a:cubicBezTo>
                  <a:cubicBezTo>
                    <a:pt x="2009" y="729"/>
                    <a:pt x="1623" y="2140"/>
                    <a:pt x="723" y="2140"/>
                  </a:cubicBezTo>
                  <a:cubicBezTo>
                    <a:pt x="617" y="2140"/>
                    <a:pt x="504" y="2120"/>
                    <a:pt x="385" y="2077"/>
                  </a:cubicBezTo>
                  <a:cubicBezTo>
                    <a:pt x="282" y="2052"/>
                    <a:pt x="205" y="2000"/>
                    <a:pt x="128" y="1923"/>
                  </a:cubicBezTo>
                  <a:lnTo>
                    <a:pt x="0" y="2257"/>
                  </a:lnTo>
                  <a:cubicBezTo>
                    <a:pt x="77" y="2308"/>
                    <a:pt x="180" y="2359"/>
                    <a:pt x="256" y="2385"/>
                  </a:cubicBezTo>
                  <a:cubicBezTo>
                    <a:pt x="423" y="2445"/>
                    <a:pt x="581" y="2472"/>
                    <a:pt x="730" y="2472"/>
                  </a:cubicBezTo>
                  <a:cubicBezTo>
                    <a:pt x="1974" y="2472"/>
                    <a:pt x="2500" y="555"/>
                    <a:pt x="1103" y="51"/>
                  </a:cubicBezTo>
                  <a:cubicBezTo>
                    <a:pt x="1000" y="26"/>
                    <a:pt x="923"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p:nvPr/>
          </p:nvSpPr>
          <p:spPr>
            <a:xfrm>
              <a:off x="6219825" y="474969"/>
              <a:ext cx="91343" cy="90320"/>
            </a:xfrm>
            <a:custGeom>
              <a:avLst/>
              <a:gdLst/>
              <a:ahLst/>
              <a:cxnLst/>
              <a:rect l="l" t="t" r="r" b="b"/>
              <a:pathLst>
                <a:path w="2501" h="2473" extrusionOk="0">
                  <a:moveTo>
                    <a:pt x="821" y="1"/>
                  </a:moveTo>
                  <a:lnTo>
                    <a:pt x="693" y="334"/>
                  </a:lnTo>
                  <a:cubicBezTo>
                    <a:pt x="795" y="334"/>
                    <a:pt x="898" y="334"/>
                    <a:pt x="1000" y="385"/>
                  </a:cubicBezTo>
                  <a:cubicBezTo>
                    <a:pt x="2008" y="752"/>
                    <a:pt x="1625" y="2141"/>
                    <a:pt x="727" y="2141"/>
                  </a:cubicBezTo>
                  <a:cubicBezTo>
                    <a:pt x="620" y="2141"/>
                    <a:pt x="505" y="2121"/>
                    <a:pt x="385" y="2078"/>
                  </a:cubicBezTo>
                  <a:cubicBezTo>
                    <a:pt x="282" y="2052"/>
                    <a:pt x="205" y="2001"/>
                    <a:pt x="128" y="1949"/>
                  </a:cubicBezTo>
                  <a:lnTo>
                    <a:pt x="0" y="2257"/>
                  </a:lnTo>
                  <a:cubicBezTo>
                    <a:pt x="77" y="2308"/>
                    <a:pt x="180" y="2360"/>
                    <a:pt x="257" y="2385"/>
                  </a:cubicBezTo>
                  <a:cubicBezTo>
                    <a:pt x="423" y="2445"/>
                    <a:pt x="582" y="2473"/>
                    <a:pt x="730" y="2473"/>
                  </a:cubicBezTo>
                  <a:cubicBezTo>
                    <a:pt x="1974" y="2473"/>
                    <a:pt x="2500" y="556"/>
                    <a:pt x="1103" y="52"/>
                  </a:cubicBezTo>
                  <a:lnTo>
                    <a:pt x="1103" y="52"/>
                  </a:lnTo>
                  <a:lnTo>
                    <a:pt x="1103" y="78"/>
                  </a:lnTo>
                  <a:cubicBezTo>
                    <a:pt x="1000" y="26"/>
                    <a:pt x="923"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4"/>
            <p:cNvSpPr/>
            <p:nvPr/>
          </p:nvSpPr>
          <p:spPr>
            <a:xfrm>
              <a:off x="6363107" y="137820"/>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4"/>
            <p:cNvSpPr/>
            <p:nvPr/>
          </p:nvSpPr>
          <p:spPr>
            <a:xfrm>
              <a:off x="6318146" y="264265"/>
              <a:ext cx="18773" cy="6574"/>
            </a:xfrm>
            <a:custGeom>
              <a:avLst/>
              <a:gdLst/>
              <a:ahLst/>
              <a:cxnLst/>
              <a:rect l="l" t="t" r="r" b="b"/>
              <a:pathLst>
                <a:path w="514" h="180" fill="none" extrusionOk="0">
                  <a:moveTo>
                    <a:pt x="1" y="0"/>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p:nvPr/>
          </p:nvSpPr>
          <p:spPr>
            <a:xfrm>
              <a:off x="6272273" y="389759"/>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p:nvPr/>
          </p:nvSpPr>
          <p:spPr>
            <a:xfrm>
              <a:off x="6227313" y="516167"/>
              <a:ext cx="18773" cy="6611"/>
            </a:xfrm>
            <a:custGeom>
              <a:avLst/>
              <a:gdLst/>
              <a:ahLst/>
              <a:cxnLst/>
              <a:rect l="l" t="t" r="r" b="b"/>
              <a:pathLst>
                <a:path w="514" h="181" fill="none" extrusionOk="0">
                  <a:moveTo>
                    <a:pt x="0" y="1"/>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46697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TOPIC MODELLING</a:t>
            </a:r>
            <a:endParaRPr dirty="0"/>
          </a:p>
        </p:txBody>
      </p:sp>
      <p:sp>
        <p:nvSpPr>
          <p:cNvPr id="363" name="Google Shape;363;p36"/>
          <p:cNvSpPr txBox="1">
            <a:spLocks noGrp="1"/>
          </p:cNvSpPr>
          <p:nvPr>
            <p:ph type="subTitle" idx="1"/>
          </p:nvPr>
        </p:nvSpPr>
        <p:spPr>
          <a:xfrm>
            <a:off x="609599" y="1603160"/>
            <a:ext cx="7821126" cy="3540340"/>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SG" dirty="0"/>
              <a:t>Topic modelling done separately for articles and job listings dataset</a:t>
            </a:r>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44959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4"/>
          <p:cNvSpPr/>
          <p:nvPr/>
        </p:nvSpPr>
        <p:spPr>
          <a:xfrm rot="213351" flipH="1">
            <a:off x="1667358" y="978954"/>
            <a:ext cx="5809284" cy="31858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4"/>
          <p:cNvSpPr txBox="1">
            <a:spLocks noGrp="1"/>
          </p:cNvSpPr>
          <p:nvPr>
            <p:ph type="title"/>
          </p:nvPr>
        </p:nvSpPr>
        <p:spPr>
          <a:xfrm>
            <a:off x="2374800" y="2517700"/>
            <a:ext cx="4394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CHALLENGES</a:t>
            </a:r>
            <a:endParaRPr sz="3200" dirty="0"/>
          </a:p>
        </p:txBody>
      </p:sp>
      <p:sp>
        <p:nvSpPr>
          <p:cNvPr id="333" name="Google Shape;333;p34"/>
          <p:cNvSpPr txBox="1">
            <a:spLocks noGrp="1"/>
          </p:cNvSpPr>
          <p:nvPr>
            <p:ph type="title" idx="2"/>
          </p:nvPr>
        </p:nvSpPr>
        <p:spPr>
          <a:xfrm>
            <a:off x="2374800" y="1340150"/>
            <a:ext cx="4394400" cy="131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334" name="Google Shape;334;p34"/>
          <p:cNvSpPr txBox="1">
            <a:spLocks noGrp="1"/>
          </p:cNvSpPr>
          <p:nvPr>
            <p:ph type="subTitle" idx="1"/>
          </p:nvPr>
        </p:nvSpPr>
        <p:spPr>
          <a:xfrm>
            <a:off x="2374800" y="3408475"/>
            <a:ext cx="4394400" cy="442800"/>
          </a:xfrm>
          <a:prstGeom prst="rect">
            <a:avLst/>
          </a:prstGeom>
        </p:spPr>
        <p:txBody>
          <a:bodyPr spcFirstLastPara="1" wrap="square" lIns="91425" tIns="91425" rIns="91425" bIns="91425" anchor="t" anchorCtr="0">
            <a:noAutofit/>
          </a:bodyPr>
          <a:lstStyle/>
          <a:p>
            <a:pPr marL="0" lvl="0" indent="0"/>
            <a:r>
              <a:rPr lang="en-SG" dirty="0"/>
              <a:t>What kind of challenges are anticipated</a:t>
            </a:r>
          </a:p>
          <a:p>
            <a:pPr marL="0" lvl="0" indent="0"/>
            <a:endParaRPr lang="en-SG" dirty="0"/>
          </a:p>
        </p:txBody>
      </p:sp>
      <p:grpSp>
        <p:nvGrpSpPr>
          <p:cNvPr id="335" name="Google Shape;335;p34"/>
          <p:cNvGrpSpPr/>
          <p:nvPr/>
        </p:nvGrpSpPr>
        <p:grpSpPr>
          <a:xfrm rot="-2026318">
            <a:off x="6264543" y="-8947"/>
            <a:ext cx="2674335" cy="2862666"/>
            <a:chOff x="6201089" y="32925"/>
            <a:chExt cx="699625" cy="748894"/>
          </a:xfrm>
        </p:grpSpPr>
        <p:sp>
          <p:nvSpPr>
            <p:cNvPr id="336" name="Google Shape;336;p34"/>
            <p:cNvSpPr/>
            <p:nvPr/>
          </p:nvSpPr>
          <p:spPr>
            <a:xfrm>
              <a:off x="6201089" y="32925"/>
              <a:ext cx="699625" cy="748894"/>
            </a:xfrm>
            <a:custGeom>
              <a:avLst/>
              <a:gdLst/>
              <a:ahLst/>
              <a:cxnLst/>
              <a:rect l="l" t="t" r="r" b="b"/>
              <a:pathLst>
                <a:path w="19156" h="20505" extrusionOk="0">
                  <a:moveTo>
                    <a:pt x="5667" y="0"/>
                  </a:moveTo>
                  <a:lnTo>
                    <a:pt x="0" y="15796"/>
                  </a:lnTo>
                  <a:lnTo>
                    <a:pt x="12950" y="20463"/>
                  </a:lnTo>
                  <a:cubicBezTo>
                    <a:pt x="13029" y="20491"/>
                    <a:pt x="13108" y="20505"/>
                    <a:pt x="13185" y="20505"/>
                  </a:cubicBezTo>
                  <a:cubicBezTo>
                    <a:pt x="13456" y="20505"/>
                    <a:pt x="13696" y="20338"/>
                    <a:pt x="13796" y="20078"/>
                  </a:cubicBezTo>
                  <a:lnTo>
                    <a:pt x="19053" y="5539"/>
                  </a:lnTo>
                  <a:cubicBezTo>
                    <a:pt x="19155" y="5180"/>
                    <a:pt x="18976" y="4795"/>
                    <a:pt x="18642" y="4693"/>
                  </a:cubicBezTo>
                  <a:lnTo>
                    <a:pt x="56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4"/>
            <p:cNvSpPr/>
            <p:nvPr/>
          </p:nvSpPr>
          <p:spPr>
            <a:xfrm>
              <a:off x="6301309" y="69448"/>
              <a:ext cx="221984" cy="581621"/>
            </a:xfrm>
            <a:custGeom>
              <a:avLst/>
              <a:gdLst/>
              <a:ahLst/>
              <a:cxnLst/>
              <a:rect l="l" t="t" r="r" b="b"/>
              <a:pathLst>
                <a:path w="6078" h="15925" extrusionOk="0">
                  <a:moveTo>
                    <a:pt x="5693" y="0"/>
                  </a:moveTo>
                  <a:lnTo>
                    <a:pt x="0" y="15796"/>
                  </a:lnTo>
                  <a:lnTo>
                    <a:pt x="385" y="15924"/>
                  </a:lnTo>
                  <a:lnTo>
                    <a:pt x="6077" y="129"/>
                  </a:lnTo>
                  <a:lnTo>
                    <a:pt x="56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4"/>
            <p:cNvSpPr/>
            <p:nvPr/>
          </p:nvSpPr>
          <p:spPr>
            <a:xfrm>
              <a:off x="6467052" y="311088"/>
              <a:ext cx="293166" cy="199486"/>
            </a:xfrm>
            <a:custGeom>
              <a:avLst/>
              <a:gdLst/>
              <a:ahLst/>
              <a:cxnLst/>
              <a:rect l="l" t="t" r="r" b="b"/>
              <a:pathLst>
                <a:path w="8027" h="5462" extrusionOk="0">
                  <a:moveTo>
                    <a:pt x="1052" y="0"/>
                  </a:moveTo>
                  <a:lnTo>
                    <a:pt x="1" y="2949"/>
                  </a:lnTo>
                  <a:lnTo>
                    <a:pt x="6975" y="5462"/>
                  </a:lnTo>
                  <a:lnTo>
                    <a:pt x="8027" y="2513"/>
                  </a:lnTo>
                  <a:lnTo>
                    <a:pt x="10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4"/>
            <p:cNvSpPr/>
            <p:nvPr/>
          </p:nvSpPr>
          <p:spPr>
            <a:xfrm>
              <a:off x="6354670" y="100347"/>
              <a:ext cx="91598" cy="91014"/>
            </a:xfrm>
            <a:custGeom>
              <a:avLst/>
              <a:gdLst/>
              <a:ahLst/>
              <a:cxnLst/>
              <a:rect l="l" t="t" r="r" b="b"/>
              <a:pathLst>
                <a:path w="2508" h="2492" extrusionOk="0">
                  <a:moveTo>
                    <a:pt x="821" y="1"/>
                  </a:moveTo>
                  <a:lnTo>
                    <a:pt x="693" y="334"/>
                  </a:lnTo>
                  <a:cubicBezTo>
                    <a:pt x="796" y="334"/>
                    <a:pt x="898" y="360"/>
                    <a:pt x="1001" y="385"/>
                  </a:cubicBezTo>
                  <a:cubicBezTo>
                    <a:pt x="2015" y="754"/>
                    <a:pt x="1620" y="2160"/>
                    <a:pt x="710" y="2160"/>
                  </a:cubicBezTo>
                  <a:cubicBezTo>
                    <a:pt x="608" y="2160"/>
                    <a:pt x="499" y="2142"/>
                    <a:pt x="385" y="2103"/>
                  </a:cubicBezTo>
                  <a:cubicBezTo>
                    <a:pt x="283" y="2052"/>
                    <a:pt x="206" y="2001"/>
                    <a:pt x="129" y="1949"/>
                  </a:cubicBezTo>
                  <a:lnTo>
                    <a:pt x="1" y="2257"/>
                  </a:lnTo>
                  <a:cubicBezTo>
                    <a:pt x="78" y="2308"/>
                    <a:pt x="180" y="2360"/>
                    <a:pt x="257" y="2411"/>
                  </a:cubicBezTo>
                  <a:cubicBezTo>
                    <a:pt x="417" y="2466"/>
                    <a:pt x="569" y="2491"/>
                    <a:pt x="713" y="2491"/>
                  </a:cubicBezTo>
                  <a:cubicBezTo>
                    <a:pt x="1969" y="2491"/>
                    <a:pt x="2508" y="561"/>
                    <a:pt x="1103" y="78"/>
                  </a:cubicBezTo>
                  <a:cubicBezTo>
                    <a:pt x="1001" y="52"/>
                    <a:pt x="924"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4"/>
            <p:cNvSpPr/>
            <p:nvPr/>
          </p:nvSpPr>
          <p:spPr>
            <a:xfrm>
              <a:off x="6309709" y="225842"/>
              <a:ext cx="91379" cy="90320"/>
            </a:xfrm>
            <a:custGeom>
              <a:avLst/>
              <a:gdLst/>
              <a:ahLst/>
              <a:cxnLst/>
              <a:rect l="l" t="t" r="r" b="b"/>
              <a:pathLst>
                <a:path w="2502" h="2473" extrusionOk="0">
                  <a:moveTo>
                    <a:pt x="821" y="1"/>
                  </a:moveTo>
                  <a:lnTo>
                    <a:pt x="693" y="308"/>
                  </a:lnTo>
                  <a:cubicBezTo>
                    <a:pt x="796" y="308"/>
                    <a:pt x="898" y="334"/>
                    <a:pt x="1001" y="360"/>
                  </a:cubicBezTo>
                  <a:cubicBezTo>
                    <a:pt x="2010" y="727"/>
                    <a:pt x="1624" y="2141"/>
                    <a:pt x="724" y="2141"/>
                  </a:cubicBezTo>
                  <a:cubicBezTo>
                    <a:pt x="618" y="2141"/>
                    <a:pt x="504" y="2121"/>
                    <a:pt x="386" y="2078"/>
                  </a:cubicBezTo>
                  <a:cubicBezTo>
                    <a:pt x="283" y="2026"/>
                    <a:pt x="206" y="1975"/>
                    <a:pt x="129" y="1924"/>
                  </a:cubicBezTo>
                  <a:lnTo>
                    <a:pt x="1" y="2257"/>
                  </a:lnTo>
                  <a:cubicBezTo>
                    <a:pt x="78" y="2309"/>
                    <a:pt x="180" y="2334"/>
                    <a:pt x="257" y="2385"/>
                  </a:cubicBezTo>
                  <a:cubicBezTo>
                    <a:pt x="424" y="2446"/>
                    <a:pt x="582" y="2473"/>
                    <a:pt x="730" y="2473"/>
                  </a:cubicBezTo>
                  <a:cubicBezTo>
                    <a:pt x="1974" y="2473"/>
                    <a:pt x="2501" y="556"/>
                    <a:pt x="1103" y="52"/>
                  </a:cubicBezTo>
                  <a:cubicBezTo>
                    <a:pt x="1001" y="26"/>
                    <a:pt x="924" y="1"/>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4"/>
            <p:cNvSpPr/>
            <p:nvPr/>
          </p:nvSpPr>
          <p:spPr>
            <a:xfrm>
              <a:off x="6264786" y="350423"/>
              <a:ext cx="91343" cy="90320"/>
            </a:xfrm>
            <a:custGeom>
              <a:avLst/>
              <a:gdLst/>
              <a:ahLst/>
              <a:cxnLst/>
              <a:rect l="l" t="t" r="r" b="b"/>
              <a:pathLst>
                <a:path w="2501" h="2473" extrusionOk="0">
                  <a:moveTo>
                    <a:pt x="821" y="0"/>
                  </a:moveTo>
                  <a:lnTo>
                    <a:pt x="692" y="333"/>
                  </a:lnTo>
                  <a:cubicBezTo>
                    <a:pt x="795" y="333"/>
                    <a:pt x="898" y="333"/>
                    <a:pt x="1000" y="385"/>
                  </a:cubicBezTo>
                  <a:cubicBezTo>
                    <a:pt x="2009" y="729"/>
                    <a:pt x="1623" y="2140"/>
                    <a:pt x="723" y="2140"/>
                  </a:cubicBezTo>
                  <a:cubicBezTo>
                    <a:pt x="617" y="2140"/>
                    <a:pt x="504" y="2120"/>
                    <a:pt x="385" y="2077"/>
                  </a:cubicBezTo>
                  <a:cubicBezTo>
                    <a:pt x="282" y="2052"/>
                    <a:pt x="205" y="2000"/>
                    <a:pt x="128" y="1923"/>
                  </a:cubicBezTo>
                  <a:lnTo>
                    <a:pt x="0" y="2257"/>
                  </a:lnTo>
                  <a:cubicBezTo>
                    <a:pt x="77" y="2308"/>
                    <a:pt x="180" y="2359"/>
                    <a:pt x="256" y="2385"/>
                  </a:cubicBezTo>
                  <a:cubicBezTo>
                    <a:pt x="423" y="2445"/>
                    <a:pt x="581" y="2472"/>
                    <a:pt x="730" y="2472"/>
                  </a:cubicBezTo>
                  <a:cubicBezTo>
                    <a:pt x="1974" y="2472"/>
                    <a:pt x="2500" y="555"/>
                    <a:pt x="1103" y="51"/>
                  </a:cubicBezTo>
                  <a:cubicBezTo>
                    <a:pt x="1000" y="26"/>
                    <a:pt x="923"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p:nvPr/>
          </p:nvSpPr>
          <p:spPr>
            <a:xfrm>
              <a:off x="6219825" y="474969"/>
              <a:ext cx="91343" cy="90320"/>
            </a:xfrm>
            <a:custGeom>
              <a:avLst/>
              <a:gdLst/>
              <a:ahLst/>
              <a:cxnLst/>
              <a:rect l="l" t="t" r="r" b="b"/>
              <a:pathLst>
                <a:path w="2501" h="2473" extrusionOk="0">
                  <a:moveTo>
                    <a:pt x="821" y="1"/>
                  </a:moveTo>
                  <a:lnTo>
                    <a:pt x="693" y="334"/>
                  </a:lnTo>
                  <a:cubicBezTo>
                    <a:pt x="795" y="334"/>
                    <a:pt x="898" y="334"/>
                    <a:pt x="1000" y="385"/>
                  </a:cubicBezTo>
                  <a:cubicBezTo>
                    <a:pt x="2008" y="752"/>
                    <a:pt x="1625" y="2141"/>
                    <a:pt x="727" y="2141"/>
                  </a:cubicBezTo>
                  <a:cubicBezTo>
                    <a:pt x="620" y="2141"/>
                    <a:pt x="505" y="2121"/>
                    <a:pt x="385" y="2078"/>
                  </a:cubicBezTo>
                  <a:cubicBezTo>
                    <a:pt x="282" y="2052"/>
                    <a:pt x="205" y="2001"/>
                    <a:pt x="128" y="1949"/>
                  </a:cubicBezTo>
                  <a:lnTo>
                    <a:pt x="0" y="2257"/>
                  </a:lnTo>
                  <a:cubicBezTo>
                    <a:pt x="77" y="2308"/>
                    <a:pt x="180" y="2360"/>
                    <a:pt x="257" y="2385"/>
                  </a:cubicBezTo>
                  <a:cubicBezTo>
                    <a:pt x="423" y="2445"/>
                    <a:pt x="582" y="2473"/>
                    <a:pt x="730" y="2473"/>
                  </a:cubicBezTo>
                  <a:cubicBezTo>
                    <a:pt x="1974" y="2473"/>
                    <a:pt x="2500" y="556"/>
                    <a:pt x="1103" y="52"/>
                  </a:cubicBezTo>
                  <a:lnTo>
                    <a:pt x="1103" y="52"/>
                  </a:lnTo>
                  <a:lnTo>
                    <a:pt x="1103" y="78"/>
                  </a:lnTo>
                  <a:cubicBezTo>
                    <a:pt x="1000" y="26"/>
                    <a:pt x="923"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4"/>
            <p:cNvSpPr/>
            <p:nvPr/>
          </p:nvSpPr>
          <p:spPr>
            <a:xfrm>
              <a:off x="6363107" y="137820"/>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4"/>
            <p:cNvSpPr/>
            <p:nvPr/>
          </p:nvSpPr>
          <p:spPr>
            <a:xfrm>
              <a:off x="6318146" y="264265"/>
              <a:ext cx="18773" cy="6574"/>
            </a:xfrm>
            <a:custGeom>
              <a:avLst/>
              <a:gdLst/>
              <a:ahLst/>
              <a:cxnLst/>
              <a:rect l="l" t="t" r="r" b="b"/>
              <a:pathLst>
                <a:path w="514" h="180" fill="none" extrusionOk="0">
                  <a:moveTo>
                    <a:pt x="1" y="0"/>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p:nvPr/>
          </p:nvSpPr>
          <p:spPr>
            <a:xfrm>
              <a:off x="6272273" y="389759"/>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p:nvPr/>
          </p:nvSpPr>
          <p:spPr>
            <a:xfrm>
              <a:off x="6227313" y="516167"/>
              <a:ext cx="18773" cy="6611"/>
            </a:xfrm>
            <a:custGeom>
              <a:avLst/>
              <a:gdLst/>
              <a:ahLst/>
              <a:cxnLst/>
              <a:rect l="l" t="t" r="r" b="b"/>
              <a:pathLst>
                <a:path w="514" h="181" fill="none" extrusionOk="0">
                  <a:moveTo>
                    <a:pt x="0" y="1"/>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592864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CHALLENGES</a:t>
            </a:r>
            <a:endParaRPr dirty="0"/>
          </a:p>
        </p:txBody>
      </p:sp>
      <p:sp>
        <p:nvSpPr>
          <p:cNvPr id="363" name="Google Shape;363;p36"/>
          <p:cNvSpPr txBox="1">
            <a:spLocks noGrp="1"/>
          </p:cNvSpPr>
          <p:nvPr>
            <p:ph type="subTitle" idx="1"/>
          </p:nvPr>
        </p:nvSpPr>
        <p:spPr>
          <a:xfrm>
            <a:off x="609599" y="1603160"/>
            <a:ext cx="7821126" cy="3178905"/>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SG" dirty="0"/>
              <a:t>Trying to find satisfactory datasets for both job articles and job listings</a:t>
            </a:r>
          </a:p>
          <a:p>
            <a:pPr marL="742950" lvl="1" indent="-285750">
              <a:buFont typeface="Arial" panose="020B0604020202020204" pitchFamily="34" charset="0"/>
              <a:buChar char="•"/>
            </a:pPr>
            <a:r>
              <a:rPr lang="en-SG" dirty="0"/>
              <a:t>Ready ones are either too little or too much that require complex data cleaning</a:t>
            </a:r>
          </a:p>
          <a:p>
            <a:pPr marL="742950" lvl="1" indent="-285750">
              <a:buFont typeface="Arial" panose="020B0604020202020204" pitchFamily="34" charset="0"/>
              <a:buChar char="•"/>
            </a:pPr>
            <a:r>
              <a:rPr lang="en-SG" dirty="0"/>
              <a:t>Scraping requires more time but would fit requirement better</a:t>
            </a:r>
          </a:p>
          <a:p>
            <a:pPr marL="285750" lvl="0" indent="-285750" algn="l">
              <a:buFont typeface="Arial" panose="020B0604020202020204" pitchFamily="34" charset="0"/>
              <a:buChar char="•"/>
            </a:pPr>
            <a:r>
              <a:rPr lang="en-SG" dirty="0"/>
              <a:t>Require more time to conduct research and apply topic modelling due to unfamiliarity</a:t>
            </a:r>
          </a:p>
          <a:p>
            <a:pPr marL="742950" lvl="1" indent="-285750">
              <a:buFont typeface="Arial" panose="020B0604020202020204" pitchFamily="34" charset="0"/>
              <a:buChar char="•"/>
            </a:pPr>
            <a:r>
              <a:rPr lang="en-SG" dirty="0"/>
              <a:t>Many different libraries to select and implement (too much choice and confusion)</a:t>
            </a:r>
          </a:p>
          <a:p>
            <a:pPr marL="285750" lvl="0" indent="-285750" algn="l">
              <a:buFont typeface="Arial" panose="020B0604020202020204" pitchFamily="34" charset="0"/>
              <a:buChar char="•"/>
            </a:pPr>
            <a:r>
              <a:rPr lang="en-SG" dirty="0"/>
              <a:t>Require time to clean data into a suitable format before EDA and topic modelling</a:t>
            </a:r>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268555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4"/>
          <p:cNvSpPr/>
          <p:nvPr/>
        </p:nvSpPr>
        <p:spPr>
          <a:xfrm rot="213351" flipH="1">
            <a:off x="1667358" y="978954"/>
            <a:ext cx="5809284" cy="31858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4"/>
          <p:cNvSpPr txBox="1">
            <a:spLocks noGrp="1"/>
          </p:cNvSpPr>
          <p:nvPr>
            <p:ph type="title"/>
          </p:nvPr>
        </p:nvSpPr>
        <p:spPr>
          <a:xfrm>
            <a:off x="2374800" y="2517700"/>
            <a:ext cx="4394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FUTURE PLANS</a:t>
            </a:r>
            <a:endParaRPr sz="3200" dirty="0"/>
          </a:p>
        </p:txBody>
      </p:sp>
      <p:sp>
        <p:nvSpPr>
          <p:cNvPr id="333" name="Google Shape;333;p34"/>
          <p:cNvSpPr txBox="1">
            <a:spLocks noGrp="1"/>
          </p:cNvSpPr>
          <p:nvPr>
            <p:ph type="title" idx="2"/>
          </p:nvPr>
        </p:nvSpPr>
        <p:spPr>
          <a:xfrm>
            <a:off x="2374800" y="1340150"/>
            <a:ext cx="4394400" cy="131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
        <p:nvSpPr>
          <p:cNvPr id="334" name="Google Shape;334;p34"/>
          <p:cNvSpPr txBox="1">
            <a:spLocks noGrp="1"/>
          </p:cNvSpPr>
          <p:nvPr>
            <p:ph type="subTitle" idx="1"/>
          </p:nvPr>
        </p:nvSpPr>
        <p:spPr>
          <a:xfrm>
            <a:off x="2374800" y="3408475"/>
            <a:ext cx="4394400" cy="442800"/>
          </a:xfrm>
          <a:prstGeom prst="rect">
            <a:avLst/>
          </a:prstGeom>
        </p:spPr>
        <p:txBody>
          <a:bodyPr spcFirstLastPara="1" wrap="square" lIns="91425" tIns="91425" rIns="91425" bIns="91425" anchor="t" anchorCtr="0">
            <a:noAutofit/>
          </a:bodyPr>
          <a:lstStyle/>
          <a:p>
            <a:pPr marL="0" lvl="0" indent="0"/>
            <a:r>
              <a:rPr lang="en-SG" dirty="0"/>
              <a:t>How to expand on the project</a:t>
            </a:r>
          </a:p>
          <a:p>
            <a:pPr marL="0" lvl="0" indent="0"/>
            <a:endParaRPr lang="en-SG" dirty="0"/>
          </a:p>
        </p:txBody>
      </p:sp>
      <p:grpSp>
        <p:nvGrpSpPr>
          <p:cNvPr id="335" name="Google Shape;335;p34"/>
          <p:cNvGrpSpPr/>
          <p:nvPr/>
        </p:nvGrpSpPr>
        <p:grpSpPr>
          <a:xfrm rot="-2026318">
            <a:off x="6264543" y="-8947"/>
            <a:ext cx="2674335" cy="2862666"/>
            <a:chOff x="6201089" y="32925"/>
            <a:chExt cx="699625" cy="748894"/>
          </a:xfrm>
        </p:grpSpPr>
        <p:sp>
          <p:nvSpPr>
            <p:cNvPr id="336" name="Google Shape;336;p34"/>
            <p:cNvSpPr/>
            <p:nvPr/>
          </p:nvSpPr>
          <p:spPr>
            <a:xfrm>
              <a:off x="6201089" y="32925"/>
              <a:ext cx="699625" cy="748894"/>
            </a:xfrm>
            <a:custGeom>
              <a:avLst/>
              <a:gdLst/>
              <a:ahLst/>
              <a:cxnLst/>
              <a:rect l="l" t="t" r="r" b="b"/>
              <a:pathLst>
                <a:path w="19156" h="20505" extrusionOk="0">
                  <a:moveTo>
                    <a:pt x="5667" y="0"/>
                  </a:moveTo>
                  <a:lnTo>
                    <a:pt x="0" y="15796"/>
                  </a:lnTo>
                  <a:lnTo>
                    <a:pt x="12950" y="20463"/>
                  </a:lnTo>
                  <a:cubicBezTo>
                    <a:pt x="13029" y="20491"/>
                    <a:pt x="13108" y="20505"/>
                    <a:pt x="13185" y="20505"/>
                  </a:cubicBezTo>
                  <a:cubicBezTo>
                    <a:pt x="13456" y="20505"/>
                    <a:pt x="13696" y="20338"/>
                    <a:pt x="13796" y="20078"/>
                  </a:cubicBezTo>
                  <a:lnTo>
                    <a:pt x="19053" y="5539"/>
                  </a:lnTo>
                  <a:cubicBezTo>
                    <a:pt x="19155" y="5180"/>
                    <a:pt x="18976" y="4795"/>
                    <a:pt x="18642" y="4693"/>
                  </a:cubicBezTo>
                  <a:lnTo>
                    <a:pt x="56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4"/>
            <p:cNvSpPr/>
            <p:nvPr/>
          </p:nvSpPr>
          <p:spPr>
            <a:xfrm>
              <a:off x="6301309" y="69448"/>
              <a:ext cx="221984" cy="581621"/>
            </a:xfrm>
            <a:custGeom>
              <a:avLst/>
              <a:gdLst/>
              <a:ahLst/>
              <a:cxnLst/>
              <a:rect l="l" t="t" r="r" b="b"/>
              <a:pathLst>
                <a:path w="6078" h="15925" extrusionOk="0">
                  <a:moveTo>
                    <a:pt x="5693" y="0"/>
                  </a:moveTo>
                  <a:lnTo>
                    <a:pt x="0" y="15796"/>
                  </a:lnTo>
                  <a:lnTo>
                    <a:pt x="385" y="15924"/>
                  </a:lnTo>
                  <a:lnTo>
                    <a:pt x="6077" y="129"/>
                  </a:lnTo>
                  <a:lnTo>
                    <a:pt x="56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4"/>
            <p:cNvSpPr/>
            <p:nvPr/>
          </p:nvSpPr>
          <p:spPr>
            <a:xfrm>
              <a:off x="6467052" y="311088"/>
              <a:ext cx="293166" cy="199486"/>
            </a:xfrm>
            <a:custGeom>
              <a:avLst/>
              <a:gdLst/>
              <a:ahLst/>
              <a:cxnLst/>
              <a:rect l="l" t="t" r="r" b="b"/>
              <a:pathLst>
                <a:path w="8027" h="5462" extrusionOk="0">
                  <a:moveTo>
                    <a:pt x="1052" y="0"/>
                  </a:moveTo>
                  <a:lnTo>
                    <a:pt x="1" y="2949"/>
                  </a:lnTo>
                  <a:lnTo>
                    <a:pt x="6975" y="5462"/>
                  </a:lnTo>
                  <a:lnTo>
                    <a:pt x="8027" y="2513"/>
                  </a:lnTo>
                  <a:lnTo>
                    <a:pt x="10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4"/>
            <p:cNvSpPr/>
            <p:nvPr/>
          </p:nvSpPr>
          <p:spPr>
            <a:xfrm>
              <a:off x="6354670" y="100347"/>
              <a:ext cx="91598" cy="91014"/>
            </a:xfrm>
            <a:custGeom>
              <a:avLst/>
              <a:gdLst/>
              <a:ahLst/>
              <a:cxnLst/>
              <a:rect l="l" t="t" r="r" b="b"/>
              <a:pathLst>
                <a:path w="2508" h="2492" extrusionOk="0">
                  <a:moveTo>
                    <a:pt x="821" y="1"/>
                  </a:moveTo>
                  <a:lnTo>
                    <a:pt x="693" y="334"/>
                  </a:lnTo>
                  <a:cubicBezTo>
                    <a:pt x="796" y="334"/>
                    <a:pt x="898" y="360"/>
                    <a:pt x="1001" y="385"/>
                  </a:cubicBezTo>
                  <a:cubicBezTo>
                    <a:pt x="2015" y="754"/>
                    <a:pt x="1620" y="2160"/>
                    <a:pt x="710" y="2160"/>
                  </a:cubicBezTo>
                  <a:cubicBezTo>
                    <a:pt x="608" y="2160"/>
                    <a:pt x="499" y="2142"/>
                    <a:pt x="385" y="2103"/>
                  </a:cubicBezTo>
                  <a:cubicBezTo>
                    <a:pt x="283" y="2052"/>
                    <a:pt x="206" y="2001"/>
                    <a:pt x="129" y="1949"/>
                  </a:cubicBezTo>
                  <a:lnTo>
                    <a:pt x="1" y="2257"/>
                  </a:lnTo>
                  <a:cubicBezTo>
                    <a:pt x="78" y="2308"/>
                    <a:pt x="180" y="2360"/>
                    <a:pt x="257" y="2411"/>
                  </a:cubicBezTo>
                  <a:cubicBezTo>
                    <a:pt x="417" y="2466"/>
                    <a:pt x="569" y="2491"/>
                    <a:pt x="713" y="2491"/>
                  </a:cubicBezTo>
                  <a:cubicBezTo>
                    <a:pt x="1969" y="2491"/>
                    <a:pt x="2508" y="561"/>
                    <a:pt x="1103" y="78"/>
                  </a:cubicBezTo>
                  <a:cubicBezTo>
                    <a:pt x="1001" y="52"/>
                    <a:pt x="924"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4"/>
            <p:cNvSpPr/>
            <p:nvPr/>
          </p:nvSpPr>
          <p:spPr>
            <a:xfrm>
              <a:off x="6309709" y="225842"/>
              <a:ext cx="91379" cy="90320"/>
            </a:xfrm>
            <a:custGeom>
              <a:avLst/>
              <a:gdLst/>
              <a:ahLst/>
              <a:cxnLst/>
              <a:rect l="l" t="t" r="r" b="b"/>
              <a:pathLst>
                <a:path w="2502" h="2473" extrusionOk="0">
                  <a:moveTo>
                    <a:pt x="821" y="1"/>
                  </a:moveTo>
                  <a:lnTo>
                    <a:pt x="693" y="308"/>
                  </a:lnTo>
                  <a:cubicBezTo>
                    <a:pt x="796" y="308"/>
                    <a:pt x="898" y="334"/>
                    <a:pt x="1001" y="360"/>
                  </a:cubicBezTo>
                  <a:cubicBezTo>
                    <a:pt x="2010" y="727"/>
                    <a:pt x="1624" y="2141"/>
                    <a:pt x="724" y="2141"/>
                  </a:cubicBezTo>
                  <a:cubicBezTo>
                    <a:pt x="618" y="2141"/>
                    <a:pt x="504" y="2121"/>
                    <a:pt x="386" y="2078"/>
                  </a:cubicBezTo>
                  <a:cubicBezTo>
                    <a:pt x="283" y="2026"/>
                    <a:pt x="206" y="1975"/>
                    <a:pt x="129" y="1924"/>
                  </a:cubicBezTo>
                  <a:lnTo>
                    <a:pt x="1" y="2257"/>
                  </a:lnTo>
                  <a:cubicBezTo>
                    <a:pt x="78" y="2309"/>
                    <a:pt x="180" y="2334"/>
                    <a:pt x="257" y="2385"/>
                  </a:cubicBezTo>
                  <a:cubicBezTo>
                    <a:pt x="424" y="2446"/>
                    <a:pt x="582" y="2473"/>
                    <a:pt x="730" y="2473"/>
                  </a:cubicBezTo>
                  <a:cubicBezTo>
                    <a:pt x="1974" y="2473"/>
                    <a:pt x="2501" y="556"/>
                    <a:pt x="1103" y="52"/>
                  </a:cubicBezTo>
                  <a:cubicBezTo>
                    <a:pt x="1001" y="26"/>
                    <a:pt x="924" y="1"/>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4"/>
            <p:cNvSpPr/>
            <p:nvPr/>
          </p:nvSpPr>
          <p:spPr>
            <a:xfrm>
              <a:off x="6264786" y="350423"/>
              <a:ext cx="91343" cy="90320"/>
            </a:xfrm>
            <a:custGeom>
              <a:avLst/>
              <a:gdLst/>
              <a:ahLst/>
              <a:cxnLst/>
              <a:rect l="l" t="t" r="r" b="b"/>
              <a:pathLst>
                <a:path w="2501" h="2473" extrusionOk="0">
                  <a:moveTo>
                    <a:pt x="821" y="0"/>
                  </a:moveTo>
                  <a:lnTo>
                    <a:pt x="692" y="333"/>
                  </a:lnTo>
                  <a:cubicBezTo>
                    <a:pt x="795" y="333"/>
                    <a:pt x="898" y="333"/>
                    <a:pt x="1000" y="385"/>
                  </a:cubicBezTo>
                  <a:cubicBezTo>
                    <a:pt x="2009" y="729"/>
                    <a:pt x="1623" y="2140"/>
                    <a:pt x="723" y="2140"/>
                  </a:cubicBezTo>
                  <a:cubicBezTo>
                    <a:pt x="617" y="2140"/>
                    <a:pt x="504" y="2120"/>
                    <a:pt x="385" y="2077"/>
                  </a:cubicBezTo>
                  <a:cubicBezTo>
                    <a:pt x="282" y="2052"/>
                    <a:pt x="205" y="2000"/>
                    <a:pt x="128" y="1923"/>
                  </a:cubicBezTo>
                  <a:lnTo>
                    <a:pt x="0" y="2257"/>
                  </a:lnTo>
                  <a:cubicBezTo>
                    <a:pt x="77" y="2308"/>
                    <a:pt x="180" y="2359"/>
                    <a:pt x="256" y="2385"/>
                  </a:cubicBezTo>
                  <a:cubicBezTo>
                    <a:pt x="423" y="2445"/>
                    <a:pt x="581" y="2472"/>
                    <a:pt x="730" y="2472"/>
                  </a:cubicBezTo>
                  <a:cubicBezTo>
                    <a:pt x="1974" y="2472"/>
                    <a:pt x="2500" y="555"/>
                    <a:pt x="1103" y="51"/>
                  </a:cubicBezTo>
                  <a:cubicBezTo>
                    <a:pt x="1000" y="26"/>
                    <a:pt x="923"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p:nvPr/>
          </p:nvSpPr>
          <p:spPr>
            <a:xfrm>
              <a:off x="6219825" y="474969"/>
              <a:ext cx="91343" cy="90320"/>
            </a:xfrm>
            <a:custGeom>
              <a:avLst/>
              <a:gdLst/>
              <a:ahLst/>
              <a:cxnLst/>
              <a:rect l="l" t="t" r="r" b="b"/>
              <a:pathLst>
                <a:path w="2501" h="2473" extrusionOk="0">
                  <a:moveTo>
                    <a:pt x="821" y="1"/>
                  </a:moveTo>
                  <a:lnTo>
                    <a:pt x="693" y="334"/>
                  </a:lnTo>
                  <a:cubicBezTo>
                    <a:pt x="795" y="334"/>
                    <a:pt x="898" y="334"/>
                    <a:pt x="1000" y="385"/>
                  </a:cubicBezTo>
                  <a:cubicBezTo>
                    <a:pt x="2008" y="752"/>
                    <a:pt x="1625" y="2141"/>
                    <a:pt x="727" y="2141"/>
                  </a:cubicBezTo>
                  <a:cubicBezTo>
                    <a:pt x="620" y="2141"/>
                    <a:pt x="505" y="2121"/>
                    <a:pt x="385" y="2078"/>
                  </a:cubicBezTo>
                  <a:cubicBezTo>
                    <a:pt x="282" y="2052"/>
                    <a:pt x="205" y="2001"/>
                    <a:pt x="128" y="1949"/>
                  </a:cubicBezTo>
                  <a:lnTo>
                    <a:pt x="0" y="2257"/>
                  </a:lnTo>
                  <a:cubicBezTo>
                    <a:pt x="77" y="2308"/>
                    <a:pt x="180" y="2360"/>
                    <a:pt x="257" y="2385"/>
                  </a:cubicBezTo>
                  <a:cubicBezTo>
                    <a:pt x="423" y="2445"/>
                    <a:pt x="582" y="2473"/>
                    <a:pt x="730" y="2473"/>
                  </a:cubicBezTo>
                  <a:cubicBezTo>
                    <a:pt x="1974" y="2473"/>
                    <a:pt x="2500" y="556"/>
                    <a:pt x="1103" y="52"/>
                  </a:cubicBezTo>
                  <a:lnTo>
                    <a:pt x="1103" y="52"/>
                  </a:lnTo>
                  <a:lnTo>
                    <a:pt x="1103" y="78"/>
                  </a:lnTo>
                  <a:cubicBezTo>
                    <a:pt x="1000" y="26"/>
                    <a:pt x="923"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4"/>
            <p:cNvSpPr/>
            <p:nvPr/>
          </p:nvSpPr>
          <p:spPr>
            <a:xfrm>
              <a:off x="6363107" y="137820"/>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4"/>
            <p:cNvSpPr/>
            <p:nvPr/>
          </p:nvSpPr>
          <p:spPr>
            <a:xfrm>
              <a:off x="6318146" y="264265"/>
              <a:ext cx="18773" cy="6574"/>
            </a:xfrm>
            <a:custGeom>
              <a:avLst/>
              <a:gdLst/>
              <a:ahLst/>
              <a:cxnLst/>
              <a:rect l="l" t="t" r="r" b="b"/>
              <a:pathLst>
                <a:path w="514" h="180" fill="none" extrusionOk="0">
                  <a:moveTo>
                    <a:pt x="1" y="0"/>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p:nvPr/>
          </p:nvSpPr>
          <p:spPr>
            <a:xfrm>
              <a:off x="6272273" y="389759"/>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p:nvPr/>
          </p:nvSpPr>
          <p:spPr>
            <a:xfrm>
              <a:off x="6227313" y="516167"/>
              <a:ext cx="18773" cy="6611"/>
            </a:xfrm>
            <a:custGeom>
              <a:avLst/>
              <a:gdLst/>
              <a:ahLst/>
              <a:cxnLst/>
              <a:rect l="l" t="t" r="r" b="b"/>
              <a:pathLst>
                <a:path w="514" h="181" fill="none" extrusionOk="0">
                  <a:moveTo>
                    <a:pt x="0" y="1"/>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094418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FUTURE PLANS</a:t>
            </a:r>
            <a:endParaRPr dirty="0"/>
          </a:p>
        </p:txBody>
      </p:sp>
      <p:sp>
        <p:nvSpPr>
          <p:cNvPr id="363" name="Google Shape;363;p36"/>
          <p:cNvSpPr txBox="1">
            <a:spLocks noGrp="1"/>
          </p:cNvSpPr>
          <p:nvPr>
            <p:ph type="subTitle" idx="1"/>
          </p:nvPr>
        </p:nvSpPr>
        <p:spPr>
          <a:xfrm>
            <a:off x="609599" y="1603160"/>
            <a:ext cx="7821126" cy="3178905"/>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SG" dirty="0"/>
              <a:t>Implement using different libraries and test which give better performance or results</a:t>
            </a:r>
          </a:p>
          <a:p>
            <a:pPr marL="742950" lvl="1" indent="-285750">
              <a:buFont typeface="Arial" panose="020B0604020202020204" pitchFamily="34" charset="0"/>
              <a:buChar char="•"/>
            </a:pPr>
            <a:r>
              <a:rPr lang="en-SG" dirty="0"/>
              <a:t>text pre-processing, </a:t>
            </a:r>
          </a:p>
          <a:p>
            <a:pPr marL="742950" lvl="1" indent="-285750">
              <a:buFont typeface="Arial" panose="020B0604020202020204" pitchFamily="34" charset="0"/>
              <a:buChar char="•"/>
            </a:pPr>
            <a:r>
              <a:rPr lang="en-SG" dirty="0"/>
              <a:t>TF-IDF/bag-of-words,</a:t>
            </a:r>
          </a:p>
          <a:p>
            <a:pPr marL="742950" lvl="1" indent="-285750">
              <a:buFont typeface="Arial" panose="020B0604020202020204" pitchFamily="34" charset="0"/>
              <a:buChar char="•"/>
            </a:pPr>
            <a:r>
              <a:rPr lang="en-SG" dirty="0"/>
              <a:t>LSA</a:t>
            </a:r>
          </a:p>
          <a:p>
            <a:pPr marL="742950" lvl="1" indent="-285750">
              <a:buFont typeface="Arial" panose="020B0604020202020204" pitchFamily="34" charset="0"/>
              <a:buChar char="•"/>
            </a:pPr>
            <a:r>
              <a:rPr lang="en-SG" dirty="0"/>
              <a:t>LDA	</a:t>
            </a:r>
          </a:p>
          <a:p>
            <a:pPr marL="285750" lvl="0" indent="-285750" algn="l">
              <a:buFont typeface="Arial" panose="020B0604020202020204" pitchFamily="34" charset="0"/>
              <a:buChar char="•"/>
            </a:pPr>
            <a:r>
              <a:rPr lang="en-SG" dirty="0"/>
              <a:t>Topic Modelling using BERT (Transformer base ML), Top2Vec</a:t>
            </a:r>
          </a:p>
          <a:p>
            <a:pPr marL="285750" lvl="0" indent="-285750" algn="l">
              <a:buFont typeface="Arial" panose="020B0604020202020204" pitchFamily="34" charset="0"/>
              <a:buChar char="•"/>
            </a:pPr>
            <a:r>
              <a:rPr lang="en-SG" dirty="0"/>
              <a:t>Text summarization	</a:t>
            </a:r>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481257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6" name="Google Shape;836;p53"/>
          <p:cNvSpPr txBox="1">
            <a:spLocks noGrp="1"/>
          </p:cNvSpPr>
          <p:nvPr>
            <p:ph type="title"/>
          </p:nvPr>
        </p:nvSpPr>
        <p:spPr>
          <a:xfrm>
            <a:off x="4112600" y="950950"/>
            <a:ext cx="3956100" cy="776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THANKS</a:t>
            </a:r>
            <a:endParaRPr/>
          </a:p>
        </p:txBody>
      </p:sp>
      <p:sp>
        <p:nvSpPr>
          <p:cNvPr id="837" name="Google Shape;837;p53"/>
          <p:cNvSpPr txBox="1">
            <a:spLocks noGrp="1"/>
          </p:cNvSpPr>
          <p:nvPr>
            <p:ph type="subTitle" idx="1"/>
          </p:nvPr>
        </p:nvSpPr>
        <p:spPr>
          <a:xfrm>
            <a:off x="4112600" y="1727650"/>
            <a:ext cx="3956100" cy="1140600"/>
          </a:xfrm>
          <a:prstGeom prst="rect">
            <a:avLst/>
          </a:prstGeom>
        </p:spPr>
        <p:txBody>
          <a:bodyPr spcFirstLastPara="1" wrap="square" lIns="91425" tIns="91425" rIns="91425" bIns="91425" anchor="t" anchorCtr="0">
            <a:noAutofit/>
          </a:bodyPr>
          <a:lstStyle/>
          <a:p>
            <a:pPr marL="0" lvl="0" indent="0"/>
            <a:r>
              <a:rPr lang="en-SG" sz="1200" dirty="0">
                <a:hlinkClick r:id="rId3"/>
              </a:rPr>
              <a:t>https://</a:t>
            </a:r>
            <a:r>
              <a:rPr lang="en-SG" sz="1200" dirty="0" err="1">
                <a:hlinkClick r:id="rId3"/>
              </a:rPr>
              <a:t>github.com</a:t>
            </a:r>
            <a:r>
              <a:rPr lang="en-SG" sz="1200" dirty="0">
                <a:hlinkClick r:id="rId3"/>
              </a:rPr>
              <a:t>/</a:t>
            </a:r>
            <a:r>
              <a:rPr lang="en-SG" sz="1200" dirty="0" err="1">
                <a:hlinkClick r:id="rId3"/>
              </a:rPr>
              <a:t>LiyanaRoslie</a:t>
            </a:r>
            <a:r>
              <a:rPr lang="en-SG" sz="1200" dirty="0">
                <a:hlinkClick r:id="rId3"/>
              </a:rPr>
              <a:t>/ds-keywords</a:t>
            </a:r>
            <a:endParaRPr lang="en" sz="1200" dirty="0"/>
          </a:p>
          <a:p>
            <a:pPr marL="0" lvl="0" indent="0" algn="r" rtl="0">
              <a:spcBef>
                <a:spcPts val="0"/>
              </a:spcBef>
              <a:spcAft>
                <a:spcPts val="0"/>
              </a:spcAft>
              <a:buNone/>
            </a:pPr>
            <a:r>
              <a:rPr lang="en" dirty="0"/>
              <a:t>Do you have any questions?</a:t>
            </a:r>
            <a:endParaRPr dirty="0"/>
          </a:p>
        </p:txBody>
      </p:sp>
      <p:sp>
        <p:nvSpPr>
          <p:cNvPr id="838" name="Google Shape;838;p53"/>
          <p:cNvSpPr txBox="1"/>
          <p:nvPr/>
        </p:nvSpPr>
        <p:spPr>
          <a:xfrm>
            <a:off x="5277200" y="4244025"/>
            <a:ext cx="2791500" cy="2532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1200">
                <a:solidFill>
                  <a:schemeClr val="lt1"/>
                </a:solidFill>
                <a:latin typeface="Lato"/>
                <a:ea typeface="Lato"/>
                <a:cs typeface="Lato"/>
                <a:sym typeface="Lato"/>
              </a:rPr>
              <a:t>Please keep this slide for attribution.</a:t>
            </a:r>
            <a:endParaRPr sz="1200">
              <a:solidFill>
                <a:schemeClr val="lt1"/>
              </a:solidFill>
              <a:latin typeface="Lato"/>
              <a:ea typeface="Lato"/>
              <a:cs typeface="Lato"/>
              <a:sym typeface="Lato"/>
            </a:endParaRPr>
          </a:p>
        </p:txBody>
      </p:sp>
      <p:grpSp>
        <p:nvGrpSpPr>
          <p:cNvPr id="839" name="Google Shape;839;p53"/>
          <p:cNvGrpSpPr/>
          <p:nvPr/>
        </p:nvGrpSpPr>
        <p:grpSpPr>
          <a:xfrm>
            <a:off x="-460866" y="-101362"/>
            <a:ext cx="4053987" cy="4388953"/>
            <a:chOff x="-460866" y="-101362"/>
            <a:chExt cx="4053987" cy="4388953"/>
          </a:xfrm>
        </p:grpSpPr>
        <p:grpSp>
          <p:nvGrpSpPr>
            <p:cNvPr id="840" name="Google Shape;840;p53"/>
            <p:cNvGrpSpPr/>
            <p:nvPr/>
          </p:nvGrpSpPr>
          <p:grpSpPr>
            <a:xfrm rot="7176856">
              <a:off x="1605549" y="562907"/>
              <a:ext cx="847721" cy="1652996"/>
              <a:chOff x="5707511" y="544911"/>
              <a:chExt cx="312852" cy="610039"/>
            </a:xfrm>
          </p:grpSpPr>
          <p:sp>
            <p:nvSpPr>
              <p:cNvPr id="841" name="Google Shape;841;p53"/>
              <p:cNvSpPr/>
              <p:nvPr/>
            </p:nvSpPr>
            <p:spPr>
              <a:xfrm>
                <a:off x="5725335" y="544911"/>
                <a:ext cx="144227" cy="182978"/>
              </a:xfrm>
              <a:custGeom>
                <a:avLst/>
                <a:gdLst/>
                <a:ahLst/>
                <a:cxnLst/>
                <a:rect l="l" t="t" r="r" b="b"/>
                <a:pathLst>
                  <a:path w="3949" h="5010" extrusionOk="0">
                    <a:moveTo>
                      <a:pt x="636" y="1"/>
                    </a:moveTo>
                    <a:cubicBezTo>
                      <a:pt x="524" y="1"/>
                      <a:pt x="420" y="95"/>
                      <a:pt x="436" y="240"/>
                    </a:cubicBezTo>
                    <a:lnTo>
                      <a:pt x="231" y="2368"/>
                    </a:lnTo>
                    <a:lnTo>
                      <a:pt x="0" y="5009"/>
                    </a:lnTo>
                    <a:lnTo>
                      <a:pt x="1975" y="4368"/>
                    </a:lnTo>
                    <a:lnTo>
                      <a:pt x="3949" y="3753"/>
                    </a:lnTo>
                    <a:lnTo>
                      <a:pt x="2205" y="1727"/>
                    </a:lnTo>
                    <a:lnTo>
                      <a:pt x="821" y="111"/>
                    </a:lnTo>
                    <a:cubicBezTo>
                      <a:pt x="773" y="35"/>
                      <a:pt x="703" y="1"/>
                      <a:pt x="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3"/>
              <p:cNvSpPr/>
              <p:nvPr/>
            </p:nvSpPr>
            <p:spPr>
              <a:xfrm>
                <a:off x="5707511" y="673510"/>
                <a:ext cx="312852" cy="481440"/>
              </a:xfrm>
              <a:custGeom>
                <a:avLst/>
                <a:gdLst/>
                <a:ahLst/>
                <a:cxnLst/>
                <a:rect l="l" t="t" r="r" b="b"/>
                <a:pathLst>
                  <a:path w="8566" h="13182" extrusionOk="0">
                    <a:moveTo>
                      <a:pt x="3565" y="1"/>
                    </a:moveTo>
                    <a:cubicBezTo>
                      <a:pt x="2488" y="52"/>
                      <a:pt x="1462" y="411"/>
                      <a:pt x="642" y="1078"/>
                    </a:cubicBezTo>
                    <a:cubicBezTo>
                      <a:pt x="283" y="1385"/>
                      <a:pt x="1" y="1668"/>
                      <a:pt x="78" y="1873"/>
                    </a:cubicBezTo>
                    <a:lnTo>
                      <a:pt x="3463" y="12386"/>
                    </a:lnTo>
                    <a:cubicBezTo>
                      <a:pt x="3595" y="12850"/>
                      <a:pt x="3976" y="13181"/>
                      <a:pt x="4325" y="13181"/>
                    </a:cubicBezTo>
                    <a:cubicBezTo>
                      <a:pt x="4381" y="13181"/>
                      <a:pt x="4435" y="13173"/>
                      <a:pt x="4488" y="13155"/>
                    </a:cubicBezTo>
                    <a:lnTo>
                      <a:pt x="7976" y="12027"/>
                    </a:lnTo>
                    <a:cubicBezTo>
                      <a:pt x="8360" y="11899"/>
                      <a:pt x="8565" y="11360"/>
                      <a:pt x="8360" y="10822"/>
                    </a:cubicBezTo>
                    <a:lnTo>
                      <a:pt x="5001" y="283"/>
                    </a:lnTo>
                    <a:cubicBezTo>
                      <a:pt x="4899" y="26"/>
                      <a:pt x="4232" y="1"/>
                      <a:pt x="3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3"/>
              <p:cNvSpPr/>
              <p:nvPr/>
            </p:nvSpPr>
            <p:spPr>
              <a:xfrm>
                <a:off x="5724385" y="727857"/>
                <a:ext cx="193898" cy="102117"/>
              </a:xfrm>
              <a:custGeom>
                <a:avLst/>
                <a:gdLst/>
                <a:ahLst/>
                <a:cxnLst/>
                <a:rect l="l" t="t" r="r" b="b"/>
                <a:pathLst>
                  <a:path w="5309" h="2796" extrusionOk="0">
                    <a:moveTo>
                      <a:pt x="4924" y="0"/>
                    </a:moveTo>
                    <a:lnTo>
                      <a:pt x="0" y="1590"/>
                    </a:lnTo>
                    <a:lnTo>
                      <a:pt x="385" y="2795"/>
                    </a:lnTo>
                    <a:lnTo>
                      <a:pt x="5308" y="1231"/>
                    </a:lnTo>
                    <a:lnTo>
                      <a:pt x="49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3"/>
              <p:cNvSpPr/>
              <p:nvPr/>
            </p:nvSpPr>
            <p:spPr>
              <a:xfrm>
                <a:off x="5738776" y="769439"/>
                <a:ext cx="192948" cy="102117"/>
              </a:xfrm>
              <a:custGeom>
                <a:avLst/>
                <a:gdLst/>
                <a:ahLst/>
                <a:cxnLst/>
                <a:rect l="l" t="t" r="r" b="b"/>
                <a:pathLst>
                  <a:path w="5283" h="2796" extrusionOk="0">
                    <a:moveTo>
                      <a:pt x="4898" y="0"/>
                    </a:moveTo>
                    <a:lnTo>
                      <a:pt x="0" y="1590"/>
                    </a:lnTo>
                    <a:lnTo>
                      <a:pt x="385" y="2795"/>
                    </a:lnTo>
                    <a:lnTo>
                      <a:pt x="5282" y="1206"/>
                    </a:lnTo>
                    <a:lnTo>
                      <a:pt x="48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53"/>
              <p:cNvSpPr/>
              <p:nvPr/>
            </p:nvSpPr>
            <p:spPr>
              <a:xfrm>
                <a:off x="5809594" y="991958"/>
                <a:ext cx="192985" cy="102117"/>
              </a:xfrm>
              <a:custGeom>
                <a:avLst/>
                <a:gdLst/>
                <a:ahLst/>
                <a:cxnLst/>
                <a:rect l="l" t="t" r="r" b="b"/>
                <a:pathLst>
                  <a:path w="5284" h="2796" extrusionOk="0">
                    <a:moveTo>
                      <a:pt x="4899" y="0"/>
                    </a:moveTo>
                    <a:lnTo>
                      <a:pt x="1" y="1590"/>
                    </a:lnTo>
                    <a:lnTo>
                      <a:pt x="386" y="2795"/>
                    </a:lnTo>
                    <a:lnTo>
                      <a:pt x="5283" y="1205"/>
                    </a:lnTo>
                    <a:lnTo>
                      <a:pt x="48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6" name="Google Shape;846;p53"/>
            <p:cNvGrpSpPr/>
            <p:nvPr/>
          </p:nvGrpSpPr>
          <p:grpSpPr>
            <a:xfrm rot="-5400000">
              <a:off x="1082520" y="3161773"/>
              <a:ext cx="846492" cy="1405144"/>
              <a:chOff x="197288" y="2680499"/>
              <a:chExt cx="1156726" cy="1920120"/>
            </a:xfrm>
          </p:grpSpPr>
          <p:sp>
            <p:nvSpPr>
              <p:cNvPr id="847" name="Google Shape;847;p53"/>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3"/>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9" name="Google Shape;849;p53"/>
            <p:cNvGrpSpPr/>
            <p:nvPr/>
          </p:nvGrpSpPr>
          <p:grpSpPr>
            <a:xfrm rot="4499987">
              <a:off x="-409092" y="466738"/>
              <a:ext cx="3060547" cy="2455632"/>
              <a:chOff x="6528886" y="2964335"/>
              <a:chExt cx="1013354" cy="813065"/>
            </a:xfrm>
          </p:grpSpPr>
          <p:sp>
            <p:nvSpPr>
              <p:cNvPr id="850" name="Google Shape;850;p53"/>
              <p:cNvSpPr/>
              <p:nvPr/>
            </p:nvSpPr>
            <p:spPr>
              <a:xfrm>
                <a:off x="6563511" y="3022407"/>
                <a:ext cx="978730" cy="754993"/>
              </a:xfrm>
              <a:custGeom>
                <a:avLst/>
                <a:gdLst/>
                <a:ahLst/>
                <a:cxnLst/>
                <a:rect l="l" t="t" r="r" b="b"/>
                <a:pathLst>
                  <a:path w="26798" h="20672" extrusionOk="0">
                    <a:moveTo>
                      <a:pt x="22669" y="0"/>
                    </a:moveTo>
                    <a:lnTo>
                      <a:pt x="1" y="13898"/>
                    </a:lnTo>
                    <a:lnTo>
                      <a:pt x="3309" y="19283"/>
                    </a:lnTo>
                    <a:cubicBezTo>
                      <a:pt x="3866" y="20177"/>
                      <a:pt x="4822" y="20672"/>
                      <a:pt x="5798" y="20672"/>
                    </a:cubicBezTo>
                    <a:cubicBezTo>
                      <a:pt x="6306" y="20672"/>
                      <a:pt x="6818" y="20538"/>
                      <a:pt x="7283" y="20258"/>
                    </a:cubicBezTo>
                    <a:lnTo>
                      <a:pt x="25002" y="9360"/>
                    </a:lnTo>
                    <a:cubicBezTo>
                      <a:pt x="26361" y="8513"/>
                      <a:pt x="26797" y="6744"/>
                      <a:pt x="25977" y="5385"/>
                    </a:cubicBezTo>
                    <a:lnTo>
                      <a:pt x="226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3"/>
              <p:cNvSpPr/>
              <p:nvPr/>
            </p:nvSpPr>
            <p:spPr>
              <a:xfrm>
                <a:off x="6896933" y="3285559"/>
                <a:ext cx="290354" cy="239770"/>
              </a:xfrm>
              <a:custGeom>
                <a:avLst/>
                <a:gdLst/>
                <a:ahLst/>
                <a:cxnLst/>
                <a:rect l="l" t="t" r="r" b="b"/>
                <a:pathLst>
                  <a:path w="7950" h="6565" extrusionOk="0">
                    <a:moveTo>
                      <a:pt x="6309" y="1"/>
                    </a:moveTo>
                    <a:lnTo>
                      <a:pt x="1" y="3873"/>
                    </a:lnTo>
                    <a:lnTo>
                      <a:pt x="1642" y="6565"/>
                    </a:lnTo>
                    <a:lnTo>
                      <a:pt x="7950" y="2667"/>
                    </a:lnTo>
                    <a:lnTo>
                      <a:pt x="63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53"/>
              <p:cNvSpPr/>
              <p:nvPr/>
            </p:nvSpPr>
            <p:spPr>
              <a:xfrm>
                <a:off x="6528886" y="2964335"/>
                <a:ext cx="861639" cy="565697"/>
              </a:xfrm>
              <a:custGeom>
                <a:avLst/>
                <a:gdLst/>
                <a:ahLst/>
                <a:cxnLst/>
                <a:rect l="l" t="t" r="r" b="b"/>
                <a:pathLst>
                  <a:path w="23592" h="15489" extrusionOk="0">
                    <a:moveTo>
                      <a:pt x="22617" y="0"/>
                    </a:moveTo>
                    <a:lnTo>
                      <a:pt x="0" y="13924"/>
                    </a:lnTo>
                    <a:lnTo>
                      <a:pt x="949" y="15488"/>
                    </a:lnTo>
                    <a:lnTo>
                      <a:pt x="23591" y="1564"/>
                    </a:lnTo>
                    <a:lnTo>
                      <a:pt x="226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53"/>
              <p:cNvSpPr/>
              <p:nvPr/>
            </p:nvSpPr>
            <p:spPr>
              <a:xfrm rot="-2572">
                <a:off x="6566331" y="3023356"/>
                <a:ext cx="824709" cy="511352"/>
              </a:xfrm>
              <a:custGeom>
                <a:avLst/>
                <a:gdLst/>
                <a:ahLst/>
                <a:cxnLst/>
                <a:rect l="l" t="t" r="r" b="b"/>
                <a:pathLst>
                  <a:path w="22438" h="13771" fill="none" extrusionOk="0">
                    <a:moveTo>
                      <a:pt x="1" y="13770"/>
                    </a:moveTo>
                    <a:lnTo>
                      <a:pt x="22438" y="0"/>
                    </a:lnTo>
                  </a:path>
                </a:pathLst>
              </a:custGeom>
              <a:noFill/>
              <a:ln w="28575" cap="flat"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4" name="Google Shape;854;p53"/>
            <p:cNvGrpSpPr/>
            <p:nvPr/>
          </p:nvGrpSpPr>
          <p:grpSpPr>
            <a:xfrm rot="10157233">
              <a:off x="2599127" y="2469987"/>
              <a:ext cx="847743" cy="1653038"/>
              <a:chOff x="5707511" y="544911"/>
              <a:chExt cx="312852" cy="610039"/>
            </a:xfrm>
          </p:grpSpPr>
          <p:sp>
            <p:nvSpPr>
              <p:cNvPr id="855" name="Google Shape;855;p53"/>
              <p:cNvSpPr/>
              <p:nvPr/>
            </p:nvSpPr>
            <p:spPr>
              <a:xfrm>
                <a:off x="5725335" y="544911"/>
                <a:ext cx="144227" cy="182978"/>
              </a:xfrm>
              <a:custGeom>
                <a:avLst/>
                <a:gdLst/>
                <a:ahLst/>
                <a:cxnLst/>
                <a:rect l="l" t="t" r="r" b="b"/>
                <a:pathLst>
                  <a:path w="3949" h="5010" extrusionOk="0">
                    <a:moveTo>
                      <a:pt x="636" y="1"/>
                    </a:moveTo>
                    <a:cubicBezTo>
                      <a:pt x="524" y="1"/>
                      <a:pt x="420" y="95"/>
                      <a:pt x="436" y="240"/>
                    </a:cubicBezTo>
                    <a:lnTo>
                      <a:pt x="231" y="2368"/>
                    </a:lnTo>
                    <a:lnTo>
                      <a:pt x="0" y="5009"/>
                    </a:lnTo>
                    <a:lnTo>
                      <a:pt x="1975" y="4368"/>
                    </a:lnTo>
                    <a:lnTo>
                      <a:pt x="3949" y="3753"/>
                    </a:lnTo>
                    <a:lnTo>
                      <a:pt x="2205" y="1727"/>
                    </a:lnTo>
                    <a:lnTo>
                      <a:pt x="821" y="111"/>
                    </a:lnTo>
                    <a:cubicBezTo>
                      <a:pt x="773" y="35"/>
                      <a:pt x="703" y="1"/>
                      <a:pt x="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53"/>
              <p:cNvSpPr/>
              <p:nvPr/>
            </p:nvSpPr>
            <p:spPr>
              <a:xfrm>
                <a:off x="5707511" y="673510"/>
                <a:ext cx="312852" cy="481440"/>
              </a:xfrm>
              <a:custGeom>
                <a:avLst/>
                <a:gdLst/>
                <a:ahLst/>
                <a:cxnLst/>
                <a:rect l="l" t="t" r="r" b="b"/>
                <a:pathLst>
                  <a:path w="8566" h="13182" extrusionOk="0">
                    <a:moveTo>
                      <a:pt x="3565" y="1"/>
                    </a:moveTo>
                    <a:cubicBezTo>
                      <a:pt x="2488" y="52"/>
                      <a:pt x="1462" y="411"/>
                      <a:pt x="642" y="1078"/>
                    </a:cubicBezTo>
                    <a:cubicBezTo>
                      <a:pt x="283" y="1385"/>
                      <a:pt x="1" y="1668"/>
                      <a:pt x="78" y="1873"/>
                    </a:cubicBezTo>
                    <a:lnTo>
                      <a:pt x="3463" y="12386"/>
                    </a:lnTo>
                    <a:cubicBezTo>
                      <a:pt x="3595" y="12850"/>
                      <a:pt x="3976" y="13181"/>
                      <a:pt x="4325" y="13181"/>
                    </a:cubicBezTo>
                    <a:cubicBezTo>
                      <a:pt x="4381" y="13181"/>
                      <a:pt x="4435" y="13173"/>
                      <a:pt x="4488" y="13155"/>
                    </a:cubicBezTo>
                    <a:lnTo>
                      <a:pt x="7976" y="12027"/>
                    </a:lnTo>
                    <a:cubicBezTo>
                      <a:pt x="8360" y="11899"/>
                      <a:pt x="8565" y="11360"/>
                      <a:pt x="8360" y="10822"/>
                    </a:cubicBezTo>
                    <a:lnTo>
                      <a:pt x="5001" y="283"/>
                    </a:lnTo>
                    <a:cubicBezTo>
                      <a:pt x="4899" y="26"/>
                      <a:pt x="4232" y="1"/>
                      <a:pt x="3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53"/>
              <p:cNvSpPr/>
              <p:nvPr/>
            </p:nvSpPr>
            <p:spPr>
              <a:xfrm>
                <a:off x="5724385" y="727857"/>
                <a:ext cx="193898" cy="102117"/>
              </a:xfrm>
              <a:custGeom>
                <a:avLst/>
                <a:gdLst/>
                <a:ahLst/>
                <a:cxnLst/>
                <a:rect l="l" t="t" r="r" b="b"/>
                <a:pathLst>
                  <a:path w="5309" h="2796" extrusionOk="0">
                    <a:moveTo>
                      <a:pt x="4924" y="0"/>
                    </a:moveTo>
                    <a:lnTo>
                      <a:pt x="0" y="1590"/>
                    </a:lnTo>
                    <a:lnTo>
                      <a:pt x="385" y="2795"/>
                    </a:lnTo>
                    <a:lnTo>
                      <a:pt x="5308" y="1231"/>
                    </a:lnTo>
                    <a:lnTo>
                      <a:pt x="49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53"/>
              <p:cNvSpPr/>
              <p:nvPr/>
            </p:nvSpPr>
            <p:spPr>
              <a:xfrm>
                <a:off x="5738776" y="769439"/>
                <a:ext cx="192948" cy="102117"/>
              </a:xfrm>
              <a:custGeom>
                <a:avLst/>
                <a:gdLst/>
                <a:ahLst/>
                <a:cxnLst/>
                <a:rect l="l" t="t" r="r" b="b"/>
                <a:pathLst>
                  <a:path w="5283" h="2796" extrusionOk="0">
                    <a:moveTo>
                      <a:pt x="4898" y="0"/>
                    </a:moveTo>
                    <a:lnTo>
                      <a:pt x="0" y="1590"/>
                    </a:lnTo>
                    <a:lnTo>
                      <a:pt x="385" y="2795"/>
                    </a:lnTo>
                    <a:lnTo>
                      <a:pt x="5282" y="1206"/>
                    </a:lnTo>
                    <a:lnTo>
                      <a:pt x="48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53"/>
              <p:cNvSpPr/>
              <p:nvPr/>
            </p:nvSpPr>
            <p:spPr>
              <a:xfrm>
                <a:off x="5809594" y="991958"/>
                <a:ext cx="192985" cy="102117"/>
              </a:xfrm>
              <a:custGeom>
                <a:avLst/>
                <a:gdLst/>
                <a:ahLst/>
                <a:cxnLst/>
                <a:rect l="l" t="t" r="r" b="b"/>
                <a:pathLst>
                  <a:path w="5284" h="2796" extrusionOk="0">
                    <a:moveTo>
                      <a:pt x="4899" y="0"/>
                    </a:moveTo>
                    <a:lnTo>
                      <a:pt x="1" y="1590"/>
                    </a:lnTo>
                    <a:lnTo>
                      <a:pt x="386" y="2795"/>
                    </a:lnTo>
                    <a:lnTo>
                      <a:pt x="5283" y="1205"/>
                    </a:lnTo>
                    <a:lnTo>
                      <a:pt x="48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4"/>
          <p:cNvSpPr/>
          <p:nvPr/>
        </p:nvSpPr>
        <p:spPr>
          <a:xfrm rot="213351" flipH="1">
            <a:off x="1667358" y="978954"/>
            <a:ext cx="5809284" cy="31858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4"/>
          <p:cNvSpPr txBox="1">
            <a:spLocks noGrp="1"/>
          </p:cNvSpPr>
          <p:nvPr>
            <p:ph type="title"/>
          </p:nvPr>
        </p:nvSpPr>
        <p:spPr>
          <a:xfrm>
            <a:off x="2374800" y="2517700"/>
            <a:ext cx="4394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GOAL &amp; PROBLEM STATEMENT</a:t>
            </a:r>
            <a:endParaRPr sz="3200" dirty="0"/>
          </a:p>
        </p:txBody>
      </p:sp>
      <p:sp>
        <p:nvSpPr>
          <p:cNvPr id="333" name="Google Shape;333;p34"/>
          <p:cNvSpPr txBox="1">
            <a:spLocks noGrp="1"/>
          </p:cNvSpPr>
          <p:nvPr>
            <p:ph type="title" idx="2"/>
          </p:nvPr>
        </p:nvSpPr>
        <p:spPr>
          <a:xfrm>
            <a:off x="2374800" y="1340150"/>
            <a:ext cx="4394400" cy="131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34" name="Google Shape;334;p34"/>
          <p:cNvSpPr txBox="1">
            <a:spLocks noGrp="1"/>
          </p:cNvSpPr>
          <p:nvPr>
            <p:ph type="subTitle" idx="1"/>
          </p:nvPr>
        </p:nvSpPr>
        <p:spPr>
          <a:xfrm>
            <a:off x="2374800" y="3408475"/>
            <a:ext cx="4394400" cy="44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What to achieve for this project</a:t>
            </a:r>
            <a:endParaRPr dirty="0"/>
          </a:p>
        </p:txBody>
      </p:sp>
      <p:grpSp>
        <p:nvGrpSpPr>
          <p:cNvPr id="335" name="Google Shape;335;p34"/>
          <p:cNvGrpSpPr/>
          <p:nvPr/>
        </p:nvGrpSpPr>
        <p:grpSpPr>
          <a:xfrm rot="-2026318">
            <a:off x="6264543" y="-8947"/>
            <a:ext cx="2674335" cy="2862666"/>
            <a:chOff x="6201089" y="32925"/>
            <a:chExt cx="699625" cy="748894"/>
          </a:xfrm>
        </p:grpSpPr>
        <p:sp>
          <p:nvSpPr>
            <p:cNvPr id="336" name="Google Shape;336;p34"/>
            <p:cNvSpPr/>
            <p:nvPr/>
          </p:nvSpPr>
          <p:spPr>
            <a:xfrm>
              <a:off x="6201089" y="32925"/>
              <a:ext cx="699625" cy="748894"/>
            </a:xfrm>
            <a:custGeom>
              <a:avLst/>
              <a:gdLst/>
              <a:ahLst/>
              <a:cxnLst/>
              <a:rect l="l" t="t" r="r" b="b"/>
              <a:pathLst>
                <a:path w="19156" h="20505" extrusionOk="0">
                  <a:moveTo>
                    <a:pt x="5667" y="0"/>
                  </a:moveTo>
                  <a:lnTo>
                    <a:pt x="0" y="15796"/>
                  </a:lnTo>
                  <a:lnTo>
                    <a:pt x="12950" y="20463"/>
                  </a:lnTo>
                  <a:cubicBezTo>
                    <a:pt x="13029" y="20491"/>
                    <a:pt x="13108" y="20505"/>
                    <a:pt x="13185" y="20505"/>
                  </a:cubicBezTo>
                  <a:cubicBezTo>
                    <a:pt x="13456" y="20505"/>
                    <a:pt x="13696" y="20338"/>
                    <a:pt x="13796" y="20078"/>
                  </a:cubicBezTo>
                  <a:lnTo>
                    <a:pt x="19053" y="5539"/>
                  </a:lnTo>
                  <a:cubicBezTo>
                    <a:pt x="19155" y="5180"/>
                    <a:pt x="18976" y="4795"/>
                    <a:pt x="18642" y="4693"/>
                  </a:cubicBezTo>
                  <a:lnTo>
                    <a:pt x="56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4"/>
            <p:cNvSpPr/>
            <p:nvPr/>
          </p:nvSpPr>
          <p:spPr>
            <a:xfrm>
              <a:off x="6301309" y="69448"/>
              <a:ext cx="221984" cy="581621"/>
            </a:xfrm>
            <a:custGeom>
              <a:avLst/>
              <a:gdLst/>
              <a:ahLst/>
              <a:cxnLst/>
              <a:rect l="l" t="t" r="r" b="b"/>
              <a:pathLst>
                <a:path w="6078" h="15925" extrusionOk="0">
                  <a:moveTo>
                    <a:pt x="5693" y="0"/>
                  </a:moveTo>
                  <a:lnTo>
                    <a:pt x="0" y="15796"/>
                  </a:lnTo>
                  <a:lnTo>
                    <a:pt x="385" y="15924"/>
                  </a:lnTo>
                  <a:lnTo>
                    <a:pt x="6077" y="129"/>
                  </a:lnTo>
                  <a:lnTo>
                    <a:pt x="56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4"/>
            <p:cNvSpPr/>
            <p:nvPr/>
          </p:nvSpPr>
          <p:spPr>
            <a:xfrm>
              <a:off x="6467052" y="311088"/>
              <a:ext cx="293166" cy="199486"/>
            </a:xfrm>
            <a:custGeom>
              <a:avLst/>
              <a:gdLst/>
              <a:ahLst/>
              <a:cxnLst/>
              <a:rect l="l" t="t" r="r" b="b"/>
              <a:pathLst>
                <a:path w="8027" h="5462" extrusionOk="0">
                  <a:moveTo>
                    <a:pt x="1052" y="0"/>
                  </a:moveTo>
                  <a:lnTo>
                    <a:pt x="1" y="2949"/>
                  </a:lnTo>
                  <a:lnTo>
                    <a:pt x="6975" y="5462"/>
                  </a:lnTo>
                  <a:lnTo>
                    <a:pt x="8027" y="2513"/>
                  </a:lnTo>
                  <a:lnTo>
                    <a:pt x="10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4"/>
            <p:cNvSpPr/>
            <p:nvPr/>
          </p:nvSpPr>
          <p:spPr>
            <a:xfrm>
              <a:off x="6354670" y="100347"/>
              <a:ext cx="91598" cy="91014"/>
            </a:xfrm>
            <a:custGeom>
              <a:avLst/>
              <a:gdLst/>
              <a:ahLst/>
              <a:cxnLst/>
              <a:rect l="l" t="t" r="r" b="b"/>
              <a:pathLst>
                <a:path w="2508" h="2492" extrusionOk="0">
                  <a:moveTo>
                    <a:pt x="821" y="1"/>
                  </a:moveTo>
                  <a:lnTo>
                    <a:pt x="693" y="334"/>
                  </a:lnTo>
                  <a:cubicBezTo>
                    <a:pt x="796" y="334"/>
                    <a:pt x="898" y="360"/>
                    <a:pt x="1001" y="385"/>
                  </a:cubicBezTo>
                  <a:cubicBezTo>
                    <a:pt x="2015" y="754"/>
                    <a:pt x="1620" y="2160"/>
                    <a:pt x="710" y="2160"/>
                  </a:cubicBezTo>
                  <a:cubicBezTo>
                    <a:pt x="608" y="2160"/>
                    <a:pt x="499" y="2142"/>
                    <a:pt x="385" y="2103"/>
                  </a:cubicBezTo>
                  <a:cubicBezTo>
                    <a:pt x="283" y="2052"/>
                    <a:pt x="206" y="2001"/>
                    <a:pt x="129" y="1949"/>
                  </a:cubicBezTo>
                  <a:lnTo>
                    <a:pt x="1" y="2257"/>
                  </a:lnTo>
                  <a:cubicBezTo>
                    <a:pt x="78" y="2308"/>
                    <a:pt x="180" y="2360"/>
                    <a:pt x="257" y="2411"/>
                  </a:cubicBezTo>
                  <a:cubicBezTo>
                    <a:pt x="417" y="2466"/>
                    <a:pt x="569" y="2491"/>
                    <a:pt x="713" y="2491"/>
                  </a:cubicBezTo>
                  <a:cubicBezTo>
                    <a:pt x="1969" y="2491"/>
                    <a:pt x="2508" y="561"/>
                    <a:pt x="1103" y="78"/>
                  </a:cubicBezTo>
                  <a:cubicBezTo>
                    <a:pt x="1001" y="52"/>
                    <a:pt x="924"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4"/>
            <p:cNvSpPr/>
            <p:nvPr/>
          </p:nvSpPr>
          <p:spPr>
            <a:xfrm>
              <a:off x="6309709" y="225842"/>
              <a:ext cx="91379" cy="90320"/>
            </a:xfrm>
            <a:custGeom>
              <a:avLst/>
              <a:gdLst/>
              <a:ahLst/>
              <a:cxnLst/>
              <a:rect l="l" t="t" r="r" b="b"/>
              <a:pathLst>
                <a:path w="2502" h="2473" extrusionOk="0">
                  <a:moveTo>
                    <a:pt x="821" y="1"/>
                  </a:moveTo>
                  <a:lnTo>
                    <a:pt x="693" y="308"/>
                  </a:lnTo>
                  <a:cubicBezTo>
                    <a:pt x="796" y="308"/>
                    <a:pt x="898" y="334"/>
                    <a:pt x="1001" y="360"/>
                  </a:cubicBezTo>
                  <a:cubicBezTo>
                    <a:pt x="2010" y="727"/>
                    <a:pt x="1624" y="2141"/>
                    <a:pt x="724" y="2141"/>
                  </a:cubicBezTo>
                  <a:cubicBezTo>
                    <a:pt x="618" y="2141"/>
                    <a:pt x="504" y="2121"/>
                    <a:pt x="386" y="2078"/>
                  </a:cubicBezTo>
                  <a:cubicBezTo>
                    <a:pt x="283" y="2026"/>
                    <a:pt x="206" y="1975"/>
                    <a:pt x="129" y="1924"/>
                  </a:cubicBezTo>
                  <a:lnTo>
                    <a:pt x="1" y="2257"/>
                  </a:lnTo>
                  <a:cubicBezTo>
                    <a:pt x="78" y="2309"/>
                    <a:pt x="180" y="2334"/>
                    <a:pt x="257" y="2385"/>
                  </a:cubicBezTo>
                  <a:cubicBezTo>
                    <a:pt x="424" y="2446"/>
                    <a:pt x="582" y="2473"/>
                    <a:pt x="730" y="2473"/>
                  </a:cubicBezTo>
                  <a:cubicBezTo>
                    <a:pt x="1974" y="2473"/>
                    <a:pt x="2501" y="556"/>
                    <a:pt x="1103" y="52"/>
                  </a:cubicBezTo>
                  <a:cubicBezTo>
                    <a:pt x="1001" y="26"/>
                    <a:pt x="924" y="1"/>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4"/>
            <p:cNvSpPr/>
            <p:nvPr/>
          </p:nvSpPr>
          <p:spPr>
            <a:xfrm>
              <a:off x="6264786" y="350423"/>
              <a:ext cx="91343" cy="90320"/>
            </a:xfrm>
            <a:custGeom>
              <a:avLst/>
              <a:gdLst/>
              <a:ahLst/>
              <a:cxnLst/>
              <a:rect l="l" t="t" r="r" b="b"/>
              <a:pathLst>
                <a:path w="2501" h="2473" extrusionOk="0">
                  <a:moveTo>
                    <a:pt x="821" y="0"/>
                  </a:moveTo>
                  <a:lnTo>
                    <a:pt x="692" y="333"/>
                  </a:lnTo>
                  <a:cubicBezTo>
                    <a:pt x="795" y="333"/>
                    <a:pt x="898" y="333"/>
                    <a:pt x="1000" y="385"/>
                  </a:cubicBezTo>
                  <a:cubicBezTo>
                    <a:pt x="2009" y="729"/>
                    <a:pt x="1623" y="2140"/>
                    <a:pt x="723" y="2140"/>
                  </a:cubicBezTo>
                  <a:cubicBezTo>
                    <a:pt x="617" y="2140"/>
                    <a:pt x="504" y="2120"/>
                    <a:pt x="385" y="2077"/>
                  </a:cubicBezTo>
                  <a:cubicBezTo>
                    <a:pt x="282" y="2052"/>
                    <a:pt x="205" y="2000"/>
                    <a:pt x="128" y="1923"/>
                  </a:cubicBezTo>
                  <a:lnTo>
                    <a:pt x="0" y="2257"/>
                  </a:lnTo>
                  <a:cubicBezTo>
                    <a:pt x="77" y="2308"/>
                    <a:pt x="180" y="2359"/>
                    <a:pt x="256" y="2385"/>
                  </a:cubicBezTo>
                  <a:cubicBezTo>
                    <a:pt x="423" y="2445"/>
                    <a:pt x="581" y="2472"/>
                    <a:pt x="730" y="2472"/>
                  </a:cubicBezTo>
                  <a:cubicBezTo>
                    <a:pt x="1974" y="2472"/>
                    <a:pt x="2500" y="555"/>
                    <a:pt x="1103" y="51"/>
                  </a:cubicBezTo>
                  <a:cubicBezTo>
                    <a:pt x="1000" y="26"/>
                    <a:pt x="923"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p:nvPr/>
          </p:nvSpPr>
          <p:spPr>
            <a:xfrm>
              <a:off x="6219825" y="474969"/>
              <a:ext cx="91343" cy="90320"/>
            </a:xfrm>
            <a:custGeom>
              <a:avLst/>
              <a:gdLst/>
              <a:ahLst/>
              <a:cxnLst/>
              <a:rect l="l" t="t" r="r" b="b"/>
              <a:pathLst>
                <a:path w="2501" h="2473" extrusionOk="0">
                  <a:moveTo>
                    <a:pt x="821" y="1"/>
                  </a:moveTo>
                  <a:lnTo>
                    <a:pt x="693" y="334"/>
                  </a:lnTo>
                  <a:cubicBezTo>
                    <a:pt x="795" y="334"/>
                    <a:pt x="898" y="334"/>
                    <a:pt x="1000" y="385"/>
                  </a:cubicBezTo>
                  <a:cubicBezTo>
                    <a:pt x="2008" y="752"/>
                    <a:pt x="1625" y="2141"/>
                    <a:pt x="727" y="2141"/>
                  </a:cubicBezTo>
                  <a:cubicBezTo>
                    <a:pt x="620" y="2141"/>
                    <a:pt x="505" y="2121"/>
                    <a:pt x="385" y="2078"/>
                  </a:cubicBezTo>
                  <a:cubicBezTo>
                    <a:pt x="282" y="2052"/>
                    <a:pt x="205" y="2001"/>
                    <a:pt x="128" y="1949"/>
                  </a:cubicBezTo>
                  <a:lnTo>
                    <a:pt x="0" y="2257"/>
                  </a:lnTo>
                  <a:cubicBezTo>
                    <a:pt x="77" y="2308"/>
                    <a:pt x="180" y="2360"/>
                    <a:pt x="257" y="2385"/>
                  </a:cubicBezTo>
                  <a:cubicBezTo>
                    <a:pt x="423" y="2445"/>
                    <a:pt x="582" y="2473"/>
                    <a:pt x="730" y="2473"/>
                  </a:cubicBezTo>
                  <a:cubicBezTo>
                    <a:pt x="1974" y="2473"/>
                    <a:pt x="2500" y="556"/>
                    <a:pt x="1103" y="52"/>
                  </a:cubicBezTo>
                  <a:lnTo>
                    <a:pt x="1103" y="52"/>
                  </a:lnTo>
                  <a:lnTo>
                    <a:pt x="1103" y="78"/>
                  </a:lnTo>
                  <a:cubicBezTo>
                    <a:pt x="1000" y="26"/>
                    <a:pt x="923"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4"/>
            <p:cNvSpPr/>
            <p:nvPr/>
          </p:nvSpPr>
          <p:spPr>
            <a:xfrm>
              <a:off x="6363107" y="137820"/>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4"/>
            <p:cNvSpPr/>
            <p:nvPr/>
          </p:nvSpPr>
          <p:spPr>
            <a:xfrm>
              <a:off x="6318146" y="264265"/>
              <a:ext cx="18773" cy="6574"/>
            </a:xfrm>
            <a:custGeom>
              <a:avLst/>
              <a:gdLst/>
              <a:ahLst/>
              <a:cxnLst/>
              <a:rect l="l" t="t" r="r" b="b"/>
              <a:pathLst>
                <a:path w="514" h="180" fill="none" extrusionOk="0">
                  <a:moveTo>
                    <a:pt x="1" y="0"/>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p:nvPr/>
          </p:nvSpPr>
          <p:spPr>
            <a:xfrm>
              <a:off x="6272273" y="389759"/>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p:nvPr/>
          </p:nvSpPr>
          <p:spPr>
            <a:xfrm>
              <a:off x="6227313" y="516167"/>
              <a:ext cx="18773" cy="6611"/>
            </a:xfrm>
            <a:custGeom>
              <a:avLst/>
              <a:gdLst/>
              <a:ahLst/>
              <a:cxnLst/>
              <a:rect l="l" t="t" r="r" b="b"/>
              <a:pathLst>
                <a:path w="514" h="181" fill="none" extrusionOk="0">
                  <a:moveTo>
                    <a:pt x="0" y="1"/>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5"/>
          <p:cNvSpPr/>
          <p:nvPr/>
        </p:nvSpPr>
        <p:spPr>
          <a:xfrm rot="-196630">
            <a:off x="4381405" y="472535"/>
            <a:ext cx="4182540" cy="419844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5"/>
          <p:cNvSpPr txBox="1">
            <a:spLocks noGrp="1"/>
          </p:cNvSpPr>
          <p:nvPr>
            <p:ph type="title"/>
          </p:nvPr>
        </p:nvSpPr>
        <p:spPr>
          <a:xfrm>
            <a:off x="713225" y="539500"/>
            <a:ext cx="2593500" cy="107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GOAL</a:t>
            </a:r>
            <a:endParaRPr dirty="0"/>
          </a:p>
        </p:txBody>
      </p:sp>
      <p:sp>
        <p:nvSpPr>
          <p:cNvPr id="353" name="Google Shape;353;p35"/>
          <p:cNvSpPr txBox="1">
            <a:spLocks noGrp="1"/>
          </p:cNvSpPr>
          <p:nvPr>
            <p:ph type="subTitle" idx="1"/>
          </p:nvPr>
        </p:nvSpPr>
        <p:spPr>
          <a:xfrm>
            <a:off x="713225" y="2320150"/>
            <a:ext cx="3306000" cy="22838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As a Data Science student who is about to graduate, I will like to find out if there are missing skillsets, knowledge, </a:t>
            </a:r>
            <a:r>
              <a:rPr lang="en" dirty="0" err="1"/>
              <a:t>etc</a:t>
            </a:r>
            <a:r>
              <a:rPr lang="en" dirty="0"/>
              <a:t> that I can address before entering the job market and the areas that I can work on to progress well in my Data Science career</a:t>
            </a:r>
            <a:endParaRPr dirty="0"/>
          </a:p>
        </p:txBody>
      </p:sp>
      <p:pic>
        <p:nvPicPr>
          <p:cNvPr id="354" name="Google Shape;354;p35"/>
          <p:cNvPicPr preferRelativeResize="0"/>
          <p:nvPr/>
        </p:nvPicPr>
        <p:blipFill rotWithShape="1">
          <a:blip r:embed="rId3">
            <a:alphaModFix/>
          </a:blip>
          <a:srcRect t="3563" b="23411"/>
          <a:stretch/>
        </p:blipFill>
        <p:spPr>
          <a:xfrm>
            <a:off x="4857813" y="805125"/>
            <a:ext cx="3229826" cy="3533400"/>
          </a:xfrm>
          <a:prstGeom prst="rect">
            <a:avLst/>
          </a:prstGeom>
          <a:noFill/>
          <a:ln>
            <a:noFill/>
          </a:ln>
        </p:spPr>
      </p:pic>
      <p:sp>
        <p:nvSpPr>
          <p:cNvPr id="355" name="Google Shape;355;p35"/>
          <p:cNvSpPr/>
          <p:nvPr/>
        </p:nvSpPr>
        <p:spPr>
          <a:xfrm rot="-7200021">
            <a:off x="8074089" y="201926"/>
            <a:ext cx="755927" cy="675153"/>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3"/>
          <p:cNvSpPr txBox="1">
            <a:spLocks noGrp="1"/>
          </p:cNvSpPr>
          <p:nvPr>
            <p:ph type="title"/>
          </p:nvPr>
        </p:nvSpPr>
        <p:spPr>
          <a:xfrm>
            <a:off x="2336661" y="1123375"/>
            <a:ext cx="4859100" cy="55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PROBLEM STATEMENT</a:t>
            </a:r>
            <a:endParaRPr sz="3200" dirty="0"/>
          </a:p>
        </p:txBody>
      </p:sp>
      <p:sp>
        <p:nvSpPr>
          <p:cNvPr id="326" name="Google Shape;326;p33"/>
          <p:cNvSpPr txBox="1">
            <a:spLocks noGrp="1"/>
          </p:cNvSpPr>
          <p:nvPr>
            <p:ph type="subTitle" idx="1"/>
          </p:nvPr>
        </p:nvSpPr>
        <p:spPr>
          <a:xfrm>
            <a:off x="2344500" y="1679574"/>
            <a:ext cx="4859100" cy="185610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Find what are </a:t>
            </a:r>
            <a:r>
              <a:rPr lang="en" sz="1800" u="sng" dirty="0"/>
              <a:t>topics or keywords or domains that are relevant and important in the Data Science industry</a:t>
            </a:r>
            <a:r>
              <a:rPr lang="en" sz="1800" dirty="0"/>
              <a:t> to improve the prospects of landing a Data Science job and excel in Data Science career</a:t>
            </a:r>
            <a:endParaRPr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4"/>
          <p:cNvSpPr/>
          <p:nvPr/>
        </p:nvSpPr>
        <p:spPr>
          <a:xfrm rot="213351" flipH="1">
            <a:off x="1667358" y="978954"/>
            <a:ext cx="5809284" cy="31858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4"/>
          <p:cNvSpPr txBox="1">
            <a:spLocks noGrp="1"/>
          </p:cNvSpPr>
          <p:nvPr>
            <p:ph type="title"/>
          </p:nvPr>
        </p:nvSpPr>
        <p:spPr>
          <a:xfrm>
            <a:off x="2374800" y="2517700"/>
            <a:ext cx="4394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DATASET OVERVIEW</a:t>
            </a:r>
            <a:endParaRPr sz="3200" dirty="0"/>
          </a:p>
        </p:txBody>
      </p:sp>
      <p:sp>
        <p:nvSpPr>
          <p:cNvPr id="333" name="Google Shape;333;p34"/>
          <p:cNvSpPr txBox="1">
            <a:spLocks noGrp="1"/>
          </p:cNvSpPr>
          <p:nvPr>
            <p:ph type="title" idx="2"/>
          </p:nvPr>
        </p:nvSpPr>
        <p:spPr>
          <a:xfrm>
            <a:off x="2374800" y="1340150"/>
            <a:ext cx="4394400" cy="131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34" name="Google Shape;334;p34"/>
          <p:cNvSpPr txBox="1">
            <a:spLocks noGrp="1"/>
          </p:cNvSpPr>
          <p:nvPr>
            <p:ph type="subTitle" idx="1"/>
          </p:nvPr>
        </p:nvSpPr>
        <p:spPr>
          <a:xfrm>
            <a:off x="2374800" y="3408475"/>
            <a:ext cx="4394400" cy="44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What the data is about</a:t>
            </a:r>
            <a:endParaRPr dirty="0"/>
          </a:p>
        </p:txBody>
      </p:sp>
      <p:grpSp>
        <p:nvGrpSpPr>
          <p:cNvPr id="335" name="Google Shape;335;p34"/>
          <p:cNvGrpSpPr/>
          <p:nvPr/>
        </p:nvGrpSpPr>
        <p:grpSpPr>
          <a:xfrm rot="-2026318">
            <a:off x="6264543" y="-8947"/>
            <a:ext cx="2674335" cy="2862666"/>
            <a:chOff x="6201089" y="32925"/>
            <a:chExt cx="699625" cy="748894"/>
          </a:xfrm>
        </p:grpSpPr>
        <p:sp>
          <p:nvSpPr>
            <p:cNvPr id="336" name="Google Shape;336;p34"/>
            <p:cNvSpPr/>
            <p:nvPr/>
          </p:nvSpPr>
          <p:spPr>
            <a:xfrm>
              <a:off x="6201089" y="32925"/>
              <a:ext cx="699625" cy="748894"/>
            </a:xfrm>
            <a:custGeom>
              <a:avLst/>
              <a:gdLst/>
              <a:ahLst/>
              <a:cxnLst/>
              <a:rect l="l" t="t" r="r" b="b"/>
              <a:pathLst>
                <a:path w="19156" h="20505" extrusionOk="0">
                  <a:moveTo>
                    <a:pt x="5667" y="0"/>
                  </a:moveTo>
                  <a:lnTo>
                    <a:pt x="0" y="15796"/>
                  </a:lnTo>
                  <a:lnTo>
                    <a:pt x="12950" y="20463"/>
                  </a:lnTo>
                  <a:cubicBezTo>
                    <a:pt x="13029" y="20491"/>
                    <a:pt x="13108" y="20505"/>
                    <a:pt x="13185" y="20505"/>
                  </a:cubicBezTo>
                  <a:cubicBezTo>
                    <a:pt x="13456" y="20505"/>
                    <a:pt x="13696" y="20338"/>
                    <a:pt x="13796" y="20078"/>
                  </a:cubicBezTo>
                  <a:lnTo>
                    <a:pt x="19053" y="5539"/>
                  </a:lnTo>
                  <a:cubicBezTo>
                    <a:pt x="19155" y="5180"/>
                    <a:pt x="18976" y="4795"/>
                    <a:pt x="18642" y="4693"/>
                  </a:cubicBezTo>
                  <a:lnTo>
                    <a:pt x="56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4"/>
            <p:cNvSpPr/>
            <p:nvPr/>
          </p:nvSpPr>
          <p:spPr>
            <a:xfrm>
              <a:off x="6301309" y="69448"/>
              <a:ext cx="221984" cy="581621"/>
            </a:xfrm>
            <a:custGeom>
              <a:avLst/>
              <a:gdLst/>
              <a:ahLst/>
              <a:cxnLst/>
              <a:rect l="l" t="t" r="r" b="b"/>
              <a:pathLst>
                <a:path w="6078" h="15925" extrusionOk="0">
                  <a:moveTo>
                    <a:pt x="5693" y="0"/>
                  </a:moveTo>
                  <a:lnTo>
                    <a:pt x="0" y="15796"/>
                  </a:lnTo>
                  <a:lnTo>
                    <a:pt x="385" y="15924"/>
                  </a:lnTo>
                  <a:lnTo>
                    <a:pt x="6077" y="129"/>
                  </a:lnTo>
                  <a:lnTo>
                    <a:pt x="56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4"/>
            <p:cNvSpPr/>
            <p:nvPr/>
          </p:nvSpPr>
          <p:spPr>
            <a:xfrm>
              <a:off x="6467052" y="311088"/>
              <a:ext cx="293166" cy="199486"/>
            </a:xfrm>
            <a:custGeom>
              <a:avLst/>
              <a:gdLst/>
              <a:ahLst/>
              <a:cxnLst/>
              <a:rect l="l" t="t" r="r" b="b"/>
              <a:pathLst>
                <a:path w="8027" h="5462" extrusionOk="0">
                  <a:moveTo>
                    <a:pt x="1052" y="0"/>
                  </a:moveTo>
                  <a:lnTo>
                    <a:pt x="1" y="2949"/>
                  </a:lnTo>
                  <a:lnTo>
                    <a:pt x="6975" y="5462"/>
                  </a:lnTo>
                  <a:lnTo>
                    <a:pt x="8027" y="2513"/>
                  </a:lnTo>
                  <a:lnTo>
                    <a:pt x="10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4"/>
            <p:cNvSpPr/>
            <p:nvPr/>
          </p:nvSpPr>
          <p:spPr>
            <a:xfrm>
              <a:off x="6354670" y="100347"/>
              <a:ext cx="91598" cy="91014"/>
            </a:xfrm>
            <a:custGeom>
              <a:avLst/>
              <a:gdLst/>
              <a:ahLst/>
              <a:cxnLst/>
              <a:rect l="l" t="t" r="r" b="b"/>
              <a:pathLst>
                <a:path w="2508" h="2492" extrusionOk="0">
                  <a:moveTo>
                    <a:pt x="821" y="1"/>
                  </a:moveTo>
                  <a:lnTo>
                    <a:pt x="693" y="334"/>
                  </a:lnTo>
                  <a:cubicBezTo>
                    <a:pt x="796" y="334"/>
                    <a:pt x="898" y="360"/>
                    <a:pt x="1001" y="385"/>
                  </a:cubicBezTo>
                  <a:cubicBezTo>
                    <a:pt x="2015" y="754"/>
                    <a:pt x="1620" y="2160"/>
                    <a:pt x="710" y="2160"/>
                  </a:cubicBezTo>
                  <a:cubicBezTo>
                    <a:pt x="608" y="2160"/>
                    <a:pt x="499" y="2142"/>
                    <a:pt x="385" y="2103"/>
                  </a:cubicBezTo>
                  <a:cubicBezTo>
                    <a:pt x="283" y="2052"/>
                    <a:pt x="206" y="2001"/>
                    <a:pt x="129" y="1949"/>
                  </a:cubicBezTo>
                  <a:lnTo>
                    <a:pt x="1" y="2257"/>
                  </a:lnTo>
                  <a:cubicBezTo>
                    <a:pt x="78" y="2308"/>
                    <a:pt x="180" y="2360"/>
                    <a:pt x="257" y="2411"/>
                  </a:cubicBezTo>
                  <a:cubicBezTo>
                    <a:pt x="417" y="2466"/>
                    <a:pt x="569" y="2491"/>
                    <a:pt x="713" y="2491"/>
                  </a:cubicBezTo>
                  <a:cubicBezTo>
                    <a:pt x="1969" y="2491"/>
                    <a:pt x="2508" y="561"/>
                    <a:pt x="1103" y="78"/>
                  </a:cubicBezTo>
                  <a:cubicBezTo>
                    <a:pt x="1001" y="52"/>
                    <a:pt x="924"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4"/>
            <p:cNvSpPr/>
            <p:nvPr/>
          </p:nvSpPr>
          <p:spPr>
            <a:xfrm>
              <a:off x="6309709" y="225842"/>
              <a:ext cx="91379" cy="90320"/>
            </a:xfrm>
            <a:custGeom>
              <a:avLst/>
              <a:gdLst/>
              <a:ahLst/>
              <a:cxnLst/>
              <a:rect l="l" t="t" r="r" b="b"/>
              <a:pathLst>
                <a:path w="2502" h="2473" extrusionOk="0">
                  <a:moveTo>
                    <a:pt x="821" y="1"/>
                  </a:moveTo>
                  <a:lnTo>
                    <a:pt x="693" y="308"/>
                  </a:lnTo>
                  <a:cubicBezTo>
                    <a:pt x="796" y="308"/>
                    <a:pt x="898" y="334"/>
                    <a:pt x="1001" y="360"/>
                  </a:cubicBezTo>
                  <a:cubicBezTo>
                    <a:pt x="2010" y="727"/>
                    <a:pt x="1624" y="2141"/>
                    <a:pt x="724" y="2141"/>
                  </a:cubicBezTo>
                  <a:cubicBezTo>
                    <a:pt x="618" y="2141"/>
                    <a:pt x="504" y="2121"/>
                    <a:pt x="386" y="2078"/>
                  </a:cubicBezTo>
                  <a:cubicBezTo>
                    <a:pt x="283" y="2026"/>
                    <a:pt x="206" y="1975"/>
                    <a:pt x="129" y="1924"/>
                  </a:cubicBezTo>
                  <a:lnTo>
                    <a:pt x="1" y="2257"/>
                  </a:lnTo>
                  <a:cubicBezTo>
                    <a:pt x="78" y="2309"/>
                    <a:pt x="180" y="2334"/>
                    <a:pt x="257" y="2385"/>
                  </a:cubicBezTo>
                  <a:cubicBezTo>
                    <a:pt x="424" y="2446"/>
                    <a:pt x="582" y="2473"/>
                    <a:pt x="730" y="2473"/>
                  </a:cubicBezTo>
                  <a:cubicBezTo>
                    <a:pt x="1974" y="2473"/>
                    <a:pt x="2501" y="556"/>
                    <a:pt x="1103" y="52"/>
                  </a:cubicBezTo>
                  <a:cubicBezTo>
                    <a:pt x="1001" y="26"/>
                    <a:pt x="924" y="1"/>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4"/>
            <p:cNvSpPr/>
            <p:nvPr/>
          </p:nvSpPr>
          <p:spPr>
            <a:xfrm>
              <a:off x="6264786" y="350423"/>
              <a:ext cx="91343" cy="90320"/>
            </a:xfrm>
            <a:custGeom>
              <a:avLst/>
              <a:gdLst/>
              <a:ahLst/>
              <a:cxnLst/>
              <a:rect l="l" t="t" r="r" b="b"/>
              <a:pathLst>
                <a:path w="2501" h="2473" extrusionOk="0">
                  <a:moveTo>
                    <a:pt x="821" y="0"/>
                  </a:moveTo>
                  <a:lnTo>
                    <a:pt x="692" y="333"/>
                  </a:lnTo>
                  <a:cubicBezTo>
                    <a:pt x="795" y="333"/>
                    <a:pt x="898" y="333"/>
                    <a:pt x="1000" y="385"/>
                  </a:cubicBezTo>
                  <a:cubicBezTo>
                    <a:pt x="2009" y="729"/>
                    <a:pt x="1623" y="2140"/>
                    <a:pt x="723" y="2140"/>
                  </a:cubicBezTo>
                  <a:cubicBezTo>
                    <a:pt x="617" y="2140"/>
                    <a:pt x="504" y="2120"/>
                    <a:pt x="385" y="2077"/>
                  </a:cubicBezTo>
                  <a:cubicBezTo>
                    <a:pt x="282" y="2052"/>
                    <a:pt x="205" y="2000"/>
                    <a:pt x="128" y="1923"/>
                  </a:cubicBezTo>
                  <a:lnTo>
                    <a:pt x="0" y="2257"/>
                  </a:lnTo>
                  <a:cubicBezTo>
                    <a:pt x="77" y="2308"/>
                    <a:pt x="180" y="2359"/>
                    <a:pt x="256" y="2385"/>
                  </a:cubicBezTo>
                  <a:cubicBezTo>
                    <a:pt x="423" y="2445"/>
                    <a:pt x="581" y="2472"/>
                    <a:pt x="730" y="2472"/>
                  </a:cubicBezTo>
                  <a:cubicBezTo>
                    <a:pt x="1974" y="2472"/>
                    <a:pt x="2500" y="555"/>
                    <a:pt x="1103" y="51"/>
                  </a:cubicBezTo>
                  <a:cubicBezTo>
                    <a:pt x="1000" y="26"/>
                    <a:pt x="923"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p:nvPr/>
          </p:nvSpPr>
          <p:spPr>
            <a:xfrm>
              <a:off x="6219825" y="474969"/>
              <a:ext cx="91343" cy="90320"/>
            </a:xfrm>
            <a:custGeom>
              <a:avLst/>
              <a:gdLst/>
              <a:ahLst/>
              <a:cxnLst/>
              <a:rect l="l" t="t" r="r" b="b"/>
              <a:pathLst>
                <a:path w="2501" h="2473" extrusionOk="0">
                  <a:moveTo>
                    <a:pt x="821" y="1"/>
                  </a:moveTo>
                  <a:lnTo>
                    <a:pt x="693" y="334"/>
                  </a:lnTo>
                  <a:cubicBezTo>
                    <a:pt x="795" y="334"/>
                    <a:pt x="898" y="334"/>
                    <a:pt x="1000" y="385"/>
                  </a:cubicBezTo>
                  <a:cubicBezTo>
                    <a:pt x="2008" y="752"/>
                    <a:pt x="1625" y="2141"/>
                    <a:pt x="727" y="2141"/>
                  </a:cubicBezTo>
                  <a:cubicBezTo>
                    <a:pt x="620" y="2141"/>
                    <a:pt x="505" y="2121"/>
                    <a:pt x="385" y="2078"/>
                  </a:cubicBezTo>
                  <a:cubicBezTo>
                    <a:pt x="282" y="2052"/>
                    <a:pt x="205" y="2001"/>
                    <a:pt x="128" y="1949"/>
                  </a:cubicBezTo>
                  <a:lnTo>
                    <a:pt x="0" y="2257"/>
                  </a:lnTo>
                  <a:cubicBezTo>
                    <a:pt x="77" y="2308"/>
                    <a:pt x="180" y="2360"/>
                    <a:pt x="257" y="2385"/>
                  </a:cubicBezTo>
                  <a:cubicBezTo>
                    <a:pt x="423" y="2445"/>
                    <a:pt x="582" y="2473"/>
                    <a:pt x="730" y="2473"/>
                  </a:cubicBezTo>
                  <a:cubicBezTo>
                    <a:pt x="1974" y="2473"/>
                    <a:pt x="2500" y="556"/>
                    <a:pt x="1103" y="52"/>
                  </a:cubicBezTo>
                  <a:lnTo>
                    <a:pt x="1103" y="52"/>
                  </a:lnTo>
                  <a:lnTo>
                    <a:pt x="1103" y="78"/>
                  </a:lnTo>
                  <a:cubicBezTo>
                    <a:pt x="1000" y="26"/>
                    <a:pt x="923"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4"/>
            <p:cNvSpPr/>
            <p:nvPr/>
          </p:nvSpPr>
          <p:spPr>
            <a:xfrm>
              <a:off x="6363107" y="137820"/>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4"/>
            <p:cNvSpPr/>
            <p:nvPr/>
          </p:nvSpPr>
          <p:spPr>
            <a:xfrm>
              <a:off x="6318146" y="264265"/>
              <a:ext cx="18773" cy="6574"/>
            </a:xfrm>
            <a:custGeom>
              <a:avLst/>
              <a:gdLst/>
              <a:ahLst/>
              <a:cxnLst/>
              <a:rect l="l" t="t" r="r" b="b"/>
              <a:pathLst>
                <a:path w="514" h="180" fill="none" extrusionOk="0">
                  <a:moveTo>
                    <a:pt x="1" y="0"/>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p:nvPr/>
          </p:nvSpPr>
          <p:spPr>
            <a:xfrm>
              <a:off x="6272273" y="389759"/>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p:nvPr/>
          </p:nvSpPr>
          <p:spPr>
            <a:xfrm>
              <a:off x="6227313" y="516167"/>
              <a:ext cx="18773" cy="6611"/>
            </a:xfrm>
            <a:custGeom>
              <a:avLst/>
              <a:gdLst/>
              <a:ahLst/>
              <a:cxnLst/>
              <a:rect l="l" t="t" r="r" b="b"/>
              <a:pathLst>
                <a:path w="514" h="181" fill="none" extrusionOk="0">
                  <a:moveTo>
                    <a:pt x="0" y="1"/>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09073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DATASET OVERVIEW</a:t>
            </a:r>
            <a:endParaRPr dirty="0"/>
          </a:p>
        </p:txBody>
      </p:sp>
      <p:sp>
        <p:nvSpPr>
          <p:cNvPr id="363" name="Google Shape;363;p36"/>
          <p:cNvSpPr txBox="1">
            <a:spLocks noGrp="1"/>
          </p:cNvSpPr>
          <p:nvPr>
            <p:ph type="subTitle" idx="1"/>
          </p:nvPr>
        </p:nvSpPr>
        <p:spPr>
          <a:xfrm>
            <a:off x="609599" y="1603160"/>
            <a:ext cx="7821126" cy="32838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 dirty="0"/>
              <a:t>2 different datasets:</a:t>
            </a:r>
          </a:p>
          <a:p>
            <a:pPr marL="742950" lvl="1" indent="-285750">
              <a:buFont typeface="Arial" panose="020B0604020202020204" pitchFamily="34" charset="0"/>
              <a:buChar char="•"/>
            </a:pPr>
            <a:r>
              <a:rPr lang="en-SG" dirty="0"/>
              <a:t>B</a:t>
            </a:r>
            <a:r>
              <a:rPr lang="en" dirty="0"/>
              <a:t>log articles data from </a:t>
            </a:r>
            <a:r>
              <a:rPr lang="en" dirty="0" err="1"/>
              <a:t>towardsdatascience.com</a:t>
            </a:r>
            <a:endParaRPr lang="en" dirty="0"/>
          </a:p>
          <a:p>
            <a:pPr marL="742950" lvl="1" indent="-285750">
              <a:buFont typeface="Arial" panose="020B0604020202020204" pitchFamily="34" charset="0"/>
              <a:buChar char="•"/>
            </a:pPr>
            <a:r>
              <a:rPr lang="en" dirty="0"/>
              <a:t>Job listings from </a:t>
            </a:r>
            <a:r>
              <a:rPr lang="en" dirty="0" err="1"/>
              <a:t>glassdoor.com</a:t>
            </a:r>
            <a:endParaRPr lang="en" dirty="0"/>
          </a:p>
          <a:p>
            <a:pPr marL="285750" lvl="0" indent="-285750" algn="l" rtl="0">
              <a:spcBef>
                <a:spcPts val="0"/>
              </a:spcBef>
              <a:spcAft>
                <a:spcPts val="0"/>
              </a:spcAft>
              <a:buFont typeface="Arial" panose="020B0604020202020204" pitchFamily="34" charset="0"/>
              <a:buChar char="•"/>
            </a:pPr>
            <a:r>
              <a:rPr lang="en-SG" dirty="0"/>
              <a:t>t</a:t>
            </a:r>
            <a:r>
              <a:rPr lang="en" dirty="0" err="1"/>
              <a:t>owardsdatascience.com</a:t>
            </a:r>
            <a:r>
              <a:rPr lang="en" dirty="0"/>
              <a:t> contains articles on work done in practical industry applications as well as research work in the academic field. </a:t>
            </a:r>
          </a:p>
          <a:p>
            <a:pPr marL="285750" lvl="0" indent="-285750" algn="l" rtl="0">
              <a:spcBef>
                <a:spcPts val="0"/>
              </a:spcBef>
              <a:spcAft>
                <a:spcPts val="0"/>
              </a:spcAft>
              <a:buFont typeface="Arial" panose="020B0604020202020204" pitchFamily="34" charset="0"/>
              <a:buChar char="•"/>
            </a:pPr>
            <a:r>
              <a:rPr lang="en-SG" dirty="0"/>
              <a:t>g</a:t>
            </a:r>
            <a:r>
              <a:rPr lang="en" dirty="0" err="1"/>
              <a:t>lassdoor.com</a:t>
            </a:r>
            <a:r>
              <a:rPr lang="en" dirty="0"/>
              <a:t> contains job listings drawn up by employers that highlight the desired skillset and knowledge that the ideal candidate should have. This represent the first hurdle/entry to Data Science(DS) industry and could give a sense of what kind of DS skills that are more sought after. However, as DS job market is still quite new, it might not represent the actual important skillsets but rather just the employer’s assumption</a:t>
            </a:r>
          </a:p>
          <a:p>
            <a:pPr marL="285750" lvl="0" indent="-285750" algn="l" rtl="0">
              <a:spcBef>
                <a:spcPts val="0"/>
              </a:spcBef>
              <a:spcAft>
                <a:spcPts val="0"/>
              </a:spcAft>
              <a:buFont typeface="Arial" panose="020B0604020202020204" pitchFamily="34" charset="0"/>
              <a:buChar char="•"/>
            </a:pPr>
            <a:r>
              <a:rPr lang="en-SG" dirty="0"/>
              <a:t>Analyse and c</a:t>
            </a:r>
            <a:r>
              <a:rPr lang="en" dirty="0" err="1"/>
              <a:t>ompare</a:t>
            </a:r>
            <a:r>
              <a:rPr lang="en" dirty="0"/>
              <a:t> these 2 different </a:t>
            </a:r>
            <a:r>
              <a:rPr lang="en" dirty="0" err="1"/>
              <a:t>datasets’</a:t>
            </a:r>
            <a:r>
              <a:rPr lang="en" dirty="0"/>
              <a:t> keywords to gain a better understanding of the DS industry.</a:t>
            </a:r>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DATASET OVERVIEW</a:t>
            </a:r>
            <a:endParaRPr dirty="0"/>
          </a:p>
        </p:txBody>
      </p:sp>
      <p:sp>
        <p:nvSpPr>
          <p:cNvPr id="363" name="Google Shape;363;p36"/>
          <p:cNvSpPr txBox="1">
            <a:spLocks noGrp="1"/>
          </p:cNvSpPr>
          <p:nvPr>
            <p:ph type="subTitle" idx="1"/>
          </p:nvPr>
        </p:nvSpPr>
        <p:spPr>
          <a:xfrm>
            <a:off x="609599" y="1603160"/>
            <a:ext cx="7821126" cy="1444840"/>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SG" u="sng" dirty="0">
                <a:hlinkClick r:id="rId3"/>
              </a:rPr>
              <a:t>https://www.kaggle.com/annpastushko/towards-data-science-articles-dataset-20102021</a:t>
            </a:r>
            <a:endParaRPr lang="en" dirty="0"/>
          </a:p>
          <a:p>
            <a:pPr marL="285750" lvl="0" indent="-285750" algn="l" rtl="0">
              <a:spcBef>
                <a:spcPts val="0"/>
              </a:spcBef>
              <a:spcAft>
                <a:spcPts val="0"/>
              </a:spcAft>
              <a:buFont typeface="Arial" panose="020B0604020202020204" pitchFamily="34" charset="0"/>
              <a:buChar char="•"/>
            </a:pPr>
            <a:r>
              <a:rPr lang="en" dirty="0" err="1"/>
              <a:t>TowardsDataScience</a:t>
            </a:r>
            <a:r>
              <a:rPr lang="en" dirty="0"/>
              <a:t> articles since 2010</a:t>
            </a:r>
          </a:p>
          <a:p>
            <a:pPr marL="285750" lvl="0" indent="-285750" algn="l" rtl="0">
              <a:spcBef>
                <a:spcPts val="0"/>
              </a:spcBef>
              <a:spcAft>
                <a:spcPts val="0"/>
              </a:spcAft>
              <a:buFont typeface="Arial" panose="020B0604020202020204" pitchFamily="34" charset="0"/>
              <a:buChar char="•"/>
            </a:pPr>
            <a:r>
              <a:rPr lang="en" dirty="0"/>
              <a:t>42,660 rows of data </a:t>
            </a:r>
          </a:p>
          <a:p>
            <a:pPr marL="285750" lvl="0" indent="-285750" algn="l" rtl="0">
              <a:spcBef>
                <a:spcPts val="0"/>
              </a:spcBef>
              <a:spcAft>
                <a:spcPts val="0"/>
              </a:spcAft>
              <a:buFont typeface="Arial" panose="020B0604020202020204" pitchFamily="34" charset="0"/>
              <a:buChar char="•"/>
            </a:pPr>
            <a:r>
              <a:rPr lang="en" dirty="0"/>
              <a:t>key categories: </a:t>
            </a:r>
            <a:r>
              <a:rPr lang="en" dirty="0" err="1"/>
              <a:t>url</a:t>
            </a:r>
            <a:r>
              <a:rPr lang="en" dirty="0"/>
              <a:t>, claps, responses</a:t>
            </a:r>
          </a:p>
          <a:p>
            <a:pPr marL="285750" lvl="0" indent="-285750" algn="l" rtl="0">
              <a:spcBef>
                <a:spcPts val="0"/>
              </a:spcBef>
              <a:spcAft>
                <a:spcPts val="0"/>
              </a:spcAft>
              <a:buFont typeface="Arial" panose="020B0604020202020204" pitchFamily="34" charset="0"/>
              <a:buChar char="•"/>
            </a:pPr>
            <a:r>
              <a:rPr lang="en" dirty="0"/>
              <a:t>No duplicate or missing data</a:t>
            </a:r>
          </a:p>
          <a:p>
            <a:pPr marL="285750" lvl="0" indent="-285750" algn="l" rtl="0">
              <a:spcBef>
                <a:spcPts val="0"/>
              </a:spcBef>
              <a:spcAft>
                <a:spcPts val="0"/>
              </a:spcAft>
              <a:buFont typeface="Arial" panose="020B0604020202020204" pitchFamily="34" charset="0"/>
              <a:buChar char="•"/>
            </a:pPr>
            <a:r>
              <a:rPr lang="en" dirty="0"/>
              <a:t>Require further extraction of articles content via URL</a:t>
            </a:r>
          </a:p>
          <a:p>
            <a:pPr marL="0" lvl="0" indent="0" algn="l" rtl="0">
              <a:spcBef>
                <a:spcPts val="0"/>
              </a:spcBef>
              <a:spcAft>
                <a:spcPts val="0"/>
              </a:spcAft>
              <a:buNone/>
            </a:pPr>
            <a:endParaRPr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 name="Picture 15">
            <a:extLst>
              <a:ext uri="{FF2B5EF4-FFF2-40B4-BE49-F238E27FC236}">
                <a16:creationId xmlns:a16="http://schemas.microsoft.com/office/drawing/2014/main" id="{BFA4A416-CB73-244C-9564-0F1AFBE890E2}"/>
              </a:ext>
            </a:extLst>
          </p:cNvPr>
          <p:cNvPicPr>
            <a:picLocks noChangeAspect="1"/>
          </p:cNvPicPr>
          <p:nvPr/>
        </p:nvPicPr>
        <p:blipFill>
          <a:blip r:embed="rId4"/>
          <a:stretch>
            <a:fillRect/>
          </a:stretch>
        </p:blipFill>
        <p:spPr>
          <a:xfrm>
            <a:off x="856956" y="3426225"/>
            <a:ext cx="7600842" cy="1733526"/>
          </a:xfrm>
          <a:prstGeom prst="rect">
            <a:avLst/>
          </a:prstGeom>
        </p:spPr>
      </p:pic>
      <p:sp>
        <p:nvSpPr>
          <p:cNvPr id="17" name="Oval 16">
            <a:extLst>
              <a:ext uri="{FF2B5EF4-FFF2-40B4-BE49-F238E27FC236}">
                <a16:creationId xmlns:a16="http://schemas.microsoft.com/office/drawing/2014/main" id="{2E17EF5B-8265-F945-9E6E-CE0BCFFAF1B7}"/>
              </a:ext>
            </a:extLst>
          </p:cNvPr>
          <p:cNvSpPr/>
          <p:nvPr/>
        </p:nvSpPr>
        <p:spPr>
          <a:xfrm>
            <a:off x="4263081" y="3245711"/>
            <a:ext cx="3534033" cy="2095500"/>
          </a:xfrm>
          <a:prstGeom prst="ellipse">
            <a:avLst/>
          </a:prstGeom>
          <a:noFill/>
          <a:ln w="41275">
            <a:solidFill>
              <a:schemeClr val="accent6">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8772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DATASET OVERVIEW</a:t>
            </a:r>
            <a:endParaRPr dirty="0"/>
          </a:p>
        </p:txBody>
      </p:sp>
      <p:sp>
        <p:nvSpPr>
          <p:cNvPr id="363" name="Google Shape;363;p36"/>
          <p:cNvSpPr txBox="1">
            <a:spLocks noGrp="1"/>
          </p:cNvSpPr>
          <p:nvPr>
            <p:ph type="subTitle" idx="1"/>
          </p:nvPr>
        </p:nvSpPr>
        <p:spPr>
          <a:xfrm>
            <a:off x="609599" y="1603160"/>
            <a:ext cx="7821126" cy="1709000"/>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SG" dirty="0">
                <a:hlinkClick r:id="rId3"/>
              </a:rPr>
              <a:t>https://www.kaggle.com/andrewmvd/data-scientist-jobs</a:t>
            </a:r>
            <a:endParaRPr lang="en-SG" dirty="0"/>
          </a:p>
          <a:p>
            <a:pPr marL="285750" lvl="0" indent="-285750" algn="l">
              <a:buFont typeface="Arial" panose="020B0604020202020204" pitchFamily="34" charset="0"/>
              <a:buChar char="•"/>
            </a:pPr>
            <a:r>
              <a:rPr lang="en-SG" dirty="0"/>
              <a:t>DS related job listings scraped from </a:t>
            </a:r>
            <a:r>
              <a:rPr lang="en-SG" dirty="0" err="1"/>
              <a:t>glassdoor.com</a:t>
            </a:r>
            <a:r>
              <a:rPr lang="en-SG" dirty="0"/>
              <a:t> on July 2020 in the USA region</a:t>
            </a:r>
          </a:p>
          <a:p>
            <a:pPr marL="285750" lvl="0" indent="-285750" algn="l">
              <a:buFont typeface="Arial" panose="020B0604020202020204" pitchFamily="34" charset="0"/>
              <a:buChar char="•"/>
            </a:pPr>
            <a:r>
              <a:rPr lang="en-SG" dirty="0"/>
              <a:t>3909 rows of data</a:t>
            </a:r>
          </a:p>
          <a:p>
            <a:pPr marL="285750" lvl="0" indent="-285750" algn="l">
              <a:buFont typeface="Arial" panose="020B0604020202020204" pitchFamily="34" charset="0"/>
              <a:buChar char="•"/>
            </a:pPr>
            <a:r>
              <a:rPr lang="en-SG" dirty="0"/>
              <a:t>Missing data listed as -1</a:t>
            </a:r>
          </a:p>
          <a:p>
            <a:pPr marL="285750" lvl="0" indent="-285750" algn="l">
              <a:buFont typeface="Arial" panose="020B0604020202020204" pitchFamily="34" charset="0"/>
              <a:buChar char="•"/>
            </a:pPr>
            <a:r>
              <a:rPr lang="en-SG" dirty="0"/>
              <a:t>No duplicate data</a:t>
            </a:r>
          </a:p>
          <a:p>
            <a:pPr marL="285750" lvl="0" indent="-285750" algn="l">
              <a:buFont typeface="Arial" panose="020B0604020202020204" pitchFamily="34" charset="0"/>
              <a:buChar char="•"/>
            </a:pPr>
            <a:r>
              <a:rPr lang="en-SG" dirty="0"/>
              <a:t>Key category: Job Description</a:t>
            </a:r>
          </a:p>
          <a:p>
            <a:pPr marL="285750" lvl="0" indent="-285750" algn="l">
              <a:buFont typeface="Arial" panose="020B0604020202020204" pitchFamily="34" charset="0"/>
              <a:buChar char="•"/>
            </a:pPr>
            <a:endParaRPr lang="en-SG"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40B9578E-1AF2-9448-94C6-DE910CE4CB9C}"/>
              </a:ext>
            </a:extLst>
          </p:cNvPr>
          <p:cNvPicPr>
            <a:picLocks noChangeAspect="1"/>
          </p:cNvPicPr>
          <p:nvPr/>
        </p:nvPicPr>
        <p:blipFill>
          <a:blip r:embed="rId4"/>
          <a:stretch>
            <a:fillRect/>
          </a:stretch>
        </p:blipFill>
        <p:spPr>
          <a:xfrm>
            <a:off x="4572000" y="2407659"/>
            <a:ext cx="2711450" cy="2505517"/>
          </a:xfrm>
          <a:prstGeom prst="rect">
            <a:avLst/>
          </a:prstGeom>
        </p:spPr>
      </p:pic>
    </p:spTree>
    <p:extLst>
      <p:ext uri="{BB962C8B-B14F-4D97-AF65-F5344CB8AC3E}">
        <p14:creationId xmlns:p14="http://schemas.microsoft.com/office/powerpoint/2010/main" val="4184875343"/>
      </p:ext>
    </p:extLst>
  </p:cSld>
  <p:clrMapOvr>
    <a:masterClrMapping/>
  </p:clrMapOvr>
</p:sld>
</file>

<file path=ppt/theme/theme1.xml><?xml version="1.0" encoding="utf-8"?>
<a:theme xmlns:a="http://schemas.openxmlformats.org/drawingml/2006/main" name="Problem Solving Lesson by Slidesgo">
  <a:themeElements>
    <a:clrScheme name="Simple Light">
      <a:dk1>
        <a:srgbClr val="472D30"/>
      </a:dk1>
      <a:lt1>
        <a:srgbClr val="83424D"/>
      </a:lt1>
      <a:dk2>
        <a:srgbClr val="E26D5C"/>
      </a:dk2>
      <a:lt2>
        <a:srgbClr val="FFE1A8"/>
      </a:lt2>
      <a:accent1>
        <a:srgbClr val="FFF6E4"/>
      </a:accent1>
      <a:accent2>
        <a:srgbClr val="C9CBA3"/>
      </a:accent2>
      <a:accent3>
        <a:srgbClr val="472D30"/>
      </a:accent3>
      <a:accent4>
        <a:srgbClr val="723D46"/>
      </a:accent4>
      <a:accent5>
        <a:srgbClr val="E26D5C"/>
      </a:accent5>
      <a:accent6>
        <a:srgbClr val="FFE1A8"/>
      </a:accent6>
      <a:hlink>
        <a:srgbClr val="472D3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1131</TotalTime>
  <Words>810</Words>
  <Application>Microsoft Macintosh PowerPoint</Application>
  <PresentationFormat>On-screen Show (16:9)</PresentationFormat>
  <Paragraphs>132</Paragraphs>
  <Slides>29</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Pompiere</vt:lpstr>
      <vt:lpstr>Arial</vt:lpstr>
      <vt:lpstr>Lato</vt:lpstr>
      <vt:lpstr>Problem Solving Lesson by Slidesgo</vt:lpstr>
      <vt:lpstr>Capstone Project  Liyana Roslie</vt:lpstr>
      <vt:lpstr>TABLE OF CONTENTS</vt:lpstr>
      <vt:lpstr>GOAL &amp; PROBLEM STATEMENT</vt:lpstr>
      <vt:lpstr>GOAL</vt:lpstr>
      <vt:lpstr>PROBLEM STATEMENT</vt:lpstr>
      <vt:lpstr>DATASET OVERVIEW</vt:lpstr>
      <vt:lpstr>DATASET OVERVIEW</vt:lpstr>
      <vt:lpstr>DATASET OVERVIEW</vt:lpstr>
      <vt:lpstr>DATASET OVERVIEW</vt:lpstr>
      <vt:lpstr>DATASET OVERVIEW</vt:lpstr>
      <vt:lpstr>DATA PREPROCESSING</vt:lpstr>
      <vt:lpstr>DATASET PREPROCESSING </vt:lpstr>
      <vt:lpstr>DATASET PREPROCESSING </vt:lpstr>
      <vt:lpstr>DATA EXPLORATION</vt:lpstr>
      <vt:lpstr>MOST FREQUENT WORDS IN ARTICLES</vt:lpstr>
      <vt:lpstr>MOST FREQUENT WORDS IN JOBS LISTINGS</vt:lpstr>
      <vt:lpstr>TOP 10 ARTICLES WITH MOST CLAPS</vt:lpstr>
      <vt:lpstr>TOP 10 ARTICLES WITH MOST RESPONSES</vt:lpstr>
      <vt:lpstr>TOP 10 INDUSTRY</vt:lpstr>
      <vt:lpstr>TOP 10 SECTOR</vt:lpstr>
      <vt:lpstr>TOP 10 JOB TITLES</vt:lpstr>
      <vt:lpstr>TOP 10 PROMISING SALARIES</vt:lpstr>
      <vt:lpstr>TOPIC MODELLING</vt:lpstr>
      <vt:lpstr>TOPIC MODELLING</vt:lpstr>
      <vt:lpstr>CHALLENGES</vt:lpstr>
      <vt:lpstr>CHALLENGES</vt:lpstr>
      <vt:lpstr>FUTURE PLANS</vt:lpstr>
      <vt:lpstr>FUTURE PLANS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cp:lastModifiedBy>Liyana Roslie</cp:lastModifiedBy>
  <cp:revision>134</cp:revision>
  <dcterms:modified xsi:type="dcterms:W3CDTF">2021-06-04T10:18:03Z</dcterms:modified>
</cp:coreProperties>
</file>