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2"/>
  </p:notesMasterIdLst>
  <p:sldIdLst>
    <p:sldId id="256" r:id="rId2"/>
    <p:sldId id="258" r:id="rId3"/>
    <p:sldId id="261" r:id="rId4"/>
    <p:sldId id="262" r:id="rId5"/>
    <p:sldId id="260" r:id="rId6"/>
    <p:sldId id="301" r:id="rId7"/>
    <p:sldId id="263" r:id="rId8"/>
    <p:sldId id="311" r:id="rId9"/>
    <p:sldId id="302" r:id="rId10"/>
    <p:sldId id="312" r:id="rId11"/>
    <p:sldId id="313" r:id="rId12"/>
    <p:sldId id="304" r:id="rId13"/>
    <p:sldId id="326" r:id="rId14"/>
    <p:sldId id="314" r:id="rId15"/>
    <p:sldId id="305" r:id="rId16"/>
    <p:sldId id="315" r:id="rId17"/>
    <p:sldId id="316" r:id="rId18"/>
    <p:sldId id="318" r:id="rId19"/>
    <p:sldId id="319" r:id="rId20"/>
    <p:sldId id="320" r:id="rId21"/>
    <p:sldId id="321" r:id="rId22"/>
    <p:sldId id="322" r:id="rId23"/>
    <p:sldId id="323" r:id="rId24"/>
    <p:sldId id="307" r:id="rId25"/>
    <p:sldId id="308" r:id="rId26"/>
    <p:sldId id="309" r:id="rId27"/>
    <p:sldId id="310" r:id="rId28"/>
    <p:sldId id="324" r:id="rId29"/>
    <p:sldId id="325" r:id="rId30"/>
    <p:sldId id="280" r:id="rId31"/>
  </p:sldIdLst>
  <p:sldSz cx="9144000" cy="5143500" type="screen16x9"/>
  <p:notesSz cx="6858000" cy="9144000"/>
  <p:embeddedFontLst>
    <p:embeddedFont>
      <p:font typeface="Lato" panose="020F0502020204030203" pitchFamily="34" charset="77"/>
      <p:regular r:id="rId33"/>
      <p:bold r:id="rId34"/>
      <p:italic r:id="rId35"/>
      <p:boldItalic r:id="rId36"/>
    </p:embeddedFont>
    <p:embeddedFont>
      <p:font typeface="Pompiere" panose="02000000000000000000" pitchFamily="2" charset="77"/>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C4E317-4085-432F-9427-BA20B6B193F1}">
  <a:tblStyle styleId="{29C4E317-4085-432F-9427-BA20B6B193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10"/>
    <p:restoredTop sz="94637"/>
  </p:normalViewPr>
  <p:slideViewPr>
    <p:cSldViewPr snapToGrid="0" snapToObjects="1">
      <p:cViewPr varScale="1">
        <p:scale>
          <a:sx n="125" d="100"/>
          <a:sy n="125" d="100"/>
        </p:scale>
        <p:origin x="480" y="-63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589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975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04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711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147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750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898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587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583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27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d75e1790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9d75e1790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257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959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358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Change </a:t>
            </a:r>
            <a:r>
              <a:rPr lang="en-US"/>
              <a:t>to boxplot</a:t>
            </a:r>
            <a:endParaRPr dirty="0"/>
          </a:p>
        </p:txBody>
      </p:sp>
    </p:spTree>
    <p:extLst>
      <p:ext uri="{BB962C8B-B14F-4D97-AF65-F5344CB8AC3E}">
        <p14:creationId xmlns:p14="http://schemas.microsoft.com/office/powerpoint/2010/main" val="849516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814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7224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226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713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841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50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9d75e1790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9d75e1790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a41cc00f87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a41cc00f8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41cc00f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41cc00f8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29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84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82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41300" y="3601625"/>
            <a:ext cx="5261400" cy="43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0800000">
            <a:off x="-2" y="1"/>
            <a:ext cx="2501209" cy="2162717"/>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97288" y="2678578"/>
            <a:ext cx="1220170" cy="1922041"/>
            <a:chOff x="197288" y="2678578"/>
            <a:chExt cx="1220170" cy="1922041"/>
          </a:xfrm>
        </p:grpSpPr>
        <p:sp>
          <p:nvSpPr>
            <p:cNvPr id="13" name="Google Shape;13;p2"/>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632900" y="329525"/>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33450" y="3811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7100" y="357825"/>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958850" y="403962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_1">
    <p:spTree>
      <p:nvGrpSpPr>
        <p:cNvPr id="1" name="Shape 252"/>
        <p:cNvGrpSpPr/>
        <p:nvPr/>
      </p:nvGrpSpPr>
      <p:grpSpPr>
        <a:xfrm>
          <a:off x="0" y="0"/>
          <a:ext cx="0" cy="0"/>
          <a:chOff x="0" y="0"/>
          <a:chExt cx="0" cy="0"/>
        </a:xfrm>
      </p:grpSpPr>
      <p:sp>
        <p:nvSpPr>
          <p:cNvPr id="253" name="Google Shape;253;p26"/>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2374800" y="1340150"/>
            <a:ext cx="4394400" cy="131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 name="Google Shape;22;p3"/>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3" name="Google Shape;23;p3"/>
          <p:cNvSpPr/>
          <p:nvPr/>
        </p:nvSpPr>
        <p:spPr>
          <a:xfrm rot="5400000">
            <a:off x="-274662" y="1358773"/>
            <a:ext cx="4059285" cy="3510041"/>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7605100" y="41740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461000" y="46095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461000" y="202200"/>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16102" y="284775"/>
            <a:ext cx="368400" cy="36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806300" y="1413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922975" y="3239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143621" y="3155375"/>
            <a:ext cx="4859100" cy="556200"/>
          </a:xfrm>
          <a:prstGeom prst="rect">
            <a:avLst/>
          </a:prstGeom>
        </p:spPr>
        <p:txBody>
          <a:bodyPr spcFirstLastPara="1" wrap="square" lIns="91425" tIns="91425" rIns="91425" bIns="91425" anchor="ctr" anchorCtr="0">
            <a:noAutofit/>
          </a:bodyPr>
          <a:lstStyle>
            <a:lvl1pPr lvl="0" algn="r">
              <a:spcBef>
                <a:spcPts val="0"/>
              </a:spcBef>
              <a:spcAft>
                <a:spcPts val="0"/>
              </a:spcAft>
              <a:buSzPts val="2200"/>
              <a:buNone/>
              <a:defRPr sz="19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a:endParaRPr/>
          </a:p>
        </p:txBody>
      </p:sp>
      <p:sp>
        <p:nvSpPr>
          <p:cNvPr id="65" name="Google Shape;65;p8"/>
          <p:cNvSpPr txBox="1">
            <a:spLocks noGrp="1"/>
          </p:cNvSpPr>
          <p:nvPr>
            <p:ph type="subTitle" idx="1"/>
          </p:nvPr>
        </p:nvSpPr>
        <p:spPr>
          <a:xfrm>
            <a:off x="2141300" y="1603900"/>
            <a:ext cx="4859100" cy="1277100"/>
          </a:xfrm>
          <a:prstGeom prst="rect">
            <a:avLst/>
          </a:prstGeom>
        </p:spPr>
        <p:txBody>
          <a:bodyPr spcFirstLastPara="1" wrap="square" lIns="91425" tIns="91425" rIns="91425" bIns="91425" anchor="b" anchorCtr="0">
            <a:noAutofit/>
          </a:bodyPr>
          <a:lstStyle>
            <a:lvl1pPr lvl="0" algn="r">
              <a:spcBef>
                <a:spcPts val="0"/>
              </a:spcBef>
              <a:spcAft>
                <a:spcPts val="0"/>
              </a:spcAft>
              <a:buSzPts val="1600"/>
              <a:buNone/>
              <a:defRPr sz="21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66" name="Google Shape;66;p8"/>
          <p:cNvSpPr/>
          <p:nvPr/>
        </p:nvSpPr>
        <p:spPr>
          <a:xfrm>
            <a:off x="-26675" y="-20602"/>
            <a:ext cx="2613705" cy="2572422"/>
          </a:xfrm>
          <a:custGeom>
            <a:avLst/>
            <a:gdLst/>
            <a:ahLst/>
            <a:cxnLst/>
            <a:rect l="l" t="t" r="r" b="b"/>
            <a:pathLst>
              <a:path w="51029" h="50223" extrusionOk="0">
                <a:moveTo>
                  <a:pt x="0" y="0"/>
                </a:moveTo>
                <a:lnTo>
                  <a:pt x="590" y="49721"/>
                </a:lnTo>
                <a:cubicBezTo>
                  <a:pt x="641" y="49721"/>
                  <a:pt x="3385" y="50182"/>
                  <a:pt x="3436" y="50182"/>
                </a:cubicBezTo>
                <a:cubicBezTo>
                  <a:pt x="3885" y="50174"/>
                  <a:pt x="4333" y="50170"/>
                  <a:pt x="4783" y="50170"/>
                </a:cubicBezTo>
                <a:cubicBezTo>
                  <a:pt x="6537" y="50170"/>
                  <a:pt x="8295" y="50223"/>
                  <a:pt x="10050" y="50223"/>
                </a:cubicBezTo>
                <a:cubicBezTo>
                  <a:pt x="11826" y="50223"/>
                  <a:pt x="13598" y="50169"/>
                  <a:pt x="15360" y="49951"/>
                </a:cubicBezTo>
                <a:cubicBezTo>
                  <a:pt x="19027" y="49490"/>
                  <a:pt x="22899" y="48054"/>
                  <a:pt x="24745" y="44874"/>
                </a:cubicBezTo>
                <a:cubicBezTo>
                  <a:pt x="27489" y="40079"/>
                  <a:pt x="24514" y="33720"/>
                  <a:pt x="26617" y="28643"/>
                </a:cubicBezTo>
                <a:cubicBezTo>
                  <a:pt x="28412" y="24309"/>
                  <a:pt x="33232" y="22181"/>
                  <a:pt x="37669" y="20668"/>
                </a:cubicBezTo>
                <a:cubicBezTo>
                  <a:pt x="42079" y="19155"/>
                  <a:pt x="46951" y="17514"/>
                  <a:pt x="49387" y="13514"/>
                </a:cubicBezTo>
                <a:cubicBezTo>
                  <a:pt x="50541" y="11590"/>
                  <a:pt x="50977" y="9308"/>
                  <a:pt x="51028" y="7077"/>
                </a:cubicBezTo>
                <a:cubicBezTo>
                  <a:pt x="51028" y="5667"/>
                  <a:pt x="50823" y="1590"/>
                  <a:pt x="50490" y="205"/>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7000374" y="3289959"/>
            <a:ext cx="2143649" cy="185354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8"/>
          <p:cNvGrpSpPr/>
          <p:nvPr/>
        </p:nvGrpSpPr>
        <p:grpSpPr>
          <a:xfrm rot="-4820842">
            <a:off x="7155469" y="18127"/>
            <a:ext cx="887797" cy="1398479"/>
            <a:chOff x="197288" y="2678578"/>
            <a:chExt cx="1220170" cy="1922041"/>
          </a:xfrm>
        </p:grpSpPr>
        <p:sp>
          <p:nvSpPr>
            <p:cNvPr id="69" name="Google Shape;69;p8"/>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p:nvPr/>
        </p:nvSpPr>
        <p:spPr>
          <a:xfrm>
            <a:off x="4187900" y="465760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8430725" y="2360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662525" y="3399651"/>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776300" y="287225"/>
            <a:ext cx="363600" cy="36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a:off x="1024233" y="3528580"/>
            <a:ext cx="2239200" cy="2150748"/>
            <a:chOff x="995933" y="3538005"/>
            <a:chExt cx="2239200" cy="2150748"/>
          </a:xfrm>
        </p:grpSpPr>
        <p:sp>
          <p:nvSpPr>
            <p:cNvPr id="76" name="Google Shape;76;p8"/>
            <p:cNvSpPr/>
            <p:nvPr/>
          </p:nvSpPr>
          <p:spPr>
            <a:xfrm rot="-134995" flipH="1">
              <a:off x="1026594" y="4038286"/>
              <a:ext cx="2177879" cy="16083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8100000">
              <a:off x="2301505" y="3691321"/>
              <a:ext cx="688275" cy="614739"/>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7"/>
        <p:cNvGrpSpPr/>
        <p:nvPr/>
      </p:nvGrpSpPr>
      <p:grpSpPr>
        <a:xfrm>
          <a:off x="0" y="0"/>
          <a:ext cx="0" cy="0"/>
          <a:chOff x="0" y="0"/>
          <a:chExt cx="0" cy="0"/>
        </a:xfrm>
      </p:grpSpPr>
      <p:sp>
        <p:nvSpPr>
          <p:cNvPr id="98" name="Google Shape;98;p13"/>
          <p:cNvSpPr/>
          <p:nvPr/>
        </p:nvSpPr>
        <p:spPr>
          <a:xfrm>
            <a:off x="8733798" y="3291823"/>
            <a:ext cx="159600" cy="15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273766">
            <a:off x="-241601" y="149001"/>
            <a:ext cx="8847138" cy="53614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2"/>
          </p:nvPr>
        </p:nvSpPr>
        <p:spPr>
          <a:xfrm>
            <a:off x="1556125" y="2071672"/>
            <a:ext cx="2866200" cy="489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3" name="Google Shape;103;p13"/>
          <p:cNvSpPr txBox="1">
            <a:spLocks noGrp="1"/>
          </p:cNvSpPr>
          <p:nvPr>
            <p:ph type="title" idx="3" hasCustomPrompt="1"/>
          </p:nvPr>
        </p:nvSpPr>
        <p:spPr>
          <a:xfrm>
            <a:off x="71322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title" idx="4"/>
          </p:nvPr>
        </p:nvSpPr>
        <p:spPr>
          <a:xfrm>
            <a:off x="155612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5" hasCustomPrompt="1"/>
          </p:nvPr>
        </p:nvSpPr>
        <p:spPr>
          <a:xfrm>
            <a:off x="71322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 name="Google Shape;106;p13"/>
          <p:cNvSpPr txBox="1">
            <a:spLocks noGrp="1"/>
          </p:cNvSpPr>
          <p:nvPr>
            <p:ph type="title" idx="6"/>
          </p:nvPr>
        </p:nvSpPr>
        <p:spPr>
          <a:xfrm>
            <a:off x="5354375" y="2069027"/>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3"/>
          <p:cNvSpPr txBox="1">
            <a:spLocks noGrp="1"/>
          </p:cNvSpPr>
          <p:nvPr>
            <p:ph type="title" idx="7" hasCustomPrompt="1"/>
          </p:nvPr>
        </p:nvSpPr>
        <p:spPr>
          <a:xfrm>
            <a:off x="451147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3"/>
          <p:cNvSpPr txBox="1">
            <a:spLocks noGrp="1"/>
          </p:cNvSpPr>
          <p:nvPr>
            <p:ph type="title" idx="8"/>
          </p:nvPr>
        </p:nvSpPr>
        <p:spPr>
          <a:xfrm>
            <a:off x="535437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3"/>
          <p:cNvSpPr txBox="1">
            <a:spLocks noGrp="1"/>
          </p:cNvSpPr>
          <p:nvPr>
            <p:ph type="title" idx="9" hasCustomPrompt="1"/>
          </p:nvPr>
        </p:nvSpPr>
        <p:spPr>
          <a:xfrm>
            <a:off x="451147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1556100" y="2408875"/>
            <a:ext cx="2105400" cy="5727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1" name="Google Shape;111;p13"/>
          <p:cNvSpPr txBox="1">
            <a:spLocks noGrp="1"/>
          </p:cNvSpPr>
          <p:nvPr>
            <p:ph type="subTitle" idx="13"/>
          </p:nvPr>
        </p:nvSpPr>
        <p:spPr>
          <a:xfrm>
            <a:off x="1556100" y="3756350"/>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2" name="Google Shape;112;p13"/>
          <p:cNvSpPr txBox="1">
            <a:spLocks noGrp="1"/>
          </p:cNvSpPr>
          <p:nvPr>
            <p:ph type="subTitle" idx="14"/>
          </p:nvPr>
        </p:nvSpPr>
        <p:spPr>
          <a:xfrm>
            <a:off x="5354375" y="2412425"/>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3"/>
          <p:cNvSpPr txBox="1">
            <a:spLocks noGrp="1"/>
          </p:cNvSpPr>
          <p:nvPr>
            <p:ph type="subTitle" idx="15"/>
          </p:nvPr>
        </p:nvSpPr>
        <p:spPr>
          <a:xfrm>
            <a:off x="5354375" y="3759351"/>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4" name="Google Shape;114;p13"/>
          <p:cNvSpPr/>
          <p:nvPr/>
        </p:nvSpPr>
        <p:spPr>
          <a:xfrm>
            <a:off x="6391550" y="1603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6"/>
          <p:cNvSpPr txBox="1">
            <a:spLocks noGrp="1"/>
          </p:cNvSpPr>
          <p:nvPr>
            <p:ph type="title" idx="2"/>
          </p:nvPr>
        </p:nvSpPr>
        <p:spPr>
          <a:xfrm>
            <a:off x="1088212"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8" name="Google Shape;148;p16"/>
          <p:cNvSpPr txBox="1">
            <a:spLocks noGrp="1"/>
          </p:cNvSpPr>
          <p:nvPr>
            <p:ph type="subTitle" idx="1"/>
          </p:nvPr>
        </p:nvSpPr>
        <p:spPr>
          <a:xfrm>
            <a:off x="1088212"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9" name="Google Shape;149;p16"/>
          <p:cNvSpPr txBox="1">
            <a:spLocks noGrp="1"/>
          </p:cNvSpPr>
          <p:nvPr>
            <p:ph type="title" idx="3"/>
          </p:nvPr>
        </p:nvSpPr>
        <p:spPr>
          <a:xfrm>
            <a:off x="1088212"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0" name="Google Shape;150;p16"/>
          <p:cNvSpPr txBox="1">
            <a:spLocks noGrp="1"/>
          </p:cNvSpPr>
          <p:nvPr>
            <p:ph type="subTitle" idx="4"/>
          </p:nvPr>
        </p:nvSpPr>
        <p:spPr>
          <a:xfrm>
            <a:off x="1088212"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1" name="Google Shape;151;p16"/>
          <p:cNvSpPr txBox="1">
            <a:spLocks noGrp="1"/>
          </p:cNvSpPr>
          <p:nvPr>
            <p:ph type="title" idx="5"/>
          </p:nvPr>
        </p:nvSpPr>
        <p:spPr>
          <a:xfrm>
            <a:off x="5188110"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16"/>
          <p:cNvSpPr txBox="1">
            <a:spLocks noGrp="1"/>
          </p:cNvSpPr>
          <p:nvPr>
            <p:ph type="subTitle" idx="6"/>
          </p:nvPr>
        </p:nvSpPr>
        <p:spPr>
          <a:xfrm>
            <a:off x="5188110"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3" name="Google Shape;153;p16"/>
          <p:cNvSpPr txBox="1">
            <a:spLocks noGrp="1"/>
          </p:cNvSpPr>
          <p:nvPr>
            <p:ph type="title" idx="7"/>
          </p:nvPr>
        </p:nvSpPr>
        <p:spPr>
          <a:xfrm>
            <a:off x="5188110"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16"/>
          <p:cNvSpPr txBox="1">
            <a:spLocks noGrp="1"/>
          </p:cNvSpPr>
          <p:nvPr>
            <p:ph type="subTitle" idx="8"/>
          </p:nvPr>
        </p:nvSpPr>
        <p:spPr>
          <a:xfrm>
            <a:off x="5188110"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5" name="Google Shape;155;p16"/>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4258300" y="48244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475600" y="17826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686225" y="152847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90"/>
        <p:cNvGrpSpPr/>
        <p:nvPr/>
      </p:nvGrpSpPr>
      <p:grpSpPr>
        <a:xfrm>
          <a:off x="0" y="0"/>
          <a:ext cx="0" cy="0"/>
          <a:chOff x="0" y="0"/>
          <a:chExt cx="0" cy="0"/>
        </a:xfrm>
      </p:grpSpPr>
      <p:sp>
        <p:nvSpPr>
          <p:cNvPr id="191" name="Google Shape;191;p19"/>
          <p:cNvSpPr txBox="1">
            <a:spLocks noGrp="1"/>
          </p:cNvSpPr>
          <p:nvPr>
            <p:ph type="subTitle" idx="1"/>
          </p:nvPr>
        </p:nvSpPr>
        <p:spPr>
          <a:xfrm>
            <a:off x="713225" y="2320150"/>
            <a:ext cx="3306000" cy="1432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92" name="Google Shape;192;p19"/>
          <p:cNvSpPr/>
          <p:nvPr/>
        </p:nvSpPr>
        <p:spPr>
          <a:xfrm rot="10800000">
            <a:off x="8" y="-3"/>
            <a:ext cx="2520464" cy="217936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53350" y="2746150"/>
            <a:ext cx="394500" cy="39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2742925" y="4787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3468175" y="19737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8746100" y="1800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43"/>
        <p:cNvGrpSpPr/>
        <p:nvPr/>
      </p:nvGrpSpPr>
      <p:grpSpPr>
        <a:xfrm>
          <a:off x="0" y="0"/>
          <a:ext cx="0" cy="0"/>
          <a:chOff x="0" y="0"/>
          <a:chExt cx="0" cy="0"/>
        </a:xfrm>
      </p:grpSpPr>
      <p:sp>
        <p:nvSpPr>
          <p:cNvPr id="244" name="Google Shape;244;p25"/>
          <p:cNvSpPr/>
          <p:nvPr/>
        </p:nvSpPr>
        <p:spPr>
          <a:xfrm rot="-152789" flipH="1">
            <a:off x="3833555" y="423896"/>
            <a:ext cx="5455788" cy="49116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txBox="1">
            <a:spLocks noGrp="1"/>
          </p:cNvSpPr>
          <p:nvPr>
            <p:ph type="title"/>
          </p:nvPr>
        </p:nvSpPr>
        <p:spPr>
          <a:xfrm>
            <a:off x="4112600" y="827425"/>
            <a:ext cx="3956100" cy="77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5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6" name="Google Shape;246;p25"/>
          <p:cNvSpPr txBox="1">
            <a:spLocks noGrp="1"/>
          </p:cNvSpPr>
          <p:nvPr>
            <p:ph type="subTitle" idx="1"/>
          </p:nvPr>
        </p:nvSpPr>
        <p:spPr>
          <a:xfrm>
            <a:off x="4112600" y="1604125"/>
            <a:ext cx="3956100" cy="1140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7" name="Google Shape;247;p25"/>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txBox="1"/>
          <p:nvPr/>
        </p:nvSpPr>
        <p:spPr>
          <a:xfrm>
            <a:off x="4683500" y="3572625"/>
            <a:ext cx="3385200" cy="6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Lato"/>
                <a:ea typeface="Lato"/>
                <a:cs typeface="Lato"/>
                <a:sym typeface="Lato"/>
              </a:rPr>
              <a:t>CREDITS</a:t>
            </a:r>
            <a:r>
              <a:rPr lang="en" sz="1200">
                <a:solidFill>
                  <a:schemeClr val="lt1"/>
                </a:solidFill>
                <a:latin typeface="Lato"/>
                <a:ea typeface="Lato"/>
                <a:cs typeface="Lato"/>
                <a:sym typeface="Lato"/>
              </a:rPr>
              <a:t>: This presentation template was created by </a:t>
            </a:r>
            <a:r>
              <a:rPr lang="en" sz="1200" b="1">
                <a:solidFill>
                  <a:schemeClr val="l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b="1">
                <a:solidFill>
                  <a:schemeClr val="lt1"/>
                </a:solidFill>
                <a:latin typeface="Lato"/>
                <a:ea typeface="Lato"/>
                <a:cs typeface="Lato"/>
                <a:sym typeface="Lato"/>
              </a:rPr>
              <a:t>,</a:t>
            </a:r>
            <a:r>
              <a:rPr lang="en" sz="1200">
                <a:solidFill>
                  <a:schemeClr val="lt1"/>
                </a:solidFill>
                <a:latin typeface="Lato"/>
                <a:ea typeface="Lato"/>
                <a:cs typeface="Lato"/>
                <a:sym typeface="Lato"/>
              </a:rPr>
              <a:t> including icons by </a:t>
            </a:r>
            <a:r>
              <a:rPr lang="en" sz="1200"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lt1"/>
                </a:solidFill>
                <a:latin typeface="Lato"/>
                <a:ea typeface="Lato"/>
                <a:cs typeface="Lato"/>
                <a:sym typeface="Lato"/>
              </a:rPr>
              <a:t> and infographics &amp; images by </a:t>
            </a:r>
            <a:r>
              <a:rPr lang="en" sz="1200"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1pPr>
            <a:lvl2pPr lvl="1">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2pPr>
            <a:lvl3pPr lvl="2">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3pPr>
            <a:lvl4pPr lvl="3">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4pPr>
            <a:lvl5pPr lvl="4">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5pPr>
            <a:lvl6pPr lvl="5">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6pPr>
            <a:lvl7pPr lvl="6">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7pPr>
            <a:lvl8pPr lvl="7">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8pPr>
            <a:lvl9pPr lvl="8">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2" r:id="rId7"/>
    <p:sldLayoutId id="2147483665"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LiyanaRoslie/ds-keywords"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annpastushko/towards-data-science-articles-dataset-20102021"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andrewmvd/data-scientist-jobs"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rot="-475456">
            <a:off x="1823075" y="936832"/>
            <a:ext cx="5503250" cy="465178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dk2"/>
                </a:solidFill>
              </a:rPr>
              <a:t>Capstone Project </a:t>
            </a:r>
            <a:br>
              <a:rPr lang="en" sz="7200" dirty="0">
                <a:solidFill>
                  <a:schemeClr val="dk2"/>
                </a:solidFill>
              </a:rPr>
            </a:br>
            <a:r>
              <a:rPr lang="en" sz="3900" dirty="0"/>
              <a:t>Liyana Roslie</a:t>
            </a:r>
            <a:endParaRPr sz="3900" dirty="0"/>
          </a:p>
        </p:txBody>
      </p:sp>
      <p:sp>
        <p:nvSpPr>
          <p:cNvPr id="267" name="Google Shape;267;p29"/>
          <p:cNvSpPr txBox="1">
            <a:spLocks noGrp="1"/>
          </p:cNvSpPr>
          <p:nvPr>
            <p:ph type="subTitle" idx="1"/>
          </p:nvPr>
        </p:nvSpPr>
        <p:spPr>
          <a:xfrm>
            <a:off x="1941300" y="3753750"/>
            <a:ext cx="5261400" cy="4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important keywords in Data Science Industry</a:t>
            </a:r>
            <a:endParaRPr dirty="0"/>
          </a:p>
        </p:txBody>
      </p:sp>
      <p:grpSp>
        <p:nvGrpSpPr>
          <p:cNvPr id="268" name="Google Shape;268;p29"/>
          <p:cNvGrpSpPr/>
          <p:nvPr/>
        </p:nvGrpSpPr>
        <p:grpSpPr>
          <a:xfrm>
            <a:off x="7546121" y="873735"/>
            <a:ext cx="1918327" cy="2967327"/>
            <a:chOff x="7546121" y="873735"/>
            <a:chExt cx="1918327" cy="2967327"/>
          </a:xfrm>
        </p:grpSpPr>
        <p:grpSp>
          <p:nvGrpSpPr>
            <p:cNvPr id="269" name="Google Shape;269;p29"/>
            <p:cNvGrpSpPr/>
            <p:nvPr/>
          </p:nvGrpSpPr>
          <p:grpSpPr>
            <a:xfrm>
              <a:off x="7546121" y="873735"/>
              <a:ext cx="847734" cy="1653022"/>
              <a:chOff x="5707511" y="544911"/>
              <a:chExt cx="312852" cy="610039"/>
            </a:xfrm>
          </p:grpSpPr>
          <p:sp>
            <p:nvSpPr>
              <p:cNvPr id="270" name="Google Shape;270;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29"/>
            <p:cNvGrpSpPr/>
            <p:nvPr/>
          </p:nvGrpSpPr>
          <p:grpSpPr>
            <a:xfrm rot="2501542">
              <a:off x="8174333" y="2115451"/>
              <a:ext cx="847732" cy="1653017"/>
              <a:chOff x="5707511" y="544911"/>
              <a:chExt cx="312852" cy="610039"/>
            </a:xfrm>
          </p:grpSpPr>
          <p:sp>
            <p:nvSpPr>
              <p:cNvPr id="276" name="Google Shape;276;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03433FC-AE84-864A-BFE3-4EB2ADEF53D0}"/>
              </a:ext>
            </a:extLst>
          </p:cNvPr>
          <p:cNvPicPr>
            <a:picLocks noChangeAspect="1"/>
          </p:cNvPicPr>
          <p:nvPr/>
        </p:nvPicPr>
        <p:blipFill>
          <a:blip r:embed="rId3"/>
          <a:stretch>
            <a:fillRect/>
          </a:stretch>
        </p:blipFill>
        <p:spPr>
          <a:xfrm>
            <a:off x="875975" y="1814313"/>
            <a:ext cx="5913120" cy="2179892"/>
          </a:xfrm>
          <a:prstGeom prst="rect">
            <a:avLst/>
          </a:prstGeom>
        </p:spPr>
      </p:pic>
      <p:pic>
        <p:nvPicPr>
          <p:cNvPr id="6" name="Picture 5">
            <a:extLst>
              <a:ext uri="{FF2B5EF4-FFF2-40B4-BE49-F238E27FC236}">
                <a16:creationId xmlns:a16="http://schemas.microsoft.com/office/drawing/2014/main" id="{3AE50460-2215-D140-8AE4-700956BCDA9E}"/>
              </a:ext>
            </a:extLst>
          </p:cNvPr>
          <p:cNvPicPr>
            <a:picLocks noChangeAspect="1"/>
          </p:cNvPicPr>
          <p:nvPr/>
        </p:nvPicPr>
        <p:blipFill>
          <a:blip r:embed="rId4"/>
          <a:stretch>
            <a:fillRect/>
          </a:stretch>
        </p:blipFill>
        <p:spPr>
          <a:xfrm>
            <a:off x="6800659" y="1804153"/>
            <a:ext cx="2120440" cy="2179892"/>
          </a:xfrm>
          <a:prstGeom prst="rect">
            <a:avLst/>
          </a:prstGeom>
        </p:spPr>
      </p:pic>
      <p:sp>
        <p:nvSpPr>
          <p:cNvPr id="13" name="Oval 12">
            <a:extLst>
              <a:ext uri="{FF2B5EF4-FFF2-40B4-BE49-F238E27FC236}">
                <a16:creationId xmlns:a16="http://schemas.microsoft.com/office/drawing/2014/main" id="{06F3AF93-8F94-7B47-9785-B3C40E0B2AEA}"/>
              </a:ext>
            </a:extLst>
          </p:cNvPr>
          <p:cNvSpPr/>
          <p:nvPr/>
        </p:nvSpPr>
        <p:spPr>
          <a:xfrm>
            <a:off x="2489200" y="1727433"/>
            <a:ext cx="1503680" cy="2223020"/>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15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PREPROCESSING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clean the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74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For both EDA and Topic Modelling:</a:t>
            </a:r>
          </a:p>
          <a:p>
            <a:pPr marL="742950" lvl="1" indent="-285750">
              <a:buFont typeface="Arial" panose="020B0604020202020204" pitchFamily="34" charset="0"/>
              <a:buChar char="•"/>
            </a:pPr>
            <a:r>
              <a:rPr lang="en-SG" dirty="0"/>
              <a:t>Remove punctuation, escape characters, special characters including HTML markups, emojis, remove duplicate contents, define extra </a:t>
            </a:r>
            <a:r>
              <a:rPr lang="en-SG" dirty="0" err="1"/>
              <a:t>stopwords</a:t>
            </a:r>
            <a:r>
              <a:rPr lang="en-SG" dirty="0"/>
              <a:t> and remove them</a:t>
            </a:r>
          </a:p>
          <a:p>
            <a:pPr marL="742950" lvl="1" indent="-285750">
              <a:buFont typeface="Arial" panose="020B0604020202020204" pitchFamily="34" charset="0"/>
              <a:buChar char="•"/>
            </a:pPr>
            <a:r>
              <a:rPr lang="en-SG" dirty="0"/>
              <a:t>Make relevant data to be all in lowercase</a:t>
            </a:r>
          </a:p>
          <a:p>
            <a:pPr marL="742950" lvl="1" indent="-285750">
              <a:buFont typeface="Arial" panose="020B0604020202020204" pitchFamily="34" charset="0"/>
              <a:buChar char="•"/>
            </a:pPr>
            <a:r>
              <a:rPr lang="en-SG" dirty="0"/>
              <a:t>In articles content data:</a:t>
            </a:r>
          </a:p>
          <a:p>
            <a:pPr marL="1200150" lvl="2" indent="-285750">
              <a:buFont typeface="Arial" panose="020B0604020202020204" pitchFamily="34" charset="0"/>
              <a:buChar char="•"/>
            </a:pPr>
            <a:r>
              <a:rPr lang="en-SG" dirty="0"/>
              <a:t>Remove articles with missing content. Some URLs has been taken down</a:t>
            </a:r>
          </a:p>
          <a:p>
            <a:pPr marL="1200150" lvl="2" indent="-285750">
              <a:buFont typeface="Arial" panose="020B0604020202020204" pitchFamily="34" charset="0"/>
              <a:buChar char="•"/>
            </a:pPr>
            <a:r>
              <a:rPr lang="en-SG" dirty="0"/>
              <a:t>Remove author name</a:t>
            </a:r>
          </a:p>
          <a:p>
            <a:pPr marL="1200150" lvl="2" indent="-285750">
              <a:buFont typeface="Arial" panose="020B0604020202020204" pitchFamily="34" charset="0"/>
              <a:buChar char="•"/>
            </a:pPr>
            <a:r>
              <a:rPr lang="en-SG" dirty="0"/>
              <a:t>Remove first phrase which includes reading time summary</a:t>
            </a:r>
          </a:p>
          <a:p>
            <a:pPr marL="742950" lvl="1" indent="-285750">
              <a:buFont typeface="Arial" panose="020B0604020202020204" pitchFamily="34" charset="0"/>
              <a:buChar char="•"/>
            </a:pPr>
            <a:r>
              <a:rPr lang="en-SG" dirty="0"/>
              <a:t>In jobs description data</a:t>
            </a:r>
          </a:p>
          <a:p>
            <a:pPr marL="1200150" lvl="2" indent="-285750">
              <a:buFont typeface="Arial" panose="020B0604020202020204" pitchFamily="34" charset="0"/>
              <a:buChar char="•"/>
            </a:pPr>
            <a:r>
              <a:rPr lang="en-SG" dirty="0"/>
              <a:t>Extract company name in company column before “\n” appears</a:t>
            </a:r>
          </a:p>
          <a:p>
            <a:pPr marL="1200150" lvl="2" indent="-285750">
              <a:buFont typeface="Arial" panose="020B0604020202020204" pitchFamily="34" charset="0"/>
              <a:buChar char="•"/>
            </a:pPr>
            <a:r>
              <a:rPr lang="en-SG" dirty="0"/>
              <a:t>Remove company name</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076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EXAMPLE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090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In Topic Modelling ONLY:</a:t>
            </a:r>
          </a:p>
          <a:p>
            <a:pPr marL="742950" lvl="1" indent="-285750">
              <a:buFont typeface="Arial" panose="020B0604020202020204" pitchFamily="34" charset="0"/>
              <a:buChar char="•"/>
            </a:pPr>
            <a:r>
              <a:rPr lang="en-SG" dirty="0"/>
              <a:t>Lemmatize: change words to noun</a:t>
            </a:r>
          </a:p>
          <a:p>
            <a:pPr marL="742950" lvl="1" indent="-285750">
              <a:buFont typeface="Arial" panose="020B0604020202020204" pitchFamily="34" charset="0"/>
              <a:buChar char="•"/>
            </a:pPr>
            <a:r>
              <a:rPr lang="en-SG" dirty="0"/>
              <a:t>Stem : reduce words to root form</a:t>
            </a:r>
          </a:p>
          <a:p>
            <a:pPr marL="742950" lvl="1" indent="-285750">
              <a:buFont typeface="Arial" panose="020B0604020202020204" pitchFamily="34" charset="0"/>
              <a:buChar char="•"/>
            </a:pPr>
            <a:r>
              <a:rPr lang="en-SG" dirty="0"/>
              <a:t>Convert a document into list of tokens</a:t>
            </a:r>
          </a:p>
          <a:p>
            <a:pPr marL="742950" lvl="1" indent="-285750">
              <a:buFont typeface="Arial" panose="020B0604020202020204" pitchFamily="34" charset="0"/>
              <a:buChar char="•"/>
            </a:pPr>
            <a:r>
              <a:rPr lang="en-SG" dirty="0"/>
              <a:t>Prepare list of tokens into</a:t>
            </a:r>
          </a:p>
          <a:p>
            <a:pPr marL="1200150" lvl="2" indent="-285750">
              <a:buFont typeface="Arial" panose="020B0604020202020204" pitchFamily="34" charset="0"/>
              <a:buChar char="•"/>
            </a:pPr>
            <a:r>
              <a:rPr lang="en-SG" dirty="0"/>
              <a:t>Bag of words</a:t>
            </a:r>
          </a:p>
          <a:p>
            <a:pPr marL="1200150" lvl="2" indent="-285750">
              <a:buFont typeface="Arial" panose="020B0604020202020204" pitchFamily="34" charset="0"/>
              <a:buChar char="•"/>
            </a:pPr>
            <a:r>
              <a:rPr lang="en-SG" dirty="0"/>
              <a:t>TF-IDF</a:t>
            </a:r>
          </a:p>
          <a:p>
            <a:pPr marL="742950" lvl="1" indent="-285750">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423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EXPLORATION</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insights can be derived from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2451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ARTICLES</a:t>
            </a:r>
            <a:endParaRPr dirty="0"/>
          </a:p>
        </p:txBody>
      </p:sp>
      <p:sp>
        <p:nvSpPr>
          <p:cNvPr id="363" name="Google Shape;363;p36"/>
          <p:cNvSpPr txBox="1">
            <a:spLocks noGrp="1"/>
          </p:cNvSpPr>
          <p:nvPr>
            <p:ph type="subTitle" idx="1"/>
          </p:nvPr>
        </p:nvSpPr>
        <p:spPr>
          <a:xfrm>
            <a:off x="5638799" y="1582840"/>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Most frequent words that appear in articles</a:t>
            </a:r>
            <a:endParaRPr sz="14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Article Writing Icon 521193">
            <a:extLst>
              <a:ext uri="{FF2B5EF4-FFF2-40B4-BE49-F238E27FC236}">
                <a16:creationId xmlns:a16="http://schemas.microsoft.com/office/drawing/2014/main" id="{4F28C23C-9158-6B4A-A350-B4FAD5B9F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82281"/>
            <a:ext cx="629919" cy="6299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B54D379-57A7-9A4D-8388-D00E21851F45}"/>
              </a:ext>
            </a:extLst>
          </p:cNvPr>
          <p:cNvPicPr>
            <a:picLocks noChangeAspect="1"/>
          </p:cNvPicPr>
          <p:nvPr/>
        </p:nvPicPr>
        <p:blipFill>
          <a:blip r:embed="rId4"/>
          <a:stretch>
            <a:fillRect/>
          </a:stretch>
        </p:blipFill>
        <p:spPr>
          <a:xfrm>
            <a:off x="1080506" y="1717040"/>
            <a:ext cx="4267200" cy="2197100"/>
          </a:xfrm>
          <a:prstGeom prst="rect">
            <a:avLst/>
          </a:prstGeom>
        </p:spPr>
      </p:pic>
    </p:spTree>
    <p:extLst>
      <p:ext uri="{BB962C8B-B14F-4D97-AF65-F5344CB8AC3E}">
        <p14:creationId xmlns:p14="http://schemas.microsoft.com/office/powerpoint/2010/main" val="3493549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JOBS LISTINGS</a:t>
            </a:r>
            <a:endParaRPr dirty="0"/>
          </a:p>
        </p:txBody>
      </p:sp>
      <p:sp>
        <p:nvSpPr>
          <p:cNvPr id="363" name="Google Shape;363;p36"/>
          <p:cNvSpPr txBox="1">
            <a:spLocks noGrp="1"/>
          </p:cNvSpPr>
          <p:nvPr>
            <p:ph type="subTitle" idx="1"/>
          </p:nvPr>
        </p:nvSpPr>
        <p:spPr>
          <a:xfrm>
            <a:off x="5638799" y="1582840"/>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Most frequent words that appear in job’s listings</a:t>
            </a:r>
            <a:endParaRPr sz="14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Job Search Icon 744768">
            <a:extLst>
              <a:ext uri="{FF2B5EF4-FFF2-40B4-BE49-F238E27FC236}">
                <a16:creationId xmlns:a16="http://schemas.microsoft.com/office/drawing/2014/main" id="{8753E2B3-7B81-3646-9973-27233E243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549" y="485555"/>
            <a:ext cx="680589" cy="6805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3821C4C-423F-5A47-8112-E45BE653B7A7}"/>
              </a:ext>
            </a:extLst>
          </p:cNvPr>
          <p:cNvPicPr>
            <a:picLocks noChangeAspect="1"/>
          </p:cNvPicPr>
          <p:nvPr/>
        </p:nvPicPr>
        <p:blipFill>
          <a:blip r:embed="rId4"/>
          <a:stretch>
            <a:fillRect/>
          </a:stretch>
        </p:blipFill>
        <p:spPr>
          <a:xfrm>
            <a:off x="1056376" y="1737360"/>
            <a:ext cx="4356100" cy="2197100"/>
          </a:xfrm>
          <a:prstGeom prst="rect">
            <a:avLst/>
          </a:prstGeom>
        </p:spPr>
      </p:pic>
    </p:spTree>
    <p:extLst>
      <p:ext uri="{BB962C8B-B14F-4D97-AF65-F5344CB8AC3E}">
        <p14:creationId xmlns:p14="http://schemas.microsoft.com/office/powerpoint/2010/main" val="65446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CLAPS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363;p36">
            <a:extLst>
              <a:ext uri="{FF2B5EF4-FFF2-40B4-BE49-F238E27FC236}">
                <a16:creationId xmlns:a16="http://schemas.microsoft.com/office/drawing/2014/main" id="{17D040CA-2E63-514F-BCDE-B90751BBF3FF}"/>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Neural Network</a:t>
            </a:r>
          </a:p>
          <a:p>
            <a:pPr marL="285750" indent="-285750" algn="l">
              <a:buFont typeface="Arial" panose="020B0604020202020204" pitchFamily="34" charset="0"/>
              <a:buChar char="•"/>
            </a:pPr>
            <a:r>
              <a:rPr lang="en-US" sz="1200" dirty="0"/>
              <a:t>Python language for Data Science</a:t>
            </a:r>
          </a:p>
          <a:p>
            <a:pPr marL="285750" indent="-285750" algn="l">
              <a:buFont typeface="Arial" panose="020B0604020202020204" pitchFamily="34" charset="0"/>
              <a:buChar char="•"/>
            </a:pPr>
            <a:r>
              <a:rPr lang="en-US" sz="1200" dirty="0"/>
              <a:t>Data Science algorithms</a:t>
            </a:r>
          </a:p>
          <a:p>
            <a:pPr marL="285750" indent="-285750" algn="l">
              <a:buFont typeface="Arial" panose="020B0604020202020204" pitchFamily="34" charset="0"/>
              <a:buChar char="•"/>
            </a:pPr>
            <a:r>
              <a:rPr lang="en-US" sz="1200" dirty="0"/>
              <a:t>Computer Vision</a:t>
            </a:r>
          </a:p>
          <a:p>
            <a:pPr marL="285750" indent="-285750" algn="l">
              <a:buFont typeface="Arial" panose="020B0604020202020204" pitchFamily="34" charset="0"/>
              <a:buChar char="•"/>
            </a:pPr>
            <a:r>
              <a:rPr lang="en-US" sz="1200" dirty="0"/>
              <a:t>Data Science career</a:t>
            </a:r>
          </a:p>
          <a:p>
            <a:pPr marL="285750" indent="-285750" algn="l">
              <a:buFont typeface="Arial" panose="020B0604020202020204" pitchFamily="34" charset="0"/>
              <a:buChar char="•"/>
            </a:pPr>
            <a:r>
              <a:rPr lang="en-US" sz="1200" dirty="0"/>
              <a:t>More informative topics</a:t>
            </a:r>
            <a:endParaRPr sz="1200" dirty="0"/>
          </a:p>
        </p:txBody>
      </p:sp>
      <p:pic>
        <p:nvPicPr>
          <p:cNvPr id="1028" name="Picture 4" descr="Applause Icon 2002369">
            <a:extLst>
              <a:ext uri="{FF2B5EF4-FFF2-40B4-BE49-F238E27FC236}">
                <a16:creationId xmlns:a16="http://schemas.microsoft.com/office/drawing/2014/main" id="{D6B417C8-C4D4-694D-9A9E-69388CC4C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760" y="377540"/>
            <a:ext cx="836017" cy="8360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C805702-AC32-BD45-8A63-0965EDA7AEB0}"/>
              </a:ext>
            </a:extLst>
          </p:cNvPr>
          <p:cNvPicPr>
            <a:picLocks noChangeAspect="1"/>
          </p:cNvPicPr>
          <p:nvPr/>
        </p:nvPicPr>
        <p:blipFill>
          <a:blip r:embed="rId4"/>
          <a:stretch>
            <a:fillRect/>
          </a:stretch>
        </p:blipFill>
        <p:spPr>
          <a:xfrm>
            <a:off x="2321344" y="1793228"/>
            <a:ext cx="3238500" cy="1739900"/>
          </a:xfrm>
          <a:prstGeom prst="rect">
            <a:avLst/>
          </a:prstGeom>
        </p:spPr>
      </p:pic>
    </p:spTree>
    <p:extLst>
      <p:ext uri="{BB962C8B-B14F-4D97-AF65-F5344CB8AC3E}">
        <p14:creationId xmlns:p14="http://schemas.microsoft.com/office/powerpoint/2010/main" val="187313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RESPONSES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363;p36">
            <a:extLst>
              <a:ext uri="{FF2B5EF4-FFF2-40B4-BE49-F238E27FC236}">
                <a16:creationId xmlns:a16="http://schemas.microsoft.com/office/drawing/2014/main" id="{189217E8-B00A-304D-9AEA-206B32DECA51}"/>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Neural Network</a:t>
            </a:r>
          </a:p>
          <a:p>
            <a:pPr marL="285750" indent="-285750" algn="l">
              <a:buFont typeface="Arial" panose="020B0604020202020204" pitchFamily="34" charset="0"/>
              <a:buChar char="•"/>
            </a:pPr>
            <a:r>
              <a:rPr lang="en-US" sz="1200" dirty="0"/>
              <a:t>Python</a:t>
            </a:r>
          </a:p>
          <a:p>
            <a:pPr marL="285750" indent="-285750" algn="l">
              <a:buFont typeface="Arial" panose="020B0604020202020204" pitchFamily="34" charset="0"/>
              <a:buChar char="•"/>
            </a:pPr>
            <a:r>
              <a:rPr lang="en-US" sz="1200" dirty="0"/>
              <a:t>Data Science career</a:t>
            </a:r>
          </a:p>
          <a:p>
            <a:pPr marL="285750" indent="-285750" algn="l">
              <a:buFont typeface="Arial" panose="020B0604020202020204" pitchFamily="34" charset="0"/>
              <a:buChar char="•"/>
            </a:pPr>
            <a:r>
              <a:rPr lang="en-US" sz="1200" dirty="0"/>
              <a:t>Computer Vision</a:t>
            </a:r>
          </a:p>
          <a:p>
            <a:pPr marL="285750" indent="-285750" algn="l">
              <a:buFont typeface="Arial" panose="020B0604020202020204" pitchFamily="34" charset="0"/>
              <a:buChar char="•"/>
            </a:pPr>
            <a:r>
              <a:rPr lang="en-US" sz="1200" dirty="0"/>
              <a:t>Controversial headlines</a:t>
            </a:r>
          </a:p>
        </p:txBody>
      </p:sp>
      <p:pic>
        <p:nvPicPr>
          <p:cNvPr id="2050" name="Picture 2" descr="Response Icon 3146916">
            <a:extLst>
              <a:ext uri="{FF2B5EF4-FFF2-40B4-BE49-F238E27FC236}">
                <a16:creationId xmlns:a16="http://schemas.microsoft.com/office/drawing/2014/main" id="{BDABCB2E-22CE-494F-9A29-78BFF5465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038" y="356862"/>
            <a:ext cx="937975" cy="9379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5DB76B7-DC39-AB47-946E-8CCD51C76E20}"/>
              </a:ext>
            </a:extLst>
          </p:cNvPr>
          <p:cNvPicPr>
            <a:picLocks noChangeAspect="1"/>
          </p:cNvPicPr>
          <p:nvPr/>
        </p:nvPicPr>
        <p:blipFill>
          <a:blip r:embed="rId4"/>
          <a:stretch>
            <a:fillRect/>
          </a:stretch>
        </p:blipFill>
        <p:spPr>
          <a:xfrm>
            <a:off x="2555024" y="1786040"/>
            <a:ext cx="3429000" cy="1765300"/>
          </a:xfrm>
          <a:prstGeom prst="rect">
            <a:avLst/>
          </a:prstGeom>
        </p:spPr>
      </p:pic>
    </p:spTree>
    <p:extLst>
      <p:ext uri="{BB962C8B-B14F-4D97-AF65-F5344CB8AC3E}">
        <p14:creationId xmlns:p14="http://schemas.microsoft.com/office/powerpoint/2010/main" val="223982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292" name="Google Shape;292;p31"/>
          <p:cNvSpPr txBox="1">
            <a:spLocks noGrp="1"/>
          </p:cNvSpPr>
          <p:nvPr>
            <p:ph type="title" idx="2"/>
          </p:nvPr>
        </p:nvSpPr>
        <p:spPr>
          <a:xfrm>
            <a:off x="1556125" y="2195242"/>
            <a:ext cx="2866200" cy="489600"/>
          </a:xfrm>
          <a:prstGeom prst="rect">
            <a:avLst/>
          </a:prstGeom>
        </p:spPr>
        <p:txBody>
          <a:bodyPr spcFirstLastPara="1" wrap="square" lIns="91425" tIns="91425" rIns="91425" bIns="91425" anchor="b" anchorCtr="0">
            <a:noAutofit/>
          </a:bodyPr>
          <a:lstStyle/>
          <a:p>
            <a:pPr lvl="0"/>
            <a:r>
              <a:rPr lang="en-SG" sz="1800" dirty="0"/>
              <a:t>DATA PREPROCESSING</a:t>
            </a:r>
          </a:p>
        </p:txBody>
      </p:sp>
      <p:sp>
        <p:nvSpPr>
          <p:cNvPr id="293" name="Google Shape;293;p31"/>
          <p:cNvSpPr txBox="1">
            <a:spLocks noGrp="1"/>
          </p:cNvSpPr>
          <p:nvPr>
            <p:ph type="title" idx="3"/>
          </p:nvPr>
        </p:nvSpPr>
        <p:spPr>
          <a:xfrm>
            <a:off x="71322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94" name="Google Shape;294;p31"/>
          <p:cNvSpPr txBox="1">
            <a:spLocks noGrp="1"/>
          </p:cNvSpPr>
          <p:nvPr>
            <p:ph type="title" idx="4"/>
          </p:nvPr>
        </p:nvSpPr>
        <p:spPr>
          <a:xfrm>
            <a:off x="155612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TOPIC MODELLING</a:t>
            </a:r>
            <a:endParaRPr sz="1800" dirty="0"/>
          </a:p>
        </p:txBody>
      </p:sp>
      <p:sp>
        <p:nvSpPr>
          <p:cNvPr id="295" name="Google Shape;295;p31"/>
          <p:cNvSpPr txBox="1">
            <a:spLocks noGrp="1"/>
          </p:cNvSpPr>
          <p:nvPr>
            <p:ph type="title" idx="5"/>
          </p:nvPr>
        </p:nvSpPr>
        <p:spPr>
          <a:xfrm>
            <a:off x="71322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96" name="Google Shape;296;p31"/>
          <p:cNvSpPr txBox="1">
            <a:spLocks noGrp="1"/>
          </p:cNvSpPr>
          <p:nvPr>
            <p:ph type="title" idx="6"/>
          </p:nvPr>
        </p:nvSpPr>
        <p:spPr>
          <a:xfrm>
            <a:off x="5354375" y="2192597"/>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DATA EXPLORATION </a:t>
            </a:r>
            <a:endParaRPr sz="1800" dirty="0"/>
          </a:p>
        </p:txBody>
      </p:sp>
      <p:sp>
        <p:nvSpPr>
          <p:cNvPr id="297" name="Google Shape;297;p31"/>
          <p:cNvSpPr txBox="1">
            <a:spLocks noGrp="1"/>
          </p:cNvSpPr>
          <p:nvPr>
            <p:ph type="title" idx="7"/>
          </p:nvPr>
        </p:nvSpPr>
        <p:spPr>
          <a:xfrm>
            <a:off x="451147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98" name="Google Shape;298;p31"/>
          <p:cNvSpPr txBox="1">
            <a:spLocks noGrp="1"/>
          </p:cNvSpPr>
          <p:nvPr>
            <p:ph type="title" idx="8"/>
          </p:nvPr>
        </p:nvSpPr>
        <p:spPr>
          <a:xfrm>
            <a:off x="535437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CHALLENGES</a:t>
            </a:r>
            <a:endParaRPr sz="1800" dirty="0"/>
          </a:p>
        </p:txBody>
      </p:sp>
      <p:sp>
        <p:nvSpPr>
          <p:cNvPr id="299" name="Google Shape;299;p31"/>
          <p:cNvSpPr txBox="1">
            <a:spLocks noGrp="1"/>
          </p:cNvSpPr>
          <p:nvPr>
            <p:ph type="title" idx="9"/>
          </p:nvPr>
        </p:nvSpPr>
        <p:spPr>
          <a:xfrm>
            <a:off x="451147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00" name="Google Shape;300;p31"/>
          <p:cNvSpPr/>
          <p:nvPr/>
        </p:nvSpPr>
        <p:spPr>
          <a:xfrm rot="1373105">
            <a:off x="42118" y="4059428"/>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1"/>
          <p:cNvGrpSpPr/>
          <p:nvPr/>
        </p:nvGrpSpPr>
        <p:grpSpPr>
          <a:xfrm>
            <a:off x="7096475" y="115832"/>
            <a:ext cx="2516111" cy="2956989"/>
            <a:chOff x="6720600" y="1580957"/>
            <a:chExt cx="2516111" cy="2956989"/>
          </a:xfrm>
        </p:grpSpPr>
        <p:sp>
          <p:nvSpPr>
            <p:cNvPr id="302" name="Google Shape;302;p31"/>
            <p:cNvSpPr/>
            <p:nvPr/>
          </p:nvSpPr>
          <p:spPr>
            <a:xfrm flipH="1">
              <a:off x="7872024" y="2926561"/>
              <a:ext cx="1364688" cy="1611384"/>
            </a:xfrm>
            <a:custGeom>
              <a:avLst/>
              <a:gdLst/>
              <a:ahLst/>
              <a:cxnLst/>
              <a:rect l="l" t="t" r="r" b="b"/>
              <a:pathLst>
                <a:path w="8129" h="9598" extrusionOk="0">
                  <a:moveTo>
                    <a:pt x="5283" y="1"/>
                  </a:moveTo>
                  <a:lnTo>
                    <a:pt x="359" y="7155"/>
                  </a:lnTo>
                  <a:cubicBezTo>
                    <a:pt x="0" y="7642"/>
                    <a:pt x="128" y="8335"/>
                    <a:pt x="616" y="8668"/>
                  </a:cubicBezTo>
                  <a:lnTo>
                    <a:pt x="1693" y="9412"/>
                  </a:lnTo>
                  <a:cubicBezTo>
                    <a:pt x="1876" y="9537"/>
                    <a:pt x="2085" y="9597"/>
                    <a:pt x="2294" y="9597"/>
                  </a:cubicBezTo>
                  <a:cubicBezTo>
                    <a:pt x="2639" y="9597"/>
                    <a:pt x="2982" y="9433"/>
                    <a:pt x="3205" y="9130"/>
                  </a:cubicBezTo>
                  <a:lnTo>
                    <a:pt x="8129" y="1975"/>
                  </a:lnTo>
                  <a:lnTo>
                    <a:pt x="52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6720600" y="1580957"/>
              <a:ext cx="1861800" cy="1861800"/>
            </a:xfrm>
            <a:prstGeom prst="donut">
              <a:avLst>
                <a:gd name="adj" fmla="val 125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flipH="1">
              <a:off x="6747367" y="1808525"/>
              <a:ext cx="1826678" cy="1408554"/>
            </a:xfrm>
            <a:custGeom>
              <a:avLst/>
              <a:gdLst/>
              <a:ahLst/>
              <a:cxnLst/>
              <a:rect l="l" t="t" r="r" b="b"/>
              <a:pathLst>
                <a:path w="12772" h="9848" extrusionOk="0">
                  <a:moveTo>
                    <a:pt x="6447" y="279"/>
                  </a:moveTo>
                  <a:cubicBezTo>
                    <a:pt x="7321" y="279"/>
                    <a:pt x="8222" y="535"/>
                    <a:pt x="9052" y="1108"/>
                  </a:cubicBezTo>
                  <a:lnTo>
                    <a:pt x="9052" y="1134"/>
                  </a:lnTo>
                  <a:cubicBezTo>
                    <a:pt x="11155" y="2570"/>
                    <a:pt x="11668" y="5467"/>
                    <a:pt x="10232" y="7570"/>
                  </a:cubicBezTo>
                  <a:cubicBezTo>
                    <a:pt x="9291" y="8945"/>
                    <a:pt x="7866" y="9578"/>
                    <a:pt x="6454" y="9578"/>
                  </a:cubicBezTo>
                  <a:cubicBezTo>
                    <a:pt x="4364" y="9578"/>
                    <a:pt x="2301" y="8193"/>
                    <a:pt x="1873" y="5775"/>
                  </a:cubicBezTo>
                  <a:cubicBezTo>
                    <a:pt x="1312" y="2699"/>
                    <a:pt x="3758" y="279"/>
                    <a:pt x="6447" y="279"/>
                  </a:cubicBezTo>
                  <a:close/>
                  <a:moveTo>
                    <a:pt x="6424" y="1"/>
                  </a:moveTo>
                  <a:cubicBezTo>
                    <a:pt x="6128" y="1"/>
                    <a:pt x="5824" y="27"/>
                    <a:pt x="5514" y="82"/>
                  </a:cubicBezTo>
                  <a:cubicBezTo>
                    <a:pt x="1206" y="877"/>
                    <a:pt x="1" y="6493"/>
                    <a:pt x="3616" y="8980"/>
                  </a:cubicBezTo>
                  <a:cubicBezTo>
                    <a:pt x="4466" y="9566"/>
                    <a:pt x="5435" y="9847"/>
                    <a:pt x="6395" y="9847"/>
                  </a:cubicBezTo>
                  <a:cubicBezTo>
                    <a:pt x="7956" y="9847"/>
                    <a:pt x="9494" y="9105"/>
                    <a:pt x="10463" y="7724"/>
                  </a:cubicBezTo>
                  <a:cubicBezTo>
                    <a:pt x="12771" y="4392"/>
                    <a:pt x="10243" y="1"/>
                    <a:pt x="6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31"/>
          <p:cNvSpPr txBox="1">
            <a:spLocks noGrp="1"/>
          </p:cNvSpPr>
          <p:nvPr>
            <p:ph type="subTitle" idx="1"/>
          </p:nvPr>
        </p:nvSpPr>
        <p:spPr>
          <a:xfrm>
            <a:off x="1556100" y="2532445"/>
            <a:ext cx="2105400" cy="572700"/>
          </a:xfrm>
          <a:prstGeom prst="rect">
            <a:avLst/>
          </a:prstGeom>
        </p:spPr>
        <p:txBody>
          <a:bodyPr spcFirstLastPara="1" wrap="square" lIns="91425" tIns="91425" rIns="91425" bIns="91425" anchor="t" anchorCtr="0">
            <a:noAutofit/>
          </a:bodyPr>
          <a:lstStyle/>
          <a:p>
            <a:pPr marL="0" lvl="0" indent="0"/>
            <a:r>
              <a:rPr lang="en-SG" sz="1400" dirty="0"/>
              <a:t>How to clean the data</a:t>
            </a:r>
          </a:p>
        </p:txBody>
      </p:sp>
      <p:sp>
        <p:nvSpPr>
          <p:cNvPr id="306" name="Google Shape;306;p31"/>
          <p:cNvSpPr txBox="1">
            <a:spLocks noGrp="1"/>
          </p:cNvSpPr>
          <p:nvPr>
            <p:ph type="subTitle" idx="13"/>
          </p:nvPr>
        </p:nvSpPr>
        <p:spPr>
          <a:xfrm>
            <a:off x="1556100" y="356413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How to conduct topic modelling </a:t>
            </a:r>
            <a:endParaRPr sz="1400" dirty="0"/>
          </a:p>
        </p:txBody>
      </p:sp>
      <p:sp>
        <p:nvSpPr>
          <p:cNvPr id="307" name="Google Shape;307;p31"/>
          <p:cNvSpPr txBox="1">
            <a:spLocks noGrp="1"/>
          </p:cNvSpPr>
          <p:nvPr>
            <p:ph type="subTitle" idx="14"/>
          </p:nvPr>
        </p:nvSpPr>
        <p:spPr>
          <a:xfrm>
            <a:off x="5354375" y="253599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insights can be derived from data</a:t>
            </a:r>
            <a:endParaRPr sz="1400" dirty="0"/>
          </a:p>
        </p:txBody>
      </p:sp>
      <p:sp>
        <p:nvSpPr>
          <p:cNvPr id="308" name="Google Shape;308;p31"/>
          <p:cNvSpPr txBox="1">
            <a:spLocks noGrp="1"/>
          </p:cNvSpPr>
          <p:nvPr>
            <p:ph type="subTitle" idx="15"/>
          </p:nvPr>
        </p:nvSpPr>
        <p:spPr>
          <a:xfrm>
            <a:off x="5354375" y="3567136"/>
            <a:ext cx="2105400" cy="1184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kind of challenges are anticipated</a:t>
            </a:r>
            <a:endParaRPr sz="1400" dirty="0"/>
          </a:p>
        </p:txBody>
      </p:sp>
      <p:sp>
        <p:nvSpPr>
          <p:cNvPr id="20" name="Google Shape;292;p31">
            <a:extLst>
              <a:ext uri="{FF2B5EF4-FFF2-40B4-BE49-F238E27FC236}">
                <a16:creationId xmlns:a16="http://schemas.microsoft.com/office/drawing/2014/main" id="{76AED0A4-EB09-5A40-8529-AC67BE0678B0}"/>
              </a:ext>
            </a:extLst>
          </p:cNvPr>
          <p:cNvSpPr txBox="1">
            <a:spLocks/>
          </p:cNvSpPr>
          <p:nvPr/>
        </p:nvSpPr>
        <p:spPr>
          <a:xfrm>
            <a:off x="1556124" y="1199503"/>
            <a:ext cx="2639956"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GOAL &amp; PROBLEM STATEMENT</a:t>
            </a:r>
          </a:p>
        </p:txBody>
      </p:sp>
      <p:sp>
        <p:nvSpPr>
          <p:cNvPr id="21" name="Google Shape;293;p31">
            <a:extLst>
              <a:ext uri="{FF2B5EF4-FFF2-40B4-BE49-F238E27FC236}">
                <a16:creationId xmlns:a16="http://schemas.microsoft.com/office/drawing/2014/main" id="{C8E82E0D-05BC-884E-9089-4A73E57CD511}"/>
              </a:ext>
            </a:extLst>
          </p:cNvPr>
          <p:cNvSpPr txBox="1">
            <a:spLocks/>
          </p:cNvSpPr>
          <p:nvPr/>
        </p:nvSpPr>
        <p:spPr>
          <a:xfrm>
            <a:off x="713225" y="1033731"/>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01</a:t>
            </a:r>
          </a:p>
        </p:txBody>
      </p:sp>
      <p:sp>
        <p:nvSpPr>
          <p:cNvPr id="22" name="Google Shape;305;p31">
            <a:extLst>
              <a:ext uri="{FF2B5EF4-FFF2-40B4-BE49-F238E27FC236}">
                <a16:creationId xmlns:a16="http://schemas.microsoft.com/office/drawing/2014/main" id="{937D996A-EC66-2A4E-A2E1-0E0963CCD17A}"/>
              </a:ext>
            </a:extLst>
          </p:cNvPr>
          <p:cNvSpPr txBox="1">
            <a:spLocks/>
          </p:cNvSpPr>
          <p:nvPr/>
        </p:nvSpPr>
        <p:spPr>
          <a:xfrm>
            <a:off x="1556100" y="1536706"/>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What to achieve for this project</a:t>
            </a:r>
          </a:p>
        </p:txBody>
      </p:sp>
      <p:sp>
        <p:nvSpPr>
          <p:cNvPr id="23" name="Google Shape;292;p31">
            <a:extLst>
              <a:ext uri="{FF2B5EF4-FFF2-40B4-BE49-F238E27FC236}">
                <a16:creationId xmlns:a16="http://schemas.microsoft.com/office/drawing/2014/main" id="{10A3F82E-2B0C-BA45-A36C-62B914728533}"/>
              </a:ext>
            </a:extLst>
          </p:cNvPr>
          <p:cNvSpPr txBox="1">
            <a:spLocks/>
          </p:cNvSpPr>
          <p:nvPr/>
        </p:nvSpPr>
        <p:spPr>
          <a:xfrm>
            <a:off x="5333364" y="1170195"/>
            <a:ext cx="3504198"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pPr lvl="0"/>
            <a:r>
              <a:rPr lang="en-SG" sz="1800" dirty="0"/>
              <a:t>DATASET OVERVIEW</a:t>
            </a:r>
          </a:p>
        </p:txBody>
      </p:sp>
      <p:sp>
        <p:nvSpPr>
          <p:cNvPr id="24" name="Google Shape;293;p31">
            <a:extLst>
              <a:ext uri="{FF2B5EF4-FFF2-40B4-BE49-F238E27FC236}">
                <a16:creationId xmlns:a16="http://schemas.microsoft.com/office/drawing/2014/main" id="{CFB20834-2101-B54C-ADB3-AFC0AACF1034}"/>
              </a:ext>
            </a:extLst>
          </p:cNvPr>
          <p:cNvSpPr txBox="1">
            <a:spLocks/>
          </p:cNvSpPr>
          <p:nvPr/>
        </p:nvSpPr>
        <p:spPr>
          <a:xfrm>
            <a:off x="4490465" y="1004423"/>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02</a:t>
            </a:r>
          </a:p>
        </p:txBody>
      </p:sp>
      <p:sp>
        <p:nvSpPr>
          <p:cNvPr id="25" name="Google Shape;305;p31">
            <a:extLst>
              <a:ext uri="{FF2B5EF4-FFF2-40B4-BE49-F238E27FC236}">
                <a16:creationId xmlns:a16="http://schemas.microsoft.com/office/drawing/2014/main" id="{9E7D5D56-177B-0548-8B2D-08E30F79ED4E}"/>
              </a:ext>
            </a:extLst>
          </p:cNvPr>
          <p:cNvSpPr txBox="1">
            <a:spLocks/>
          </p:cNvSpPr>
          <p:nvPr/>
        </p:nvSpPr>
        <p:spPr>
          <a:xfrm>
            <a:off x="5333340" y="1507398"/>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lvl="0" indent="0"/>
            <a:r>
              <a:rPr lang="en-SG" sz="1400" dirty="0"/>
              <a:t>What the data is about</a:t>
            </a:r>
          </a:p>
        </p:txBody>
      </p:sp>
      <p:sp>
        <p:nvSpPr>
          <p:cNvPr id="26" name="Google Shape;298;p31">
            <a:extLst>
              <a:ext uri="{FF2B5EF4-FFF2-40B4-BE49-F238E27FC236}">
                <a16:creationId xmlns:a16="http://schemas.microsoft.com/office/drawing/2014/main" id="{5EBAA536-54ED-444E-924E-C88EEAD2E135}"/>
              </a:ext>
            </a:extLst>
          </p:cNvPr>
          <p:cNvSpPr txBox="1">
            <a:spLocks/>
          </p:cNvSpPr>
          <p:nvPr/>
        </p:nvSpPr>
        <p:spPr>
          <a:xfrm>
            <a:off x="3915975" y="4091410"/>
            <a:ext cx="2866200"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FUTURE PLANS</a:t>
            </a:r>
          </a:p>
        </p:txBody>
      </p:sp>
      <p:sp>
        <p:nvSpPr>
          <p:cNvPr id="27" name="Google Shape;299;p31">
            <a:extLst>
              <a:ext uri="{FF2B5EF4-FFF2-40B4-BE49-F238E27FC236}">
                <a16:creationId xmlns:a16="http://schemas.microsoft.com/office/drawing/2014/main" id="{F291ADBE-31A0-A642-8D3A-306D740FD427}"/>
              </a:ext>
            </a:extLst>
          </p:cNvPr>
          <p:cNvSpPr txBox="1">
            <a:spLocks/>
          </p:cNvSpPr>
          <p:nvPr/>
        </p:nvSpPr>
        <p:spPr>
          <a:xfrm>
            <a:off x="3073075" y="3919360"/>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07</a:t>
            </a:r>
          </a:p>
        </p:txBody>
      </p:sp>
      <p:sp>
        <p:nvSpPr>
          <p:cNvPr id="28" name="Google Shape;308;p31">
            <a:extLst>
              <a:ext uri="{FF2B5EF4-FFF2-40B4-BE49-F238E27FC236}">
                <a16:creationId xmlns:a16="http://schemas.microsoft.com/office/drawing/2014/main" id="{093B51BA-9FFC-9B43-9F65-CC6E462E4A41}"/>
              </a:ext>
            </a:extLst>
          </p:cNvPr>
          <p:cNvSpPr txBox="1">
            <a:spLocks/>
          </p:cNvSpPr>
          <p:nvPr/>
        </p:nvSpPr>
        <p:spPr>
          <a:xfrm>
            <a:off x="3915975" y="4470761"/>
            <a:ext cx="2105400" cy="11841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How to expand on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INDUSTRY</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4A8AFA9-C4BD-B742-97EE-0D23120C9CCD}"/>
              </a:ext>
            </a:extLst>
          </p:cNvPr>
          <p:cNvPicPr>
            <a:picLocks noChangeAspect="1"/>
          </p:cNvPicPr>
          <p:nvPr/>
        </p:nvPicPr>
        <p:blipFill>
          <a:blip r:embed="rId3"/>
          <a:stretch>
            <a:fillRect/>
          </a:stretch>
        </p:blipFill>
        <p:spPr>
          <a:xfrm>
            <a:off x="856956" y="1712769"/>
            <a:ext cx="5067300" cy="2717800"/>
          </a:xfrm>
          <a:prstGeom prst="rect">
            <a:avLst/>
          </a:prstGeom>
        </p:spPr>
      </p:pic>
    </p:spTree>
    <p:extLst>
      <p:ext uri="{BB962C8B-B14F-4D97-AF65-F5344CB8AC3E}">
        <p14:creationId xmlns:p14="http://schemas.microsoft.com/office/powerpoint/2010/main" val="152796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SECTOR</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D4D85E3-18B5-B74F-A755-80FF1943EE91}"/>
              </a:ext>
            </a:extLst>
          </p:cNvPr>
          <p:cNvPicPr>
            <a:picLocks noChangeAspect="1"/>
          </p:cNvPicPr>
          <p:nvPr/>
        </p:nvPicPr>
        <p:blipFill>
          <a:blip r:embed="rId3"/>
          <a:stretch>
            <a:fillRect/>
          </a:stretch>
        </p:blipFill>
        <p:spPr>
          <a:xfrm>
            <a:off x="856956" y="1738630"/>
            <a:ext cx="5105400" cy="2336800"/>
          </a:xfrm>
          <a:prstGeom prst="rect">
            <a:avLst/>
          </a:prstGeom>
        </p:spPr>
      </p:pic>
    </p:spTree>
    <p:extLst>
      <p:ext uri="{BB962C8B-B14F-4D97-AF65-F5344CB8AC3E}">
        <p14:creationId xmlns:p14="http://schemas.microsoft.com/office/powerpoint/2010/main" val="1631259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JOB TITLES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B3071C2-4BEE-3146-869D-B6A24A1EBD4E}"/>
              </a:ext>
            </a:extLst>
          </p:cNvPr>
          <p:cNvPicPr>
            <a:picLocks noChangeAspect="1"/>
          </p:cNvPicPr>
          <p:nvPr/>
        </p:nvPicPr>
        <p:blipFill>
          <a:blip r:embed="rId3"/>
          <a:stretch>
            <a:fillRect/>
          </a:stretch>
        </p:blipFill>
        <p:spPr>
          <a:xfrm>
            <a:off x="856956" y="1656080"/>
            <a:ext cx="5156200" cy="2400300"/>
          </a:xfrm>
          <a:prstGeom prst="rect">
            <a:avLst/>
          </a:prstGeom>
        </p:spPr>
      </p:pic>
    </p:spTree>
    <p:extLst>
      <p:ext uri="{BB962C8B-B14F-4D97-AF65-F5344CB8AC3E}">
        <p14:creationId xmlns:p14="http://schemas.microsoft.com/office/powerpoint/2010/main" val="673595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PROMISING SALARIES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8D24C6E-69C7-8448-B01B-AA83E1FECF5D}"/>
              </a:ext>
            </a:extLst>
          </p:cNvPr>
          <p:cNvPicPr>
            <a:picLocks noChangeAspect="1"/>
          </p:cNvPicPr>
          <p:nvPr/>
        </p:nvPicPr>
        <p:blipFill>
          <a:blip r:embed="rId3"/>
          <a:stretch>
            <a:fillRect/>
          </a:stretch>
        </p:blipFill>
        <p:spPr>
          <a:xfrm>
            <a:off x="789414" y="1477475"/>
            <a:ext cx="4025900" cy="3314700"/>
          </a:xfrm>
          <a:prstGeom prst="rect">
            <a:avLst/>
          </a:prstGeom>
        </p:spPr>
      </p:pic>
      <p:pic>
        <p:nvPicPr>
          <p:cNvPr id="5" name="Picture 4">
            <a:extLst>
              <a:ext uri="{FF2B5EF4-FFF2-40B4-BE49-F238E27FC236}">
                <a16:creationId xmlns:a16="http://schemas.microsoft.com/office/drawing/2014/main" id="{9A35054D-D540-AB44-8AB9-76480ACE3E70}"/>
              </a:ext>
            </a:extLst>
          </p:cNvPr>
          <p:cNvPicPr>
            <a:picLocks noChangeAspect="1"/>
          </p:cNvPicPr>
          <p:nvPr/>
        </p:nvPicPr>
        <p:blipFill>
          <a:blip r:embed="rId4"/>
          <a:stretch>
            <a:fillRect/>
          </a:stretch>
        </p:blipFill>
        <p:spPr>
          <a:xfrm>
            <a:off x="4985618" y="1649269"/>
            <a:ext cx="4013200" cy="2844800"/>
          </a:xfrm>
          <a:prstGeom prst="rect">
            <a:avLst/>
          </a:prstGeom>
        </p:spPr>
      </p:pic>
    </p:spTree>
    <p:extLst>
      <p:ext uri="{BB962C8B-B14F-4D97-AF65-F5344CB8AC3E}">
        <p14:creationId xmlns:p14="http://schemas.microsoft.com/office/powerpoint/2010/main" val="4179721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TOPIC MODELLING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conduct topic modelling </a:t>
            </a:r>
          </a:p>
          <a:p>
            <a:pPr marL="0" lvl="0" indent="0"/>
            <a:endParaRPr lang="en-SG" dirty="0"/>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6697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MODELLING</a:t>
            </a:r>
            <a:endParaRPr dirty="0"/>
          </a:p>
        </p:txBody>
      </p:sp>
      <p:sp>
        <p:nvSpPr>
          <p:cNvPr id="363" name="Google Shape;363;p36"/>
          <p:cNvSpPr txBox="1">
            <a:spLocks noGrp="1"/>
          </p:cNvSpPr>
          <p:nvPr>
            <p:ph type="subTitle" idx="1"/>
          </p:nvPr>
        </p:nvSpPr>
        <p:spPr>
          <a:xfrm>
            <a:off x="609599" y="1603160"/>
            <a:ext cx="7821126" cy="354034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Topic modelling done separately for articles and job listings dataset</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4959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CHALLENGES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kind of challenges are anticipated</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9286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Trying to find satisfactory datasets for both job articles and job listings</a:t>
            </a:r>
          </a:p>
          <a:p>
            <a:pPr marL="742950" lvl="1" indent="-285750">
              <a:buFont typeface="Arial" panose="020B0604020202020204" pitchFamily="34" charset="0"/>
              <a:buChar char="•"/>
            </a:pPr>
            <a:r>
              <a:rPr lang="en-SG" dirty="0"/>
              <a:t>Ready ones are either too little or too much that require complex data cleaning</a:t>
            </a:r>
          </a:p>
          <a:p>
            <a:pPr marL="742950" lvl="1" indent="-285750">
              <a:buFont typeface="Arial" panose="020B0604020202020204" pitchFamily="34" charset="0"/>
              <a:buChar char="•"/>
            </a:pPr>
            <a:r>
              <a:rPr lang="en-SG" dirty="0"/>
              <a:t>Scraping requires more time but would fit requirement better</a:t>
            </a:r>
          </a:p>
          <a:p>
            <a:pPr marL="285750" lvl="0" indent="-285750" algn="l">
              <a:buFont typeface="Arial" panose="020B0604020202020204" pitchFamily="34" charset="0"/>
              <a:buChar char="•"/>
            </a:pPr>
            <a:r>
              <a:rPr lang="en-SG" dirty="0"/>
              <a:t>Require more time to conduct research and apply topic modelling due to unfamiliarity</a:t>
            </a:r>
          </a:p>
          <a:p>
            <a:pPr marL="742950" lvl="1" indent="-285750">
              <a:buFont typeface="Arial" panose="020B0604020202020204" pitchFamily="34" charset="0"/>
              <a:buChar char="•"/>
            </a:pPr>
            <a:r>
              <a:rPr lang="en-SG" dirty="0"/>
              <a:t>Many different libraries to select and implement (too much choice and confusion)</a:t>
            </a:r>
          </a:p>
          <a:p>
            <a:pPr marL="285750" lvl="0" indent="-285750" algn="l">
              <a:buFont typeface="Arial" panose="020B0604020202020204" pitchFamily="34" charset="0"/>
              <a:buChar char="•"/>
            </a:pPr>
            <a:r>
              <a:rPr lang="en-SG" dirty="0"/>
              <a:t>Require time to clean data into a suitable format before EDA and topic modelling</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6855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FUTURE PLANS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expand on the project</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441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PLANS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Implement using different libraries and test which give better performance or results</a:t>
            </a:r>
          </a:p>
          <a:p>
            <a:pPr marL="742950" lvl="1" indent="-285750">
              <a:buFont typeface="Arial" panose="020B0604020202020204" pitchFamily="34" charset="0"/>
              <a:buChar char="•"/>
            </a:pPr>
            <a:r>
              <a:rPr lang="en-SG" dirty="0"/>
              <a:t>text pre-processing, </a:t>
            </a:r>
          </a:p>
          <a:p>
            <a:pPr marL="742950" lvl="1" indent="-285750">
              <a:buFont typeface="Arial" panose="020B0604020202020204" pitchFamily="34" charset="0"/>
              <a:buChar char="•"/>
            </a:pPr>
            <a:r>
              <a:rPr lang="en-SG" dirty="0"/>
              <a:t>TF-IDF/bag-of-words,</a:t>
            </a:r>
          </a:p>
          <a:p>
            <a:pPr marL="742950" lvl="1" indent="-285750">
              <a:buFont typeface="Arial" panose="020B0604020202020204" pitchFamily="34" charset="0"/>
              <a:buChar char="•"/>
            </a:pPr>
            <a:r>
              <a:rPr lang="en-SG" dirty="0"/>
              <a:t>LSA</a:t>
            </a:r>
          </a:p>
          <a:p>
            <a:pPr marL="742950" lvl="1" indent="-285750">
              <a:buFont typeface="Arial" panose="020B0604020202020204" pitchFamily="34" charset="0"/>
              <a:buChar char="•"/>
            </a:pPr>
            <a:r>
              <a:rPr lang="en-SG" dirty="0"/>
              <a:t>LDA	</a:t>
            </a:r>
          </a:p>
          <a:p>
            <a:pPr marL="285750" lvl="0" indent="-285750" algn="l">
              <a:buFont typeface="Arial" panose="020B0604020202020204" pitchFamily="34" charset="0"/>
              <a:buChar char="•"/>
            </a:pPr>
            <a:r>
              <a:rPr lang="en-SG" dirty="0"/>
              <a:t>Topic Modelling using BERT (Transformer base ML), Top2Vec</a:t>
            </a:r>
          </a:p>
          <a:p>
            <a:pPr marL="285750" lvl="0" indent="-285750" algn="l">
              <a:buFont typeface="Arial" panose="020B0604020202020204" pitchFamily="34" charset="0"/>
              <a:buChar char="•"/>
            </a:pPr>
            <a:r>
              <a:rPr lang="en-SG" dirty="0"/>
              <a:t>Text summarization	</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812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GOAL &amp; PROBLEM STATEMENT</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to achieve for this project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53"/>
          <p:cNvSpPr txBox="1">
            <a:spLocks noGrp="1"/>
          </p:cNvSpPr>
          <p:nvPr>
            <p:ph type="title"/>
          </p:nvPr>
        </p:nvSpPr>
        <p:spPr>
          <a:xfrm>
            <a:off x="4112600" y="950950"/>
            <a:ext cx="3956100" cy="77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THANKS</a:t>
            </a:r>
            <a:endParaRPr/>
          </a:p>
        </p:txBody>
      </p:sp>
      <p:sp>
        <p:nvSpPr>
          <p:cNvPr id="837" name="Google Shape;837;p53"/>
          <p:cNvSpPr txBox="1">
            <a:spLocks noGrp="1"/>
          </p:cNvSpPr>
          <p:nvPr>
            <p:ph type="subTitle" idx="1"/>
          </p:nvPr>
        </p:nvSpPr>
        <p:spPr>
          <a:xfrm>
            <a:off x="4112600" y="1727650"/>
            <a:ext cx="3956100" cy="1140600"/>
          </a:xfrm>
          <a:prstGeom prst="rect">
            <a:avLst/>
          </a:prstGeom>
        </p:spPr>
        <p:txBody>
          <a:bodyPr spcFirstLastPara="1" wrap="square" lIns="91425" tIns="91425" rIns="91425" bIns="91425" anchor="t" anchorCtr="0">
            <a:noAutofit/>
          </a:bodyPr>
          <a:lstStyle/>
          <a:p>
            <a:pPr marL="0" lvl="0" indent="0"/>
            <a:r>
              <a:rPr lang="en-SG" sz="1200" dirty="0">
                <a:hlinkClick r:id="rId3"/>
              </a:rPr>
              <a:t>https://</a:t>
            </a:r>
            <a:r>
              <a:rPr lang="en-SG" sz="1200" dirty="0" err="1">
                <a:hlinkClick r:id="rId3"/>
              </a:rPr>
              <a:t>github.com</a:t>
            </a:r>
            <a:r>
              <a:rPr lang="en-SG" sz="1200" dirty="0">
                <a:hlinkClick r:id="rId3"/>
              </a:rPr>
              <a:t>/</a:t>
            </a:r>
            <a:r>
              <a:rPr lang="en-SG" sz="1200" dirty="0" err="1">
                <a:hlinkClick r:id="rId3"/>
              </a:rPr>
              <a:t>LiyanaRoslie</a:t>
            </a:r>
            <a:r>
              <a:rPr lang="en-SG" sz="1200" dirty="0">
                <a:hlinkClick r:id="rId3"/>
              </a:rPr>
              <a:t>/ds-keywords</a:t>
            </a:r>
            <a:endParaRPr lang="en" sz="1200" dirty="0"/>
          </a:p>
          <a:p>
            <a:pPr marL="0" lvl="0" indent="0" algn="r" rtl="0">
              <a:spcBef>
                <a:spcPts val="0"/>
              </a:spcBef>
              <a:spcAft>
                <a:spcPts val="0"/>
              </a:spcAft>
              <a:buNone/>
            </a:pPr>
            <a:r>
              <a:rPr lang="en" dirty="0"/>
              <a:t>Do you have any questions?</a:t>
            </a:r>
            <a:endParaRPr dirty="0"/>
          </a:p>
        </p:txBody>
      </p:sp>
      <p:sp>
        <p:nvSpPr>
          <p:cNvPr id="838" name="Google Shape;838;p53"/>
          <p:cNvSpPr txBox="1"/>
          <p:nvPr/>
        </p:nvSpPr>
        <p:spPr>
          <a:xfrm>
            <a:off x="5277200" y="4244025"/>
            <a:ext cx="2791500" cy="253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chemeClr val="lt1"/>
                </a:solidFill>
                <a:latin typeface="Lato"/>
                <a:ea typeface="Lato"/>
                <a:cs typeface="Lato"/>
                <a:sym typeface="Lato"/>
              </a:rPr>
              <a:t>Please keep this slide for attribution.</a:t>
            </a:r>
            <a:endParaRPr sz="1200">
              <a:solidFill>
                <a:schemeClr val="lt1"/>
              </a:solidFill>
              <a:latin typeface="Lato"/>
              <a:ea typeface="Lato"/>
              <a:cs typeface="Lato"/>
              <a:sym typeface="Lato"/>
            </a:endParaRPr>
          </a:p>
        </p:txBody>
      </p:sp>
      <p:grpSp>
        <p:nvGrpSpPr>
          <p:cNvPr id="839" name="Google Shape;839;p53"/>
          <p:cNvGrpSpPr/>
          <p:nvPr/>
        </p:nvGrpSpPr>
        <p:grpSpPr>
          <a:xfrm>
            <a:off x="-460866" y="-101362"/>
            <a:ext cx="4053987" cy="4388953"/>
            <a:chOff x="-460866" y="-101362"/>
            <a:chExt cx="4053987" cy="4388953"/>
          </a:xfrm>
        </p:grpSpPr>
        <p:grpSp>
          <p:nvGrpSpPr>
            <p:cNvPr id="840" name="Google Shape;840;p53"/>
            <p:cNvGrpSpPr/>
            <p:nvPr/>
          </p:nvGrpSpPr>
          <p:grpSpPr>
            <a:xfrm rot="7176856">
              <a:off x="1605549" y="562907"/>
              <a:ext cx="847721" cy="1652996"/>
              <a:chOff x="5707511" y="544911"/>
              <a:chExt cx="312852" cy="610039"/>
            </a:xfrm>
          </p:grpSpPr>
          <p:sp>
            <p:nvSpPr>
              <p:cNvPr id="841" name="Google Shape;841;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53"/>
            <p:cNvGrpSpPr/>
            <p:nvPr/>
          </p:nvGrpSpPr>
          <p:grpSpPr>
            <a:xfrm rot="-5400000">
              <a:off x="1082520" y="3161773"/>
              <a:ext cx="846492" cy="1405144"/>
              <a:chOff x="197288" y="2680499"/>
              <a:chExt cx="1156726" cy="1920120"/>
            </a:xfrm>
          </p:grpSpPr>
          <p:sp>
            <p:nvSpPr>
              <p:cNvPr id="847" name="Google Shape;847;p53"/>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53"/>
            <p:cNvGrpSpPr/>
            <p:nvPr/>
          </p:nvGrpSpPr>
          <p:grpSpPr>
            <a:xfrm rot="4499987">
              <a:off x="-409092" y="466738"/>
              <a:ext cx="3060547" cy="2455632"/>
              <a:chOff x="6528886" y="2964335"/>
              <a:chExt cx="1013354" cy="813065"/>
            </a:xfrm>
          </p:grpSpPr>
          <p:sp>
            <p:nvSpPr>
              <p:cNvPr id="850" name="Google Shape;850;p53"/>
              <p:cNvSpPr/>
              <p:nvPr/>
            </p:nvSpPr>
            <p:spPr>
              <a:xfrm>
                <a:off x="6563511" y="3022407"/>
                <a:ext cx="978730" cy="754993"/>
              </a:xfrm>
              <a:custGeom>
                <a:avLst/>
                <a:gdLst/>
                <a:ahLst/>
                <a:cxnLst/>
                <a:rect l="l" t="t" r="r" b="b"/>
                <a:pathLst>
                  <a:path w="26798" h="20672" extrusionOk="0">
                    <a:moveTo>
                      <a:pt x="22669" y="0"/>
                    </a:moveTo>
                    <a:lnTo>
                      <a:pt x="1" y="13898"/>
                    </a:lnTo>
                    <a:lnTo>
                      <a:pt x="3309" y="19283"/>
                    </a:lnTo>
                    <a:cubicBezTo>
                      <a:pt x="3866" y="20177"/>
                      <a:pt x="4822" y="20672"/>
                      <a:pt x="5798" y="20672"/>
                    </a:cubicBezTo>
                    <a:cubicBezTo>
                      <a:pt x="6306" y="20672"/>
                      <a:pt x="6818" y="20538"/>
                      <a:pt x="7283" y="20258"/>
                    </a:cubicBezTo>
                    <a:lnTo>
                      <a:pt x="25002" y="9360"/>
                    </a:lnTo>
                    <a:cubicBezTo>
                      <a:pt x="26361" y="8513"/>
                      <a:pt x="26797" y="6744"/>
                      <a:pt x="25977" y="5385"/>
                    </a:cubicBezTo>
                    <a:lnTo>
                      <a:pt x="226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6896933" y="3285559"/>
                <a:ext cx="290354" cy="239770"/>
              </a:xfrm>
              <a:custGeom>
                <a:avLst/>
                <a:gdLst/>
                <a:ahLst/>
                <a:cxnLst/>
                <a:rect l="l" t="t" r="r" b="b"/>
                <a:pathLst>
                  <a:path w="7950" h="6565" extrusionOk="0">
                    <a:moveTo>
                      <a:pt x="6309" y="1"/>
                    </a:moveTo>
                    <a:lnTo>
                      <a:pt x="1" y="3873"/>
                    </a:lnTo>
                    <a:lnTo>
                      <a:pt x="1642" y="6565"/>
                    </a:lnTo>
                    <a:lnTo>
                      <a:pt x="7950" y="2667"/>
                    </a:lnTo>
                    <a:lnTo>
                      <a:pt x="6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6528886" y="2964335"/>
                <a:ext cx="861639" cy="565697"/>
              </a:xfrm>
              <a:custGeom>
                <a:avLst/>
                <a:gdLst/>
                <a:ahLst/>
                <a:cxnLst/>
                <a:rect l="l" t="t" r="r" b="b"/>
                <a:pathLst>
                  <a:path w="23592" h="15489" extrusionOk="0">
                    <a:moveTo>
                      <a:pt x="22617" y="0"/>
                    </a:moveTo>
                    <a:lnTo>
                      <a:pt x="0" y="13924"/>
                    </a:lnTo>
                    <a:lnTo>
                      <a:pt x="949" y="15488"/>
                    </a:lnTo>
                    <a:lnTo>
                      <a:pt x="23591" y="1564"/>
                    </a:lnTo>
                    <a:lnTo>
                      <a:pt x="226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rot="-2572">
                <a:off x="6566331" y="3023356"/>
                <a:ext cx="824709" cy="511352"/>
              </a:xfrm>
              <a:custGeom>
                <a:avLst/>
                <a:gdLst/>
                <a:ahLst/>
                <a:cxnLst/>
                <a:rect l="l" t="t" r="r" b="b"/>
                <a:pathLst>
                  <a:path w="22438" h="13771" fill="none" extrusionOk="0">
                    <a:moveTo>
                      <a:pt x="1" y="13770"/>
                    </a:moveTo>
                    <a:lnTo>
                      <a:pt x="22438" y="0"/>
                    </a:lnTo>
                  </a:path>
                </a:pathLst>
              </a:custGeom>
              <a:noFill/>
              <a:ln w="28575" cap="flat"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53"/>
            <p:cNvGrpSpPr/>
            <p:nvPr/>
          </p:nvGrpSpPr>
          <p:grpSpPr>
            <a:xfrm rot="10157233">
              <a:off x="2599127" y="2469987"/>
              <a:ext cx="847743" cy="1653038"/>
              <a:chOff x="5707511" y="544911"/>
              <a:chExt cx="312852" cy="610039"/>
            </a:xfrm>
          </p:grpSpPr>
          <p:sp>
            <p:nvSpPr>
              <p:cNvPr id="855" name="Google Shape;855;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p:nvPr/>
        </p:nvSpPr>
        <p:spPr>
          <a:xfrm rot="-196630">
            <a:off x="4381405" y="472535"/>
            <a:ext cx="4182540" cy="41984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a:t>
            </a:r>
            <a:endParaRPr dirty="0"/>
          </a:p>
        </p:txBody>
      </p:sp>
      <p:sp>
        <p:nvSpPr>
          <p:cNvPr id="353" name="Google Shape;353;p35"/>
          <p:cNvSpPr txBox="1">
            <a:spLocks noGrp="1"/>
          </p:cNvSpPr>
          <p:nvPr>
            <p:ph type="subTitle" idx="1"/>
          </p:nvPr>
        </p:nvSpPr>
        <p:spPr>
          <a:xfrm>
            <a:off x="713225" y="2320150"/>
            <a:ext cx="3306000" cy="2283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Data Science student who is about to graduate, I will like to find out if there are missing skillsets, knowledge, </a:t>
            </a:r>
            <a:r>
              <a:rPr lang="en" dirty="0" err="1"/>
              <a:t>etc</a:t>
            </a:r>
            <a:r>
              <a:rPr lang="en" dirty="0"/>
              <a:t> that I can address before entering the job market and the areas that I can work on to progress well in my Data Science career</a:t>
            </a:r>
            <a:endParaRPr dirty="0"/>
          </a:p>
        </p:txBody>
      </p:sp>
      <p:pic>
        <p:nvPicPr>
          <p:cNvPr id="354" name="Google Shape;354;p35"/>
          <p:cNvPicPr preferRelativeResize="0"/>
          <p:nvPr/>
        </p:nvPicPr>
        <p:blipFill rotWithShape="1">
          <a:blip r:embed="rId3">
            <a:alphaModFix/>
          </a:blip>
          <a:srcRect t="3563" b="23411"/>
          <a:stretch/>
        </p:blipFill>
        <p:spPr>
          <a:xfrm>
            <a:off x="4857813" y="805125"/>
            <a:ext cx="3229826" cy="3533400"/>
          </a:xfrm>
          <a:prstGeom prst="rect">
            <a:avLst/>
          </a:prstGeom>
          <a:noFill/>
          <a:ln>
            <a:noFill/>
          </a:ln>
        </p:spPr>
      </p:pic>
      <p:sp>
        <p:nvSpPr>
          <p:cNvPr id="355" name="Google Shape;355;p35"/>
          <p:cNvSpPr/>
          <p:nvPr/>
        </p:nvSpPr>
        <p:spPr>
          <a:xfrm rot="-7200021">
            <a:off x="8074089" y="201926"/>
            <a:ext cx="755927" cy="675153"/>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title"/>
          </p:nvPr>
        </p:nvSpPr>
        <p:spPr>
          <a:xfrm>
            <a:off x="2336661" y="1123375"/>
            <a:ext cx="4859100" cy="5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PROBLEM STATEMENT</a:t>
            </a:r>
            <a:endParaRPr sz="3200" dirty="0"/>
          </a:p>
        </p:txBody>
      </p:sp>
      <p:sp>
        <p:nvSpPr>
          <p:cNvPr id="326" name="Google Shape;326;p33"/>
          <p:cNvSpPr txBox="1">
            <a:spLocks noGrp="1"/>
          </p:cNvSpPr>
          <p:nvPr>
            <p:ph type="subTitle" idx="1"/>
          </p:nvPr>
        </p:nvSpPr>
        <p:spPr>
          <a:xfrm>
            <a:off x="2344500" y="1679574"/>
            <a:ext cx="4859100" cy="18561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Find what are </a:t>
            </a:r>
            <a:r>
              <a:rPr lang="en" sz="1800" u="sng" dirty="0"/>
              <a:t>topics or keywords or domains that are relevant and important in the Data Science industry</a:t>
            </a:r>
            <a:r>
              <a:rPr lang="en" sz="1800" dirty="0"/>
              <a:t> to improve the prospects of landing a Data Science job and excel in Data Science career</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DATASET OVERVIEW</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the data is about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07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3283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2 different datasets:</a:t>
            </a:r>
          </a:p>
          <a:p>
            <a:pPr marL="742950" lvl="1" indent="-285750">
              <a:buFont typeface="Arial" panose="020B0604020202020204" pitchFamily="34" charset="0"/>
              <a:buChar char="•"/>
            </a:pPr>
            <a:r>
              <a:rPr lang="en-SG" dirty="0"/>
              <a:t>B</a:t>
            </a:r>
            <a:r>
              <a:rPr lang="en" dirty="0"/>
              <a:t>log articles data from </a:t>
            </a:r>
            <a:r>
              <a:rPr lang="en" dirty="0" err="1"/>
              <a:t>towardsdatascience.com</a:t>
            </a:r>
            <a:endParaRPr lang="en" dirty="0"/>
          </a:p>
          <a:p>
            <a:pPr marL="742950" lvl="1" indent="-285750">
              <a:buFont typeface="Arial" panose="020B0604020202020204" pitchFamily="34" charset="0"/>
              <a:buChar char="•"/>
            </a:pPr>
            <a:r>
              <a:rPr lang="en" dirty="0"/>
              <a:t>Job listings from </a:t>
            </a:r>
            <a:r>
              <a:rPr lang="en" dirty="0" err="1"/>
              <a:t>glassdoor.com</a:t>
            </a:r>
            <a:endParaRPr lang="en" dirty="0"/>
          </a:p>
          <a:p>
            <a:pPr marL="285750" lvl="0" indent="-285750" algn="l" rtl="0">
              <a:spcBef>
                <a:spcPts val="0"/>
              </a:spcBef>
              <a:spcAft>
                <a:spcPts val="0"/>
              </a:spcAft>
              <a:buFont typeface="Arial" panose="020B0604020202020204" pitchFamily="34" charset="0"/>
              <a:buChar char="•"/>
            </a:pPr>
            <a:r>
              <a:rPr lang="en-SG" dirty="0"/>
              <a:t>t</a:t>
            </a:r>
            <a:r>
              <a:rPr lang="en" dirty="0" err="1"/>
              <a:t>owardsdatascience.com</a:t>
            </a:r>
            <a:r>
              <a:rPr lang="en" dirty="0"/>
              <a:t> contains articles on work done in practical industry applications as well as research work in the academic field. </a:t>
            </a:r>
          </a:p>
          <a:p>
            <a:pPr marL="285750" lvl="0" indent="-285750" algn="l" rtl="0">
              <a:spcBef>
                <a:spcPts val="0"/>
              </a:spcBef>
              <a:spcAft>
                <a:spcPts val="0"/>
              </a:spcAft>
              <a:buFont typeface="Arial" panose="020B0604020202020204" pitchFamily="34" charset="0"/>
              <a:buChar char="•"/>
            </a:pPr>
            <a:r>
              <a:rPr lang="en-SG" dirty="0"/>
              <a:t>g</a:t>
            </a:r>
            <a:r>
              <a:rPr lang="en" dirty="0" err="1"/>
              <a:t>lassdoor.com</a:t>
            </a:r>
            <a:r>
              <a:rPr lang="en" dirty="0"/>
              <a:t> contains job listings drawn up by employers that highlight the desired skillset and knowledge that the ideal candidate should have. This represent the first hurdle/entry to Data Science(DS) industry and could give a sense of what kind of DS skills that are more sought after. However, as DS job market is still quite new, it might not represent the actual important skillsets but rather just the employer’s assumption</a:t>
            </a:r>
          </a:p>
          <a:p>
            <a:pPr marL="285750" lvl="0" indent="-285750" algn="l" rtl="0">
              <a:spcBef>
                <a:spcPts val="0"/>
              </a:spcBef>
              <a:spcAft>
                <a:spcPts val="0"/>
              </a:spcAft>
              <a:buFont typeface="Arial" panose="020B0604020202020204" pitchFamily="34" charset="0"/>
              <a:buChar char="•"/>
            </a:pPr>
            <a:r>
              <a:rPr lang="en-SG" dirty="0"/>
              <a:t>Analyse and c</a:t>
            </a:r>
            <a:r>
              <a:rPr lang="en" dirty="0" err="1"/>
              <a:t>ompare</a:t>
            </a:r>
            <a:r>
              <a:rPr lang="en" dirty="0"/>
              <a:t> these 2 different </a:t>
            </a:r>
            <a:r>
              <a:rPr lang="en" dirty="0" err="1"/>
              <a:t>datasets’</a:t>
            </a:r>
            <a:r>
              <a:rPr lang="en" dirty="0"/>
              <a:t> keywords to gain a better understanding of the DS industry.</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144484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u="sng" dirty="0">
                <a:hlinkClick r:id="rId3"/>
              </a:rPr>
              <a:t>https://www.kaggle.com/annpastushko/towards-data-science-articles-dataset-20102021</a:t>
            </a:r>
            <a:endParaRPr lang="en" dirty="0"/>
          </a:p>
          <a:p>
            <a:pPr marL="285750" lvl="0" indent="-285750" algn="l" rtl="0">
              <a:spcBef>
                <a:spcPts val="0"/>
              </a:spcBef>
              <a:spcAft>
                <a:spcPts val="0"/>
              </a:spcAft>
              <a:buFont typeface="Arial" panose="020B0604020202020204" pitchFamily="34" charset="0"/>
              <a:buChar char="•"/>
            </a:pPr>
            <a:r>
              <a:rPr lang="en" dirty="0" err="1"/>
              <a:t>TowardsDataScience</a:t>
            </a:r>
            <a:r>
              <a:rPr lang="en" dirty="0"/>
              <a:t> articles since 2010</a:t>
            </a:r>
          </a:p>
          <a:p>
            <a:pPr marL="285750" lvl="0" indent="-285750" algn="l" rtl="0">
              <a:spcBef>
                <a:spcPts val="0"/>
              </a:spcBef>
              <a:spcAft>
                <a:spcPts val="0"/>
              </a:spcAft>
              <a:buFont typeface="Arial" panose="020B0604020202020204" pitchFamily="34" charset="0"/>
              <a:buChar char="•"/>
            </a:pPr>
            <a:r>
              <a:rPr lang="en" dirty="0"/>
              <a:t>Initial: 42,660 rows of data, Final: </a:t>
            </a:r>
          </a:p>
          <a:p>
            <a:pPr marL="285750" lvl="0" indent="-285750" algn="l" rtl="0">
              <a:spcBef>
                <a:spcPts val="0"/>
              </a:spcBef>
              <a:spcAft>
                <a:spcPts val="0"/>
              </a:spcAft>
              <a:buFont typeface="Arial" panose="020B0604020202020204" pitchFamily="34" charset="0"/>
              <a:buChar char="•"/>
            </a:pPr>
            <a:r>
              <a:rPr lang="en" dirty="0"/>
              <a:t>key categories: </a:t>
            </a:r>
            <a:r>
              <a:rPr lang="en" dirty="0" err="1"/>
              <a:t>url</a:t>
            </a:r>
            <a:r>
              <a:rPr lang="en" dirty="0"/>
              <a:t>, claps, responses</a:t>
            </a:r>
          </a:p>
          <a:p>
            <a:pPr marL="285750" lvl="0" indent="-285750" algn="l" rtl="0">
              <a:spcBef>
                <a:spcPts val="0"/>
              </a:spcBef>
              <a:spcAft>
                <a:spcPts val="0"/>
              </a:spcAft>
              <a:buFont typeface="Arial" panose="020B0604020202020204" pitchFamily="34" charset="0"/>
              <a:buChar char="•"/>
            </a:pPr>
            <a:r>
              <a:rPr lang="en" dirty="0"/>
              <a:t>Has duplicated content and some URL has been taken down</a:t>
            </a:r>
          </a:p>
          <a:p>
            <a:pPr marL="285750" lvl="0" indent="-285750" algn="l" rtl="0">
              <a:spcBef>
                <a:spcPts val="0"/>
              </a:spcBef>
              <a:spcAft>
                <a:spcPts val="0"/>
              </a:spcAft>
              <a:buFont typeface="Arial" panose="020B0604020202020204" pitchFamily="34" charset="0"/>
              <a:buChar char="•"/>
            </a:pPr>
            <a:r>
              <a:rPr lang="en" dirty="0"/>
              <a:t>Require further extraction of articles content via URL</a:t>
            </a:r>
          </a:p>
          <a:p>
            <a:pPr marL="0" lvl="0" indent="0" algn="l" rtl="0">
              <a:spcBef>
                <a:spcPts val="0"/>
              </a:spcBef>
              <a:spcAft>
                <a:spcPts val="0"/>
              </a:spcAft>
              <a:buNone/>
            </a:pP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15">
            <a:extLst>
              <a:ext uri="{FF2B5EF4-FFF2-40B4-BE49-F238E27FC236}">
                <a16:creationId xmlns:a16="http://schemas.microsoft.com/office/drawing/2014/main" id="{BFA4A416-CB73-244C-9564-0F1AFBE890E2}"/>
              </a:ext>
            </a:extLst>
          </p:cNvPr>
          <p:cNvPicPr>
            <a:picLocks noChangeAspect="1"/>
          </p:cNvPicPr>
          <p:nvPr/>
        </p:nvPicPr>
        <p:blipFill>
          <a:blip r:embed="rId4"/>
          <a:stretch>
            <a:fillRect/>
          </a:stretch>
        </p:blipFill>
        <p:spPr>
          <a:xfrm>
            <a:off x="856956" y="3426225"/>
            <a:ext cx="7600842" cy="1733526"/>
          </a:xfrm>
          <a:prstGeom prst="rect">
            <a:avLst/>
          </a:prstGeom>
        </p:spPr>
      </p:pic>
      <p:sp>
        <p:nvSpPr>
          <p:cNvPr id="17" name="Oval 16">
            <a:extLst>
              <a:ext uri="{FF2B5EF4-FFF2-40B4-BE49-F238E27FC236}">
                <a16:creationId xmlns:a16="http://schemas.microsoft.com/office/drawing/2014/main" id="{2E17EF5B-8265-F945-9E6E-CE0BCFFAF1B7}"/>
              </a:ext>
            </a:extLst>
          </p:cNvPr>
          <p:cNvSpPr/>
          <p:nvPr/>
        </p:nvSpPr>
        <p:spPr>
          <a:xfrm>
            <a:off x="4263081" y="3245711"/>
            <a:ext cx="3534033" cy="2095500"/>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77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17090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hlinkClick r:id="rId3"/>
              </a:rPr>
              <a:t>https://www.kaggle.com/andrewmvd/data-scientist-jobs</a:t>
            </a:r>
            <a:endParaRPr lang="en-SG" dirty="0"/>
          </a:p>
          <a:p>
            <a:pPr marL="285750" lvl="0" indent="-285750" algn="l">
              <a:buFont typeface="Arial" panose="020B0604020202020204" pitchFamily="34" charset="0"/>
              <a:buChar char="•"/>
            </a:pPr>
            <a:r>
              <a:rPr lang="en-SG" dirty="0"/>
              <a:t>DS related job listings scraped from </a:t>
            </a:r>
            <a:r>
              <a:rPr lang="en-SG" dirty="0" err="1"/>
              <a:t>glassdoor.com</a:t>
            </a:r>
            <a:r>
              <a:rPr lang="en-SG" dirty="0"/>
              <a:t> on July 2020 in the USA region</a:t>
            </a:r>
          </a:p>
          <a:p>
            <a:pPr marL="285750" lvl="0" indent="-285750" algn="l">
              <a:buFont typeface="Arial" panose="020B0604020202020204" pitchFamily="34" charset="0"/>
              <a:buChar char="•"/>
            </a:pPr>
            <a:r>
              <a:rPr lang="en-SG" dirty="0"/>
              <a:t>3909 rows of data</a:t>
            </a:r>
          </a:p>
          <a:p>
            <a:pPr marL="285750" lvl="0" indent="-285750" algn="l">
              <a:buFont typeface="Arial" panose="020B0604020202020204" pitchFamily="34" charset="0"/>
              <a:buChar char="•"/>
            </a:pPr>
            <a:r>
              <a:rPr lang="en-SG" dirty="0"/>
              <a:t>Missing data listed as -1</a:t>
            </a:r>
          </a:p>
          <a:p>
            <a:pPr marL="285750" lvl="0" indent="-285750" algn="l">
              <a:buFont typeface="Arial" panose="020B0604020202020204" pitchFamily="34" charset="0"/>
              <a:buChar char="•"/>
            </a:pPr>
            <a:r>
              <a:rPr lang="en-SG" dirty="0"/>
              <a:t>Has some duplicate jobs listings</a:t>
            </a:r>
          </a:p>
          <a:p>
            <a:pPr marL="285750" lvl="0" indent="-285750" algn="l">
              <a:buFont typeface="Arial" panose="020B0604020202020204" pitchFamily="34" charset="0"/>
              <a:buChar char="•"/>
            </a:pPr>
            <a:r>
              <a:rPr lang="en-SG" dirty="0"/>
              <a:t>Key category: Job Description</a:t>
            </a:r>
          </a:p>
          <a:p>
            <a:pPr marL="285750" lvl="0" indent="-285750" algn="l">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0B9578E-1AF2-9448-94C6-DE910CE4CB9C}"/>
              </a:ext>
            </a:extLst>
          </p:cNvPr>
          <p:cNvPicPr>
            <a:picLocks noChangeAspect="1"/>
          </p:cNvPicPr>
          <p:nvPr/>
        </p:nvPicPr>
        <p:blipFill>
          <a:blip r:embed="rId4"/>
          <a:stretch>
            <a:fillRect/>
          </a:stretch>
        </p:blipFill>
        <p:spPr>
          <a:xfrm>
            <a:off x="4572000" y="2407659"/>
            <a:ext cx="2711450" cy="2505517"/>
          </a:xfrm>
          <a:prstGeom prst="rect">
            <a:avLst/>
          </a:prstGeom>
        </p:spPr>
      </p:pic>
    </p:spTree>
    <p:extLst>
      <p:ext uri="{BB962C8B-B14F-4D97-AF65-F5344CB8AC3E}">
        <p14:creationId xmlns:p14="http://schemas.microsoft.com/office/powerpoint/2010/main" val="4184875343"/>
      </p:ext>
    </p:extLst>
  </p:cSld>
  <p:clrMapOvr>
    <a:masterClrMapping/>
  </p:clrMapOvr>
</p:sld>
</file>

<file path=ppt/theme/theme1.xml><?xml version="1.0" encoding="utf-8"?>
<a:theme xmlns:a="http://schemas.openxmlformats.org/drawingml/2006/main" name="Problem Solving Lesson by Slidesgo">
  <a:themeElements>
    <a:clrScheme name="Simple Light">
      <a:dk1>
        <a:srgbClr val="472D30"/>
      </a:dk1>
      <a:lt1>
        <a:srgbClr val="83424D"/>
      </a:lt1>
      <a:dk2>
        <a:srgbClr val="E26D5C"/>
      </a:dk2>
      <a:lt2>
        <a:srgbClr val="FFE1A8"/>
      </a:lt2>
      <a:accent1>
        <a:srgbClr val="FFF6E4"/>
      </a:accent1>
      <a:accent2>
        <a:srgbClr val="C9CBA3"/>
      </a:accent2>
      <a:accent3>
        <a:srgbClr val="472D30"/>
      </a:accent3>
      <a:accent4>
        <a:srgbClr val="723D46"/>
      </a:accent4>
      <a:accent5>
        <a:srgbClr val="E26D5C"/>
      </a:accent5>
      <a:accent6>
        <a:srgbClr val="FFE1A8"/>
      </a:accent6>
      <a:hlink>
        <a:srgbClr val="472D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1175</TotalTime>
  <Words>832</Words>
  <Application>Microsoft Macintosh PowerPoint</Application>
  <PresentationFormat>On-screen Show (16:9)</PresentationFormat>
  <Paragraphs>134</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Lato</vt:lpstr>
      <vt:lpstr>Arial</vt:lpstr>
      <vt:lpstr>Pompiere</vt:lpstr>
      <vt:lpstr>Problem Solving Lesson by Slidesgo</vt:lpstr>
      <vt:lpstr>Capstone Project  Liyana Roslie</vt:lpstr>
      <vt:lpstr>TABLE OF CONTENTS</vt:lpstr>
      <vt:lpstr>GOAL &amp; PROBLEM STATEMENT</vt:lpstr>
      <vt:lpstr>GOAL</vt:lpstr>
      <vt:lpstr>PROBLEM STATEMENT</vt:lpstr>
      <vt:lpstr>DATASET OVERVIEW</vt:lpstr>
      <vt:lpstr>DATASET OVERVIEW</vt:lpstr>
      <vt:lpstr>DATASET OVERVIEW</vt:lpstr>
      <vt:lpstr>DATASET OVERVIEW</vt:lpstr>
      <vt:lpstr>DATASET OVERVIEW</vt:lpstr>
      <vt:lpstr>DATA PREPROCESSING</vt:lpstr>
      <vt:lpstr>DATASET PREPROCESSING </vt:lpstr>
      <vt:lpstr>DATASET PREPROCESSING EXAMPLE </vt:lpstr>
      <vt:lpstr>DATASET PREPROCESSING </vt:lpstr>
      <vt:lpstr>DATA EXPLORATION</vt:lpstr>
      <vt:lpstr>MOST FREQUENT WORDS IN ARTICLES</vt:lpstr>
      <vt:lpstr>MOST FREQUENT WORDS IN JOBS LISTINGS</vt:lpstr>
      <vt:lpstr>TOP 10 ARTICLES WITH MOST CLAPS</vt:lpstr>
      <vt:lpstr>TOP 10 ARTICLES WITH MOST RESPONSES</vt:lpstr>
      <vt:lpstr>TOP 10 INDUSTRY</vt:lpstr>
      <vt:lpstr>TOP 10 SECTOR</vt:lpstr>
      <vt:lpstr>TOP 10 JOB TITLES</vt:lpstr>
      <vt:lpstr>TOP 10 PROMISING SALARIES</vt:lpstr>
      <vt:lpstr>TOPIC MODELLING</vt:lpstr>
      <vt:lpstr>TOPIC MODELLING</vt:lpstr>
      <vt:lpstr>CHALLENGES</vt:lpstr>
      <vt:lpstr>CHALLENGES</vt:lpstr>
      <vt:lpstr>FUTURE PLANS</vt:lpstr>
      <vt:lpstr>FUTURE PLANS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Liyana Roslie</cp:lastModifiedBy>
  <cp:revision>142</cp:revision>
  <dcterms:modified xsi:type="dcterms:W3CDTF">2021-06-05T02:03:40Z</dcterms:modified>
</cp:coreProperties>
</file>