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9238"/>
    <a:srgbClr val="F4C38B"/>
    <a:srgbClr val="B5CBDF"/>
    <a:srgbClr val="AFCB7F"/>
    <a:srgbClr val="EC7C78"/>
    <a:srgbClr val="FAD64E"/>
    <a:srgbClr val="8F65A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8F9EC-E674-4843-A169-E668A6541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2E12D1-7198-4CA4-ACE7-172CA9055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AA192A-F35C-46BB-A0B8-CF663442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6982-0E52-4780-8911-C96F136F2D21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FEB861-8A0D-4D2A-81B9-5C0C6FA2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2B8247-005B-4857-948E-2145DEA8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CA08-ED90-44E6-8A59-1257E8BAD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64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2D959-0950-41E2-97EC-7CA16447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1F2832-1C87-49C6-B0CF-7DC62239C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CE2FAF-F772-4A67-94BF-570F338F1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6982-0E52-4780-8911-C96F136F2D21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5A1D6C-F7A3-44B9-B7F5-E43710F4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411FF-C9E5-40DF-A10B-5827079A6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CA08-ED90-44E6-8A59-1257E8BAD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43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0FBE9F-589B-4B03-B92E-474F28DD9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C3E69E-E97F-479D-B970-FBCAEBEBC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E1FEE-7868-4D93-A0B1-22A33A12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6982-0E52-4780-8911-C96F136F2D21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4D2A59-3591-4C20-B7CF-449C3BD19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8B7EF7-9576-4038-A78E-7232AD1A3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CA08-ED90-44E6-8A59-1257E8BAD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40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BA6D9-8543-4982-B48F-226FC1BE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6C3DBD-DD38-45A2-AD22-A49BF76F4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5B116-AE3D-4538-9B46-36F47FFD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6982-0E52-4780-8911-C96F136F2D21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928BB2-4462-4DD5-B8D3-FCA9BE677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FC519-851B-49BC-8AB2-1566AD47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CA08-ED90-44E6-8A59-1257E8BAD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5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6C209-5177-47B2-B4AD-C2FEB4AF0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00F1DA-4B41-44C0-9B11-359CB9D78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74734-FDBC-485A-AE90-CCDF3B3A2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6982-0E52-4780-8911-C96F136F2D21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CDAD2-965A-4B89-833F-DBBAE9AC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7EC9B0-FDD7-422F-9824-C10E5F76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CA08-ED90-44E6-8A59-1257E8BAD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00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68E1D-48E6-4871-9A70-BEC90A69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ADE3F-716C-4400-AC6F-264E9E00D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BFAFE8-C140-4E2C-9968-00A4412B7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920EF6-CF2F-45FC-B9F1-CAE33258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6982-0E52-4780-8911-C96F136F2D21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0F7C1-D6FA-4220-B5CB-4C97B870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1E3C73-D341-42C2-8B4E-7F19A348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CA08-ED90-44E6-8A59-1257E8BAD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77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3E4B4-E042-46AA-9099-6238BB49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38EBC7-4472-44D6-8D6F-FE33C91ED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F0A928-96FB-4C2E-931F-D4F269096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FA9720-1A07-48F8-92B8-EC0EFC6EE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3E1DAC-BFA6-4D42-922E-9E6368DD0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1B33BB-E544-4489-ADEA-6DFF1677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6982-0E52-4780-8911-C96F136F2D21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7212A7-6D7F-4FB1-851C-2C2A4D72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D31B60-C1A8-4C22-BC09-CBD3A142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CA08-ED90-44E6-8A59-1257E8BAD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54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BD7C1-8BC1-4304-965A-64FFE61F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8A7B37-4C8D-424E-9253-3A364342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6982-0E52-4780-8911-C96F136F2D21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D42A14-3FB2-4A61-B9E0-4A5942687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3E2C48-BEB9-44C1-AEFC-FF814676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CA08-ED90-44E6-8A59-1257E8BAD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74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F3406B-59B4-41BE-A3E4-1CEDB8FB4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6982-0E52-4780-8911-C96F136F2D21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2CAABB-5E18-4902-931D-2CCCF3B0A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AC374F-5775-49A5-96BF-015E48D2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CA08-ED90-44E6-8A59-1257E8BAD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40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4F54-C0DC-4625-9135-D5B7C9225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E8744B-1D9A-43F8-B49B-DF65E480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EFAD42-BC78-449B-9F8D-88C3EA22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565487-B723-4873-AEE8-EDC8B16F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6982-0E52-4780-8911-C96F136F2D21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AA69C0-7EAB-43D7-95D8-F0A3624C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64E3DB-FDBD-4624-847F-1FC56C42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CA08-ED90-44E6-8A59-1257E8BAD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07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41ECE-6C0D-43BF-9208-D88D4D09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60D2BE-5F48-4BE4-B8C7-15B0974F6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18F13C-A69A-49ED-AB8B-786F07D44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8D69AA-0F00-486E-9602-B2ED180B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6982-0E52-4780-8911-C96F136F2D21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87941C-A60A-4B77-9DE8-A85A969E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E6FBA-6F2E-45FE-9077-6ABAAF05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CA08-ED90-44E6-8A59-1257E8BAD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38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466DAE-5E01-4785-83A3-AC2BB279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C8811C-CC02-4368-8230-B390B3066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D7B4DA-AAE4-417F-974F-5C2D1DC2F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06982-0E52-4780-8911-C96F136F2D21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0D57BB-E89B-4135-B76C-B5B20CE8B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44ACC-2C17-4E96-AE86-C0DD58FCA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FCA08-ED90-44E6-8A59-1257E8BAD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87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29B81924-4C17-4446-B01A-F06BCA30BD47}"/>
              </a:ext>
            </a:extLst>
          </p:cNvPr>
          <p:cNvSpPr/>
          <p:nvPr/>
        </p:nvSpPr>
        <p:spPr>
          <a:xfrm>
            <a:off x="114300" y="3743325"/>
            <a:ext cx="5981700" cy="2914650"/>
          </a:xfrm>
          <a:prstGeom prst="rect">
            <a:avLst/>
          </a:prstGeom>
          <a:solidFill>
            <a:srgbClr val="EC7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Step5/6 </a:t>
            </a:r>
          </a:p>
          <a:p>
            <a:pPr algn="ctr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专业能力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  <a:p>
            <a:pPr algn="ctr"/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Step1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专业能力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  <a:p>
            <a:pPr algn="ctr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L1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解决某小领域问题</a:t>
            </a:r>
            <a:r>
              <a:rPr lang="en-US" altLang="zh-CN" sz="2400" dirty="0"/>
              <a:t>  </a:t>
            </a:r>
            <a:endParaRPr lang="zh-CN" altLang="en-US" sz="2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D46C049-FB96-4957-8542-BC6D2AF94729}"/>
              </a:ext>
            </a:extLst>
          </p:cNvPr>
          <p:cNvSpPr/>
          <p:nvPr/>
        </p:nvSpPr>
        <p:spPr>
          <a:xfrm>
            <a:off x="6096000" y="3743325"/>
            <a:ext cx="5905500" cy="2914650"/>
          </a:xfrm>
          <a:prstGeom prst="rect">
            <a:avLst/>
          </a:prstGeom>
          <a:solidFill>
            <a:srgbClr val="FAD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专业能力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  <a:p>
            <a:pPr algn="ctr"/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Step2/3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专业能力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  <a:p>
            <a:pPr algn="ctr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L1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解决某小领域问题</a:t>
            </a:r>
            <a:r>
              <a:rPr lang="en-US" altLang="zh-CN" sz="2400" dirty="0"/>
              <a:t>  </a:t>
            </a:r>
            <a:endParaRPr lang="zh-CN" altLang="en-US" sz="2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4B7924A-1B7A-4C53-8BDB-010E9E3907EB}"/>
              </a:ext>
            </a:extLst>
          </p:cNvPr>
          <p:cNvSpPr/>
          <p:nvPr/>
        </p:nvSpPr>
        <p:spPr>
          <a:xfrm>
            <a:off x="114300" y="1704975"/>
            <a:ext cx="2019300" cy="2914650"/>
          </a:xfrm>
          <a:prstGeom prst="rect">
            <a:avLst/>
          </a:prstGeom>
          <a:solidFill>
            <a:srgbClr val="AFC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Step5/6 </a:t>
            </a:r>
          </a:p>
          <a:p>
            <a:pPr algn="ctr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专业能力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  <a:p>
            <a:pPr algn="ctr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L3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专业的本质与规律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L2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解决专业各领域问题</a:t>
            </a:r>
            <a:endParaRPr lang="zh-CN" altLang="en-US" sz="2400" dirty="0"/>
          </a:p>
          <a:p>
            <a:pPr algn="ctr"/>
            <a:r>
              <a:rPr lang="en-US" altLang="zh-CN" sz="2400" dirty="0"/>
              <a:t>  </a:t>
            </a:r>
            <a:endParaRPr lang="zh-CN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3EF9D0-72E6-4EA1-9A9A-3358B60CE04A}"/>
              </a:ext>
            </a:extLst>
          </p:cNvPr>
          <p:cNvSpPr/>
          <p:nvPr/>
        </p:nvSpPr>
        <p:spPr>
          <a:xfrm>
            <a:off x="9982200" y="1704975"/>
            <a:ext cx="2019300" cy="2914650"/>
          </a:xfrm>
          <a:prstGeom prst="rect">
            <a:avLst/>
          </a:prstGeom>
          <a:solidFill>
            <a:srgbClr val="AFC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  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Step5/6 </a:t>
            </a:r>
          </a:p>
          <a:p>
            <a:pPr algn="ctr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专业能力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  <a:p>
            <a:pPr algn="ctr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L3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专业的本质与规律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L2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解决专业各领域问题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8C42B9-4D00-4160-9C64-D67FE9834A70}"/>
              </a:ext>
            </a:extLst>
          </p:cNvPr>
          <p:cNvSpPr/>
          <p:nvPr/>
        </p:nvSpPr>
        <p:spPr>
          <a:xfrm>
            <a:off x="2133600" y="457200"/>
            <a:ext cx="7848600" cy="2133600"/>
          </a:xfrm>
          <a:prstGeom prst="rect">
            <a:avLst/>
          </a:prstGeom>
          <a:solidFill>
            <a:srgbClr val="8F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Step7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经营能力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行业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战略（含商业模式）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业务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组织架构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度量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文化内核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3DF043-1A4E-47F9-A7A7-323824AF0D4C}"/>
              </a:ext>
            </a:extLst>
          </p:cNvPr>
          <p:cNvSpPr/>
          <p:nvPr/>
        </p:nvSpPr>
        <p:spPr>
          <a:xfrm>
            <a:off x="2133600" y="2590800"/>
            <a:ext cx="7848600" cy="1295400"/>
          </a:xfrm>
          <a:prstGeom prst="rect">
            <a:avLst/>
          </a:prstGeom>
          <a:solidFill>
            <a:srgbClr val="B5CB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Step5/6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高阶管理能力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驾驭企业三浪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顶层制度设计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资源配置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企业文化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预算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/PR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40F255-7DD4-4061-9D94-790399641707}"/>
              </a:ext>
            </a:extLst>
          </p:cNvPr>
          <p:cNvSpPr/>
          <p:nvPr/>
        </p:nvSpPr>
        <p:spPr>
          <a:xfrm>
            <a:off x="2133600" y="3886200"/>
            <a:ext cx="3962400" cy="1295400"/>
          </a:xfrm>
          <a:prstGeom prst="rect">
            <a:avLst/>
          </a:prstGeom>
          <a:solidFill>
            <a:srgbClr val="F4C3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Step2/3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初阶管理能力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计划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进度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协调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B2DD387-06E1-442E-8C2B-9D25C84C4865}"/>
              </a:ext>
            </a:extLst>
          </p:cNvPr>
          <p:cNvSpPr/>
          <p:nvPr/>
        </p:nvSpPr>
        <p:spPr>
          <a:xfrm>
            <a:off x="6096000" y="3886200"/>
            <a:ext cx="3886200" cy="1295400"/>
          </a:xfrm>
          <a:prstGeom prst="rect">
            <a:avLst/>
          </a:prstGeom>
          <a:solidFill>
            <a:srgbClr val="749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Step4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中阶管理能力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向上管理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目标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策略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人才配置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资源协调</a:t>
            </a:r>
          </a:p>
        </p:txBody>
      </p:sp>
    </p:spTree>
    <p:extLst>
      <p:ext uri="{BB962C8B-B14F-4D97-AF65-F5344CB8AC3E}">
        <p14:creationId xmlns:p14="http://schemas.microsoft.com/office/powerpoint/2010/main" val="249322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29B81924-4C17-4446-B01A-F06BCA30BD47}"/>
              </a:ext>
            </a:extLst>
          </p:cNvPr>
          <p:cNvSpPr/>
          <p:nvPr/>
        </p:nvSpPr>
        <p:spPr>
          <a:xfrm>
            <a:off x="1234424" y="3886199"/>
            <a:ext cx="4861575" cy="2771775"/>
          </a:xfrm>
          <a:prstGeom prst="rect">
            <a:avLst/>
          </a:prstGeom>
          <a:solidFill>
            <a:srgbClr val="EC7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Step5/6 </a:t>
            </a:r>
          </a:p>
          <a:p>
            <a:pPr algn="ctr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专业能力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  <a:p>
            <a:pPr algn="ctr"/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Step1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外贸助理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金融学士</a:t>
            </a:r>
            <a:endParaRPr lang="zh-CN" altLang="en-US" sz="2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D46C049-FB96-4957-8542-BC6D2AF94729}"/>
              </a:ext>
            </a:extLst>
          </p:cNvPr>
          <p:cNvSpPr/>
          <p:nvPr/>
        </p:nvSpPr>
        <p:spPr>
          <a:xfrm>
            <a:off x="6096000" y="4619625"/>
            <a:ext cx="5905500" cy="2038350"/>
          </a:xfrm>
          <a:prstGeom prst="rect">
            <a:avLst/>
          </a:prstGeom>
          <a:solidFill>
            <a:srgbClr val="FAD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Step2/3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高级产品经理</a:t>
            </a:r>
            <a:endParaRPr lang="zh-CN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3EF9D0-72E6-4EA1-9A9A-3358B60CE04A}"/>
              </a:ext>
            </a:extLst>
          </p:cNvPr>
          <p:cNvSpPr/>
          <p:nvPr/>
        </p:nvSpPr>
        <p:spPr>
          <a:xfrm>
            <a:off x="9982200" y="1704975"/>
            <a:ext cx="2019300" cy="291465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Step5/6 </a:t>
            </a:r>
          </a:p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专业能力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  <a:p>
            <a:pPr algn="ctr"/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L3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专业的本质与规律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L2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解决专业各领域问题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8C42B9-4D00-4160-9C64-D67FE9834A70}"/>
              </a:ext>
            </a:extLst>
          </p:cNvPr>
          <p:cNvSpPr/>
          <p:nvPr/>
        </p:nvSpPr>
        <p:spPr>
          <a:xfrm>
            <a:off x="1265390" y="457200"/>
            <a:ext cx="8716810" cy="21336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Step7 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经营能力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行业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战略（含商业模式）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业务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组织架构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度量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文化内核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3DF043-1A4E-47F9-A7A7-323824AF0D4C}"/>
              </a:ext>
            </a:extLst>
          </p:cNvPr>
          <p:cNvSpPr/>
          <p:nvPr/>
        </p:nvSpPr>
        <p:spPr>
          <a:xfrm>
            <a:off x="1265390" y="2590800"/>
            <a:ext cx="8716810" cy="12954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Step5/6 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高阶管理能力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驾驭企业三浪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顶层制度设计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资源配置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企业文化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预算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/PR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40F255-7DD4-4061-9D94-790399641707}"/>
              </a:ext>
            </a:extLst>
          </p:cNvPr>
          <p:cNvSpPr/>
          <p:nvPr/>
        </p:nvSpPr>
        <p:spPr>
          <a:xfrm>
            <a:off x="1265390" y="3886200"/>
            <a:ext cx="4830609" cy="1295400"/>
          </a:xfrm>
          <a:prstGeom prst="rect">
            <a:avLst/>
          </a:prstGeom>
          <a:solidFill>
            <a:srgbClr val="F4C3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Step2/3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业务经历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项目经理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B2DD387-06E1-442E-8C2B-9D25C84C4865}"/>
              </a:ext>
            </a:extLst>
          </p:cNvPr>
          <p:cNvSpPr/>
          <p:nvPr/>
        </p:nvSpPr>
        <p:spPr>
          <a:xfrm>
            <a:off x="6096000" y="3886200"/>
            <a:ext cx="3886200" cy="12954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Step4 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中阶管理能力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向上管理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目标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策略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人才配置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资源协调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B6FF81-F678-41DF-B8E8-441A08B49C5A}"/>
              </a:ext>
            </a:extLst>
          </p:cNvPr>
          <p:cNvSpPr/>
          <p:nvPr/>
        </p:nvSpPr>
        <p:spPr>
          <a:xfrm>
            <a:off x="1466850" y="590549"/>
            <a:ext cx="1657350" cy="181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联合创始人、产品总监</a:t>
            </a:r>
          </a:p>
        </p:txBody>
      </p:sp>
      <p:sp>
        <p:nvSpPr>
          <p:cNvPr id="11" name="箭头: 右弧形 10">
            <a:extLst>
              <a:ext uri="{FF2B5EF4-FFF2-40B4-BE49-F238E27FC236}">
                <a16:creationId xmlns:a16="http://schemas.microsoft.com/office/drawing/2014/main" id="{75CB7C81-9D77-4638-9401-4E5FD19C15D9}"/>
              </a:ext>
            </a:extLst>
          </p:cNvPr>
          <p:cNvSpPr/>
          <p:nvPr/>
        </p:nvSpPr>
        <p:spPr>
          <a:xfrm rot="10800000">
            <a:off x="452541" y="4090987"/>
            <a:ext cx="1234424" cy="1828800"/>
          </a:xfrm>
          <a:prstGeom prst="curvedLeftArrow">
            <a:avLst>
              <a:gd name="adj1" fmla="val 3046"/>
              <a:gd name="adj2" fmla="val 740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1768C952-B02C-4DC0-B8FE-E6B9D4936243}"/>
              </a:ext>
            </a:extLst>
          </p:cNvPr>
          <p:cNvSpPr/>
          <p:nvPr/>
        </p:nvSpPr>
        <p:spPr>
          <a:xfrm rot="2322213">
            <a:off x="5312449" y="5118858"/>
            <a:ext cx="1790699" cy="638790"/>
          </a:xfrm>
          <a:prstGeom prst="rightArrow">
            <a:avLst>
              <a:gd name="adj1" fmla="val 671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651D632F-C7FD-49FD-9B6C-2E2E1B7A4239}"/>
              </a:ext>
            </a:extLst>
          </p:cNvPr>
          <p:cNvSpPr/>
          <p:nvPr/>
        </p:nvSpPr>
        <p:spPr>
          <a:xfrm rot="13236176">
            <a:off x="2581389" y="3606288"/>
            <a:ext cx="5455945" cy="726388"/>
          </a:xfrm>
          <a:prstGeom prst="rightArrow">
            <a:avLst>
              <a:gd name="adj1" fmla="val 5235"/>
              <a:gd name="adj2" fmla="val 597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34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29B81924-4C17-4446-B01A-F06BCA30BD47}"/>
              </a:ext>
            </a:extLst>
          </p:cNvPr>
          <p:cNvSpPr/>
          <p:nvPr/>
        </p:nvSpPr>
        <p:spPr>
          <a:xfrm>
            <a:off x="1234424" y="5181600"/>
            <a:ext cx="4861575" cy="1476374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Step1 </a:t>
            </a:r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专业能力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8C42B9-4D00-4160-9C64-D67FE9834A70}"/>
              </a:ext>
            </a:extLst>
          </p:cNvPr>
          <p:cNvSpPr/>
          <p:nvPr/>
        </p:nvSpPr>
        <p:spPr>
          <a:xfrm>
            <a:off x="1265390" y="457200"/>
            <a:ext cx="8716810" cy="21336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Step7 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经营能力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行业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战略（含商业模式）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业务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组织架构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度量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文化内核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3DF043-1A4E-47F9-A7A7-323824AF0D4C}"/>
              </a:ext>
            </a:extLst>
          </p:cNvPr>
          <p:cNvSpPr/>
          <p:nvPr/>
        </p:nvSpPr>
        <p:spPr>
          <a:xfrm>
            <a:off x="1265390" y="2590800"/>
            <a:ext cx="8716810" cy="12954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Step5/6 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高阶管理能力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驾驭企业三浪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顶层制度设计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资源配置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企业文化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预算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/PR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40F255-7DD4-4061-9D94-790399641707}"/>
              </a:ext>
            </a:extLst>
          </p:cNvPr>
          <p:cNvSpPr/>
          <p:nvPr/>
        </p:nvSpPr>
        <p:spPr>
          <a:xfrm>
            <a:off x="1265390" y="3886200"/>
            <a:ext cx="4830609" cy="1295400"/>
          </a:xfrm>
          <a:prstGeom prst="rect">
            <a:avLst/>
          </a:prstGeom>
          <a:solidFill>
            <a:srgbClr val="F4C3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Step2/3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行政外协专员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B2DD387-06E1-442E-8C2B-9D25C84C4865}"/>
              </a:ext>
            </a:extLst>
          </p:cNvPr>
          <p:cNvSpPr/>
          <p:nvPr/>
        </p:nvSpPr>
        <p:spPr>
          <a:xfrm>
            <a:off x="6096000" y="3886200"/>
            <a:ext cx="3886200" cy="12954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Step4 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中阶管理能力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向上管理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目标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策略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人才配置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资源协调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B6FF81-F678-41DF-B8E8-441A08B49C5A}"/>
              </a:ext>
            </a:extLst>
          </p:cNvPr>
          <p:cNvSpPr/>
          <p:nvPr/>
        </p:nvSpPr>
        <p:spPr>
          <a:xfrm>
            <a:off x="1466850" y="590549"/>
            <a:ext cx="1657350" cy="181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董事长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助理</a:t>
            </a:r>
          </a:p>
        </p:txBody>
      </p:sp>
      <p:sp>
        <p:nvSpPr>
          <p:cNvPr id="13" name="箭头: 右弧形 12">
            <a:extLst>
              <a:ext uri="{FF2B5EF4-FFF2-40B4-BE49-F238E27FC236}">
                <a16:creationId xmlns:a16="http://schemas.microsoft.com/office/drawing/2014/main" id="{C0406A8E-8C6D-4DDF-8785-BF6A78F61C48}"/>
              </a:ext>
            </a:extLst>
          </p:cNvPr>
          <p:cNvSpPr/>
          <p:nvPr/>
        </p:nvSpPr>
        <p:spPr>
          <a:xfrm rot="10800000">
            <a:off x="252548" y="1123405"/>
            <a:ext cx="1113571" cy="4796381"/>
          </a:xfrm>
          <a:prstGeom prst="curvedLeftArrow">
            <a:avLst>
              <a:gd name="adj1" fmla="val 3046"/>
              <a:gd name="adj2" fmla="val 740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47E5C73B-11EA-4C0A-BA33-D5D2927039D5}"/>
              </a:ext>
            </a:extLst>
          </p:cNvPr>
          <p:cNvSpPr/>
          <p:nvPr/>
        </p:nvSpPr>
        <p:spPr>
          <a:xfrm>
            <a:off x="6487886" y="5589814"/>
            <a:ext cx="3657600" cy="859971"/>
          </a:xfrm>
          <a:prstGeom prst="wedgeRectCallout">
            <a:avLst>
              <a:gd name="adj1" fmla="val -67976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绝对短板</a:t>
            </a:r>
          </a:p>
        </p:txBody>
      </p:sp>
    </p:spTree>
    <p:extLst>
      <p:ext uri="{BB962C8B-B14F-4D97-AF65-F5344CB8AC3E}">
        <p14:creationId xmlns:p14="http://schemas.microsoft.com/office/powerpoint/2010/main" val="150549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299</Words>
  <Application>Microsoft Office PowerPoint</Application>
  <PresentationFormat>宽屏</PresentationFormat>
  <Paragraphs>67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华文楷体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yamunna</dc:creator>
  <cp:lastModifiedBy>yamunna</cp:lastModifiedBy>
  <cp:revision>9</cp:revision>
  <dcterms:created xsi:type="dcterms:W3CDTF">2018-09-18T14:11:33Z</dcterms:created>
  <dcterms:modified xsi:type="dcterms:W3CDTF">2018-09-19T14:13:55Z</dcterms:modified>
</cp:coreProperties>
</file>