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8" r:id="rId4"/>
    <p:sldId id="264" r:id="rId5"/>
    <p:sldId id="265" r:id="rId6"/>
    <p:sldId id="266" r:id="rId7"/>
    <p:sldId id="261" r:id="rId8"/>
    <p:sldId id="259" r:id="rId9"/>
    <p:sldId id="267" r:id="rId10"/>
    <p:sldId id="263"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 userDrawn="1">
          <p15:clr>
            <a:srgbClr val="A4A3A4"/>
          </p15:clr>
        </p15:guide>
        <p15:guide id="2" pos="6888" userDrawn="1">
          <p15:clr>
            <a:srgbClr val="A4A3A4"/>
          </p15:clr>
        </p15:guide>
        <p15:guide id="3" pos="768" userDrawn="1">
          <p15:clr>
            <a:srgbClr val="A4A3A4"/>
          </p15:clr>
        </p15:guide>
        <p15:guide id="4" pos="11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8EB5"/>
    <a:srgbClr val="D41B2C"/>
    <a:srgbClr val="1E546C"/>
    <a:srgbClr val="EA5C6A"/>
    <a:srgbClr val="F18F98"/>
    <a:srgbClr val="0A0A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64" d="100"/>
          <a:sy n="64" d="100"/>
        </p:scale>
        <p:origin x="712" y="48"/>
      </p:cViewPr>
      <p:guideLst>
        <p:guide orient="horz" pos="1008"/>
        <p:guide pos="6888"/>
        <p:guide pos="768"/>
        <p:guide pos="1104"/>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6167F8-9D78-434B-9D7F-8F8B54825C77}" type="datetimeFigureOut">
              <a:rPr lang="zh-CN" altLang="en-US" smtClean="0"/>
              <a:t>2023/9/24</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D7646C-2FD7-4888-A2EB-74A56AC6C535}" type="slidenum">
              <a:rPr lang="zh-CN" altLang="en-US" smtClean="0"/>
              <a:t>‹#›</a:t>
            </a:fld>
            <a:endParaRPr lang="zh-CN" altLang="en-US"/>
          </a:p>
        </p:txBody>
      </p:sp>
    </p:spTree>
    <p:extLst>
      <p:ext uri="{BB962C8B-B14F-4D97-AF65-F5344CB8AC3E}">
        <p14:creationId xmlns:p14="http://schemas.microsoft.com/office/powerpoint/2010/main" val="3599103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6945-79F3-328A-B5F4-523FA75AA287}"/>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F829D0F4-A952-61AF-AC38-B73EFC6176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7" name="Date Placeholder 6">
            <a:extLst>
              <a:ext uri="{FF2B5EF4-FFF2-40B4-BE49-F238E27FC236}">
                <a16:creationId xmlns:a16="http://schemas.microsoft.com/office/drawing/2014/main" id="{042DDA17-B640-14AD-F08A-BBFACEB952BF}"/>
              </a:ext>
            </a:extLst>
          </p:cNvPr>
          <p:cNvSpPr>
            <a:spLocks noGrp="1"/>
          </p:cNvSpPr>
          <p:nvPr>
            <p:ph type="dt" sz="half" idx="10"/>
          </p:nvPr>
        </p:nvSpPr>
        <p:spPr/>
        <p:txBody>
          <a:bodyPr/>
          <a:lstStyle/>
          <a:p>
            <a:fld id="{C4FC7228-0E9B-461E-A2FD-89157A567EDA}" type="datetime1">
              <a:rPr lang="zh-CN" altLang="en-US" smtClean="0"/>
              <a:t>2023/9/24</a:t>
            </a:fld>
            <a:endParaRPr lang="zh-CN" altLang="en-US"/>
          </a:p>
        </p:txBody>
      </p:sp>
      <p:sp>
        <p:nvSpPr>
          <p:cNvPr id="8" name="Footer Placeholder 7">
            <a:extLst>
              <a:ext uri="{FF2B5EF4-FFF2-40B4-BE49-F238E27FC236}">
                <a16:creationId xmlns:a16="http://schemas.microsoft.com/office/drawing/2014/main" id="{853B2E83-F35F-B8D0-F565-B3502B075ACE}"/>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E05EBE4D-A318-4239-27A5-0E5820AD4B6D}"/>
              </a:ext>
            </a:extLst>
          </p:cNvPr>
          <p:cNvSpPr>
            <a:spLocks noGrp="1"/>
          </p:cNvSpPr>
          <p:nvPr>
            <p:ph type="sldNum" sz="quarter" idx="12"/>
          </p:nvPr>
        </p:nvSpPr>
        <p:spPr/>
        <p:txBody>
          <a:bodyPr/>
          <a:lstStyle/>
          <a:p>
            <a:fld id="{CD1615FA-664A-4E3E-8664-50FDFADF9207}" type="slidenum">
              <a:rPr lang="zh-CN" altLang="en-US" smtClean="0"/>
              <a:t>‹#›</a:t>
            </a:fld>
            <a:endParaRPr lang="zh-CN" altLang="en-US"/>
          </a:p>
        </p:txBody>
      </p:sp>
    </p:spTree>
    <p:extLst>
      <p:ext uri="{BB962C8B-B14F-4D97-AF65-F5344CB8AC3E}">
        <p14:creationId xmlns:p14="http://schemas.microsoft.com/office/powerpoint/2010/main" val="31101929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E6BA6-30FB-5210-8D6F-A5E72943CF0B}"/>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AACA660E-F54F-8F1E-62BF-D155C191E73B}"/>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F0261271-2694-6B47-77FA-F28696E0EB54}"/>
              </a:ext>
            </a:extLst>
          </p:cNvPr>
          <p:cNvSpPr>
            <a:spLocks noGrp="1"/>
          </p:cNvSpPr>
          <p:nvPr>
            <p:ph type="dt" sz="half" idx="10"/>
          </p:nvPr>
        </p:nvSpPr>
        <p:spPr/>
        <p:txBody>
          <a:bodyPr/>
          <a:lstStyle/>
          <a:p>
            <a:fld id="{0288F80C-C820-4F86-B789-AFF4B9F9FE21}" type="datetime1">
              <a:rPr lang="zh-CN" altLang="en-US" smtClean="0"/>
              <a:t>2023/9/24</a:t>
            </a:fld>
            <a:endParaRPr lang="zh-CN" altLang="en-US"/>
          </a:p>
        </p:txBody>
      </p:sp>
      <p:sp>
        <p:nvSpPr>
          <p:cNvPr id="5" name="Footer Placeholder 4">
            <a:extLst>
              <a:ext uri="{FF2B5EF4-FFF2-40B4-BE49-F238E27FC236}">
                <a16:creationId xmlns:a16="http://schemas.microsoft.com/office/drawing/2014/main" id="{D8E01222-C2F3-E6D5-92A5-4165DA974B55}"/>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E6E960B5-6FD1-0E38-F051-FA877E73ED9E}"/>
              </a:ext>
            </a:extLst>
          </p:cNvPr>
          <p:cNvSpPr>
            <a:spLocks noGrp="1"/>
          </p:cNvSpPr>
          <p:nvPr>
            <p:ph type="sldNum" sz="quarter" idx="12"/>
          </p:nvPr>
        </p:nvSpPr>
        <p:spPr/>
        <p:txBody>
          <a:bodyPr/>
          <a:lstStyle/>
          <a:p>
            <a:fld id="{CD1615FA-664A-4E3E-8664-50FDFADF9207}" type="slidenum">
              <a:rPr lang="zh-CN" altLang="en-US" smtClean="0"/>
              <a:t>‹#›</a:t>
            </a:fld>
            <a:endParaRPr lang="zh-CN" altLang="en-US"/>
          </a:p>
        </p:txBody>
      </p:sp>
    </p:spTree>
    <p:extLst>
      <p:ext uri="{BB962C8B-B14F-4D97-AF65-F5344CB8AC3E}">
        <p14:creationId xmlns:p14="http://schemas.microsoft.com/office/powerpoint/2010/main" val="3512928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E512F8-D19A-2F94-1462-D568D4FDFA4F}"/>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8C0F9744-9C69-4565-16AA-811459EA7647}"/>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D4BFD436-3616-82FD-BA07-D96465432333}"/>
              </a:ext>
            </a:extLst>
          </p:cNvPr>
          <p:cNvSpPr>
            <a:spLocks noGrp="1"/>
          </p:cNvSpPr>
          <p:nvPr>
            <p:ph type="dt" sz="half" idx="10"/>
          </p:nvPr>
        </p:nvSpPr>
        <p:spPr/>
        <p:txBody>
          <a:bodyPr/>
          <a:lstStyle/>
          <a:p>
            <a:fld id="{8B68F4EB-DC2D-4B71-9B11-11A41373FCE3}" type="datetime1">
              <a:rPr lang="zh-CN" altLang="en-US" smtClean="0"/>
              <a:t>2023/9/24</a:t>
            </a:fld>
            <a:endParaRPr lang="zh-CN" altLang="en-US"/>
          </a:p>
        </p:txBody>
      </p:sp>
      <p:sp>
        <p:nvSpPr>
          <p:cNvPr id="5" name="Footer Placeholder 4">
            <a:extLst>
              <a:ext uri="{FF2B5EF4-FFF2-40B4-BE49-F238E27FC236}">
                <a16:creationId xmlns:a16="http://schemas.microsoft.com/office/drawing/2014/main" id="{2992338E-14EF-EA8F-584B-D66FABB39892}"/>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03830AD6-739B-2A8A-AAC5-1932130F69A4}"/>
              </a:ext>
            </a:extLst>
          </p:cNvPr>
          <p:cNvSpPr>
            <a:spLocks noGrp="1"/>
          </p:cNvSpPr>
          <p:nvPr>
            <p:ph type="sldNum" sz="quarter" idx="12"/>
          </p:nvPr>
        </p:nvSpPr>
        <p:spPr/>
        <p:txBody>
          <a:bodyPr/>
          <a:lstStyle/>
          <a:p>
            <a:fld id="{CD1615FA-664A-4E3E-8664-50FDFADF9207}" type="slidenum">
              <a:rPr lang="zh-CN" altLang="en-US" smtClean="0"/>
              <a:t>‹#›</a:t>
            </a:fld>
            <a:endParaRPr lang="zh-CN" altLang="en-US"/>
          </a:p>
        </p:txBody>
      </p:sp>
    </p:spTree>
    <p:extLst>
      <p:ext uri="{BB962C8B-B14F-4D97-AF65-F5344CB8AC3E}">
        <p14:creationId xmlns:p14="http://schemas.microsoft.com/office/powerpoint/2010/main" val="366361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DA5FD-1C64-D64A-19A9-C59AC603AD60}"/>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8F9C2DB2-5D2D-AD80-02F6-72639A42D00C}"/>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FC26AF53-88F0-9AF6-3DB3-5F38DF8F7329}"/>
              </a:ext>
            </a:extLst>
          </p:cNvPr>
          <p:cNvSpPr>
            <a:spLocks noGrp="1"/>
          </p:cNvSpPr>
          <p:nvPr>
            <p:ph type="dt" sz="half" idx="10"/>
          </p:nvPr>
        </p:nvSpPr>
        <p:spPr/>
        <p:txBody>
          <a:bodyPr/>
          <a:lstStyle/>
          <a:p>
            <a:fld id="{03A80DE9-8D62-4009-A066-67B3F31A2038}" type="datetime1">
              <a:rPr lang="zh-CN" altLang="en-US" smtClean="0"/>
              <a:t>2023/9/24</a:t>
            </a:fld>
            <a:endParaRPr lang="zh-CN" altLang="en-US"/>
          </a:p>
        </p:txBody>
      </p:sp>
      <p:sp>
        <p:nvSpPr>
          <p:cNvPr id="5" name="Footer Placeholder 4">
            <a:extLst>
              <a:ext uri="{FF2B5EF4-FFF2-40B4-BE49-F238E27FC236}">
                <a16:creationId xmlns:a16="http://schemas.microsoft.com/office/drawing/2014/main" id="{92BA043F-6BD3-AC6D-CFC0-E5558684E03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AFAD2FA-AD79-63A4-22EB-BB7D2AAE03FD}"/>
              </a:ext>
            </a:extLst>
          </p:cNvPr>
          <p:cNvSpPr>
            <a:spLocks noGrp="1"/>
          </p:cNvSpPr>
          <p:nvPr>
            <p:ph type="sldNum" sz="quarter" idx="12"/>
          </p:nvPr>
        </p:nvSpPr>
        <p:spPr/>
        <p:txBody>
          <a:bodyPr/>
          <a:lstStyle/>
          <a:p>
            <a:fld id="{CD1615FA-664A-4E3E-8664-50FDFADF9207}" type="slidenum">
              <a:rPr lang="zh-CN" altLang="en-US" smtClean="0"/>
              <a:t>‹#›</a:t>
            </a:fld>
            <a:endParaRPr lang="zh-CN" altLang="en-US"/>
          </a:p>
        </p:txBody>
      </p:sp>
    </p:spTree>
    <p:extLst>
      <p:ext uri="{BB962C8B-B14F-4D97-AF65-F5344CB8AC3E}">
        <p14:creationId xmlns:p14="http://schemas.microsoft.com/office/powerpoint/2010/main" val="139203039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50D46-A08D-04FE-C88D-608A290F6D3D}"/>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A8570E61-0BC7-9E58-B2C1-DF92DA21E6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81D88A7E-7100-55B5-771F-260DEE195A0C}"/>
              </a:ext>
            </a:extLst>
          </p:cNvPr>
          <p:cNvSpPr>
            <a:spLocks noGrp="1"/>
          </p:cNvSpPr>
          <p:nvPr>
            <p:ph type="dt" sz="half" idx="10"/>
          </p:nvPr>
        </p:nvSpPr>
        <p:spPr/>
        <p:txBody>
          <a:bodyPr/>
          <a:lstStyle/>
          <a:p>
            <a:fld id="{A9275903-499B-467E-A99D-E9826F1B75F0}" type="datetime1">
              <a:rPr lang="zh-CN" altLang="en-US" smtClean="0"/>
              <a:t>2023/9/24</a:t>
            </a:fld>
            <a:endParaRPr lang="zh-CN" altLang="en-US"/>
          </a:p>
        </p:txBody>
      </p:sp>
      <p:sp>
        <p:nvSpPr>
          <p:cNvPr id="5" name="Footer Placeholder 4">
            <a:extLst>
              <a:ext uri="{FF2B5EF4-FFF2-40B4-BE49-F238E27FC236}">
                <a16:creationId xmlns:a16="http://schemas.microsoft.com/office/drawing/2014/main" id="{3B0B2C3C-2CEA-7327-1838-FFAF8F170906}"/>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A023DA3C-6C45-6A0C-4044-66BF0254E0BC}"/>
              </a:ext>
            </a:extLst>
          </p:cNvPr>
          <p:cNvSpPr>
            <a:spLocks noGrp="1"/>
          </p:cNvSpPr>
          <p:nvPr>
            <p:ph type="sldNum" sz="quarter" idx="12"/>
          </p:nvPr>
        </p:nvSpPr>
        <p:spPr/>
        <p:txBody>
          <a:bodyPr/>
          <a:lstStyle/>
          <a:p>
            <a:fld id="{CD1615FA-664A-4E3E-8664-50FDFADF9207}" type="slidenum">
              <a:rPr lang="zh-CN" altLang="en-US" smtClean="0"/>
              <a:t>‹#›</a:t>
            </a:fld>
            <a:endParaRPr lang="zh-CN" altLang="en-US"/>
          </a:p>
        </p:txBody>
      </p:sp>
    </p:spTree>
    <p:extLst>
      <p:ext uri="{BB962C8B-B14F-4D97-AF65-F5344CB8AC3E}">
        <p14:creationId xmlns:p14="http://schemas.microsoft.com/office/powerpoint/2010/main" val="252598910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D8126-7931-E45F-D139-D23FE9BE7E00}"/>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C7BE2B80-9D1E-17D6-DC60-24A837C099D6}"/>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D40E8210-AD4D-9004-F653-97866A60D1E1}"/>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D82C801C-8953-4082-8EE2-F406C6404EDA}"/>
              </a:ext>
            </a:extLst>
          </p:cNvPr>
          <p:cNvSpPr>
            <a:spLocks noGrp="1"/>
          </p:cNvSpPr>
          <p:nvPr>
            <p:ph type="dt" sz="half" idx="10"/>
          </p:nvPr>
        </p:nvSpPr>
        <p:spPr/>
        <p:txBody>
          <a:bodyPr/>
          <a:lstStyle/>
          <a:p>
            <a:fld id="{F5AF4D3F-5DBE-45C2-BC9E-FF3F8D8D12CC}" type="datetime1">
              <a:rPr lang="zh-CN" altLang="en-US" smtClean="0"/>
              <a:t>2023/9/24</a:t>
            </a:fld>
            <a:endParaRPr lang="zh-CN" altLang="en-US"/>
          </a:p>
        </p:txBody>
      </p:sp>
      <p:sp>
        <p:nvSpPr>
          <p:cNvPr id="6" name="Footer Placeholder 5">
            <a:extLst>
              <a:ext uri="{FF2B5EF4-FFF2-40B4-BE49-F238E27FC236}">
                <a16:creationId xmlns:a16="http://schemas.microsoft.com/office/drawing/2014/main" id="{3BF65407-8271-CAA9-8187-0A0A1969DA5E}"/>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0D69CB20-127C-57B0-9C64-5262A6084332}"/>
              </a:ext>
            </a:extLst>
          </p:cNvPr>
          <p:cNvSpPr>
            <a:spLocks noGrp="1"/>
          </p:cNvSpPr>
          <p:nvPr>
            <p:ph type="sldNum" sz="quarter" idx="12"/>
          </p:nvPr>
        </p:nvSpPr>
        <p:spPr/>
        <p:txBody>
          <a:bodyPr/>
          <a:lstStyle/>
          <a:p>
            <a:fld id="{CD1615FA-664A-4E3E-8664-50FDFADF9207}" type="slidenum">
              <a:rPr lang="zh-CN" altLang="en-US" smtClean="0"/>
              <a:t>‹#›</a:t>
            </a:fld>
            <a:endParaRPr lang="zh-CN" altLang="en-US"/>
          </a:p>
        </p:txBody>
      </p:sp>
    </p:spTree>
    <p:extLst>
      <p:ext uri="{BB962C8B-B14F-4D97-AF65-F5344CB8AC3E}">
        <p14:creationId xmlns:p14="http://schemas.microsoft.com/office/powerpoint/2010/main" val="4054123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298BB-5A22-36B8-2F0B-84C812A91218}"/>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7F592272-DFCA-CC27-3F01-C4AEFC646E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7DCB3326-E676-B1A9-31ED-46786B6EC5E9}"/>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F596599B-89A9-EFF8-74AD-EABBCDA1C5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62EA1A84-5A7B-1EA4-3B2F-72D576AF8E40}"/>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4D976C36-B111-B7EB-706B-84EFBAB5E5E2}"/>
              </a:ext>
            </a:extLst>
          </p:cNvPr>
          <p:cNvSpPr>
            <a:spLocks noGrp="1"/>
          </p:cNvSpPr>
          <p:nvPr>
            <p:ph type="dt" sz="half" idx="10"/>
          </p:nvPr>
        </p:nvSpPr>
        <p:spPr/>
        <p:txBody>
          <a:bodyPr/>
          <a:lstStyle/>
          <a:p>
            <a:fld id="{AB3A7368-2412-4CAC-92CB-A7B019356430}" type="datetime1">
              <a:rPr lang="zh-CN" altLang="en-US" smtClean="0"/>
              <a:t>2023/9/24</a:t>
            </a:fld>
            <a:endParaRPr lang="zh-CN" altLang="en-US"/>
          </a:p>
        </p:txBody>
      </p:sp>
      <p:sp>
        <p:nvSpPr>
          <p:cNvPr id="8" name="Footer Placeholder 7">
            <a:extLst>
              <a:ext uri="{FF2B5EF4-FFF2-40B4-BE49-F238E27FC236}">
                <a16:creationId xmlns:a16="http://schemas.microsoft.com/office/drawing/2014/main" id="{7585906E-BE61-9F5C-0167-CEC2AEC1AB30}"/>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F98120F8-8CD2-8504-7E59-B10691E34213}"/>
              </a:ext>
            </a:extLst>
          </p:cNvPr>
          <p:cNvSpPr>
            <a:spLocks noGrp="1"/>
          </p:cNvSpPr>
          <p:nvPr>
            <p:ph type="sldNum" sz="quarter" idx="12"/>
          </p:nvPr>
        </p:nvSpPr>
        <p:spPr/>
        <p:txBody>
          <a:bodyPr/>
          <a:lstStyle/>
          <a:p>
            <a:fld id="{CD1615FA-664A-4E3E-8664-50FDFADF9207}" type="slidenum">
              <a:rPr lang="zh-CN" altLang="en-US" smtClean="0"/>
              <a:t>‹#›</a:t>
            </a:fld>
            <a:endParaRPr lang="zh-CN" altLang="en-US"/>
          </a:p>
        </p:txBody>
      </p:sp>
    </p:spTree>
    <p:extLst>
      <p:ext uri="{BB962C8B-B14F-4D97-AF65-F5344CB8AC3E}">
        <p14:creationId xmlns:p14="http://schemas.microsoft.com/office/powerpoint/2010/main" val="1874846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4F67D-EBCB-F189-0ED1-DA2A850A186B}"/>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3E870ED0-5CFE-B621-9A00-8EA6EBC4368D}"/>
              </a:ext>
            </a:extLst>
          </p:cNvPr>
          <p:cNvSpPr>
            <a:spLocks noGrp="1"/>
          </p:cNvSpPr>
          <p:nvPr>
            <p:ph type="dt" sz="half" idx="10"/>
          </p:nvPr>
        </p:nvSpPr>
        <p:spPr/>
        <p:txBody>
          <a:bodyPr/>
          <a:lstStyle/>
          <a:p>
            <a:fld id="{51F613B3-AA16-4A47-8CE0-BF6E8EBF6F62}" type="datetime1">
              <a:rPr lang="zh-CN" altLang="en-US" smtClean="0"/>
              <a:t>2023/9/24</a:t>
            </a:fld>
            <a:endParaRPr lang="zh-CN" altLang="en-US"/>
          </a:p>
        </p:txBody>
      </p:sp>
      <p:sp>
        <p:nvSpPr>
          <p:cNvPr id="4" name="Footer Placeholder 3">
            <a:extLst>
              <a:ext uri="{FF2B5EF4-FFF2-40B4-BE49-F238E27FC236}">
                <a16:creationId xmlns:a16="http://schemas.microsoft.com/office/drawing/2014/main" id="{B820E60C-C012-DC25-5D55-67F6CD3F84A8}"/>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5A847084-EB86-CE62-838B-153ABED39240}"/>
              </a:ext>
            </a:extLst>
          </p:cNvPr>
          <p:cNvSpPr>
            <a:spLocks noGrp="1"/>
          </p:cNvSpPr>
          <p:nvPr>
            <p:ph type="sldNum" sz="quarter" idx="12"/>
          </p:nvPr>
        </p:nvSpPr>
        <p:spPr/>
        <p:txBody>
          <a:bodyPr/>
          <a:lstStyle/>
          <a:p>
            <a:fld id="{CD1615FA-664A-4E3E-8664-50FDFADF9207}" type="slidenum">
              <a:rPr lang="zh-CN" altLang="en-US" smtClean="0"/>
              <a:t>‹#›</a:t>
            </a:fld>
            <a:endParaRPr lang="zh-CN" altLang="en-US"/>
          </a:p>
        </p:txBody>
      </p:sp>
    </p:spTree>
    <p:extLst>
      <p:ext uri="{BB962C8B-B14F-4D97-AF65-F5344CB8AC3E}">
        <p14:creationId xmlns:p14="http://schemas.microsoft.com/office/powerpoint/2010/main" val="348515144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EA1772-D399-B9EE-BB1B-8AF16C3CEE43}"/>
              </a:ext>
            </a:extLst>
          </p:cNvPr>
          <p:cNvSpPr>
            <a:spLocks noGrp="1"/>
          </p:cNvSpPr>
          <p:nvPr>
            <p:ph type="dt" sz="half" idx="10"/>
          </p:nvPr>
        </p:nvSpPr>
        <p:spPr/>
        <p:txBody>
          <a:bodyPr/>
          <a:lstStyle/>
          <a:p>
            <a:fld id="{57E84DC8-80AC-4C2B-93F0-4DA9B6E747EC}" type="datetime1">
              <a:rPr lang="zh-CN" altLang="en-US" smtClean="0"/>
              <a:t>2023/9/24</a:t>
            </a:fld>
            <a:endParaRPr lang="zh-CN" altLang="en-US"/>
          </a:p>
        </p:txBody>
      </p:sp>
      <p:sp>
        <p:nvSpPr>
          <p:cNvPr id="3" name="Footer Placeholder 2">
            <a:extLst>
              <a:ext uri="{FF2B5EF4-FFF2-40B4-BE49-F238E27FC236}">
                <a16:creationId xmlns:a16="http://schemas.microsoft.com/office/drawing/2014/main" id="{2CA9DBE0-BD82-ADE6-507F-96A00079332E}"/>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50EBFBB1-58DC-C63B-8AF1-E7D3D349C0EC}"/>
              </a:ext>
            </a:extLst>
          </p:cNvPr>
          <p:cNvSpPr>
            <a:spLocks noGrp="1"/>
          </p:cNvSpPr>
          <p:nvPr>
            <p:ph type="sldNum" sz="quarter" idx="12"/>
          </p:nvPr>
        </p:nvSpPr>
        <p:spPr/>
        <p:txBody>
          <a:bodyPr/>
          <a:lstStyle/>
          <a:p>
            <a:fld id="{CD1615FA-664A-4E3E-8664-50FDFADF9207}" type="slidenum">
              <a:rPr lang="zh-CN" altLang="en-US" smtClean="0"/>
              <a:t>‹#›</a:t>
            </a:fld>
            <a:endParaRPr lang="zh-CN" altLang="en-US"/>
          </a:p>
        </p:txBody>
      </p:sp>
    </p:spTree>
    <p:extLst>
      <p:ext uri="{BB962C8B-B14F-4D97-AF65-F5344CB8AC3E}">
        <p14:creationId xmlns:p14="http://schemas.microsoft.com/office/powerpoint/2010/main" val="3313310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0E8F9-63BB-4A1F-1491-30CEAAE0B6AF}"/>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2335C928-4C11-D78F-8A3C-97B08647AB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29F88ADD-3550-9136-305D-8C540E157E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FFA25BB8-5325-66CF-B698-4F08C609764F}"/>
              </a:ext>
            </a:extLst>
          </p:cNvPr>
          <p:cNvSpPr>
            <a:spLocks noGrp="1"/>
          </p:cNvSpPr>
          <p:nvPr>
            <p:ph type="dt" sz="half" idx="10"/>
          </p:nvPr>
        </p:nvSpPr>
        <p:spPr/>
        <p:txBody>
          <a:bodyPr/>
          <a:lstStyle/>
          <a:p>
            <a:fld id="{674619D8-02FD-44BE-8F2F-37020B5C894F}" type="datetime1">
              <a:rPr lang="zh-CN" altLang="en-US" smtClean="0"/>
              <a:t>2023/9/24</a:t>
            </a:fld>
            <a:endParaRPr lang="zh-CN" altLang="en-US"/>
          </a:p>
        </p:txBody>
      </p:sp>
      <p:sp>
        <p:nvSpPr>
          <p:cNvPr id="6" name="Footer Placeholder 5">
            <a:extLst>
              <a:ext uri="{FF2B5EF4-FFF2-40B4-BE49-F238E27FC236}">
                <a16:creationId xmlns:a16="http://schemas.microsoft.com/office/drawing/2014/main" id="{1F590E50-FD92-2390-B13F-CFED4523B1B9}"/>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AB30D845-04FC-A5FF-F97F-0FA904EBC0E5}"/>
              </a:ext>
            </a:extLst>
          </p:cNvPr>
          <p:cNvSpPr>
            <a:spLocks noGrp="1"/>
          </p:cNvSpPr>
          <p:nvPr>
            <p:ph type="sldNum" sz="quarter" idx="12"/>
          </p:nvPr>
        </p:nvSpPr>
        <p:spPr/>
        <p:txBody>
          <a:bodyPr/>
          <a:lstStyle/>
          <a:p>
            <a:fld id="{CD1615FA-664A-4E3E-8664-50FDFADF9207}" type="slidenum">
              <a:rPr lang="zh-CN" altLang="en-US" smtClean="0"/>
              <a:t>‹#›</a:t>
            </a:fld>
            <a:endParaRPr lang="zh-CN" altLang="en-US"/>
          </a:p>
        </p:txBody>
      </p:sp>
    </p:spTree>
    <p:extLst>
      <p:ext uri="{BB962C8B-B14F-4D97-AF65-F5344CB8AC3E}">
        <p14:creationId xmlns:p14="http://schemas.microsoft.com/office/powerpoint/2010/main" val="1506260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FC25E-C71F-1F37-6689-F172A391C822}"/>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478E6ADF-1EC7-BA95-9B29-EC62B3AA22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D6424626-42BB-E2C8-381B-82611B8CD0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9556A5B4-6667-7E97-274E-9AD16F077DF1}"/>
              </a:ext>
            </a:extLst>
          </p:cNvPr>
          <p:cNvSpPr>
            <a:spLocks noGrp="1"/>
          </p:cNvSpPr>
          <p:nvPr>
            <p:ph type="dt" sz="half" idx="10"/>
          </p:nvPr>
        </p:nvSpPr>
        <p:spPr/>
        <p:txBody>
          <a:bodyPr/>
          <a:lstStyle/>
          <a:p>
            <a:fld id="{9AA07C81-658A-4F5E-AC0A-49176AD04081}" type="datetime1">
              <a:rPr lang="zh-CN" altLang="en-US" smtClean="0"/>
              <a:t>2023/9/24</a:t>
            </a:fld>
            <a:endParaRPr lang="zh-CN" altLang="en-US"/>
          </a:p>
        </p:txBody>
      </p:sp>
      <p:sp>
        <p:nvSpPr>
          <p:cNvPr id="6" name="Footer Placeholder 5">
            <a:extLst>
              <a:ext uri="{FF2B5EF4-FFF2-40B4-BE49-F238E27FC236}">
                <a16:creationId xmlns:a16="http://schemas.microsoft.com/office/drawing/2014/main" id="{CDBEF7D4-2352-C944-D0EA-85BC66F43B29}"/>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FA2EA00A-42C0-F05F-A061-F79254DA9225}"/>
              </a:ext>
            </a:extLst>
          </p:cNvPr>
          <p:cNvSpPr>
            <a:spLocks noGrp="1"/>
          </p:cNvSpPr>
          <p:nvPr>
            <p:ph type="sldNum" sz="quarter" idx="12"/>
          </p:nvPr>
        </p:nvSpPr>
        <p:spPr/>
        <p:txBody>
          <a:bodyPr/>
          <a:lstStyle/>
          <a:p>
            <a:fld id="{CD1615FA-664A-4E3E-8664-50FDFADF9207}" type="slidenum">
              <a:rPr lang="zh-CN" altLang="en-US" smtClean="0"/>
              <a:t>‹#›</a:t>
            </a:fld>
            <a:endParaRPr lang="zh-CN" altLang="en-US"/>
          </a:p>
        </p:txBody>
      </p:sp>
    </p:spTree>
    <p:extLst>
      <p:ext uri="{BB962C8B-B14F-4D97-AF65-F5344CB8AC3E}">
        <p14:creationId xmlns:p14="http://schemas.microsoft.com/office/powerpoint/2010/main" val="3251024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59F626-DF5F-8656-34B4-8CE4ECDF3F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99E40DDE-98F8-3BA5-E835-223015B31E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C97A5CB-2626-E067-1708-AE89F72915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FC7228-0E9B-461E-A2FD-89157A567EDA}" type="datetime1">
              <a:rPr lang="zh-CN" altLang="en-US" smtClean="0"/>
              <a:t>2023/9/24</a:t>
            </a:fld>
            <a:endParaRPr lang="zh-CN" altLang="en-US"/>
          </a:p>
        </p:txBody>
      </p:sp>
      <p:sp>
        <p:nvSpPr>
          <p:cNvPr id="5" name="Footer Placeholder 4">
            <a:extLst>
              <a:ext uri="{FF2B5EF4-FFF2-40B4-BE49-F238E27FC236}">
                <a16:creationId xmlns:a16="http://schemas.microsoft.com/office/drawing/2014/main" id="{0EB1BE9F-C865-201C-CF61-C5B8013733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A6FA3A44-E783-7C5F-1D2F-F71A26946D26}"/>
              </a:ext>
            </a:extLst>
          </p:cNvPr>
          <p:cNvSpPr>
            <a:spLocks noGrp="1"/>
          </p:cNvSpPr>
          <p:nvPr>
            <p:ph type="sldNum" sz="quarter" idx="4"/>
          </p:nvPr>
        </p:nvSpPr>
        <p:spPr>
          <a:xfrm>
            <a:off x="9348019" y="649287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1615FA-664A-4E3E-8664-50FDFADF9207}" type="slidenum">
              <a:rPr lang="zh-CN" altLang="en-US" smtClean="0"/>
              <a:t>‹#›</a:t>
            </a:fld>
            <a:endParaRPr lang="zh-CN" altLang="en-US"/>
          </a:p>
        </p:txBody>
      </p:sp>
    </p:spTree>
    <p:extLst>
      <p:ext uri="{BB962C8B-B14F-4D97-AF65-F5344CB8AC3E}">
        <p14:creationId xmlns:p14="http://schemas.microsoft.com/office/powerpoint/2010/main" val="1039224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LiyangSong/Advertisement-CTR-Predic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kaggle.com/datasets/louischen7/2020-digix-advertisement-ctr-predic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F28122-970E-0702-0985-C83B0B796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196" y="272433"/>
            <a:ext cx="1531874" cy="1531874"/>
          </a:xfrm>
          <a:prstGeom prst="rect">
            <a:avLst/>
          </a:prstGeom>
        </p:spPr>
      </p:pic>
      <p:sp>
        <p:nvSpPr>
          <p:cNvPr id="5" name="Flowchart: Document 4">
            <a:extLst>
              <a:ext uri="{FF2B5EF4-FFF2-40B4-BE49-F238E27FC236}">
                <a16:creationId xmlns:a16="http://schemas.microsoft.com/office/drawing/2014/main" id="{5C937310-B598-4297-40BA-EFE80DA096FE}"/>
              </a:ext>
            </a:extLst>
          </p:cNvPr>
          <p:cNvSpPr/>
          <p:nvPr/>
        </p:nvSpPr>
        <p:spPr>
          <a:xfrm rot="10800000">
            <a:off x="0" y="1232451"/>
            <a:ext cx="12192000" cy="5625547"/>
          </a:xfrm>
          <a:prstGeom prst="flowChartDocumen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TextBox 5">
            <a:extLst>
              <a:ext uri="{FF2B5EF4-FFF2-40B4-BE49-F238E27FC236}">
                <a16:creationId xmlns:a16="http://schemas.microsoft.com/office/drawing/2014/main" id="{5992A88D-5741-50EE-6BD9-CD9E77F00493}"/>
              </a:ext>
            </a:extLst>
          </p:cNvPr>
          <p:cNvSpPr txBox="1"/>
          <p:nvPr/>
        </p:nvSpPr>
        <p:spPr>
          <a:xfrm>
            <a:off x="4422913" y="3130130"/>
            <a:ext cx="7111132" cy="820674"/>
          </a:xfrm>
          <a:prstGeom prst="rect">
            <a:avLst/>
          </a:prstGeom>
          <a:noFill/>
        </p:spPr>
        <p:txBody>
          <a:bodyPr wrap="square">
            <a:spAutoFit/>
          </a:bodyPr>
          <a:lstStyle/>
          <a:p>
            <a:pPr algn="r">
              <a:lnSpc>
                <a:spcPct val="150000"/>
              </a:lnSpc>
            </a:pPr>
            <a:r>
              <a:rPr lang="en-US" altLang="zh-CN" sz="3600" b="1"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rPr>
              <a:t>Advertisement CTR Prediction</a:t>
            </a:r>
          </a:p>
        </p:txBody>
      </p:sp>
      <p:sp>
        <p:nvSpPr>
          <p:cNvPr id="8" name="TextBox 7">
            <a:extLst>
              <a:ext uri="{FF2B5EF4-FFF2-40B4-BE49-F238E27FC236}">
                <a16:creationId xmlns:a16="http://schemas.microsoft.com/office/drawing/2014/main" id="{327AE4FB-70A4-EEDD-3915-A085D044C3BA}"/>
              </a:ext>
            </a:extLst>
          </p:cNvPr>
          <p:cNvSpPr txBox="1"/>
          <p:nvPr/>
        </p:nvSpPr>
        <p:spPr>
          <a:xfrm>
            <a:off x="5369833" y="4034725"/>
            <a:ext cx="6094638" cy="658835"/>
          </a:xfrm>
          <a:prstGeom prst="rect">
            <a:avLst/>
          </a:prstGeom>
          <a:noFill/>
        </p:spPr>
        <p:txBody>
          <a:bodyPr wrap="square">
            <a:spAutoFit/>
          </a:bodyPr>
          <a:lstStyle/>
          <a:p>
            <a:pPr algn="r">
              <a:lnSpc>
                <a:spcPct val="150000"/>
              </a:lnSpc>
            </a:pPr>
            <a:r>
              <a:rPr lang="en-US" altLang="zh-CN" sz="28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sym typeface="+mn-ea"/>
              </a:rPr>
              <a:t>Project Proposal</a:t>
            </a:r>
            <a:endParaRPr lang="zh-CN" altLang="en-US" sz="28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9" name="TextBox 8">
            <a:extLst>
              <a:ext uri="{FF2B5EF4-FFF2-40B4-BE49-F238E27FC236}">
                <a16:creationId xmlns:a16="http://schemas.microsoft.com/office/drawing/2014/main" id="{17C62368-7A37-1822-D4A8-5C9DC206531D}"/>
              </a:ext>
            </a:extLst>
          </p:cNvPr>
          <p:cNvSpPr txBox="1"/>
          <p:nvPr/>
        </p:nvSpPr>
        <p:spPr>
          <a:xfrm>
            <a:off x="5369833" y="5178180"/>
            <a:ext cx="6094638" cy="1195199"/>
          </a:xfrm>
          <a:prstGeom prst="rect">
            <a:avLst/>
          </a:prstGeom>
          <a:noFill/>
        </p:spPr>
        <p:txBody>
          <a:bodyPr wrap="square">
            <a:spAutoFit/>
          </a:bodyPr>
          <a:lstStyle/>
          <a:p>
            <a:pPr algn="r">
              <a:lnSpc>
                <a:spcPct val="150000"/>
              </a:lnSpc>
            </a:pPr>
            <a:r>
              <a:rPr lang="en-US" altLang="zh-CN" sz="16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mn-ea"/>
              </a:rPr>
              <a:t>DS5220 / Fall 2023 Semester</a:t>
            </a:r>
          </a:p>
          <a:p>
            <a:pPr algn="r">
              <a:lnSpc>
                <a:spcPct val="150000"/>
              </a:lnSpc>
            </a:pPr>
            <a:r>
              <a:rPr lang="en-US" altLang="zh-CN" sz="16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mn-ea"/>
              </a:rPr>
              <a:t>Team Members:</a:t>
            </a:r>
            <a:r>
              <a:rPr lang="zh-CN" altLang="en-US" sz="16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mn-ea"/>
              </a:rPr>
              <a:t> </a:t>
            </a:r>
            <a:r>
              <a:rPr lang="en-US" altLang="zh-CN" sz="16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mn-ea"/>
              </a:rPr>
              <a:t>Liyang</a:t>
            </a:r>
            <a:r>
              <a:rPr lang="zh-CN" altLang="en-US" sz="16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mn-ea"/>
              </a:rPr>
              <a:t> </a:t>
            </a:r>
            <a:r>
              <a:rPr lang="en-US" altLang="zh-CN" sz="16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mn-ea"/>
              </a:rPr>
              <a:t>Song, Qian Yin</a:t>
            </a:r>
          </a:p>
          <a:p>
            <a:pPr algn="r">
              <a:lnSpc>
                <a:spcPct val="150000"/>
              </a:lnSpc>
            </a:pPr>
            <a:r>
              <a:rPr lang="en-US" altLang="zh-CN" sz="16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mn-ea"/>
              </a:rPr>
              <a:t>Sep 23, 2023</a:t>
            </a:r>
            <a:r>
              <a:rPr lang="zh-CN" altLang="en-US" sz="16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mn-ea"/>
              </a:rPr>
              <a:t> </a:t>
            </a:r>
            <a:endParaRPr lang="en-US" altLang="zh-CN" sz="16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mn-ea"/>
            </a:endParaRPr>
          </a:p>
        </p:txBody>
      </p:sp>
      <p:sp>
        <p:nvSpPr>
          <p:cNvPr id="14" name="Slide Number Placeholder 13">
            <a:extLst>
              <a:ext uri="{FF2B5EF4-FFF2-40B4-BE49-F238E27FC236}">
                <a16:creationId xmlns:a16="http://schemas.microsoft.com/office/drawing/2014/main" id="{AA336CAD-1BC0-4D51-87EC-4B575C82490F}"/>
              </a:ext>
            </a:extLst>
          </p:cNvPr>
          <p:cNvSpPr>
            <a:spLocks noGrp="1"/>
          </p:cNvSpPr>
          <p:nvPr>
            <p:ph type="sldNum" sz="quarter" idx="12"/>
          </p:nvPr>
        </p:nvSpPr>
        <p:spPr>
          <a:xfrm>
            <a:off x="9296400" y="6492875"/>
            <a:ext cx="2743200" cy="365125"/>
          </a:xfrm>
        </p:spPr>
        <p:txBody>
          <a:bodyPr/>
          <a:lstStyle/>
          <a:p>
            <a:fld id="{CD1615FA-664A-4E3E-8664-50FDFADF9207}" type="slidenum">
              <a:rPr lang="zh-CN" altLang="en-US" smtClean="0"/>
              <a:t>1</a:t>
            </a:fld>
            <a:endParaRPr lang="zh-CN" altLang="en-US" dirty="0"/>
          </a:p>
        </p:txBody>
      </p:sp>
    </p:spTree>
    <p:extLst>
      <p:ext uri="{BB962C8B-B14F-4D97-AF65-F5344CB8AC3E}">
        <p14:creationId xmlns:p14="http://schemas.microsoft.com/office/powerpoint/2010/main" val="220345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125FF5-A4BE-F7D1-48A3-B299B2BD4C00}"/>
              </a:ext>
            </a:extLst>
          </p:cNvPr>
          <p:cNvSpPr txBox="1"/>
          <p:nvPr/>
        </p:nvSpPr>
        <p:spPr>
          <a:xfrm>
            <a:off x="298173" y="88756"/>
            <a:ext cx="10636527" cy="824456"/>
          </a:xfrm>
          <a:prstGeom prst="rect">
            <a:avLst/>
          </a:prstGeom>
          <a:noFill/>
        </p:spPr>
        <p:txBody>
          <a:bodyPr wrap="square">
            <a:spAutoFit/>
          </a:bodyPr>
          <a:lstStyle/>
          <a:p>
            <a:pPr>
              <a:lnSpc>
                <a:spcPct val="150000"/>
              </a:lnSpc>
            </a:pPr>
            <a:r>
              <a:rPr lang="en-US" altLang="zh-CN" sz="3600" dirty="0">
                <a:solidFill>
                  <a:schemeClr val="bg2">
                    <a:lumMod val="25000"/>
                  </a:schemeClr>
                </a:solidFill>
                <a:latin typeface="Arial" panose="020B0604020202020204" pitchFamily="34" charset="0"/>
                <a:ea typeface="微软雅黑" panose="020B0503020204020204" pitchFamily="34" charset="-122"/>
                <a:cs typeface="Arial" panose="020B0604020202020204" pitchFamily="34" charset="0"/>
              </a:rPr>
              <a:t>Get the data: Train and test set split</a:t>
            </a:r>
          </a:p>
        </p:txBody>
      </p:sp>
      <p:sp>
        <p:nvSpPr>
          <p:cNvPr id="18" name="Flowchart: Process 17">
            <a:extLst>
              <a:ext uri="{FF2B5EF4-FFF2-40B4-BE49-F238E27FC236}">
                <a16:creationId xmlns:a16="http://schemas.microsoft.com/office/drawing/2014/main" id="{42F63C2C-AB0A-DDA4-595C-227964D0C0F0}"/>
              </a:ext>
            </a:extLst>
          </p:cNvPr>
          <p:cNvSpPr/>
          <p:nvPr/>
        </p:nvSpPr>
        <p:spPr>
          <a:xfrm flipV="1">
            <a:off x="0" y="1046870"/>
            <a:ext cx="12192000" cy="9144"/>
          </a:xfrm>
          <a:prstGeom prst="flowChartProcess">
            <a:avLst/>
          </a:prstGeom>
          <a:solidFill>
            <a:srgbClr val="D41B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Slide Number Placeholder 1">
            <a:extLst>
              <a:ext uri="{FF2B5EF4-FFF2-40B4-BE49-F238E27FC236}">
                <a16:creationId xmlns:a16="http://schemas.microsoft.com/office/drawing/2014/main" id="{C2511763-8E4A-4A2E-64DE-37464BACFA1A}"/>
              </a:ext>
            </a:extLst>
          </p:cNvPr>
          <p:cNvSpPr>
            <a:spLocks noGrp="1"/>
          </p:cNvSpPr>
          <p:nvPr>
            <p:ph type="sldNum" sz="quarter" idx="12"/>
          </p:nvPr>
        </p:nvSpPr>
        <p:spPr/>
        <p:txBody>
          <a:bodyPr/>
          <a:lstStyle/>
          <a:p>
            <a:fld id="{CD1615FA-664A-4E3E-8664-50FDFADF9207}" type="slidenum">
              <a:rPr lang="zh-CN" altLang="en-US" smtClean="0"/>
              <a:t>10</a:t>
            </a:fld>
            <a:endParaRPr lang="zh-CN" altLang="en-US"/>
          </a:p>
        </p:txBody>
      </p:sp>
      <p:sp>
        <p:nvSpPr>
          <p:cNvPr id="4" name="TextBox 3">
            <a:extLst>
              <a:ext uri="{FF2B5EF4-FFF2-40B4-BE49-F238E27FC236}">
                <a16:creationId xmlns:a16="http://schemas.microsoft.com/office/drawing/2014/main" id="{500853E9-2FCC-7D71-A177-DE621C1BA12D}"/>
              </a:ext>
            </a:extLst>
          </p:cNvPr>
          <p:cNvSpPr txBox="1"/>
          <p:nvPr/>
        </p:nvSpPr>
        <p:spPr>
          <a:xfrm>
            <a:off x="1219200" y="1600200"/>
            <a:ext cx="9715499" cy="735714"/>
          </a:xfrm>
          <a:prstGeom prst="rect">
            <a:avLst/>
          </a:prstGeom>
          <a:noFill/>
        </p:spPr>
        <p:txBody>
          <a:bodyPr wrap="square">
            <a:spAutoFit/>
          </a:bodyPr>
          <a:lstStyle/>
          <a:p>
            <a:pPr marL="285750" indent="-285750">
              <a:lnSpc>
                <a:spcPct val="120000"/>
              </a:lnSpc>
              <a:buClr>
                <a:srgbClr val="D41B2C"/>
              </a:buClr>
              <a:buFont typeface="Wingdings" panose="05000000000000000000" pitchFamily="2" charset="2"/>
              <a:buChar char="n"/>
            </a:pPr>
            <a:r>
              <a:rPr lang="en-US" altLang="zh-CN" dirty="0"/>
              <a:t>The train and test set split has completed using </a:t>
            </a:r>
            <a:r>
              <a:rPr lang="en-US" altLang="zh-CN" b="1" i="1" dirty="0" err="1"/>
              <a:t>train_test_split.ipynb</a:t>
            </a:r>
            <a:r>
              <a:rPr lang="en-US" altLang="zh-CN" dirty="0"/>
              <a:t> with a test size fraction of 0.2.</a:t>
            </a:r>
          </a:p>
        </p:txBody>
      </p:sp>
      <p:sp>
        <p:nvSpPr>
          <p:cNvPr id="5" name="TextBox 4">
            <a:extLst>
              <a:ext uri="{FF2B5EF4-FFF2-40B4-BE49-F238E27FC236}">
                <a16:creationId xmlns:a16="http://schemas.microsoft.com/office/drawing/2014/main" id="{06DFFACF-3E60-7DEF-0F62-CF8356805628}"/>
              </a:ext>
            </a:extLst>
          </p:cNvPr>
          <p:cNvSpPr txBox="1"/>
          <p:nvPr/>
        </p:nvSpPr>
        <p:spPr>
          <a:xfrm>
            <a:off x="1219199" y="2468731"/>
            <a:ext cx="9715500" cy="1400512"/>
          </a:xfrm>
          <a:prstGeom prst="rect">
            <a:avLst/>
          </a:prstGeom>
          <a:noFill/>
        </p:spPr>
        <p:txBody>
          <a:bodyPr wrap="square">
            <a:spAutoFit/>
          </a:bodyPr>
          <a:lstStyle/>
          <a:p>
            <a:pPr marL="285750" indent="-285750">
              <a:lnSpc>
                <a:spcPct val="120000"/>
              </a:lnSpc>
              <a:buClr>
                <a:srgbClr val="D41B2C"/>
              </a:buClr>
              <a:buFont typeface="Wingdings" panose="05000000000000000000" pitchFamily="2" charset="2"/>
              <a:buChar char="n"/>
            </a:pPr>
            <a:r>
              <a:rPr lang="en-US" altLang="zh-CN" dirty="0"/>
              <a:t>The dataset is </a:t>
            </a:r>
            <a:r>
              <a:rPr lang="en-US" altLang="zh-CN" b="1" dirty="0"/>
              <a:t>heavily imbalanced </a:t>
            </a:r>
            <a:r>
              <a:rPr lang="en-US" altLang="zh-CN" dirty="0"/>
              <a:t>with over 95% zero values in </a:t>
            </a:r>
            <a:r>
              <a:rPr lang="en-US" altLang="zh-CN" b="1" dirty="0"/>
              <a:t>'label'</a:t>
            </a:r>
            <a:r>
              <a:rPr lang="en-US" altLang="zh-CN" dirty="0"/>
              <a:t> column, this will introduce a risk that the minority class might not be adequately represented in either the training set or the test set (or both). This can lead to models that are poorly generalized or validated. To counteract this, </a:t>
            </a:r>
            <a:r>
              <a:rPr lang="en-US" altLang="zh-CN" b="1" dirty="0"/>
              <a:t>stratified sampling</a:t>
            </a:r>
            <a:r>
              <a:rPr lang="en-US" altLang="zh-CN" dirty="0"/>
              <a:t> is applied.</a:t>
            </a:r>
            <a:endParaRPr lang="zh-CN" altLang="en-US" dirty="0"/>
          </a:p>
        </p:txBody>
      </p:sp>
      <p:sp>
        <p:nvSpPr>
          <p:cNvPr id="8" name="TextBox 7">
            <a:extLst>
              <a:ext uri="{FF2B5EF4-FFF2-40B4-BE49-F238E27FC236}">
                <a16:creationId xmlns:a16="http://schemas.microsoft.com/office/drawing/2014/main" id="{C393DFE2-13E9-96D5-2F48-CBFB7942D487}"/>
              </a:ext>
            </a:extLst>
          </p:cNvPr>
          <p:cNvSpPr txBox="1"/>
          <p:nvPr/>
        </p:nvSpPr>
        <p:spPr>
          <a:xfrm>
            <a:off x="1219199" y="4002060"/>
            <a:ext cx="9715500" cy="1068113"/>
          </a:xfrm>
          <a:prstGeom prst="rect">
            <a:avLst/>
          </a:prstGeom>
          <a:noFill/>
        </p:spPr>
        <p:txBody>
          <a:bodyPr wrap="square">
            <a:spAutoFit/>
          </a:bodyPr>
          <a:lstStyle/>
          <a:p>
            <a:pPr marL="285750" indent="-285750">
              <a:lnSpc>
                <a:spcPct val="120000"/>
              </a:lnSpc>
              <a:buClr>
                <a:srgbClr val="D41B2C"/>
              </a:buClr>
              <a:buFont typeface="Wingdings" panose="05000000000000000000" pitchFamily="2" charset="2"/>
              <a:buChar char="n"/>
            </a:pPr>
            <a:r>
              <a:rPr lang="en-US" altLang="zh-CN" dirty="0"/>
              <a:t>Users can reproduce the split process by rerun the </a:t>
            </a:r>
            <a:r>
              <a:rPr lang="en-US" altLang="zh-CN" b="1" i="1" dirty="0" err="1"/>
              <a:t>train_test_split.ipynb</a:t>
            </a:r>
            <a:r>
              <a:rPr lang="en-US" altLang="zh-CN" dirty="0"/>
              <a:t>, but we will recommend downloading the split train and test data sets using </a:t>
            </a:r>
            <a:r>
              <a:rPr lang="en-US" altLang="zh-CN" b="1" i="1" dirty="0" err="1"/>
              <a:t>download_data.ipynb</a:t>
            </a:r>
            <a:r>
              <a:rPr lang="en-US" altLang="zh-CN" dirty="0"/>
              <a:t> for better performance.</a:t>
            </a:r>
          </a:p>
        </p:txBody>
      </p:sp>
    </p:spTree>
    <p:extLst>
      <p:ext uri="{BB962C8B-B14F-4D97-AF65-F5344CB8AC3E}">
        <p14:creationId xmlns:p14="http://schemas.microsoft.com/office/powerpoint/2010/main" val="1937796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125FF5-A4BE-F7D1-48A3-B299B2BD4C00}"/>
              </a:ext>
            </a:extLst>
          </p:cNvPr>
          <p:cNvSpPr txBox="1"/>
          <p:nvPr/>
        </p:nvSpPr>
        <p:spPr>
          <a:xfrm>
            <a:off x="781878" y="98695"/>
            <a:ext cx="9660835" cy="820674"/>
          </a:xfrm>
          <a:prstGeom prst="rect">
            <a:avLst/>
          </a:prstGeom>
          <a:noFill/>
        </p:spPr>
        <p:txBody>
          <a:bodyPr wrap="square">
            <a:spAutoFit/>
          </a:bodyPr>
          <a:lstStyle/>
          <a:p>
            <a:pPr>
              <a:lnSpc>
                <a:spcPct val="150000"/>
              </a:lnSpc>
            </a:pPr>
            <a:r>
              <a:rPr lang="en-US" altLang="zh-CN" sz="3600" dirty="0">
                <a:solidFill>
                  <a:schemeClr val="bg2">
                    <a:lumMod val="25000"/>
                  </a:schemeClr>
                </a:solidFill>
                <a:latin typeface="Arial" panose="020B0604020202020204" pitchFamily="34" charset="0"/>
                <a:ea typeface="微软雅黑" panose="020B0503020204020204" pitchFamily="34" charset="-122"/>
                <a:cs typeface="Arial" panose="020B0604020202020204" pitchFamily="34" charset="0"/>
              </a:rPr>
              <a:t>Our Team Work</a:t>
            </a:r>
          </a:p>
        </p:txBody>
      </p:sp>
      <p:sp>
        <p:nvSpPr>
          <p:cNvPr id="11" name="Slide Number Placeholder 10">
            <a:extLst>
              <a:ext uri="{FF2B5EF4-FFF2-40B4-BE49-F238E27FC236}">
                <a16:creationId xmlns:a16="http://schemas.microsoft.com/office/drawing/2014/main" id="{E4FAC7AA-BDB7-F7C0-F177-96942C945B33}"/>
              </a:ext>
            </a:extLst>
          </p:cNvPr>
          <p:cNvSpPr>
            <a:spLocks noGrp="1"/>
          </p:cNvSpPr>
          <p:nvPr>
            <p:ph type="sldNum" sz="quarter" idx="12"/>
          </p:nvPr>
        </p:nvSpPr>
        <p:spPr/>
        <p:txBody>
          <a:bodyPr/>
          <a:lstStyle/>
          <a:p>
            <a:fld id="{CD1615FA-664A-4E3E-8664-50FDFADF9207}" type="slidenum">
              <a:rPr lang="zh-CN" altLang="en-US" smtClean="0"/>
              <a:t>2</a:t>
            </a:fld>
            <a:endParaRPr lang="zh-CN" altLang="en-US"/>
          </a:p>
        </p:txBody>
      </p:sp>
      <p:sp>
        <p:nvSpPr>
          <p:cNvPr id="2" name="Flowchart: Process 1">
            <a:extLst>
              <a:ext uri="{FF2B5EF4-FFF2-40B4-BE49-F238E27FC236}">
                <a16:creationId xmlns:a16="http://schemas.microsoft.com/office/drawing/2014/main" id="{8105CBB4-A62C-646D-028E-C22D78DFD5E9}"/>
              </a:ext>
            </a:extLst>
          </p:cNvPr>
          <p:cNvSpPr/>
          <p:nvPr/>
        </p:nvSpPr>
        <p:spPr>
          <a:xfrm flipV="1">
            <a:off x="0" y="1046870"/>
            <a:ext cx="12192000" cy="9144"/>
          </a:xfrm>
          <a:prstGeom prst="flowChartProcess">
            <a:avLst/>
          </a:prstGeom>
          <a:solidFill>
            <a:srgbClr val="D41B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a:extLst>
              <a:ext uri="{FF2B5EF4-FFF2-40B4-BE49-F238E27FC236}">
                <a16:creationId xmlns:a16="http://schemas.microsoft.com/office/drawing/2014/main" id="{A79A2E26-7DF5-3999-3DCD-B04988DE375C}"/>
              </a:ext>
            </a:extLst>
          </p:cNvPr>
          <p:cNvSpPr txBox="1"/>
          <p:nvPr/>
        </p:nvSpPr>
        <p:spPr>
          <a:xfrm>
            <a:off x="1219199" y="2172524"/>
            <a:ext cx="8128819" cy="735714"/>
          </a:xfrm>
          <a:prstGeom prst="rect">
            <a:avLst/>
          </a:prstGeom>
          <a:noFill/>
        </p:spPr>
        <p:txBody>
          <a:bodyPr wrap="square">
            <a:spAutoFit/>
          </a:bodyPr>
          <a:lstStyle/>
          <a:p>
            <a:pPr marL="285750" indent="-285750">
              <a:lnSpc>
                <a:spcPct val="120000"/>
              </a:lnSpc>
              <a:buClr>
                <a:srgbClr val="D41B2C"/>
              </a:buClr>
              <a:buFont typeface="Wingdings" panose="05000000000000000000" pitchFamily="2" charset="2"/>
              <a:buChar char="n"/>
            </a:pPr>
            <a:r>
              <a:rPr lang="en-US" altLang="zh-CN" dirty="0"/>
              <a:t>We have established a </a:t>
            </a:r>
            <a:r>
              <a:rPr lang="en-US" altLang="zh-CN" b="1" dirty="0"/>
              <a:t>GitHub Repository </a:t>
            </a:r>
            <a:r>
              <a:rPr lang="en-US" altLang="zh-CN" dirty="0"/>
              <a:t>for team collaboration:</a:t>
            </a:r>
          </a:p>
          <a:p>
            <a:pPr>
              <a:lnSpc>
                <a:spcPct val="120000"/>
              </a:lnSpc>
              <a:buClr>
                <a:srgbClr val="D41B2C"/>
              </a:buClr>
            </a:pPr>
            <a:r>
              <a:rPr lang="en-US" altLang="zh-CN" dirty="0">
                <a:hlinkClick r:id="rId2"/>
              </a:rPr>
              <a:t>https://github.com/LiyangSong/Advertisement-CTR-Prediction</a:t>
            </a:r>
            <a:endParaRPr lang="en-US" altLang="zh-CN" dirty="0"/>
          </a:p>
        </p:txBody>
      </p:sp>
      <p:sp>
        <p:nvSpPr>
          <p:cNvPr id="10" name="TextBox 9">
            <a:extLst>
              <a:ext uri="{FF2B5EF4-FFF2-40B4-BE49-F238E27FC236}">
                <a16:creationId xmlns:a16="http://schemas.microsoft.com/office/drawing/2014/main" id="{BA7634E1-04B5-D56A-52BF-A5F0C72EABD7}"/>
              </a:ext>
            </a:extLst>
          </p:cNvPr>
          <p:cNvSpPr txBox="1"/>
          <p:nvPr/>
        </p:nvSpPr>
        <p:spPr>
          <a:xfrm>
            <a:off x="1219200" y="3136607"/>
            <a:ext cx="8128819" cy="735714"/>
          </a:xfrm>
          <a:prstGeom prst="rect">
            <a:avLst/>
          </a:prstGeom>
          <a:noFill/>
        </p:spPr>
        <p:txBody>
          <a:bodyPr wrap="square">
            <a:spAutoFit/>
          </a:bodyPr>
          <a:lstStyle/>
          <a:p>
            <a:pPr marL="285750" indent="-285750">
              <a:lnSpc>
                <a:spcPct val="120000"/>
              </a:lnSpc>
              <a:buClr>
                <a:srgbClr val="D41B2C"/>
              </a:buClr>
              <a:buFont typeface="Wingdings" panose="05000000000000000000" pitchFamily="2" charset="2"/>
              <a:buChar char="n"/>
            </a:pPr>
            <a:r>
              <a:rPr lang="en-US" altLang="zh-CN" dirty="0"/>
              <a:t>We have established an </a:t>
            </a:r>
            <a:r>
              <a:rPr lang="en-US" altLang="zh-CN" b="1" dirty="0"/>
              <a:t>AWS S3 bucket </a:t>
            </a:r>
            <a:r>
              <a:rPr lang="en-US" altLang="zh-CN" dirty="0"/>
              <a:t>with public access, which can be used to store all large data files.</a:t>
            </a:r>
            <a:endParaRPr lang="en-US" altLang="zh-CN" b="1" dirty="0"/>
          </a:p>
        </p:txBody>
      </p:sp>
      <p:sp>
        <p:nvSpPr>
          <p:cNvPr id="13" name="TextBox 12">
            <a:extLst>
              <a:ext uri="{FF2B5EF4-FFF2-40B4-BE49-F238E27FC236}">
                <a16:creationId xmlns:a16="http://schemas.microsoft.com/office/drawing/2014/main" id="{D3A62CDC-F8A4-C823-7858-A488F7AD6D63}"/>
              </a:ext>
            </a:extLst>
          </p:cNvPr>
          <p:cNvSpPr txBox="1"/>
          <p:nvPr/>
        </p:nvSpPr>
        <p:spPr>
          <a:xfrm>
            <a:off x="1219200" y="4100690"/>
            <a:ext cx="8128819" cy="403316"/>
          </a:xfrm>
          <a:prstGeom prst="rect">
            <a:avLst/>
          </a:prstGeom>
          <a:noFill/>
        </p:spPr>
        <p:txBody>
          <a:bodyPr wrap="square">
            <a:spAutoFit/>
          </a:bodyPr>
          <a:lstStyle/>
          <a:p>
            <a:pPr marL="285750" indent="-285750">
              <a:lnSpc>
                <a:spcPct val="120000"/>
              </a:lnSpc>
              <a:buClr>
                <a:srgbClr val="D41B2C"/>
              </a:buClr>
              <a:buFont typeface="Wingdings" panose="05000000000000000000" pitchFamily="2" charset="2"/>
              <a:buChar char="n"/>
            </a:pPr>
            <a:r>
              <a:rPr lang="en-US" altLang="zh-CN" dirty="0"/>
              <a:t>We have scheduled team meetings using </a:t>
            </a:r>
            <a:r>
              <a:rPr lang="en-US" altLang="zh-CN" b="1" dirty="0"/>
              <a:t>Microsoft Teams.</a:t>
            </a:r>
          </a:p>
        </p:txBody>
      </p:sp>
    </p:spTree>
    <p:extLst>
      <p:ext uri="{BB962C8B-B14F-4D97-AF65-F5344CB8AC3E}">
        <p14:creationId xmlns:p14="http://schemas.microsoft.com/office/powerpoint/2010/main" val="1561243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125FF5-A4BE-F7D1-48A3-B299B2BD4C00}"/>
              </a:ext>
            </a:extLst>
          </p:cNvPr>
          <p:cNvSpPr txBox="1"/>
          <p:nvPr/>
        </p:nvSpPr>
        <p:spPr>
          <a:xfrm>
            <a:off x="298173" y="88756"/>
            <a:ext cx="9660835" cy="820674"/>
          </a:xfrm>
          <a:prstGeom prst="rect">
            <a:avLst/>
          </a:prstGeom>
          <a:noFill/>
        </p:spPr>
        <p:txBody>
          <a:bodyPr wrap="square">
            <a:spAutoFit/>
          </a:bodyPr>
          <a:lstStyle/>
          <a:p>
            <a:pPr>
              <a:lnSpc>
                <a:spcPct val="150000"/>
              </a:lnSpc>
            </a:pPr>
            <a:r>
              <a:rPr lang="en-US" altLang="zh-CN" sz="3600" dirty="0">
                <a:solidFill>
                  <a:schemeClr val="bg2">
                    <a:lumMod val="25000"/>
                  </a:schemeClr>
                </a:solidFill>
                <a:latin typeface="Arial" panose="020B0604020202020204" pitchFamily="34" charset="0"/>
                <a:ea typeface="微软雅黑" panose="020B0503020204020204" pitchFamily="34" charset="-122"/>
                <a:cs typeface="Arial" panose="020B0604020202020204" pitchFamily="34" charset="0"/>
              </a:rPr>
              <a:t>Frame the problem: Define business objective</a:t>
            </a:r>
          </a:p>
        </p:txBody>
      </p:sp>
      <p:sp>
        <p:nvSpPr>
          <p:cNvPr id="11" name="Slide Number Placeholder 10">
            <a:extLst>
              <a:ext uri="{FF2B5EF4-FFF2-40B4-BE49-F238E27FC236}">
                <a16:creationId xmlns:a16="http://schemas.microsoft.com/office/drawing/2014/main" id="{E4FAC7AA-BDB7-F7C0-F177-96942C945B33}"/>
              </a:ext>
            </a:extLst>
          </p:cNvPr>
          <p:cNvSpPr>
            <a:spLocks noGrp="1"/>
          </p:cNvSpPr>
          <p:nvPr>
            <p:ph type="sldNum" sz="quarter" idx="12"/>
          </p:nvPr>
        </p:nvSpPr>
        <p:spPr/>
        <p:txBody>
          <a:bodyPr/>
          <a:lstStyle/>
          <a:p>
            <a:fld id="{CD1615FA-664A-4E3E-8664-50FDFADF9207}" type="slidenum">
              <a:rPr lang="zh-CN" altLang="en-US" smtClean="0"/>
              <a:t>3</a:t>
            </a:fld>
            <a:endParaRPr lang="zh-CN" altLang="en-US"/>
          </a:p>
        </p:txBody>
      </p:sp>
      <p:sp>
        <p:nvSpPr>
          <p:cNvPr id="2" name="Flowchart: Process 1">
            <a:extLst>
              <a:ext uri="{FF2B5EF4-FFF2-40B4-BE49-F238E27FC236}">
                <a16:creationId xmlns:a16="http://schemas.microsoft.com/office/drawing/2014/main" id="{8105CBB4-A62C-646D-028E-C22D78DFD5E9}"/>
              </a:ext>
            </a:extLst>
          </p:cNvPr>
          <p:cNvSpPr/>
          <p:nvPr/>
        </p:nvSpPr>
        <p:spPr>
          <a:xfrm flipV="1">
            <a:off x="0" y="1046870"/>
            <a:ext cx="12192000" cy="9144"/>
          </a:xfrm>
          <a:prstGeom prst="flowChartProcess">
            <a:avLst/>
          </a:prstGeom>
          <a:solidFill>
            <a:srgbClr val="D41B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a:extLst>
              <a:ext uri="{FF2B5EF4-FFF2-40B4-BE49-F238E27FC236}">
                <a16:creationId xmlns:a16="http://schemas.microsoft.com/office/drawing/2014/main" id="{A15F1820-BC7C-4AE8-5C1C-ACE0528F5D0C}"/>
              </a:ext>
            </a:extLst>
          </p:cNvPr>
          <p:cNvSpPr txBox="1"/>
          <p:nvPr/>
        </p:nvSpPr>
        <p:spPr>
          <a:xfrm>
            <a:off x="806727" y="1600200"/>
            <a:ext cx="6563139" cy="2065309"/>
          </a:xfrm>
          <a:prstGeom prst="rect">
            <a:avLst/>
          </a:prstGeom>
          <a:noFill/>
        </p:spPr>
        <p:txBody>
          <a:bodyPr wrap="square">
            <a:spAutoFit/>
          </a:bodyPr>
          <a:lstStyle>
            <a:defPPr>
              <a:defRPr lang="zh-CN"/>
            </a:defPPr>
            <a:lvl1pPr marL="285750" indent="-285750">
              <a:lnSpc>
                <a:spcPct val="120000"/>
              </a:lnSpc>
              <a:buClr>
                <a:srgbClr val="D41B2C"/>
              </a:buClr>
              <a:buFont typeface="Wingdings" panose="05000000000000000000" pitchFamily="2" charset="2"/>
              <a:buChar char="n"/>
              <a:defRPr b="1"/>
            </a:lvl1pPr>
          </a:lstStyle>
          <a:p>
            <a:r>
              <a:rPr lang="en-US" altLang="zh-CN" b="0" dirty="0"/>
              <a:t>The goal is to </a:t>
            </a:r>
            <a:r>
              <a:rPr lang="en-US" altLang="zh-CN" dirty="0"/>
              <a:t>increase the efficiency of targeted advertising by accurately predicting the likelihood of a user clicking on an advertisement</a:t>
            </a:r>
            <a:r>
              <a:rPr lang="en-US" altLang="zh-CN" b="0" dirty="0"/>
              <a:t>, enabling improved return on investment (ROI) and lower cost on advertising. In order to reach this goal, we will try to find the best model for the </a:t>
            </a:r>
            <a:r>
              <a:rPr lang="en-US" altLang="zh-CN" dirty="0">
                <a:solidFill>
                  <a:srgbClr val="D41B2C"/>
                </a:solidFill>
              </a:rPr>
              <a:t>CTR (Click-Through Rate) </a:t>
            </a:r>
            <a:r>
              <a:rPr lang="en-US" altLang="zh-CN" b="0" dirty="0"/>
              <a:t>prediction.</a:t>
            </a:r>
          </a:p>
        </p:txBody>
      </p:sp>
      <p:sp>
        <p:nvSpPr>
          <p:cNvPr id="6" name="TextBox 5">
            <a:extLst>
              <a:ext uri="{FF2B5EF4-FFF2-40B4-BE49-F238E27FC236}">
                <a16:creationId xmlns:a16="http://schemas.microsoft.com/office/drawing/2014/main" id="{B75AB7DA-A37B-A667-DBC9-52FD3A6D2798}"/>
              </a:ext>
            </a:extLst>
          </p:cNvPr>
          <p:cNvSpPr txBox="1"/>
          <p:nvPr/>
        </p:nvSpPr>
        <p:spPr>
          <a:xfrm>
            <a:off x="806727" y="4078220"/>
            <a:ext cx="6563139" cy="2065309"/>
          </a:xfrm>
          <a:prstGeom prst="rect">
            <a:avLst/>
          </a:prstGeom>
          <a:noFill/>
        </p:spPr>
        <p:txBody>
          <a:bodyPr wrap="square">
            <a:spAutoFit/>
          </a:bodyPr>
          <a:lstStyle>
            <a:defPPr>
              <a:defRPr lang="zh-CN"/>
            </a:defPPr>
            <a:lvl1pPr marL="285750" indent="-285750">
              <a:lnSpc>
                <a:spcPct val="120000"/>
              </a:lnSpc>
              <a:buClr>
                <a:srgbClr val="D41B2C"/>
              </a:buClr>
              <a:buFont typeface="Wingdings" panose="05000000000000000000" pitchFamily="2" charset="2"/>
              <a:buChar char="n"/>
              <a:defRPr b="1"/>
            </a:lvl1pPr>
          </a:lstStyle>
          <a:p>
            <a:r>
              <a:rPr lang="en-US" altLang="zh-CN" dirty="0"/>
              <a:t>CTR is a ratio showing how often people who see ads or free product listing end up clicking it</a:t>
            </a:r>
            <a:r>
              <a:rPr lang="en-US" altLang="zh-CN" b="0" dirty="0"/>
              <a:t>. CTR is the number of clicks that an ad receives divided by the number of times the ad is shown: </a:t>
            </a:r>
            <a:r>
              <a:rPr lang="en-US" altLang="zh-CN" i="1" dirty="0"/>
              <a:t>clicks ÷ impressions = CTR</a:t>
            </a:r>
            <a:r>
              <a:rPr lang="en-US" altLang="zh-CN" b="0" dirty="0"/>
              <a:t>. For example, if one ad had 5 clicks and 100 impressions, then the CTR would be 5%.</a:t>
            </a:r>
            <a:endParaRPr lang="zh-CN" altLang="en-US" b="0" dirty="0"/>
          </a:p>
        </p:txBody>
      </p:sp>
      <p:pic>
        <p:nvPicPr>
          <p:cNvPr id="1026" name="Picture 2" descr="What is click through rate">
            <a:extLst>
              <a:ext uri="{FF2B5EF4-FFF2-40B4-BE49-F238E27FC236}">
                <a16:creationId xmlns:a16="http://schemas.microsoft.com/office/drawing/2014/main" id="{AE4747DA-9D86-64C2-0D49-C55AC309C8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4556" y="4380122"/>
            <a:ext cx="3067878" cy="14615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tomers Think Social Media Ads are Filling Their Feeds, but 70% Still Click [STUDY]">
            <a:extLst>
              <a:ext uri="{FF2B5EF4-FFF2-40B4-BE49-F238E27FC236}">
                <a16:creationId xmlns:a16="http://schemas.microsoft.com/office/drawing/2014/main" id="{0962CDA6-92CE-E72D-E9C5-C4AF0BCCA0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4556" y="1825518"/>
            <a:ext cx="3067878" cy="1614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941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125FF5-A4BE-F7D1-48A3-B299B2BD4C00}"/>
              </a:ext>
            </a:extLst>
          </p:cNvPr>
          <p:cNvSpPr txBox="1"/>
          <p:nvPr/>
        </p:nvSpPr>
        <p:spPr>
          <a:xfrm>
            <a:off x="298173" y="88756"/>
            <a:ext cx="11161644" cy="820674"/>
          </a:xfrm>
          <a:prstGeom prst="rect">
            <a:avLst/>
          </a:prstGeom>
          <a:noFill/>
        </p:spPr>
        <p:txBody>
          <a:bodyPr wrap="square">
            <a:spAutoFit/>
          </a:bodyPr>
          <a:lstStyle/>
          <a:p>
            <a:pPr>
              <a:lnSpc>
                <a:spcPct val="150000"/>
              </a:lnSpc>
            </a:pPr>
            <a:r>
              <a:rPr lang="en-US" altLang="zh-CN" sz="3600" dirty="0">
                <a:solidFill>
                  <a:schemeClr val="bg2">
                    <a:lumMod val="25000"/>
                  </a:schemeClr>
                </a:solidFill>
                <a:latin typeface="Arial" panose="020B0604020202020204" pitchFamily="34" charset="0"/>
                <a:ea typeface="微软雅黑" panose="020B0503020204020204" pitchFamily="34" charset="-122"/>
                <a:cs typeface="Arial" panose="020B0604020202020204" pitchFamily="34" charset="0"/>
              </a:rPr>
              <a:t>Frame the problem: How</a:t>
            </a:r>
            <a:r>
              <a:rPr lang="zh-CN" altLang="en-US" sz="3600" dirty="0">
                <a:solidFill>
                  <a:schemeClr val="bg2">
                    <a:lumMod val="25000"/>
                  </a:schemeClr>
                </a:solidFill>
                <a:latin typeface="Arial" panose="020B0604020202020204" pitchFamily="34" charset="0"/>
                <a:ea typeface="微软雅黑" panose="020B0503020204020204" pitchFamily="34" charset="-122"/>
                <a:cs typeface="Arial" panose="020B0604020202020204" pitchFamily="34" charset="0"/>
              </a:rPr>
              <a:t> </a:t>
            </a:r>
            <a:r>
              <a:rPr lang="en-US" altLang="zh-CN" sz="3600" dirty="0">
                <a:solidFill>
                  <a:schemeClr val="bg2">
                    <a:lumMod val="25000"/>
                  </a:schemeClr>
                </a:solidFill>
                <a:latin typeface="Arial" panose="020B0604020202020204" pitchFamily="34" charset="0"/>
                <a:ea typeface="微软雅黑" panose="020B0503020204020204" pitchFamily="34" charset="-122"/>
                <a:cs typeface="Arial" panose="020B0604020202020204" pitchFamily="34" charset="0"/>
              </a:rPr>
              <a:t>will the solution</a:t>
            </a:r>
            <a:r>
              <a:rPr lang="zh-CN" altLang="en-US" sz="3600" dirty="0">
                <a:solidFill>
                  <a:schemeClr val="bg2">
                    <a:lumMod val="25000"/>
                  </a:schemeClr>
                </a:solidFill>
                <a:latin typeface="Arial" panose="020B0604020202020204" pitchFamily="34" charset="0"/>
                <a:ea typeface="微软雅黑" panose="020B0503020204020204" pitchFamily="34" charset="-122"/>
                <a:cs typeface="Arial" panose="020B0604020202020204" pitchFamily="34" charset="0"/>
              </a:rPr>
              <a:t> </a:t>
            </a:r>
            <a:r>
              <a:rPr lang="en-US" altLang="zh-CN" sz="3600" dirty="0">
                <a:solidFill>
                  <a:schemeClr val="bg2">
                    <a:lumMod val="25000"/>
                  </a:schemeClr>
                </a:solidFill>
                <a:latin typeface="Arial" panose="020B0604020202020204" pitchFamily="34" charset="0"/>
                <a:ea typeface="微软雅黑" panose="020B0503020204020204" pitchFamily="34" charset="-122"/>
                <a:cs typeface="Arial" panose="020B0604020202020204" pitchFamily="34" charset="0"/>
              </a:rPr>
              <a:t>be</a:t>
            </a:r>
            <a:r>
              <a:rPr lang="zh-CN" altLang="en-US" sz="3600" dirty="0">
                <a:solidFill>
                  <a:schemeClr val="bg2">
                    <a:lumMod val="25000"/>
                  </a:schemeClr>
                </a:solidFill>
                <a:latin typeface="Arial" panose="020B0604020202020204" pitchFamily="34" charset="0"/>
                <a:ea typeface="微软雅黑" panose="020B0503020204020204" pitchFamily="34" charset="-122"/>
                <a:cs typeface="Arial" panose="020B0604020202020204" pitchFamily="34" charset="0"/>
              </a:rPr>
              <a:t> </a:t>
            </a:r>
            <a:r>
              <a:rPr lang="en-US" altLang="zh-CN" sz="3600" dirty="0">
                <a:solidFill>
                  <a:schemeClr val="bg2">
                    <a:lumMod val="25000"/>
                  </a:schemeClr>
                </a:solidFill>
                <a:latin typeface="Arial" panose="020B0604020202020204" pitchFamily="34" charset="0"/>
                <a:ea typeface="微软雅黑" panose="020B0503020204020204" pitchFamily="34" charset="-122"/>
                <a:cs typeface="Arial" panose="020B0604020202020204" pitchFamily="34" charset="0"/>
              </a:rPr>
              <a:t>used?</a:t>
            </a:r>
          </a:p>
        </p:txBody>
      </p:sp>
      <p:sp>
        <p:nvSpPr>
          <p:cNvPr id="11" name="Slide Number Placeholder 10">
            <a:extLst>
              <a:ext uri="{FF2B5EF4-FFF2-40B4-BE49-F238E27FC236}">
                <a16:creationId xmlns:a16="http://schemas.microsoft.com/office/drawing/2014/main" id="{E4FAC7AA-BDB7-F7C0-F177-96942C945B33}"/>
              </a:ext>
            </a:extLst>
          </p:cNvPr>
          <p:cNvSpPr>
            <a:spLocks noGrp="1"/>
          </p:cNvSpPr>
          <p:nvPr>
            <p:ph type="sldNum" sz="quarter" idx="12"/>
          </p:nvPr>
        </p:nvSpPr>
        <p:spPr/>
        <p:txBody>
          <a:bodyPr/>
          <a:lstStyle/>
          <a:p>
            <a:fld id="{CD1615FA-664A-4E3E-8664-50FDFADF9207}" type="slidenum">
              <a:rPr lang="zh-CN" altLang="en-US" smtClean="0"/>
              <a:t>4</a:t>
            </a:fld>
            <a:endParaRPr lang="zh-CN" altLang="en-US"/>
          </a:p>
        </p:txBody>
      </p:sp>
      <p:sp>
        <p:nvSpPr>
          <p:cNvPr id="2" name="Flowchart: Process 1">
            <a:extLst>
              <a:ext uri="{FF2B5EF4-FFF2-40B4-BE49-F238E27FC236}">
                <a16:creationId xmlns:a16="http://schemas.microsoft.com/office/drawing/2014/main" id="{8105CBB4-A62C-646D-028E-C22D78DFD5E9}"/>
              </a:ext>
            </a:extLst>
          </p:cNvPr>
          <p:cNvSpPr/>
          <p:nvPr/>
        </p:nvSpPr>
        <p:spPr>
          <a:xfrm flipV="1">
            <a:off x="0" y="1046870"/>
            <a:ext cx="12192000" cy="9144"/>
          </a:xfrm>
          <a:prstGeom prst="flowChartProcess">
            <a:avLst/>
          </a:prstGeom>
          <a:solidFill>
            <a:srgbClr val="D41B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a:extLst>
              <a:ext uri="{FF2B5EF4-FFF2-40B4-BE49-F238E27FC236}">
                <a16:creationId xmlns:a16="http://schemas.microsoft.com/office/drawing/2014/main" id="{A15F1820-BC7C-4AE8-5C1C-ACE0528F5D0C}"/>
              </a:ext>
            </a:extLst>
          </p:cNvPr>
          <p:cNvSpPr txBox="1"/>
          <p:nvPr/>
        </p:nvSpPr>
        <p:spPr>
          <a:xfrm>
            <a:off x="1219200" y="4383157"/>
            <a:ext cx="9715500" cy="1732910"/>
          </a:xfrm>
          <a:prstGeom prst="rect">
            <a:avLst/>
          </a:prstGeom>
          <a:noFill/>
        </p:spPr>
        <p:txBody>
          <a:bodyPr wrap="square">
            <a:spAutoFit/>
          </a:bodyPr>
          <a:lstStyle>
            <a:defPPr>
              <a:defRPr lang="zh-CN"/>
            </a:defPPr>
            <a:lvl1pPr marL="285750" indent="-285750">
              <a:lnSpc>
                <a:spcPct val="120000"/>
              </a:lnSpc>
              <a:buClr>
                <a:srgbClr val="D41B2C"/>
              </a:buClr>
              <a:buFont typeface="Wingdings" panose="05000000000000000000" pitchFamily="2" charset="2"/>
              <a:buChar char="n"/>
              <a:defRPr b="1"/>
            </a:lvl1pPr>
          </a:lstStyle>
          <a:p>
            <a:r>
              <a:rPr lang="en-US" altLang="zh-CN" b="0" dirty="0"/>
              <a:t>In this project, we want to use </a:t>
            </a:r>
            <a:r>
              <a:rPr lang="en-US" altLang="zh-CN" dirty="0"/>
              <a:t>2020 DIGIX Advertisement CTR Prediction </a:t>
            </a:r>
            <a:r>
              <a:rPr lang="en-US" altLang="zh-CN" b="0" dirty="0"/>
              <a:t>dataset to build a model that improves advertising CTR prediction. The model can be integrated into the advertising serving system and will be used to </a:t>
            </a:r>
            <a:r>
              <a:rPr lang="en-US" altLang="zh-CN" dirty="0"/>
              <a:t>predict the likelihood of a click for each available ad</a:t>
            </a:r>
            <a:r>
              <a:rPr lang="en-US" altLang="zh-CN" b="0" dirty="0"/>
              <a:t>. And the system can then choose to </a:t>
            </a:r>
            <a:r>
              <a:rPr lang="en-US" altLang="zh-CN" dirty="0"/>
              <a:t>display ad with the highest predicted CTR </a:t>
            </a:r>
            <a:r>
              <a:rPr lang="en-US" altLang="zh-CN" b="0" dirty="0"/>
              <a:t>to the user, thereby potentially </a:t>
            </a:r>
            <a:r>
              <a:rPr lang="en-US" altLang="zh-CN" dirty="0">
                <a:solidFill>
                  <a:srgbClr val="D41B2C"/>
                </a:solidFill>
              </a:rPr>
              <a:t>maximizing the actual clicks and revenue</a:t>
            </a:r>
            <a:r>
              <a:rPr lang="en-US" altLang="zh-CN" b="0" dirty="0">
                <a:solidFill>
                  <a:srgbClr val="D41B2C"/>
                </a:solidFill>
              </a:rPr>
              <a:t>.</a:t>
            </a:r>
          </a:p>
        </p:txBody>
      </p:sp>
      <p:sp>
        <p:nvSpPr>
          <p:cNvPr id="3" name="Rectangle 2">
            <a:extLst>
              <a:ext uri="{FF2B5EF4-FFF2-40B4-BE49-F238E27FC236}">
                <a16:creationId xmlns:a16="http://schemas.microsoft.com/office/drawing/2014/main" id="{5CEF350F-67BE-D1F4-5572-BD174DE56CC7}"/>
              </a:ext>
            </a:extLst>
          </p:cNvPr>
          <p:cNvSpPr/>
          <p:nvPr/>
        </p:nvSpPr>
        <p:spPr>
          <a:xfrm>
            <a:off x="1219200" y="1600200"/>
            <a:ext cx="1623391" cy="2144386"/>
          </a:xfrm>
          <a:prstGeom prst="rect">
            <a:avLst/>
          </a:prstGeom>
          <a:solidFill>
            <a:srgbClr val="328E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2000" b="1" dirty="0">
                <a:latin typeface="Arial" panose="020B0604020202020204" pitchFamily="34" charset="0"/>
                <a:cs typeface="Arial" panose="020B0604020202020204" pitchFamily="34" charset="0"/>
              </a:rPr>
              <a:t>Features</a:t>
            </a:r>
            <a:endParaRPr lang="zh-CN" altLang="en-US" sz="2000" b="1"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1B2869FF-923B-647E-9723-4C5A1B52942F}"/>
              </a:ext>
            </a:extLst>
          </p:cNvPr>
          <p:cNvSpPr/>
          <p:nvPr/>
        </p:nvSpPr>
        <p:spPr>
          <a:xfrm>
            <a:off x="3916570" y="1600199"/>
            <a:ext cx="1623391" cy="2144386"/>
          </a:xfrm>
          <a:prstGeom prst="rect">
            <a:avLst/>
          </a:prstGeom>
          <a:solidFill>
            <a:srgbClr val="328E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2000" b="1" dirty="0">
                <a:latin typeface="Arial" panose="020B0604020202020204" pitchFamily="34" charset="0"/>
                <a:cs typeface="Arial" panose="020B0604020202020204" pitchFamily="34" charset="0"/>
              </a:rPr>
              <a:t>CTR prediction</a:t>
            </a:r>
            <a:endParaRPr lang="zh-CN" altLang="en-US" sz="2000" b="1"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E1C591FB-0566-633B-EFC9-E347EAAE03DE}"/>
              </a:ext>
            </a:extLst>
          </p:cNvPr>
          <p:cNvSpPr/>
          <p:nvPr/>
        </p:nvSpPr>
        <p:spPr>
          <a:xfrm>
            <a:off x="6613940" y="1622544"/>
            <a:ext cx="1623391" cy="2144386"/>
          </a:xfrm>
          <a:prstGeom prst="rect">
            <a:avLst/>
          </a:prstGeom>
          <a:solidFill>
            <a:srgbClr val="328E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2000" b="1" dirty="0">
                <a:latin typeface="Arial" panose="020B0604020202020204" pitchFamily="34" charset="0"/>
                <a:cs typeface="Arial" panose="020B0604020202020204" pitchFamily="34" charset="0"/>
              </a:rPr>
              <a:t>Display ad with the highest CTR</a:t>
            </a:r>
            <a:endParaRPr lang="zh-CN" altLang="en-US" sz="2000" b="1"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9BEFDFF9-CA64-759F-C49F-6A16A5D86B92}"/>
              </a:ext>
            </a:extLst>
          </p:cNvPr>
          <p:cNvSpPr/>
          <p:nvPr/>
        </p:nvSpPr>
        <p:spPr>
          <a:xfrm>
            <a:off x="9311309" y="1622544"/>
            <a:ext cx="1623391" cy="2144386"/>
          </a:xfrm>
          <a:prstGeom prst="rect">
            <a:avLst/>
          </a:prstGeom>
          <a:solidFill>
            <a:srgbClr val="328E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2000" b="1" dirty="0">
                <a:latin typeface="Arial" panose="020B0604020202020204" pitchFamily="34" charset="0"/>
                <a:cs typeface="Arial" panose="020B0604020202020204" pitchFamily="34" charset="0"/>
              </a:rPr>
              <a:t>Maximized clicks</a:t>
            </a:r>
            <a:endParaRPr lang="zh-CN" altLang="en-US" sz="2000" b="1" dirty="0">
              <a:latin typeface="Arial" panose="020B0604020202020204" pitchFamily="34" charset="0"/>
              <a:cs typeface="Arial" panose="020B0604020202020204" pitchFamily="34" charset="0"/>
            </a:endParaRPr>
          </a:p>
        </p:txBody>
      </p:sp>
      <p:sp>
        <p:nvSpPr>
          <p:cNvPr id="10" name="Arrow: Right 9">
            <a:extLst>
              <a:ext uri="{FF2B5EF4-FFF2-40B4-BE49-F238E27FC236}">
                <a16:creationId xmlns:a16="http://schemas.microsoft.com/office/drawing/2014/main" id="{BCE707E3-B0D5-3750-25FB-521A1E424715}"/>
              </a:ext>
            </a:extLst>
          </p:cNvPr>
          <p:cNvSpPr/>
          <p:nvPr/>
        </p:nvSpPr>
        <p:spPr>
          <a:xfrm>
            <a:off x="3031710" y="2503029"/>
            <a:ext cx="695740" cy="338725"/>
          </a:xfrm>
          <a:prstGeom prst="rightArrow">
            <a:avLst>
              <a:gd name="adj1" fmla="val 32395"/>
              <a:gd name="adj2" fmla="val 85211"/>
            </a:avLst>
          </a:prstGeom>
          <a:solidFill>
            <a:srgbClr val="1E546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Arrow: Right 13">
            <a:extLst>
              <a:ext uri="{FF2B5EF4-FFF2-40B4-BE49-F238E27FC236}">
                <a16:creationId xmlns:a16="http://schemas.microsoft.com/office/drawing/2014/main" id="{FCCB2EC7-2FCC-227A-4F77-C1B20D976BD0}"/>
              </a:ext>
            </a:extLst>
          </p:cNvPr>
          <p:cNvSpPr/>
          <p:nvPr/>
        </p:nvSpPr>
        <p:spPr>
          <a:xfrm>
            <a:off x="5748130" y="2503029"/>
            <a:ext cx="695740" cy="338725"/>
          </a:xfrm>
          <a:prstGeom prst="rightArrow">
            <a:avLst>
              <a:gd name="adj1" fmla="val 32395"/>
              <a:gd name="adj2" fmla="val 85211"/>
            </a:avLst>
          </a:prstGeom>
          <a:solidFill>
            <a:srgbClr val="1E546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Arrow: Right 14">
            <a:extLst>
              <a:ext uri="{FF2B5EF4-FFF2-40B4-BE49-F238E27FC236}">
                <a16:creationId xmlns:a16="http://schemas.microsoft.com/office/drawing/2014/main" id="{9A2AA19C-F147-BD66-52D3-52AF19BD08E0}"/>
              </a:ext>
            </a:extLst>
          </p:cNvPr>
          <p:cNvSpPr/>
          <p:nvPr/>
        </p:nvSpPr>
        <p:spPr>
          <a:xfrm>
            <a:off x="8451299" y="2503029"/>
            <a:ext cx="695740" cy="338725"/>
          </a:xfrm>
          <a:prstGeom prst="rightArrow">
            <a:avLst>
              <a:gd name="adj1" fmla="val 32395"/>
              <a:gd name="adj2" fmla="val 85211"/>
            </a:avLst>
          </a:prstGeom>
          <a:solidFill>
            <a:srgbClr val="1E546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73478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125FF5-A4BE-F7D1-48A3-B299B2BD4C00}"/>
              </a:ext>
            </a:extLst>
          </p:cNvPr>
          <p:cNvSpPr txBox="1"/>
          <p:nvPr/>
        </p:nvSpPr>
        <p:spPr>
          <a:xfrm>
            <a:off x="268355" y="132807"/>
            <a:ext cx="12191999" cy="739754"/>
          </a:xfrm>
          <a:prstGeom prst="rect">
            <a:avLst/>
          </a:prstGeom>
          <a:noFill/>
        </p:spPr>
        <p:txBody>
          <a:bodyPr wrap="square">
            <a:spAutoFit/>
          </a:bodyPr>
          <a:lstStyle/>
          <a:p>
            <a:pPr>
              <a:lnSpc>
                <a:spcPct val="150000"/>
              </a:lnSpc>
            </a:pPr>
            <a:r>
              <a:rPr lang="en-US" altLang="zh-CN" sz="3200" dirty="0">
                <a:solidFill>
                  <a:schemeClr val="bg2">
                    <a:lumMod val="25000"/>
                  </a:schemeClr>
                </a:solidFill>
                <a:latin typeface="Arial" panose="020B0604020202020204" pitchFamily="34" charset="0"/>
                <a:ea typeface="微软雅黑" panose="020B0503020204020204" pitchFamily="34" charset="-122"/>
                <a:cs typeface="Arial" panose="020B0604020202020204" pitchFamily="34" charset="0"/>
              </a:rPr>
              <a:t>Frame the problem: How should performance be measured?</a:t>
            </a:r>
          </a:p>
        </p:txBody>
      </p:sp>
      <p:sp>
        <p:nvSpPr>
          <p:cNvPr id="11" name="Slide Number Placeholder 10">
            <a:extLst>
              <a:ext uri="{FF2B5EF4-FFF2-40B4-BE49-F238E27FC236}">
                <a16:creationId xmlns:a16="http://schemas.microsoft.com/office/drawing/2014/main" id="{E4FAC7AA-BDB7-F7C0-F177-96942C945B33}"/>
              </a:ext>
            </a:extLst>
          </p:cNvPr>
          <p:cNvSpPr>
            <a:spLocks noGrp="1"/>
          </p:cNvSpPr>
          <p:nvPr>
            <p:ph type="sldNum" sz="quarter" idx="12"/>
          </p:nvPr>
        </p:nvSpPr>
        <p:spPr/>
        <p:txBody>
          <a:bodyPr/>
          <a:lstStyle/>
          <a:p>
            <a:fld id="{CD1615FA-664A-4E3E-8664-50FDFADF9207}" type="slidenum">
              <a:rPr lang="zh-CN" altLang="en-US" smtClean="0"/>
              <a:t>5</a:t>
            </a:fld>
            <a:endParaRPr lang="zh-CN" altLang="en-US"/>
          </a:p>
        </p:txBody>
      </p:sp>
      <p:sp>
        <p:nvSpPr>
          <p:cNvPr id="2" name="Flowchart: Process 1">
            <a:extLst>
              <a:ext uri="{FF2B5EF4-FFF2-40B4-BE49-F238E27FC236}">
                <a16:creationId xmlns:a16="http://schemas.microsoft.com/office/drawing/2014/main" id="{8105CBB4-A62C-646D-028E-C22D78DFD5E9}"/>
              </a:ext>
            </a:extLst>
          </p:cNvPr>
          <p:cNvSpPr/>
          <p:nvPr/>
        </p:nvSpPr>
        <p:spPr>
          <a:xfrm flipV="1">
            <a:off x="0" y="1046870"/>
            <a:ext cx="12192000" cy="9144"/>
          </a:xfrm>
          <a:prstGeom prst="flowChartProcess">
            <a:avLst/>
          </a:prstGeom>
          <a:solidFill>
            <a:srgbClr val="D41B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a:extLst>
              <a:ext uri="{FF2B5EF4-FFF2-40B4-BE49-F238E27FC236}">
                <a16:creationId xmlns:a16="http://schemas.microsoft.com/office/drawing/2014/main" id="{A15F1820-BC7C-4AE8-5C1C-ACE0528F5D0C}"/>
              </a:ext>
            </a:extLst>
          </p:cNvPr>
          <p:cNvSpPr txBox="1"/>
          <p:nvPr/>
        </p:nvSpPr>
        <p:spPr>
          <a:xfrm>
            <a:off x="470892" y="1165565"/>
            <a:ext cx="11190277" cy="592726"/>
          </a:xfrm>
          <a:prstGeom prst="rect">
            <a:avLst/>
          </a:prstGeom>
          <a:noFill/>
        </p:spPr>
        <p:txBody>
          <a:bodyPr wrap="square">
            <a:spAutoFit/>
          </a:bodyPr>
          <a:lstStyle>
            <a:defPPr>
              <a:defRPr lang="zh-CN"/>
            </a:defPPr>
            <a:lvl1pPr marL="285750" indent="-285750">
              <a:lnSpc>
                <a:spcPct val="120000"/>
              </a:lnSpc>
              <a:buClr>
                <a:srgbClr val="D41B2C"/>
              </a:buClr>
              <a:buFont typeface="Wingdings" panose="05000000000000000000" pitchFamily="2" charset="2"/>
              <a:buChar char="n"/>
              <a:defRPr b="1"/>
            </a:lvl1pPr>
          </a:lstStyle>
          <a:p>
            <a:r>
              <a:rPr lang="en-US" altLang="zh-CN" sz="1400" b="0" dirty="0"/>
              <a:t>Because our model predicts whether a customer will click for an advertisement or product or not, this is a </a:t>
            </a:r>
            <a:r>
              <a:rPr lang="en-US" altLang="zh-CN" sz="1400" dirty="0">
                <a:solidFill>
                  <a:srgbClr val="D41B2C"/>
                </a:solidFill>
              </a:rPr>
              <a:t>classification model </a:t>
            </a:r>
            <a:r>
              <a:rPr lang="en-US" altLang="zh-CN" sz="1400" b="0" dirty="0"/>
              <a:t>(target value - 0 or 1). For classification problems, we would consider using ones from the major performance metrics:</a:t>
            </a:r>
          </a:p>
        </p:txBody>
      </p:sp>
      <p:sp>
        <p:nvSpPr>
          <p:cNvPr id="12" name="TextBox 11">
            <a:extLst>
              <a:ext uri="{FF2B5EF4-FFF2-40B4-BE49-F238E27FC236}">
                <a16:creationId xmlns:a16="http://schemas.microsoft.com/office/drawing/2014/main" id="{52B76EAD-F152-17D6-E921-2A3F55FBFC76}"/>
              </a:ext>
            </a:extLst>
          </p:cNvPr>
          <p:cNvSpPr txBox="1"/>
          <p:nvPr/>
        </p:nvSpPr>
        <p:spPr>
          <a:xfrm>
            <a:off x="2082871" y="2512526"/>
            <a:ext cx="4159654" cy="461665"/>
          </a:xfrm>
          <a:prstGeom prst="rect">
            <a:avLst/>
          </a:prstGeom>
          <a:noFill/>
        </p:spPr>
        <p:txBody>
          <a:bodyPr wrap="square">
            <a:spAutoFit/>
          </a:bodyPr>
          <a:lstStyle/>
          <a:p>
            <a:pPr>
              <a:buClr>
                <a:srgbClr val="D41B2C"/>
              </a:buClr>
            </a:pPr>
            <a:r>
              <a:rPr lang="en-US" altLang="zh-CN" sz="1200" b="0" dirty="0"/>
              <a:t>(Number of correct predictions)/(Total number of predictions)</a:t>
            </a:r>
          </a:p>
        </p:txBody>
      </p:sp>
      <p:sp>
        <p:nvSpPr>
          <p:cNvPr id="16" name="TextBox 15">
            <a:extLst>
              <a:ext uri="{FF2B5EF4-FFF2-40B4-BE49-F238E27FC236}">
                <a16:creationId xmlns:a16="http://schemas.microsoft.com/office/drawing/2014/main" id="{A98752E5-D389-1D09-A367-8865D3804E7F}"/>
              </a:ext>
            </a:extLst>
          </p:cNvPr>
          <p:cNvSpPr txBox="1"/>
          <p:nvPr/>
        </p:nvSpPr>
        <p:spPr>
          <a:xfrm>
            <a:off x="2084611" y="3201590"/>
            <a:ext cx="4157912" cy="467629"/>
          </a:xfrm>
          <a:prstGeom prst="rect">
            <a:avLst/>
          </a:prstGeom>
          <a:noFill/>
        </p:spPr>
        <p:txBody>
          <a:bodyPr wrap="square">
            <a:spAutoFit/>
          </a:bodyPr>
          <a:lstStyle/>
          <a:p>
            <a:pPr>
              <a:lnSpc>
                <a:spcPct val="120000"/>
              </a:lnSpc>
              <a:buClr>
                <a:srgbClr val="D41B2C"/>
              </a:buClr>
            </a:pPr>
            <a:r>
              <a:rPr lang="en-US" altLang="zh-CN" sz="1050" b="0" dirty="0"/>
              <a:t>A table with two dimensions (Actual and Predicted) and four terms (True Positives, True Negatives, False Positives, and False Negatives)</a:t>
            </a:r>
          </a:p>
        </p:txBody>
      </p:sp>
      <p:sp>
        <p:nvSpPr>
          <p:cNvPr id="18" name="TextBox 17">
            <a:extLst>
              <a:ext uri="{FF2B5EF4-FFF2-40B4-BE49-F238E27FC236}">
                <a16:creationId xmlns:a16="http://schemas.microsoft.com/office/drawing/2014/main" id="{32DC04FF-E2CF-26E9-FA68-59011785FF0C}"/>
              </a:ext>
            </a:extLst>
          </p:cNvPr>
          <p:cNvSpPr txBox="1"/>
          <p:nvPr/>
        </p:nvSpPr>
        <p:spPr>
          <a:xfrm>
            <a:off x="2082870" y="3901722"/>
            <a:ext cx="4159654" cy="276999"/>
          </a:xfrm>
          <a:prstGeom prst="rect">
            <a:avLst/>
          </a:prstGeom>
          <a:noFill/>
        </p:spPr>
        <p:txBody>
          <a:bodyPr wrap="square">
            <a:spAutoFit/>
          </a:bodyPr>
          <a:lstStyle/>
          <a:p>
            <a:pPr>
              <a:buClr>
                <a:srgbClr val="D41B2C"/>
              </a:buClr>
            </a:pPr>
            <a:r>
              <a:rPr lang="en-US" altLang="zh-CN" sz="1200" b="0" dirty="0"/>
              <a:t>(True Positives)/(True Positives + False Positives)</a:t>
            </a:r>
          </a:p>
        </p:txBody>
      </p:sp>
      <p:sp>
        <p:nvSpPr>
          <p:cNvPr id="20" name="TextBox 19">
            <a:extLst>
              <a:ext uri="{FF2B5EF4-FFF2-40B4-BE49-F238E27FC236}">
                <a16:creationId xmlns:a16="http://schemas.microsoft.com/office/drawing/2014/main" id="{5247C84A-0D66-7833-4729-1CD917AEE450}"/>
              </a:ext>
            </a:extLst>
          </p:cNvPr>
          <p:cNvSpPr txBox="1"/>
          <p:nvPr/>
        </p:nvSpPr>
        <p:spPr>
          <a:xfrm>
            <a:off x="2082870" y="4539467"/>
            <a:ext cx="4159654" cy="276999"/>
          </a:xfrm>
          <a:prstGeom prst="rect">
            <a:avLst/>
          </a:prstGeom>
          <a:noFill/>
        </p:spPr>
        <p:txBody>
          <a:bodyPr wrap="square">
            <a:spAutoFit/>
          </a:bodyPr>
          <a:lstStyle/>
          <a:p>
            <a:pPr>
              <a:buClr>
                <a:srgbClr val="D41B2C"/>
              </a:buClr>
            </a:pPr>
            <a:r>
              <a:rPr lang="en-US" altLang="zh-CN" sz="1200" b="0" dirty="0"/>
              <a:t>(True Positives)/(True Positives + False Negatives)</a:t>
            </a:r>
          </a:p>
        </p:txBody>
      </p:sp>
      <p:sp>
        <p:nvSpPr>
          <p:cNvPr id="22" name="TextBox 21">
            <a:extLst>
              <a:ext uri="{FF2B5EF4-FFF2-40B4-BE49-F238E27FC236}">
                <a16:creationId xmlns:a16="http://schemas.microsoft.com/office/drawing/2014/main" id="{B6520D5A-F6A4-5EF2-BF4A-CCFECD2172E2}"/>
              </a:ext>
            </a:extLst>
          </p:cNvPr>
          <p:cNvSpPr txBox="1"/>
          <p:nvPr/>
        </p:nvSpPr>
        <p:spPr>
          <a:xfrm>
            <a:off x="2082869" y="5234563"/>
            <a:ext cx="4159654" cy="276999"/>
          </a:xfrm>
          <a:prstGeom prst="rect">
            <a:avLst/>
          </a:prstGeom>
          <a:noFill/>
        </p:spPr>
        <p:txBody>
          <a:bodyPr wrap="square">
            <a:spAutoFit/>
          </a:bodyPr>
          <a:lstStyle/>
          <a:p>
            <a:pPr>
              <a:buClr>
                <a:srgbClr val="D41B2C"/>
              </a:buClr>
            </a:pPr>
            <a:r>
              <a:rPr lang="en-US" altLang="zh-CN" sz="1200" b="0" dirty="0"/>
              <a:t>The harmonic mean of both Precision and Recall</a:t>
            </a:r>
          </a:p>
        </p:txBody>
      </p:sp>
      <p:sp>
        <p:nvSpPr>
          <p:cNvPr id="24" name="TextBox 23">
            <a:extLst>
              <a:ext uri="{FF2B5EF4-FFF2-40B4-BE49-F238E27FC236}">
                <a16:creationId xmlns:a16="http://schemas.microsoft.com/office/drawing/2014/main" id="{DDB31431-71BE-9923-A8A1-E39D93D0F090}"/>
              </a:ext>
            </a:extLst>
          </p:cNvPr>
          <p:cNvSpPr txBox="1"/>
          <p:nvPr/>
        </p:nvSpPr>
        <p:spPr>
          <a:xfrm>
            <a:off x="2082869" y="5750558"/>
            <a:ext cx="4159654" cy="521233"/>
          </a:xfrm>
          <a:prstGeom prst="rect">
            <a:avLst/>
          </a:prstGeom>
          <a:noFill/>
        </p:spPr>
        <p:txBody>
          <a:bodyPr wrap="square">
            <a:spAutoFit/>
          </a:bodyPr>
          <a:lstStyle>
            <a:defPPr>
              <a:defRPr lang="zh-CN"/>
            </a:defPPr>
            <a:lvl1pPr marL="285750" indent="-285750">
              <a:lnSpc>
                <a:spcPct val="120000"/>
              </a:lnSpc>
              <a:buClr>
                <a:srgbClr val="D41B2C"/>
              </a:buClr>
              <a:buFont typeface="Wingdings" panose="05000000000000000000" pitchFamily="2" charset="2"/>
              <a:buChar char="n"/>
              <a:defRPr b="0"/>
            </a:lvl1pPr>
          </a:lstStyle>
          <a:p>
            <a:pPr marL="0" indent="0">
              <a:buNone/>
            </a:pPr>
            <a:r>
              <a:rPr lang="en-US" altLang="zh-CN" sz="1200" dirty="0"/>
              <a:t>The two-dimensional area under the entire ROC(curve plotted between True Positive Rate and False Positive Rate)</a:t>
            </a:r>
          </a:p>
        </p:txBody>
      </p:sp>
      <p:sp>
        <p:nvSpPr>
          <p:cNvPr id="25" name="Rectangle 24">
            <a:extLst>
              <a:ext uri="{FF2B5EF4-FFF2-40B4-BE49-F238E27FC236}">
                <a16:creationId xmlns:a16="http://schemas.microsoft.com/office/drawing/2014/main" id="{C987DB85-DBB9-E989-3508-D46DF299CFF8}"/>
              </a:ext>
            </a:extLst>
          </p:cNvPr>
          <p:cNvSpPr/>
          <p:nvPr/>
        </p:nvSpPr>
        <p:spPr>
          <a:xfrm>
            <a:off x="1972453" y="1931949"/>
            <a:ext cx="2189922" cy="34098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lumMod val="95000"/>
                    <a:lumOff val="5000"/>
                  </a:schemeClr>
                </a:solidFill>
              </a:rPr>
              <a:t>Metric Definition</a:t>
            </a:r>
            <a:endParaRPr lang="zh-CN" altLang="en-US" b="1" dirty="0">
              <a:solidFill>
                <a:schemeClr val="tx1">
                  <a:lumMod val="95000"/>
                  <a:lumOff val="5000"/>
                </a:schemeClr>
              </a:solidFill>
            </a:endParaRPr>
          </a:p>
        </p:txBody>
      </p:sp>
      <p:sp>
        <p:nvSpPr>
          <p:cNvPr id="26" name="Rectangle 25">
            <a:extLst>
              <a:ext uri="{FF2B5EF4-FFF2-40B4-BE49-F238E27FC236}">
                <a16:creationId xmlns:a16="http://schemas.microsoft.com/office/drawing/2014/main" id="{77111B45-2124-41B5-30E5-AB4C636AC2DE}"/>
              </a:ext>
            </a:extLst>
          </p:cNvPr>
          <p:cNvSpPr/>
          <p:nvPr/>
        </p:nvSpPr>
        <p:spPr>
          <a:xfrm>
            <a:off x="6349961" y="1931949"/>
            <a:ext cx="2189922" cy="34098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lumMod val="95000"/>
                    <a:lumOff val="5000"/>
                  </a:schemeClr>
                </a:solidFill>
              </a:rPr>
              <a:t>Align with Object</a:t>
            </a:r>
            <a:endParaRPr lang="zh-CN" altLang="en-US" b="1" dirty="0">
              <a:solidFill>
                <a:schemeClr val="tx1">
                  <a:lumMod val="95000"/>
                  <a:lumOff val="5000"/>
                </a:schemeClr>
              </a:solidFill>
            </a:endParaRPr>
          </a:p>
        </p:txBody>
      </p:sp>
      <p:sp>
        <p:nvSpPr>
          <p:cNvPr id="29" name="Rectangle 28">
            <a:extLst>
              <a:ext uri="{FF2B5EF4-FFF2-40B4-BE49-F238E27FC236}">
                <a16:creationId xmlns:a16="http://schemas.microsoft.com/office/drawing/2014/main" id="{523DF58F-C079-AE68-D29D-9596E1622429}"/>
              </a:ext>
            </a:extLst>
          </p:cNvPr>
          <p:cNvSpPr/>
          <p:nvPr/>
        </p:nvSpPr>
        <p:spPr>
          <a:xfrm>
            <a:off x="410964" y="2572120"/>
            <a:ext cx="1450965" cy="408941"/>
          </a:xfrm>
          <a:prstGeom prst="rect">
            <a:avLst/>
          </a:prstGeom>
          <a:solidFill>
            <a:srgbClr val="328E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t>Accuracy</a:t>
            </a:r>
            <a:endParaRPr lang="zh-CN" altLang="en-US" sz="1600" b="1" dirty="0"/>
          </a:p>
        </p:txBody>
      </p:sp>
      <p:sp>
        <p:nvSpPr>
          <p:cNvPr id="30" name="Rectangle 29">
            <a:extLst>
              <a:ext uri="{FF2B5EF4-FFF2-40B4-BE49-F238E27FC236}">
                <a16:creationId xmlns:a16="http://schemas.microsoft.com/office/drawing/2014/main" id="{9370111C-56B4-249A-928F-AB253010D04E}"/>
              </a:ext>
            </a:extLst>
          </p:cNvPr>
          <p:cNvSpPr/>
          <p:nvPr/>
        </p:nvSpPr>
        <p:spPr>
          <a:xfrm>
            <a:off x="410964" y="3219408"/>
            <a:ext cx="1450965" cy="408941"/>
          </a:xfrm>
          <a:prstGeom prst="rect">
            <a:avLst/>
          </a:prstGeom>
          <a:solidFill>
            <a:srgbClr val="328E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b="1" dirty="0"/>
              <a:t>Confusion Matrix</a:t>
            </a:r>
            <a:endParaRPr lang="zh-CN" altLang="en-US" sz="1400" b="1" dirty="0"/>
          </a:p>
        </p:txBody>
      </p:sp>
      <p:sp>
        <p:nvSpPr>
          <p:cNvPr id="31" name="Rectangle 30">
            <a:extLst>
              <a:ext uri="{FF2B5EF4-FFF2-40B4-BE49-F238E27FC236}">
                <a16:creationId xmlns:a16="http://schemas.microsoft.com/office/drawing/2014/main" id="{AC0D8AC4-9519-98E3-3E57-2AE0491019D4}"/>
              </a:ext>
            </a:extLst>
          </p:cNvPr>
          <p:cNvSpPr/>
          <p:nvPr/>
        </p:nvSpPr>
        <p:spPr>
          <a:xfrm>
            <a:off x="410964" y="3866696"/>
            <a:ext cx="1450965" cy="408941"/>
          </a:xfrm>
          <a:prstGeom prst="rect">
            <a:avLst/>
          </a:prstGeom>
          <a:solidFill>
            <a:srgbClr val="328E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t>Precision</a:t>
            </a:r>
            <a:endParaRPr lang="zh-CN" altLang="en-US" sz="1600" b="1" dirty="0"/>
          </a:p>
        </p:txBody>
      </p:sp>
      <p:sp>
        <p:nvSpPr>
          <p:cNvPr id="32" name="Rectangle 31">
            <a:extLst>
              <a:ext uri="{FF2B5EF4-FFF2-40B4-BE49-F238E27FC236}">
                <a16:creationId xmlns:a16="http://schemas.microsoft.com/office/drawing/2014/main" id="{90CEA1FA-A00B-B8EB-45B5-40D1C4398461}"/>
              </a:ext>
            </a:extLst>
          </p:cNvPr>
          <p:cNvSpPr/>
          <p:nvPr/>
        </p:nvSpPr>
        <p:spPr>
          <a:xfrm>
            <a:off x="410964" y="4513984"/>
            <a:ext cx="1450965" cy="408941"/>
          </a:xfrm>
          <a:prstGeom prst="rect">
            <a:avLst/>
          </a:prstGeom>
          <a:solidFill>
            <a:srgbClr val="328E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t>Recall</a:t>
            </a:r>
            <a:endParaRPr lang="zh-CN" altLang="en-US" sz="1600" b="1" dirty="0"/>
          </a:p>
        </p:txBody>
      </p:sp>
      <p:sp>
        <p:nvSpPr>
          <p:cNvPr id="33" name="Rectangle 32">
            <a:extLst>
              <a:ext uri="{FF2B5EF4-FFF2-40B4-BE49-F238E27FC236}">
                <a16:creationId xmlns:a16="http://schemas.microsoft.com/office/drawing/2014/main" id="{8E20AB6E-58E4-A81B-78B4-0685496AF084}"/>
              </a:ext>
            </a:extLst>
          </p:cNvPr>
          <p:cNvSpPr/>
          <p:nvPr/>
        </p:nvSpPr>
        <p:spPr>
          <a:xfrm>
            <a:off x="410964" y="5161272"/>
            <a:ext cx="1450965" cy="408941"/>
          </a:xfrm>
          <a:prstGeom prst="rect">
            <a:avLst/>
          </a:prstGeom>
          <a:solidFill>
            <a:srgbClr val="328E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t>F1-Score</a:t>
            </a:r>
            <a:endParaRPr lang="zh-CN" altLang="en-US" sz="1600" b="1" dirty="0"/>
          </a:p>
        </p:txBody>
      </p:sp>
      <p:sp>
        <p:nvSpPr>
          <p:cNvPr id="34" name="Rectangle 33">
            <a:extLst>
              <a:ext uri="{FF2B5EF4-FFF2-40B4-BE49-F238E27FC236}">
                <a16:creationId xmlns:a16="http://schemas.microsoft.com/office/drawing/2014/main" id="{7CE51F14-E259-3A6D-6EB0-CBD40BB6BCDC}"/>
              </a:ext>
            </a:extLst>
          </p:cNvPr>
          <p:cNvSpPr/>
          <p:nvPr/>
        </p:nvSpPr>
        <p:spPr>
          <a:xfrm>
            <a:off x="410964" y="5808562"/>
            <a:ext cx="1450965" cy="408941"/>
          </a:xfrm>
          <a:prstGeom prst="rect">
            <a:avLst/>
          </a:prstGeom>
          <a:solidFill>
            <a:srgbClr val="328E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t>AUC-ROC</a:t>
            </a:r>
            <a:endParaRPr lang="zh-CN" altLang="en-US" sz="1600" b="1" dirty="0"/>
          </a:p>
        </p:txBody>
      </p:sp>
      <p:sp>
        <p:nvSpPr>
          <p:cNvPr id="35" name="Flowchart: Process 34">
            <a:extLst>
              <a:ext uri="{FF2B5EF4-FFF2-40B4-BE49-F238E27FC236}">
                <a16:creationId xmlns:a16="http://schemas.microsoft.com/office/drawing/2014/main" id="{698BA4AD-ACB6-763A-258F-8EEC9C137189}"/>
              </a:ext>
            </a:extLst>
          </p:cNvPr>
          <p:cNvSpPr/>
          <p:nvPr/>
        </p:nvSpPr>
        <p:spPr>
          <a:xfrm flipV="1">
            <a:off x="2201052" y="2366300"/>
            <a:ext cx="2743200" cy="9144"/>
          </a:xfrm>
          <a:prstGeom prst="flowChartProcess">
            <a:avLst/>
          </a:prstGeom>
          <a:solidFill>
            <a:srgbClr val="D41B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lowchart: Process 35">
            <a:extLst>
              <a:ext uri="{FF2B5EF4-FFF2-40B4-BE49-F238E27FC236}">
                <a16:creationId xmlns:a16="http://schemas.microsoft.com/office/drawing/2014/main" id="{881A2724-322A-D15F-53F3-C664B5DDE0EA}"/>
              </a:ext>
            </a:extLst>
          </p:cNvPr>
          <p:cNvSpPr/>
          <p:nvPr/>
        </p:nvSpPr>
        <p:spPr>
          <a:xfrm flipV="1">
            <a:off x="6561623" y="2370526"/>
            <a:ext cx="2743200" cy="9144"/>
          </a:xfrm>
          <a:prstGeom prst="flowChartProcess">
            <a:avLst/>
          </a:prstGeom>
          <a:solidFill>
            <a:srgbClr val="D41B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37">
            <a:extLst>
              <a:ext uri="{FF2B5EF4-FFF2-40B4-BE49-F238E27FC236}">
                <a16:creationId xmlns:a16="http://schemas.microsoft.com/office/drawing/2014/main" id="{51B31315-2FB7-A425-F6F5-98205B7B08DE}"/>
              </a:ext>
            </a:extLst>
          </p:cNvPr>
          <p:cNvSpPr txBox="1"/>
          <p:nvPr/>
        </p:nvSpPr>
        <p:spPr>
          <a:xfrm>
            <a:off x="6461691" y="2516249"/>
            <a:ext cx="5379273" cy="461665"/>
          </a:xfrm>
          <a:prstGeom prst="rect">
            <a:avLst/>
          </a:prstGeom>
          <a:noFill/>
        </p:spPr>
        <p:txBody>
          <a:bodyPr wrap="square">
            <a:spAutoFit/>
          </a:bodyPr>
          <a:lstStyle/>
          <a:p>
            <a:r>
              <a:rPr lang="en-US" altLang="zh-CN" sz="1200" dirty="0"/>
              <a:t>Accuracy indicates how well the model predicts all the labels correctly. A high accuracy rate could be a sign for good models when the dataset is balanced.</a:t>
            </a:r>
            <a:endParaRPr lang="zh-CN" altLang="en-US" sz="1200" dirty="0"/>
          </a:p>
        </p:txBody>
      </p:sp>
      <p:sp>
        <p:nvSpPr>
          <p:cNvPr id="40" name="TextBox 39">
            <a:extLst>
              <a:ext uri="{FF2B5EF4-FFF2-40B4-BE49-F238E27FC236}">
                <a16:creationId xmlns:a16="http://schemas.microsoft.com/office/drawing/2014/main" id="{6F9AA0C6-0818-2E90-0A81-60923FB3DB9D}"/>
              </a:ext>
            </a:extLst>
          </p:cNvPr>
          <p:cNvSpPr txBox="1"/>
          <p:nvPr/>
        </p:nvSpPr>
        <p:spPr>
          <a:xfrm>
            <a:off x="6468299" y="3166800"/>
            <a:ext cx="5312736" cy="461665"/>
          </a:xfrm>
          <a:prstGeom prst="rect">
            <a:avLst/>
          </a:prstGeom>
          <a:noFill/>
        </p:spPr>
        <p:txBody>
          <a:bodyPr wrap="square">
            <a:spAutoFit/>
          </a:bodyPr>
          <a:lstStyle/>
          <a:p>
            <a:r>
              <a:rPr lang="en-US" altLang="zh-CN" sz="1200" dirty="0"/>
              <a:t>Confusion matrix identifies classes being predicted correctly/incorrectly and types of errors being made.</a:t>
            </a:r>
            <a:endParaRPr lang="zh-CN" altLang="en-US" sz="1200" dirty="0"/>
          </a:p>
        </p:txBody>
      </p:sp>
      <p:sp>
        <p:nvSpPr>
          <p:cNvPr id="42" name="TextBox 41">
            <a:extLst>
              <a:ext uri="{FF2B5EF4-FFF2-40B4-BE49-F238E27FC236}">
                <a16:creationId xmlns:a16="http://schemas.microsoft.com/office/drawing/2014/main" id="{9E822571-B34E-85BF-2974-648693D89461}"/>
              </a:ext>
            </a:extLst>
          </p:cNvPr>
          <p:cNvSpPr txBox="1"/>
          <p:nvPr/>
        </p:nvSpPr>
        <p:spPr>
          <a:xfrm>
            <a:off x="6461692" y="3830624"/>
            <a:ext cx="5312736" cy="461665"/>
          </a:xfrm>
          <a:prstGeom prst="rect">
            <a:avLst/>
          </a:prstGeom>
          <a:noFill/>
        </p:spPr>
        <p:txBody>
          <a:bodyPr wrap="square">
            <a:spAutoFit/>
          </a:bodyPr>
          <a:lstStyle/>
          <a:p>
            <a:r>
              <a:rPr lang="en-US" altLang="zh-CN" sz="1200" dirty="0"/>
              <a:t>Precision is important for checking the correctness of the model. A precision score closer to 1 indicates that the model produces less false positive errors.</a:t>
            </a:r>
            <a:endParaRPr lang="zh-CN" altLang="en-US" sz="1200" dirty="0"/>
          </a:p>
        </p:txBody>
      </p:sp>
      <p:sp>
        <p:nvSpPr>
          <p:cNvPr id="44" name="TextBox 43">
            <a:extLst>
              <a:ext uri="{FF2B5EF4-FFF2-40B4-BE49-F238E27FC236}">
                <a16:creationId xmlns:a16="http://schemas.microsoft.com/office/drawing/2014/main" id="{F4B12FF2-B0B7-00F3-9ACB-A782AED08334}"/>
              </a:ext>
            </a:extLst>
          </p:cNvPr>
          <p:cNvSpPr txBox="1"/>
          <p:nvPr/>
        </p:nvSpPr>
        <p:spPr>
          <a:xfrm>
            <a:off x="6461691" y="4510808"/>
            <a:ext cx="5379271" cy="461665"/>
          </a:xfrm>
          <a:prstGeom prst="rect">
            <a:avLst/>
          </a:prstGeom>
          <a:noFill/>
        </p:spPr>
        <p:txBody>
          <a:bodyPr wrap="square">
            <a:spAutoFit/>
          </a:bodyPr>
          <a:lstStyle/>
          <a:p>
            <a:r>
              <a:rPr lang="en-US" altLang="zh-CN" sz="1200" dirty="0"/>
              <a:t>Recall is important for reducing the number of false negatives. A recall score closer to 1 indicates that the model is minimizing the false negative errors.</a:t>
            </a:r>
            <a:endParaRPr lang="zh-CN" altLang="en-US" sz="1200" dirty="0"/>
          </a:p>
        </p:txBody>
      </p:sp>
      <p:sp>
        <p:nvSpPr>
          <p:cNvPr id="46" name="TextBox 45">
            <a:extLst>
              <a:ext uri="{FF2B5EF4-FFF2-40B4-BE49-F238E27FC236}">
                <a16:creationId xmlns:a16="http://schemas.microsoft.com/office/drawing/2014/main" id="{2DC5B231-3157-D746-E845-2D8A11DE04F6}"/>
              </a:ext>
            </a:extLst>
          </p:cNvPr>
          <p:cNvSpPr txBox="1"/>
          <p:nvPr/>
        </p:nvSpPr>
        <p:spPr>
          <a:xfrm>
            <a:off x="6461692" y="5120360"/>
            <a:ext cx="5379270" cy="461665"/>
          </a:xfrm>
          <a:prstGeom prst="rect">
            <a:avLst/>
          </a:prstGeom>
          <a:noFill/>
        </p:spPr>
        <p:txBody>
          <a:bodyPr wrap="square">
            <a:spAutoFit/>
          </a:bodyPr>
          <a:lstStyle/>
          <a:p>
            <a:r>
              <a:rPr lang="en-US" altLang="zh-CN" sz="1200" dirty="0"/>
              <a:t>F1-Score optimizes precision and recall. When the value of F1 is close to 1, the model is performing well in terms of both precision and recall.</a:t>
            </a:r>
            <a:endParaRPr lang="zh-CN" altLang="en-US" sz="1200" dirty="0"/>
          </a:p>
        </p:txBody>
      </p:sp>
      <p:sp>
        <p:nvSpPr>
          <p:cNvPr id="48" name="TextBox 47">
            <a:extLst>
              <a:ext uri="{FF2B5EF4-FFF2-40B4-BE49-F238E27FC236}">
                <a16:creationId xmlns:a16="http://schemas.microsoft.com/office/drawing/2014/main" id="{BDB976A5-8D7F-E6E7-A970-5F217E7A6896}"/>
              </a:ext>
            </a:extLst>
          </p:cNvPr>
          <p:cNvSpPr txBox="1"/>
          <p:nvPr/>
        </p:nvSpPr>
        <p:spPr>
          <a:xfrm>
            <a:off x="6461692" y="5787891"/>
            <a:ext cx="5379270" cy="461665"/>
          </a:xfrm>
          <a:prstGeom prst="rect">
            <a:avLst/>
          </a:prstGeom>
          <a:noFill/>
        </p:spPr>
        <p:txBody>
          <a:bodyPr wrap="square">
            <a:spAutoFit/>
          </a:bodyPr>
          <a:lstStyle/>
          <a:p>
            <a:r>
              <a:rPr lang="en-US" altLang="zh-CN" sz="1200" dirty="0"/>
              <a:t>The AUC-ROC curve is used to visualize the performance of classification </a:t>
            </a:r>
            <a:r>
              <a:rPr lang="en-US" altLang="zh-CN" sz="1200" dirty="0" err="1"/>
              <a:t>models.The</a:t>
            </a:r>
            <a:r>
              <a:rPr lang="en-US" altLang="zh-CN" sz="1200" dirty="0"/>
              <a:t> higher the AUC, the better the performance of the model.</a:t>
            </a:r>
            <a:endParaRPr lang="zh-CN" altLang="en-US" sz="1200" dirty="0"/>
          </a:p>
        </p:txBody>
      </p:sp>
      <p:sp>
        <p:nvSpPr>
          <p:cNvPr id="49" name="Flowchart: Process 48">
            <a:extLst>
              <a:ext uri="{FF2B5EF4-FFF2-40B4-BE49-F238E27FC236}">
                <a16:creationId xmlns:a16="http://schemas.microsoft.com/office/drawing/2014/main" id="{869FC418-BDD3-749A-6BFC-218AD102C60B}"/>
              </a:ext>
            </a:extLst>
          </p:cNvPr>
          <p:cNvSpPr/>
          <p:nvPr/>
        </p:nvSpPr>
        <p:spPr>
          <a:xfrm flipV="1">
            <a:off x="410964" y="3095194"/>
            <a:ext cx="11430000" cy="9144"/>
          </a:xfrm>
          <a:prstGeom prst="flowChartProcess">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Flowchart: Process 53">
            <a:extLst>
              <a:ext uri="{FF2B5EF4-FFF2-40B4-BE49-F238E27FC236}">
                <a16:creationId xmlns:a16="http://schemas.microsoft.com/office/drawing/2014/main" id="{05417640-7D4E-86AB-6451-1563C38F554F}"/>
              </a:ext>
            </a:extLst>
          </p:cNvPr>
          <p:cNvSpPr/>
          <p:nvPr/>
        </p:nvSpPr>
        <p:spPr>
          <a:xfrm flipV="1">
            <a:off x="410964" y="3741930"/>
            <a:ext cx="11430000" cy="9144"/>
          </a:xfrm>
          <a:prstGeom prst="flowChartProcess">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Flowchart: Process 54">
            <a:extLst>
              <a:ext uri="{FF2B5EF4-FFF2-40B4-BE49-F238E27FC236}">
                <a16:creationId xmlns:a16="http://schemas.microsoft.com/office/drawing/2014/main" id="{F503115E-E180-6660-F8BA-FF5DA187A1A4}"/>
              </a:ext>
            </a:extLst>
          </p:cNvPr>
          <p:cNvSpPr/>
          <p:nvPr/>
        </p:nvSpPr>
        <p:spPr>
          <a:xfrm flipV="1">
            <a:off x="410964" y="4388666"/>
            <a:ext cx="11430000" cy="9144"/>
          </a:xfrm>
          <a:prstGeom prst="flowChartProcess">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Flowchart: Process 55">
            <a:extLst>
              <a:ext uri="{FF2B5EF4-FFF2-40B4-BE49-F238E27FC236}">
                <a16:creationId xmlns:a16="http://schemas.microsoft.com/office/drawing/2014/main" id="{10C49CAC-BEE3-F305-A559-6F1CFDF7DA83}"/>
              </a:ext>
            </a:extLst>
          </p:cNvPr>
          <p:cNvSpPr/>
          <p:nvPr/>
        </p:nvSpPr>
        <p:spPr>
          <a:xfrm flipV="1">
            <a:off x="410964" y="5035402"/>
            <a:ext cx="11430000" cy="9144"/>
          </a:xfrm>
          <a:prstGeom prst="flowChartProcess">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Flowchart: Process 56">
            <a:extLst>
              <a:ext uri="{FF2B5EF4-FFF2-40B4-BE49-F238E27FC236}">
                <a16:creationId xmlns:a16="http://schemas.microsoft.com/office/drawing/2014/main" id="{C820D435-CC4E-E935-71A0-ED0E834C9496}"/>
              </a:ext>
            </a:extLst>
          </p:cNvPr>
          <p:cNvSpPr/>
          <p:nvPr/>
        </p:nvSpPr>
        <p:spPr>
          <a:xfrm flipV="1">
            <a:off x="410964" y="5682138"/>
            <a:ext cx="11430000" cy="9144"/>
          </a:xfrm>
          <a:prstGeom prst="flowChartProcess">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96083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125FF5-A4BE-F7D1-48A3-B299B2BD4C00}"/>
              </a:ext>
            </a:extLst>
          </p:cNvPr>
          <p:cNvSpPr txBox="1"/>
          <p:nvPr/>
        </p:nvSpPr>
        <p:spPr>
          <a:xfrm>
            <a:off x="298173" y="88756"/>
            <a:ext cx="10873410" cy="820674"/>
          </a:xfrm>
          <a:prstGeom prst="rect">
            <a:avLst/>
          </a:prstGeom>
          <a:noFill/>
        </p:spPr>
        <p:txBody>
          <a:bodyPr wrap="square">
            <a:spAutoFit/>
          </a:bodyPr>
          <a:lstStyle/>
          <a:p>
            <a:pPr>
              <a:lnSpc>
                <a:spcPct val="150000"/>
              </a:lnSpc>
            </a:pPr>
            <a:r>
              <a:rPr lang="en-US" altLang="zh-CN" sz="3600" dirty="0">
                <a:solidFill>
                  <a:schemeClr val="bg2">
                    <a:lumMod val="25000"/>
                  </a:schemeClr>
                </a:solidFill>
                <a:latin typeface="Arial" panose="020B0604020202020204" pitchFamily="34" charset="0"/>
                <a:ea typeface="微软雅黑" panose="020B0503020204020204" pitchFamily="34" charset="-122"/>
                <a:cs typeface="Arial" panose="020B0604020202020204" pitchFamily="34" charset="0"/>
              </a:rPr>
              <a:t>Frame the problem: Minimum performance needed</a:t>
            </a:r>
          </a:p>
        </p:txBody>
      </p:sp>
      <p:sp>
        <p:nvSpPr>
          <p:cNvPr id="4" name="TextBox 3">
            <a:extLst>
              <a:ext uri="{FF2B5EF4-FFF2-40B4-BE49-F238E27FC236}">
                <a16:creationId xmlns:a16="http://schemas.microsoft.com/office/drawing/2014/main" id="{1F74D561-DD96-8597-AAE3-0D50D0DAE41B}"/>
              </a:ext>
            </a:extLst>
          </p:cNvPr>
          <p:cNvSpPr txBox="1"/>
          <p:nvPr/>
        </p:nvSpPr>
        <p:spPr>
          <a:xfrm>
            <a:off x="1248604" y="2008610"/>
            <a:ext cx="9694792" cy="1400512"/>
          </a:xfrm>
          <a:prstGeom prst="rect">
            <a:avLst/>
          </a:prstGeom>
          <a:noFill/>
        </p:spPr>
        <p:txBody>
          <a:bodyPr wrap="square">
            <a:spAutoFit/>
          </a:bodyPr>
          <a:lstStyle/>
          <a:p>
            <a:pPr marL="285750" indent="-285750">
              <a:lnSpc>
                <a:spcPct val="120000"/>
              </a:lnSpc>
              <a:buClr>
                <a:srgbClr val="D41B2C"/>
              </a:buClr>
              <a:buFont typeface="Wingdings" panose="05000000000000000000" pitchFamily="2" charset="2"/>
              <a:buChar char="n"/>
            </a:pPr>
            <a:r>
              <a:rPr lang="en-US" altLang="zh-CN" dirty="0"/>
              <a:t>At the current step, the minimum performance needed to reach the business objective is unclear. It depends on what the company is seeking for and what specific goal the company sets as a priority. In general, </a:t>
            </a:r>
            <a:r>
              <a:rPr lang="en-US" altLang="zh-CN" b="1" dirty="0"/>
              <a:t>a Click-Through Rate higher than the current one </a:t>
            </a:r>
            <a:r>
              <a:rPr lang="en-US" altLang="zh-CN" dirty="0"/>
              <a:t>is the minimum performance requirement.</a:t>
            </a:r>
          </a:p>
        </p:txBody>
      </p:sp>
      <p:sp>
        <p:nvSpPr>
          <p:cNvPr id="3" name="Flowchart: Process 2">
            <a:extLst>
              <a:ext uri="{FF2B5EF4-FFF2-40B4-BE49-F238E27FC236}">
                <a16:creationId xmlns:a16="http://schemas.microsoft.com/office/drawing/2014/main" id="{E7C2ABCA-1649-D57C-0D04-4FC01D300B5B}"/>
              </a:ext>
            </a:extLst>
          </p:cNvPr>
          <p:cNvSpPr/>
          <p:nvPr/>
        </p:nvSpPr>
        <p:spPr>
          <a:xfrm flipV="1">
            <a:off x="0" y="1046870"/>
            <a:ext cx="12192000" cy="9144"/>
          </a:xfrm>
          <a:prstGeom prst="flowChartProcess">
            <a:avLst/>
          </a:prstGeom>
          <a:solidFill>
            <a:srgbClr val="D41B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Slide Number Placeholder 4">
            <a:extLst>
              <a:ext uri="{FF2B5EF4-FFF2-40B4-BE49-F238E27FC236}">
                <a16:creationId xmlns:a16="http://schemas.microsoft.com/office/drawing/2014/main" id="{39544AE6-C438-C5BE-89A2-E859899DC4D9}"/>
              </a:ext>
            </a:extLst>
          </p:cNvPr>
          <p:cNvSpPr>
            <a:spLocks noGrp="1"/>
          </p:cNvSpPr>
          <p:nvPr>
            <p:ph type="sldNum" sz="quarter" idx="12"/>
          </p:nvPr>
        </p:nvSpPr>
        <p:spPr/>
        <p:txBody>
          <a:bodyPr/>
          <a:lstStyle/>
          <a:p>
            <a:fld id="{CD1615FA-664A-4E3E-8664-50FDFADF9207}" type="slidenum">
              <a:rPr lang="zh-CN" altLang="en-US" smtClean="0"/>
              <a:t>6</a:t>
            </a:fld>
            <a:endParaRPr lang="zh-CN" altLang="en-US"/>
          </a:p>
        </p:txBody>
      </p:sp>
    </p:spTree>
    <p:extLst>
      <p:ext uri="{BB962C8B-B14F-4D97-AF65-F5344CB8AC3E}">
        <p14:creationId xmlns:p14="http://schemas.microsoft.com/office/powerpoint/2010/main" val="3312788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125FF5-A4BE-F7D1-48A3-B299B2BD4C00}"/>
              </a:ext>
            </a:extLst>
          </p:cNvPr>
          <p:cNvSpPr txBox="1"/>
          <p:nvPr/>
        </p:nvSpPr>
        <p:spPr>
          <a:xfrm>
            <a:off x="298173" y="88756"/>
            <a:ext cx="9660835" cy="820674"/>
          </a:xfrm>
          <a:prstGeom prst="rect">
            <a:avLst/>
          </a:prstGeom>
          <a:noFill/>
        </p:spPr>
        <p:txBody>
          <a:bodyPr wrap="square">
            <a:spAutoFit/>
          </a:bodyPr>
          <a:lstStyle/>
          <a:p>
            <a:pPr>
              <a:lnSpc>
                <a:spcPct val="150000"/>
              </a:lnSpc>
            </a:pPr>
            <a:r>
              <a:rPr lang="en-US" altLang="zh-CN" sz="3600" dirty="0">
                <a:solidFill>
                  <a:schemeClr val="bg2">
                    <a:lumMod val="25000"/>
                  </a:schemeClr>
                </a:solidFill>
                <a:latin typeface="Arial" panose="020B0604020202020204" pitchFamily="34" charset="0"/>
                <a:ea typeface="微软雅黑" panose="020B0503020204020204" pitchFamily="34" charset="-122"/>
                <a:cs typeface="Arial" panose="020B0604020202020204" pitchFamily="34" charset="0"/>
              </a:rPr>
              <a:t>Frame the problem: Assumptions made so far</a:t>
            </a:r>
          </a:p>
        </p:txBody>
      </p:sp>
      <p:sp>
        <p:nvSpPr>
          <p:cNvPr id="4" name="TextBox 3">
            <a:extLst>
              <a:ext uri="{FF2B5EF4-FFF2-40B4-BE49-F238E27FC236}">
                <a16:creationId xmlns:a16="http://schemas.microsoft.com/office/drawing/2014/main" id="{1F74D561-DD96-8597-AAE3-0D50D0DAE41B}"/>
              </a:ext>
            </a:extLst>
          </p:cNvPr>
          <p:cNvSpPr txBox="1"/>
          <p:nvPr/>
        </p:nvSpPr>
        <p:spPr>
          <a:xfrm>
            <a:off x="1759226" y="1596543"/>
            <a:ext cx="9175473" cy="1732910"/>
          </a:xfrm>
          <a:prstGeom prst="rect">
            <a:avLst/>
          </a:prstGeom>
          <a:noFill/>
        </p:spPr>
        <p:txBody>
          <a:bodyPr wrap="square">
            <a:spAutoFit/>
          </a:bodyPr>
          <a:lstStyle/>
          <a:p>
            <a:pPr marL="285750" indent="-285750">
              <a:lnSpc>
                <a:spcPct val="120000"/>
              </a:lnSpc>
              <a:buClr>
                <a:srgbClr val="D41B2C"/>
              </a:buClr>
              <a:buFont typeface="Wingdings" panose="05000000000000000000" pitchFamily="2" charset="2"/>
              <a:buChar char="n"/>
            </a:pPr>
            <a:r>
              <a:rPr lang="en-US" altLang="zh-CN" b="1" dirty="0"/>
              <a:t>Data is representative: </a:t>
            </a:r>
            <a:r>
              <a:rPr lang="en-US" altLang="zh-CN" dirty="0"/>
              <a:t>The provided dataset is representative of the overall user base and ad base, and the sampling method of ads is random and no sampling bias. This will make sure the trained model can generalize well to unseen real-world data.</a:t>
            </a:r>
          </a:p>
          <a:p>
            <a:pPr marL="285750" indent="-285750">
              <a:lnSpc>
                <a:spcPct val="120000"/>
              </a:lnSpc>
              <a:buClr>
                <a:srgbClr val="D41B2C"/>
              </a:buClr>
              <a:buFont typeface="Wingdings" panose="05000000000000000000" pitchFamily="2" charset="2"/>
              <a:buChar char="n"/>
            </a:pPr>
            <a:r>
              <a:rPr lang="en-US" altLang="zh-CN" b="1" dirty="0"/>
              <a:t>Verify: </a:t>
            </a:r>
            <a:r>
              <a:rPr lang="en-US" altLang="zh-CN" dirty="0"/>
              <a:t>Can be verified by comparing dataset with broader business data. However, it is out of our reach in this project.</a:t>
            </a:r>
          </a:p>
        </p:txBody>
      </p:sp>
      <p:sp>
        <p:nvSpPr>
          <p:cNvPr id="6" name="TextBox 5">
            <a:extLst>
              <a:ext uri="{FF2B5EF4-FFF2-40B4-BE49-F238E27FC236}">
                <a16:creationId xmlns:a16="http://schemas.microsoft.com/office/drawing/2014/main" id="{9615E75F-B5D6-8F7F-E40A-AAC877C18E34}"/>
              </a:ext>
            </a:extLst>
          </p:cNvPr>
          <p:cNvSpPr txBox="1"/>
          <p:nvPr/>
        </p:nvSpPr>
        <p:spPr>
          <a:xfrm>
            <a:off x="1759226" y="3844776"/>
            <a:ext cx="9175474" cy="1732910"/>
          </a:xfrm>
          <a:prstGeom prst="rect">
            <a:avLst/>
          </a:prstGeom>
          <a:noFill/>
        </p:spPr>
        <p:txBody>
          <a:bodyPr wrap="square">
            <a:spAutoFit/>
          </a:bodyPr>
          <a:lstStyle/>
          <a:p>
            <a:pPr marL="285750" indent="-285750">
              <a:lnSpc>
                <a:spcPct val="120000"/>
              </a:lnSpc>
              <a:buClr>
                <a:srgbClr val="D41B2C"/>
              </a:buClr>
              <a:buFont typeface="Wingdings" panose="05000000000000000000" pitchFamily="2" charset="2"/>
              <a:buChar char="n"/>
            </a:pPr>
            <a:r>
              <a:rPr lang="en-US" altLang="zh-CN" b="1" dirty="0"/>
              <a:t>Data is relevant:</a:t>
            </a:r>
            <a:r>
              <a:rPr lang="en-US" altLang="zh-CN" dirty="0"/>
              <a:t> Features in the dataset have predictive power for CTR, and not too many irrelevant ones are included. Irrelevant features can introduce noise to the model and impact the prediction power.</a:t>
            </a:r>
          </a:p>
          <a:p>
            <a:pPr marL="285750" indent="-285750">
              <a:lnSpc>
                <a:spcPct val="120000"/>
              </a:lnSpc>
              <a:buClr>
                <a:srgbClr val="D41B2C"/>
              </a:buClr>
              <a:buFont typeface="Wingdings" panose="05000000000000000000" pitchFamily="2" charset="2"/>
              <a:buChar char="n"/>
            </a:pPr>
            <a:r>
              <a:rPr lang="en-US" altLang="zh-CN" b="1" dirty="0"/>
              <a:t>Verify: </a:t>
            </a:r>
            <a:r>
              <a:rPr lang="en-US" altLang="zh-CN" dirty="0"/>
              <a:t>Can be verified by correlation measurement or feature selection methods, which will be done in EDA phase.</a:t>
            </a:r>
          </a:p>
        </p:txBody>
      </p:sp>
      <p:sp>
        <p:nvSpPr>
          <p:cNvPr id="3" name="Flowchart: Process 2">
            <a:extLst>
              <a:ext uri="{FF2B5EF4-FFF2-40B4-BE49-F238E27FC236}">
                <a16:creationId xmlns:a16="http://schemas.microsoft.com/office/drawing/2014/main" id="{E7C2ABCA-1649-D57C-0D04-4FC01D300B5B}"/>
              </a:ext>
            </a:extLst>
          </p:cNvPr>
          <p:cNvSpPr/>
          <p:nvPr/>
        </p:nvSpPr>
        <p:spPr>
          <a:xfrm flipV="1">
            <a:off x="0" y="1046870"/>
            <a:ext cx="12192000" cy="9144"/>
          </a:xfrm>
          <a:prstGeom prst="flowChartProcess">
            <a:avLst/>
          </a:prstGeom>
          <a:solidFill>
            <a:srgbClr val="D41B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Slide Number Placeholder 4">
            <a:extLst>
              <a:ext uri="{FF2B5EF4-FFF2-40B4-BE49-F238E27FC236}">
                <a16:creationId xmlns:a16="http://schemas.microsoft.com/office/drawing/2014/main" id="{39544AE6-C438-C5BE-89A2-E859899DC4D9}"/>
              </a:ext>
            </a:extLst>
          </p:cNvPr>
          <p:cNvSpPr>
            <a:spLocks noGrp="1"/>
          </p:cNvSpPr>
          <p:nvPr>
            <p:ph type="sldNum" sz="quarter" idx="12"/>
          </p:nvPr>
        </p:nvSpPr>
        <p:spPr/>
        <p:txBody>
          <a:bodyPr/>
          <a:lstStyle/>
          <a:p>
            <a:fld id="{CD1615FA-664A-4E3E-8664-50FDFADF9207}" type="slidenum">
              <a:rPr lang="zh-CN" altLang="en-US" smtClean="0"/>
              <a:t>7</a:t>
            </a:fld>
            <a:endParaRPr lang="zh-CN" altLang="en-US"/>
          </a:p>
        </p:txBody>
      </p:sp>
      <p:sp>
        <p:nvSpPr>
          <p:cNvPr id="2" name="Rectangle 1">
            <a:extLst>
              <a:ext uri="{FF2B5EF4-FFF2-40B4-BE49-F238E27FC236}">
                <a16:creationId xmlns:a16="http://schemas.microsoft.com/office/drawing/2014/main" id="{F5A4CB70-01B1-5A86-21CA-24F9E9CE8B38}"/>
              </a:ext>
            </a:extLst>
          </p:cNvPr>
          <p:cNvSpPr/>
          <p:nvPr/>
        </p:nvSpPr>
        <p:spPr>
          <a:xfrm>
            <a:off x="834887" y="1591056"/>
            <a:ext cx="516835" cy="1732910"/>
          </a:xfrm>
          <a:prstGeom prst="rect">
            <a:avLst/>
          </a:prstGeom>
          <a:solidFill>
            <a:srgbClr val="328E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Arial" panose="020B0604020202020204" pitchFamily="34" charset="0"/>
                <a:cs typeface="Arial" panose="020B0604020202020204" pitchFamily="34" charset="0"/>
              </a:rPr>
              <a:t>1</a:t>
            </a:r>
            <a:endParaRPr lang="zh-CN" altLang="en-US" sz="2800" b="1"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292B3F6C-CBA1-A446-4B22-C8D2DDDE43A6}"/>
              </a:ext>
            </a:extLst>
          </p:cNvPr>
          <p:cNvSpPr/>
          <p:nvPr/>
        </p:nvSpPr>
        <p:spPr>
          <a:xfrm>
            <a:off x="834886" y="3844776"/>
            <a:ext cx="516835" cy="1732910"/>
          </a:xfrm>
          <a:prstGeom prst="rect">
            <a:avLst/>
          </a:prstGeom>
          <a:solidFill>
            <a:srgbClr val="328E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Arial" panose="020B0604020202020204" pitchFamily="34" charset="0"/>
                <a:cs typeface="Arial" panose="020B0604020202020204" pitchFamily="34" charset="0"/>
              </a:rPr>
              <a:t>2</a:t>
            </a:r>
            <a:endParaRPr lang="zh-CN" altLang="en-US"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295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125FF5-A4BE-F7D1-48A3-B299B2BD4C00}"/>
              </a:ext>
            </a:extLst>
          </p:cNvPr>
          <p:cNvSpPr txBox="1"/>
          <p:nvPr/>
        </p:nvSpPr>
        <p:spPr>
          <a:xfrm>
            <a:off x="298173" y="88756"/>
            <a:ext cx="10636527" cy="824456"/>
          </a:xfrm>
          <a:prstGeom prst="rect">
            <a:avLst/>
          </a:prstGeom>
          <a:noFill/>
        </p:spPr>
        <p:txBody>
          <a:bodyPr wrap="square">
            <a:spAutoFit/>
          </a:bodyPr>
          <a:lstStyle/>
          <a:p>
            <a:pPr>
              <a:lnSpc>
                <a:spcPct val="150000"/>
              </a:lnSpc>
            </a:pPr>
            <a:r>
              <a:rPr lang="en-US" altLang="zh-CN" sz="3600" dirty="0">
                <a:solidFill>
                  <a:schemeClr val="bg2">
                    <a:lumMod val="25000"/>
                  </a:schemeClr>
                </a:solidFill>
                <a:latin typeface="Arial" panose="020B0604020202020204" pitchFamily="34" charset="0"/>
                <a:ea typeface="微软雅黑" panose="020B0503020204020204" pitchFamily="34" charset="-122"/>
                <a:cs typeface="Arial" panose="020B0604020202020204" pitchFamily="34" charset="0"/>
              </a:rPr>
              <a:t>Frame the problem: Assumptions made so far</a:t>
            </a:r>
          </a:p>
        </p:txBody>
      </p:sp>
      <p:sp>
        <p:nvSpPr>
          <p:cNvPr id="12" name="TextBox 11">
            <a:extLst>
              <a:ext uri="{FF2B5EF4-FFF2-40B4-BE49-F238E27FC236}">
                <a16:creationId xmlns:a16="http://schemas.microsoft.com/office/drawing/2014/main" id="{2442B502-71F2-C15D-1055-1A60AAD959C5}"/>
              </a:ext>
            </a:extLst>
          </p:cNvPr>
          <p:cNvSpPr txBox="1"/>
          <p:nvPr/>
        </p:nvSpPr>
        <p:spPr>
          <a:xfrm>
            <a:off x="1752600" y="1600200"/>
            <a:ext cx="9180028" cy="1732910"/>
          </a:xfrm>
          <a:prstGeom prst="rect">
            <a:avLst/>
          </a:prstGeom>
          <a:noFill/>
        </p:spPr>
        <p:txBody>
          <a:bodyPr wrap="square">
            <a:spAutoFit/>
          </a:bodyPr>
          <a:lstStyle/>
          <a:p>
            <a:pPr marL="285750" indent="-285750">
              <a:lnSpc>
                <a:spcPct val="120000"/>
              </a:lnSpc>
              <a:buClr>
                <a:srgbClr val="D41B2C"/>
              </a:buClr>
              <a:buFont typeface="Wingdings" panose="05000000000000000000" pitchFamily="2" charset="2"/>
              <a:buChar char="n"/>
            </a:pPr>
            <a:r>
              <a:rPr lang="en-US" altLang="zh-CN" b="1" dirty="0"/>
              <a:t>Data is good-quality</a:t>
            </a:r>
            <a:r>
              <a:rPr lang="en-US" altLang="zh-CN" dirty="0"/>
              <a:t>: Not too many outliers or missing values. Poor quality data can make system difficult to detect underlying patterns, and make trained model perform unpredictably in production.</a:t>
            </a:r>
          </a:p>
          <a:p>
            <a:pPr marL="285750" indent="-285750">
              <a:lnSpc>
                <a:spcPct val="120000"/>
              </a:lnSpc>
              <a:buClr>
                <a:srgbClr val="D41B2C"/>
              </a:buClr>
              <a:buFont typeface="Wingdings" panose="05000000000000000000" pitchFamily="2" charset="2"/>
              <a:buChar char="n"/>
            </a:pPr>
            <a:r>
              <a:rPr lang="en-US" altLang="zh-CN" b="1" dirty="0"/>
              <a:t>Verify: </a:t>
            </a:r>
            <a:r>
              <a:rPr lang="en-US" altLang="zh-CN" dirty="0"/>
              <a:t>Box plots can be used to identify outliers; missing values can be calculated as percentages for each feature, which will be done in EDA phase.</a:t>
            </a:r>
          </a:p>
        </p:txBody>
      </p:sp>
      <p:sp>
        <p:nvSpPr>
          <p:cNvPr id="14" name="TextBox 13">
            <a:extLst>
              <a:ext uri="{FF2B5EF4-FFF2-40B4-BE49-F238E27FC236}">
                <a16:creationId xmlns:a16="http://schemas.microsoft.com/office/drawing/2014/main" id="{F58E123D-B8D4-8E0E-6C97-94C5C7CEA5E8}"/>
              </a:ext>
            </a:extLst>
          </p:cNvPr>
          <p:cNvSpPr txBox="1"/>
          <p:nvPr/>
        </p:nvSpPr>
        <p:spPr>
          <a:xfrm>
            <a:off x="1752599" y="3848100"/>
            <a:ext cx="9180027" cy="2065309"/>
          </a:xfrm>
          <a:prstGeom prst="rect">
            <a:avLst/>
          </a:prstGeom>
          <a:noFill/>
        </p:spPr>
        <p:txBody>
          <a:bodyPr wrap="square">
            <a:spAutoFit/>
          </a:bodyPr>
          <a:lstStyle/>
          <a:p>
            <a:pPr marL="285750" indent="-285750">
              <a:lnSpc>
                <a:spcPct val="120000"/>
              </a:lnSpc>
              <a:buClr>
                <a:srgbClr val="D41B2C"/>
              </a:buClr>
              <a:buFont typeface="Wingdings" panose="05000000000000000000" pitchFamily="2" charset="2"/>
              <a:buChar char="n"/>
            </a:pPr>
            <a:r>
              <a:rPr lang="en-US" altLang="zh-CN" b="1" dirty="0"/>
              <a:t>External factors are constant</a:t>
            </a:r>
            <a:r>
              <a:rPr lang="en-US" altLang="zh-CN" dirty="0"/>
              <a:t>: External factors that may generate impacts on CTR remain constant over time. The model's performance may degrade over time if external factors are considered constant during training, but actually change over time. </a:t>
            </a:r>
          </a:p>
          <a:p>
            <a:pPr marL="285750" indent="-285750">
              <a:lnSpc>
                <a:spcPct val="120000"/>
              </a:lnSpc>
              <a:buClr>
                <a:srgbClr val="D41B2C"/>
              </a:buClr>
              <a:buFont typeface="Wingdings" panose="05000000000000000000" pitchFamily="2" charset="2"/>
              <a:buChar char="n"/>
            </a:pPr>
            <a:r>
              <a:rPr lang="en-US" altLang="zh-CN" b="1" dirty="0"/>
              <a:t>Verify: </a:t>
            </a:r>
            <a:r>
              <a:rPr lang="en-US" altLang="zh-CN" dirty="0"/>
              <a:t>As the dataset contain only 7 consecutive days, it is hard to verify external factors' change without additional data. It can also be validated through monitoring the model's performance after deploying in production.</a:t>
            </a:r>
            <a:endParaRPr lang="zh-CN" altLang="en-US" dirty="0"/>
          </a:p>
        </p:txBody>
      </p:sp>
      <p:sp>
        <p:nvSpPr>
          <p:cNvPr id="18" name="Flowchart: Process 17">
            <a:extLst>
              <a:ext uri="{FF2B5EF4-FFF2-40B4-BE49-F238E27FC236}">
                <a16:creationId xmlns:a16="http://schemas.microsoft.com/office/drawing/2014/main" id="{42F63C2C-AB0A-DDA4-595C-227964D0C0F0}"/>
              </a:ext>
            </a:extLst>
          </p:cNvPr>
          <p:cNvSpPr/>
          <p:nvPr/>
        </p:nvSpPr>
        <p:spPr>
          <a:xfrm flipV="1">
            <a:off x="0" y="1046870"/>
            <a:ext cx="12192000" cy="9144"/>
          </a:xfrm>
          <a:prstGeom prst="flowChartProcess">
            <a:avLst/>
          </a:prstGeom>
          <a:solidFill>
            <a:srgbClr val="D41B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Slide Number Placeholder 18">
            <a:extLst>
              <a:ext uri="{FF2B5EF4-FFF2-40B4-BE49-F238E27FC236}">
                <a16:creationId xmlns:a16="http://schemas.microsoft.com/office/drawing/2014/main" id="{88F5EAD2-98A6-A536-22E9-FB30AFB43170}"/>
              </a:ext>
            </a:extLst>
          </p:cNvPr>
          <p:cNvSpPr>
            <a:spLocks noGrp="1"/>
          </p:cNvSpPr>
          <p:nvPr>
            <p:ph type="sldNum" sz="quarter" idx="12"/>
          </p:nvPr>
        </p:nvSpPr>
        <p:spPr/>
        <p:txBody>
          <a:bodyPr/>
          <a:lstStyle/>
          <a:p>
            <a:fld id="{CD1615FA-664A-4E3E-8664-50FDFADF9207}" type="slidenum">
              <a:rPr lang="zh-CN" altLang="en-US" smtClean="0"/>
              <a:t>8</a:t>
            </a:fld>
            <a:endParaRPr lang="zh-CN" altLang="en-US" dirty="0"/>
          </a:p>
        </p:txBody>
      </p:sp>
      <p:sp>
        <p:nvSpPr>
          <p:cNvPr id="2" name="Rectangle 1">
            <a:extLst>
              <a:ext uri="{FF2B5EF4-FFF2-40B4-BE49-F238E27FC236}">
                <a16:creationId xmlns:a16="http://schemas.microsoft.com/office/drawing/2014/main" id="{84146106-1F86-6BA4-10B9-50ED0D5FBB6A}"/>
              </a:ext>
            </a:extLst>
          </p:cNvPr>
          <p:cNvSpPr/>
          <p:nvPr/>
        </p:nvSpPr>
        <p:spPr>
          <a:xfrm>
            <a:off x="834887" y="1591056"/>
            <a:ext cx="516835" cy="1732910"/>
          </a:xfrm>
          <a:prstGeom prst="rect">
            <a:avLst/>
          </a:prstGeom>
          <a:solidFill>
            <a:srgbClr val="328E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Arial" panose="020B0604020202020204" pitchFamily="34" charset="0"/>
                <a:cs typeface="Arial" panose="020B0604020202020204" pitchFamily="34" charset="0"/>
              </a:rPr>
              <a:t>3</a:t>
            </a:r>
            <a:endParaRPr lang="zh-CN" altLang="en-US" sz="2800" b="1"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96F44CA4-CA07-6D6E-7AAC-EB55745C97F2}"/>
              </a:ext>
            </a:extLst>
          </p:cNvPr>
          <p:cNvSpPr/>
          <p:nvPr/>
        </p:nvSpPr>
        <p:spPr>
          <a:xfrm>
            <a:off x="834886" y="3844776"/>
            <a:ext cx="516835" cy="1966354"/>
          </a:xfrm>
          <a:prstGeom prst="rect">
            <a:avLst/>
          </a:prstGeom>
          <a:solidFill>
            <a:srgbClr val="328E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Arial" panose="020B0604020202020204" pitchFamily="34" charset="0"/>
                <a:cs typeface="Arial" panose="020B0604020202020204" pitchFamily="34" charset="0"/>
              </a:rPr>
              <a:t>4</a:t>
            </a:r>
            <a:endParaRPr lang="zh-CN" altLang="en-US"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704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125FF5-A4BE-F7D1-48A3-B299B2BD4C00}"/>
              </a:ext>
            </a:extLst>
          </p:cNvPr>
          <p:cNvSpPr txBox="1"/>
          <p:nvPr/>
        </p:nvSpPr>
        <p:spPr>
          <a:xfrm>
            <a:off x="298173" y="88756"/>
            <a:ext cx="10636527" cy="824456"/>
          </a:xfrm>
          <a:prstGeom prst="rect">
            <a:avLst/>
          </a:prstGeom>
          <a:noFill/>
        </p:spPr>
        <p:txBody>
          <a:bodyPr wrap="square">
            <a:spAutoFit/>
          </a:bodyPr>
          <a:lstStyle/>
          <a:p>
            <a:pPr>
              <a:lnSpc>
                <a:spcPct val="150000"/>
              </a:lnSpc>
            </a:pPr>
            <a:r>
              <a:rPr lang="en-US" altLang="zh-CN" sz="3600" dirty="0">
                <a:solidFill>
                  <a:schemeClr val="bg2">
                    <a:lumMod val="25000"/>
                  </a:schemeClr>
                </a:solidFill>
                <a:latin typeface="Arial" panose="020B0604020202020204" pitchFamily="34" charset="0"/>
                <a:ea typeface="微软雅黑" panose="020B0503020204020204" pitchFamily="34" charset="-122"/>
                <a:cs typeface="Arial" panose="020B0604020202020204" pitchFamily="34" charset="0"/>
              </a:rPr>
              <a:t>Get the data: Data source and format</a:t>
            </a:r>
          </a:p>
        </p:txBody>
      </p:sp>
      <p:sp>
        <p:nvSpPr>
          <p:cNvPr id="18" name="Flowchart: Process 17">
            <a:extLst>
              <a:ext uri="{FF2B5EF4-FFF2-40B4-BE49-F238E27FC236}">
                <a16:creationId xmlns:a16="http://schemas.microsoft.com/office/drawing/2014/main" id="{42F63C2C-AB0A-DDA4-595C-227964D0C0F0}"/>
              </a:ext>
            </a:extLst>
          </p:cNvPr>
          <p:cNvSpPr/>
          <p:nvPr/>
        </p:nvSpPr>
        <p:spPr>
          <a:xfrm flipV="1">
            <a:off x="0" y="1046870"/>
            <a:ext cx="12192000" cy="9144"/>
          </a:xfrm>
          <a:prstGeom prst="flowChartProcess">
            <a:avLst/>
          </a:prstGeom>
          <a:solidFill>
            <a:srgbClr val="D41B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Slide Number Placeholder 1">
            <a:extLst>
              <a:ext uri="{FF2B5EF4-FFF2-40B4-BE49-F238E27FC236}">
                <a16:creationId xmlns:a16="http://schemas.microsoft.com/office/drawing/2014/main" id="{0EAA249A-8859-DD38-60A2-28DE9BE58031}"/>
              </a:ext>
            </a:extLst>
          </p:cNvPr>
          <p:cNvSpPr>
            <a:spLocks noGrp="1"/>
          </p:cNvSpPr>
          <p:nvPr>
            <p:ph type="sldNum" sz="quarter" idx="12"/>
          </p:nvPr>
        </p:nvSpPr>
        <p:spPr/>
        <p:txBody>
          <a:bodyPr/>
          <a:lstStyle/>
          <a:p>
            <a:fld id="{CD1615FA-664A-4E3E-8664-50FDFADF9207}" type="slidenum">
              <a:rPr lang="zh-CN" altLang="en-US" smtClean="0"/>
              <a:t>9</a:t>
            </a:fld>
            <a:endParaRPr lang="zh-CN" altLang="en-US"/>
          </a:p>
        </p:txBody>
      </p:sp>
      <p:sp>
        <p:nvSpPr>
          <p:cNvPr id="4" name="TextBox 3">
            <a:extLst>
              <a:ext uri="{FF2B5EF4-FFF2-40B4-BE49-F238E27FC236}">
                <a16:creationId xmlns:a16="http://schemas.microsoft.com/office/drawing/2014/main" id="{A00BDFD5-CA03-5439-654A-C759E0BE5964}"/>
              </a:ext>
            </a:extLst>
          </p:cNvPr>
          <p:cNvSpPr txBox="1"/>
          <p:nvPr/>
        </p:nvSpPr>
        <p:spPr>
          <a:xfrm>
            <a:off x="1219200" y="1618978"/>
            <a:ext cx="9715500" cy="646331"/>
          </a:xfrm>
          <a:prstGeom prst="rect">
            <a:avLst/>
          </a:prstGeom>
          <a:noFill/>
        </p:spPr>
        <p:txBody>
          <a:bodyPr wrap="square">
            <a:spAutoFit/>
          </a:bodyPr>
          <a:lstStyle/>
          <a:p>
            <a:pPr marL="285750" indent="-285750">
              <a:buClr>
                <a:srgbClr val="D41B2C"/>
              </a:buClr>
              <a:buFont typeface="Wingdings" panose="05000000000000000000" pitchFamily="2" charset="2"/>
              <a:buChar char="n"/>
            </a:pPr>
            <a:r>
              <a:rPr lang="en-US" altLang="zh-CN" dirty="0"/>
              <a:t>Data Set: </a:t>
            </a:r>
          </a:p>
          <a:p>
            <a:pPr>
              <a:buClr>
                <a:srgbClr val="D41B2C"/>
              </a:buClr>
            </a:pPr>
            <a:r>
              <a:rPr lang="en-US" altLang="zh-CN" dirty="0">
                <a:hlinkClick r:id="rId2"/>
              </a:rPr>
              <a:t>https://www.kaggle.com/datasets/louischen7/2020-digix-advertisement-ctr-prediction</a:t>
            </a:r>
            <a:endParaRPr lang="en-US" altLang="zh-CN" dirty="0"/>
          </a:p>
        </p:txBody>
      </p:sp>
      <p:sp>
        <p:nvSpPr>
          <p:cNvPr id="8" name="TextBox 7">
            <a:extLst>
              <a:ext uri="{FF2B5EF4-FFF2-40B4-BE49-F238E27FC236}">
                <a16:creationId xmlns:a16="http://schemas.microsoft.com/office/drawing/2014/main" id="{99094C6A-1867-C240-7ABF-3302142D84E6}"/>
              </a:ext>
            </a:extLst>
          </p:cNvPr>
          <p:cNvSpPr txBox="1"/>
          <p:nvPr/>
        </p:nvSpPr>
        <p:spPr>
          <a:xfrm>
            <a:off x="1567069" y="3299327"/>
            <a:ext cx="9367631" cy="735714"/>
          </a:xfrm>
          <a:prstGeom prst="rect">
            <a:avLst/>
          </a:prstGeom>
          <a:noFill/>
        </p:spPr>
        <p:txBody>
          <a:bodyPr wrap="square">
            <a:spAutoFit/>
          </a:bodyPr>
          <a:lstStyle/>
          <a:p>
            <a:pPr marL="285750" indent="-285750">
              <a:lnSpc>
                <a:spcPct val="120000"/>
              </a:lnSpc>
              <a:buClr>
                <a:srgbClr val="D41B2C"/>
              </a:buClr>
              <a:buFont typeface="Wingdings" panose="05000000000000000000" pitchFamily="2" charset="2"/>
              <a:buChar char="n"/>
            </a:pPr>
            <a:r>
              <a:rPr lang="en-US" altLang="zh-CN" dirty="0"/>
              <a:t>The raw data file is stored in CSV format and has been compressed and uploaded to out team's </a:t>
            </a:r>
            <a:r>
              <a:rPr lang="en-US" altLang="zh-CN" b="1" dirty="0"/>
              <a:t>AWS S3 bucket </a:t>
            </a:r>
            <a:r>
              <a:rPr lang="en-US" altLang="zh-CN" dirty="0"/>
              <a:t>with public access.</a:t>
            </a:r>
            <a:endParaRPr lang="zh-CN" altLang="en-US" dirty="0"/>
          </a:p>
        </p:txBody>
      </p:sp>
      <p:sp>
        <p:nvSpPr>
          <p:cNvPr id="11" name="TextBox 10">
            <a:extLst>
              <a:ext uri="{FF2B5EF4-FFF2-40B4-BE49-F238E27FC236}">
                <a16:creationId xmlns:a16="http://schemas.microsoft.com/office/drawing/2014/main" id="{267F94D5-33E8-8985-E024-B234B1ED1A83}"/>
              </a:ext>
            </a:extLst>
          </p:cNvPr>
          <p:cNvSpPr txBox="1"/>
          <p:nvPr/>
        </p:nvSpPr>
        <p:spPr>
          <a:xfrm>
            <a:off x="1567069" y="4093547"/>
            <a:ext cx="9367631" cy="403316"/>
          </a:xfrm>
          <a:prstGeom prst="rect">
            <a:avLst/>
          </a:prstGeom>
          <a:noFill/>
        </p:spPr>
        <p:txBody>
          <a:bodyPr wrap="square">
            <a:spAutoFit/>
          </a:bodyPr>
          <a:lstStyle/>
          <a:p>
            <a:pPr marL="285750" indent="-285750">
              <a:lnSpc>
                <a:spcPct val="120000"/>
              </a:lnSpc>
              <a:buClr>
                <a:srgbClr val="D41B2C"/>
              </a:buClr>
              <a:buFont typeface="Wingdings" panose="05000000000000000000" pitchFamily="2" charset="2"/>
              <a:buChar char="n"/>
            </a:pPr>
            <a:r>
              <a:rPr lang="en-US" altLang="zh-CN" dirty="0"/>
              <a:t>Use </a:t>
            </a:r>
            <a:r>
              <a:rPr lang="en-US" altLang="zh-CN" b="1" i="1" dirty="0" err="1"/>
              <a:t>download_data.ipynb</a:t>
            </a:r>
            <a:r>
              <a:rPr lang="en-US" altLang="zh-CN" dirty="0"/>
              <a:t> to download and unzip the raw data file.</a:t>
            </a:r>
            <a:endParaRPr lang="zh-CN" altLang="en-US" dirty="0"/>
          </a:p>
        </p:txBody>
      </p:sp>
      <p:sp>
        <p:nvSpPr>
          <p:cNvPr id="15" name="TextBox 14">
            <a:extLst>
              <a:ext uri="{FF2B5EF4-FFF2-40B4-BE49-F238E27FC236}">
                <a16:creationId xmlns:a16="http://schemas.microsoft.com/office/drawing/2014/main" id="{0AAB1F93-4259-CABA-B04B-98D09C16D705}"/>
              </a:ext>
            </a:extLst>
          </p:cNvPr>
          <p:cNvSpPr txBox="1"/>
          <p:nvPr/>
        </p:nvSpPr>
        <p:spPr>
          <a:xfrm>
            <a:off x="1567069" y="2505107"/>
            <a:ext cx="9367631" cy="735714"/>
          </a:xfrm>
          <a:prstGeom prst="rect">
            <a:avLst/>
          </a:prstGeom>
          <a:noFill/>
        </p:spPr>
        <p:txBody>
          <a:bodyPr wrap="square">
            <a:spAutoFit/>
          </a:bodyPr>
          <a:lstStyle/>
          <a:p>
            <a:pPr marL="285750" indent="-285750">
              <a:lnSpc>
                <a:spcPct val="120000"/>
              </a:lnSpc>
              <a:buClr>
                <a:srgbClr val="D41B2C"/>
              </a:buClr>
              <a:buFont typeface="Wingdings" panose="05000000000000000000" pitchFamily="2" charset="2"/>
              <a:buChar char="n"/>
            </a:pPr>
            <a:r>
              <a:rPr lang="en-US" altLang="zh-CN" dirty="0"/>
              <a:t>The dataset contains advertising behavior data collected from seven consecutive days. Detailed data field descriptions: </a:t>
            </a:r>
            <a:r>
              <a:rPr lang="en-US" altLang="zh-CN" b="1" i="1" dirty="0" err="1"/>
              <a:t>data_fields.json</a:t>
            </a:r>
            <a:endParaRPr lang="zh-CN" altLang="en-US" b="1" i="1" dirty="0"/>
          </a:p>
        </p:txBody>
      </p:sp>
      <p:sp>
        <p:nvSpPr>
          <p:cNvPr id="17" name="TextBox 16">
            <a:extLst>
              <a:ext uri="{FF2B5EF4-FFF2-40B4-BE49-F238E27FC236}">
                <a16:creationId xmlns:a16="http://schemas.microsoft.com/office/drawing/2014/main" id="{E8053A59-3163-6767-F644-6E68E8B171AD}"/>
              </a:ext>
            </a:extLst>
          </p:cNvPr>
          <p:cNvSpPr txBox="1"/>
          <p:nvPr/>
        </p:nvSpPr>
        <p:spPr>
          <a:xfrm>
            <a:off x="1567069" y="4555370"/>
            <a:ext cx="9367631" cy="735714"/>
          </a:xfrm>
          <a:prstGeom prst="rect">
            <a:avLst/>
          </a:prstGeom>
          <a:noFill/>
        </p:spPr>
        <p:txBody>
          <a:bodyPr wrap="square">
            <a:spAutoFit/>
          </a:bodyPr>
          <a:lstStyle/>
          <a:p>
            <a:pPr marL="285750" indent="-285750">
              <a:lnSpc>
                <a:spcPct val="120000"/>
              </a:lnSpc>
              <a:buClr>
                <a:srgbClr val="D41B2C"/>
              </a:buClr>
              <a:buFont typeface="Wingdings" panose="05000000000000000000" pitchFamily="2" charset="2"/>
              <a:buChar char="n"/>
            </a:pPr>
            <a:r>
              <a:rPr lang="en-US" altLang="zh-CN" dirty="0"/>
              <a:t>The raw data is stored in CSV format with columns spit by “|”. It can be easily read by </a:t>
            </a:r>
            <a:r>
              <a:rPr lang="en-US" altLang="zh-CN" b="1" i="1" dirty="0" err="1"/>
              <a:t>pandas.read_csv</a:t>
            </a:r>
            <a:r>
              <a:rPr lang="en-US" altLang="zh-CN" b="1" i="1" dirty="0"/>
              <a:t>(</a:t>
            </a:r>
            <a:r>
              <a:rPr lang="en-US" altLang="zh-CN" b="1" i="1" dirty="0" err="1"/>
              <a:t>file_path</a:t>
            </a:r>
            <a:r>
              <a:rPr lang="en-US" altLang="zh-CN" b="1" i="1" dirty="0"/>
              <a:t>, </a:t>
            </a:r>
            <a:r>
              <a:rPr lang="en-US" altLang="zh-CN" b="1" i="1" dirty="0" err="1"/>
              <a:t>sep</a:t>
            </a:r>
            <a:r>
              <a:rPr lang="en-US" altLang="zh-CN" b="1" i="1" dirty="0"/>
              <a:t>="|") </a:t>
            </a:r>
            <a:r>
              <a:rPr lang="en-US" altLang="zh-CN" dirty="0"/>
              <a:t>and transferred to a pandas </a:t>
            </a:r>
            <a:r>
              <a:rPr lang="en-US" altLang="zh-CN" dirty="0" err="1"/>
              <a:t>dataframe</a:t>
            </a:r>
            <a:r>
              <a:rPr lang="en-US" altLang="zh-CN" dirty="0"/>
              <a:t>.</a:t>
            </a:r>
            <a:endParaRPr lang="zh-CN" altLang="en-US" dirty="0"/>
          </a:p>
        </p:txBody>
      </p:sp>
    </p:spTree>
    <p:extLst>
      <p:ext uri="{BB962C8B-B14F-4D97-AF65-F5344CB8AC3E}">
        <p14:creationId xmlns:p14="http://schemas.microsoft.com/office/powerpoint/2010/main" val="2757460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1236</Words>
  <Application>Microsoft Office PowerPoint</Application>
  <PresentationFormat>Widescreen</PresentationFormat>
  <Paragraphs>78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等线</vt:lpstr>
      <vt:lpstr>等线 Light</vt:lpstr>
      <vt:lpstr>Arial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Liyang Song</dc:creator>
  <cp:lastModifiedBy>Liyang Song</cp:lastModifiedBy>
  <cp:revision>33</cp:revision>
  <dcterms:created xsi:type="dcterms:W3CDTF">2023-09-23T23:19:03Z</dcterms:created>
  <dcterms:modified xsi:type="dcterms:W3CDTF">2023-09-24T18:29:47Z</dcterms:modified>
</cp:coreProperties>
</file>