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8" r:id="rId6"/>
    <p:sldId id="299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Present Solution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Background – big picture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755662" y="1449180"/>
            <a:ext cx="10680676" cy="33948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Initially, the goal is to increase the efficiency of targeted advertising by </a:t>
            </a:r>
            <a:r>
              <a:rPr lang="en-US" altLang="zh-CN" b="1" dirty="0">
                <a:solidFill>
                  <a:srgbClr val="D41B2C"/>
                </a:solidFill>
              </a:rPr>
              <a:t>accurately predicting the likelihood of a user clicking on an advertisement</a:t>
            </a:r>
            <a:r>
              <a:rPr lang="en-US" altLang="zh-CN" dirty="0"/>
              <a:t>, enabling improved return on investment (ROI) and lower cost on advertising. Therefore, we want to find the best model for the CTR (Click-Through Rate) prediction.</a:t>
            </a:r>
          </a:p>
          <a:p>
            <a:r>
              <a:rPr lang="en-US" altLang="zh-CN" dirty="0"/>
              <a:t>There are many performance metrices to evaluate the model. In our project, we decide to focus on minimizing false positives while balancing with other metrics. </a:t>
            </a:r>
          </a:p>
          <a:p>
            <a:r>
              <a:rPr lang="en-US" dirty="0"/>
              <a:t>We mainly consider </a:t>
            </a:r>
            <a:r>
              <a:rPr lang="en-US" b="1" dirty="0">
                <a:solidFill>
                  <a:srgbClr val="D41B2C"/>
                </a:solidFill>
              </a:rPr>
              <a:t>precision</a:t>
            </a:r>
            <a:r>
              <a:rPr lang="en-US" dirty="0"/>
              <a:t> or </a:t>
            </a:r>
            <a:r>
              <a:rPr lang="en-US" b="1" dirty="0">
                <a:solidFill>
                  <a:srgbClr val="D41B2C"/>
                </a:solidFill>
              </a:rPr>
              <a:t>false positive </a:t>
            </a:r>
            <a:r>
              <a:rPr lang="en-US" dirty="0"/>
              <a:t>rather than false negative because the project target is recommending advertisements to users based on the click rate prediction. As a result, higher false positive would show more advertisements that the user would be less likely to click. And this could make the user feel less engaged and tend the leave the </a:t>
            </a:r>
            <a:r>
              <a:rPr lang="en-US" dirty="0" err="1"/>
              <a:t>applicaton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Our Team Work – What we have done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F5139-661F-8BDD-4BF3-D3BECF19039F}"/>
              </a:ext>
            </a:extLst>
          </p:cNvPr>
          <p:cNvSpPr/>
          <p:nvPr/>
        </p:nvSpPr>
        <p:spPr>
          <a:xfrm>
            <a:off x="1148350" y="1591004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Read in data</a:t>
            </a:r>
            <a:endParaRPr lang="zh-CN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807F5-E461-4411-33FA-EA6D6E862B56}"/>
              </a:ext>
            </a:extLst>
          </p:cNvPr>
          <p:cNvSpPr/>
          <p:nvPr/>
        </p:nvSpPr>
        <p:spPr>
          <a:xfrm>
            <a:off x="3585389" y="1591004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Drop duplicate </a:t>
            </a:r>
            <a:r>
              <a:rPr lang="en-US" altLang="zh-CN" b="1" dirty="0" err="1"/>
              <a:t>obs</a:t>
            </a:r>
            <a:endParaRPr lang="zh-CN" alt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DA026-F61F-5718-3A5C-1A6032C4810D}"/>
              </a:ext>
            </a:extLst>
          </p:cNvPr>
          <p:cNvSpPr/>
          <p:nvPr/>
        </p:nvSpPr>
        <p:spPr>
          <a:xfrm>
            <a:off x="6022428" y="1591004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Drop nans target </a:t>
            </a:r>
            <a:r>
              <a:rPr lang="en-US" altLang="zh-CN" b="1" dirty="0" err="1"/>
              <a:t>obs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3070-8E20-88A4-7A41-D433D5EF6C0E}"/>
              </a:ext>
            </a:extLst>
          </p:cNvPr>
          <p:cNvSpPr/>
          <p:nvPr/>
        </p:nvSpPr>
        <p:spPr>
          <a:xfrm>
            <a:off x="8459466" y="1591004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0/1 encoding target</a:t>
            </a:r>
            <a:endParaRPr lang="zh-CN" alt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BE6BE-D7E4-CAD5-34D2-47F569EC1404}"/>
              </a:ext>
            </a:extLst>
          </p:cNvPr>
          <p:cNvSpPr/>
          <p:nvPr/>
        </p:nvSpPr>
        <p:spPr>
          <a:xfrm>
            <a:off x="1148350" y="2807050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Train/Test split</a:t>
            </a:r>
            <a:endParaRPr lang="zh-CN" alt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7E6D-AFFE-D4E9-3D7E-74DE1E9EE9A5}"/>
              </a:ext>
            </a:extLst>
          </p:cNvPr>
          <p:cNvSpPr/>
          <p:nvPr/>
        </p:nvSpPr>
        <p:spPr>
          <a:xfrm>
            <a:off x="3585389" y="2807050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Train/Validation split</a:t>
            </a:r>
            <a:endParaRPr lang="zh-CN" alt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A64EB-6318-668C-501D-4591E66CE1DF}"/>
              </a:ext>
            </a:extLst>
          </p:cNvPr>
          <p:cNvSpPr/>
          <p:nvPr/>
        </p:nvSpPr>
        <p:spPr>
          <a:xfrm>
            <a:off x="6022428" y="2812168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Check out and drop missingness</a:t>
            </a:r>
            <a:endParaRPr lang="zh-CN" alt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51862-CFFC-E954-A500-DF544295E85E}"/>
              </a:ext>
            </a:extLst>
          </p:cNvPr>
          <p:cNvSpPr/>
          <p:nvPr/>
        </p:nvSpPr>
        <p:spPr>
          <a:xfrm>
            <a:off x="8459466" y="2807050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Identify attributes types</a:t>
            </a:r>
            <a:endParaRPr lang="zh-CN" alt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1BC7E-4025-EB07-DA0C-F14C1C3C560F}"/>
              </a:ext>
            </a:extLst>
          </p:cNvPr>
          <p:cNvSpPr/>
          <p:nvPr/>
        </p:nvSpPr>
        <p:spPr>
          <a:xfrm>
            <a:off x="1148350" y="4023097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Check out correlation</a:t>
            </a:r>
            <a:endParaRPr lang="zh-CN" alt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57948-0DB9-9011-0802-E9E774BD9889}"/>
              </a:ext>
            </a:extLst>
          </p:cNvPr>
          <p:cNvSpPr/>
          <p:nvPr/>
        </p:nvSpPr>
        <p:spPr>
          <a:xfrm>
            <a:off x="3585389" y="4023096"/>
            <a:ext cx="1935126" cy="710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Identify </a:t>
            </a:r>
            <a:r>
              <a:rPr lang="en-US" altLang="zh-CN" b="1" dirty="0" err="1"/>
              <a:t>drop_list</a:t>
            </a:r>
            <a:endParaRPr lang="zh-CN" altLang="en-US" b="1" dirty="0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B50D9248-110E-F32A-B1CE-5AC0F0E3488D}"/>
              </a:ext>
            </a:extLst>
          </p:cNvPr>
          <p:cNvSpPr/>
          <p:nvPr/>
        </p:nvSpPr>
        <p:spPr>
          <a:xfrm>
            <a:off x="3144641" y="1884019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Arrow: Right 19">
            <a:extLst>
              <a:ext uri="{FF2B5EF4-FFF2-40B4-BE49-F238E27FC236}">
                <a16:creationId xmlns:a16="http://schemas.microsoft.com/office/drawing/2014/main" id="{7F573BBC-E566-8839-AA35-22D27B23D717}"/>
              </a:ext>
            </a:extLst>
          </p:cNvPr>
          <p:cNvSpPr/>
          <p:nvPr/>
        </p:nvSpPr>
        <p:spPr>
          <a:xfrm>
            <a:off x="5581680" y="1888372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7" name="Arrow: Right 20">
            <a:extLst>
              <a:ext uri="{FF2B5EF4-FFF2-40B4-BE49-F238E27FC236}">
                <a16:creationId xmlns:a16="http://schemas.microsoft.com/office/drawing/2014/main" id="{7B7ACBFA-1FB1-A65C-FBA4-C645857FF896}"/>
              </a:ext>
            </a:extLst>
          </p:cNvPr>
          <p:cNvSpPr/>
          <p:nvPr/>
        </p:nvSpPr>
        <p:spPr>
          <a:xfrm>
            <a:off x="8018719" y="1892725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" name="Arrow: Right 21">
            <a:extLst>
              <a:ext uri="{FF2B5EF4-FFF2-40B4-BE49-F238E27FC236}">
                <a16:creationId xmlns:a16="http://schemas.microsoft.com/office/drawing/2014/main" id="{01677442-46C4-DBB2-1410-8A8096DAFAB8}"/>
              </a:ext>
            </a:extLst>
          </p:cNvPr>
          <p:cNvSpPr/>
          <p:nvPr/>
        </p:nvSpPr>
        <p:spPr>
          <a:xfrm>
            <a:off x="3144641" y="3079466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50751010-8F79-2320-A598-8174F38D93B7}"/>
              </a:ext>
            </a:extLst>
          </p:cNvPr>
          <p:cNvSpPr/>
          <p:nvPr/>
        </p:nvSpPr>
        <p:spPr>
          <a:xfrm>
            <a:off x="5581680" y="3069914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Arrow: Right 23">
            <a:extLst>
              <a:ext uri="{FF2B5EF4-FFF2-40B4-BE49-F238E27FC236}">
                <a16:creationId xmlns:a16="http://schemas.microsoft.com/office/drawing/2014/main" id="{D5782815-7368-013B-3F5C-0322003649D7}"/>
              </a:ext>
            </a:extLst>
          </p:cNvPr>
          <p:cNvSpPr/>
          <p:nvPr/>
        </p:nvSpPr>
        <p:spPr>
          <a:xfrm>
            <a:off x="8018719" y="3060362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Arrow: Right 24">
            <a:extLst>
              <a:ext uri="{FF2B5EF4-FFF2-40B4-BE49-F238E27FC236}">
                <a16:creationId xmlns:a16="http://schemas.microsoft.com/office/drawing/2014/main" id="{463B517A-9B6A-A53C-6988-265613A1735B}"/>
              </a:ext>
            </a:extLst>
          </p:cNvPr>
          <p:cNvSpPr/>
          <p:nvPr/>
        </p:nvSpPr>
        <p:spPr>
          <a:xfrm>
            <a:off x="3144641" y="4295512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Arrow: Right 24">
            <a:extLst>
              <a:ext uri="{FF2B5EF4-FFF2-40B4-BE49-F238E27FC236}">
                <a16:creationId xmlns:a16="http://schemas.microsoft.com/office/drawing/2014/main" id="{B3A724C3-0DF2-916A-CB31-C2B2D735C0B7}"/>
              </a:ext>
            </a:extLst>
          </p:cNvPr>
          <p:cNvSpPr/>
          <p:nvPr/>
        </p:nvSpPr>
        <p:spPr>
          <a:xfrm rot="5400000">
            <a:off x="9237238" y="2441420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Arrow: Right 24">
            <a:extLst>
              <a:ext uri="{FF2B5EF4-FFF2-40B4-BE49-F238E27FC236}">
                <a16:creationId xmlns:a16="http://schemas.microsoft.com/office/drawing/2014/main" id="{0F351122-DE47-44C6-EEFD-82DFFC96C2A7}"/>
              </a:ext>
            </a:extLst>
          </p:cNvPr>
          <p:cNvSpPr/>
          <p:nvPr/>
        </p:nvSpPr>
        <p:spPr>
          <a:xfrm rot="5400000">
            <a:off x="1926122" y="3635340"/>
            <a:ext cx="379582" cy="27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694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Why our solution achieves the business objective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099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Key findings - what worked and what did not work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14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Assumptions and model limitations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05828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5532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EBEEA-BC23-56EE-D7E7-223757FB29A4}"/>
              </a:ext>
            </a:extLst>
          </p:cNvPr>
          <p:cNvSpPr txBox="1"/>
          <p:nvPr/>
        </p:nvSpPr>
        <p:spPr>
          <a:xfrm>
            <a:off x="1071347" y="1432479"/>
            <a:ext cx="1004930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45905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252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Liyang Song</cp:lastModifiedBy>
  <cp:revision>48</cp:revision>
  <dcterms:created xsi:type="dcterms:W3CDTF">2023-10-29T06:34:05Z</dcterms:created>
  <dcterms:modified xsi:type="dcterms:W3CDTF">2023-12-11T03:48:25Z</dcterms:modified>
</cp:coreProperties>
</file>