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EB5"/>
    <a:srgbClr val="D41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00" y="60"/>
      </p:cViewPr>
      <p:guideLst>
        <p:guide orient="horz" pos="10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yangSong/Advertisement-CTR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Exploratory Data Analysis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Oct 29,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EDA on encoded attributes (outlier detection)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BB4F8-6B9D-FEF2-AEE8-6C009B458ECD}"/>
              </a:ext>
            </a:extLst>
          </p:cNvPr>
          <p:cNvSpPr txBox="1"/>
          <p:nvPr/>
        </p:nvSpPr>
        <p:spPr>
          <a:xfrm>
            <a:off x="806330" y="4896645"/>
            <a:ext cx="9786886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There are still some attributes with a significantly high outlier fraction (&gt;20%) after target encoding, this is reasonable for transformed categorical variables.</a:t>
            </a:r>
          </a:p>
        </p:txBody>
      </p:sp>
      <p:pic>
        <p:nvPicPr>
          <p:cNvPr id="4098" name="Picture 2" descr="No description has been provided for this image">
            <a:extLst>
              <a:ext uri="{FF2B5EF4-FFF2-40B4-BE49-F238E27FC236}">
                <a16:creationId xmlns:a16="http://schemas.microsoft.com/office/drawing/2014/main" id="{1B995D4E-3084-8960-268A-6FD5C2C6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1254251"/>
            <a:ext cx="3246004" cy="3315419"/>
          </a:xfrm>
          <a:prstGeom prst="rect">
            <a:avLst/>
          </a:prstGeom>
          <a:noFill/>
          <a:ln>
            <a:solidFill>
              <a:srgbClr val="328EB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DCBCF8-68CF-409B-6C31-629C708F0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679" y="1261099"/>
            <a:ext cx="5525744" cy="3308571"/>
          </a:xfrm>
          <a:prstGeom prst="rect">
            <a:avLst/>
          </a:prstGeom>
          <a:ln>
            <a:solidFill>
              <a:srgbClr val="328EB5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7ACA50-3851-0DE7-D24F-0F02392BAC92}"/>
              </a:ext>
            </a:extLst>
          </p:cNvPr>
          <p:cNvSpPr txBox="1"/>
          <p:nvPr/>
        </p:nvSpPr>
        <p:spPr>
          <a:xfrm>
            <a:off x="781878" y="5596901"/>
            <a:ext cx="9811338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We will not decide to drop them simply in this step. Considering the domain knowledge, some of them may be useful predictors. </a:t>
            </a:r>
          </a:p>
        </p:txBody>
      </p:sp>
    </p:spTree>
    <p:extLst>
      <p:ext uri="{BB962C8B-B14F-4D97-AF65-F5344CB8AC3E}">
        <p14:creationId xmlns:p14="http://schemas.microsoft.com/office/powerpoint/2010/main" val="163848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EDA on encoded attributes (feature correlation)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BB4F8-6B9D-FEF2-AEE8-6C009B458ECD}"/>
              </a:ext>
            </a:extLst>
          </p:cNvPr>
          <p:cNvSpPr txBox="1"/>
          <p:nvPr/>
        </p:nvSpPr>
        <p:spPr>
          <a:xfrm>
            <a:off x="988449" y="5016446"/>
            <a:ext cx="9786886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There are a remarkable number of attribute pairs with a </a:t>
            </a:r>
            <a:r>
              <a:rPr lang="en-US" altLang="zh-CN" b="1" dirty="0">
                <a:solidFill>
                  <a:srgbClr val="D41B2C"/>
                </a:solidFill>
              </a:rPr>
              <a:t>high correlation </a:t>
            </a:r>
            <a:r>
              <a:rPr lang="en-US" altLang="zh-CN" dirty="0"/>
              <a:t>(&gt;0.7). We will consider dropping one from the pair of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ACA50-3851-0DE7-D24F-0F02392BAC92}"/>
              </a:ext>
            </a:extLst>
          </p:cNvPr>
          <p:cNvSpPr txBox="1"/>
          <p:nvPr/>
        </p:nvSpPr>
        <p:spPr>
          <a:xfrm>
            <a:off x="963997" y="5716702"/>
            <a:ext cx="98113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There are some very </a:t>
            </a:r>
            <a:r>
              <a:rPr lang="en-US" altLang="zh-CN" b="1" dirty="0">
                <a:solidFill>
                  <a:srgbClr val="D41B2C"/>
                </a:solidFill>
              </a:rPr>
              <a:t>high VIFs </a:t>
            </a:r>
            <a:r>
              <a:rPr lang="en-US" altLang="zh-CN" dirty="0"/>
              <a:t>(&gt;5), which reveals the existence of multi co-linearity.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95820-B6B5-C619-DA04-FE444507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49" y="1347842"/>
            <a:ext cx="4476686" cy="3312471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5AE27B-4E39-D692-046B-458A65E5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52" y="1347842"/>
            <a:ext cx="2193061" cy="2953919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144870-1CC5-EEB7-3750-DF997BED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630" y="1347842"/>
            <a:ext cx="2193061" cy="2965812"/>
          </a:xfrm>
          <a:prstGeom prst="rect">
            <a:avLst/>
          </a:prstGeom>
          <a:ln>
            <a:solidFill>
              <a:srgbClr val="328EB5"/>
            </a:solidFill>
          </a:ln>
        </p:spPr>
      </p:pic>
    </p:spTree>
    <p:extLst>
      <p:ext uri="{BB962C8B-B14F-4D97-AF65-F5344CB8AC3E}">
        <p14:creationId xmlns:p14="http://schemas.microsoft.com/office/powerpoint/2010/main" val="25947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EDA on encoded attributes (feature usefulness)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ACA50-3851-0DE7-D24F-0F02392BAC92}"/>
              </a:ext>
            </a:extLst>
          </p:cNvPr>
          <p:cNvSpPr txBox="1"/>
          <p:nvPr/>
        </p:nvSpPr>
        <p:spPr>
          <a:xfrm>
            <a:off x="1005726" y="4823202"/>
            <a:ext cx="9969033" cy="17329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The correlation of each attribute with the target is </a:t>
            </a:r>
            <a:r>
              <a:rPr lang="en-US" altLang="zh-CN" b="1" dirty="0">
                <a:solidFill>
                  <a:srgbClr val="D41B2C"/>
                </a:solidFill>
              </a:rPr>
              <a:t>not high </a:t>
            </a:r>
            <a:r>
              <a:rPr lang="en-US" altLang="zh-CN" dirty="0"/>
              <a:t>enough. This is reasonable for a large-number attributes model.</a:t>
            </a:r>
          </a:p>
          <a:p>
            <a:r>
              <a:rPr lang="en-US" altLang="zh-CN" dirty="0"/>
              <a:t>The variance for all attributes is </a:t>
            </a:r>
            <a:r>
              <a:rPr lang="en-US" altLang="zh-CN" b="1" dirty="0">
                <a:solidFill>
                  <a:srgbClr val="D41B2C"/>
                </a:solidFill>
              </a:rPr>
              <a:t>quite tiny </a:t>
            </a:r>
            <a:r>
              <a:rPr lang="en-US" altLang="zh-CN" dirty="0"/>
              <a:t>with the biggest one &lt; 0.01. This may due to the highly unbalanced target variable, or the high cardinality of attributes.</a:t>
            </a:r>
          </a:p>
          <a:p>
            <a:r>
              <a:rPr lang="en-US" altLang="zh-CN" dirty="0"/>
              <a:t>Low-variance attributes do not represent useless as they may still carry useful information.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FD6A7-83DE-DEF9-1566-7BD0AB66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16" y="1382528"/>
            <a:ext cx="3822592" cy="3294828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A40F0B-A3ED-9B1F-5706-E406A495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14" y="1382528"/>
            <a:ext cx="2936462" cy="3294828"/>
          </a:xfrm>
          <a:prstGeom prst="rect">
            <a:avLst/>
          </a:prstGeom>
          <a:ln>
            <a:solidFill>
              <a:srgbClr val="328EB5"/>
            </a:solidFill>
          </a:ln>
        </p:spPr>
      </p:pic>
    </p:spTree>
    <p:extLst>
      <p:ext uri="{BB962C8B-B14F-4D97-AF65-F5344CB8AC3E}">
        <p14:creationId xmlns:p14="http://schemas.microsoft.com/office/powerpoint/2010/main" val="30377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81664"/>
            <a:ext cx="1141012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Identify the promising transformations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ACA50-3851-0DE7-D24F-0F02392BAC92}"/>
              </a:ext>
            </a:extLst>
          </p:cNvPr>
          <p:cNvSpPr txBox="1"/>
          <p:nvPr/>
        </p:nvSpPr>
        <p:spPr>
          <a:xfrm>
            <a:off x="1111483" y="1510132"/>
            <a:ext cx="9969033" cy="4392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Deal with duplicate observations.</a:t>
            </a:r>
          </a:p>
          <a:p>
            <a:r>
              <a:rPr lang="en-US" altLang="zh-CN" dirty="0"/>
              <a:t>No missingness in data set.</a:t>
            </a:r>
          </a:p>
          <a:p>
            <a:r>
              <a:rPr lang="en-US" altLang="zh-CN" dirty="0"/>
              <a:t>Targe encode categorical attributes.</a:t>
            </a:r>
          </a:p>
          <a:p>
            <a:r>
              <a:rPr lang="en-US" altLang="zh-CN" dirty="0"/>
              <a:t>Drop highly correlated attributes.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app_score</a:t>
            </a:r>
            <a:r>
              <a:rPr lang="en-US" altLang="zh-CN" dirty="0"/>
              <a:t>. A very high VIF, very high correlations, and a high outlier fraction.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his_on_shelf_time</a:t>
            </a:r>
            <a:r>
              <a:rPr lang="en-US" altLang="zh-CN" dirty="0"/>
              <a:t>. A very high VIF, very high correlations, and a high outlier fraction.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task_id</a:t>
            </a:r>
            <a:r>
              <a:rPr lang="en-US" altLang="zh-CN" dirty="0"/>
              <a:t>. A very high VIF and a very high correlation.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spread_app_id</a:t>
            </a:r>
            <a:r>
              <a:rPr lang="en-US" altLang="zh-CN" dirty="0"/>
              <a:t>. A high VIF and very high correlations.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/>
              <a:t>tags</a:t>
            </a:r>
            <a:r>
              <a:rPr lang="en-US" altLang="zh-CN" dirty="0"/>
              <a:t>. A high VIF and very high correlations.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dev_id</a:t>
            </a:r>
            <a:r>
              <a:rPr lang="en-US" altLang="zh-CN" dirty="0"/>
              <a:t>. A high VIF and very high correlations.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app_second_class</a:t>
            </a:r>
            <a:r>
              <a:rPr lang="en-US" altLang="zh-CN" dirty="0"/>
              <a:t>. A high VIF and very high correlations.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adv_prim_id</a:t>
            </a:r>
            <a:r>
              <a:rPr lang="en-US" altLang="zh-CN" dirty="0"/>
              <a:t>. A high VIF and very high correlations.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b="1" i="1" dirty="0" err="1"/>
              <a:t>device_price</a:t>
            </a:r>
            <a:r>
              <a:rPr lang="en-US" altLang="zh-CN" dirty="0"/>
              <a:t>. A high VIF and very high correlations.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F9387-348A-0277-8CF8-8B30296F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30" y="3810777"/>
            <a:ext cx="1746340" cy="2000353"/>
          </a:xfrm>
          <a:prstGeom prst="rect">
            <a:avLst/>
          </a:prstGeom>
          <a:ln>
            <a:solidFill>
              <a:srgbClr val="328EB5"/>
            </a:solidFill>
          </a:ln>
        </p:spPr>
      </p:pic>
    </p:spTree>
    <p:extLst>
      <p:ext uri="{BB962C8B-B14F-4D97-AF65-F5344CB8AC3E}">
        <p14:creationId xmlns:p14="http://schemas.microsoft.com/office/powerpoint/2010/main" val="232197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966083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Updates on the source dataset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2E26-7DF5-3999-3DCD-B04988DE375C}"/>
              </a:ext>
            </a:extLst>
          </p:cNvPr>
          <p:cNvSpPr txBox="1"/>
          <p:nvPr/>
        </p:nvSpPr>
        <p:spPr>
          <a:xfrm>
            <a:off x="1219198" y="1652675"/>
            <a:ext cx="8288593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As the original dataset contains over </a:t>
            </a:r>
            <a:r>
              <a:rPr lang="en-US" altLang="zh-CN" b="1" dirty="0"/>
              <a:t>40 million </a:t>
            </a:r>
            <a:r>
              <a:rPr lang="en-US" altLang="zh-CN" dirty="0"/>
              <a:t>observations, it could be expensive to run a </a:t>
            </a:r>
            <a:r>
              <a:rPr lang="en-US" altLang="zh-CN" b="1" dirty="0" err="1"/>
              <a:t>GridSearch</a:t>
            </a:r>
            <a:r>
              <a:rPr lang="en-US" altLang="zh-CN" dirty="0"/>
              <a:t> or complex modeling (e.g. </a:t>
            </a:r>
            <a:r>
              <a:rPr lang="en-US" altLang="zh-CN" b="1" dirty="0"/>
              <a:t>Random Forest</a:t>
            </a:r>
            <a:r>
              <a:rPr lang="en-US" altLang="zh-CN" dirty="0"/>
              <a:t>) in the afterward modeling phase.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634E1-04B5-D56A-52BF-A5F0C72EABD7}"/>
              </a:ext>
            </a:extLst>
          </p:cNvPr>
          <p:cNvSpPr txBox="1"/>
          <p:nvPr/>
        </p:nvSpPr>
        <p:spPr>
          <a:xfrm>
            <a:off x="1219198" y="2833823"/>
            <a:ext cx="828859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After communicating with the professor, we would only randomly resample </a:t>
            </a:r>
            <a:r>
              <a:rPr lang="en-US" altLang="zh-CN" b="1" dirty="0"/>
              <a:t>2.5%</a:t>
            </a:r>
            <a:r>
              <a:rPr lang="en-US" altLang="zh-CN" dirty="0"/>
              <a:t> of all observations (around </a:t>
            </a:r>
            <a:r>
              <a:rPr lang="en-US" altLang="zh-CN" b="1" dirty="0"/>
              <a:t>1 million</a:t>
            </a:r>
            <a:r>
              <a:rPr lang="en-US" altLang="zh-CN" dirty="0"/>
              <a:t>) from the original set for our project.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62CDC-F8A4-C823-7858-A488F7AD6D63}"/>
              </a:ext>
            </a:extLst>
          </p:cNvPr>
          <p:cNvSpPr txBox="1"/>
          <p:nvPr/>
        </p:nvSpPr>
        <p:spPr>
          <a:xfrm>
            <a:off x="1219197" y="3682572"/>
            <a:ext cx="8288594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Also, we have uploaded the resampled dataset on our </a:t>
            </a:r>
            <a:r>
              <a:rPr lang="en-US" altLang="zh-CN" b="1" dirty="0"/>
              <a:t>AWS S3</a:t>
            </a:r>
            <a:r>
              <a:rPr lang="en-US" altLang="zh-CN" dirty="0"/>
              <a:t>, which can be downloaded through </a:t>
            </a:r>
            <a:r>
              <a:rPr lang="en-US" altLang="zh-CN" b="1" i="1" dirty="0" err="1"/>
              <a:t>download_data.ipynb</a:t>
            </a:r>
            <a:r>
              <a:rPr lang="en-US" altLang="zh-CN" b="1" dirty="0"/>
              <a:t>, </a:t>
            </a:r>
            <a:r>
              <a:rPr lang="en-US" altLang="zh-CN" dirty="0"/>
              <a:t>and split into train and test set through </a:t>
            </a:r>
            <a:r>
              <a:rPr lang="en-US" altLang="zh-CN" b="1" i="1" dirty="0" err="1"/>
              <a:t>train_test_split.ipynb</a:t>
            </a:r>
            <a:r>
              <a:rPr lang="en-US" altLang="zh-CN" b="1" dirty="0"/>
              <a:t>.</a:t>
            </a:r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3B542-3963-B989-C390-0A147C5CDD86}"/>
              </a:ext>
            </a:extLst>
          </p:cNvPr>
          <p:cNvSpPr txBox="1"/>
          <p:nvPr/>
        </p:nvSpPr>
        <p:spPr>
          <a:xfrm>
            <a:off x="1219197" y="4863720"/>
            <a:ext cx="828859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We use GitHub for version control and collaborative development. Our repository: </a:t>
            </a:r>
            <a:r>
              <a:rPr lang="en-US" altLang="zh-CN" dirty="0">
                <a:hlinkClick r:id="rId2"/>
              </a:rPr>
              <a:t>https://github.com/LiyangSong/Advertisement-CTR-Prediction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24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966083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Reproducibility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634E1-04B5-D56A-52BF-A5F0C72EABD7}"/>
              </a:ext>
            </a:extLst>
          </p:cNvPr>
          <p:cNvSpPr txBox="1"/>
          <p:nvPr/>
        </p:nvSpPr>
        <p:spPr>
          <a:xfrm>
            <a:off x="1219198" y="2570005"/>
            <a:ext cx="828859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Run </a:t>
            </a:r>
            <a:r>
              <a:rPr lang="en-US" altLang="zh-CN" b="1" i="1" dirty="0" err="1"/>
              <a:t>download_data.ipynb</a:t>
            </a:r>
            <a:r>
              <a:rPr lang="en-US" altLang="zh-CN" dirty="0"/>
              <a:t> to download resampled dataset.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62CDC-F8A4-C823-7858-A488F7AD6D63}"/>
              </a:ext>
            </a:extLst>
          </p:cNvPr>
          <p:cNvSpPr txBox="1"/>
          <p:nvPr/>
        </p:nvSpPr>
        <p:spPr>
          <a:xfrm>
            <a:off x="1219197" y="3154937"/>
            <a:ext cx="828859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Run </a:t>
            </a:r>
            <a:r>
              <a:rPr lang="en-US" altLang="zh-CN" b="1" i="1" dirty="0" err="1"/>
              <a:t>train_test_split.ipynb</a:t>
            </a:r>
            <a:r>
              <a:rPr lang="en-US" altLang="zh-CN" dirty="0"/>
              <a:t> to implement train and test set split.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3B542-3963-B989-C390-0A147C5CDD86}"/>
              </a:ext>
            </a:extLst>
          </p:cNvPr>
          <p:cNvSpPr txBox="1"/>
          <p:nvPr/>
        </p:nvSpPr>
        <p:spPr>
          <a:xfrm>
            <a:off x="1219197" y="4324800"/>
            <a:ext cx="828859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Run </a:t>
            </a:r>
            <a:r>
              <a:rPr lang="en-US" altLang="zh-CN" b="1" i="1" dirty="0" err="1"/>
              <a:t>prep.ipynb</a:t>
            </a:r>
            <a:r>
              <a:rPr lang="en-US" altLang="zh-CN" dirty="0"/>
              <a:t> to try data transformation and EDA on the transformed dataset.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219197" y="1652675"/>
            <a:ext cx="828859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Submitted files include Python module files (</a:t>
            </a:r>
            <a:r>
              <a:rPr lang="en-US" altLang="zh-CN" b="1" dirty="0"/>
              <a:t>.</a:t>
            </a:r>
            <a:r>
              <a:rPr lang="en-US" altLang="zh-CN" b="1" dirty="0" err="1"/>
              <a:t>py</a:t>
            </a:r>
            <a:r>
              <a:rPr lang="en-US" altLang="zh-CN" b="1" dirty="0"/>
              <a:t> </a:t>
            </a:r>
            <a:r>
              <a:rPr lang="en-US" altLang="zh-CN" dirty="0"/>
              <a:t>), </a:t>
            </a:r>
            <a:r>
              <a:rPr lang="en-US" altLang="zh-CN" dirty="0" err="1"/>
              <a:t>Jupyter</a:t>
            </a:r>
            <a:r>
              <a:rPr lang="en-US" altLang="zh-CN" dirty="0"/>
              <a:t> Notebooks (</a:t>
            </a:r>
            <a:r>
              <a:rPr lang="en-US" altLang="zh-CN" b="1" dirty="0"/>
              <a:t>.</a:t>
            </a:r>
            <a:r>
              <a:rPr lang="en-US" altLang="zh-CN" b="1" dirty="0" err="1"/>
              <a:t>jpynb</a:t>
            </a:r>
            <a:r>
              <a:rPr lang="en-US" altLang="zh-CN" b="1" dirty="0"/>
              <a:t> </a:t>
            </a:r>
            <a:r>
              <a:rPr lang="en-US" altLang="zh-CN" dirty="0"/>
              <a:t>and </a:t>
            </a:r>
            <a:r>
              <a:rPr lang="en-US" altLang="zh-CN" b="1" dirty="0"/>
              <a:t>.html</a:t>
            </a:r>
            <a:r>
              <a:rPr lang="en-US" altLang="zh-CN" dirty="0"/>
              <a:t>), an environment file (</a:t>
            </a:r>
            <a:r>
              <a:rPr lang="en-US" altLang="zh-CN" b="1" dirty="0"/>
              <a:t>.</a:t>
            </a:r>
            <a:r>
              <a:rPr lang="en-US" altLang="zh-CN" b="1" dirty="0" err="1"/>
              <a:t>yml</a:t>
            </a:r>
            <a:r>
              <a:rPr lang="en-US" altLang="zh-CN" dirty="0"/>
              <a:t>), and PowerPoints (</a:t>
            </a:r>
            <a:r>
              <a:rPr lang="en-US" altLang="zh-CN" b="1" dirty="0"/>
              <a:t>.pdf</a:t>
            </a:r>
            <a:r>
              <a:rPr lang="en-US" altLang="zh-CN" dirty="0"/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F833-2514-A1BC-1AF9-36A10C797C17}"/>
              </a:ext>
            </a:extLst>
          </p:cNvPr>
          <p:cNvSpPr txBox="1"/>
          <p:nvPr/>
        </p:nvSpPr>
        <p:spPr>
          <a:xfrm>
            <a:off x="1219197" y="3739869"/>
            <a:ext cx="828859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Run </a:t>
            </a:r>
            <a:r>
              <a:rPr lang="en-US" altLang="zh-CN" b="1" i="1" dirty="0" err="1"/>
              <a:t>eda.ipynb</a:t>
            </a:r>
            <a:r>
              <a:rPr lang="en-US" altLang="zh-CN" dirty="0"/>
              <a:t> to implement exploratory data analysis (EDA).</a:t>
            </a:r>
          </a:p>
        </p:txBody>
      </p:sp>
    </p:spTree>
    <p:extLst>
      <p:ext uri="{BB962C8B-B14F-4D97-AF65-F5344CB8AC3E}">
        <p14:creationId xmlns:p14="http://schemas.microsoft.com/office/powerpoint/2010/main" val="106326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966083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General information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39820-BDD8-7B9C-EB52-421B639C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913" y="4017688"/>
            <a:ext cx="1148302" cy="424524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A70679-26D8-4246-C8CA-A8EEA5343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0" y="1840134"/>
            <a:ext cx="5236690" cy="1424656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C0938B-7316-89FB-8561-32E815D89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913" y="1840134"/>
            <a:ext cx="3809373" cy="1907223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2EE4A-7CFE-6BE0-5B01-CBE8DA585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10" y="3515870"/>
            <a:ext cx="5236690" cy="2056359"/>
          </a:xfrm>
          <a:prstGeom prst="rect">
            <a:avLst/>
          </a:prstGeom>
          <a:ln>
            <a:solidFill>
              <a:srgbClr val="328EB5"/>
            </a:solidFill>
          </a:ln>
        </p:spPr>
      </p:pic>
    </p:spTree>
    <p:extLst>
      <p:ext uri="{BB962C8B-B14F-4D97-AF65-F5344CB8AC3E}">
        <p14:creationId xmlns:p14="http://schemas.microsoft.com/office/powerpoint/2010/main" val="311322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10085044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Duplication and missingness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D9B54-B59D-E156-3FE2-C40FE105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95" y="1638300"/>
            <a:ext cx="4127712" cy="1174810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1EB97-6992-F709-AC99-2A45CEB4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95" y="3213705"/>
            <a:ext cx="4127712" cy="1174810"/>
          </a:xfrm>
          <a:prstGeom prst="rect">
            <a:avLst/>
          </a:prstGeom>
          <a:ln>
            <a:solidFill>
              <a:srgbClr val="328EB5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F4B0F3-553D-3052-4C30-0D8A5B9C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95" y="4789110"/>
            <a:ext cx="4127712" cy="850944"/>
          </a:xfrm>
          <a:prstGeom prst="rect">
            <a:avLst/>
          </a:prstGeom>
          <a:ln>
            <a:solidFill>
              <a:srgbClr val="328EB5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278F20-FFE4-5C7B-FBB9-A086DE9B416D}"/>
              </a:ext>
            </a:extLst>
          </p:cNvPr>
          <p:cNvSpPr txBox="1"/>
          <p:nvPr/>
        </p:nvSpPr>
        <p:spPr>
          <a:xfrm>
            <a:off x="6115493" y="4080870"/>
            <a:ext cx="4570882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D41B2C"/>
                </a:solidFill>
              </a:rPr>
              <a:t>No missing value </a:t>
            </a:r>
            <a:r>
              <a:rPr lang="en-US" altLang="zh-CN" dirty="0"/>
              <a:t>in both attributes and the target variable.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C72F6-09D7-D049-690E-A6E9C4C04679}"/>
              </a:ext>
            </a:extLst>
          </p:cNvPr>
          <p:cNvSpPr txBox="1"/>
          <p:nvPr/>
        </p:nvSpPr>
        <p:spPr>
          <a:xfrm>
            <a:off x="6096000" y="2894943"/>
            <a:ext cx="4590374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There are </a:t>
            </a:r>
            <a:r>
              <a:rPr lang="en-US" altLang="zh-CN" b="1" dirty="0">
                <a:solidFill>
                  <a:srgbClr val="D41B2C"/>
                </a:solidFill>
              </a:rPr>
              <a:t>duplicate observations </a:t>
            </a:r>
            <a:r>
              <a:rPr lang="en-US" altLang="zh-CN" dirty="0"/>
              <a:t>in the set, which should be dropped at the beginning of the data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41800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Identify numerical and categorical attributes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C72F6-09D7-D049-690E-A6E9C4C04679}"/>
              </a:ext>
            </a:extLst>
          </p:cNvPr>
          <p:cNvSpPr txBox="1"/>
          <p:nvPr/>
        </p:nvSpPr>
        <p:spPr>
          <a:xfrm>
            <a:off x="781878" y="1528723"/>
            <a:ext cx="10456736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Based on the data type of attribute columns, there is only one categorical attribute </a:t>
            </a:r>
            <a:r>
              <a:rPr lang="en-US" altLang="zh-CN" b="1" i="1" dirty="0" err="1"/>
              <a:t>communication_onlinerate</a:t>
            </a:r>
            <a:r>
              <a:rPr lang="en-US" altLang="zh-CN" dirty="0"/>
              <a:t>. However, some 'numerical' attributes seem to be categorical from the field explanation (see </a:t>
            </a:r>
            <a:r>
              <a:rPr lang="en-US" altLang="zh-CN" b="1" i="1" dirty="0" err="1"/>
              <a:t>data_fields.json</a:t>
            </a:r>
            <a:r>
              <a:rPr lang="en-US" altLang="zh-CN" b="1" i="1" dirty="0"/>
              <a:t> </a:t>
            </a:r>
            <a:r>
              <a:rPr lang="en-US" altLang="zh-CN" dirty="0"/>
              <a:t>in repo) and domain knowledge.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781878" y="2658613"/>
            <a:ext cx="10456736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After checking the original dataset, it seems the data has been </a:t>
            </a:r>
            <a:r>
              <a:rPr lang="en-US" altLang="zh-CN" b="1" dirty="0">
                <a:solidFill>
                  <a:srgbClr val="D41B2C"/>
                </a:solidFill>
              </a:rPr>
              <a:t>label-encoded</a:t>
            </a:r>
            <a:r>
              <a:rPr lang="en-US" altLang="zh-CN" dirty="0"/>
              <a:t>, which means categories in categorical attributes are replaced with numbers.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9E104-A0DF-FF6A-5D66-1447492B71E8}"/>
              </a:ext>
            </a:extLst>
          </p:cNvPr>
          <p:cNvSpPr txBox="1"/>
          <p:nvPr/>
        </p:nvSpPr>
        <p:spPr>
          <a:xfrm>
            <a:off x="781877" y="3456104"/>
            <a:ext cx="10456735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These pre-encoded categorical attributes have no statistical meaning with their number. These numbers can be actually seen as another type of 'label'.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E06B24-9BE8-1A3A-82AF-F5DDD40213FF}"/>
              </a:ext>
            </a:extLst>
          </p:cNvPr>
          <p:cNvSpPr txBox="1"/>
          <p:nvPr/>
        </p:nvSpPr>
        <p:spPr>
          <a:xfrm>
            <a:off x="781877" y="4253595"/>
            <a:ext cx="10456734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In addition, directly label-encoding categorical attributes may be not suitable sometimes. It could be suitable if the attribute is ordinal, yet label-encoding nominal attributes is meaningless, as there is no actual numerical relationship between them.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F2FF1-A63F-6AB0-0684-32845CC7325D}"/>
              </a:ext>
            </a:extLst>
          </p:cNvPr>
          <p:cNvSpPr txBox="1"/>
          <p:nvPr/>
        </p:nvSpPr>
        <p:spPr>
          <a:xfrm>
            <a:off x="781876" y="5383484"/>
            <a:ext cx="10456733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Thus, we will look at the distribution of all 'numerical' attributes and </a:t>
            </a:r>
            <a:r>
              <a:rPr lang="en-US" altLang="zh-CN" b="1" dirty="0">
                <a:solidFill>
                  <a:srgbClr val="D41B2C"/>
                </a:solidFill>
              </a:rPr>
              <a:t>find actually categorical ones </a:t>
            </a:r>
            <a:r>
              <a:rPr lang="en-US" altLang="zh-CN" dirty="0"/>
              <a:t>within them.</a:t>
            </a:r>
          </a:p>
        </p:txBody>
      </p:sp>
    </p:spTree>
    <p:extLst>
      <p:ext uri="{BB962C8B-B14F-4D97-AF65-F5344CB8AC3E}">
        <p14:creationId xmlns:p14="http://schemas.microsoft.com/office/powerpoint/2010/main" val="260475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Identify numerical and categorical attributes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F2FF1-A63F-6AB0-0684-32845CC7325D}"/>
              </a:ext>
            </a:extLst>
          </p:cNvPr>
          <p:cNvSpPr txBox="1"/>
          <p:nvPr/>
        </p:nvSpPr>
        <p:spPr>
          <a:xfrm>
            <a:off x="6096000" y="1535026"/>
            <a:ext cx="5667153" cy="472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histogram plots reveal some </a:t>
            </a:r>
            <a:r>
              <a:rPr lang="en-US" altLang="zh-CN" b="1" dirty="0">
                <a:solidFill>
                  <a:srgbClr val="D41B2C"/>
                </a:solidFill>
              </a:rPr>
              <a:t>possible pre-encoded attributes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Some are clearly nominal: IDs(</a:t>
            </a:r>
            <a:r>
              <a:rPr lang="en-US" altLang="zh-CN" b="1" i="1" dirty="0" err="1"/>
              <a:t>uid</a:t>
            </a:r>
            <a:r>
              <a:rPr lang="en-US" altLang="zh-CN" dirty="0"/>
              <a:t>, </a:t>
            </a:r>
            <a:r>
              <a:rPr lang="en-US" altLang="zh-CN" b="1" i="1" dirty="0" err="1"/>
              <a:t>task_id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r>
              <a:rPr lang="en-US" altLang="zh-CN" dirty="0"/>
              <a:t>), city, career, gender, etc.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Some are like ordinal: </a:t>
            </a:r>
            <a:r>
              <a:rPr lang="en-US" altLang="zh-CN" b="1" i="1" dirty="0"/>
              <a:t>age</a:t>
            </a:r>
            <a:r>
              <a:rPr lang="en-US" altLang="zh-CN" dirty="0"/>
              <a:t>, </a:t>
            </a:r>
            <a:r>
              <a:rPr lang="en-US" altLang="zh-CN" b="1" i="1" dirty="0" err="1"/>
              <a:t>city_rank</a:t>
            </a:r>
            <a:r>
              <a:rPr lang="en-US" altLang="zh-CN" dirty="0"/>
              <a:t>, etc. However, they may also be pre-aggregated. For instance, there are only 8 unique values of </a:t>
            </a:r>
            <a:r>
              <a:rPr lang="en-US" altLang="zh-CN" b="1" i="1" dirty="0"/>
              <a:t>age</a:t>
            </a:r>
            <a:r>
              <a:rPr lang="en-US" altLang="zh-CN" dirty="0"/>
              <a:t>, which is not realistic.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After communicating with the professor, we would treat all categorical attributes as the same type rather than splitting into nominal and ordinal ones.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After looking into the original dataset, </a:t>
            </a:r>
            <a:r>
              <a:rPr lang="en-US" altLang="zh-CN" b="1" dirty="0">
                <a:solidFill>
                  <a:srgbClr val="D41B2C"/>
                </a:solidFill>
              </a:rPr>
              <a:t>all attributes are pre-encoded and no one can be defined as numerical</a:t>
            </a:r>
            <a:r>
              <a:rPr lang="en-US" altLang="zh-CN" dirty="0"/>
              <a:t>. It may be for the consideration of privacy.</a:t>
            </a:r>
          </a:p>
        </p:txBody>
      </p:sp>
      <p:pic>
        <p:nvPicPr>
          <p:cNvPr id="2050" name="Picture 2" descr="No description has been provided for this image">
            <a:extLst>
              <a:ext uri="{FF2B5EF4-FFF2-40B4-BE49-F238E27FC236}">
                <a16:creationId xmlns:a16="http://schemas.microsoft.com/office/drawing/2014/main" id="{2F581B0C-8991-2B11-3A89-24D93734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26" y="1638300"/>
            <a:ext cx="5164269" cy="4517951"/>
          </a:xfrm>
          <a:prstGeom prst="rect">
            <a:avLst/>
          </a:prstGeom>
          <a:noFill/>
          <a:ln>
            <a:solidFill>
              <a:srgbClr val="328EB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Target encode categorical attributes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F2FF1-A63F-6AB0-0684-32845CC7325D}"/>
              </a:ext>
            </a:extLst>
          </p:cNvPr>
          <p:cNvSpPr txBox="1"/>
          <p:nvPr/>
        </p:nvSpPr>
        <p:spPr>
          <a:xfrm>
            <a:off x="971106" y="1638300"/>
            <a:ext cx="7822019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As the high number of unique values in some attributes, </a:t>
            </a:r>
            <a:r>
              <a:rPr lang="en-US" altLang="zh-CN" b="1" dirty="0">
                <a:solidFill>
                  <a:srgbClr val="D41B2C"/>
                </a:solidFill>
              </a:rPr>
              <a:t>Target-Encoding</a:t>
            </a:r>
            <a:r>
              <a:rPr lang="en-US" altLang="zh-CN" dirty="0"/>
              <a:t> rather than </a:t>
            </a:r>
            <a:r>
              <a:rPr lang="en-US" altLang="zh-CN" dirty="0" err="1"/>
              <a:t>OneHot</a:t>
            </a:r>
            <a:r>
              <a:rPr lang="en-US" altLang="zh-CN" dirty="0"/>
              <a:t>-Encoding should be applied.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A3D8C-63FD-133B-51B0-E93A7020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2719724"/>
            <a:ext cx="8471335" cy="2736991"/>
          </a:xfrm>
          <a:prstGeom prst="rect">
            <a:avLst/>
          </a:prstGeom>
          <a:solidFill>
            <a:srgbClr val="328EB5"/>
          </a:solidFill>
          <a:ln>
            <a:solidFill>
              <a:srgbClr val="328EB5"/>
            </a:solidFill>
          </a:ln>
        </p:spPr>
      </p:pic>
    </p:spTree>
    <p:extLst>
      <p:ext uri="{BB962C8B-B14F-4D97-AF65-F5344CB8AC3E}">
        <p14:creationId xmlns:p14="http://schemas.microsoft.com/office/powerpoint/2010/main" val="187577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160847"/>
            <a:ext cx="11410122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on Train Set: EDA on encoded attributes (distribution)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86C00E02-527D-0DEB-7789-1B5BF376C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07" y="1638301"/>
            <a:ext cx="5195931" cy="4539216"/>
          </a:xfrm>
          <a:prstGeom prst="rect">
            <a:avLst/>
          </a:prstGeom>
          <a:noFill/>
          <a:ln>
            <a:solidFill>
              <a:srgbClr val="328EB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BBB4F8-6B9D-FEF2-AEE8-6C009B458ECD}"/>
              </a:ext>
            </a:extLst>
          </p:cNvPr>
          <p:cNvSpPr txBox="1"/>
          <p:nvPr/>
        </p:nvSpPr>
        <p:spPr>
          <a:xfrm>
            <a:off x="6486939" y="3339474"/>
            <a:ext cx="4910470" cy="14005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/>
            </a:lvl1pPr>
          </a:lstStyle>
          <a:p>
            <a:r>
              <a:rPr lang="en-US" altLang="zh-CN" dirty="0"/>
              <a:t>The distribution of encoded attributes becomes </a:t>
            </a:r>
            <a:r>
              <a:rPr lang="en-US" altLang="zh-CN" b="1" dirty="0">
                <a:solidFill>
                  <a:srgbClr val="D41B2C"/>
                </a:solidFill>
              </a:rPr>
              <a:t>consecutive and smoother </a:t>
            </a:r>
            <a:r>
              <a:rPr lang="en-US" altLang="zh-CN" dirty="0"/>
              <a:t>than before, as target encoding is less sensitive to extreme values.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27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1017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Liyang Song</cp:lastModifiedBy>
  <cp:revision>28</cp:revision>
  <dcterms:created xsi:type="dcterms:W3CDTF">2023-10-29T06:34:05Z</dcterms:created>
  <dcterms:modified xsi:type="dcterms:W3CDTF">2023-10-29T22:34:36Z</dcterms:modified>
</cp:coreProperties>
</file>