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3" r:id="rId6"/>
    <p:sldId id="264" r:id="rId7"/>
    <p:sldId id="266" r:id="rId8"/>
    <p:sldId id="268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EB5"/>
    <a:srgbClr val="D41B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0" d="100"/>
          <a:sy n="60" d="100"/>
        </p:scale>
        <p:origin x="884" y="48"/>
      </p:cViewPr>
      <p:guideLst>
        <p:guide orient="horz" pos="10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8920D-0DD4-3048-E837-4BBC1F871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8371F-10DD-7E8D-7BBE-C73D8820F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B956E-3432-4577-B36C-3A43E9D3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8E6F9-BD71-A3B7-2E63-288C5834D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DBD9A-9954-1B14-C473-2D9CF84F1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25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34388-3623-1692-118E-9121948CF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479AB-7DC4-0DBD-CFA7-B47252F8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7CD21-F9C9-E431-D5E2-17BD6180D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A187F-0754-3074-BC80-4426E3DA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85DA9-D334-CD61-3AD7-71E336BC4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76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C2E61B-5253-2F5C-C13B-D68CE4F95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202F1-6C37-FCBE-D6D5-BA01D302A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0D01A-5B5A-3A2E-C21A-6B4B3EA6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DADA-CBC7-D26E-E18B-459437F8B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D7A5E-A325-1F77-2573-5230D990F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66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488E3-CEF6-C417-5CE7-4C602A82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60C58-7ECA-7228-256D-474D6C1A7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838A7-39C0-3BDC-E4DB-D727017E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4A432-1B4F-539C-2223-CEE5EAAC0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EEDB2-20E1-B3E3-6246-2C313AC7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07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DB69D-81BD-B129-E332-C7DFCB223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9117C-8CDB-2D03-545A-7C721B153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D364B-6953-D236-5B8B-EA492A2BC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FC8B8-4AE2-D0AD-ADB5-436514C3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36792-7213-D399-4A6D-A8414F891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85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92320-EECB-D767-9351-8514DE86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47EE6-3D2B-9857-5991-32395FB87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8440A-6856-82CE-5158-C7D5AFDD0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E4F19-C30D-63BF-7F2F-D1F8694BC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D6253-ABD9-31B1-B000-A528D0E9A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35785-23DA-66FA-3AD2-ABB5FFC0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7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42E7-A205-332D-3B55-693571C74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BC219-C9D9-3003-210B-204625DE6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A4BB9-9645-7491-F549-20E80182D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F27A0D-8C7A-A4F1-0AA3-B1273271B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42998-DAE0-FFFC-2298-5E3CDA057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B08-19D8-E83D-BEBC-75BCFD0A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6F46E-F4B5-F22F-E753-11CEB664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966D9-2F4B-8E4A-48F5-AAD67413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55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E86D-75C8-5BC2-994D-375E7861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B77557-87D3-8DDF-BDAB-D5146697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C9ED8-D406-171C-5F84-E2FC0F282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09515-9282-AA90-C67C-A22D83DD3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E61425-9818-1C84-A398-B5326AED0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6768B-57C6-FB71-B9A6-FDF49187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1C4A7-B20A-2C6A-F439-C5A00411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77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25549-3CFD-4A4F-82D2-AC78E64F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72DA4-6772-CFD8-F58C-B7BCAA4E2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2605A-97BD-3FFF-4721-0B639766D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137FF-A916-920E-E297-978130A7D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91B39-B50D-153E-3A55-B1AFCD30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2DF5C-FD3D-61F9-53F6-04EE6774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12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B6FFD-8CF9-D367-DDF8-580775A30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609A41-6B9D-39EC-4A0A-ADE8A410F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3160A-A4A0-4DA0-6DC3-93EB0C452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F4915-2E53-D29B-581C-D5BF5F682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03EBA-C722-C323-A5B6-1309A4B1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68377-62EE-E219-E6E7-BBF0F1C26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70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38C70F-B7DD-27A2-E58D-64A882337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C2977-454D-C17E-5986-7833CDF44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F591B-7473-7EA7-B9A3-0EA24DE46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9E677-34D2-47F7-8A52-8C0DC0CABEB7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C9076-E10C-7A05-0A9E-AD66ADA170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639ED-F52C-8E13-D5C3-BDF16BF13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40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yangSong/Advertisement-CTR-Predic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F28122-970E-0702-0985-C83B0B796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96" y="272433"/>
            <a:ext cx="1531874" cy="1531874"/>
          </a:xfrm>
          <a:prstGeom prst="rect">
            <a:avLst/>
          </a:prstGeom>
        </p:spPr>
      </p:pic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5C937310-B598-4297-40BA-EFE80DA096FE}"/>
              </a:ext>
            </a:extLst>
          </p:cNvPr>
          <p:cNvSpPr/>
          <p:nvPr/>
        </p:nvSpPr>
        <p:spPr>
          <a:xfrm rot="10800000">
            <a:off x="0" y="1232451"/>
            <a:ext cx="12192000" cy="5625547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92A88D-5741-50EE-6BD9-CD9E77F00493}"/>
              </a:ext>
            </a:extLst>
          </p:cNvPr>
          <p:cNvSpPr txBox="1"/>
          <p:nvPr/>
        </p:nvSpPr>
        <p:spPr>
          <a:xfrm>
            <a:off x="4422913" y="3130130"/>
            <a:ext cx="7111132" cy="820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Advertisement CTR Prediction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7AE4FB-70A4-EEDD-3915-A085D044C3BA}"/>
              </a:ext>
            </a:extLst>
          </p:cNvPr>
          <p:cNvSpPr txBox="1"/>
          <p:nvPr/>
        </p:nvSpPr>
        <p:spPr>
          <a:xfrm>
            <a:off x="5369833" y="4034725"/>
            <a:ext cx="6094638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Exploratory Data Analysis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C62368-7A37-1822-D4A8-5C9DC206531D}"/>
              </a:ext>
            </a:extLst>
          </p:cNvPr>
          <p:cNvSpPr txBox="1"/>
          <p:nvPr/>
        </p:nvSpPr>
        <p:spPr>
          <a:xfrm>
            <a:off x="5369833" y="5178180"/>
            <a:ext cx="6094638" cy="1195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DS5220 / Fall 2023 Semester</a:t>
            </a:r>
          </a:p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Team Members: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Liyang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Song, Qian Yin</a:t>
            </a:r>
          </a:p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Oct 29, 2023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A336CAD-1BC0-4D51-87EC-4B575C82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492875"/>
            <a:ext cx="2743200" cy="365125"/>
          </a:xfrm>
        </p:spPr>
        <p:txBody>
          <a:bodyPr/>
          <a:lstStyle/>
          <a:p>
            <a:fld id="{CD1615FA-664A-4E3E-8664-50FDFADF9207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45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781878" y="160847"/>
            <a:ext cx="11410122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EDA on Train Set: EDA on encoded attributes (outlier detection)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BB4F8-6B9D-FEF2-AEE8-6C009B458ECD}"/>
              </a:ext>
            </a:extLst>
          </p:cNvPr>
          <p:cNvSpPr txBox="1"/>
          <p:nvPr/>
        </p:nvSpPr>
        <p:spPr>
          <a:xfrm>
            <a:off x="806330" y="4896645"/>
            <a:ext cx="9786886" cy="73571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  <a:defRPr/>
            </a:lvl1pPr>
          </a:lstStyle>
          <a:p>
            <a:r>
              <a:rPr lang="en-US" altLang="zh-CN" dirty="0"/>
              <a:t>Outlier fraction in all attributes decreased after target encoding. This is reasonable as target encoding can kind of smooth extreme values and make the feature less "</a:t>
            </a:r>
            <a:r>
              <a:rPr lang="en-US" altLang="zh-CN" dirty="0" err="1"/>
              <a:t>outliery</a:t>
            </a:r>
            <a:r>
              <a:rPr lang="en-US" altLang="zh-CN" dirty="0"/>
              <a:t>".</a:t>
            </a:r>
          </a:p>
        </p:txBody>
      </p:sp>
      <p:pic>
        <p:nvPicPr>
          <p:cNvPr id="4098" name="Picture 2" descr="No description has been provided for this image">
            <a:extLst>
              <a:ext uri="{FF2B5EF4-FFF2-40B4-BE49-F238E27FC236}">
                <a16:creationId xmlns:a16="http://schemas.microsoft.com/office/drawing/2014/main" id="{1B995D4E-3084-8960-268A-6FD5C2C65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78" y="1254251"/>
            <a:ext cx="3246004" cy="3315419"/>
          </a:xfrm>
          <a:prstGeom prst="rect">
            <a:avLst/>
          </a:prstGeom>
          <a:noFill/>
          <a:ln>
            <a:solidFill>
              <a:srgbClr val="328EB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DCBCF8-68CF-409B-6C31-629C708F0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679" y="1261099"/>
            <a:ext cx="5525744" cy="3308571"/>
          </a:xfrm>
          <a:prstGeom prst="rect">
            <a:avLst/>
          </a:prstGeom>
          <a:ln>
            <a:solidFill>
              <a:srgbClr val="328EB5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7ACA50-3851-0DE7-D24F-0F02392BAC92}"/>
              </a:ext>
            </a:extLst>
          </p:cNvPr>
          <p:cNvSpPr txBox="1"/>
          <p:nvPr/>
        </p:nvSpPr>
        <p:spPr>
          <a:xfrm>
            <a:off x="781878" y="5596901"/>
            <a:ext cx="9811338" cy="73571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  <a:defRPr/>
            </a:lvl1pPr>
          </a:lstStyle>
          <a:p>
            <a:r>
              <a:rPr lang="en-US" altLang="zh-CN" dirty="0"/>
              <a:t>However, there are still some attributes with a significantly high outlier fraction (&gt;20%). We will not decide to drop them simply in this step. Some of them seem like useful predictors.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8480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781878" y="160847"/>
            <a:ext cx="11410122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EDA on Train Set: EDA on encoded attributes (feature correlation)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BB4F8-6B9D-FEF2-AEE8-6C009B458ECD}"/>
              </a:ext>
            </a:extLst>
          </p:cNvPr>
          <p:cNvSpPr txBox="1"/>
          <p:nvPr/>
        </p:nvSpPr>
        <p:spPr>
          <a:xfrm>
            <a:off x="988449" y="5016446"/>
            <a:ext cx="9786886" cy="73571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  <a:defRPr/>
            </a:lvl1pPr>
          </a:lstStyle>
          <a:p>
            <a:r>
              <a:rPr lang="en-US" altLang="zh-CN" dirty="0"/>
              <a:t>There are a remarkable number of attribute pairs with a </a:t>
            </a:r>
            <a:r>
              <a:rPr lang="en-US" altLang="zh-CN" b="1" dirty="0">
                <a:solidFill>
                  <a:srgbClr val="D41B2C"/>
                </a:solidFill>
              </a:rPr>
              <a:t>high correlation </a:t>
            </a:r>
            <a:r>
              <a:rPr lang="en-US" altLang="zh-CN" dirty="0"/>
              <a:t>(&gt;0.7). We will consider dropping one from the pair of them.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ACA50-3851-0DE7-D24F-0F02392BAC92}"/>
              </a:ext>
            </a:extLst>
          </p:cNvPr>
          <p:cNvSpPr txBox="1"/>
          <p:nvPr/>
        </p:nvSpPr>
        <p:spPr>
          <a:xfrm>
            <a:off x="963997" y="5716702"/>
            <a:ext cx="9811338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  <a:defRPr/>
            </a:lvl1pPr>
          </a:lstStyle>
          <a:p>
            <a:r>
              <a:rPr lang="en-US" altLang="zh-CN" dirty="0"/>
              <a:t>There are some very </a:t>
            </a:r>
            <a:r>
              <a:rPr lang="en-US" altLang="zh-CN" b="1" dirty="0">
                <a:solidFill>
                  <a:srgbClr val="D41B2C"/>
                </a:solidFill>
              </a:rPr>
              <a:t>high VIFs </a:t>
            </a:r>
            <a:r>
              <a:rPr lang="en-US" altLang="zh-CN" dirty="0"/>
              <a:t>(&gt;5), which reveals the existence of multi co-linearity.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C95820-B6B5-C619-DA04-FE4445079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449" y="1347842"/>
            <a:ext cx="4476686" cy="3312471"/>
          </a:xfrm>
          <a:prstGeom prst="rect">
            <a:avLst/>
          </a:prstGeom>
          <a:ln>
            <a:solidFill>
              <a:srgbClr val="328EB5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5AE27B-4E39-D692-046B-458A65E5B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852" y="1347842"/>
            <a:ext cx="2193061" cy="2953919"/>
          </a:xfrm>
          <a:prstGeom prst="rect">
            <a:avLst/>
          </a:prstGeom>
          <a:ln>
            <a:solidFill>
              <a:srgbClr val="328EB5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144870-1CC5-EEB7-3750-DF997BEDC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1630" y="1347842"/>
            <a:ext cx="2193061" cy="2965812"/>
          </a:xfrm>
          <a:prstGeom prst="rect">
            <a:avLst/>
          </a:prstGeom>
          <a:ln>
            <a:solidFill>
              <a:srgbClr val="328EB5"/>
            </a:solidFill>
          </a:ln>
        </p:spPr>
      </p:pic>
    </p:spTree>
    <p:extLst>
      <p:ext uri="{BB962C8B-B14F-4D97-AF65-F5344CB8AC3E}">
        <p14:creationId xmlns:p14="http://schemas.microsoft.com/office/powerpoint/2010/main" val="259471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781878" y="160847"/>
            <a:ext cx="11410122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EDA on Train Set: EDA on encoded attributes (feature usefulness)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ACA50-3851-0DE7-D24F-0F02392BAC92}"/>
              </a:ext>
            </a:extLst>
          </p:cNvPr>
          <p:cNvSpPr txBox="1"/>
          <p:nvPr/>
        </p:nvSpPr>
        <p:spPr>
          <a:xfrm>
            <a:off x="1005726" y="4823202"/>
            <a:ext cx="9969033" cy="17329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  <a:defRPr/>
            </a:lvl1pPr>
          </a:lstStyle>
          <a:p>
            <a:r>
              <a:rPr lang="en-US" altLang="zh-CN" dirty="0"/>
              <a:t>The correlation of each attribute with the target is </a:t>
            </a:r>
            <a:r>
              <a:rPr lang="en-US" altLang="zh-CN" b="1" dirty="0">
                <a:solidFill>
                  <a:srgbClr val="D41B2C"/>
                </a:solidFill>
              </a:rPr>
              <a:t>not high </a:t>
            </a:r>
            <a:r>
              <a:rPr lang="en-US" altLang="zh-CN" dirty="0"/>
              <a:t>enough. This is reasonable for a large-number attributes model.</a:t>
            </a:r>
          </a:p>
          <a:p>
            <a:r>
              <a:rPr lang="en-US" altLang="zh-CN" dirty="0"/>
              <a:t>The variance for all attributes is </a:t>
            </a:r>
            <a:r>
              <a:rPr lang="en-US" altLang="zh-CN" b="1" dirty="0">
                <a:solidFill>
                  <a:srgbClr val="D41B2C"/>
                </a:solidFill>
              </a:rPr>
              <a:t>quite tiny </a:t>
            </a:r>
            <a:r>
              <a:rPr lang="en-US" altLang="zh-CN" dirty="0"/>
              <a:t>with the biggest one &lt; 0.01. This may due to the highly unbalanced target variable, or the high cardinality of attributes.</a:t>
            </a:r>
          </a:p>
          <a:p>
            <a:r>
              <a:rPr lang="en-US" altLang="zh-CN" dirty="0"/>
              <a:t>Low-variance attributes do not represent useless as they may still carry useful information.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2FD6A7-83DE-DEF9-1566-7BD0AB666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916" y="1382528"/>
            <a:ext cx="3822592" cy="3294828"/>
          </a:xfrm>
          <a:prstGeom prst="rect">
            <a:avLst/>
          </a:prstGeom>
          <a:ln>
            <a:solidFill>
              <a:srgbClr val="328EB5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A40F0B-A3ED-9B1F-5706-E406A495F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714" y="1382528"/>
            <a:ext cx="2936462" cy="3294828"/>
          </a:xfrm>
          <a:prstGeom prst="rect">
            <a:avLst/>
          </a:prstGeom>
          <a:ln>
            <a:solidFill>
              <a:srgbClr val="328EB5"/>
            </a:solidFill>
          </a:ln>
        </p:spPr>
      </p:pic>
    </p:spTree>
    <p:extLst>
      <p:ext uri="{BB962C8B-B14F-4D97-AF65-F5344CB8AC3E}">
        <p14:creationId xmlns:p14="http://schemas.microsoft.com/office/powerpoint/2010/main" val="303770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781878" y="81664"/>
            <a:ext cx="11410122" cy="820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Identify the promising transformations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ACA50-3851-0DE7-D24F-0F02392BAC92}"/>
              </a:ext>
            </a:extLst>
          </p:cNvPr>
          <p:cNvSpPr txBox="1"/>
          <p:nvPr/>
        </p:nvSpPr>
        <p:spPr>
          <a:xfrm>
            <a:off x="1111483" y="1510132"/>
            <a:ext cx="9969033" cy="43921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  <a:defRPr/>
            </a:lvl1pPr>
          </a:lstStyle>
          <a:p>
            <a:r>
              <a:rPr lang="en-US" altLang="zh-CN" dirty="0"/>
              <a:t>Deal with duplicate observations.</a:t>
            </a:r>
          </a:p>
          <a:p>
            <a:r>
              <a:rPr lang="en-US" altLang="zh-CN" dirty="0"/>
              <a:t>No missingness in data set.</a:t>
            </a:r>
          </a:p>
          <a:p>
            <a:r>
              <a:rPr lang="en-US" altLang="zh-CN" dirty="0"/>
              <a:t>Targe encode categorical attributes.</a:t>
            </a:r>
          </a:p>
          <a:p>
            <a:r>
              <a:rPr lang="en-US" altLang="zh-CN" dirty="0"/>
              <a:t>Drop highly correlated attributes.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b="1" i="1" dirty="0" err="1"/>
              <a:t>app_score</a:t>
            </a:r>
            <a:r>
              <a:rPr lang="en-US" altLang="zh-CN" dirty="0"/>
              <a:t>. A very high VIF, very high correlations, and a high outlier fraction.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b="1" i="1" dirty="0" err="1"/>
              <a:t>his_on_shelf_time</a:t>
            </a:r>
            <a:r>
              <a:rPr lang="en-US" altLang="zh-CN" dirty="0"/>
              <a:t>. A very high VIF, very high correlations, and a high outlier fraction.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b="1" i="1" dirty="0" err="1"/>
              <a:t>task_id</a:t>
            </a:r>
            <a:r>
              <a:rPr lang="en-US" altLang="zh-CN" dirty="0"/>
              <a:t>. A very high VIF and a very high correlation.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b="1" i="1" dirty="0" err="1"/>
              <a:t>spread_app_id</a:t>
            </a:r>
            <a:r>
              <a:rPr lang="en-US" altLang="zh-CN" dirty="0"/>
              <a:t>. A high VIF and very high correlations.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b="1" i="1" dirty="0"/>
              <a:t>tags</a:t>
            </a:r>
            <a:r>
              <a:rPr lang="en-US" altLang="zh-CN" dirty="0"/>
              <a:t>. A high VIF and very high correlations.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b="1" i="1" dirty="0" err="1"/>
              <a:t>dev_id</a:t>
            </a:r>
            <a:r>
              <a:rPr lang="en-US" altLang="zh-CN" dirty="0"/>
              <a:t>. A high VIF and very high correlations.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b="1" i="1" dirty="0" err="1"/>
              <a:t>app_second_class</a:t>
            </a:r>
            <a:r>
              <a:rPr lang="en-US" altLang="zh-CN" dirty="0"/>
              <a:t>. A high VIF and very high correlations.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b="1" i="1" dirty="0" err="1"/>
              <a:t>adv_prim_id</a:t>
            </a:r>
            <a:r>
              <a:rPr lang="en-US" altLang="zh-CN" dirty="0"/>
              <a:t>. A high VIF and very high correlations.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b="1" i="1" dirty="0" err="1"/>
              <a:t>device_price</a:t>
            </a:r>
            <a:r>
              <a:rPr lang="en-US" altLang="zh-CN" dirty="0"/>
              <a:t>. A high VIF and very high correlations.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6F9387-348A-0277-8CF8-8B30296F0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030" y="3810777"/>
            <a:ext cx="1746340" cy="2000353"/>
          </a:xfrm>
          <a:prstGeom prst="rect">
            <a:avLst/>
          </a:prstGeom>
          <a:ln>
            <a:solidFill>
              <a:srgbClr val="328EB5"/>
            </a:solidFill>
          </a:ln>
        </p:spPr>
      </p:pic>
    </p:spTree>
    <p:extLst>
      <p:ext uri="{BB962C8B-B14F-4D97-AF65-F5344CB8AC3E}">
        <p14:creationId xmlns:p14="http://schemas.microsoft.com/office/powerpoint/2010/main" val="232197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781878" y="98695"/>
            <a:ext cx="9660835" cy="820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Updates on the source dataset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9A2E26-7DF5-3999-3DCD-B04988DE375C}"/>
              </a:ext>
            </a:extLst>
          </p:cNvPr>
          <p:cNvSpPr txBox="1"/>
          <p:nvPr/>
        </p:nvSpPr>
        <p:spPr>
          <a:xfrm>
            <a:off x="1219198" y="1652675"/>
            <a:ext cx="8288593" cy="1068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As the original dataset contains over </a:t>
            </a:r>
            <a:r>
              <a:rPr lang="en-US" altLang="zh-CN" b="1" dirty="0"/>
              <a:t>40 million </a:t>
            </a:r>
            <a:r>
              <a:rPr lang="en-US" altLang="zh-CN" dirty="0"/>
              <a:t>observations, it could be expensive to run a </a:t>
            </a:r>
            <a:r>
              <a:rPr lang="en-US" altLang="zh-CN" b="1" dirty="0" err="1"/>
              <a:t>GridSearch</a:t>
            </a:r>
            <a:r>
              <a:rPr lang="en-US" altLang="zh-CN" dirty="0"/>
              <a:t> or complex modeling (e.g. </a:t>
            </a:r>
            <a:r>
              <a:rPr lang="en-US" altLang="zh-CN" b="1" dirty="0"/>
              <a:t>Random Forest</a:t>
            </a:r>
            <a:r>
              <a:rPr lang="en-US" altLang="zh-CN" dirty="0"/>
              <a:t>) in the afterward modeling phase.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7634E1-04B5-D56A-52BF-A5F0C72EABD7}"/>
              </a:ext>
            </a:extLst>
          </p:cNvPr>
          <p:cNvSpPr txBox="1"/>
          <p:nvPr/>
        </p:nvSpPr>
        <p:spPr>
          <a:xfrm>
            <a:off x="1219198" y="2833823"/>
            <a:ext cx="8288594" cy="735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After communicating with the professor, we would only randomly resample </a:t>
            </a:r>
            <a:r>
              <a:rPr lang="en-US" altLang="zh-CN" b="1" dirty="0"/>
              <a:t>2.5%</a:t>
            </a:r>
            <a:r>
              <a:rPr lang="en-US" altLang="zh-CN" dirty="0"/>
              <a:t> of all observations (around </a:t>
            </a:r>
            <a:r>
              <a:rPr lang="en-US" altLang="zh-CN" b="1" dirty="0"/>
              <a:t>1 million</a:t>
            </a:r>
            <a:r>
              <a:rPr lang="en-US" altLang="zh-CN" dirty="0"/>
              <a:t>) from the original set for our project.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A62CDC-F8A4-C823-7858-A488F7AD6D63}"/>
              </a:ext>
            </a:extLst>
          </p:cNvPr>
          <p:cNvSpPr txBox="1"/>
          <p:nvPr/>
        </p:nvSpPr>
        <p:spPr>
          <a:xfrm>
            <a:off x="1219197" y="3682572"/>
            <a:ext cx="8288594" cy="1068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Also, we have uploaded the resampled dataset on our </a:t>
            </a:r>
            <a:r>
              <a:rPr lang="en-US" altLang="zh-CN" b="1" dirty="0"/>
              <a:t>AWS S3</a:t>
            </a:r>
            <a:r>
              <a:rPr lang="en-US" altLang="zh-CN" dirty="0"/>
              <a:t>, which can be downloaded through </a:t>
            </a:r>
            <a:r>
              <a:rPr lang="en-US" altLang="zh-CN" b="1" i="1" dirty="0" err="1"/>
              <a:t>download_data.ipynb</a:t>
            </a:r>
            <a:r>
              <a:rPr lang="en-US" altLang="zh-CN" b="1" dirty="0"/>
              <a:t>, </a:t>
            </a:r>
            <a:r>
              <a:rPr lang="en-US" altLang="zh-CN" dirty="0"/>
              <a:t>and split into train and test set through </a:t>
            </a:r>
            <a:r>
              <a:rPr lang="en-US" altLang="zh-CN" b="1" i="1" dirty="0" err="1"/>
              <a:t>train_test_split.ipynb</a:t>
            </a:r>
            <a:r>
              <a:rPr lang="en-US" altLang="zh-CN" b="1" dirty="0"/>
              <a:t>.</a:t>
            </a:r>
            <a:endParaRPr lang="en-US" altLang="zh-C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B3B542-3963-B989-C390-0A147C5CDD86}"/>
              </a:ext>
            </a:extLst>
          </p:cNvPr>
          <p:cNvSpPr txBox="1"/>
          <p:nvPr/>
        </p:nvSpPr>
        <p:spPr>
          <a:xfrm>
            <a:off x="1219197" y="4863720"/>
            <a:ext cx="8288594" cy="735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We use GitHub for version control and collaborative development. Our repository: </a:t>
            </a:r>
            <a:r>
              <a:rPr lang="en-US" altLang="zh-CN" dirty="0">
                <a:hlinkClick r:id="rId2"/>
              </a:rPr>
              <a:t>https://github.com/LiyangSong/Advertisement-CTR-Prediction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1243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781878" y="98695"/>
            <a:ext cx="9660835" cy="820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Reproducibility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7634E1-04B5-D56A-52BF-A5F0C72EABD7}"/>
              </a:ext>
            </a:extLst>
          </p:cNvPr>
          <p:cNvSpPr txBox="1"/>
          <p:nvPr/>
        </p:nvSpPr>
        <p:spPr>
          <a:xfrm>
            <a:off x="1219198" y="2570005"/>
            <a:ext cx="8288594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Run </a:t>
            </a:r>
            <a:r>
              <a:rPr lang="en-US" altLang="zh-CN" b="1" i="1" dirty="0" err="1"/>
              <a:t>download_data.ipynb</a:t>
            </a:r>
            <a:r>
              <a:rPr lang="en-US" altLang="zh-CN" dirty="0"/>
              <a:t> to download resampled dataset.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A62CDC-F8A4-C823-7858-A488F7AD6D63}"/>
              </a:ext>
            </a:extLst>
          </p:cNvPr>
          <p:cNvSpPr txBox="1"/>
          <p:nvPr/>
        </p:nvSpPr>
        <p:spPr>
          <a:xfrm>
            <a:off x="1219197" y="3154937"/>
            <a:ext cx="8288594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Run </a:t>
            </a:r>
            <a:r>
              <a:rPr lang="en-US" altLang="zh-CN" b="1" i="1" dirty="0" err="1"/>
              <a:t>train_test_split.ipynb</a:t>
            </a:r>
            <a:r>
              <a:rPr lang="en-US" altLang="zh-CN" dirty="0"/>
              <a:t> to implement train and test set split.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B3B542-3963-B989-C390-0A147C5CDD86}"/>
              </a:ext>
            </a:extLst>
          </p:cNvPr>
          <p:cNvSpPr txBox="1"/>
          <p:nvPr/>
        </p:nvSpPr>
        <p:spPr>
          <a:xfrm>
            <a:off x="1219197" y="4324800"/>
            <a:ext cx="8288594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Run </a:t>
            </a:r>
            <a:r>
              <a:rPr lang="en-US" altLang="zh-CN" b="1" i="1" dirty="0" err="1"/>
              <a:t>prep.ipynb</a:t>
            </a:r>
            <a:r>
              <a:rPr lang="en-US" altLang="zh-CN" dirty="0"/>
              <a:t> to try data transformation and EDA on the transformed dataset.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1219197" y="1652675"/>
            <a:ext cx="8288594" cy="735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Submitted files include Python module files (</a:t>
            </a:r>
            <a:r>
              <a:rPr lang="en-US" altLang="zh-CN" b="1" dirty="0"/>
              <a:t>.</a:t>
            </a:r>
            <a:r>
              <a:rPr lang="en-US" altLang="zh-CN" b="1" dirty="0" err="1"/>
              <a:t>py</a:t>
            </a:r>
            <a:r>
              <a:rPr lang="en-US" altLang="zh-CN" b="1" dirty="0"/>
              <a:t> </a:t>
            </a:r>
            <a:r>
              <a:rPr lang="en-US" altLang="zh-CN" dirty="0"/>
              <a:t>), </a:t>
            </a:r>
            <a:r>
              <a:rPr lang="en-US" altLang="zh-CN" dirty="0" err="1"/>
              <a:t>Jupyter</a:t>
            </a:r>
            <a:r>
              <a:rPr lang="en-US" altLang="zh-CN" dirty="0"/>
              <a:t> Notebooks (</a:t>
            </a:r>
            <a:r>
              <a:rPr lang="en-US" altLang="zh-CN" b="1" dirty="0"/>
              <a:t>.</a:t>
            </a:r>
            <a:r>
              <a:rPr lang="en-US" altLang="zh-CN" b="1" dirty="0" err="1"/>
              <a:t>jpynb</a:t>
            </a:r>
            <a:r>
              <a:rPr lang="en-US" altLang="zh-CN" b="1" dirty="0"/>
              <a:t> </a:t>
            </a:r>
            <a:r>
              <a:rPr lang="en-US" altLang="zh-CN" dirty="0"/>
              <a:t>and </a:t>
            </a:r>
            <a:r>
              <a:rPr lang="en-US" altLang="zh-CN" b="1" dirty="0"/>
              <a:t>.html</a:t>
            </a:r>
            <a:r>
              <a:rPr lang="en-US" altLang="zh-CN" dirty="0"/>
              <a:t>), an environment file (</a:t>
            </a:r>
            <a:r>
              <a:rPr lang="en-US" altLang="zh-CN" b="1" dirty="0"/>
              <a:t>.</a:t>
            </a:r>
            <a:r>
              <a:rPr lang="en-US" altLang="zh-CN" b="1" dirty="0" err="1"/>
              <a:t>yml</a:t>
            </a:r>
            <a:r>
              <a:rPr lang="en-US" altLang="zh-CN" dirty="0"/>
              <a:t>), and PowerPoints (</a:t>
            </a:r>
            <a:r>
              <a:rPr lang="en-US" altLang="zh-CN" b="1" dirty="0"/>
              <a:t>.pdf</a:t>
            </a:r>
            <a:r>
              <a:rPr lang="en-US" altLang="zh-CN" dirty="0"/>
              <a:t>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6DF833-2514-A1BC-1AF9-36A10C797C17}"/>
              </a:ext>
            </a:extLst>
          </p:cNvPr>
          <p:cNvSpPr txBox="1"/>
          <p:nvPr/>
        </p:nvSpPr>
        <p:spPr>
          <a:xfrm>
            <a:off x="1219197" y="3739869"/>
            <a:ext cx="8288594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Run </a:t>
            </a:r>
            <a:r>
              <a:rPr lang="en-US" altLang="zh-CN" b="1" i="1" dirty="0" err="1"/>
              <a:t>eda.ipynb</a:t>
            </a:r>
            <a:r>
              <a:rPr lang="en-US" altLang="zh-CN" dirty="0"/>
              <a:t> to implement exploratory data analysis (EDA).</a:t>
            </a:r>
          </a:p>
        </p:txBody>
      </p:sp>
    </p:spTree>
    <p:extLst>
      <p:ext uri="{BB962C8B-B14F-4D97-AF65-F5344CB8AC3E}">
        <p14:creationId xmlns:p14="http://schemas.microsoft.com/office/powerpoint/2010/main" val="106326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781878" y="98695"/>
            <a:ext cx="9660835" cy="820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EDA on Train Set: General information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739820-BDD8-7B9C-EB52-421B639C3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913" y="4017688"/>
            <a:ext cx="1148302" cy="424524"/>
          </a:xfrm>
          <a:prstGeom prst="rect">
            <a:avLst/>
          </a:prstGeom>
          <a:ln>
            <a:solidFill>
              <a:srgbClr val="328EB5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A70679-26D8-4246-C8CA-A8EEA5343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10" y="1840134"/>
            <a:ext cx="5236690" cy="1424656"/>
          </a:xfrm>
          <a:prstGeom prst="rect">
            <a:avLst/>
          </a:prstGeom>
          <a:ln>
            <a:solidFill>
              <a:srgbClr val="328EB5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C0938B-7316-89FB-8561-32E815D89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913" y="1840134"/>
            <a:ext cx="3809373" cy="1907223"/>
          </a:xfrm>
          <a:prstGeom prst="rect">
            <a:avLst/>
          </a:prstGeom>
          <a:ln>
            <a:solidFill>
              <a:srgbClr val="328EB5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742EE4A-7CFE-6BE0-5B01-CBE8DA5850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310" y="3515870"/>
            <a:ext cx="5236690" cy="2056359"/>
          </a:xfrm>
          <a:prstGeom prst="rect">
            <a:avLst/>
          </a:prstGeom>
          <a:ln>
            <a:solidFill>
              <a:srgbClr val="328EB5"/>
            </a:solidFill>
          </a:ln>
        </p:spPr>
      </p:pic>
    </p:spTree>
    <p:extLst>
      <p:ext uri="{BB962C8B-B14F-4D97-AF65-F5344CB8AC3E}">
        <p14:creationId xmlns:p14="http://schemas.microsoft.com/office/powerpoint/2010/main" val="311322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781878" y="98695"/>
            <a:ext cx="10085044" cy="820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EDA on Train Set: Duplication and missingness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4D9B54-B59D-E156-3FE2-C40FE105D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395" y="1638300"/>
            <a:ext cx="4127712" cy="1174810"/>
          </a:xfrm>
          <a:prstGeom prst="rect">
            <a:avLst/>
          </a:prstGeom>
          <a:ln>
            <a:solidFill>
              <a:srgbClr val="328EB5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E1EB97-6992-F709-AC99-2A45CEB4B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395" y="3213705"/>
            <a:ext cx="4127712" cy="1174810"/>
          </a:xfrm>
          <a:prstGeom prst="rect">
            <a:avLst/>
          </a:prstGeom>
          <a:ln>
            <a:solidFill>
              <a:srgbClr val="328EB5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F4B0F3-553D-3052-4C30-0D8A5B9C4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395" y="4789110"/>
            <a:ext cx="4127712" cy="850944"/>
          </a:xfrm>
          <a:prstGeom prst="rect">
            <a:avLst/>
          </a:prstGeom>
          <a:ln>
            <a:solidFill>
              <a:srgbClr val="328EB5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278F20-FFE4-5C7B-FBB9-A086DE9B416D}"/>
              </a:ext>
            </a:extLst>
          </p:cNvPr>
          <p:cNvSpPr txBox="1"/>
          <p:nvPr/>
        </p:nvSpPr>
        <p:spPr>
          <a:xfrm>
            <a:off x="6115493" y="4080870"/>
            <a:ext cx="4570882" cy="735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D41B2C"/>
                </a:solidFill>
              </a:rPr>
              <a:t>No missing value </a:t>
            </a:r>
            <a:r>
              <a:rPr lang="en-US" altLang="zh-CN" dirty="0"/>
              <a:t>in both attributes and the target variable.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1C72F6-09D7-D049-690E-A6E9C4C04679}"/>
              </a:ext>
            </a:extLst>
          </p:cNvPr>
          <p:cNvSpPr txBox="1"/>
          <p:nvPr/>
        </p:nvSpPr>
        <p:spPr>
          <a:xfrm>
            <a:off x="6096000" y="2894943"/>
            <a:ext cx="4590374" cy="1068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There are </a:t>
            </a:r>
            <a:r>
              <a:rPr lang="en-US" altLang="zh-CN" b="1" dirty="0">
                <a:solidFill>
                  <a:srgbClr val="D41B2C"/>
                </a:solidFill>
              </a:rPr>
              <a:t>duplicate observations </a:t>
            </a:r>
            <a:r>
              <a:rPr lang="en-US" altLang="zh-CN" dirty="0"/>
              <a:t>in the set, which should be dropped at the beginning of the data transformation.</a:t>
            </a:r>
          </a:p>
        </p:txBody>
      </p:sp>
    </p:spTree>
    <p:extLst>
      <p:ext uri="{BB962C8B-B14F-4D97-AF65-F5344CB8AC3E}">
        <p14:creationId xmlns:p14="http://schemas.microsoft.com/office/powerpoint/2010/main" val="4180026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781878" y="160847"/>
            <a:ext cx="11410122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EDA on Train Set: Identify numerical and categorical attributes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1C72F6-09D7-D049-690E-A6E9C4C04679}"/>
              </a:ext>
            </a:extLst>
          </p:cNvPr>
          <p:cNvSpPr txBox="1"/>
          <p:nvPr/>
        </p:nvSpPr>
        <p:spPr>
          <a:xfrm>
            <a:off x="781878" y="1528723"/>
            <a:ext cx="10456736" cy="1068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Based on the data type of attribute columns, there is only one categorical attribute </a:t>
            </a:r>
            <a:r>
              <a:rPr lang="en-US" altLang="zh-CN" b="1" i="1" dirty="0" err="1"/>
              <a:t>communication_onlinerate</a:t>
            </a:r>
            <a:r>
              <a:rPr lang="en-US" altLang="zh-CN" dirty="0"/>
              <a:t>. However, some 'numerical' attributes seem to be categorical from the field explanation (see </a:t>
            </a:r>
            <a:r>
              <a:rPr lang="en-US" altLang="zh-CN" b="1" i="1" dirty="0" err="1"/>
              <a:t>data_fields.json</a:t>
            </a:r>
            <a:r>
              <a:rPr lang="en-US" altLang="zh-CN" b="1" i="1" dirty="0"/>
              <a:t> </a:t>
            </a:r>
            <a:r>
              <a:rPr lang="en-US" altLang="zh-CN" dirty="0"/>
              <a:t>in repo) and domain knowledge.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946DDA-9B38-D45D-47C8-45F709A0CAA4}"/>
              </a:ext>
            </a:extLst>
          </p:cNvPr>
          <p:cNvSpPr txBox="1"/>
          <p:nvPr/>
        </p:nvSpPr>
        <p:spPr>
          <a:xfrm>
            <a:off x="781878" y="2658613"/>
            <a:ext cx="10456736" cy="735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After checking the original dataset, it seems the data has been </a:t>
            </a:r>
            <a:r>
              <a:rPr lang="en-US" altLang="zh-CN" b="1" dirty="0">
                <a:solidFill>
                  <a:srgbClr val="D41B2C"/>
                </a:solidFill>
              </a:rPr>
              <a:t>label-encoded</a:t>
            </a:r>
            <a:r>
              <a:rPr lang="en-US" altLang="zh-CN" dirty="0"/>
              <a:t>, which means categories in categorical attributes are replaced with numbers.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C9E104-A0DF-FF6A-5D66-1447492B71E8}"/>
              </a:ext>
            </a:extLst>
          </p:cNvPr>
          <p:cNvSpPr txBox="1"/>
          <p:nvPr/>
        </p:nvSpPr>
        <p:spPr>
          <a:xfrm>
            <a:off x="781877" y="3456104"/>
            <a:ext cx="10456735" cy="735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These pre-encoded categorical attributes have no statistical meaning with their number. These numbers can be actually seen as another type of 'label'.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E06B24-9BE8-1A3A-82AF-F5DDD40213FF}"/>
              </a:ext>
            </a:extLst>
          </p:cNvPr>
          <p:cNvSpPr txBox="1"/>
          <p:nvPr/>
        </p:nvSpPr>
        <p:spPr>
          <a:xfrm>
            <a:off x="781877" y="4253595"/>
            <a:ext cx="10456734" cy="1068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In addition, directly label-encoding categorical attributes may be not suitable sometimes. It could be suitable if the attribute is ordinal, yet label-encoding nominal attributes is meaningless, as there is no actual numerical relationship between them.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EF2FF1-A63F-6AB0-0684-32845CC7325D}"/>
              </a:ext>
            </a:extLst>
          </p:cNvPr>
          <p:cNvSpPr txBox="1"/>
          <p:nvPr/>
        </p:nvSpPr>
        <p:spPr>
          <a:xfrm>
            <a:off x="781876" y="5383484"/>
            <a:ext cx="10456733" cy="735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Thus, we will look at the distribution of all 'numerical' attributes and </a:t>
            </a:r>
            <a:r>
              <a:rPr lang="en-US" altLang="zh-CN" b="1" dirty="0">
                <a:solidFill>
                  <a:srgbClr val="D41B2C"/>
                </a:solidFill>
              </a:rPr>
              <a:t>find actually categorical ones </a:t>
            </a:r>
            <a:r>
              <a:rPr lang="en-US" altLang="zh-CN" dirty="0"/>
              <a:t>within them.</a:t>
            </a:r>
          </a:p>
        </p:txBody>
      </p:sp>
    </p:spTree>
    <p:extLst>
      <p:ext uri="{BB962C8B-B14F-4D97-AF65-F5344CB8AC3E}">
        <p14:creationId xmlns:p14="http://schemas.microsoft.com/office/powerpoint/2010/main" val="2604750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781878" y="160847"/>
            <a:ext cx="11410122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EDA on Train Set: Identify numerical and categorical attributes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EF2FF1-A63F-6AB0-0684-32845CC7325D}"/>
              </a:ext>
            </a:extLst>
          </p:cNvPr>
          <p:cNvSpPr txBox="1"/>
          <p:nvPr/>
        </p:nvSpPr>
        <p:spPr>
          <a:xfrm>
            <a:off x="6096000" y="1535026"/>
            <a:ext cx="5667153" cy="4724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The histogram plots reveal some </a:t>
            </a:r>
            <a:r>
              <a:rPr lang="en-US" altLang="zh-CN" b="1" dirty="0">
                <a:solidFill>
                  <a:srgbClr val="D41B2C"/>
                </a:solidFill>
              </a:rPr>
              <a:t>possible pre-encoded attributes</a:t>
            </a:r>
            <a:r>
              <a:rPr lang="en-US" altLang="zh-CN" dirty="0"/>
              <a:t>.</a:t>
            </a:r>
          </a:p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Some are clearly nominal: IDs(</a:t>
            </a:r>
            <a:r>
              <a:rPr lang="en-US" altLang="zh-CN" b="1" i="1" dirty="0" err="1"/>
              <a:t>uid</a:t>
            </a:r>
            <a:r>
              <a:rPr lang="en-US" altLang="zh-CN" dirty="0"/>
              <a:t>, </a:t>
            </a:r>
            <a:r>
              <a:rPr lang="en-US" altLang="zh-CN" b="1" i="1" dirty="0" err="1"/>
              <a:t>task_id</a:t>
            </a:r>
            <a:r>
              <a:rPr lang="en-US" altLang="zh-CN" dirty="0"/>
              <a:t>, </a:t>
            </a:r>
            <a:r>
              <a:rPr lang="en-US" altLang="zh-CN" dirty="0" err="1"/>
              <a:t>etc</a:t>
            </a:r>
            <a:r>
              <a:rPr lang="en-US" altLang="zh-CN" dirty="0"/>
              <a:t>), city, career, gender, etc.</a:t>
            </a:r>
          </a:p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Some are like ordinal: </a:t>
            </a:r>
            <a:r>
              <a:rPr lang="en-US" altLang="zh-CN" b="1" i="1" dirty="0"/>
              <a:t>age</a:t>
            </a:r>
            <a:r>
              <a:rPr lang="en-US" altLang="zh-CN" dirty="0"/>
              <a:t>, </a:t>
            </a:r>
            <a:r>
              <a:rPr lang="en-US" altLang="zh-CN" b="1" i="1" dirty="0" err="1"/>
              <a:t>city_rank</a:t>
            </a:r>
            <a:r>
              <a:rPr lang="en-US" altLang="zh-CN" dirty="0"/>
              <a:t>, etc. However, they may also be pre-aggregated. For instance, there are only 8 unique values of </a:t>
            </a:r>
            <a:r>
              <a:rPr lang="en-US" altLang="zh-CN" b="1" i="1" dirty="0"/>
              <a:t>age</a:t>
            </a:r>
            <a:r>
              <a:rPr lang="en-US" altLang="zh-CN" dirty="0"/>
              <a:t>, which is not realistic.</a:t>
            </a:r>
          </a:p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After communicating with the professor, we would treat all categorical attributes as the same type rather than splitting into nominal and ordinal ones.</a:t>
            </a:r>
          </a:p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After looking into the original dataset, </a:t>
            </a:r>
            <a:r>
              <a:rPr lang="en-US" altLang="zh-CN" b="1" dirty="0">
                <a:solidFill>
                  <a:srgbClr val="D41B2C"/>
                </a:solidFill>
              </a:rPr>
              <a:t>all attributes are pre-encoded and no one can be defined as numerical</a:t>
            </a:r>
            <a:r>
              <a:rPr lang="en-US" altLang="zh-CN" dirty="0"/>
              <a:t>. It may be for the consideration of privacy.</a:t>
            </a:r>
          </a:p>
        </p:txBody>
      </p:sp>
      <p:pic>
        <p:nvPicPr>
          <p:cNvPr id="2050" name="Picture 2" descr="No description has been provided for this image">
            <a:extLst>
              <a:ext uri="{FF2B5EF4-FFF2-40B4-BE49-F238E27FC236}">
                <a16:creationId xmlns:a16="http://schemas.microsoft.com/office/drawing/2014/main" id="{2F581B0C-8991-2B11-3A89-24D937346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26" y="1638300"/>
            <a:ext cx="5164269" cy="4517951"/>
          </a:xfrm>
          <a:prstGeom prst="rect">
            <a:avLst/>
          </a:prstGeom>
          <a:noFill/>
          <a:ln>
            <a:solidFill>
              <a:srgbClr val="328EB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693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781878" y="160847"/>
            <a:ext cx="11410122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EDA on Train Set: Target encode categorical attributes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EF2FF1-A63F-6AB0-0684-32845CC7325D}"/>
              </a:ext>
            </a:extLst>
          </p:cNvPr>
          <p:cNvSpPr txBox="1"/>
          <p:nvPr/>
        </p:nvSpPr>
        <p:spPr>
          <a:xfrm>
            <a:off x="971106" y="1638300"/>
            <a:ext cx="7822019" cy="735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As the high number of unique values in some attributes, </a:t>
            </a:r>
            <a:r>
              <a:rPr lang="en-US" altLang="zh-CN" b="1" dirty="0">
                <a:solidFill>
                  <a:srgbClr val="D41B2C"/>
                </a:solidFill>
              </a:rPr>
              <a:t>Target-Encoding</a:t>
            </a:r>
            <a:r>
              <a:rPr lang="en-US" altLang="zh-CN" dirty="0"/>
              <a:t> rather than </a:t>
            </a:r>
            <a:r>
              <a:rPr lang="en-US" altLang="zh-CN" dirty="0" err="1"/>
              <a:t>OneHot</a:t>
            </a:r>
            <a:r>
              <a:rPr lang="en-US" altLang="zh-CN" dirty="0"/>
              <a:t>-Encoding should be applied.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BA3D8C-63FD-133B-51B0-E93A7020E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07" y="2719724"/>
            <a:ext cx="8471335" cy="2736991"/>
          </a:xfrm>
          <a:prstGeom prst="rect">
            <a:avLst/>
          </a:prstGeom>
          <a:solidFill>
            <a:srgbClr val="328EB5"/>
          </a:solidFill>
          <a:ln>
            <a:solidFill>
              <a:srgbClr val="328EB5"/>
            </a:solidFill>
          </a:ln>
        </p:spPr>
      </p:pic>
    </p:spTree>
    <p:extLst>
      <p:ext uri="{BB962C8B-B14F-4D97-AF65-F5344CB8AC3E}">
        <p14:creationId xmlns:p14="http://schemas.microsoft.com/office/powerpoint/2010/main" val="1875778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781878" y="160847"/>
            <a:ext cx="11410122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EDA on Train Set: EDA on encoded attributes (distribution)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 descr="No description has been provided for this image">
            <a:extLst>
              <a:ext uri="{FF2B5EF4-FFF2-40B4-BE49-F238E27FC236}">
                <a16:creationId xmlns:a16="http://schemas.microsoft.com/office/drawing/2014/main" id="{86C00E02-527D-0DEB-7789-1B5BF376C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07" y="1638301"/>
            <a:ext cx="5195931" cy="4539216"/>
          </a:xfrm>
          <a:prstGeom prst="rect">
            <a:avLst/>
          </a:prstGeom>
          <a:noFill/>
          <a:ln>
            <a:solidFill>
              <a:srgbClr val="328EB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BBB4F8-6B9D-FEF2-AEE8-6C009B458ECD}"/>
              </a:ext>
            </a:extLst>
          </p:cNvPr>
          <p:cNvSpPr txBox="1"/>
          <p:nvPr/>
        </p:nvSpPr>
        <p:spPr>
          <a:xfrm>
            <a:off x="6486939" y="3339474"/>
            <a:ext cx="4910470" cy="14005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  <a:defRPr/>
            </a:lvl1pPr>
          </a:lstStyle>
          <a:p>
            <a:r>
              <a:rPr lang="en-US" altLang="zh-CN" dirty="0"/>
              <a:t>The distribution of encoded attributes becomes </a:t>
            </a:r>
            <a:r>
              <a:rPr lang="en-US" altLang="zh-CN" b="1" dirty="0">
                <a:solidFill>
                  <a:srgbClr val="D41B2C"/>
                </a:solidFill>
              </a:rPr>
              <a:t>consecutive and smoother </a:t>
            </a:r>
            <a:r>
              <a:rPr lang="en-US" altLang="zh-CN" dirty="0"/>
              <a:t>than before, as target encoding is less sensitive to extreme values.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9271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1032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DengXian</vt:lpstr>
      <vt:lpstr>DengXian Light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Liyang Song</dc:creator>
  <cp:lastModifiedBy>Liyang Song</cp:lastModifiedBy>
  <cp:revision>27</cp:revision>
  <dcterms:created xsi:type="dcterms:W3CDTF">2023-10-29T06:34:05Z</dcterms:created>
  <dcterms:modified xsi:type="dcterms:W3CDTF">2023-10-29T11:09:14Z</dcterms:modified>
</cp:coreProperties>
</file>