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83" r:id="rId5"/>
    <p:sldId id="284" r:id="rId6"/>
    <p:sldId id="285" r:id="rId7"/>
    <p:sldId id="286" r:id="rId8"/>
    <p:sldId id="304" r:id="rId9"/>
    <p:sldId id="282" r:id="rId10"/>
    <p:sldId id="264" r:id="rId11"/>
    <p:sldId id="287" r:id="rId12"/>
    <p:sldId id="288" r:id="rId13"/>
    <p:sldId id="305" r:id="rId14"/>
    <p:sldId id="290" r:id="rId15"/>
    <p:sldId id="291" r:id="rId16"/>
    <p:sldId id="298" r:id="rId17"/>
    <p:sldId id="294" r:id="rId18"/>
    <p:sldId id="306" r:id="rId19"/>
    <p:sldId id="281" r:id="rId20"/>
    <p:sldId id="292" r:id="rId21"/>
    <p:sldId id="303" r:id="rId22"/>
    <p:sldId id="302" r:id="rId23"/>
    <p:sldId id="307" r:id="rId24"/>
    <p:sldId id="296" r:id="rId25"/>
    <p:sldId id="297" r:id="rId26"/>
    <p:sldId id="293" r:id="rId27"/>
    <p:sldId id="299" r:id="rId28"/>
    <p:sldId id="309" r:id="rId29"/>
    <p:sldId id="295" r:id="rId30"/>
    <p:sldId id="308" r:id="rId31"/>
    <p:sldId id="27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B2C"/>
    <a:srgbClr val="32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9" d="100"/>
          <a:sy n="59" d="100"/>
        </p:scale>
        <p:origin x="940" y="52"/>
      </p:cViewPr>
      <p:guideLst>
        <p:guide orient="horz" pos="1032"/>
        <p:guide pos="3840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920D-0DD4-3048-E837-4BBC1F87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8371F-10DD-7E8D-7BBE-C73D8820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956E-3432-4577-B36C-3A43E9D3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E6F9-BD71-A3B7-2E63-288C58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D9A-9954-1B14-C473-2D9CF84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388-3623-1692-118E-9121948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79AB-7DC4-0DBD-CFA7-B47252F8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CD21-F9C9-E431-D5E2-17BD618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187F-0754-3074-BC80-4426E3D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DA9-D334-CD61-3AD7-71E336B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6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2E61B-5253-2F5C-C13B-D68CE4F95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02F1-6C37-FCBE-D6D5-BA01D302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01A-5B5A-3A2E-C21A-6B4B3EA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DADA-CBC7-D26E-E18B-459437F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7A5E-A325-1F77-2573-5230D990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8E3-CEF6-C417-5CE7-4C602A8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C58-7ECA-7228-256D-474D6C1A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38A7-39C0-3BDC-E4DB-D727017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A432-1B4F-539C-2223-CEE5EAAC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EDB2-20E1-B3E3-6246-2C313AC7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B69D-81BD-B129-E332-C7DFCB2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117C-8CDB-2D03-545A-7C721B15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64B-6953-D236-5B8B-EA492A2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C8B8-4AE2-D0AD-ADB5-436514C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6792-7213-D399-4A6D-A8414F89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5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2320-EECB-D767-9351-8514DE86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EE6-3D2B-9857-5991-32395FB87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440A-6856-82CE-5158-C7D5AFDD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E4F19-C30D-63BF-7F2F-D1F8694B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6253-ABD9-31B1-B000-A528D0E9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35785-23DA-66FA-3AD2-ABB5FFC0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2E7-A205-332D-3B55-693571C7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219-C9D9-3003-210B-204625DE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A4BB9-9645-7491-F549-20E80182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A0D-8C7A-A4F1-0AA3-B1273271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42998-DAE0-FFFC-2298-5E3CDA057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B08-19D8-E83D-BEBC-75BCFD0A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6F46E-F4B5-F22F-E753-11CEB664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66D9-2F4B-8E4A-48F5-AAD6741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86D-75C8-5BC2-994D-375E78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77557-87D3-8DDF-BDAB-D5146697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9ED8-D406-171C-5F84-E2FC0F28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09515-9282-AA90-C67C-A22D83D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1425-9818-1C84-A398-B5326AE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768B-57C6-FB71-B9A6-FDF4918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1C4A7-B20A-2C6A-F439-C5A00411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5549-3CFD-4A4F-82D2-AC78E64F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2DA4-6772-CFD8-F58C-B7BCAA4E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605A-97BD-3FFF-4721-0B639766D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7FF-A916-920E-E297-978130A7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B39-B50D-153E-3A55-B1AFCD3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DF5C-FD3D-61F9-53F6-04EE677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FD-8CF9-D367-DDF8-580775A3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9A41-6B9D-39EC-4A0A-ADE8A410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160A-A4A0-4DA0-6DC3-93EB0C45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4915-2E53-D29B-581C-D5BF5F6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03EBA-C722-C323-A5B6-1309A4B1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8377-62EE-E219-E6E7-BBF0F1C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0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8C70F-B7DD-27A2-E58D-64A88233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2977-454D-C17E-5986-7833CDF4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591B-7473-7EA7-B9A3-0EA24DE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E677-34D2-47F7-8A52-8C0DC0CABEB7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9076-E10C-7A05-0A9E-AD66ADA17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39ED-F52C-8E13-D5C3-BDF16BF13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E0D0-D643-45F1-A6D3-23116EE9E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0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122-970E-0702-0985-C83B0B7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" y="272433"/>
            <a:ext cx="1531874" cy="1531874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937310-B598-4297-40BA-EFE80DA096FE}"/>
              </a:ext>
            </a:extLst>
          </p:cNvPr>
          <p:cNvSpPr/>
          <p:nvPr/>
        </p:nvSpPr>
        <p:spPr>
          <a:xfrm rot="10800000">
            <a:off x="0" y="1232451"/>
            <a:ext cx="12192000" cy="562554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2A88D-5741-50EE-6BD9-CD9E77F00493}"/>
              </a:ext>
            </a:extLst>
          </p:cNvPr>
          <p:cNvSpPr txBox="1"/>
          <p:nvPr/>
        </p:nvSpPr>
        <p:spPr>
          <a:xfrm>
            <a:off x="4422913" y="3130130"/>
            <a:ext cx="711113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Advertisement CTR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E4FB-70A4-EEDD-3915-A085D044C3BA}"/>
              </a:ext>
            </a:extLst>
          </p:cNvPr>
          <p:cNvSpPr txBox="1"/>
          <p:nvPr/>
        </p:nvSpPr>
        <p:spPr>
          <a:xfrm>
            <a:off x="5369833" y="4034725"/>
            <a:ext cx="609463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Fine-tune the System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62368-7A37-1822-D4A8-5C9DC206531D}"/>
              </a:ext>
            </a:extLst>
          </p:cNvPr>
          <p:cNvSpPr txBox="1"/>
          <p:nvPr/>
        </p:nvSpPr>
        <p:spPr>
          <a:xfrm>
            <a:off x="5369833" y="5178180"/>
            <a:ext cx="6094638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DS5220 / Fall 2023 Semester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Team Members: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Liyang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Song, Qian Yin</a:t>
            </a: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Dec 10, 2023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336CAD-1BC0-4D51-87EC-4B575C8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95986" y="5531507"/>
            <a:ext cx="367684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6047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9F83D-DA62-1AAB-3AB3-7631CE43ADB6}"/>
              </a:ext>
            </a:extLst>
          </p:cNvPr>
          <p:cNvSpPr txBox="1"/>
          <p:nvPr/>
        </p:nvSpPr>
        <p:spPr>
          <a:xfrm>
            <a:off x="6881225" y="1729823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</p:spTree>
    <p:extLst>
      <p:ext uri="{BB962C8B-B14F-4D97-AF65-F5344CB8AC3E}">
        <p14:creationId xmlns:p14="http://schemas.microsoft.com/office/powerpoint/2010/main" val="9368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4477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RF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668449" y="5455745"/>
            <a:ext cx="904130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6202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1152395" y="5333611"/>
            <a:ext cx="9241066" cy="40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5468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064713" y="5407814"/>
            <a:ext cx="966695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5033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98E7B-01A7-2741-5514-5380B811BA01}"/>
              </a:ext>
            </a:extLst>
          </p:cNvPr>
          <p:cNvSpPr txBox="1"/>
          <p:nvPr/>
        </p:nvSpPr>
        <p:spPr>
          <a:xfrm>
            <a:off x="7108681" y="2023738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</p:spTree>
    <p:extLst>
      <p:ext uri="{BB962C8B-B14F-4D97-AF65-F5344CB8AC3E}">
        <p14:creationId xmlns:p14="http://schemas.microsoft.com/office/powerpoint/2010/main" val="110901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Decision Tree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922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DT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654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446281" y="5531095"/>
            <a:ext cx="3712057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22694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2E26-7DF5-3999-3DCD-B04988DE375C}"/>
              </a:ext>
            </a:extLst>
          </p:cNvPr>
          <p:cNvSpPr txBox="1"/>
          <p:nvPr/>
        </p:nvSpPr>
        <p:spPr>
          <a:xfrm>
            <a:off x="781878" y="1088297"/>
            <a:ext cx="1021269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In this part, we tune hyperparameters and classification threshold to improve model performances.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F58F9-2600-56DA-B318-A833F9F56826}"/>
              </a:ext>
            </a:extLst>
          </p:cNvPr>
          <p:cNvSpPr txBox="1"/>
          <p:nvPr/>
        </p:nvSpPr>
        <p:spPr>
          <a:xfrm>
            <a:off x="781878" y="1399060"/>
            <a:ext cx="10124854" cy="505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Goal: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Five models used: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SGD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Random forest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Decision tree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 err="1"/>
              <a:t>Adaboost</a:t>
            </a:r>
            <a:r>
              <a:rPr lang="en-US" altLang="zh-CN" dirty="0"/>
              <a:t> classifier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Gradient boosting classifier</a:t>
            </a:r>
          </a:p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Steps for each model: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hyperparameters of composite estimators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Evaluate tuned composite estimators on train set and validation set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Check for false discoveries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Calculate permutation feature importance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Tune classification threshold</a:t>
            </a:r>
          </a:p>
          <a:p>
            <a: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Find the best model and evaluate model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56124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254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F1965-31E2-20FF-4D21-5C9CD2D10F4D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</p:spTree>
    <p:extLst>
      <p:ext uri="{BB962C8B-B14F-4D97-AF65-F5344CB8AC3E}">
        <p14:creationId xmlns:p14="http://schemas.microsoft.com/office/powerpoint/2010/main" val="51221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4593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Adaboost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555715" y="5475205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6071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Gradient Boosting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1686526" y="5521191"/>
            <a:ext cx="88189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04389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51353" y="5537196"/>
            <a:ext cx="1040870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60779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A4A29-B78B-572F-F77F-B089D000A440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</p:spTree>
    <p:extLst>
      <p:ext uri="{BB962C8B-B14F-4D97-AF65-F5344CB8AC3E}">
        <p14:creationId xmlns:p14="http://schemas.microsoft.com/office/powerpoint/2010/main" val="1478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8" y="5700674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3286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 err="1"/>
              <a:t>GBoosting</a:t>
            </a:r>
            <a:r>
              <a:rPr lang="en-US" altLang="zh-CN" sz="3600" b="1" dirty="0"/>
              <a:t>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803018" y="5700674"/>
            <a:ext cx="233673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17924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Classifiers – Comparison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B14A2-D146-B892-E3CD-390FF76507ED}"/>
              </a:ext>
            </a:extLst>
          </p:cNvPr>
          <p:cNvSpPr txBox="1"/>
          <p:nvPr/>
        </p:nvSpPr>
        <p:spPr>
          <a:xfrm>
            <a:off x="324781" y="1423335"/>
            <a:ext cx="2777648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SGD 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3321-08C6-0C39-EE07-104815F2E955}"/>
              </a:ext>
            </a:extLst>
          </p:cNvPr>
          <p:cNvSpPr txBox="1"/>
          <p:nvPr/>
        </p:nvSpPr>
        <p:spPr>
          <a:xfrm>
            <a:off x="324781" y="2916095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Random Forest Classifier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07EDA-84F7-106D-9688-89C234F27E41}"/>
              </a:ext>
            </a:extLst>
          </p:cNvPr>
          <p:cNvSpPr txBox="1"/>
          <p:nvPr/>
        </p:nvSpPr>
        <p:spPr>
          <a:xfrm>
            <a:off x="324781" y="436337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 err="1"/>
              <a:t>Adaboost</a:t>
            </a:r>
            <a:r>
              <a:rPr lang="en-US" altLang="zh-CN" sz="1800" dirty="0"/>
              <a:t> Classifier</a:t>
            </a:r>
            <a:endParaRPr lang="en-US" altLang="zh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2EDB5-93B3-8323-C686-A110B6B3A541}"/>
              </a:ext>
            </a:extLst>
          </p:cNvPr>
          <p:cNvSpPr txBox="1"/>
          <p:nvPr/>
        </p:nvSpPr>
        <p:spPr>
          <a:xfrm>
            <a:off x="6801781" y="1447049"/>
            <a:ext cx="298447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Decision Tree Classifier</a:t>
            </a:r>
            <a:endParaRPr lang="en-US" altLang="zh-C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241936-670C-DE1B-F8D6-3B39A5244B2F}"/>
              </a:ext>
            </a:extLst>
          </p:cNvPr>
          <p:cNvSpPr txBox="1"/>
          <p:nvPr/>
        </p:nvSpPr>
        <p:spPr>
          <a:xfrm>
            <a:off x="6801780" y="2857678"/>
            <a:ext cx="40186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sz="1800" dirty="0"/>
              <a:t>Gradient Boosting Classifier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Estimator Hyperparameters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781877" y="1314897"/>
            <a:ext cx="220081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SGD Classifier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1FB40-1A81-2DD5-47E7-DE62FC671078}"/>
              </a:ext>
            </a:extLst>
          </p:cNvPr>
          <p:cNvSpPr txBox="1"/>
          <p:nvPr/>
        </p:nvSpPr>
        <p:spPr>
          <a:xfrm>
            <a:off x="781875" y="2291638"/>
            <a:ext cx="273421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Ada Boost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8F9F5-FEDA-C88D-CDCC-B1517A9DE1DB}"/>
              </a:ext>
            </a:extLst>
          </p:cNvPr>
          <p:cNvSpPr txBox="1"/>
          <p:nvPr/>
        </p:nvSpPr>
        <p:spPr>
          <a:xfrm>
            <a:off x="781876" y="3746557"/>
            <a:ext cx="320229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Decision Tree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94631-B02E-5D74-9BD0-4E65252B3F59}"/>
              </a:ext>
            </a:extLst>
          </p:cNvPr>
          <p:cNvSpPr txBox="1"/>
          <p:nvPr/>
        </p:nvSpPr>
        <p:spPr>
          <a:xfrm>
            <a:off x="781875" y="4779220"/>
            <a:ext cx="400783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Gradient Boosting Classifier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6C5FC-9521-4974-CE85-5943642ACE93}"/>
              </a:ext>
            </a:extLst>
          </p:cNvPr>
          <p:cNvSpPr txBox="1"/>
          <p:nvPr/>
        </p:nvSpPr>
        <p:spPr>
          <a:xfrm>
            <a:off x="781876" y="5628806"/>
            <a:ext cx="3517982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Random forest classifier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E4532-7AA3-E81C-2F6D-13C55FCCA180}"/>
              </a:ext>
            </a:extLst>
          </p:cNvPr>
          <p:cNvSpPr txBox="1"/>
          <p:nvPr/>
        </p:nvSpPr>
        <p:spPr>
          <a:xfrm>
            <a:off x="7991535" y="5182536"/>
            <a:ext cx="2955872" cy="40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D41B2C"/>
              </a:buClr>
            </a:pPr>
            <a:r>
              <a:rPr lang="en-US" altLang="zh-CN" dirty="0"/>
              <a:t>Note: </a:t>
            </a:r>
          </a:p>
        </p:txBody>
      </p:sp>
    </p:spTree>
    <p:extLst>
      <p:ext uri="{BB962C8B-B14F-4D97-AF65-F5344CB8AC3E}">
        <p14:creationId xmlns:p14="http://schemas.microsoft.com/office/powerpoint/2010/main" val="359801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5532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Best model on test 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6DDA-9B38-D45D-47C8-45F709A0CAA4}"/>
              </a:ext>
            </a:extLst>
          </p:cNvPr>
          <p:cNvSpPr txBox="1"/>
          <p:nvPr/>
        </p:nvSpPr>
        <p:spPr>
          <a:xfrm>
            <a:off x="6348401" y="4363379"/>
            <a:ext cx="532409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6739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781878" y="95532"/>
            <a:ext cx="114101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Discussions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B78DE-C76A-CC73-923F-075FFB8EC3F0}"/>
              </a:ext>
            </a:extLst>
          </p:cNvPr>
          <p:cNvSpPr txBox="1"/>
          <p:nvPr/>
        </p:nvSpPr>
        <p:spPr>
          <a:xfrm>
            <a:off x="1105914" y="1783465"/>
            <a:ext cx="9980171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lvl1pPr>
            <a:lvl2pPr marL="742950" lvl="1" indent="-285750">
              <a:lnSpc>
                <a:spcPct val="120000"/>
              </a:lnSpc>
              <a:buClr>
                <a:srgbClr val="D41B2C"/>
              </a:buClr>
              <a:buFont typeface="Arial" panose="020B0604020202020204" pitchFamily="34" charset="0"/>
              <a:buChar char="•"/>
            </a:lvl2pPr>
          </a:lstStyle>
          <a:p>
            <a:r>
              <a:rPr lang="en-US" altLang="zh-CN" dirty="0"/>
              <a:t>Estimate the generalization error</a:t>
            </a:r>
          </a:p>
        </p:txBody>
      </p:sp>
    </p:spTree>
    <p:extLst>
      <p:ext uri="{BB962C8B-B14F-4D97-AF65-F5344CB8AC3E}">
        <p14:creationId xmlns:p14="http://schemas.microsoft.com/office/powerpoint/2010/main" val="145905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9856"/>
            <a:ext cx="2743200" cy="365125"/>
          </a:xfrm>
        </p:spPr>
        <p:txBody>
          <a:bodyPr/>
          <a:lstStyle/>
          <a:p>
            <a:fld id="{CD1615FA-664A-4E3E-8664-50FDFADF920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174C3-8E94-70DD-E297-46F1F1BF9F01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5623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Performance on validation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82E40-E83D-478A-A658-EF76F2AA298F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9753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0" y="98695"/>
            <a:ext cx="12192000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Permutation Feature Importance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6270481" y="1631852"/>
            <a:ext cx="5083319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This is a list of the most significant attributes.</a:t>
            </a:r>
          </a:p>
        </p:txBody>
      </p:sp>
    </p:spTree>
    <p:extLst>
      <p:ext uri="{BB962C8B-B14F-4D97-AF65-F5344CB8AC3E}">
        <p14:creationId xmlns:p14="http://schemas.microsoft.com/office/powerpoint/2010/main" val="138271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False Discoveries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8560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9869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SGD classifier – Assess classification thresholds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79F-BEBE-6C92-1743-AD9856B32D53}"/>
              </a:ext>
            </a:extLst>
          </p:cNvPr>
          <p:cNvSpPr txBox="1"/>
          <p:nvPr/>
        </p:nvSpPr>
        <p:spPr>
          <a:xfrm>
            <a:off x="687659" y="5575769"/>
            <a:ext cx="10560714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8441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5FF5-A4BE-F7D1-48A3-B299B2BD4C00}"/>
              </a:ext>
            </a:extLst>
          </p:cNvPr>
          <p:cNvSpPr txBox="1"/>
          <p:nvPr/>
        </p:nvSpPr>
        <p:spPr>
          <a:xfrm>
            <a:off x="-1" y="136525"/>
            <a:ext cx="12191999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rgbClr val="D41B2C"/>
              </a:buClr>
            </a:pPr>
            <a:r>
              <a:rPr lang="en-US" altLang="zh-CN" sz="3600" b="1" dirty="0"/>
              <a:t>Random forest classifier – Performance on train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FAC7AA-BDB7-F7C0-F177-96942C9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15FA-664A-4E3E-8664-50FDFADF92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105CBB4-A62C-646D-028E-C22D78DFD5E9}"/>
              </a:ext>
            </a:extLst>
          </p:cNvPr>
          <p:cNvSpPr/>
          <p:nvPr/>
        </p:nvSpPr>
        <p:spPr>
          <a:xfrm flipV="1">
            <a:off x="0" y="1046870"/>
            <a:ext cx="12192000" cy="9144"/>
          </a:xfrm>
          <a:prstGeom prst="flowChartProcess">
            <a:avLst/>
          </a:prstGeom>
          <a:solidFill>
            <a:srgbClr val="D41B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040C-32C7-18B1-9503-7077020AE38B}"/>
              </a:ext>
            </a:extLst>
          </p:cNvPr>
          <p:cNvSpPr txBox="1"/>
          <p:nvPr/>
        </p:nvSpPr>
        <p:spPr>
          <a:xfrm>
            <a:off x="1264936" y="5495559"/>
            <a:ext cx="9607656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D41B2C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Todo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310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400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Liyang Song</dc:creator>
  <cp:lastModifiedBy>Qian Yin</cp:lastModifiedBy>
  <cp:revision>48</cp:revision>
  <dcterms:created xsi:type="dcterms:W3CDTF">2023-10-29T06:34:05Z</dcterms:created>
  <dcterms:modified xsi:type="dcterms:W3CDTF">2023-12-11T02:15:06Z</dcterms:modified>
</cp:coreProperties>
</file>