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4" r:id="rId5"/>
    <p:sldId id="264" r:id="rId6"/>
    <p:sldId id="266" r:id="rId7"/>
    <p:sldId id="278" r:id="rId8"/>
    <p:sldId id="277" r:id="rId9"/>
    <p:sldId id="270" r:id="rId10"/>
    <p:sldId id="271" r:id="rId11"/>
    <p:sldId id="27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3840" userDrawn="1">
          <p15:clr>
            <a:srgbClr val="A4A3A4"/>
          </p15:clr>
        </p15:guide>
        <p15:guide id="3"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1B2C"/>
    <a:srgbClr val="328E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0" d="100"/>
          <a:sy n="60" d="100"/>
        </p:scale>
        <p:origin x="884" y="48"/>
      </p:cViewPr>
      <p:guideLst>
        <p:guide orient="horz" pos="1032"/>
        <p:guide pos="3840"/>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920D-0DD4-3048-E837-4BBC1F871A9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E58371F-10DD-7E8D-7BBE-C73D8820F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35B956E-3432-4577-B36C-3A43E9D32CF6}"/>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A288E6F9-BD71-A3B7-2E63-288C5834D02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CDDBD9A-9954-1B14-C473-2D9CF84F1FC6}"/>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27225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4388-3623-1692-118E-9121948CF77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D7479AB-7DC4-0DBD-CFA7-B47252F84D92}"/>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167CD21-F9C9-E431-D5E2-17BD6180D0B8}"/>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CCAA187F-0754-3074-BC80-4426E3DA13E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6085DA9-D334-CD61-3AD7-71E336BC4ABD}"/>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243076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C2E61B-5253-2F5C-C13B-D68CE4F9568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EC202F1-6C37-FCBE-D6D5-BA01D302A76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590D01A-5B5A-3A2E-C21A-6B4B3EA6D2BE}"/>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077CDADA-CBC7-D26E-E18B-459437F8B1D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ECD7A5E-A325-1F77-2573-5230D990FB21}"/>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51266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88E3-CEF6-C417-5CE7-4C602A82A32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2460C58-7ECA-7228-256D-474D6C1A75E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1E838A7-39C0-3BDC-E4DB-D727017E37BC}"/>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B274A432-1B4F-539C-2223-CEE5EAAC02D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83EEDB2-20E1-B3E3-6246-2C313AC7FC05}"/>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26107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B69D-81BD-B129-E332-C7DFCB22396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599117C-8CDB-2D03-545A-7C721B153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7F4D364B-6953-D236-5B8B-EA492A2BCC4D}"/>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0B0FC8B8-4AE2-D0AD-ADB5-436514C349A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FA36792-7213-D399-4A6D-A8414F891ECB}"/>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427685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2320-EECB-D767-9351-8514DE86A8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AE47EE6-3D2B-9857-5991-32395FB8708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D78440A-6856-82CE-5158-C7D5AFDD0A5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2FE4F19-C30D-63BF-7F2F-D1F8694BC75A}"/>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D2ED6253-ABD9-31B1-B000-A528D0E9A29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3135785-23DA-66FA-3AD2-ABB5FFC0CBE3}"/>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7877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42E7-A205-332D-3B55-693571C74E9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E0BC219-C9D9-3003-210B-204625DE6C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40A4BB9-9645-7491-F549-20E80182D02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2F27A0D-8C7A-A4F1-0AA3-B1273271B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0BC42998-DAE0-FFFC-2298-5E3CDA05706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DA1E6B08-19D8-E83D-BEBC-75BCFD0A634B}"/>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8" name="Footer Placeholder 7">
            <a:extLst>
              <a:ext uri="{FF2B5EF4-FFF2-40B4-BE49-F238E27FC236}">
                <a16:creationId xmlns:a16="http://schemas.microsoft.com/office/drawing/2014/main" id="{8B06F46E-F4B5-F22F-E753-11CEB66448F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B0966D9-2F4B-8E4A-48F5-AAD674131F57}"/>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56555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E86D-75C8-5BC2-994D-375E78614A37}"/>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FB77557-87D3-8DDF-BDAB-D5146697ECF0}"/>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4" name="Footer Placeholder 3">
            <a:extLst>
              <a:ext uri="{FF2B5EF4-FFF2-40B4-BE49-F238E27FC236}">
                <a16:creationId xmlns:a16="http://schemas.microsoft.com/office/drawing/2014/main" id="{BE4C9ED8-D406-171C-5F84-E2FC0F282E4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D009515-9282-AA90-C67C-A22D83DD3FF0}"/>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908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61425-9818-1C84-A398-B5326AED0788}"/>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3" name="Footer Placeholder 2">
            <a:extLst>
              <a:ext uri="{FF2B5EF4-FFF2-40B4-BE49-F238E27FC236}">
                <a16:creationId xmlns:a16="http://schemas.microsoft.com/office/drawing/2014/main" id="{B7D6768B-57C6-FB71-B9A6-FDF49187863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4B1C4A7-B20A-2C6A-F439-C5A004114354}"/>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54777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5549-3CFD-4A4F-82D2-AC78E64FE5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1172DA4-6772-CFD8-F58C-B7BCAA4E2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522605A-97BD-3FFF-4721-0B639766D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B4137FF-A916-920E-E297-978130A7D279}"/>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FB491B39-B50D-153E-3A55-B1AFCD305CA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72DF5C-FD3D-61F9-53F6-04EE6774C671}"/>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85912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FD-8CF9-D367-DDF8-580775A3017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C2609A41-6B9D-39EC-4A0A-ADE8A410F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643160A-A4A0-4DA0-6DC3-93EB0C452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BAF4915-2E53-D29B-581C-D5BF5F682719}"/>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23A03EBA-C722-C323-A5B6-1309A4B1A16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0068377-62EE-E219-E6E7-BBF0F1C26310}"/>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257170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38C70F-B7DD-27A2-E58D-64A882337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F1C2977-454D-C17E-5986-7833CDF44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E6F591B-7473-7EA7-B9A3-0EA24DE46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1CEC9076-E10C-7A05-0A9E-AD66ADA17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6D9639ED-F52C-8E13-D5C3-BDF16BF13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09240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28122-970E-0702-0985-C83B0B796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96" y="272433"/>
            <a:ext cx="1531874" cy="1531874"/>
          </a:xfrm>
          <a:prstGeom prst="rect">
            <a:avLst/>
          </a:prstGeom>
        </p:spPr>
      </p:pic>
      <p:sp>
        <p:nvSpPr>
          <p:cNvPr id="5" name="Flowchart: Document 4">
            <a:extLst>
              <a:ext uri="{FF2B5EF4-FFF2-40B4-BE49-F238E27FC236}">
                <a16:creationId xmlns:a16="http://schemas.microsoft.com/office/drawing/2014/main" id="{5C937310-B598-4297-40BA-EFE80DA096FE}"/>
              </a:ext>
            </a:extLst>
          </p:cNvPr>
          <p:cNvSpPr/>
          <p:nvPr/>
        </p:nvSpPr>
        <p:spPr>
          <a:xfrm rot="10800000">
            <a:off x="0" y="1232451"/>
            <a:ext cx="12192000" cy="5625547"/>
          </a:xfrm>
          <a:prstGeom prst="flowChartDocumen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a:extLst>
              <a:ext uri="{FF2B5EF4-FFF2-40B4-BE49-F238E27FC236}">
                <a16:creationId xmlns:a16="http://schemas.microsoft.com/office/drawing/2014/main" id="{5992A88D-5741-50EE-6BD9-CD9E77F00493}"/>
              </a:ext>
            </a:extLst>
          </p:cNvPr>
          <p:cNvSpPr txBox="1"/>
          <p:nvPr/>
        </p:nvSpPr>
        <p:spPr>
          <a:xfrm>
            <a:off x="4422913" y="3130130"/>
            <a:ext cx="7111132" cy="820674"/>
          </a:xfrm>
          <a:prstGeom prst="rect">
            <a:avLst/>
          </a:prstGeom>
          <a:noFill/>
        </p:spPr>
        <p:txBody>
          <a:bodyPr wrap="square">
            <a:spAutoFit/>
          </a:bodyPr>
          <a:lstStyle/>
          <a:p>
            <a:pPr algn="r">
              <a:lnSpc>
                <a:spcPct val="150000"/>
              </a:lnSpc>
            </a:pPr>
            <a:r>
              <a:rPr lang="en-US" altLang="zh-CN" sz="3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Advertisement CTR Prediction</a:t>
            </a:r>
          </a:p>
        </p:txBody>
      </p:sp>
      <p:sp>
        <p:nvSpPr>
          <p:cNvPr id="8" name="TextBox 7">
            <a:extLst>
              <a:ext uri="{FF2B5EF4-FFF2-40B4-BE49-F238E27FC236}">
                <a16:creationId xmlns:a16="http://schemas.microsoft.com/office/drawing/2014/main" id="{327AE4FB-70A4-EEDD-3915-A085D044C3BA}"/>
              </a:ext>
            </a:extLst>
          </p:cNvPr>
          <p:cNvSpPr txBox="1"/>
          <p:nvPr/>
        </p:nvSpPr>
        <p:spPr>
          <a:xfrm>
            <a:off x="5369833" y="4034725"/>
            <a:ext cx="6094638" cy="658835"/>
          </a:xfrm>
          <a:prstGeom prst="rect">
            <a:avLst/>
          </a:prstGeom>
          <a:noFill/>
        </p:spPr>
        <p:txBody>
          <a:bodyPr wrap="square">
            <a:spAutoFit/>
          </a:bodyPr>
          <a:lstStyle/>
          <a:p>
            <a:pPr algn="r">
              <a:lnSpc>
                <a:spcPct val="150000"/>
              </a:lnSpc>
            </a:pPr>
            <a:r>
              <a:rPr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ea"/>
              </a:rPr>
              <a:t>Data Preparation</a:t>
            </a:r>
            <a:endParaRPr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TextBox 8">
            <a:extLst>
              <a:ext uri="{FF2B5EF4-FFF2-40B4-BE49-F238E27FC236}">
                <a16:creationId xmlns:a16="http://schemas.microsoft.com/office/drawing/2014/main" id="{17C62368-7A37-1822-D4A8-5C9DC206531D}"/>
              </a:ext>
            </a:extLst>
          </p:cNvPr>
          <p:cNvSpPr txBox="1"/>
          <p:nvPr/>
        </p:nvSpPr>
        <p:spPr>
          <a:xfrm>
            <a:off x="5369833" y="5178180"/>
            <a:ext cx="6094638" cy="1195199"/>
          </a:xfrm>
          <a:prstGeom prst="rect">
            <a:avLst/>
          </a:prstGeom>
          <a:noFill/>
        </p:spPr>
        <p:txBody>
          <a:bodyPr wrap="square">
            <a:spAutoFit/>
          </a:bodyPr>
          <a:lstStyle/>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DS5220 / Fall 2023 Semester</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Team Members:</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Liyang</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Song, Qian Yin</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Oct 29, 2023</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endPar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14" name="Slide Number Placeholder 13">
            <a:extLst>
              <a:ext uri="{FF2B5EF4-FFF2-40B4-BE49-F238E27FC236}">
                <a16:creationId xmlns:a16="http://schemas.microsoft.com/office/drawing/2014/main" id="{AA336CAD-1BC0-4D51-87EC-4B575C82490F}"/>
              </a:ext>
            </a:extLst>
          </p:cNvPr>
          <p:cNvSpPr>
            <a:spLocks noGrp="1"/>
          </p:cNvSpPr>
          <p:nvPr>
            <p:ph type="sldNum" sz="quarter" idx="12"/>
          </p:nvPr>
        </p:nvSpPr>
        <p:spPr>
          <a:xfrm>
            <a:off x="9296400" y="6492875"/>
            <a:ext cx="2743200" cy="365125"/>
          </a:xfrm>
        </p:spPr>
        <p:txBody>
          <a:bodyPr/>
          <a:lstStyle/>
          <a:p>
            <a:fld id="{CD1615FA-664A-4E3E-8664-50FDFADF9207}" type="slidenum">
              <a:rPr lang="zh-CN" altLang="en-US" smtClean="0"/>
              <a:t>1</a:t>
            </a:fld>
            <a:endParaRPr lang="zh-CN" altLang="en-US" dirty="0"/>
          </a:p>
        </p:txBody>
      </p:sp>
    </p:spTree>
    <p:extLst>
      <p:ext uri="{BB962C8B-B14F-4D97-AF65-F5344CB8AC3E}">
        <p14:creationId xmlns:p14="http://schemas.microsoft.com/office/powerpoint/2010/main" val="22034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22006"/>
            <a:ext cx="11410122"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Correlation and VIF</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10</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a:extLst>
              <a:ext uri="{FF2B5EF4-FFF2-40B4-BE49-F238E27FC236}">
                <a16:creationId xmlns:a16="http://schemas.microsoft.com/office/drawing/2014/main" id="{ADBBB4F8-6B9D-FEF2-AEE8-6C009B458ECD}"/>
              </a:ext>
            </a:extLst>
          </p:cNvPr>
          <p:cNvSpPr txBox="1"/>
          <p:nvPr/>
        </p:nvSpPr>
        <p:spPr>
          <a:xfrm>
            <a:off x="869591" y="5134979"/>
            <a:ext cx="7622151" cy="1400512"/>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a:lvl1pPr>
          </a:lstStyle>
          <a:p>
            <a:r>
              <a:rPr lang="en-US" altLang="zh-CN" dirty="0"/>
              <a:t>Some attribute pairs have correlations greater than 0.5, but </a:t>
            </a:r>
            <a:r>
              <a:rPr lang="en-US" altLang="zh-CN" b="1" dirty="0">
                <a:solidFill>
                  <a:srgbClr val="D41B2C"/>
                </a:solidFill>
              </a:rPr>
              <a:t>no attribute </a:t>
            </a:r>
            <a:r>
              <a:rPr lang="en-US" altLang="zh-CN" dirty="0"/>
              <a:t>pair has a correlation </a:t>
            </a:r>
            <a:r>
              <a:rPr lang="en-US" altLang="zh-CN" b="1" dirty="0">
                <a:solidFill>
                  <a:srgbClr val="D41B2C"/>
                </a:solidFill>
              </a:rPr>
              <a:t>greater than 0.7 </a:t>
            </a:r>
            <a:r>
              <a:rPr lang="en-US" altLang="zh-CN" dirty="0"/>
              <a:t>after the transformation. </a:t>
            </a:r>
            <a:endParaRPr lang="en-US" altLang="zh-CN" b="1" dirty="0"/>
          </a:p>
          <a:p>
            <a:r>
              <a:rPr lang="en-US" altLang="zh-CN" dirty="0"/>
              <a:t>The VIFs of all attributes are </a:t>
            </a:r>
            <a:r>
              <a:rPr lang="en-US" altLang="zh-CN" b="1" dirty="0">
                <a:solidFill>
                  <a:srgbClr val="D41B2C"/>
                </a:solidFill>
              </a:rPr>
              <a:t>below 5</a:t>
            </a:r>
            <a:r>
              <a:rPr lang="en-US" altLang="zh-CN" dirty="0"/>
              <a:t>, indicating that attributes are moderately correlated. </a:t>
            </a:r>
          </a:p>
        </p:txBody>
      </p:sp>
      <p:pic>
        <p:nvPicPr>
          <p:cNvPr id="4" name="Picture 3">
            <a:extLst>
              <a:ext uri="{FF2B5EF4-FFF2-40B4-BE49-F238E27FC236}">
                <a16:creationId xmlns:a16="http://schemas.microsoft.com/office/drawing/2014/main" id="{D78F2B68-4F1B-8672-7330-2C7A5E18E9DC}"/>
              </a:ext>
            </a:extLst>
          </p:cNvPr>
          <p:cNvPicPr>
            <a:picLocks noChangeAspect="1"/>
          </p:cNvPicPr>
          <p:nvPr/>
        </p:nvPicPr>
        <p:blipFill>
          <a:blip r:embed="rId2"/>
          <a:stretch>
            <a:fillRect/>
          </a:stretch>
        </p:blipFill>
        <p:spPr>
          <a:xfrm>
            <a:off x="781878" y="1313477"/>
            <a:ext cx="3898789" cy="3497523"/>
          </a:xfrm>
          <a:prstGeom prst="rect">
            <a:avLst/>
          </a:prstGeom>
          <a:ln>
            <a:solidFill>
              <a:srgbClr val="328EB5"/>
            </a:solidFill>
          </a:ln>
        </p:spPr>
      </p:pic>
      <p:pic>
        <p:nvPicPr>
          <p:cNvPr id="12" name="Picture 11">
            <a:extLst>
              <a:ext uri="{FF2B5EF4-FFF2-40B4-BE49-F238E27FC236}">
                <a16:creationId xmlns:a16="http://schemas.microsoft.com/office/drawing/2014/main" id="{032C3F49-8A69-94FA-2DC1-1059FC55C040}"/>
              </a:ext>
            </a:extLst>
          </p:cNvPr>
          <p:cNvPicPr>
            <a:picLocks noChangeAspect="1"/>
          </p:cNvPicPr>
          <p:nvPr/>
        </p:nvPicPr>
        <p:blipFill>
          <a:blip r:embed="rId3"/>
          <a:stretch>
            <a:fillRect/>
          </a:stretch>
        </p:blipFill>
        <p:spPr>
          <a:xfrm>
            <a:off x="5164390" y="1313477"/>
            <a:ext cx="3187864" cy="3079908"/>
          </a:xfrm>
          <a:prstGeom prst="rect">
            <a:avLst/>
          </a:prstGeom>
          <a:ln>
            <a:solidFill>
              <a:srgbClr val="328EB5"/>
            </a:solidFill>
          </a:ln>
        </p:spPr>
      </p:pic>
      <p:pic>
        <p:nvPicPr>
          <p:cNvPr id="15" name="Picture 14">
            <a:extLst>
              <a:ext uri="{FF2B5EF4-FFF2-40B4-BE49-F238E27FC236}">
                <a16:creationId xmlns:a16="http://schemas.microsoft.com/office/drawing/2014/main" id="{CF8A275D-BFD2-1953-17EC-B0AE263D132E}"/>
              </a:ext>
            </a:extLst>
          </p:cNvPr>
          <p:cNvPicPr>
            <a:picLocks noChangeAspect="1"/>
          </p:cNvPicPr>
          <p:nvPr/>
        </p:nvPicPr>
        <p:blipFill>
          <a:blip r:embed="rId4"/>
          <a:stretch>
            <a:fillRect/>
          </a:stretch>
        </p:blipFill>
        <p:spPr>
          <a:xfrm>
            <a:off x="8835978" y="1168795"/>
            <a:ext cx="1835244" cy="5340624"/>
          </a:xfrm>
          <a:prstGeom prst="rect">
            <a:avLst/>
          </a:prstGeom>
          <a:ln>
            <a:solidFill>
              <a:srgbClr val="328EB5"/>
            </a:solidFill>
          </a:ln>
        </p:spPr>
      </p:pic>
    </p:spTree>
    <p:extLst>
      <p:ext uri="{BB962C8B-B14F-4D97-AF65-F5344CB8AC3E}">
        <p14:creationId xmlns:p14="http://schemas.microsoft.com/office/powerpoint/2010/main" val="25947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5532"/>
            <a:ext cx="11410122"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Discussions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11</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65946DDA-9B38-D45D-47C8-45F709A0CAA4}"/>
              </a:ext>
            </a:extLst>
          </p:cNvPr>
          <p:cNvSpPr txBox="1"/>
          <p:nvPr/>
        </p:nvSpPr>
        <p:spPr>
          <a:xfrm>
            <a:off x="761999" y="2054610"/>
            <a:ext cx="8052391"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Checking if the original data set is pre-encoded and if values have statistical meaning are important. We need to use the description of attributes and the distribution of dataset to identify whether attributes should be considered as categorical or numerical. </a:t>
            </a:r>
          </a:p>
        </p:txBody>
      </p:sp>
      <p:sp>
        <p:nvSpPr>
          <p:cNvPr id="4" name="TextBox 3">
            <a:extLst>
              <a:ext uri="{FF2B5EF4-FFF2-40B4-BE49-F238E27FC236}">
                <a16:creationId xmlns:a16="http://schemas.microsoft.com/office/drawing/2014/main" id="{7648F21C-D00B-BF85-C8B4-656B1BA0DE2E}"/>
              </a:ext>
            </a:extLst>
          </p:cNvPr>
          <p:cNvSpPr txBox="1"/>
          <p:nvPr/>
        </p:nvSpPr>
        <p:spPr>
          <a:xfrm>
            <a:off x="781877" y="3718004"/>
            <a:ext cx="8032513" cy="735714"/>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Using the commonly used strategies to detect and handle outliers may be ineffective for pre-encoded categorical data. </a:t>
            </a:r>
          </a:p>
        </p:txBody>
      </p:sp>
    </p:spTree>
    <p:extLst>
      <p:ext uri="{BB962C8B-B14F-4D97-AF65-F5344CB8AC3E}">
        <p14:creationId xmlns:p14="http://schemas.microsoft.com/office/powerpoint/2010/main" val="145905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required transformations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2</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A79A2E26-7DF5-3999-3DCD-B04988DE375C}"/>
              </a:ext>
            </a:extLst>
          </p:cNvPr>
          <p:cNvSpPr txBox="1"/>
          <p:nvPr/>
        </p:nvSpPr>
        <p:spPr>
          <a:xfrm>
            <a:off x="781878" y="1128858"/>
            <a:ext cx="9731831" cy="403316"/>
          </a:xfrm>
          <a:prstGeom prst="rect">
            <a:avLst/>
          </a:prstGeom>
          <a:noFill/>
        </p:spPr>
        <p:txBody>
          <a:bodyPr wrap="square">
            <a:spAutoFit/>
          </a:bodyPr>
          <a:lstStyle/>
          <a:p>
            <a:pPr>
              <a:lnSpc>
                <a:spcPct val="120000"/>
              </a:lnSpc>
              <a:buClr>
                <a:srgbClr val="D41B2C"/>
              </a:buClr>
            </a:pPr>
            <a:r>
              <a:rPr lang="en-US" altLang="zh-CN" dirty="0"/>
              <a:t>Based on the exploratory data analysis conducted, we identify three required transformations.</a:t>
            </a:r>
          </a:p>
        </p:txBody>
      </p:sp>
      <p:sp>
        <p:nvSpPr>
          <p:cNvPr id="4" name="TextBox 3">
            <a:extLst>
              <a:ext uri="{FF2B5EF4-FFF2-40B4-BE49-F238E27FC236}">
                <a16:creationId xmlns:a16="http://schemas.microsoft.com/office/drawing/2014/main" id="{0D75C1D3-B42A-7FCF-DBC3-F0D774967674}"/>
              </a:ext>
            </a:extLst>
          </p:cNvPr>
          <p:cNvSpPr txBox="1"/>
          <p:nvPr/>
        </p:nvSpPr>
        <p:spPr>
          <a:xfrm>
            <a:off x="916615" y="5312120"/>
            <a:ext cx="10124854"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second transformation is to perform data </a:t>
            </a:r>
            <a:r>
              <a:rPr lang="en-US" altLang="zh-CN" b="1" dirty="0">
                <a:solidFill>
                  <a:srgbClr val="D41B2C"/>
                </a:solidFill>
              </a:rPr>
              <a:t>standardization</a:t>
            </a:r>
            <a:r>
              <a:rPr lang="en-US" altLang="zh-CN" dirty="0"/>
              <a:t>.</a:t>
            </a:r>
          </a:p>
          <a:p>
            <a:pPr marL="742950" lvl="1" indent="-285750">
              <a:lnSpc>
                <a:spcPct val="120000"/>
              </a:lnSpc>
              <a:buClr>
                <a:srgbClr val="D41B2C"/>
              </a:buClr>
              <a:buFont typeface="Arial" panose="020B0604020202020204" pitchFamily="34" charset="0"/>
              <a:buChar char="•"/>
            </a:pPr>
            <a:r>
              <a:rPr lang="en-US" altLang="zh-CN" dirty="0"/>
              <a:t>We choose standardization as the method to re-scale features so that values of each feature have zero mean and unit variance.</a:t>
            </a:r>
          </a:p>
          <a:p>
            <a:pPr marL="742950" lvl="1" indent="-285750">
              <a:lnSpc>
                <a:spcPct val="120000"/>
              </a:lnSpc>
              <a:buClr>
                <a:srgbClr val="D41B2C"/>
              </a:buClr>
              <a:buFont typeface="Arial" panose="020B0604020202020204" pitchFamily="34" charset="0"/>
              <a:buChar char="•"/>
            </a:pPr>
            <a:r>
              <a:rPr lang="en-US" altLang="zh-CN" dirty="0"/>
              <a:t>It is less sensitive to outliers than normalization.</a:t>
            </a:r>
          </a:p>
        </p:txBody>
      </p:sp>
      <p:sp>
        <p:nvSpPr>
          <p:cNvPr id="6" name="TextBox 5">
            <a:extLst>
              <a:ext uri="{FF2B5EF4-FFF2-40B4-BE49-F238E27FC236}">
                <a16:creationId xmlns:a16="http://schemas.microsoft.com/office/drawing/2014/main" id="{47FF58F9-2600-56DA-B318-A833F9F56826}"/>
              </a:ext>
            </a:extLst>
          </p:cNvPr>
          <p:cNvSpPr txBox="1"/>
          <p:nvPr/>
        </p:nvSpPr>
        <p:spPr>
          <a:xfrm>
            <a:off x="916615" y="1539506"/>
            <a:ext cx="10124854" cy="3062505"/>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first one is to </a:t>
            </a:r>
            <a:r>
              <a:rPr lang="en-US" altLang="zh-CN" b="1" dirty="0">
                <a:solidFill>
                  <a:srgbClr val="D41B2C"/>
                </a:solidFill>
              </a:rPr>
              <a:t>drop 9 attributes </a:t>
            </a:r>
            <a:r>
              <a:rPr lang="en-US" altLang="zh-CN" dirty="0"/>
              <a:t>listed below. </a:t>
            </a:r>
          </a:p>
          <a:p>
            <a:pPr marL="742950" lvl="1" indent="-285750">
              <a:lnSpc>
                <a:spcPct val="120000"/>
              </a:lnSpc>
              <a:buClr>
                <a:srgbClr val="D41B2C"/>
              </a:buClr>
              <a:buFont typeface="Arial" panose="020B0604020202020204" pitchFamily="34" charset="0"/>
              <a:buChar char="•"/>
            </a:pPr>
            <a:r>
              <a:rPr lang="en-US" altLang="zh-CN" b="1" i="1" dirty="0" err="1"/>
              <a:t>app_score</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hist_on_shelf_time</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task_id</a:t>
            </a:r>
            <a:r>
              <a:rPr lang="en-US" altLang="zh-CN" dirty="0"/>
              <a:t>, </a:t>
            </a:r>
            <a:r>
              <a:rPr lang="en-US" altLang="zh-CN" b="1" i="1" dirty="0" err="1"/>
              <a:t>spread_app_id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a:t>Tags</a:t>
            </a:r>
          </a:p>
          <a:p>
            <a:pPr marL="742950" lvl="1" indent="-285750">
              <a:lnSpc>
                <a:spcPct val="120000"/>
              </a:lnSpc>
              <a:buClr>
                <a:srgbClr val="D41B2C"/>
              </a:buClr>
              <a:buFont typeface="Arial" panose="020B0604020202020204" pitchFamily="34" charset="0"/>
              <a:buChar char="•"/>
            </a:pPr>
            <a:r>
              <a:rPr lang="en-US" altLang="zh-CN" b="1" i="1" dirty="0" err="1"/>
              <a:t>dev_id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app_second_class</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adv_prim_id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device_price</a:t>
            </a:r>
            <a:endParaRPr lang="en-US" altLang="zh-CN" b="1" i="1" dirty="0"/>
          </a:p>
        </p:txBody>
      </p:sp>
      <p:sp>
        <p:nvSpPr>
          <p:cNvPr id="10" name="TextBox 9">
            <a:extLst>
              <a:ext uri="{FF2B5EF4-FFF2-40B4-BE49-F238E27FC236}">
                <a16:creationId xmlns:a16="http://schemas.microsoft.com/office/drawing/2014/main" id="{2F135DF6-017C-88B8-254E-C28A7F1E56A1}"/>
              </a:ext>
            </a:extLst>
          </p:cNvPr>
          <p:cNvSpPr txBox="1"/>
          <p:nvPr/>
        </p:nvSpPr>
        <p:spPr>
          <a:xfrm>
            <a:off x="916615" y="4589209"/>
            <a:ext cx="10045300" cy="735714"/>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third transformation is </a:t>
            </a:r>
            <a:r>
              <a:rPr lang="en-US" altLang="zh-CN" b="1" dirty="0">
                <a:solidFill>
                  <a:srgbClr val="D41B2C"/>
                </a:solidFill>
              </a:rPr>
              <a:t>target encoding </a:t>
            </a:r>
            <a:r>
              <a:rPr lang="en-US" altLang="zh-CN" dirty="0"/>
              <a:t>for categorical data.</a:t>
            </a:r>
          </a:p>
          <a:p>
            <a:pPr marL="742950" lvl="1" indent="-285750">
              <a:lnSpc>
                <a:spcPct val="120000"/>
              </a:lnSpc>
              <a:buClr>
                <a:srgbClr val="D41B2C"/>
              </a:buClr>
              <a:buFont typeface="Arial" panose="020B0604020202020204" pitchFamily="34" charset="0"/>
              <a:buChar char="•"/>
            </a:pPr>
            <a:r>
              <a:rPr lang="en-US" altLang="zh-CN" dirty="0"/>
              <a:t>Target encoding is implemented to transform data into numerical values.</a:t>
            </a:r>
          </a:p>
        </p:txBody>
      </p:sp>
    </p:spTree>
    <p:extLst>
      <p:ext uri="{BB962C8B-B14F-4D97-AF65-F5344CB8AC3E}">
        <p14:creationId xmlns:p14="http://schemas.microsoft.com/office/powerpoint/2010/main" val="156124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unnecessary transformations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3</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9D18040C-32C7-18B1-9503-7077020AE38B}"/>
              </a:ext>
            </a:extLst>
          </p:cNvPr>
          <p:cNvSpPr txBox="1"/>
          <p:nvPr/>
        </p:nvSpPr>
        <p:spPr>
          <a:xfrm>
            <a:off x="781875" y="1498324"/>
            <a:ext cx="9655632" cy="403316"/>
          </a:xfrm>
          <a:prstGeom prst="rect">
            <a:avLst/>
          </a:prstGeom>
          <a:noFill/>
        </p:spPr>
        <p:txBody>
          <a:bodyPr wrap="square">
            <a:spAutoFit/>
          </a:bodyPr>
          <a:lstStyle/>
          <a:p>
            <a:pPr>
              <a:lnSpc>
                <a:spcPct val="120000"/>
              </a:lnSpc>
              <a:buClr>
                <a:srgbClr val="D41B2C"/>
              </a:buClr>
            </a:pPr>
            <a:r>
              <a:rPr lang="en-US" altLang="zh-CN" dirty="0"/>
              <a:t>The following data transformation steps </a:t>
            </a:r>
            <a:r>
              <a:rPr lang="en-US" altLang="zh-CN" b="1" dirty="0">
                <a:solidFill>
                  <a:srgbClr val="D41B2C"/>
                </a:solidFill>
              </a:rPr>
              <a:t>will not be included </a:t>
            </a:r>
            <a:r>
              <a:rPr lang="en-US" altLang="zh-CN" dirty="0"/>
              <a:t>in our project</a:t>
            </a:r>
          </a:p>
        </p:txBody>
      </p:sp>
      <p:sp>
        <p:nvSpPr>
          <p:cNvPr id="5" name="TextBox 4">
            <a:extLst>
              <a:ext uri="{FF2B5EF4-FFF2-40B4-BE49-F238E27FC236}">
                <a16:creationId xmlns:a16="http://schemas.microsoft.com/office/drawing/2014/main" id="{802FA0CF-22FF-4302-36E8-8653B2291206}"/>
              </a:ext>
            </a:extLst>
          </p:cNvPr>
          <p:cNvSpPr txBox="1"/>
          <p:nvPr/>
        </p:nvSpPr>
        <p:spPr>
          <a:xfrm>
            <a:off x="781876" y="4086693"/>
            <a:ext cx="9655631" cy="1068113"/>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t>Discretize continuous features</a:t>
            </a:r>
          </a:p>
          <a:p>
            <a:pPr>
              <a:lnSpc>
                <a:spcPct val="120000"/>
              </a:lnSpc>
              <a:buClr>
                <a:srgbClr val="D41B2C"/>
              </a:buClr>
            </a:pPr>
            <a:r>
              <a:rPr lang="en-US" altLang="zh-CN" dirty="0"/>
              <a:t>     Based on our observation, many of the attributes in the original data set are probably      </a:t>
            </a:r>
          </a:p>
          <a:p>
            <a:pPr>
              <a:lnSpc>
                <a:spcPct val="120000"/>
              </a:lnSpc>
              <a:buClr>
                <a:srgbClr val="D41B2C"/>
              </a:buClr>
            </a:pPr>
            <a:r>
              <a:rPr lang="en-US" altLang="zh-CN" dirty="0"/>
              <a:t>     discretized already.</a:t>
            </a:r>
          </a:p>
        </p:txBody>
      </p:sp>
      <p:sp>
        <p:nvSpPr>
          <p:cNvPr id="8" name="TextBox 7">
            <a:extLst>
              <a:ext uri="{FF2B5EF4-FFF2-40B4-BE49-F238E27FC236}">
                <a16:creationId xmlns:a16="http://schemas.microsoft.com/office/drawing/2014/main" id="{B288BEE4-9806-080D-5702-1B5E82974F44}"/>
              </a:ext>
            </a:extLst>
          </p:cNvPr>
          <p:cNvSpPr txBox="1"/>
          <p:nvPr/>
        </p:nvSpPr>
        <p:spPr>
          <a:xfrm>
            <a:off x="781875" y="2035071"/>
            <a:ext cx="9655632" cy="1068113"/>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t>Drop outliers</a:t>
            </a:r>
          </a:p>
          <a:p>
            <a:pPr>
              <a:lnSpc>
                <a:spcPct val="120000"/>
              </a:lnSpc>
              <a:buClr>
                <a:srgbClr val="D41B2C"/>
              </a:buClr>
            </a:pPr>
            <a:r>
              <a:rPr lang="en-US" altLang="zh-CN" dirty="0"/>
              <a:t>     Some data points are significantly different from the rest of dataset, but they will not be  </a:t>
            </a:r>
          </a:p>
          <a:p>
            <a:pPr>
              <a:lnSpc>
                <a:spcPct val="120000"/>
              </a:lnSpc>
              <a:buClr>
                <a:srgbClr val="D41B2C"/>
              </a:buClr>
            </a:pPr>
            <a:r>
              <a:rPr lang="en-US" altLang="zh-CN" dirty="0"/>
              <a:t>     considered as ‘outliers’ based on the fact that all attributes are categorical and pre-encoded.</a:t>
            </a:r>
          </a:p>
        </p:txBody>
      </p:sp>
      <p:sp>
        <p:nvSpPr>
          <p:cNvPr id="10" name="TextBox 9">
            <a:extLst>
              <a:ext uri="{FF2B5EF4-FFF2-40B4-BE49-F238E27FC236}">
                <a16:creationId xmlns:a16="http://schemas.microsoft.com/office/drawing/2014/main" id="{3F5A00A6-3203-B69C-3725-82D3855BF902}"/>
              </a:ext>
            </a:extLst>
          </p:cNvPr>
          <p:cNvSpPr txBox="1"/>
          <p:nvPr/>
        </p:nvSpPr>
        <p:spPr>
          <a:xfrm>
            <a:off x="781875" y="3227082"/>
            <a:ext cx="9655633" cy="735714"/>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t>Fill/drop missingness</a:t>
            </a:r>
          </a:p>
          <a:p>
            <a:pPr>
              <a:lnSpc>
                <a:spcPct val="120000"/>
              </a:lnSpc>
              <a:buClr>
                <a:srgbClr val="D41B2C"/>
              </a:buClr>
            </a:pPr>
            <a:r>
              <a:rPr lang="en-US" altLang="zh-CN" dirty="0"/>
              <a:t>     Because no missing value is found, this step is skipped.</a:t>
            </a:r>
          </a:p>
        </p:txBody>
      </p:sp>
    </p:spTree>
    <p:extLst>
      <p:ext uri="{BB962C8B-B14F-4D97-AF65-F5344CB8AC3E}">
        <p14:creationId xmlns:p14="http://schemas.microsoft.com/office/powerpoint/2010/main" val="106326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10571922"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unnecessary transformations - continued</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4</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9D18040C-32C7-18B1-9503-7077020AE38B}"/>
              </a:ext>
            </a:extLst>
          </p:cNvPr>
          <p:cNvSpPr txBox="1"/>
          <p:nvPr/>
        </p:nvSpPr>
        <p:spPr>
          <a:xfrm>
            <a:off x="781878" y="1650948"/>
            <a:ext cx="9287155" cy="1068113"/>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t>Decompose features</a:t>
            </a:r>
          </a:p>
          <a:p>
            <a:pPr>
              <a:lnSpc>
                <a:spcPct val="120000"/>
              </a:lnSpc>
              <a:buClr>
                <a:srgbClr val="D41B2C"/>
              </a:buClr>
            </a:pPr>
            <a:r>
              <a:rPr lang="en-US" altLang="zh-CN" dirty="0"/>
              <a:t>     We lack information to understand the context; therefore, decomposing these</a:t>
            </a:r>
          </a:p>
          <a:p>
            <a:pPr>
              <a:lnSpc>
                <a:spcPct val="120000"/>
              </a:lnSpc>
              <a:buClr>
                <a:srgbClr val="D41B2C"/>
              </a:buClr>
            </a:pPr>
            <a:r>
              <a:rPr lang="en-US" altLang="zh-CN" dirty="0"/>
              <a:t>     transformed features is unnecessary.</a:t>
            </a:r>
          </a:p>
        </p:txBody>
      </p:sp>
      <p:sp>
        <p:nvSpPr>
          <p:cNvPr id="5" name="TextBox 4">
            <a:extLst>
              <a:ext uri="{FF2B5EF4-FFF2-40B4-BE49-F238E27FC236}">
                <a16:creationId xmlns:a16="http://schemas.microsoft.com/office/drawing/2014/main" id="{54DB5937-41A9-2BC5-1C93-4329E24DCE6D}"/>
              </a:ext>
            </a:extLst>
          </p:cNvPr>
          <p:cNvSpPr txBox="1"/>
          <p:nvPr/>
        </p:nvSpPr>
        <p:spPr>
          <a:xfrm>
            <a:off x="762000" y="2827299"/>
            <a:ext cx="9287155" cy="1068113"/>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t>Transform features</a:t>
            </a:r>
          </a:p>
          <a:p>
            <a:pPr>
              <a:lnSpc>
                <a:spcPct val="120000"/>
              </a:lnSpc>
              <a:buClr>
                <a:srgbClr val="D41B2C"/>
              </a:buClr>
            </a:pPr>
            <a:r>
              <a:rPr lang="en-US" altLang="zh-CN" dirty="0"/>
              <a:t>     All features are categorical; therefore, log transformation or square root transformation is</a:t>
            </a:r>
          </a:p>
          <a:p>
            <a:pPr>
              <a:lnSpc>
                <a:spcPct val="120000"/>
              </a:lnSpc>
              <a:buClr>
                <a:srgbClr val="D41B2C"/>
              </a:buClr>
            </a:pPr>
            <a:r>
              <a:rPr lang="en-US" altLang="zh-CN" dirty="0"/>
              <a:t>     not considered.</a:t>
            </a:r>
          </a:p>
        </p:txBody>
      </p:sp>
      <p:sp>
        <p:nvSpPr>
          <p:cNvPr id="8" name="TextBox 7">
            <a:extLst>
              <a:ext uri="{FF2B5EF4-FFF2-40B4-BE49-F238E27FC236}">
                <a16:creationId xmlns:a16="http://schemas.microsoft.com/office/drawing/2014/main" id="{14422A5A-8BCD-5D20-3094-8EEC85E373E7}"/>
              </a:ext>
            </a:extLst>
          </p:cNvPr>
          <p:cNvSpPr txBox="1"/>
          <p:nvPr/>
        </p:nvSpPr>
        <p:spPr>
          <a:xfrm>
            <a:off x="762000" y="4003649"/>
            <a:ext cx="9287155" cy="1068113"/>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t>Aggregate features into new features</a:t>
            </a:r>
          </a:p>
          <a:p>
            <a:pPr>
              <a:lnSpc>
                <a:spcPct val="120000"/>
              </a:lnSpc>
              <a:buClr>
                <a:srgbClr val="D41B2C"/>
              </a:buClr>
            </a:pPr>
            <a:r>
              <a:rPr lang="en-US" altLang="zh-CN" dirty="0"/>
              <a:t>     The actual meanings of numerous values are unclear, preventing us from constructing  </a:t>
            </a:r>
          </a:p>
          <a:p>
            <a:pPr>
              <a:lnSpc>
                <a:spcPct val="120000"/>
              </a:lnSpc>
              <a:buClr>
                <a:srgbClr val="D41B2C"/>
              </a:buClr>
            </a:pPr>
            <a:r>
              <a:rPr lang="en-US" altLang="zh-CN" dirty="0"/>
              <a:t>     meaningful and useful features.</a:t>
            </a:r>
          </a:p>
        </p:txBody>
      </p:sp>
    </p:spTree>
    <p:extLst>
      <p:ext uri="{BB962C8B-B14F-4D97-AF65-F5344CB8AC3E}">
        <p14:creationId xmlns:p14="http://schemas.microsoft.com/office/powerpoint/2010/main" val="359801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5532"/>
            <a:ext cx="11410122"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A pipeline of transformers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5</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65946DDA-9B38-D45D-47C8-45F709A0CAA4}"/>
              </a:ext>
            </a:extLst>
          </p:cNvPr>
          <p:cNvSpPr txBox="1"/>
          <p:nvPr/>
        </p:nvSpPr>
        <p:spPr>
          <a:xfrm>
            <a:off x="781878" y="1638300"/>
            <a:ext cx="10456736" cy="403316"/>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lvl1pPr>
            <a:lvl2pPr marL="742950" lvl="1" indent="-285750">
              <a:lnSpc>
                <a:spcPct val="120000"/>
              </a:lnSpc>
              <a:buClr>
                <a:srgbClr val="D41B2C"/>
              </a:buClr>
              <a:buFont typeface="Arial" panose="020B0604020202020204" pitchFamily="34" charset="0"/>
              <a:buChar char="•"/>
            </a:lvl2pPr>
          </a:lstStyle>
          <a:p>
            <a:r>
              <a:rPr lang="en-US" altLang="zh-CN" dirty="0"/>
              <a:t>A pipeline of transformers is created to perform several important transformations listed below.</a:t>
            </a:r>
          </a:p>
        </p:txBody>
      </p:sp>
      <p:pic>
        <p:nvPicPr>
          <p:cNvPr id="6" name="Picture 5">
            <a:extLst>
              <a:ext uri="{FF2B5EF4-FFF2-40B4-BE49-F238E27FC236}">
                <a16:creationId xmlns:a16="http://schemas.microsoft.com/office/drawing/2014/main" id="{EDD6226C-F79D-B22F-24E3-A25D93BD9C86}"/>
              </a:ext>
            </a:extLst>
          </p:cNvPr>
          <p:cNvPicPr>
            <a:picLocks noChangeAspect="1"/>
          </p:cNvPicPr>
          <p:nvPr/>
        </p:nvPicPr>
        <p:blipFill>
          <a:blip r:embed="rId2"/>
          <a:stretch>
            <a:fillRect/>
          </a:stretch>
        </p:blipFill>
        <p:spPr>
          <a:xfrm>
            <a:off x="1175283" y="2382191"/>
            <a:ext cx="6526270" cy="2837509"/>
          </a:xfrm>
          <a:prstGeom prst="rect">
            <a:avLst/>
          </a:prstGeom>
        </p:spPr>
      </p:pic>
    </p:spTree>
    <p:extLst>
      <p:ext uri="{BB962C8B-B14F-4D97-AF65-F5344CB8AC3E}">
        <p14:creationId xmlns:p14="http://schemas.microsoft.com/office/powerpoint/2010/main" val="260475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16540"/>
            <a:ext cx="11410122"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General Information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6</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6805917" y="1916009"/>
            <a:ext cx="4866860" cy="372730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Smaller data set</a:t>
            </a:r>
          </a:p>
          <a:p>
            <a:pPr marL="742950" lvl="1" indent="-285750">
              <a:lnSpc>
                <a:spcPct val="120000"/>
              </a:lnSpc>
              <a:buClr>
                <a:srgbClr val="D41B2C"/>
              </a:buClr>
              <a:buFont typeface="Arial" panose="020B0604020202020204" pitchFamily="34" charset="0"/>
              <a:buChar char="•"/>
            </a:pPr>
            <a:r>
              <a:rPr lang="en-US" altLang="zh-CN" dirty="0"/>
              <a:t>Rows: 838142 &gt; 833795</a:t>
            </a:r>
          </a:p>
          <a:p>
            <a:pPr marL="742950" lvl="1" indent="-285750">
              <a:lnSpc>
                <a:spcPct val="120000"/>
              </a:lnSpc>
              <a:buClr>
                <a:srgbClr val="D41B2C"/>
              </a:buClr>
              <a:buFont typeface="Arial" panose="020B0604020202020204" pitchFamily="34" charset="0"/>
              <a:buChar char="•"/>
            </a:pPr>
            <a:r>
              <a:rPr lang="en-US" altLang="zh-CN" dirty="0"/>
              <a:t>Columns: 36 &gt; 27</a:t>
            </a:r>
          </a:p>
          <a:p>
            <a:pPr marL="285750" indent="-285750">
              <a:lnSpc>
                <a:spcPct val="120000"/>
              </a:lnSpc>
              <a:buClr>
                <a:srgbClr val="D41B2C"/>
              </a:buClr>
              <a:buFont typeface="Wingdings" panose="05000000000000000000" pitchFamily="2" charset="2"/>
              <a:buChar char="n"/>
            </a:pPr>
            <a:r>
              <a:rPr lang="en-US" altLang="zh-CN" dirty="0"/>
              <a:t>Modified data types</a:t>
            </a:r>
          </a:p>
          <a:p>
            <a:pPr marL="742950" lvl="1" indent="-285750">
              <a:lnSpc>
                <a:spcPct val="120000"/>
              </a:lnSpc>
              <a:buClr>
                <a:srgbClr val="D41B2C"/>
              </a:buClr>
              <a:buFont typeface="Arial" panose="020B0604020202020204" pitchFamily="34" charset="0"/>
              <a:buChar char="•"/>
            </a:pPr>
            <a:r>
              <a:rPr lang="en-US" altLang="zh-CN" dirty="0"/>
              <a:t>The data types of most all attributes are changed from integer to float. </a:t>
            </a:r>
          </a:p>
          <a:p>
            <a:pPr marL="742950" lvl="1" indent="-285750">
              <a:lnSpc>
                <a:spcPct val="120000"/>
              </a:lnSpc>
              <a:buClr>
                <a:srgbClr val="D41B2C"/>
              </a:buClr>
              <a:buFont typeface="Arial" panose="020B0604020202020204" pitchFamily="34" charset="0"/>
              <a:buChar char="•"/>
            </a:pPr>
            <a:r>
              <a:rPr lang="en-US" altLang="zh-CN" dirty="0"/>
              <a:t>No object data type exists. </a:t>
            </a:r>
          </a:p>
          <a:p>
            <a:pPr marL="285750" indent="-285750">
              <a:lnSpc>
                <a:spcPct val="120000"/>
              </a:lnSpc>
              <a:buClr>
                <a:srgbClr val="D41B2C"/>
              </a:buClr>
              <a:buFont typeface="Wingdings" panose="05000000000000000000" pitchFamily="2" charset="2"/>
              <a:buChar char="n"/>
            </a:pPr>
            <a:r>
              <a:rPr lang="en-US" altLang="zh-CN" dirty="0"/>
              <a:t>Updated values in the descriptive statistics table</a:t>
            </a:r>
          </a:p>
          <a:p>
            <a:pPr marL="742950" lvl="1" indent="-285750">
              <a:lnSpc>
                <a:spcPct val="120000"/>
              </a:lnSpc>
              <a:buClr>
                <a:srgbClr val="D41B2C"/>
              </a:buClr>
              <a:buFont typeface="Arial" panose="020B0604020202020204" pitchFamily="34" charset="0"/>
              <a:buChar char="•"/>
            </a:pPr>
            <a:r>
              <a:rPr lang="en-US" altLang="zh-CN" dirty="0"/>
              <a:t>The dispersion and shape of data distribution is changed.</a:t>
            </a:r>
          </a:p>
        </p:txBody>
      </p:sp>
      <p:pic>
        <p:nvPicPr>
          <p:cNvPr id="4" name="Picture 3">
            <a:extLst>
              <a:ext uri="{FF2B5EF4-FFF2-40B4-BE49-F238E27FC236}">
                <a16:creationId xmlns:a16="http://schemas.microsoft.com/office/drawing/2014/main" id="{9B86DC57-0B4E-81D8-B0EF-45438D8E155D}"/>
              </a:ext>
            </a:extLst>
          </p:cNvPr>
          <p:cNvPicPr>
            <a:picLocks noChangeAspect="1"/>
          </p:cNvPicPr>
          <p:nvPr/>
        </p:nvPicPr>
        <p:blipFill>
          <a:blip r:embed="rId2"/>
          <a:stretch>
            <a:fillRect/>
          </a:stretch>
        </p:blipFill>
        <p:spPr>
          <a:xfrm>
            <a:off x="519223" y="2224389"/>
            <a:ext cx="5784025" cy="1278055"/>
          </a:xfrm>
          <a:prstGeom prst="rect">
            <a:avLst/>
          </a:prstGeom>
          <a:ln>
            <a:solidFill>
              <a:srgbClr val="328EB5"/>
            </a:solidFill>
          </a:ln>
        </p:spPr>
      </p:pic>
      <p:pic>
        <p:nvPicPr>
          <p:cNvPr id="6" name="Picture 5">
            <a:extLst>
              <a:ext uri="{FF2B5EF4-FFF2-40B4-BE49-F238E27FC236}">
                <a16:creationId xmlns:a16="http://schemas.microsoft.com/office/drawing/2014/main" id="{40F24737-FC88-80FD-DB06-4A7CBD6574BE}"/>
              </a:ext>
            </a:extLst>
          </p:cNvPr>
          <p:cNvPicPr>
            <a:picLocks noChangeAspect="1"/>
          </p:cNvPicPr>
          <p:nvPr/>
        </p:nvPicPr>
        <p:blipFill>
          <a:blip r:embed="rId3"/>
          <a:stretch>
            <a:fillRect/>
          </a:stretch>
        </p:blipFill>
        <p:spPr>
          <a:xfrm>
            <a:off x="519224" y="3848432"/>
            <a:ext cx="5784024" cy="2507918"/>
          </a:xfrm>
          <a:prstGeom prst="rect">
            <a:avLst/>
          </a:prstGeom>
          <a:ln>
            <a:solidFill>
              <a:srgbClr val="328EB5"/>
            </a:solidFill>
          </a:ln>
        </p:spPr>
      </p:pic>
      <p:pic>
        <p:nvPicPr>
          <p:cNvPr id="12" name="Picture 11">
            <a:extLst>
              <a:ext uri="{FF2B5EF4-FFF2-40B4-BE49-F238E27FC236}">
                <a16:creationId xmlns:a16="http://schemas.microsoft.com/office/drawing/2014/main" id="{0D6AC1B1-2FEB-C491-8BBF-2E45C14EFEE8}"/>
              </a:ext>
            </a:extLst>
          </p:cNvPr>
          <p:cNvPicPr>
            <a:picLocks noChangeAspect="1"/>
          </p:cNvPicPr>
          <p:nvPr/>
        </p:nvPicPr>
        <p:blipFill>
          <a:blip r:embed="rId4"/>
          <a:stretch>
            <a:fillRect/>
          </a:stretch>
        </p:blipFill>
        <p:spPr>
          <a:xfrm>
            <a:off x="519224" y="1365222"/>
            <a:ext cx="2298624" cy="485747"/>
          </a:xfrm>
          <a:prstGeom prst="rect">
            <a:avLst/>
          </a:prstGeom>
          <a:ln>
            <a:solidFill>
              <a:srgbClr val="328EB5"/>
            </a:solidFill>
          </a:ln>
        </p:spPr>
      </p:pic>
      <p:pic>
        <p:nvPicPr>
          <p:cNvPr id="14" name="Picture 13">
            <a:extLst>
              <a:ext uri="{FF2B5EF4-FFF2-40B4-BE49-F238E27FC236}">
                <a16:creationId xmlns:a16="http://schemas.microsoft.com/office/drawing/2014/main" id="{CFA72465-60D9-E9B7-BD00-DFCCD8A9B5B4}"/>
              </a:ext>
            </a:extLst>
          </p:cNvPr>
          <p:cNvPicPr>
            <a:picLocks noChangeAspect="1"/>
          </p:cNvPicPr>
          <p:nvPr/>
        </p:nvPicPr>
        <p:blipFill>
          <a:blip r:embed="rId5"/>
          <a:stretch>
            <a:fillRect/>
          </a:stretch>
        </p:blipFill>
        <p:spPr>
          <a:xfrm>
            <a:off x="3003984" y="1364393"/>
            <a:ext cx="3299266" cy="633637"/>
          </a:xfrm>
          <a:prstGeom prst="rect">
            <a:avLst/>
          </a:prstGeom>
          <a:ln>
            <a:solidFill>
              <a:srgbClr val="328EB5"/>
            </a:solidFill>
          </a:ln>
        </p:spPr>
      </p:pic>
    </p:spTree>
    <p:extLst>
      <p:ext uri="{BB962C8B-B14F-4D97-AF65-F5344CB8AC3E}">
        <p14:creationId xmlns:p14="http://schemas.microsoft.com/office/powerpoint/2010/main" val="56869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7" y="160847"/>
            <a:ext cx="11998457" cy="739754"/>
          </a:xfrm>
          <a:prstGeom prst="rect">
            <a:avLst/>
          </a:prstGeom>
          <a:noFill/>
        </p:spPr>
        <p:txBody>
          <a:bodyPr wrap="square">
            <a:spAutoFit/>
          </a:bodyPr>
          <a:lstStyle/>
          <a:p>
            <a:pPr>
              <a:lnSpc>
                <a:spcPct val="150000"/>
              </a:lnSpc>
            </a:pPr>
            <a:r>
              <a:rPr lang="en-US" altLang="zh-CN" sz="32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Duplication and missingness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7</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1025484" y="3010864"/>
            <a:ext cx="8464379" cy="1068113"/>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solidFill>
                  <a:srgbClr val="D41B2C"/>
                </a:solidFill>
              </a:rPr>
              <a:t>New duplicate values </a:t>
            </a:r>
            <a:r>
              <a:rPr lang="en-US" altLang="zh-CN" dirty="0"/>
              <a:t>are found. </a:t>
            </a:r>
          </a:p>
          <a:p>
            <a:pPr>
              <a:lnSpc>
                <a:spcPct val="120000"/>
              </a:lnSpc>
              <a:buClr>
                <a:srgbClr val="D41B2C"/>
              </a:buClr>
            </a:pPr>
            <a:r>
              <a:rPr lang="en-US" altLang="zh-CN" dirty="0"/>
              <a:t>     This existence of new duplicate values is possible when the size of this data set is</a:t>
            </a:r>
          </a:p>
          <a:p>
            <a:pPr>
              <a:lnSpc>
                <a:spcPct val="120000"/>
              </a:lnSpc>
              <a:buClr>
                <a:srgbClr val="D41B2C"/>
              </a:buClr>
            </a:pPr>
            <a:r>
              <a:rPr lang="en-US" altLang="zh-CN" dirty="0"/>
              <a:t>     large and ranges of values are small.</a:t>
            </a:r>
          </a:p>
        </p:txBody>
      </p:sp>
      <p:pic>
        <p:nvPicPr>
          <p:cNvPr id="15" name="Picture 14">
            <a:extLst>
              <a:ext uri="{FF2B5EF4-FFF2-40B4-BE49-F238E27FC236}">
                <a16:creationId xmlns:a16="http://schemas.microsoft.com/office/drawing/2014/main" id="{85AC7919-F72A-7EAB-5C30-AFC77F3BC764}"/>
              </a:ext>
            </a:extLst>
          </p:cNvPr>
          <p:cNvPicPr>
            <a:picLocks noChangeAspect="1"/>
          </p:cNvPicPr>
          <p:nvPr/>
        </p:nvPicPr>
        <p:blipFill>
          <a:blip r:embed="rId2"/>
          <a:stretch>
            <a:fillRect/>
          </a:stretch>
        </p:blipFill>
        <p:spPr>
          <a:xfrm>
            <a:off x="1025484" y="1651049"/>
            <a:ext cx="8464379" cy="1209198"/>
          </a:xfrm>
          <a:prstGeom prst="rect">
            <a:avLst/>
          </a:prstGeom>
          <a:ln>
            <a:solidFill>
              <a:srgbClr val="328EB5"/>
            </a:solidFill>
          </a:ln>
        </p:spPr>
      </p:pic>
      <p:pic>
        <p:nvPicPr>
          <p:cNvPr id="16" name="Picture 15">
            <a:extLst>
              <a:ext uri="{FF2B5EF4-FFF2-40B4-BE49-F238E27FC236}">
                <a16:creationId xmlns:a16="http://schemas.microsoft.com/office/drawing/2014/main" id="{1BAD561E-FF34-D187-EF3E-C03BB9D7CCD8}"/>
              </a:ext>
            </a:extLst>
          </p:cNvPr>
          <p:cNvPicPr>
            <a:picLocks noChangeAspect="1"/>
          </p:cNvPicPr>
          <p:nvPr/>
        </p:nvPicPr>
        <p:blipFill>
          <a:blip r:embed="rId3"/>
          <a:stretch>
            <a:fillRect/>
          </a:stretch>
        </p:blipFill>
        <p:spPr>
          <a:xfrm>
            <a:off x="1025484" y="4474996"/>
            <a:ext cx="4800259" cy="731955"/>
          </a:xfrm>
          <a:prstGeom prst="rect">
            <a:avLst/>
          </a:prstGeom>
          <a:ln>
            <a:solidFill>
              <a:srgbClr val="328EB5"/>
            </a:solidFill>
          </a:ln>
        </p:spPr>
      </p:pic>
      <p:sp>
        <p:nvSpPr>
          <p:cNvPr id="4" name="TextBox 3">
            <a:extLst>
              <a:ext uri="{FF2B5EF4-FFF2-40B4-BE49-F238E27FC236}">
                <a16:creationId xmlns:a16="http://schemas.microsoft.com/office/drawing/2014/main" id="{CEE4346C-607F-3358-378A-05114BB4447A}"/>
              </a:ext>
            </a:extLst>
          </p:cNvPr>
          <p:cNvSpPr txBox="1"/>
          <p:nvPr/>
        </p:nvSpPr>
        <p:spPr>
          <a:xfrm>
            <a:off x="1025484" y="5358212"/>
            <a:ext cx="4800259" cy="735714"/>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solidFill>
                  <a:srgbClr val="D41B2C"/>
                </a:solidFill>
              </a:rPr>
              <a:t>No missing value </a:t>
            </a:r>
            <a:r>
              <a:rPr lang="en-US" altLang="zh-CN" dirty="0"/>
              <a:t>exists in both features and the target variable.</a:t>
            </a:r>
          </a:p>
        </p:txBody>
      </p:sp>
    </p:spTree>
    <p:extLst>
      <p:ext uri="{BB962C8B-B14F-4D97-AF65-F5344CB8AC3E}">
        <p14:creationId xmlns:p14="http://schemas.microsoft.com/office/powerpoint/2010/main" val="35186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32058"/>
            <a:ext cx="11410122"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Distribution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8</a:t>
            </a:fld>
            <a:endParaRPr lang="zh-CN" altLang="en-US" dirty="0"/>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7344377" y="2693286"/>
            <a:ext cx="4160051" cy="1068113"/>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effect of standardization is shown on the histogram plots (x-axis). </a:t>
            </a:r>
          </a:p>
        </p:txBody>
      </p:sp>
      <p:pic>
        <p:nvPicPr>
          <p:cNvPr id="4" name="Picture 3">
            <a:extLst>
              <a:ext uri="{FF2B5EF4-FFF2-40B4-BE49-F238E27FC236}">
                <a16:creationId xmlns:a16="http://schemas.microsoft.com/office/drawing/2014/main" id="{24859B2B-7497-0A67-FE46-DE8CA5FFEB83}"/>
              </a:ext>
            </a:extLst>
          </p:cNvPr>
          <p:cNvPicPr>
            <a:picLocks noChangeAspect="1"/>
          </p:cNvPicPr>
          <p:nvPr/>
        </p:nvPicPr>
        <p:blipFill>
          <a:blip r:embed="rId2"/>
          <a:stretch>
            <a:fillRect/>
          </a:stretch>
        </p:blipFill>
        <p:spPr>
          <a:xfrm>
            <a:off x="503275" y="1332878"/>
            <a:ext cx="6513417" cy="5023472"/>
          </a:xfrm>
          <a:prstGeom prst="rect">
            <a:avLst/>
          </a:prstGeom>
          <a:ln>
            <a:solidFill>
              <a:srgbClr val="328EB5"/>
            </a:solidFill>
          </a:ln>
        </p:spPr>
      </p:pic>
      <p:sp>
        <p:nvSpPr>
          <p:cNvPr id="5" name="TextBox 4">
            <a:extLst>
              <a:ext uri="{FF2B5EF4-FFF2-40B4-BE49-F238E27FC236}">
                <a16:creationId xmlns:a16="http://schemas.microsoft.com/office/drawing/2014/main" id="{53C94174-6337-0699-1D75-2CA2A8D4EC9A}"/>
              </a:ext>
            </a:extLst>
          </p:cNvPr>
          <p:cNvSpPr txBox="1"/>
          <p:nvPr/>
        </p:nvSpPr>
        <p:spPr>
          <a:xfrm>
            <a:off x="7344377" y="3955303"/>
            <a:ext cx="4160051" cy="735714"/>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lvl1pPr>
          </a:lstStyle>
          <a:p>
            <a:r>
              <a:rPr lang="en-US" altLang="zh-CN" dirty="0"/>
              <a:t>The number of plots is decreased because of dropped attributes. </a:t>
            </a:r>
            <a:endParaRPr lang="zh-CN" altLang="en-US" dirty="0"/>
          </a:p>
        </p:txBody>
      </p:sp>
    </p:spTree>
    <p:extLst>
      <p:ext uri="{BB962C8B-B14F-4D97-AF65-F5344CB8AC3E}">
        <p14:creationId xmlns:p14="http://schemas.microsoft.com/office/powerpoint/2010/main" val="82159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36525"/>
            <a:ext cx="11410122"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Outlier detection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9</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0D7ACA50-3851-0DE7-D24F-0F02392BAC92}"/>
              </a:ext>
            </a:extLst>
          </p:cNvPr>
          <p:cNvSpPr txBox="1"/>
          <p:nvPr/>
        </p:nvSpPr>
        <p:spPr>
          <a:xfrm>
            <a:off x="930734" y="5596901"/>
            <a:ext cx="10423066" cy="1068113"/>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a:lvl1pPr>
          </a:lstStyle>
          <a:p>
            <a:r>
              <a:rPr lang="en-US" altLang="zh-CN" dirty="0"/>
              <a:t>The difference in outlier fraction between pre-transformed and post-transformed data is very small. </a:t>
            </a:r>
          </a:p>
          <a:p>
            <a:r>
              <a:rPr lang="en-US" altLang="zh-CN" dirty="0"/>
              <a:t>Because all attributes are categorical, the existence of numerous ‘outliers’ is reasonable. No modification on these data points is added.</a:t>
            </a:r>
          </a:p>
        </p:txBody>
      </p:sp>
      <p:pic>
        <p:nvPicPr>
          <p:cNvPr id="6" name="Picture 5">
            <a:extLst>
              <a:ext uri="{FF2B5EF4-FFF2-40B4-BE49-F238E27FC236}">
                <a16:creationId xmlns:a16="http://schemas.microsoft.com/office/drawing/2014/main" id="{3E5DC431-CD01-57C3-B6A1-5EC381DBA268}"/>
              </a:ext>
            </a:extLst>
          </p:cNvPr>
          <p:cNvPicPr>
            <a:picLocks noChangeAspect="1"/>
          </p:cNvPicPr>
          <p:nvPr/>
        </p:nvPicPr>
        <p:blipFill>
          <a:blip r:embed="rId2"/>
          <a:stretch>
            <a:fillRect/>
          </a:stretch>
        </p:blipFill>
        <p:spPr>
          <a:xfrm>
            <a:off x="930734" y="1262107"/>
            <a:ext cx="3708718" cy="4197588"/>
          </a:xfrm>
          <a:prstGeom prst="rect">
            <a:avLst/>
          </a:prstGeom>
          <a:ln>
            <a:solidFill>
              <a:srgbClr val="328EB5"/>
            </a:solidFill>
          </a:ln>
        </p:spPr>
      </p:pic>
      <p:pic>
        <p:nvPicPr>
          <p:cNvPr id="13" name="Picture 12">
            <a:extLst>
              <a:ext uri="{FF2B5EF4-FFF2-40B4-BE49-F238E27FC236}">
                <a16:creationId xmlns:a16="http://schemas.microsoft.com/office/drawing/2014/main" id="{78D80F29-5CF9-3B03-8A9B-854DC69B118E}"/>
              </a:ext>
            </a:extLst>
          </p:cNvPr>
          <p:cNvPicPr>
            <a:picLocks noChangeAspect="1"/>
          </p:cNvPicPr>
          <p:nvPr/>
        </p:nvPicPr>
        <p:blipFill>
          <a:blip r:embed="rId3"/>
          <a:stretch>
            <a:fillRect/>
          </a:stretch>
        </p:blipFill>
        <p:spPr>
          <a:xfrm>
            <a:off x="5147078" y="1262107"/>
            <a:ext cx="3821832" cy="4197588"/>
          </a:xfrm>
          <a:prstGeom prst="rect">
            <a:avLst/>
          </a:prstGeom>
          <a:ln>
            <a:solidFill>
              <a:srgbClr val="328EB5"/>
            </a:solidFill>
          </a:ln>
        </p:spPr>
      </p:pic>
    </p:spTree>
    <p:extLst>
      <p:ext uri="{BB962C8B-B14F-4D97-AF65-F5344CB8AC3E}">
        <p14:creationId xmlns:p14="http://schemas.microsoft.com/office/powerpoint/2010/main" val="163848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643</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等线</vt:lpstr>
      <vt:lpstr>等线 Light</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Liyang Song</dc:creator>
  <cp:lastModifiedBy>Liyang Song</cp:lastModifiedBy>
  <cp:revision>45</cp:revision>
  <dcterms:created xsi:type="dcterms:W3CDTF">2023-10-29T06:34:05Z</dcterms:created>
  <dcterms:modified xsi:type="dcterms:W3CDTF">2023-10-29T23:36:59Z</dcterms:modified>
</cp:coreProperties>
</file>