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4" r:id="rId5"/>
    <p:sldId id="264" r:id="rId6"/>
    <p:sldId id="266" r:id="rId7"/>
    <p:sldId id="278" r:id="rId8"/>
    <p:sldId id="277" r:id="rId9"/>
    <p:sldId id="270" r:id="rId10"/>
    <p:sldId id="271" r:id="rId11"/>
    <p:sldId id="27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EB5"/>
    <a:srgbClr val="D41B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9" d="100"/>
          <a:sy n="59" d="100"/>
        </p:scale>
        <p:origin x="940" y="52"/>
      </p:cViewPr>
      <p:guideLst>
        <p:guide orient="horz" pos="103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920D-0DD4-3048-E837-4BBC1F871A9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1E58371F-10DD-7E8D-7BBE-C73D8820F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35B956E-3432-4577-B36C-3A43E9D32CF6}"/>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A288E6F9-BD71-A3B7-2E63-288C5834D02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CDDBD9A-9954-1B14-C473-2D9CF84F1FC6}"/>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3272250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4388-3623-1692-118E-9121948CF775}"/>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D7479AB-7DC4-0DBD-CFA7-B47252F84D92}"/>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167CD21-F9C9-E431-D5E2-17BD6180D0B8}"/>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CCAA187F-0754-3074-BC80-4426E3DA13E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6085DA9-D334-CD61-3AD7-71E336BC4ABD}"/>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243076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C2E61B-5253-2F5C-C13B-D68CE4F95685}"/>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6EC202F1-6C37-FCBE-D6D5-BA01D302A76B}"/>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590D01A-5B5A-3A2E-C21A-6B4B3EA6D2BE}"/>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077CDADA-CBC7-D26E-E18B-459437F8B1D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ECD7A5E-A325-1F77-2573-5230D990FB21}"/>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151266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488E3-CEF6-C417-5CE7-4C602A82A32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2460C58-7ECA-7228-256D-474D6C1A75E2}"/>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1E838A7-39C0-3BDC-E4DB-D727017E37BC}"/>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B274A432-1B4F-539C-2223-CEE5EAAC02D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83EEDB2-20E1-B3E3-6246-2C313AC7FC05}"/>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126107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B69D-81BD-B129-E332-C7DFCB22396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599117C-8CDB-2D03-545A-7C721B1534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7F4D364B-6953-D236-5B8B-EA492A2BCC4D}"/>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0B0FC8B8-4AE2-D0AD-ADB5-436514C349A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FA36792-7213-D399-4A6D-A8414F891ECB}"/>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427685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2320-EECB-D767-9351-8514DE86A85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AE47EE6-3D2B-9857-5991-32395FB8708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D78440A-6856-82CE-5158-C7D5AFDD0A5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2FE4F19-C30D-63BF-7F2F-D1F8694BC75A}"/>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6" name="Footer Placeholder 5">
            <a:extLst>
              <a:ext uri="{FF2B5EF4-FFF2-40B4-BE49-F238E27FC236}">
                <a16:creationId xmlns:a16="http://schemas.microsoft.com/office/drawing/2014/main" id="{D2ED6253-ABD9-31B1-B000-A528D0E9A29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3135785-23DA-66FA-3AD2-ABB5FFC0CBE3}"/>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78778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42E7-A205-332D-3B55-693571C74E93}"/>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E0BC219-C9D9-3003-210B-204625DE6C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40A4BB9-9645-7491-F549-20E80182D02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92F27A0D-8C7A-A4F1-0AA3-B1273271B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0BC42998-DAE0-FFFC-2298-5E3CDA05706C}"/>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DA1E6B08-19D8-E83D-BEBC-75BCFD0A634B}"/>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8" name="Footer Placeholder 7">
            <a:extLst>
              <a:ext uri="{FF2B5EF4-FFF2-40B4-BE49-F238E27FC236}">
                <a16:creationId xmlns:a16="http://schemas.microsoft.com/office/drawing/2014/main" id="{8B06F46E-F4B5-F22F-E753-11CEB66448F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9B0966D9-2F4B-8E4A-48F5-AAD674131F57}"/>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565552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E86D-75C8-5BC2-994D-375E78614A37}"/>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FB77557-87D3-8DDF-BDAB-D5146697ECF0}"/>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4" name="Footer Placeholder 3">
            <a:extLst>
              <a:ext uri="{FF2B5EF4-FFF2-40B4-BE49-F238E27FC236}">
                <a16:creationId xmlns:a16="http://schemas.microsoft.com/office/drawing/2014/main" id="{BE4C9ED8-D406-171C-5F84-E2FC0F282E4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8D009515-9282-AA90-C67C-A22D83DD3FF0}"/>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3908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61425-9818-1C84-A398-B5326AED0788}"/>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3" name="Footer Placeholder 2">
            <a:extLst>
              <a:ext uri="{FF2B5EF4-FFF2-40B4-BE49-F238E27FC236}">
                <a16:creationId xmlns:a16="http://schemas.microsoft.com/office/drawing/2014/main" id="{B7D6768B-57C6-FB71-B9A6-FDF491878634}"/>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14B1C4A7-B20A-2C6A-F439-C5A004114354}"/>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1547770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5549-3CFD-4A4F-82D2-AC78E64FE5A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1172DA4-6772-CFD8-F58C-B7BCAA4E25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522605A-97BD-3FFF-4721-0B639766D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B4137FF-A916-920E-E297-978130A7D279}"/>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6" name="Footer Placeholder 5">
            <a:extLst>
              <a:ext uri="{FF2B5EF4-FFF2-40B4-BE49-F238E27FC236}">
                <a16:creationId xmlns:a16="http://schemas.microsoft.com/office/drawing/2014/main" id="{FB491B39-B50D-153E-3A55-B1AFCD305CA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772DF5C-FD3D-61F9-53F6-04EE6774C671}"/>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85912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6FFD-8CF9-D367-DDF8-580775A3017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C2609A41-6B9D-39EC-4A0A-ADE8A410FF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643160A-A4A0-4DA0-6DC3-93EB0C452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BAF4915-2E53-D29B-581C-D5BF5F682719}"/>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6" name="Footer Placeholder 5">
            <a:extLst>
              <a:ext uri="{FF2B5EF4-FFF2-40B4-BE49-F238E27FC236}">
                <a16:creationId xmlns:a16="http://schemas.microsoft.com/office/drawing/2014/main" id="{23A03EBA-C722-C323-A5B6-1309A4B1A16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0068377-62EE-E219-E6E7-BBF0F1C26310}"/>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257170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38C70F-B7DD-27A2-E58D-64A882337E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F1C2977-454D-C17E-5986-7833CDF44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E6F591B-7473-7EA7-B9A3-0EA24DE462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1CEC9076-E10C-7A05-0A9E-AD66ADA17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6D9639ED-F52C-8E13-D5C3-BDF16BF136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309240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F28122-970E-0702-0985-C83B0B796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96" y="272433"/>
            <a:ext cx="1531874" cy="1531874"/>
          </a:xfrm>
          <a:prstGeom prst="rect">
            <a:avLst/>
          </a:prstGeom>
        </p:spPr>
      </p:pic>
      <p:sp>
        <p:nvSpPr>
          <p:cNvPr id="5" name="Flowchart: Document 4">
            <a:extLst>
              <a:ext uri="{FF2B5EF4-FFF2-40B4-BE49-F238E27FC236}">
                <a16:creationId xmlns:a16="http://schemas.microsoft.com/office/drawing/2014/main" id="{5C937310-B598-4297-40BA-EFE80DA096FE}"/>
              </a:ext>
            </a:extLst>
          </p:cNvPr>
          <p:cNvSpPr/>
          <p:nvPr/>
        </p:nvSpPr>
        <p:spPr>
          <a:xfrm rot="10800000">
            <a:off x="0" y="1232451"/>
            <a:ext cx="12192000" cy="5625547"/>
          </a:xfrm>
          <a:prstGeom prst="flowChartDocumen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Box 5">
            <a:extLst>
              <a:ext uri="{FF2B5EF4-FFF2-40B4-BE49-F238E27FC236}">
                <a16:creationId xmlns:a16="http://schemas.microsoft.com/office/drawing/2014/main" id="{5992A88D-5741-50EE-6BD9-CD9E77F00493}"/>
              </a:ext>
            </a:extLst>
          </p:cNvPr>
          <p:cNvSpPr txBox="1"/>
          <p:nvPr/>
        </p:nvSpPr>
        <p:spPr>
          <a:xfrm>
            <a:off x="4422913" y="3130130"/>
            <a:ext cx="7111132" cy="820674"/>
          </a:xfrm>
          <a:prstGeom prst="rect">
            <a:avLst/>
          </a:prstGeom>
          <a:noFill/>
        </p:spPr>
        <p:txBody>
          <a:bodyPr wrap="square">
            <a:spAutoFit/>
          </a:bodyPr>
          <a:lstStyle/>
          <a:p>
            <a:pPr algn="r">
              <a:lnSpc>
                <a:spcPct val="150000"/>
              </a:lnSpc>
            </a:pPr>
            <a:r>
              <a:rPr lang="en-US" altLang="zh-CN" sz="36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Advertisement CTR Prediction</a:t>
            </a:r>
          </a:p>
        </p:txBody>
      </p:sp>
      <p:sp>
        <p:nvSpPr>
          <p:cNvPr id="8" name="TextBox 7">
            <a:extLst>
              <a:ext uri="{FF2B5EF4-FFF2-40B4-BE49-F238E27FC236}">
                <a16:creationId xmlns:a16="http://schemas.microsoft.com/office/drawing/2014/main" id="{327AE4FB-70A4-EEDD-3915-A085D044C3BA}"/>
              </a:ext>
            </a:extLst>
          </p:cNvPr>
          <p:cNvSpPr txBox="1"/>
          <p:nvPr/>
        </p:nvSpPr>
        <p:spPr>
          <a:xfrm>
            <a:off x="5369833" y="4034725"/>
            <a:ext cx="6094638" cy="658835"/>
          </a:xfrm>
          <a:prstGeom prst="rect">
            <a:avLst/>
          </a:prstGeom>
          <a:noFill/>
        </p:spPr>
        <p:txBody>
          <a:bodyPr wrap="square">
            <a:spAutoFit/>
          </a:bodyPr>
          <a:lstStyle/>
          <a:p>
            <a:pPr algn="r">
              <a:lnSpc>
                <a:spcPct val="150000"/>
              </a:lnSpc>
            </a:pPr>
            <a:r>
              <a:rPr lang="en-US" altLang="zh-CN"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ea"/>
              </a:rPr>
              <a:t>Data Preparation</a:t>
            </a:r>
            <a:endParaRPr lang="zh-CN" altLang="en-US"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TextBox 8">
            <a:extLst>
              <a:ext uri="{FF2B5EF4-FFF2-40B4-BE49-F238E27FC236}">
                <a16:creationId xmlns:a16="http://schemas.microsoft.com/office/drawing/2014/main" id="{17C62368-7A37-1822-D4A8-5C9DC206531D}"/>
              </a:ext>
            </a:extLst>
          </p:cNvPr>
          <p:cNvSpPr txBox="1"/>
          <p:nvPr/>
        </p:nvSpPr>
        <p:spPr>
          <a:xfrm>
            <a:off x="5369833" y="5178180"/>
            <a:ext cx="6094638" cy="1195199"/>
          </a:xfrm>
          <a:prstGeom prst="rect">
            <a:avLst/>
          </a:prstGeom>
          <a:noFill/>
        </p:spPr>
        <p:txBody>
          <a:bodyPr wrap="square">
            <a:spAutoFit/>
          </a:bodyPr>
          <a:lstStyle/>
          <a:p>
            <a:pPr algn="r">
              <a:lnSpc>
                <a:spcPct val="150000"/>
              </a:lnSpc>
            </a:pP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DS5220 / Fall 2023 Semester</a:t>
            </a:r>
          </a:p>
          <a:p>
            <a:pPr algn="r">
              <a:lnSpc>
                <a:spcPct val="150000"/>
              </a:lnSpc>
            </a:pP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Team Members:</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Liyang</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Song, Qian Yin</a:t>
            </a:r>
          </a:p>
          <a:p>
            <a:pPr algn="r">
              <a:lnSpc>
                <a:spcPct val="150000"/>
              </a:lnSpc>
            </a:pP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Oct 29, 2023</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 </a:t>
            </a:r>
            <a:endPar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14" name="Slide Number Placeholder 13">
            <a:extLst>
              <a:ext uri="{FF2B5EF4-FFF2-40B4-BE49-F238E27FC236}">
                <a16:creationId xmlns:a16="http://schemas.microsoft.com/office/drawing/2014/main" id="{AA336CAD-1BC0-4D51-87EC-4B575C82490F}"/>
              </a:ext>
            </a:extLst>
          </p:cNvPr>
          <p:cNvSpPr>
            <a:spLocks noGrp="1"/>
          </p:cNvSpPr>
          <p:nvPr>
            <p:ph type="sldNum" sz="quarter" idx="12"/>
          </p:nvPr>
        </p:nvSpPr>
        <p:spPr>
          <a:xfrm>
            <a:off x="9296400" y="6492875"/>
            <a:ext cx="2743200" cy="365125"/>
          </a:xfrm>
        </p:spPr>
        <p:txBody>
          <a:bodyPr/>
          <a:lstStyle/>
          <a:p>
            <a:fld id="{CD1615FA-664A-4E3E-8664-50FDFADF9207}" type="slidenum">
              <a:rPr lang="zh-CN" altLang="en-US" smtClean="0"/>
              <a:t>1</a:t>
            </a:fld>
            <a:endParaRPr lang="zh-CN" altLang="en-US" dirty="0"/>
          </a:p>
        </p:txBody>
      </p:sp>
    </p:spTree>
    <p:extLst>
      <p:ext uri="{BB962C8B-B14F-4D97-AF65-F5344CB8AC3E}">
        <p14:creationId xmlns:p14="http://schemas.microsoft.com/office/powerpoint/2010/main" val="22034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160847"/>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correlation and VIF</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10</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a:extLst>
              <a:ext uri="{FF2B5EF4-FFF2-40B4-BE49-F238E27FC236}">
                <a16:creationId xmlns:a16="http://schemas.microsoft.com/office/drawing/2014/main" id="{ADBBB4F8-6B9D-FEF2-AEE8-6C009B458ECD}"/>
              </a:ext>
            </a:extLst>
          </p:cNvPr>
          <p:cNvSpPr txBox="1"/>
          <p:nvPr/>
        </p:nvSpPr>
        <p:spPr>
          <a:xfrm>
            <a:off x="988449" y="5016446"/>
            <a:ext cx="7622151" cy="735714"/>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a:lvl1pPr>
          </a:lstStyle>
          <a:p>
            <a:r>
              <a:rPr lang="en-US" altLang="zh-CN" dirty="0"/>
              <a:t>Some attribute pairs has a correlation </a:t>
            </a:r>
            <a:r>
              <a:rPr lang="en-US" altLang="zh-CN"/>
              <a:t>greater than 0.5.</a:t>
            </a:r>
            <a:endParaRPr lang="en-US" altLang="zh-CN" b="1" dirty="0"/>
          </a:p>
          <a:p>
            <a:r>
              <a:rPr lang="en-US" altLang="zh-CN" dirty="0"/>
              <a:t>The VIFs of all attributes are below 5. </a:t>
            </a:r>
          </a:p>
        </p:txBody>
      </p:sp>
      <p:pic>
        <p:nvPicPr>
          <p:cNvPr id="4" name="Picture 3">
            <a:extLst>
              <a:ext uri="{FF2B5EF4-FFF2-40B4-BE49-F238E27FC236}">
                <a16:creationId xmlns:a16="http://schemas.microsoft.com/office/drawing/2014/main" id="{D78F2B68-4F1B-8672-7330-2C7A5E18E9DC}"/>
              </a:ext>
            </a:extLst>
          </p:cNvPr>
          <p:cNvPicPr>
            <a:picLocks noChangeAspect="1"/>
          </p:cNvPicPr>
          <p:nvPr/>
        </p:nvPicPr>
        <p:blipFill>
          <a:blip r:embed="rId2"/>
          <a:stretch>
            <a:fillRect/>
          </a:stretch>
        </p:blipFill>
        <p:spPr>
          <a:xfrm>
            <a:off x="781878" y="1313477"/>
            <a:ext cx="3898789" cy="3497523"/>
          </a:xfrm>
          <a:prstGeom prst="rect">
            <a:avLst/>
          </a:prstGeom>
        </p:spPr>
      </p:pic>
      <p:pic>
        <p:nvPicPr>
          <p:cNvPr id="12" name="Picture 11">
            <a:extLst>
              <a:ext uri="{FF2B5EF4-FFF2-40B4-BE49-F238E27FC236}">
                <a16:creationId xmlns:a16="http://schemas.microsoft.com/office/drawing/2014/main" id="{032C3F49-8A69-94FA-2DC1-1059FC55C040}"/>
              </a:ext>
            </a:extLst>
          </p:cNvPr>
          <p:cNvPicPr>
            <a:picLocks noChangeAspect="1"/>
          </p:cNvPicPr>
          <p:nvPr/>
        </p:nvPicPr>
        <p:blipFill>
          <a:blip r:embed="rId3"/>
          <a:stretch>
            <a:fillRect/>
          </a:stretch>
        </p:blipFill>
        <p:spPr>
          <a:xfrm>
            <a:off x="5099076" y="1313477"/>
            <a:ext cx="3187864" cy="3079908"/>
          </a:xfrm>
          <a:prstGeom prst="rect">
            <a:avLst/>
          </a:prstGeom>
        </p:spPr>
      </p:pic>
      <p:pic>
        <p:nvPicPr>
          <p:cNvPr id="15" name="Picture 14">
            <a:extLst>
              <a:ext uri="{FF2B5EF4-FFF2-40B4-BE49-F238E27FC236}">
                <a16:creationId xmlns:a16="http://schemas.microsoft.com/office/drawing/2014/main" id="{CF8A275D-BFD2-1953-17EC-B0AE263D132E}"/>
              </a:ext>
            </a:extLst>
          </p:cNvPr>
          <p:cNvPicPr>
            <a:picLocks noChangeAspect="1"/>
          </p:cNvPicPr>
          <p:nvPr/>
        </p:nvPicPr>
        <p:blipFill>
          <a:blip r:embed="rId4"/>
          <a:stretch>
            <a:fillRect/>
          </a:stretch>
        </p:blipFill>
        <p:spPr>
          <a:xfrm>
            <a:off x="8835978" y="1168795"/>
            <a:ext cx="1835244" cy="5340624"/>
          </a:xfrm>
          <a:prstGeom prst="rect">
            <a:avLst/>
          </a:prstGeom>
        </p:spPr>
      </p:pic>
    </p:spTree>
    <p:extLst>
      <p:ext uri="{BB962C8B-B14F-4D97-AF65-F5344CB8AC3E}">
        <p14:creationId xmlns:p14="http://schemas.microsoft.com/office/powerpoint/2010/main" val="25947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5532"/>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Discussion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11</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a:extLst>
              <a:ext uri="{FF2B5EF4-FFF2-40B4-BE49-F238E27FC236}">
                <a16:creationId xmlns:a16="http://schemas.microsoft.com/office/drawing/2014/main" id="{65946DDA-9B38-D45D-47C8-45F709A0CAA4}"/>
              </a:ext>
            </a:extLst>
          </p:cNvPr>
          <p:cNvSpPr txBox="1"/>
          <p:nvPr/>
        </p:nvSpPr>
        <p:spPr>
          <a:xfrm>
            <a:off x="781878" y="2693286"/>
            <a:ext cx="10456736" cy="1732910"/>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Checking if the original data set is pre-encoded and if values have statistical meaning are important. We need to use the description of attributes and the distribution of dataset to identify whether attributes should be considered as categorical or numerical. </a:t>
            </a:r>
          </a:p>
          <a:p>
            <a:pPr marL="285750" indent="-285750">
              <a:lnSpc>
                <a:spcPct val="120000"/>
              </a:lnSpc>
              <a:buClr>
                <a:srgbClr val="D41B2C"/>
              </a:buClr>
              <a:buFont typeface="Wingdings" panose="05000000000000000000" pitchFamily="2" charset="2"/>
              <a:buChar char="n"/>
            </a:pPr>
            <a:r>
              <a:rPr lang="en-US" altLang="zh-CN" dirty="0"/>
              <a:t>Using the commonly used strategies to detect and handle outliers may be ineffective for categorical data. </a:t>
            </a:r>
          </a:p>
        </p:txBody>
      </p:sp>
    </p:spTree>
    <p:extLst>
      <p:ext uri="{BB962C8B-B14F-4D97-AF65-F5344CB8AC3E}">
        <p14:creationId xmlns:p14="http://schemas.microsoft.com/office/powerpoint/2010/main" val="145905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8695"/>
            <a:ext cx="9660835"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Identify required transformation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2</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a:extLst>
              <a:ext uri="{FF2B5EF4-FFF2-40B4-BE49-F238E27FC236}">
                <a16:creationId xmlns:a16="http://schemas.microsoft.com/office/drawing/2014/main" id="{A79A2E26-7DF5-3999-3DCD-B04988DE375C}"/>
              </a:ext>
            </a:extLst>
          </p:cNvPr>
          <p:cNvSpPr txBox="1"/>
          <p:nvPr/>
        </p:nvSpPr>
        <p:spPr>
          <a:xfrm>
            <a:off x="1230084" y="1495207"/>
            <a:ext cx="9731831" cy="4724498"/>
          </a:xfrm>
          <a:prstGeom prst="rect">
            <a:avLst/>
          </a:prstGeom>
          <a:noFill/>
        </p:spPr>
        <p:txBody>
          <a:bodyPr wrap="square">
            <a:spAutoFit/>
          </a:bodyPr>
          <a:lstStyle/>
          <a:p>
            <a:pPr>
              <a:lnSpc>
                <a:spcPct val="120000"/>
              </a:lnSpc>
              <a:buClr>
                <a:srgbClr val="D41B2C"/>
              </a:buClr>
            </a:pPr>
            <a:r>
              <a:rPr lang="en-US" altLang="zh-CN" dirty="0"/>
              <a:t>Based on the exploratory data analysis conducted, we identify two required transformation.</a:t>
            </a:r>
          </a:p>
          <a:p>
            <a:pPr>
              <a:lnSpc>
                <a:spcPct val="120000"/>
              </a:lnSpc>
              <a:buClr>
                <a:srgbClr val="D41B2C"/>
              </a:buClr>
            </a:pPr>
            <a:endParaRPr lang="en-US" altLang="zh-CN" dirty="0"/>
          </a:p>
          <a:p>
            <a:pPr marL="285750" indent="-285750">
              <a:lnSpc>
                <a:spcPct val="120000"/>
              </a:lnSpc>
              <a:buClr>
                <a:srgbClr val="D41B2C"/>
              </a:buClr>
              <a:buFont typeface="Wingdings" panose="05000000000000000000" pitchFamily="2" charset="2"/>
              <a:buChar char="n"/>
            </a:pPr>
            <a:r>
              <a:rPr lang="en-US" altLang="zh-CN" dirty="0"/>
              <a:t>The first one is to drop 9 attributes listed below. </a:t>
            </a:r>
          </a:p>
          <a:p>
            <a:pPr marL="742950" lvl="1" indent="-285750">
              <a:lnSpc>
                <a:spcPct val="120000"/>
              </a:lnSpc>
              <a:buClr>
                <a:srgbClr val="D41B2C"/>
              </a:buClr>
              <a:buFont typeface="Arial" panose="020B0604020202020204" pitchFamily="34" charset="0"/>
              <a:buChar char="•"/>
            </a:pPr>
            <a:r>
              <a:rPr lang="en-US" altLang="zh-CN" b="1" i="1" dirty="0" err="1"/>
              <a:t>app_score</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hist_on_shelf_time</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task_id</a:t>
            </a:r>
            <a:r>
              <a:rPr lang="en-US" altLang="zh-CN" dirty="0"/>
              <a:t>, </a:t>
            </a:r>
            <a:r>
              <a:rPr lang="en-US" altLang="zh-CN" b="1" i="1" dirty="0" err="1"/>
              <a:t>spread_app_id</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a:t>Tags</a:t>
            </a:r>
          </a:p>
          <a:p>
            <a:pPr marL="742950" lvl="1" indent="-285750">
              <a:lnSpc>
                <a:spcPct val="120000"/>
              </a:lnSpc>
              <a:buClr>
                <a:srgbClr val="D41B2C"/>
              </a:buClr>
              <a:buFont typeface="Arial" panose="020B0604020202020204" pitchFamily="34" charset="0"/>
              <a:buChar char="•"/>
            </a:pPr>
            <a:r>
              <a:rPr lang="en-US" altLang="zh-CN" b="1" i="1" dirty="0" err="1"/>
              <a:t>dev_id</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app_second_class</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adv_prim_id</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device_price</a:t>
            </a:r>
            <a:endParaRPr lang="en-US" altLang="zh-CN" dirty="0"/>
          </a:p>
          <a:p>
            <a:pPr marL="285750" indent="-285750">
              <a:lnSpc>
                <a:spcPct val="120000"/>
              </a:lnSpc>
              <a:buClr>
                <a:srgbClr val="D41B2C"/>
              </a:buClr>
              <a:buFont typeface="Wingdings" panose="05000000000000000000" pitchFamily="2" charset="2"/>
              <a:buChar char="n"/>
            </a:pPr>
            <a:r>
              <a:rPr lang="en-US" altLang="zh-CN" dirty="0"/>
              <a:t>The second transformation is to perform data standardization. </a:t>
            </a:r>
          </a:p>
          <a:p>
            <a:pPr marL="742950" lvl="1" indent="-285750">
              <a:lnSpc>
                <a:spcPct val="120000"/>
              </a:lnSpc>
              <a:buClr>
                <a:srgbClr val="D41B2C"/>
              </a:buClr>
              <a:buFont typeface="Wingdings" panose="05000000000000000000" pitchFamily="2" charset="2"/>
              <a:buChar char="n"/>
            </a:pPr>
            <a:r>
              <a:rPr lang="en-US" altLang="zh-CN" dirty="0"/>
              <a:t>We choose standardization as the method to re-scale features so that values of each feature have zero-mean and unit-variance.</a:t>
            </a:r>
          </a:p>
        </p:txBody>
      </p:sp>
    </p:spTree>
    <p:extLst>
      <p:ext uri="{BB962C8B-B14F-4D97-AF65-F5344CB8AC3E}">
        <p14:creationId xmlns:p14="http://schemas.microsoft.com/office/powerpoint/2010/main" val="156124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8695"/>
            <a:ext cx="9660835"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Identify unnecessary transformation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3</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id="{9D18040C-32C7-18B1-9503-7077020AE38B}"/>
              </a:ext>
            </a:extLst>
          </p:cNvPr>
          <p:cNvSpPr txBox="1"/>
          <p:nvPr/>
        </p:nvSpPr>
        <p:spPr>
          <a:xfrm>
            <a:off x="1268184" y="1897747"/>
            <a:ext cx="9655632" cy="3062505"/>
          </a:xfrm>
          <a:prstGeom prst="rect">
            <a:avLst/>
          </a:prstGeom>
          <a:noFill/>
        </p:spPr>
        <p:txBody>
          <a:bodyPr wrap="square">
            <a:spAutoFit/>
          </a:bodyPr>
          <a:lstStyle/>
          <a:p>
            <a:pPr>
              <a:lnSpc>
                <a:spcPct val="120000"/>
              </a:lnSpc>
              <a:buClr>
                <a:srgbClr val="D41B2C"/>
              </a:buClr>
            </a:pPr>
            <a:r>
              <a:rPr lang="en-US" altLang="zh-CN" dirty="0"/>
              <a:t>The following data transformation steps will not be included in our project</a:t>
            </a:r>
          </a:p>
          <a:p>
            <a:pPr marL="285750" indent="-285750">
              <a:lnSpc>
                <a:spcPct val="120000"/>
              </a:lnSpc>
              <a:buClr>
                <a:srgbClr val="D41B2C"/>
              </a:buClr>
              <a:buFont typeface="Wingdings" panose="05000000000000000000" pitchFamily="2" charset="2"/>
              <a:buChar char="n"/>
            </a:pPr>
            <a:r>
              <a:rPr lang="en-US" altLang="zh-CN" dirty="0"/>
              <a:t>Drop outliers</a:t>
            </a:r>
          </a:p>
          <a:p>
            <a:pPr>
              <a:lnSpc>
                <a:spcPct val="120000"/>
              </a:lnSpc>
              <a:buClr>
                <a:srgbClr val="D41B2C"/>
              </a:buClr>
            </a:pPr>
            <a:r>
              <a:rPr lang="en-US" altLang="zh-CN" dirty="0"/>
              <a:t>     Some data points are significantly different from the rest of dataset, but they will not be  </a:t>
            </a:r>
          </a:p>
          <a:p>
            <a:pPr>
              <a:lnSpc>
                <a:spcPct val="120000"/>
              </a:lnSpc>
              <a:buClr>
                <a:srgbClr val="D41B2C"/>
              </a:buClr>
            </a:pPr>
            <a:r>
              <a:rPr lang="en-US" altLang="zh-CN" dirty="0"/>
              <a:t>     considered as ‘outliers’ based on the fact that all attributes are categorical and pre-encoded.</a:t>
            </a:r>
          </a:p>
          <a:p>
            <a:pPr marL="285750" indent="-285750">
              <a:lnSpc>
                <a:spcPct val="120000"/>
              </a:lnSpc>
              <a:buClr>
                <a:srgbClr val="D41B2C"/>
              </a:buClr>
              <a:buFont typeface="Wingdings" panose="05000000000000000000" pitchFamily="2" charset="2"/>
              <a:buChar char="n"/>
            </a:pPr>
            <a:r>
              <a:rPr lang="en-US" altLang="zh-CN" dirty="0"/>
              <a:t>Fill/drop missingness</a:t>
            </a:r>
          </a:p>
          <a:p>
            <a:pPr>
              <a:lnSpc>
                <a:spcPct val="120000"/>
              </a:lnSpc>
              <a:buClr>
                <a:srgbClr val="D41B2C"/>
              </a:buClr>
            </a:pPr>
            <a:r>
              <a:rPr lang="en-US" altLang="zh-CN" dirty="0"/>
              <a:t>     Because no missing value is found, this step is skipped.</a:t>
            </a:r>
          </a:p>
          <a:p>
            <a:pPr marL="285750" indent="-285750">
              <a:lnSpc>
                <a:spcPct val="120000"/>
              </a:lnSpc>
              <a:buClr>
                <a:srgbClr val="D41B2C"/>
              </a:buClr>
              <a:buFont typeface="Wingdings" panose="05000000000000000000" pitchFamily="2" charset="2"/>
              <a:buChar char="n"/>
            </a:pPr>
            <a:r>
              <a:rPr lang="en-US" altLang="zh-CN" dirty="0"/>
              <a:t>Discretize continuous features</a:t>
            </a:r>
          </a:p>
          <a:p>
            <a:pPr>
              <a:lnSpc>
                <a:spcPct val="120000"/>
              </a:lnSpc>
              <a:buClr>
                <a:srgbClr val="D41B2C"/>
              </a:buClr>
            </a:pPr>
            <a:r>
              <a:rPr lang="en-US" altLang="zh-CN" dirty="0"/>
              <a:t>     Based on our observation, many of the attributes in the original data set are probably      </a:t>
            </a:r>
          </a:p>
          <a:p>
            <a:pPr>
              <a:lnSpc>
                <a:spcPct val="120000"/>
              </a:lnSpc>
              <a:buClr>
                <a:srgbClr val="D41B2C"/>
              </a:buClr>
            </a:pPr>
            <a:r>
              <a:rPr lang="en-US" altLang="zh-CN" dirty="0"/>
              <a:t>     discretized already.</a:t>
            </a:r>
          </a:p>
        </p:txBody>
      </p:sp>
    </p:spTree>
    <p:extLst>
      <p:ext uri="{BB962C8B-B14F-4D97-AF65-F5344CB8AC3E}">
        <p14:creationId xmlns:p14="http://schemas.microsoft.com/office/powerpoint/2010/main" val="106326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8695"/>
            <a:ext cx="10571922"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Identify unnecessary transformation - continued</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4</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id="{9D18040C-32C7-18B1-9503-7077020AE38B}"/>
              </a:ext>
            </a:extLst>
          </p:cNvPr>
          <p:cNvSpPr txBox="1"/>
          <p:nvPr/>
        </p:nvSpPr>
        <p:spPr>
          <a:xfrm>
            <a:off x="1268184" y="2008730"/>
            <a:ext cx="9655632" cy="3062505"/>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Decompose features</a:t>
            </a:r>
          </a:p>
          <a:p>
            <a:pPr>
              <a:lnSpc>
                <a:spcPct val="120000"/>
              </a:lnSpc>
              <a:buClr>
                <a:srgbClr val="D41B2C"/>
              </a:buClr>
            </a:pPr>
            <a:r>
              <a:rPr lang="en-US" altLang="zh-CN" dirty="0"/>
              <a:t>     We lack information to understand the context; therefore, decomposing these transformed     </a:t>
            </a:r>
          </a:p>
          <a:p>
            <a:pPr>
              <a:lnSpc>
                <a:spcPct val="120000"/>
              </a:lnSpc>
              <a:buClr>
                <a:srgbClr val="D41B2C"/>
              </a:buClr>
            </a:pPr>
            <a:r>
              <a:rPr lang="en-US" altLang="zh-CN" dirty="0"/>
              <a:t>     features is unnecessary.</a:t>
            </a:r>
          </a:p>
          <a:p>
            <a:pPr marL="285750" indent="-285750">
              <a:lnSpc>
                <a:spcPct val="120000"/>
              </a:lnSpc>
              <a:buClr>
                <a:srgbClr val="D41B2C"/>
              </a:buClr>
              <a:buFont typeface="Wingdings" panose="05000000000000000000" pitchFamily="2" charset="2"/>
              <a:buChar char="n"/>
            </a:pPr>
            <a:r>
              <a:rPr lang="en-US" altLang="zh-CN" dirty="0"/>
              <a:t>Transform features</a:t>
            </a:r>
          </a:p>
          <a:p>
            <a:pPr>
              <a:lnSpc>
                <a:spcPct val="120000"/>
              </a:lnSpc>
              <a:buClr>
                <a:srgbClr val="D41B2C"/>
              </a:buClr>
            </a:pPr>
            <a:r>
              <a:rPr lang="en-US" altLang="zh-CN" dirty="0"/>
              <a:t>     All features are categorical; therefore, log transformation or square root transformation is not  </a:t>
            </a:r>
          </a:p>
          <a:p>
            <a:pPr>
              <a:lnSpc>
                <a:spcPct val="120000"/>
              </a:lnSpc>
              <a:buClr>
                <a:srgbClr val="D41B2C"/>
              </a:buClr>
            </a:pPr>
            <a:r>
              <a:rPr lang="en-US" altLang="zh-CN" dirty="0"/>
              <a:t>     considered.</a:t>
            </a:r>
          </a:p>
          <a:p>
            <a:pPr marL="285750" indent="-285750">
              <a:lnSpc>
                <a:spcPct val="120000"/>
              </a:lnSpc>
              <a:buClr>
                <a:srgbClr val="D41B2C"/>
              </a:buClr>
              <a:buFont typeface="Wingdings" panose="05000000000000000000" pitchFamily="2" charset="2"/>
              <a:buChar char="n"/>
            </a:pPr>
            <a:r>
              <a:rPr lang="en-US" altLang="zh-CN" dirty="0"/>
              <a:t>Aggregate features into new features</a:t>
            </a:r>
          </a:p>
          <a:p>
            <a:pPr>
              <a:lnSpc>
                <a:spcPct val="120000"/>
              </a:lnSpc>
              <a:buClr>
                <a:srgbClr val="D41B2C"/>
              </a:buClr>
            </a:pPr>
            <a:r>
              <a:rPr lang="en-US" altLang="zh-CN" dirty="0"/>
              <a:t>     Actual meanings of numerous values are unclear, preventing us from constructing  </a:t>
            </a:r>
          </a:p>
          <a:p>
            <a:pPr>
              <a:lnSpc>
                <a:spcPct val="120000"/>
              </a:lnSpc>
              <a:buClr>
                <a:srgbClr val="D41B2C"/>
              </a:buClr>
            </a:pPr>
            <a:r>
              <a:rPr lang="en-US" altLang="zh-CN" dirty="0"/>
              <a:t>     meaningful and useful features. </a:t>
            </a:r>
          </a:p>
        </p:txBody>
      </p:sp>
    </p:spTree>
    <p:extLst>
      <p:ext uri="{BB962C8B-B14F-4D97-AF65-F5344CB8AC3E}">
        <p14:creationId xmlns:p14="http://schemas.microsoft.com/office/powerpoint/2010/main" val="359801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5532"/>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A pipeline of transformers</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5</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a:extLst>
              <a:ext uri="{FF2B5EF4-FFF2-40B4-BE49-F238E27FC236}">
                <a16:creationId xmlns:a16="http://schemas.microsoft.com/office/drawing/2014/main" id="{65946DDA-9B38-D45D-47C8-45F709A0CAA4}"/>
              </a:ext>
            </a:extLst>
          </p:cNvPr>
          <p:cNvSpPr txBox="1"/>
          <p:nvPr/>
        </p:nvSpPr>
        <p:spPr>
          <a:xfrm>
            <a:off x="781878" y="2658613"/>
            <a:ext cx="10456736" cy="1400512"/>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A pipeline of transformers is created to perform several important transformations listed below.</a:t>
            </a:r>
          </a:p>
          <a:p>
            <a:pPr marL="742950" lvl="1" indent="-285750">
              <a:lnSpc>
                <a:spcPct val="120000"/>
              </a:lnSpc>
              <a:buClr>
                <a:srgbClr val="D41B2C"/>
              </a:buClr>
              <a:buFont typeface="Wingdings" panose="05000000000000000000" pitchFamily="2" charset="2"/>
              <a:buChar char="n"/>
            </a:pPr>
            <a:r>
              <a:rPr lang="en-US" altLang="zh-CN" b="1" dirty="0" err="1"/>
              <a:t>DropColumnsTransfomer</a:t>
            </a:r>
            <a:endParaRPr lang="en-US" altLang="zh-CN" b="1" dirty="0"/>
          </a:p>
          <a:p>
            <a:pPr marL="742950" lvl="1" indent="-285750">
              <a:lnSpc>
                <a:spcPct val="120000"/>
              </a:lnSpc>
              <a:buClr>
                <a:srgbClr val="D41B2C"/>
              </a:buClr>
              <a:buFont typeface="Wingdings" panose="05000000000000000000" pitchFamily="2" charset="2"/>
              <a:buChar char="n"/>
            </a:pPr>
            <a:r>
              <a:rPr lang="en-US" altLang="zh-CN" b="1" dirty="0" err="1"/>
              <a:t>TargetEncoder</a:t>
            </a:r>
            <a:endParaRPr lang="en-US" altLang="zh-CN" b="1" dirty="0"/>
          </a:p>
          <a:p>
            <a:pPr marL="742950" lvl="1" indent="-285750">
              <a:lnSpc>
                <a:spcPct val="120000"/>
              </a:lnSpc>
              <a:buClr>
                <a:srgbClr val="D41B2C"/>
              </a:buClr>
              <a:buFont typeface="Wingdings" panose="05000000000000000000" pitchFamily="2" charset="2"/>
              <a:buChar char="n"/>
            </a:pPr>
            <a:r>
              <a:rPr lang="en-US" altLang="zh-CN" b="1" dirty="0" err="1"/>
              <a:t>StandardScaler</a:t>
            </a:r>
            <a:r>
              <a:rPr lang="en-US" altLang="zh-CN" b="1" dirty="0"/>
              <a:t>()</a:t>
            </a:r>
          </a:p>
        </p:txBody>
      </p:sp>
    </p:spTree>
    <p:extLst>
      <p:ext uri="{BB962C8B-B14F-4D97-AF65-F5344CB8AC3E}">
        <p14:creationId xmlns:p14="http://schemas.microsoft.com/office/powerpoint/2010/main" val="260475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160847"/>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General Information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6</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extLst>
              <a:ext uri="{FF2B5EF4-FFF2-40B4-BE49-F238E27FC236}">
                <a16:creationId xmlns:a16="http://schemas.microsoft.com/office/drawing/2014/main" id="{BAEF2FF1-A63F-6AB0-0684-32845CC7325D}"/>
              </a:ext>
            </a:extLst>
          </p:cNvPr>
          <p:cNvSpPr txBox="1"/>
          <p:nvPr/>
        </p:nvSpPr>
        <p:spPr>
          <a:xfrm>
            <a:off x="6096000" y="2674685"/>
            <a:ext cx="5667153" cy="3727302"/>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Smaller data set</a:t>
            </a:r>
          </a:p>
          <a:p>
            <a:pPr marL="742950" lvl="1" indent="-285750">
              <a:lnSpc>
                <a:spcPct val="120000"/>
              </a:lnSpc>
              <a:buClr>
                <a:srgbClr val="D41B2C"/>
              </a:buClr>
              <a:buFont typeface="Arial" panose="020B0604020202020204" pitchFamily="34" charset="0"/>
              <a:buChar char="•"/>
            </a:pPr>
            <a:r>
              <a:rPr lang="en-US" altLang="zh-CN" dirty="0"/>
              <a:t>Rows: 838142 &gt; 833795</a:t>
            </a:r>
          </a:p>
          <a:p>
            <a:pPr marL="742950" lvl="1" indent="-285750">
              <a:lnSpc>
                <a:spcPct val="120000"/>
              </a:lnSpc>
              <a:buClr>
                <a:srgbClr val="D41B2C"/>
              </a:buClr>
              <a:buFont typeface="Arial" panose="020B0604020202020204" pitchFamily="34" charset="0"/>
              <a:buChar char="•"/>
            </a:pPr>
            <a:r>
              <a:rPr lang="en-US" altLang="zh-CN" dirty="0"/>
              <a:t>Columns: 36 &gt; 27</a:t>
            </a:r>
          </a:p>
          <a:p>
            <a:pPr marL="285750" indent="-285750">
              <a:lnSpc>
                <a:spcPct val="120000"/>
              </a:lnSpc>
              <a:buClr>
                <a:srgbClr val="D41B2C"/>
              </a:buClr>
              <a:buFont typeface="Wingdings" panose="05000000000000000000" pitchFamily="2" charset="2"/>
              <a:buChar char="n"/>
            </a:pPr>
            <a:r>
              <a:rPr lang="en-US" altLang="zh-CN" dirty="0"/>
              <a:t>Modified data types</a:t>
            </a:r>
          </a:p>
          <a:p>
            <a:pPr marL="742950" lvl="1" indent="-285750">
              <a:lnSpc>
                <a:spcPct val="120000"/>
              </a:lnSpc>
              <a:buClr>
                <a:srgbClr val="D41B2C"/>
              </a:buClr>
              <a:buFont typeface="Arial" panose="020B0604020202020204" pitchFamily="34" charset="0"/>
              <a:buChar char="•"/>
            </a:pPr>
            <a:r>
              <a:rPr lang="en-US" altLang="zh-CN" dirty="0"/>
              <a:t>The data types of most all attributes are changed from integer to float. </a:t>
            </a:r>
          </a:p>
          <a:p>
            <a:pPr marL="742950" lvl="1" indent="-285750">
              <a:lnSpc>
                <a:spcPct val="120000"/>
              </a:lnSpc>
              <a:buClr>
                <a:srgbClr val="D41B2C"/>
              </a:buClr>
              <a:buFont typeface="Arial" panose="020B0604020202020204" pitchFamily="34" charset="0"/>
              <a:buChar char="•"/>
            </a:pPr>
            <a:r>
              <a:rPr lang="en-US" altLang="zh-CN" dirty="0"/>
              <a:t>No object data type exists. </a:t>
            </a:r>
          </a:p>
          <a:p>
            <a:pPr marL="285750" indent="-285750">
              <a:lnSpc>
                <a:spcPct val="120000"/>
              </a:lnSpc>
              <a:buClr>
                <a:srgbClr val="D41B2C"/>
              </a:buClr>
              <a:buFont typeface="Wingdings" panose="05000000000000000000" pitchFamily="2" charset="2"/>
              <a:buChar char="n"/>
            </a:pPr>
            <a:r>
              <a:rPr lang="en-US" altLang="zh-CN" dirty="0"/>
              <a:t>Updated values in the descriptive statistics table</a:t>
            </a:r>
          </a:p>
          <a:p>
            <a:pPr marL="742950" lvl="1" indent="-285750">
              <a:lnSpc>
                <a:spcPct val="120000"/>
              </a:lnSpc>
              <a:buClr>
                <a:srgbClr val="D41B2C"/>
              </a:buClr>
              <a:buFont typeface="Wingdings" panose="05000000000000000000" pitchFamily="2" charset="2"/>
              <a:buChar char="n"/>
            </a:pPr>
            <a:r>
              <a:rPr lang="en-US" altLang="zh-CN" dirty="0"/>
              <a:t>The dispersion and shape of data distribution is changed.</a:t>
            </a:r>
          </a:p>
          <a:p>
            <a:pPr marL="742950" lvl="1" indent="-285750">
              <a:lnSpc>
                <a:spcPct val="120000"/>
              </a:lnSpc>
              <a:buClr>
                <a:srgbClr val="D41B2C"/>
              </a:buClr>
              <a:buFont typeface="Wingdings" panose="05000000000000000000" pitchFamily="2" charset="2"/>
              <a:buChar char="n"/>
            </a:pPr>
            <a:endParaRPr lang="en-US" altLang="zh-CN" dirty="0"/>
          </a:p>
        </p:txBody>
      </p:sp>
      <p:pic>
        <p:nvPicPr>
          <p:cNvPr id="4" name="Picture 3">
            <a:extLst>
              <a:ext uri="{FF2B5EF4-FFF2-40B4-BE49-F238E27FC236}">
                <a16:creationId xmlns:a16="http://schemas.microsoft.com/office/drawing/2014/main" id="{9B86DC57-0B4E-81D8-B0EF-45438D8E155D}"/>
              </a:ext>
            </a:extLst>
          </p:cNvPr>
          <p:cNvPicPr>
            <a:picLocks noChangeAspect="1"/>
          </p:cNvPicPr>
          <p:nvPr/>
        </p:nvPicPr>
        <p:blipFill>
          <a:blip r:embed="rId2"/>
          <a:stretch>
            <a:fillRect/>
          </a:stretch>
        </p:blipFill>
        <p:spPr>
          <a:xfrm>
            <a:off x="273190" y="2142368"/>
            <a:ext cx="5606496" cy="1278055"/>
          </a:xfrm>
          <a:prstGeom prst="rect">
            <a:avLst/>
          </a:prstGeom>
        </p:spPr>
      </p:pic>
      <p:pic>
        <p:nvPicPr>
          <p:cNvPr id="6" name="Picture 5">
            <a:extLst>
              <a:ext uri="{FF2B5EF4-FFF2-40B4-BE49-F238E27FC236}">
                <a16:creationId xmlns:a16="http://schemas.microsoft.com/office/drawing/2014/main" id="{40F24737-FC88-80FD-DB06-4A7CBD6574BE}"/>
              </a:ext>
            </a:extLst>
          </p:cNvPr>
          <p:cNvPicPr>
            <a:picLocks noChangeAspect="1"/>
          </p:cNvPicPr>
          <p:nvPr/>
        </p:nvPicPr>
        <p:blipFill>
          <a:blip r:embed="rId3"/>
          <a:stretch>
            <a:fillRect/>
          </a:stretch>
        </p:blipFill>
        <p:spPr>
          <a:xfrm>
            <a:off x="311975" y="3766411"/>
            <a:ext cx="5546760" cy="2507918"/>
          </a:xfrm>
          <a:prstGeom prst="rect">
            <a:avLst/>
          </a:prstGeom>
        </p:spPr>
      </p:pic>
      <p:pic>
        <p:nvPicPr>
          <p:cNvPr id="12" name="Picture 11">
            <a:extLst>
              <a:ext uri="{FF2B5EF4-FFF2-40B4-BE49-F238E27FC236}">
                <a16:creationId xmlns:a16="http://schemas.microsoft.com/office/drawing/2014/main" id="{0D6AC1B1-2FEB-C491-8BBF-2E45C14EFEE8}"/>
              </a:ext>
            </a:extLst>
          </p:cNvPr>
          <p:cNvPicPr>
            <a:picLocks noChangeAspect="1"/>
          </p:cNvPicPr>
          <p:nvPr/>
        </p:nvPicPr>
        <p:blipFill>
          <a:blip r:embed="rId4"/>
          <a:stretch>
            <a:fillRect/>
          </a:stretch>
        </p:blipFill>
        <p:spPr>
          <a:xfrm>
            <a:off x="282107" y="1283202"/>
            <a:ext cx="2428436" cy="513179"/>
          </a:xfrm>
          <a:prstGeom prst="rect">
            <a:avLst/>
          </a:prstGeom>
        </p:spPr>
      </p:pic>
      <p:pic>
        <p:nvPicPr>
          <p:cNvPr id="14" name="Picture 13">
            <a:extLst>
              <a:ext uri="{FF2B5EF4-FFF2-40B4-BE49-F238E27FC236}">
                <a16:creationId xmlns:a16="http://schemas.microsoft.com/office/drawing/2014/main" id="{CFA72465-60D9-E9B7-BD00-DFCCD8A9B5B4}"/>
              </a:ext>
            </a:extLst>
          </p:cNvPr>
          <p:cNvPicPr>
            <a:picLocks noChangeAspect="1"/>
          </p:cNvPicPr>
          <p:nvPr/>
        </p:nvPicPr>
        <p:blipFill>
          <a:blip r:embed="rId5"/>
          <a:stretch>
            <a:fillRect/>
          </a:stretch>
        </p:blipFill>
        <p:spPr>
          <a:xfrm>
            <a:off x="6096000" y="1211947"/>
            <a:ext cx="4469232" cy="834140"/>
          </a:xfrm>
          <a:prstGeom prst="rect">
            <a:avLst/>
          </a:prstGeom>
        </p:spPr>
      </p:pic>
    </p:spTree>
    <p:extLst>
      <p:ext uri="{BB962C8B-B14F-4D97-AF65-F5344CB8AC3E}">
        <p14:creationId xmlns:p14="http://schemas.microsoft.com/office/powerpoint/2010/main" val="56869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160847"/>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Duplication and missingness</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7</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extLst>
              <a:ext uri="{FF2B5EF4-FFF2-40B4-BE49-F238E27FC236}">
                <a16:creationId xmlns:a16="http://schemas.microsoft.com/office/drawing/2014/main" id="{BAEF2FF1-A63F-6AB0-0684-32845CC7325D}"/>
              </a:ext>
            </a:extLst>
          </p:cNvPr>
          <p:cNvSpPr txBox="1"/>
          <p:nvPr/>
        </p:nvSpPr>
        <p:spPr>
          <a:xfrm>
            <a:off x="1025484" y="4138838"/>
            <a:ext cx="10023516" cy="1400512"/>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New duplicate values are found. </a:t>
            </a:r>
          </a:p>
          <a:p>
            <a:pPr>
              <a:lnSpc>
                <a:spcPct val="120000"/>
              </a:lnSpc>
              <a:buClr>
                <a:srgbClr val="D41B2C"/>
              </a:buClr>
            </a:pPr>
            <a:r>
              <a:rPr lang="en-US" altLang="zh-CN" dirty="0"/>
              <a:t>     This existence of new duplicate values is possible when the size of this data set is large and  </a:t>
            </a:r>
          </a:p>
          <a:p>
            <a:pPr>
              <a:lnSpc>
                <a:spcPct val="120000"/>
              </a:lnSpc>
              <a:buClr>
                <a:srgbClr val="D41B2C"/>
              </a:buClr>
            </a:pPr>
            <a:r>
              <a:rPr lang="en-US" altLang="zh-CN" dirty="0"/>
              <a:t>     ranges of values are small.</a:t>
            </a:r>
          </a:p>
          <a:p>
            <a:pPr marL="285750" indent="-285750">
              <a:lnSpc>
                <a:spcPct val="120000"/>
              </a:lnSpc>
              <a:buClr>
                <a:srgbClr val="D41B2C"/>
              </a:buClr>
              <a:buFont typeface="Wingdings" panose="05000000000000000000" pitchFamily="2" charset="2"/>
              <a:buChar char="n"/>
            </a:pPr>
            <a:r>
              <a:rPr lang="en-US" altLang="zh-CN" dirty="0"/>
              <a:t>No missing value exists in both features and the target variable.</a:t>
            </a:r>
          </a:p>
        </p:txBody>
      </p:sp>
      <p:pic>
        <p:nvPicPr>
          <p:cNvPr id="15" name="Picture 14">
            <a:extLst>
              <a:ext uri="{FF2B5EF4-FFF2-40B4-BE49-F238E27FC236}">
                <a16:creationId xmlns:a16="http://schemas.microsoft.com/office/drawing/2014/main" id="{85AC7919-F72A-7EAB-5C30-AFC77F3BC764}"/>
              </a:ext>
            </a:extLst>
          </p:cNvPr>
          <p:cNvPicPr>
            <a:picLocks noChangeAspect="1"/>
          </p:cNvPicPr>
          <p:nvPr/>
        </p:nvPicPr>
        <p:blipFill>
          <a:blip r:embed="rId2"/>
          <a:stretch>
            <a:fillRect/>
          </a:stretch>
        </p:blipFill>
        <p:spPr>
          <a:xfrm>
            <a:off x="1025484" y="1565526"/>
            <a:ext cx="8464379" cy="1209198"/>
          </a:xfrm>
          <a:prstGeom prst="rect">
            <a:avLst/>
          </a:prstGeom>
        </p:spPr>
      </p:pic>
      <p:pic>
        <p:nvPicPr>
          <p:cNvPr id="16" name="Picture 15">
            <a:extLst>
              <a:ext uri="{FF2B5EF4-FFF2-40B4-BE49-F238E27FC236}">
                <a16:creationId xmlns:a16="http://schemas.microsoft.com/office/drawing/2014/main" id="{1BAD561E-FF34-D187-EF3E-C03BB9D7CCD8}"/>
              </a:ext>
            </a:extLst>
          </p:cNvPr>
          <p:cNvPicPr>
            <a:picLocks noChangeAspect="1"/>
          </p:cNvPicPr>
          <p:nvPr/>
        </p:nvPicPr>
        <p:blipFill>
          <a:blip r:embed="rId3"/>
          <a:stretch>
            <a:fillRect/>
          </a:stretch>
        </p:blipFill>
        <p:spPr>
          <a:xfrm>
            <a:off x="1025484" y="3063022"/>
            <a:ext cx="4800259" cy="731955"/>
          </a:xfrm>
          <a:prstGeom prst="rect">
            <a:avLst/>
          </a:prstGeom>
        </p:spPr>
      </p:pic>
    </p:spTree>
    <p:extLst>
      <p:ext uri="{BB962C8B-B14F-4D97-AF65-F5344CB8AC3E}">
        <p14:creationId xmlns:p14="http://schemas.microsoft.com/office/powerpoint/2010/main" val="35186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160847"/>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Visualization </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8</a:t>
            </a:fld>
            <a:endParaRPr lang="zh-CN" altLang="en-US" dirty="0"/>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extLst>
              <a:ext uri="{FF2B5EF4-FFF2-40B4-BE49-F238E27FC236}">
                <a16:creationId xmlns:a16="http://schemas.microsoft.com/office/drawing/2014/main" id="{BAEF2FF1-A63F-6AB0-0684-32845CC7325D}"/>
              </a:ext>
            </a:extLst>
          </p:cNvPr>
          <p:cNvSpPr txBox="1"/>
          <p:nvPr/>
        </p:nvSpPr>
        <p:spPr>
          <a:xfrm>
            <a:off x="7217229" y="3103613"/>
            <a:ext cx="4545924" cy="1400512"/>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The effect of standardization is shown on the histogram plots (x-axis). </a:t>
            </a:r>
          </a:p>
          <a:p>
            <a:pPr marL="285750" indent="-285750">
              <a:lnSpc>
                <a:spcPct val="120000"/>
              </a:lnSpc>
              <a:buClr>
                <a:srgbClr val="D41B2C"/>
              </a:buClr>
              <a:buFont typeface="Wingdings" panose="05000000000000000000" pitchFamily="2" charset="2"/>
              <a:buChar char="n"/>
            </a:pPr>
            <a:r>
              <a:rPr lang="en-US" altLang="zh-CN" dirty="0"/>
              <a:t> The number of plots is decreased because of dropped attributes. </a:t>
            </a:r>
          </a:p>
        </p:txBody>
      </p:sp>
      <p:pic>
        <p:nvPicPr>
          <p:cNvPr id="4" name="Picture 3">
            <a:extLst>
              <a:ext uri="{FF2B5EF4-FFF2-40B4-BE49-F238E27FC236}">
                <a16:creationId xmlns:a16="http://schemas.microsoft.com/office/drawing/2014/main" id="{24859B2B-7497-0A67-FE46-DE8CA5FFEB83}"/>
              </a:ext>
            </a:extLst>
          </p:cNvPr>
          <p:cNvPicPr>
            <a:picLocks noChangeAspect="1"/>
          </p:cNvPicPr>
          <p:nvPr/>
        </p:nvPicPr>
        <p:blipFill>
          <a:blip r:embed="rId2"/>
          <a:stretch>
            <a:fillRect/>
          </a:stretch>
        </p:blipFill>
        <p:spPr>
          <a:xfrm>
            <a:off x="428847" y="1292133"/>
            <a:ext cx="6513417" cy="5023472"/>
          </a:xfrm>
          <a:prstGeom prst="rect">
            <a:avLst/>
          </a:prstGeom>
        </p:spPr>
      </p:pic>
    </p:spTree>
    <p:extLst>
      <p:ext uri="{BB962C8B-B14F-4D97-AF65-F5344CB8AC3E}">
        <p14:creationId xmlns:p14="http://schemas.microsoft.com/office/powerpoint/2010/main" val="82159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160847"/>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outlier detection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9</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a:extLst>
              <a:ext uri="{FF2B5EF4-FFF2-40B4-BE49-F238E27FC236}">
                <a16:creationId xmlns:a16="http://schemas.microsoft.com/office/drawing/2014/main" id="{0D7ACA50-3851-0DE7-D24F-0F02392BAC92}"/>
              </a:ext>
            </a:extLst>
          </p:cNvPr>
          <p:cNvSpPr txBox="1"/>
          <p:nvPr/>
        </p:nvSpPr>
        <p:spPr>
          <a:xfrm>
            <a:off x="781878" y="5596901"/>
            <a:ext cx="9811338" cy="1068113"/>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a:lvl1pPr>
          </a:lstStyle>
          <a:p>
            <a:r>
              <a:rPr lang="en-US" altLang="zh-CN" dirty="0"/>
              <a:t>Outlier fraction values in most attributes are decreased after the transformation. </a:t>
            </a:r>
          </a:p>
          <a:p>
            <a:r>
              <a:rPr lang="en-US" altLang="zh-CN" dirty="0"/>
              <a:t>No value or attribute is dropped in this step because of the large number of ‘outliers’ and the usefulness of these attributes.</a:t>
            </a:r>
            <a:endParaRPr lang="zh-CN" altLang="en-US" dirty="0"/>
          </a:p>
        </p:txBody>
      </p:sp>
      <p:pic>
        <p:nvPicPr>
          <p:cNvPr id="6" name="Picture 5">
            <a:extLst>
              <a:ext uri="{FF2B5EF4-FFF2-40B4-BE49-F238E27FC236}">
                <a16:creationId xmlns:a16="http://schemas.microsoft.com/office/drawing/2014/main" id="{3E5DC431-CD01-57C3-B6A1-5EC381DBA268}"/>
              </a:ext>
            </a:extLst>
          </p:cNvPr>
          <p:cNvPicPr>
            <a:picLocks noChangeAspect="1"/>
          </p:cNvPicPr>
          <p:nvPr/>
        </p:nvPicPr>
        <p:blipFill>
          <a:blip r:embed="rId2"/>
          <a:stretch>
            <a:fillRect/>
          </a:stretch>
        </p:blipFill>
        <p:spPr>
          <a:xfrm>
            <a:off x="1712369" y="1193220"/>
            <a:ext cx="3708718" cy="4266475"/>
          </a:xfrm>
          <a:prstGeom prst="rect">
            <a:avLst/>
          </a:prstGeom>
        </p:spPr>
      </p:pic>
      <p:pic>
        <p:nvPicPr>
          <p:cNvPr id="13" name="Picture 12">
            <a:extLst>
              <a:ext uri="{FF2B5EF4-FFF2-40B4-BE49-F238E27FC236}">
                <a16:creationId xmlns:a16="http://schemas.microsoft.com/office/drawing/2014/main" id="{78D80F29-5CF9-3B03-8A9B-854DC69B118E}"/>
              </a:ext>
            </a:extLst>
          </p:cNvPr>
          <p:cNvPicPr>
            <a:picLocks noChangeAspect="1"/>
          </p:cNvPicPr>
          <p:nvPr/>
        </p:nvPicPr>
        <p:blipFill>
          <a:blip r:embed="rId3"/>
          <a:stretch>
            <a:fillRect/>
          </a:stretch>
        </p:blipFill>
        <p:spPr>
          <a:xfrm>
            <a:off x="6486940" y="1193220"/>
            <a:ext cx="3821832" cy="4197588"/>
          </a:xfrm>
          <a:prstGeom prst="rect">
            <a:avLst/>
          </a:prstGeom>
        </p:spPr>
      </p:pic>
    </p:spTree>
    <p:extLst>
      <p:ext uri="{BB962C8B-B14F-4D97-AF65-F5344CB8AC3E}">
        <p14:creationId xmlns:p14="http://schemas.microsoft.com/office/powerpoint/2010/main" val="1638480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592</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等线</vt:lpstr>
      <vt:lpstr>等线 Light</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Liyang Song</dc:creator>
  <cp:lastModifiedBy>Qian Yin</cp:lastModifiedBy>
  <cp:revision>30</cp:revision>
  <dcterms:created xsi:type="dcterms:W3CDTF">2023-10-29T06:34:05Z</dcterms:created>
  <dcterms:modified xsi:type="dcterms:W3CDTF">2023-10-29T22:10:42Z</dcterms:modified>
</cp:coreProperties>
</file>