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83" r:id="rId5"/>
    <p:sldId id="284" r:id="rId6"/>
    <p:sldId id="285" r:id="rId7"/>
    <p:sldId id="286" r:id="rId8"/>
    <p:sldId id="282" r:id="rId9"/>
    <p:sldId id="264" r:id="rId10"/>
    <p:sldId id="287" r:id="rId11"/>
    <p:sldId id="288" r:id="rId12"/>
    <p:sldId id="290" r:id="rId13"/>
    <p:sldId id="291" r:id="rId14"/>
    <p:sldId id="298" r:id="rId15"/>
    <p:sldId id="294" r:id="rId16"/>
    <p:sldId id="281" r:id="rId17"/>
    <p:sldId id="292" r:id="rId18"/>
    <p:sldId id="303" r:id="rId19"/>
    <p:sldId id="302" r:id="rId20"/>
    <p:sldId id="296" r:id="rId21"/>
    <p:sldId id="297" r:id="rId22"/>
    <p:sldId id="293" r:id="rId23"/>
    <p:sldId id="299" r:id="rId24"/>
    <p:sldId id="295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B2C"/>
    <a:srgbClr val="328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7" d="100"/>
          <a:sy n="67" d="100"/>
        </p:scale>
        <p:origin x="620" y="32"/>
      </p:cViewPr>
      <p:guideLst>
        <p:guide orient="horz" pos="1032"/>
        <p:guide pos="3840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920D-0DD4-3048-E837-4BBC1F87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8371F-10DD-7E8D-7BBE-C73D8820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956E-3432-4577-B36C-3A43E9D3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E6F9-BD71-A3B7-2E63-288C5834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BD9A-9954-1B14-C473-2D9CF84F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4388-3623-1692-118E-9121948C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479AB-7DC4-0DBD-CFA7-B47252F8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CD21-F9C9-E431-D5E2-17BD618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187F-0754-3074-BC80-4426E3DA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5DA9-D334-CD61-3AD7-71E336BC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6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2E61B-5253-2F5C-C13B-D68CE4F95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202F1-6C37-FCBE-D6D5-BA01D302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D01A-5B5A-3A2E-C21A-6B4B3EA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DADA-CBC7-D26E-E18B-459437F8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7A5E-A325-1F77-2573-5230D990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88E3-CEF6-C417-5CE7-4C602A82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0C58-7ECA-7228-256D-474D6C1A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38A7-39C0-3BDC-E4DB-D727017E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A432-1B4F-539C-2223-CEE5EAAC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EDB2-20E1-B3E3-6246-2C313AC7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B69D-81BD-B129-E332-C7DFCB2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117C-8CDB-2D03-545A-7C721B15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364B-6953-D236-5B8B-EA492A2B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C8B8-4AE2-D0AD-ADB5-436514C3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6792-7213-D399-4A6D-A8414F89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2320-EECB-D767-9351-8514DE86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7EE6-3D2B-9857-5991-32395FB87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440A-6856-82CE-5158-C7D5AFDD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E4F19-C30D-63BF-7F2F-D1F8694B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6253-ABD9-31B1-B000-A528D0E9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35785-23DA-66FA-3AD2-ABB5FFC0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42E7-A205-332D-3B55-693571C7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219-C9D9-3003-210B-204625DE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A4BB9-9645-7491-F549-20E80182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7A0D-8C7A-A4F1-0AA3-B1273271B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42998-DAE0-FFFC-2298-5E3CDA057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B08-19D8-E83D-BEBC-75BCFD0A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6F46E-F4B5-F22F-E753-11CEB664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966D9-2F4B-8E4A-48F5-AAD6741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E86D-75C8-5BC2-994D-375E7861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77557-87D3-8DDF-BDAB-D5146697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9ED8-D406-171C-5F84-E2FC0F28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09515-9282-AA90-C67C-A22D83DD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61425-9818-1C84-A398-B5326AE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6768B-57C6-FB71-B9A6-FDF4918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C4A7-B20A-2C6A-F439-C5A00411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5549-3CFD-4A4F-82D2-AC78E64F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2DA4-6772-CFD8-F58C-B7BCAA4E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2605A-97BD-3FFF-4721-0B639766D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37FF-A916-920E-E297-978130A7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91B39-B50D-153E-3A55-B1AFCD3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DF5C-FD3D-61F9-53F6-04EE6774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FFD-8CF9-D367-DDF8-580775A3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09A41-6B9D-39EC-4A0A-ADE8A410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160A-A4A0-4DA0-6DC3-93EB0C45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4915-2E53-D29B-581C-D5BF5F6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03EBA-C722-C323-A5B6-1309A4B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8377-62EE-E219-E6E7-BBF0F1C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0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8C70F-B7DD-27A2-E58D-64A88233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2977-454D-C17E-5986-7833CDF4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591B-7473-7EA7-B9A3-0EA24DE4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9076-E10C-7A05-0A9E-AD66ADA17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39ED-F52C-8E13-D5C3-BDF16BF13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28122-970E-0702-0985-C83B0B79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" y="272433"/>
            <a:ext cx="1531874" cy="1531874"/>
          </a:xfrm>
          <a:prstGeom prst="rect">
            <a:avLst/>
          </a:prstGeom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937310-B598-4297-40BA-EFE80DA096FE}"/>
              </a:ext>
            </a:extLst>
          </p:cNvPr>
          <p:cNvSpPr/>
          <p:nvPr/>
        </p:nvSpPr>
        <p:spPr>
          <a:xfrm rot="10800000">
            <a:off x="0" y="1232451"/>
            <a:ext cx="12192000" cy="562554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2A88D-5741-50EE-6BD9-CD9E77F00493}"/>
              </a:ext>
            </a:extLst>
          </p:cNvPr>
          <p:cNvSpPr txBox="1"/>
          <p:nvPr/>
        </p:nvSpPr>
        <p:spPr>
          <a:xfrm>
            <a:off x="4422913" y="3130130"/>
            <a:ext cx="711113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Advertisement CTR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AE4FB-70A4-EEDD-3915-A085D044C3BA}"/>
              </a:ext>
            </a:extLst>
          </p:cNvPr>
          <p:cNvSpPr txBox="1"/>
          <p:nvPr/>
        </p:nvSpPr>
        <p:spPr>
          <a:xfrm>
            <a:off x="5369833" y="4034725"/>
            <a:ext cx="609463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Shortlist Promising Models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62368-7A37-1822-D4A8-5C9DC206531D}"/>
              </a:ext>
            </a:extLst>
          </p:cNvPr>
          <p:cNvSpPr txBox="1"/>
          <p:nvPr/>
        </p:nvSpPr>
        <p:spPr>
          <a:xfrm>
            <a:off x="5369833" y="5178180"/>
            <a:ext cx="6094638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DS5220 / Fall 2023 Semester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Team Members: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Liyang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Song, Qian Yin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Dec 10, 2023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A336CAD-1BC0-4D51-87EC-4B575C8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5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Random forest classifier – Feature selection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7359316" y="1721165"/>
            <a:ext cx="4127006" cy="372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We use </a:t>
            </a:r>
            <a:r>
              <a:rPr lang="en-US" altLang="zh-CN" b="1" dirty="0" err="1"/>
              <a:t>average_precision</a:t>
            </a:r>
            <a:r>
              <a:rPr lang="en-US" altLang="zh-CN" b="1" dirty="0"/>
              <a:t> </a:t>
            </a:r>
            <a:r>
              <a:rPr lang="en-US" altLang="zh-CN" dirty="0"/>
              <a:t>and </a:t>
            </a:r>
            <a:r>
              <a:rPr lang="en-US" altLang="zh-CN" b="1" dirty="0" err="1"/>
              <a:t>roc_auc</a:t>
            </a:r>
            <a:r>
              <a:rPr lang="en-US" altLang="zh-CN" b="1" dirty="0"/>
              <a:t> </a:t>
            </a:r>
            <a:r>
              <a:rPr lang="en-US" altLang="zh-CN" dirty="0"/>
              <a:t>to rank features. 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Features to be dropped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'</a:t>
            </a:r>
            <a:r>
              <a:rPr lang="en-US" altLang="zh-CN" dirty="0" err="1"/>
              <a:t>creat_type_cd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up_membership_grade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membership_life_duration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net_type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consume_purchase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app_first_class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'gender',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inter_type_cd</a:t>
            </a:r>
            <a:r>
              <a:rPr lang="en-US" altLang="zh-CN" dirty="0"/>
              <a:t>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0DE92-9B58-DECA-2806-39A49719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66" y="1318769"/>
            <a:ext cx="3257717" cy="4794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F8BC84-3901-B7D6-BFCF-DCF7119FE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067" y="1318769"/>
            <a:ext cx="3213265" cy="46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3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RF classifier – Performance after feature selection (v)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668449" y="5455745"/>
            <a:ext cx="904130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Because dropping attributes doesn't significantly decrease the performance, we would apply the new drop list in the fine-tuning stage.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6D88A-0EAA-DC1C-5286-F2E4C277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26" y="1328862"/>
            <a:ext cx="7547547" cy="90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605627-7FDA-ED6D-1508-6FFAE8A2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41" y="3147130"/>
            <a:ext cx="2789254" cy="1135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A4FAA5-D1EC-A655-EF12-5E37D232A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566" y="2266899"/>
            <a:ext cx="3575234" cy="2940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F3A437-1F5F-2C35-5893-E63F4E255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785" y="2317032"/>
            <a:ext cx="3530781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Decision Tree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9856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174C3-8E94-70DD-E297-46F1F1BF9F01}"/>
              </a:ext>
            </a:extLst>
          </p:cNvPr>
          <p:cNvSpPr txBox="1"/>
          <p:nvPr/>
        </p:nvSpPr>
        <p:spPr>
          <a:xfrm>
            <a:off x="1019044" y="5082607"/>
            <a:ext cx="9972805" cy="1400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low </a:t>
            </a:r>
            <a:r>
              <a:rPr lang="en-US" altLang="zh-CN" b="1" dirty="0" err="1"/>
              <a:t>ave_precision_score</a:t>
            </a:r>
            <a:r>
              <a:rPr lang="en-US" altLang="zh-CN" dirty="0"/>
              <a:t> 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 of </a:t>
            </a:r>
            <a:r>
              <a:rPr lang="en-US" altLang="zh-CN" b="1" dirty="0"/>
              <a:t>false positives</a:t>
            </a:r>
            <a:r>
              <a:rPr lang="en-US" altLang="zh-CN" dirty="0"/>
              <a:t> indicate a high rate of Type I error. 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False negatives</a:t>
            </a:r>
            <a:r>
              <a:rPr lang="en-US" altLang="zh-CN" dirty="0"/>
              <a:t> is also high, indicating that the model doesn’t perform well in identifying users who actually click on ads.</a:t>
            </a:r>
            <a:endParaRPr lang="en-US" altLang="zh-C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507E-03EE-05CF-E0DD-8D7FF8E8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3083303"/>
            <a:ext cx="3102112" cy="14902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4268D2-4690-1460-C1EC-21FA2EE92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270" y="2566310"/>
            <a:ext cx="3037708" cy="25242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F702D4-F684-DF9C-7F27-6C7C53CDD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810" y="2669938"/>
            <a:ext cx="2803522" cy="22906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3CBF8D-5B3B-CDAD-5BE5-CABB163CD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337" y="1356980"/>
            <a:ext cx="9443326" cy="10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8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Decision Tree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064713" y="5407814"/>
            <a:ext cx="9666951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Compared to the train set, the </a:t>
            </a:r>
            <a:r>
              <a:rPr lang="en-US" altLang="zh-CN" b="1" dirty="0"/>
              <a:t>precision score</a:t>
            </a:r>
            <a:r>
              <a:rPr lang="en-US" altLang="zh-CN" dirty="0"/>
              <a:t> decreases significantly. Other performance metrics also decrease slightly. The model doesn’t generalize to new and unseen data well.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5E43B6-FE5E-7423-46BA-C66926FB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32" y="1322917"/>
            <a:ext cx="9015826" cy="10578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D3AF43-74CA-268C-2525-425952993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96" y="3021749"/>
            <a:ext cx="3404065" cy="14649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BBC283-CADD-14DC-8942-05EEA0535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146" y="2416031"/>
            <a:ext cx="3173368" cy="26387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75FA6DF-2FC9-880C-0DC1-BDCA628F9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600" y="2525130"/>
            <a:ext cx="2981490" cy="245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Decision Tree Classifier– Feature selection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7696475" y="1760610"/>
            <a:ext cx="4127006" cy="2730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use of </a:t>
            </a:r>
            <a:r>
              <a:rPr lang="en-US" altLang="zh-CN" b="1" dirty="0" err="1"/>
              <a:t>average_precision</a:t>
            </a:r>
            <a:r>
              <a:rPr lang="en-US" altLang="zh-CN" dirty="0"/>
              <a:t> and </a:t>
            </a:r>
            <a:r>
              <a:rPr lang="en-US" altLang="zh-CN" b="1" dirty="0" err="1"/>
              <a:t>roc_auc</a:t>
            </a:r>
            <a:r>
              <a:rPr lang="en-US" altLang="zh-CN" dirty="0"/>
              <a:t> together calculates which feature is important.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Features to be dropped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'</a:t>
            </a:r>
            <a:r>
              <a:rPr lang="en-US" altLang="zh-CN" dirty="0" err="1"/>
              <a:t>inter_type_cd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city_rank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app_first_class</a:t>
            </a:r>
            <a:r>
              <a:rPr lang="en-US" altLang="zh-CN" dirty="0"/>
              <a:t>’,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consume_purchase</a:t>
            </a:r>
            <a:r>
              <a:rPr lang="en-US" altLang="zh-CN" dirty="0"/>
              <a:t>'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8CBA4B-DC9B-3EEF-C23D-5B932331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9" y="1760610"/>
            <a:ext cx="3200564" cy="37911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C74F74-832F-511D-B7C1-E1205E7B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282" y="1582800"/>
            <a:ext cx="3187864" cy="41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1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DTree</a:t>
            </a:r>
            <a:r>
              <a:rPr lang="en-US" altLang="zh-CN" sz="3600" b="1" dirty="0"/>
              <a:t> Classifier – After feature selection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545298" y="5316270"/>
            <a:ext cx="9101399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Because the decrease in </a:t>
            </a:r>
            <a:r>
              <a:rPr lang="en-US" altLang="zh-CN" b="1" dirty="0"/>
              <a:t>false positives</a:t>
            </a:r>
            <a:r>
              <a:rPr lang="en-US" altLang="zh-CN" dirty="0"/>
              <a:t> is subtle and other performance metrics don’t change much, we’ll consider dropping these features in the fine-tuning stage.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4DD41-7C08-2FA3-CB0F-D205851E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15" y="1324850"/>
            <a:ext cx="8845937" cy="1060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5E27EE-4DC4-2454-FCF0-0FED7DFF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08" y="3011799"/>
            <a:ext cx="2957979" cy="1242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BCF224-3CCE-FEFA-B69E-9944FD698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409" y="2654082"/>
            <a:ext cx="3046547" cy="25089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20F25F-E187-F256-DD6D-9949BB98D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578" y="2654082"/>
            <a:ext cx="2899696" cy="240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3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446281" y="5531095"/>
            <a:ext cx="9341462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The default model has many </a:t>
            </a:r>
            <a:r>
              <a:rPr lang="en-US" altLang="zh-CN" b="1" dirty="0"/>
              <a:t>false positives</a:t>
            </a:r>
            <a:r>
              <a:rPr lang="en-US" altLang="zh-CN" dirty="0"/>
              <a:t> and </a:t>
            </a:r>
            <a:r>
              <a:rPr lang="en-US" altLang="zh-CN" b="1" dirty="0"/>
              <a:t>false negatives</a:t>
            </a:r>
            <a:r>
              <a:rPr lang="en-US" altLang="zh-CN" dirty="0"/>
              <a:t>. The model fails to predict the instances well.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2CB4C5-F987-52A7-8AE3-B5D4A490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81" y="2919256"/>
            <a:ext cx="3659141" cy="17163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AE9AEB-414D-63E8-6CB8-89F2C469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110" y="2603653"/>
            <a:ext cx="2848424" cy="23475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E51629-0C4D-DB98-2731-6F8AA99A5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56" y="2649712"/>
            <a:ext cx="2848424" cy="23559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624835-C7C4-E591-EF0F-6C8772ACE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810" y="1326905"/>
            <a:ext cx="8842379" cy="104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51353" y="5537196"/>
            <a:ext cx="1040870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Compared to the performance on the train set, the performance on the validation set is worse.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F56696-0035-B9D4-CBA7-933D93B0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64" y="3126212"/>
            <a:ext cx="3072723" cy="1393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A78C5A-0F2B-D2DC-5538-68BAB5F36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83" y="2474160"/>
            <a:ext cx="3336417" cy="27535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97A021-B085-040C-C256-E87E6FD6D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129" y="2556499"/>
            <a:ext cx="3357311" cy="27718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C853471-A7C9-ECF6-2926-F70437C33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624" y="1213283"/>
            <a:ext cx="9688323" cy="113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Classifier– Feature selection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7696475" y="1760610"/>
            <a:ext cx="4127006" cy="2397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Features to be dropped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'</a:t>
            </a:r>
            <a:r>
              <a:rPr lang="en-US" altLang="zh-CN" dirty="0" err="1"/>
              <a:t>city_rank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consume_purchase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emui_dev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inter_type_cd</a:t>
            </a:r>
            <a:r>
              <a:rPr lang="en-US" altLang="zh-CN" dirty="0"/>
              <a:t>’,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app_second_class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creat_type_cd</a:t>
            </a:r>
            <a:r>
              <a:rPr lang="en-US" altLang="zh-CN" dirty="0"/>
              <a:t>',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6AAE6-BB75-A7E9-6191-B288BC0EE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19" y="1760610"/>
            <a:ext cx="3213265" cy="3949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BF3DFB-80C9-7C29-CEA6-1BF5C47F2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444" y="1595502"/>
            <a:ext cx="3187864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2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After feature selection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615952" y="5170454"/>
            <a:ext cx="8636035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Because the decrease in </a:t>
            </a:r>
            <a:r>
              <a:rPr lang="en-US" altLang="zh-CN" b="1" dirty="0"/>
              <a:t>false positives</a:t>
            </a:r>
            <a:r>
              <a:rPr lang="en-US" altLang="zh-CN" dirty="0"/>
              <a:t> is subtle and other performance metrics don’t change much, we’ll consider dropping these features in the fine-tuning stage.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544C1-8E30-6526-4600-325DDCF88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51" y="1212416"/>
            <a:ext cx="9120859" cy="1050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3F9158-AC18-3AC7-DE5C-ED6A7C01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952" y="2941972"/>
            <a:ext cx="2216264" cy="927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143D4C-BE41-EAD2-F261-F8690EBE9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359" y="2419437"/>
            <a:ext cx="2800868" cy="23124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C9D705-424B-5F7F-FF28-050D045A3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879" y="2468548"/>
            <a:ext cx="2664270" cy="21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3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Introduction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A2E26-7DF5-3999-3DCD-B04988DE375C}"/>
              </a:ext>
            </a:extLst>
          </p:cNvPr>
          <p:cNvSpPr txBox="1"/>
          <p:nvPr/>
        </p:nvSpPr>
        <p:spPr>
          <a:xfrm>
            <a:off x="781878" y="1088297"/>
            <a:ext cx="9731831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D41B2C"/>
              </a:buClr>
            </a:pPr>
            <a:r>
              <a:rPr lang="en-US" altLang="zh-CN" dirty="0"/>
              <a:t>In this part, we trained five different models using standard parameters.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F58F9-2600-56DA-B318-A833F9F56826}"/>
              </a:ext>
            </a:extLst>
          </p:cNvPr>
          <p:cNvSpPr txBox="1"/>
          <p:nvPr/>
        </p:nvSpPr>
        <p:spPr>
          <a:xfrm>
            <a:off x="781878" y="1399060"/>
            <a:ext cx="10124854" cy="5389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Goal: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Minimize false positive instances (Type I error) to lower the rate of sending advertisements to users who are not interested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Five models used: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SGD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Random forest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Decision tree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 err="1"/>
              <a:t>Adaboost</a:t>
            </a:r>
            <a:r>
              <a:rPr lang="en-US" altLang="zh-CN" dirty="0"/>
              <a:t>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Gradient boosting classifier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Steps for each model: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Define default model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Evaluate model performance on train set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Evaluate model performance on validation set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Drop the least important attributes based on permutation importance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Re-evaluate the model performance on validation set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Update the attributes that need to be dropped</a:t>
            </a:r>
          </a:p>
        </p:txBody>
      </p:sp>
    </p:spTree>
    <p:extLst>
      <p:ext uri="{BB962C8B-B14F-4D97-AF65-F5344CB8AC3E}">
        <p14:creationId xmlns:p14="http://schemas.microsoft.com/office/powerpoint/2010/main" val="156124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Gradient Boosting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157166" y="5269482"/>
            <a:ext cx="10041492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This model has few </a:t>
            </a:r>
            <a:r>
              <a:rPr lang="en-US" altLang="zh-CN" b="1" dirty="0"/>
              <a:t>false positive</a:t>
            </a:r>
            <a:r>
              <a:rPr lang="en-US" altLang="zh-CN" dirty="0"/>
              <a:t> although the number of </a:t>
            </a:r>
            <a:r>
              <a:rPr lang="en-US" altLang="zh-CN" b="1" dirty="0"/>
              <a:t>false negatives</a:t>
            </a:r>
            <a:r>
              <a:rPr lang="en-US" altLang="zh-CN" dirty="0"/>
              <a:t> is large.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28C30-9E68-9640-1A2E-BB4D64B0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5" y="3433841"/>
            <a:ext cx="3047450" cy="1415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EC7F-591A-3134-3BCF-ADE65BF3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377" y="2623105"/>
            <a:ext cx="3134171" cy="2577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CFA09B-4C37-A456-4597-85B679BDE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052" y="2623105"/>
            <a:ext cx="3134171" cy="25876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8CC9CD-9D45-8CBC-794F-305154978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166" y="1263265"/>
            <a:ext cx="10196634" cy="12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95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888171" y="5363000"/>
            <a:ext cx="1066565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Compared to the train set, the validation set has much lower </a:t>
            </a:r>
            <a:r>
              <a:rPr lang="en-US" altLang="zh-CN" b="1" dirty="0"/>
              <a:t>precision score</a:t>
            </a:r>
            <a:r>
              <a:rPr lang="en-US" altLang="zh-CN" dirty="0"/>
              <a:t> and </a:t>
            </a:r>
            <a:r>
              <a:rPr lang="en-US" altLang="zh-CN" b="1" dirty="0" err="1"/>
              <a:t>ave_precision_score</a:t>
            </a:r>
            <a:r>
              <a:rPr lang="en-US" altLang="zh-CN" dirty="0"/>
              <a:t>. Notably, </a:t>
            </a:r>
            <a:r>
              <a:rPr lang="en-US" altLang="zh-CN" b="1" dirty="0"/>
              <a:t>precision score</a:t>
            </a:r>
            <a:r>
              <a:rPr lang="en-US" altLang="zh-CN" dirty="0"/>
              <a:t> for class 1 is 0.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33207-FA24-D67F-6BF5-042A877E7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80" y="2998134"/>
            <a:ext cx="3431307" cy="1541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EDCB50-6183-F20E-6DB6-830161614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758" y="2236081"/>
            <a:ext cx="3568883" cy="29402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16C879-A71C-C3E6-3100-F3195FE8F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083" y="2295817"/>
            <a:ext cx="3568883" cy="29465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2F5680-9F36-8FFC-AD99-54A4C10CD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903" y="1162665"/>
            <a:ext cx="8809244" cy="10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96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Feature selection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7329216" y="1289955"/>
            <a:ext cx="4319859" cy="4059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Features to be dropped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'</a:t>
            </a:r>
            <a:r>
              <a:rPr lang="en-US" altLang="zh-CN" dirty="0" err="1"/>
              <a:t>device_size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pt_d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'career',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emui_dev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'communication_avgonline_30d',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adv_prim_id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'gender',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list_time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city_rank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communication_onlinerate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device_price</a:t>
            </a:r>
            <a:r>
              <a:rPr lang="en-US" altLang="zh-CN" dirty="0"/>
              <a:t>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A55AD-72AD-798A-218B-2E1C0DE0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2" y="1760610"/>
            <a:ext cx="3623070" cy="3343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E19220-F843-53D3-A26E-AFC717209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852" y="1849598"/>
            <a:ext cx="3490289" cy="32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After feature selection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803017" y="5700674"/>
            <a:ext cx="10198357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model performances before and after dropping some common least important features in permutation importance test are similar. We’ll drop these features in the fine-tuning stage.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B343A-658D-7FC7-FC77-436ADB80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42" y="3429000"/>
            <a:ext cx="3275786" cy="1334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A5D82C-51D6-3735-AF52-075F19D4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012" y="2735180"/>
            <a:ext cx="2899868" cy="24002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96C039-1080-6BF2-202A-58CED8DB9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67" y="2735180"/>
            <a:ext cx="3016897" cy="2481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2C28D1-A341-2E93-FFE2-AFD463E84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18" y="1361612"/>
            <a:ext cx="9446679" cy="10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Classifiers – Comparison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348401" y="4363379"/>
            <a:ext cx="532409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This is a summary table for all models.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BEC432-ED95-0F30-AFD2-2D985DF0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1" y="1878497"/>
            <a:ext cx="4904026" cy="7574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2B14A2-D146-B892-E3CD-390FF76507ED}"/>
              </a:ext>
            </a:extLst>
          </p:cNvPr>
          <p:cNvSpPr txBox="1"/>
          <p:nvPr/>
        </p:nvSpPr>
        <p:spPr>
          <a:xfrm>
            <a:off x="324781" y="1423335"/>
            <a:ext cx="277764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SGD Classifier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333321-08C6-0C39-EE07-104815F2E955}"/>
              </a:ext>
            </a:extLst>
          </p:cNvPr>
          <p:cNvSpPr txBox="1"/>
          <p:nvPr/>
        </p:nvSpPr>
        <p:spPr>
          <a:xfrm>
            <a:off x="324781" y="2916095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Random Forest Classifier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07EDA-84F7-106D-9688-89C234F27E41}"/>
              </a:ext>
            </a:extLst>
          </p:cNvPr>
          <p:cNvSpPr txBox="1"/>
          <p:nvPr/>
        </p:nvSpPr>
        <p:spPr>
          <a:xfrm>
            <a:off x="324781" y="4363379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 err="1"/>
              <a:t>Adaboost</a:t>
            </a:r>
            <a:r>
              <a:rPr lang="en-US" altLang="zh-CN" sz="1800" dirty="0"/>
              <a:t> Classifier</a:t>
            </a:r>
            <a:endParaRPr lang="en-US" altLang="zh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2EDB5-93B3-8323-C686-A110B6B3A541}"/>
              </a:ext>
            </a:extLst>
          </p:cNvPr>
          <p:cNvSpPr txBox="1"/>
          <p:nvPr/>
        </p:nvSpPr>
        <p:spPr>
          <a:xfrm>
            <a:off x="6801781" y="1447049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/>
              <a:t>Decision Tree Classifier</a:t>
            </a:r>
            <a:endParaRPr lang="en-US" altLang="zh-C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241936-670C-DE1B-F8D6-3B39A5244B2F}"/>
              </a:ext>
            </a:extLst>
          </p:cNvPr>
          <p:cNvSpPr txBox="1"/>
          <p:nvPr/>
        </p:nvSpPr>
        <p:spPr>
          <a:xfrm>
            <a:off x="6801780" y="2857678"/>
            <a:ext cx="40186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/>
              <a:t>Gradient Boosting Classifier</a:t>
            </a:r>
            <a:endParaRPr lang="en-US" altLang="zh-C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BAF4D49-E1BF-F93E-0B59-43F5EF54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780" y="3373907"/>
            <a:ext cx="4870354" cy="762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E06389-B92B-CFA5-DB7C-79BD3BAB6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187" y="1880804"/>
            <a:ext cx="5493032" cy="831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E6716-8843-B7D8-2FC3-54FA1AC02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08" y="3399649"/>
            <a:ext cx="5531134" cy="831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0D67B0-59A0-CBB8-C8F5-95FC83166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63" y="4995188"/>
            <a:ext cx="5613689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14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5532"/>
            <a:ext cx="1141012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Discussions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B78DE-C76A-CC73-923F-075FFB8EC3F0}"/>
              </a:ext>
            </a:extLst>
          </p:cNvPr>
          <p:cNvSpPr txBox="1"/>
          <p:nvPr/>
        </p:nvSpPr>
        <p:spPr>
          <a:xfrm>
            <a:off x="1105914" y="1783465"/>
            <a:ext cx="9980171" cy="14005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Analyze the most significant attributes for each algorithm</a:t>
            </a:r>
          </a:p>
          <a:p>
            <a:r>
              <a:rPr lang="en-US" altLang="zh-CN" dirty="0"/>
              <a:t>Analyze the types of errors the models make</a:t>
            </a:r>
          </a:p>
          <a:p>
            <a:pPr lvl="1"/>
            <a:r>
              <a:rPr lang="en-US" altLang="zh-CN" dirty="0"/>
              <a:t>What data would a human have used to avoid these errors</a:t>
            </a:r>
          </a:p>
          <a:p>
            <a:r>
              <a:rPr lang="en-US" altLang="zh-CN" dirty="0"/>
              <a:t>Shortlist the top three to five most promising models</a:t>
            </a:r>
          </a:p>
        </p:txBody>
      </p:sp>
    </p:spTree>
    <p:extLst>
      <p:ext uri="{BB962C8B-B14F-4D97-AF65-F5344CB8AC3E}">
        <p14:creationId xmlns:p14="http://schemas.microsoft.com/office/powerpoint/2010/main" val="145905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Classifier defined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781876" y="1314897"/>
            <a:ext cx="928715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SGD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FD7D5-7EE1-5F21-BBC7-F4FCD605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98" y="1655979"/>
            <a:ext cx="5903127" cy="4962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81FB40-1A81-2DD5-47E7-DE62FC671078}"/>
              </a:ext>
            </a:extLst>
          </p:cNvPr>
          <p:cNvSpPr txBox="1"/>
          <p:nvPr/>
        </p:nvSpPr>
        <p:spPr>
          <a:xfrm>
            <a:off x="781875" y="2291638"/>
            <a:ext cx="928715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Ada Boost Classifier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E6951C-AB74-689A-A3AC-73020C38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98" y="2690012"/>
            <a:ext cx="5785606" cy="10338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28F9F5-FEDA-C88D-CDCC-B1517A9DE1DB}"/>
              </a:ext>
            </a:extLst>
          </p:cNvPr>
          <p:cNvSpPr txBox="1"/>
          <p:nvPr/>
        </p:nvSpPr>
        <p:spPr>
          <a:xfrm>
            <a:off x="781876" y="3746557"/>
            <a:ext cx="928715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Decision Tree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94631-B02E-5D74-9BD0-4E65252B3F59}"/>
              </a:ext>
            </a:extLst>
          </p:cNvPr>
          <p:cNvSpPr txBox="1"/>
          <p:nvPr/>
        </p:nvSpPr>
        <p:spPr>
          <a:xfrm>
            <a:off x="781875" y="4779220"/>
            <a:ext cx="928715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Gradient Boosting Classifier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6C5FC-9521-4974-CE85-5943642ACE93}"/>
              </a:ext>
            </a:extLst>
          </p:cNvPr>
          <p:cNvSpPr txBox="1"/>
          <p:nvPr/>
        </p:nvSpPr>
        <p:spPr>
          <a:xfrm>
            <a:off x="781875" y="5628806"/>
            <a:ext cx="928715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/>
              <a:t>Random forest classifier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4910054-E605-9A4F-7E43-B8A925C98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398" y="4248296"/>
            <a:ext cx="6278649" cy="4878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BBC1E4-3B14-3479-FB04-2A0D11DCB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398" y="5266323"/>
            <a:ext cx="6582854" cy="3002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796A59-9AC3-9169-EC9B-0F9323B0E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398" y="6114256"/>
            <a:ext cx="5906985" cy="2312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5E4532-7AA3-E81C-2F6D-13C55FCCA180}"/>
              </a:ext>
            </a:extLst>
          </p:cNvPr>
          <p:cNvSpPr txBox="1"/>
          <p:nvPr/>
        </p:nvSpPr>
        <p:spPr>
          <a:xfrm>
            <a:off x="8328992" y="2228056"/>
            <a:ext cx="2955872" cy="206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D41B2C"/>
              </a:buClr>
            </a:pPr>
            <a:r>
              <a:rPr lang="en-US" altLang="zh-CN" dirty="0"/>
              <a:t>Note: Because the distribution (0/1) is imbalanced, we set ‘</a:t>
            </a:r>
            <a:r>
              <a:rPr lang="en-US" altLang="zh-CN" dirty="0" err="1"/>
              <a:t>class_weight</a:t>
            </a:r>
            <a:r>
              <a:rPr lang="en-US" altLang="zh-CN" dirty="0"/>
              <a:t>=balanced’ to adjust the weights of the classes.  </a:t>
            </a:r>
          </a:p>
        </p:txBody>
      </p:sp>
    </p:spTree>
    <p:extLst>
      <p:ext uri="{BB962C8B-B14F-4D97-AF65-F5344CB8AC3E}">
        <p14:creationId xmlns:p14="http://schemas.microsoft.com/office/powerpoint/2010/main" val="359801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9856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CF456-B0B1-A936-AE6F-A83C4049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9" y="3094500"/>
            <a:ext cx="3256296" cy="1546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AB6786-3E97-0742-3417-20FE5187B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571" y="2898555"/>
            <a:ext cx="2682865" cy="2218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C0AF54-8326-8E4C-9B05-46C6CE516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42" y="2903337"/>
            <a:ext cx="2682866" cy="22142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9174C3-8E94-70DD-E297-46F1F1BF9F01}"/>
              </a:ext>
            </a:extLst>
          </p:cNvPr>
          <p:cNvSpPr txBox="1"/>
          <p:nvPr/>
        </p:nvSpPr>
        <p:spPr>
          <a:xfrm>
            <a:off x="687659" y="5575769"/>
            <a:ext cx="1056071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low </a:t>
            </a:r>
            <a:r>
              <a:rPr lang="en-US" altLang="zh-CN" b="1" dirty="0"/>
              <a:t>precision score </a:t>
            </a:r>
            <a:r>
              <a:rPr lang="en-US" altLang="zh-CN" dirty="0"/>
              <a:t>and the large number of </a:t>
            </a:r>
            <a:r>
              <a:rPr lang="en-US" altLang="zh-CN" b="1" dirty="0"/>
              <a:t>false positive </a:t>
            </a:r>
            <a:r>
              <a:rPr lang="en-US" altLang="zh-CN" dirty="0"/>
              <a:t>instances indicate that the model is not performing well in correctly identifying positive instances. The </a:t>
            </a:r>
            <a:r>
              <a:rPr lang="en-US" altLang="zh-CN" b="1" dirty="0"/>
              <a:t>average precision score </a:t>
            </a:r>
            <a:r>
              <a:rPr lang="en-US" altLang="zh-CN" dirty="0"/>
              <a:t>is very low.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042291-F4E4-E444-13AA-CF4283BBE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59" y="1431949"/>
            <a:ext cx="10816681" cy="12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3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638851-B045-A5B6-C036-AF3BB818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9" y="3129938"/>
            <a:ext cx="3433175" cy="1494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BF6F20-EBC8-706A-06B7-A80E4022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340" y="2928267"/>
            <a:ext cx="3016067" cy="24784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766377-84AC-132E-013E-0263608BC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387" y="2917766"/>
            <a:ext cx="2991225" cy="2478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E9B8FE-D492-8E2B-0CC2-4704CA468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29" y="1646740"/>
            <a:ext cx="10415938" cy="11988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782E40-E83D-478A-A658-EF76F2AA298F}"/>
              </a:ext>
            </a:extLst>
          </p:cNvPr>
          <p:cNvSpPr txBox="1"/>
          <p:nvPr/>
        </p:nvSpPr>
        <p:spPr>
          <a:xfrm>
            <a:off x="687659" y="5575769"/>
            <a:ext cx="1056071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performances on train set and validation set are similar. The </a:t>
            </a:r>
            <a:r>
              <a:rPr lang="en-US" altLang="zh-CN" b="1" dirty="0"/>
              <a:t>average precision score </a:t>
            </a:r>
            <a:r>
              <a:rPr lang="en-US" altLang="zh-CN" dirty="0"/>
              <a:t>is slightly lower on 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169753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Feature selection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6270481" y="1149616"/>
            <a:ext cx="5083319" cy="4724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We use </a:t>
            </a:r>
            <a:r>
              <a:rPr lang="en-US" altLang="zh-CN" b="1" dirty="0" err="1"/>
              <a:t>average_precision</a:t>
            </a:r>
            <a:r>
              <a:rPr lang="en-US" altLang="zh-CN" b="1" dirty="0"/>
              <a:t> </a:t>
            </a:r>
            <a:r>
              <a:rPr lang="en-US" altLang="zh-CN" dirty="0"/>
              <a:t>and </a:t>
            </a:r>
            <a:r>
              <a:rPr lang="en-US" altLang="zh-CN" b="1" dirty="0" err="1"/>
              <a:t>roc_auc</a:t>
            </a:r>
            <a:r>
              <a:rPr lang="en-US" altLang="zh-CN" b="1" dirty="0"/>
              <a:t> </a:t>
            </a:r>
            <a:r>
              <a:rPr lang="en-US" altLang="zh-CN" dirty="0"/>
              <a:t>to list the most significant features. 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 improve the performance, we conduct a feature selection. Below are additional features that might be dropped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'</a:t>
            </a:r>
            <a:r>
              <a:rPr lang="en-US" altLang="zh-CN" dirty="0" err="1"/>
              <a:t>indu_name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creat_type_cd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emui_dev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'residence',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city_rank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communication_onlinerate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device_name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consume_purchase</a:t>
            </a:r>
            <a:r>
              <a:rPr lang="en-US" altLang="zh-CN" dirty="0"/>
              <a:t>',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 '</a:t>
            </a:r>
            <a:r>
              <a:rPr lang="en-US" altLang="zh-CN" dirty="0" err="1"/>
              <a:t>device_size</a:t>
            </a:r>
            <a:r>
              <a:rPr lang="en-US" altLang="zh-CN" dirty="0"/>
              <a:t>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D77C2-A1F8-EBC0-D868-9AEAF396E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8" y="1119658"/>
            <a:ext cx="3752544" cy="572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1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Performance after feature selection (v)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D520F7-4A36-1DCA-CB97-F5AC48C28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79" y="2808927"/>
            <a:ext cx="3066792" cy="25348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77801F-26DA-DB15-09A2-90535A16C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78" y="2826183"/>
            <a:ext cx="3066792" cy="25175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4ADC3E-1C26-79AF-A40F-2F8C46197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92" y="3429000"/>
            <a:ext cx="3250268" cy="13308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09330C-A37A-F0D3-E711-137E89291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192" y="1408548"/>
            <a:ext cx="10131615" cy="11754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F6A79F-BEBE-6C92-1743-AD9856B32D53}"/>
              </a:ext>
            </a:extLst>
          </p:cNvPr>
          <p:cNvSpPr txBox="1"/>
          <p:nvPr/>
        </p:nvSpPr>
        <p:spPr>
          <a:xfrm>
            <a:off x="687659" y="5575769"/>
            <a:ext cx="1056071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Above is the performance after dropping those additional features on the validation set. The number of </a:t>
            </a:r>
            <a:r>
              <a:rPr lang="en-US" altLang="zh-CN" b="1" dirty="0"/>
              <a:t>false positive</a:t>
            </a:r>
            <a:r>
              <a:rPr lang="en-US" altLang="zh-CN" dirty="0"/>
              <a:t> instances increases greatly; therefore, we won’t drop features at this step.</a:t>
            </a:r>
          </a:p>
        </p:txBody>
      </p:sp>
    </p:spTree>
    <p:extLst>
      <p:ext uri="{BB962C8B-B14F-4D97-AF65-F5344CB8AC3E}">
        <p14:creationId xmlns:p14="http://schemas.microsoft.com/office/powerpoint/2010/main" val="78560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13652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Random forest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292172" y="5252563"/>
            <a:ext cx="960765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model has few </a:t>
            </a:r>
            <a:r>
              <a:rPr lang="en-US" altLang="zh-CN" b="1" dirty="0"/>
              <a:t>false positive </a:t>
            </a:r>
            <a:r>
              <a:rPr lang="en-US" altLang="zh-CN" dirty="0"/>
              <a:t>although the number of </a:t>
            </a:r>
            <a:r>
              <a:rPr lang="en-US" altLang="zh-CN" b="1" dirty="0"/>
              <a:t>false negatives </a:t>
            </a:r>
            <a:r>
              <a:rPr lang="en-US" altLang="zh-CN" dirty="0"/>
              <a:t>is large.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F39D6-FAE2-6D60-A026-661F3690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13" y="1202121"/>
            <a:ext cx="8292102" cy="964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C5986-B30D-AE14-B02E-DD11F80F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3" y="2977336"/>
            <a:ext cx="2989609" cy="1398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7B6227-333A-4FB1-DBE7-A72008B05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058" y="2260849"/>
            <a:ext cx="3568883" cy="2921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70B52F-35D0-061D-64D9-DD3AFC798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859" y="2196893"/>
            <a:ext cx="3543482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6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Random forest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591636" y="5530734"/>
            <a:ext cx="9008728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Compared to the performance on the train set, the </a:t>
            </a:r>
            <a:r>
              <a:rPr lang="en-US" altLang="zh-CN" b="1" dirty="0" err="1"/>
              <a:t>ave_precision_score</a:t>
            </a:r>
            <a:r>
              <a:rPr lang="en-US" altLang="zh-CN" dirty="0"/>
              <a:t> decreases significantly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F6BE7-6789-3B7B-A0D5-BC87B3E7E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45" y="1210749"/>
            <a:ext cx="6013759" cy="698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13A782-0708-B042-6EB4-91C9B7E7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92" y="2981302"/>
            <a:ext cx="2000353" cy="8953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52AC41-0AF1-A4E1-F4FF-B52B153F7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583" y="2086870"/>
            <a:ext cx="3556183" cy="2952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A548DC-D6E1-84B9-1879-7D63C8A2F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833" y="2056585"/>
            <a:ext cx="3581584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1050</Words>
  <Application>Microsoft Office PowerPoint</Application>
  <PresentationFormat>Widescreen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Liyang Song</dc:creator>
  <cp:lastModifiedBy>Qian Yin</cp:lastModifiedBy>
  <cp:revision>49</cp:revision>
  <dcterms:created xsi:type="dcterms:W3CDTF">2023-10-29T06:34:05Z</dcterms:created>
  <dcterms:modified xsi:type="dcterms:W3CDTF">2023-12-11T03:37:59Z</dcterms:modified>
</cp:coreProperties>
</file>