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4" r:id="rId4"/>
    <p:sldId id="283" r:id="rId5"/>
    <p:sldId id="284" r:id="rId6"/>
    <p:sldId id="285" r:id="rId7"/>
    <p:sldId id="304" r:id="rId8"/>
    <p:sldId id="282" r:id="rId9"/>
    <p:sldId id="264" r:id="rId10"/>
    <p:sldId id="287" r:id="rId11"/>
    <p:sldId id="305" r:id="rId12"/>
    <p:sldId id="290" r:id="rId13"/>
    <p:sldId id="291" r:id="rId14"/>
    <p:sldId id="298" r:id="rId15"/>
    <p:sldId id="294" r:id="rId16"/>
    <p:sldId id="281" r:id="rId17"/>
    <p:sldId id="292" r:id="rId18"/>
    <p:sldId id="303" r:id="rId19"/>
    <p:sldId id="307" r:id="rId20"/>
    <p:sldId id="296" r:id="rId21"/>
    <p:sldId id="297" r:id="rId22"/>
    <p:sldId id="293" r:id="rId23"/>
    <p:sldId id="309" r:id="rId24"/>
    <p:sldId id="29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B2C"/>
    <a:srgbClr val="328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59" d="100"/>
          <a:sy n="59" d="100"/>
        </p:scale>
        <p:origin x="940" y="52"/>
      </p:cViewPr>
      <p:guideLst>
        <p:guide orient="horz" pos="1032"/>
        <p:guide pos="3840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920D-0DD4-3048-E837-4BBC1F871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8371F-10DD-7E8D-7BBE-C73D8820F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B956E-3432-4577-B36C-3A43E9D3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8E6F9-BD71-A3B7-2E63-288C5834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DBD9A-9954-1B14-C473-2D9CF84F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5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4388-3623-1692-118E-9121948C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479AB-7DC4-0DBD-CFA7-B47252F8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CD21-F9C9-E431-D5E2-17BD6180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A187F-0754-3074-BC80-4426E3DA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85DA9-D334-CD61-3AD7-71E336BC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76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2E61B-5253-2F5C-C13B-D68CE4F95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202F1-6C37-FCBE-D6D5-BA01D302A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0D01A-5B5A-3A2E-C21A-6B4B3EA6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DADA-CBC7-D26E-E18B-459437F8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D7A5E-A325-1F77-2573-5230D990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6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88E3-CEF6-C417-5CE7-4C602A82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60C58-7ECA-7228-256D-474D6C1A7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838A7-39C0-3BDC-E4DB-D727017E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4A432-1B4F-539C-2223-CEE5EAAC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EEDB2-20E1-B3E3-6246-2C313AC7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07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B69D-81BD-B129-E332-C7DFCB22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9117C-8CDB-2D03-545A-7C721B153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D364B-6953-D236-5B8B-EA492A2B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FC8B8-4AE2-D0AD-ADB5-436514C3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36792-7213-D399-4A6D-A8414F89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85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2320-EECB-D767-9351-8514DE86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7EE6-3D2B-9857-5991-32395FB87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8440A-6856-82CE-5158-C7D5AFDD0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E4F19-C30D-63BF-7F2F-D1F8694B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D6253-ABD9-31B1-B000-A528D0E9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35785-23DA-66FA-3AD2-ABB5FFC0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7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42E7-A205-332D-3B55-693571C7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BC219-C9D9-3003-210B-204625DE6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A4BB9-9645-7491-F549-20E80182D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27A0D-8C7A-A4F1-0AA3-B1273271B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42998-DAE0-FFFC-2298-5E3CDA057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B08-19D8-E83D-BEBC-75BCFD0A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6F46E-F4B5-F22F-E753-11CEB664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966D9-2F4B-8E4A-48F5-AAD6741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5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E86D-75C8-5BC2-994D-375E7861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77557-87D3-8DDF-BDAB-D5146697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C9ED8-D406-171C-5F84-E2FC0F28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09515-9282-AA90-C67C-A22D83DD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61425-9818-1C84-A398-B5326AED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6768B-57C6-FB71-B9A6-FDF49187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1C4A7-B20A-2C6A-F439-C5A00411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7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5549-3CFD-4A4F-82D2-AC78E64F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2DA4-6772-CFD8-F58C-B7BCAA4E2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2605A-97BD-3FFF-4721-0B639766D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137FF-A916-920E-E297-978130A7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91B39-B50D-153E-3A55-B1AFCD30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2DF5C-FD3D-61F9-53F6-04EE6774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2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6FFD-8CF9-D367-DDF8-580775A30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09A41-6B9D-39EC-4A0A-ADE8A410F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3160A-A4A0-4DA0-6DC3-93EB0C452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F4915-2E53-D29B-581C-D5BF5F68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03EBA-C722-C323-A5B6-1309A4B1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68377-62EE-E219-E6E7-BBF0F1C2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0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8C70F-B7DD-27A2-E58D-64A88233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C2977-454D-C17E-5986-7833CDF44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F591B-7473-7EA7-B9A3-0EA24DE46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C9076-E10C-7A05-0A9E-AD66ADA17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639ED-F52C-8E13-D5C3-BDF16BF13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40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F28122-970E-0702-0985-C83B0B796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6" y="272433"/>
            <a:ext cx="1531874" cy="1531874"/>
          </a:xfrm>
          <a:prstGeom prst="rect">
            <a:avLst/>
          </a:prstGeom>
        </p:spPr>
      </p:pic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937310-B598-4297-40BA-EFE80DA096FE}"/>
              </a:ext>
            </a:extLst>
          </p:cNvPr>
          <p:cNvSpPr/>
          <p:nvPr/>
        </p:nvSpPr>
        <p:spPr>
          <a:xfrm rot="10800000">
            <a:off x="0" y="1232451"/>
            <a:ext cx="12192000" cy="5625547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2A88D-5741-50EE-6BD9-CD9E77F00493}"/>
              </a:ext>
            </a:extLst>
          </p:cNvPr>
          <p:cNvSpPr txBox="1"/>
          <p:nvPr/>
        </p:nvSpPr>
        <p:spPr>
          <a:xfrm>
            <a:off x="4422913" y="3130130"/>
            <a:ext cx="7111132" cy="82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Advertisement CTR 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AE4FB-70A4-EEDD-3915-A085D044C3BA}"/>
              </a:ext>
            </a:extLst>
          </p:cNvPr>
          <p:cNvSpPr txBox="1"/>
          <p:nvPr/>
        </p:nvSpPr>
        <p:spPr>
          <a:xfrm>
            <a:off x="5369833" y="4034725"/>
            <a:ext cx="609463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Fine-tune the System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C62368-7A37-1822-D4A8-5C9DC206531D}"/>
              </a:ext>
            </a:extLst>
          </p:cNvPr>
          <p:cNvSpPr txBox="1"/>
          <p:nvPr/>
        </p:nvSpPr>
        <p:spPr>
          <a:xfrm>
            <a:off x="5369833" y="5178180"/>
            <a:ext cx="6094638" cy="119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DS5220 / Fall 2023 Semester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Team Members: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Liyang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Song, Qian Yin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Dec 10, 2023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A336CAD-1BC0-4D51-87EC-4B575C82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92875"/>
            <a:ext cx="2743200" cy="365125"/>
          </a:xfrm>
        </p:spPr>
        <p:txBody>
          <a:bodyPr/>
          <a:lstStyle/>
          <a:p>
            <a:fld id="{CD1615FA-664A-4E3E-8664-50FDFADF9207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4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RF classifier – Permutation Feature Importance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79F83D-DA62-1AAB-3AB3-7631CE43ADB6}"/>
              </a:ext>
            </a:extLst>
          </p:cNvPr>
          <p:cNvSpPr txBox="1"/>
          <p:nvPr/>
        </p:nvSpPr>
        <p:spPr>
          <a:xfrm>
            <a:off x="6881225" y="1729823"/>
            <a:ext cx="5083319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This is a list of the most significant attributes.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6728DA-576D-B655-92B8-4657D4C13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567" y="2541112"/>
            <a:ext cx="3302170" cy="28385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B971DE-8196-3C9B-49F6-264E18913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169" y="1931481"/>
            <a:ext cx="3257717" cy="344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3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RF classifier – Assess classification thresholds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668449" y="5455745"/>
            <a:ext cx="9483460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b="1" dirty="0" err="1"/>
              <a:t>best_threshold</a:t>
            </a:r>
            <a:r>
              <a:rPr lang="en-US" altLang="zh-CN" b="1" dirty="0"/>
              <a:t> </a:t>
            </a:r>
            <a:r>
              <a:rPr lang="en-US" altLang="zh-CN" dirty="0"/>
              <a:t>= 0.84. After using the best threshold, the </a:t>
            </a:r>
            <a:r>
              <a:rPr lang="en-US" altLang="zh-CN" b="1" dirty="0"/>
              <a:t>rate of Type I error</a:t>
            </a:r>
            <a:r>
              <a:rPr lang="en-US" altLang="zh-CN" dirty="0"/>
              <a:t> decreases.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65948-7165-CB8B-9053-762F99250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61" y="2335962"/>
            <a:ext cx="3708591" cy="28766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2EC86E-DF89-B7BA-45FE-63747BC7B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30" y="1289955"/>
            <a:ext cx="6191568" cy="711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CF32B8-DE02-F668-7756-F20B79F4B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648" y="1232414"/>
            <a:ext cx="2006703" cy="9271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D5CA1F-FD01-709E-39E0-D8556F7AC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207" y="2303305"/>
            <a:ext cx="3657788" cy="29719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B29C9C-7DB5-055B-28CA-988ED12F7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5905" y="2239317"/>
            <a:ext cx="3587934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2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Decision Tree Classifier – Performance on train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99856"/>
            <a:ext cx="2743200" cy="365125"/>
          </a:xfrm>
        </p:spPr>
        <p:txBody>
          <a:bodyPr/>
          <a:lstStyle/>
          <a:p>
            <a:fld id="{CD1615FA-664A-4E3E-8664-50FDFADF9207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9174C3-8E94-70DD-E297-46F1F1BF9F01}"/>
              </a:ext>
            </a:extLst>
          </p:cNvPr>
          <p:cNvSpPr txBox="1"/>
          <p:nvPr/>
        </p:nvSpPr>
        <p:spPr>
          <a:xfrm>
            <a:off x="1152395" y="5333611"/>
            <a:ext cx="9241066" cy="403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Todo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119EB-5758-61B1-27A4-A6741AF3B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564" y="1375857"/>
            <a:ext cx="6178868" cy="7112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2CE7DA-3695-90EF-42CA-E024CD4BE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892" y="3144999"/>
            <a:ext cx="1981302" cy="9144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F437E8-61B5-DD28-E84E-F5125C2E8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614" y="2307458"/>
            <a:ext cx="3765744" cy="29719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67C577-FFDB-4BEA-3643-6C5D8A9B2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543" y="2406937"/>
            <a:ext cx="3594285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8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Decision Tree Classifier – Performance 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064713" y="5407814"/>
            <a:ext cx="9666951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The performances on the train set and validation set are similar.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DFBF6-8DCA-F47E-C624-122678ACB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579" y="1358149"/>
            <a:ext cx="6185218" cy="7493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736D05-5A7C-49A3-892A-78E764379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60" y="3154356"/>
            <a:ext cx="1987652" cy="958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6FA345-3F98-165E-7FB4-7B74C2233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620" y="2350573"/>
            <a:ext cx="3657788" cy="29783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9406FD-BC3F-82E4-7EAE-9CA847CFB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012" y="2350573"/>
            <a:ext cx="3657788" cy="294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3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DT Classifier– Permutation Feature Importance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98E7B-01A7-2741-5514-5380B811BA01}"/>
              </a:ext>
            </a:extLst>
          </p:cNvPr>
          <p:cNvSpPr txBox="1"/>
          <p:nvPr/>
        </p:nvSpPr>
        <p:spPr>
          <a:xfrm>
            <a:off x="868137" y="1383446"/>
            <a:ext cx="5083319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This is a list of the most significant attributes.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1A781-DB84-3EC5-055C-DBC01435E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32" y="2114194"/>
            <a:ext cx="2984653" cy="28004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CE656E-70A1-A487-FC8E-4272E08F8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0251"/>
            <a:ext cx="2971953" cy="25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16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DT Classifier – Assess classification thresholds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555714" y="5475205"/>
            <a:ext cx="9003429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b="1" dirty="0" err="1"/>
              <a:t>best_threshold</a:t>
            </a:r>
            <a:r>
              <a:rPr lang="en-US" altLang="zh-CN" b="1" dirty="0"/>
              <a:t> </a:t>
            </a:r>
            <a:r>
              <a:rPr lang="en-US" altLang="zh-CN" dirty="0"/>
              <a:t>= 0.86. The adjustment of threshold is useful since the performance metrics are better.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EF3D5-7690-A6E6-F139-66C957041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7" y="2447851"/>
            <a:ext cx="3746693" cy="28766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723B34-9EB7-0694-8CE2-15698AAF4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4" y="1277091"/>
            <a:ext cx="6210619" cy="7302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1CFA06-1497-DCD0-5A02-EE722BD91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140" y="1272483"/>
            <a:ext cx="2044805" cy="9588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809F26-1627-6CFF-50BD-2C6465D62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279" y="2339896"/>
            <a:ext cx="3651438" cy="29846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A4567E-6192-D465-AE56-5D50F588CD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5057" y="2285612"/>
            <a:ext cx="3594285" cy="301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31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Adaboost</a:t>
            </a:r>
            <a:r>
              <a:rPr lang="en-US" altLang="zh-CN" sz="3600" b="1" dirty="0"/>
              <a:t> Classifier – Performance on train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1446281" y="5531095"/>
            <a:ext cx="9422824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Compared to the default model, the number of </a:t>
            </a:r>
            <a:r>
              <a:rPr lang="en-US" altLang="zh-CN" b="1" dirty="0"/>
              <a:t>false positives </a:t>
            </a:r>
            <a:r>
              <a:rPr lang="en-US" altLang="zh-CN" dirty="0"/>
              <a:t>greatly</a:t>
            </a:r>
            <a:r>
              <a:rPr lang="en-US" altLang="zh-CN" b="1" dirty="0"/>
              <a:t> </a:t>
            </a:r>
            <a:r>
              <a:rPr lang="en-US" altLang="zh-CN" dirty="0"/>
              <a:t>decreases although the number of </a:t>
            </a:r>
            <a:r>
              <a:rPr lang="en-US" altLang="zh-CN" b="1" dirty="0"/>
              <a:t>false negative</a:t>
            </a:r>
            <a:r>
              <a:rPr lang="en-US" altLang="zh-CN" dirty="0"/>
              <a:t> shows a subtle increase.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C52C4-1500-9A77-F748-70E913639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40" y="1420113"/>
            <a:ext cx="6197919" cy="730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E0F0DA-FCE7-8A42-F43C-412EFE73E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543" y="3244261"/>
            <a:ext cx="2038455" cy="946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6C87E7-9235-7DDE-0F91-B8CC92767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031" y="2351948"/>
            <a:ext cx="3638737" cy="2927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B27D7B-5040-80CB-2F65-78A739C06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801" y="2236081"/>
            <a:ext cx="3600635" cy="29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6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Adaboost</a:t>
            </a:r>
            <a:r>
              <a:rPr lang="en-US" altLang="zh-CN" sz="3600" b="1" dirty="0"/>
              <a:t> Classifier – Performance 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651353" y="5537196"/>
            <a:ext cx="1040870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The performance on the validation set is similar to the performance on the train 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FCF1D-1FF4-F408-A7E5-55C6E4C32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595" y="1293118"/>
            <a:ext cx="6032810" cy="7112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DB2CEE-8A87-F8B4-EBD3-BA9726E4F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53" y="3245783"/>
            <a:ext cx="1917799" cy="920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BEB3D6-838C-B6C5-B1FA-190FD4788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497" y="2180382"/>
            <a:ext cx="3575234" cy="29402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0F53A0-8614-152C-A706-3B3710A8B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513" y="2138679"/>
            <a:ext cx="3575234" cy="29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Adaboost</a:t>
            </a:r>
            <a:r>
              <a:rPr lang="en-US" altLang="zh-CN" sz="3600" b="1" dirty="0"/>
              <a:t> Classifier– Permutation Feature Importance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F1965-31E2-20FF-4D21-5C9CD2D10F4D}"/>
              </a:ext>
            </a:extLst>
          </p:cNvPr>
          <p:cNvSpPr txBox="1"/>
          <p:nvPr/>
        </p:nvSpPr>
        <p:spPr>
          <a:xfrm>
            <a:off x="1666565" y="1631852"/>
            <a:ext cx="5083319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This is a list of the most significant attributes.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8B6D41-41F6-373D-60F5-BAD657CF6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928" y="2372613"/>
            <a:ext cx="3232316" cy="26671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AD1755-D907-1DF7-0688-CF0C74954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72613"/>
            <a:ext cx="3232316" cy="33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12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Adaboost</a:t>
            </a:r>
            <a:r>
              <a:rPr lang="en-US" altLang="zh-CN" sz="3600" b="1" dirty="0"/>
              <a:t> Classifier – Assess classification thresholds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555714" y="5475205"/>
            <a:ext cx="9504171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b="1" dirty="0" err="1"/>
              <a:t>best_threshold</a:t>
            </a:r>
            <a:r>
              <a:rPr lang="en-US" altLang="zh-CN" b="1" dirty="0"/>
              <a:t> </a:t>
            </a:r>
            <a:r>
              <a:rPr lang="en-US" altLang="zh-CN" dirty="0"/>
              <a:t>= 0.78. Adjusting threshold improves the performance since many metrics perform better.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95C43-8016-3828-39A5-BBDDDC5BD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12" y="2553150"/>
            <a:ext cx="3765744" cy="28893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4DAF61-B4F1-FD36-AFE1-4036C8A0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246" y="1325096"/>
            <a:ext cx="5994708" cy="6921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48A0D0-5CD5-40C3-61B3-8621E5D4D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89" y="1201534"/>
            <a:ext cx="1962251" cy="9271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F4AB0B-3633-D820-26EC-E7CD370C2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956" y="2441750"/>
            <a:ext cx="3562533" cy="2952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4ACD75-498D-62F8-E7E4-6421C4395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9549" y="2508697"/>
            <a:ext cx="3568883" cy="29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1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Introduction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9A2E26-7DF5-3999-3DCD-B04988DE375C}"/>
              </a:ext>
            </a:extLst>
          </p:cNvPr>
          <p:cNvSpPr txBox="1"/>
          <p:nvPr/>
        </p:nvSpPr>
        <p:spPr>
          <a:xfrm>
            <a:off x="781878" y="1088297"/>
            <a:ext cx="10212693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D41B2C"/>
              </a:buClr>
            </a:pPr>
            <a:r>
              <a:rPr lang="en-US" altLang="zh-CN" dirty="0"/>
              <a:t>In this part, we tune hyperparameters and classification threshold to improve model performances.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F58F9-2600-56DA-B318-A833F9F56826}"/>
              </a:ext>
            </a:extLst>
          </p:cNvPr>
          <p:cNvSpPr txBox="1"/>
          <p:nvPr/>
        </p:nvSpPr>
        <p:spPr>
          <a:xfrm>
            <a:off x="781878" y="1399060"/>
            <a:ext cx="10124854" cy="5056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Goal: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Minimize Type I error (Increase precision score)</a:t>
            </a:r>
          </a:p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Five models used: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SGD classifier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Random forest classifier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Decision tree classifier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 err="1"/>
              <a:t>Adaboost</a:t>
            </a:r>
            <a:r>
              <a:rPr lang="en-US" altLang="zh-CN" dirty="0"/>
              <a:t> classifier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Gradient boosting classifier</a:t>
            </a:r>
          </a:p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Steps for each model: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Tune hyperparameters of composite estimators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Evaluate tuned composite estimators on train set and validation set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Check for false discoveries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Calculate permutation feature importance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Tune classification threshold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Find the best model and evaluate model on the test set</a:t>
            </a:r>
          </a:p>
        </p:txBody>
      </p:sp>
    </p:spTree>
    <p:extLst>
      <p:ext uri="{BB962C8B-B14F-4D97-AF65-F5344CB8AC3E}">
        <p14:creationId xmlns:p14="http://schemas.microsoft.com/office/powerpoint/2010/main" val="1561243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Gradient Boosting Classifier – Performance on train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1686526" y="5521191"/>
            <a:ext cx="8818948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The performances between the default model and the tuned model are similar.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FEEB8-B50D-57FB-DF0F-8EE1CD99A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663" y="1358432"/>
            <a:ext cx="6013759" cy="7239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3A119E-2C33-EE9D-B0B0-E0A4FAE17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526" y="3239433"/>
            <a:ext cx="2006703" cy="9334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BF2AE3-2997-5D22-39FC-01F6A0211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411" y="2066973"/>
            <a:ext cx="3575234" cy="29529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72DF61-D41D-D38D-7939-769A2770A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590" y="2232906"/>
            <a:ext cx="3581584" cy="294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95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GBoosting</a:t>
            </a:r>
            <a:r>
              <a:rPr lang="en-US" altLang="zh-CN" sz="3600" b="1" dirty="0"/>
              <a:t> Classifier – Performance 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651353" y="5537196"/>
            <a:ext cx="1040870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The validation set also shows a similar performance.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4FC39-BCE5-FB55-A7C5-FDBFD213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770" y="1385645"/>
            <a:ext cx="6026460" cy="6032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0EE16E-52C7-F24D-0D17-CCA80A8C2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13" y="2986834"/>
            <a:ext cx="2070206" cy="9461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3AB649-38C3-D82D-E1CF-A9580751A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431" y="2223381"/>
            <a:ext cx="3543482" cy="29656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A4BD16-ABFD-1722-5C07-D992EBF27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404" y="2142240"/>
            <a:ext cx="3556183" cy="29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96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GBoosting</a:t>
            </a:r>
            <a:r>
              <a:rPr lang="en-US" altLang="zh-CN" sz="3600" b="1" dirty="0"/>
              <a:t> Classifier – Permutation Feature Importance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A4A29-B78B-572F-F77F-B089D000A440}"/>
              </a:ext>
            </a:extLst>
          </p:cNvPr>
          <p:cNvSpPr txBox="1"/>
          <p:nvPr/>
        </p:nvSpPr>
        <p:spPr>
          <a:xfrm>
            <a:off x="1745615" y="1596031"/>
            <a:ext cx="5083319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This is a list of the most significant attributes.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CE127C-FE1C-EF32-1BA0-BA051904F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914" y="2242432"/>
            <a:ext cx="2762392" cy="29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GBoosting</a:t>
            </a:r>
            <a:r>
              <a:rPr lang="en-US" altLang="zh-CN" sz="3600" b="1" dirty="0"/>
              <a:t> Classifier – Assess classification thresholds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803017" y="5700674"/>
            <a:ext cx="10191553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 err="1"/>
              <a:t>best_threshold</a:t>
            </a:r>
            <a:r>
              <a:rPr lang="en-US" altLang="zh-CN" dirty="0"/>
              <a:t> = 0.13. Adjusting classification thresholds changes the matrix. The number of false positives increases. The </a:t>
            </a:r>
            <a:r>
              <a:rPr lang="en-US" altLang="zh-CN" b="1" dirty="0"/>
              <a:t>precision score</a:t>
            </a:r>
            <a:r>
              <a:rPr lang="en-US" altLang="zh-CN" dirty="0"/>
              <a:t> for class 1 is increased.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9F9BC-7C98-244E-BAA3-027FEF748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23" y="2669646"/>
            <a:ext cx="3848298" cy="29338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42152-B313-595A-0E0C-658E366CD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57" y="1428279"/>
            <a:ext cx="6001058" cy="6921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CB2157-C5CE-B3DC-D35A-530FA2656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745" y="1162521"/>
            <a:ext cx="2133710" cy="9144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BB1006-A040-93A9-3115-52EFF20F8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598" y="2449233"/>
            <a:ext cx="3549832" cy="29465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CC3D5D-07C2-2CA0-4385-F6F730FD70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0363" y="2508113"/>
            <a:ext cx="3556183" cy="29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41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Classifiers – Comparison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6498671" y="4677936"/>
            <a:ext cx="5324096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Gradient Boosting Classifier has a relatively high precision and balanced with other metrics.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B14A2-D146-B892-E3CD-390FF76507ED}"/>
              </a:ext>
            </a:extLst>
          </p:cNvPr>
          <p:cNvSpPr txBox="1"/>
          <p:nvPr/>
        </p:nvSpPr>
        <p:spPr>
          <a:xfrm>
            <a:off x="324781" y="1423335"/>
            <a:ext cx="2777648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SGD Classifier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333321-08C6-0C39-EE07-104815F2E955}"/>
              </a:ext>
            </a:extLst>
          </p:cNvPr>
          <p:cNvSpPr txBox="1"/>
          <p:nvPr/>
        </p:nvSpPr>
        <p:spPr>
          <a:xfrm>
            <a:off x="324781" y="2916095"/>
            <a:ext cx="298447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Random Forest Classifier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07EDA-84F7-106D-9688-89C234F27E41}"/>
              </a:ext>
            </a:extLst>
          </p:cNvPr>
          <p:cNvSpPr txBox="1"/>
          <p:nvPr/>
        </p:nvSpPr>
        <p:spPr>
          <a:xfrm>
            <a:off x="324781" y="4363379"/>
            <a:ext cx="298447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sz="1800" dirty="0" err="1"/>
              <a:t>Adaboost</a:t>
            </a:r>
            <a:r>
              <a:rPr lang="en-US" altLang="zh-CN" sz="1800" dirty="0"/>
              <a:t> Classifier</a:t>
            </a:r>
            <a:endParaRPr lang="en-US" altLang="zh-C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2EDB5-93B3-8323-C686-A110B6B3A541}"/>
              </a:ext>
            </a:extLst>
          </p:cNvPr>
          <p:cNvSpPr txBox="1"/>
          <p:nvPr/>
        </p:nvSpPr>
        <p:spPr>
          <a:xfrm>
            <a:off x="6801781" y="1447049"/>
            <a:ext cx="298447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sz="1800" dirty="0"/>
              <a:t>Decision Tree Classifier</a:t>
            </a:r>
            <a:endParaRPr lang="en-US" altLang="zh-C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241936-670C-DE1B-F8D6-3B39A5244B2F}"/>
              </a:ext>
            </a:extLst>
          </p:cNvPr>
          <p:cNvSpPr txBox="1"/>
          <p:nvPr/>
        </p:nvSpPr>
        <p:spPr>
          <a:xfrm>
            <a:off x="6801780" y="2857678"/>
            <a:ext cx="4018619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sz="1800" dirty="0"/>
              <a:t>Gradient Boosting Classifier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ADB42F-8292-DBE7-465B-73DD9A5B7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81" y="1990362"/>
            <a:ext cx="5315223" cy="679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FDA6C3-B93E-D27F-C302-62F60BF98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81" y="3565659"/>
            <a:ext cx="5296172" cy="673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655069-EC63-D26C-B41C-093C222BA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998" y="1961724"/>
            <a:ext cx="5346975" cy="6794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4E4558-007A-CCED-4AE5-A75586A26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233" y="5031350"/>
            <a:ext cx="5270771" cy="6540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B9125F-B2B9-4A77-841C-4CEA4B337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8200" y="3444830"/>
            <a:ext cx="5239019" cy="6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1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Best Estimator Hyperparameters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781875" y="1213971"/>
            <a:ext cx="2200810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SGD Classifier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81FB40-1A81-2DD5-47E7-DE62FC671078}"/>
              </a:ext>
            </a:extLst>
          </p:cNvPr>
          <p:cNvSpPr txBox="1"/>
          <p:nvPr/>
        </p:nvSpPr>
        <p:spPr>
          <a:xfrm>
            <a:off x="781875" y="2355393"/>
            <a:ext cx="2734211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Ada Boost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28F9F5-FEDA-C88D-CDCC-B1517A9DE1DB}"/>
              </a:ext>
            </a:extLst>
          </p:cNvPr>
          <p:cNvSpPr txBox="1"/>
          <p:nvPr/>
        </p:nvSpPr>
        <p:spPr>
          <a:xfrm>
            <a:off x="781875" y="3569369"/>
            <a:ext cx="3202295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Decision Tree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394631-B02E-5D74-9BD0-4E65252B3F59}"/>
              </a:ext>
            </a:extLst>
          </p:cNvPr>
          <p:cNvSpPr txBox="1"/>
          <p:nvPr/>
        </p:nvSpPr>
        <p:spPr>
          <a:xfrm>
            <a:off x="781875" y="4657008"/>
            <a:ext cx="4007839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Gradient Boosting Classifier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6C5FC-9521-4974-CE85-5943642ACE93}"/>
              </a:ext>
            </a:extLst>
          </p:cNvPr>
          <p:cNvSpPr txBox="1"/>
          <p:nvPr/>
        </p:nvSpPr>
        <p:spPr>
          <a:xfrm>
            <a:off x="781876" y="5628806"/>
            <a:ext cx="3517982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Random forest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AF6AA-D9AD-AB43-5503-18C52E82E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55" y="1596140"/>
            <a:ext cx="9055845" cy="6655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E72E87-9B3C-A92E-8057-EF61A2E5E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55" y="2792649"/>
            <a:ext cx="8822576" cy="6491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CC65B4-AC31-F408-C6CD-3A7211603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355" y="3955040"/>
            <a:ext cx="8015890" cy="6293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8AAC7D7-2E1F-4F1B-3054-F9BFC1A26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354" y="5026898"/>
            <a:ext cx="7865477" cy="6019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6726C26-A451-7F15-F9A1-C2484D35B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228" y="5951483"/>
            <a:ext cx="8616411" cy="64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1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SGD classifier – Performance on train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99856"/>
            <a:ext cx="2743200" cy="365125"/>
          </a:xfrm>
        </p:spPr>
        <p:txBody>
          <a:bodyPr/>
          <a:lstStyle/>
          <a:p>
            <a:fld id="{CD1615FA-664A-4E3E-8664-50FDFADF9207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9174C3-8E94-70DD-E297-46F1F1BF9F01}"/>
              </a:ext>
            </a:extLst>
          </p:cNvPr>
          <p:cNvSpPr txBox="1"/>
          <p:nvPr/>
        </p:nvSpPr>
        <p:spPr>
          <a:xfrm>
            <a:off x="687659" y="5575769"/>
            <a:ext cx="10560714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Compared with the default model, </a:t>
            </a:r>
            <a:r>
              <a:rPr lang="en-US" altLang="zh-CN" b="1" dirty="0"/>
              <a:t>precision </a:t>
            </a:r>
            <a:r>
              <a:rPr lang="en-US" altLang="zh-CN" dirty="0"/>
              <a:t>and </a:t>
            </a:r>
            <a:r>
              <a:rPr lang="en-US" altLang="zh-CN" b="1" dirty="0" err="1"/>
              <a:t>ave_precision_score</a:t>
            </a:r>
            <a:r>
              <a:rPr lang="en-US" altLang="zh-CN" dirty="0"/>
              <a:t> increase. The number of </a:t>
            </a:r>
            <a:r>
              <a:rPr lang="en-US" altLang="zh-CN" b="1" dirty="0"/>
              <a:t>false positives </a:t>
            </a:r>
            <a:r>
              <a:rPr lang="en-US" altLang="zh-CN" dirty="0"/>
              <a:t>increases slight.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A358D-0AC2-AD41-75E2-8F98B7712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64" y="1289955"/>
            <a:ext cx="8174071" cy="963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9E39E1-2FD1-C633-2B16-8489B88C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64" y="2810193"/>
            <a:ext cx="2890703" cy="1324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D38E31-51EF-FE9D-C5D8-81286A496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691" y="2308447"/>
            <a:ext cx="3683189" cy="29465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6B8B48-C8B6-E146-CDCB-C27726678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6840" y="2253599"/>
            <a:ext cx="3670489" cy="29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3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SGD classifier – Performance 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96930-6975-37C0-250D-0E50E9A00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407" y="1289955"/>
            <a:ext cx="6185218" cy="7239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14867C-9488-6AA3-FF8F-92DFD14AD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28" y="2874033"/>
            <a:ext cx="1943200" cy="9207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E6E952-764D-0937-3D75-6FF8B572F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374" y="2211873"/>
            <a:ext cx="3638737" cy="29465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3873FB-6F98-7DDF-5FAC-FA88EF32A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286" y="2129895"/>
            <a:ext cx="3740342" cy="29465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1DA0C4-9370-D1D4-7339-C131AB30694A}"/>
              </a:ext>
            </a:extLst>
          </p:cNvPr>
          <p:cNvSpPr txBox="1"/>
          <p:nvPr/>
        </p:nvSpPr>
        <p:spPr>
          <a:xfrm>
            <a:off x="687659" y="5575769"/>
            <a:ext cx="10560714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Compared to the performance on the train set, the performance on validation set doesn’t change much.</a:t>
            </a:r>
          </a:p>
        </p:txBody>
      </p:sp>
    </p:spTree>
    <p:extLst>
      <p:ext uri="{BB962C8B-B14F-4D97-AF65-F5344CB8AC3E}">
        <p14:creationId xmlns:p14="http://schemas.microsoft.com/office/powerpoint/2010/main" val="169753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SGD classifier – Permutation Feature Importance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236568" y="1542053"/>
            <a:ext cx="5083319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This is a list of the most significant attributes.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4A70EF-6722-4088-FA05-E2D761F5E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109" y="2188453"/>
            <a:ext cx="3906852" cy="369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1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SGD classifier – Assess classification thresholds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F6A79F-BEBE-6C92-1743-AD9856B32D53}"/>
              </a:ext>
            </a:extLst>
          </p:cNvPr>
          <p:cNvSpPr txBox="1"/>
          <p:nvPr/>
        </p:nvSpPr>
        <p:spPr>
          <a:xfrm>
            <a:off x="687659" y="5575769"/>
            <a:ext cx="10560714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Best threshold is 0.53. After adjusting the classification threshold, the </a:t>
            </a:r>
            <a:r>
              <a:rPr lang="en-US" altLang="zh-CN" b="1" dirty="0"/>
              <a:t>false positives</a:t>
            </a:r>
            <a:r>
              <a:rPr lang="en-US" altLang="zh-CN" dirty="0"/>
              <a:t> is much lower.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87F0F-FAB5-EDDA-C5DC-32E7C658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253" y="2487738"/>
            <a:ext cx="3714941" cy="2844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971632-98ED-27E8-83F8-97AC2F247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0" y="1298776"/>
            <a:ext cx="2019404" cy="946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872E49-A327-5761-4388-E1814859E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261" y="2348031"/>
            <a:ext cx="3733992" cy="29846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25C352-A282-4E2F-9EBD-EB34B6243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27" y="2443414"/>
            <a:ext cx="3613336" cy="29973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17F933-D2DC-C03C-595F-17F506EFF3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7785" y="1324365"/>
            <a:ext cx="6134415" cy="7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1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13652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Random forest classifier – Performance on train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264936" y="5495559"/>
            <a:ext cx="9607656" cy="7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Compared with the default model, </a:t>
            </a:r>
            <a:r>
              <a:rPr lang="en-US" altLang="zh-CN" b="1" dirty="0"/>
              <a:t>false positives </a:t>
            </a:r>
            <a:r>
              <a:rPr lang="en-US" altLang="zh-CN" dirty="0"/>
              <a:t>increase, and the </a:t>
            </a:r>
            <a:r>
              <a:rPr lang="en-US" altLang="zh-CN" b="1" dirty="0"/>
              <a:t>precision score</a:t>
            </a:r>
            <a:r>
              <a:rPr lang="en-US" altLang="zh-CN" dirty="0"/>
              <a:t> is much lower. </a:t>
            </a:r>
            <a:endParaRPr lang="en-US" altLang="zh-C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2A922-F1A2-5EC1-E46B-9A09A9204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14" y="1263011"/>
            <a:ext cx="6191568" cy="6985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B88041-250C-2A81-22D2-7F898E408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391" y="3021477"/>
            <a:ext cx="1968601" cy="9588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ACEEEA-CADF-2AAE-3330-62E7BC745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566" y="2168427"/>
            <a:ext cx="3651438" cy="30100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2E02FA-B475-B6B7-E90D-45609207D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8006" y="2168427"/>
            <a:ext cx="3816546" cy="32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67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Random forest classifier – Performance 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1495986" y="5531507"/>
            <a:ext cx="9194010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The performance on the validation slightly decreases.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3BC9F-850F-3CAF-CEC4-5D99AFF4D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15" y="1438406"/>
            <a:ext cx="6216970" cy="730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F9F3D2-3CF3-0FE9-462A-FCA109B2F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16" y="3230362"/>
            <a:ext cx="1930499" cy="9080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2B8A1E-D86B-DF37-494D-8F4F20A56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890" y="2345073"/>
            <a:ext cx="3683189" cy="30100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E3B897-D211-B785-034E-03FD348A2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553" y="2202814"/>
            <a:ext cx="3816546" cy="32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50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600</Words>
  <Application>Microsoft Office PowerPoint</Application>
  <PresentationFormat>Widescreen</PresentationFormat>
  <Paragraphs>99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Liyang Song</dc:creator>
  <cp:lastModifiedBy>Qian Yin</cp:lastModifiedBy>
  <cp:revision>52</cp:revision>
  <dcterms:created xsi:type="dcterms:W3CDTF">2023-10-29T06:34:05Z</dcterms:created>
  <dcterms:modified xsi:type="dcterms:W3CDTF">2023-12-11T04:42:09Z</dcterms:modified>
</cp:coreProperties>
</file>