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9" r:id="rId5"/>
    <p:sldId id="268" r:id="rId6"/>
    <p:sldId id="270"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72"/>
  </p:normalViewPr>
  <p:slideViewPr>
    <p:cSldViewPr snapToGrid="0">
      <p:cViewPr varScale="1">
        <p:scale>
          <a:sx n="99" d="100"/>
          <a:sy n="99"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C8869-3B2B-194C-802A-EA10B3D25D4E}"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53859-5B6A-4742-94E2-1EC8073070CD}" type="slidenum">
              <a:rPr lang="en-US" smtClean="0"/>
              <a:t>‹#›</a:t>
            </a:fld>
            <a:endParaRPr lang="en-US"/>
          </a:p>
        </p:txBody>
      </p:sp>
    </p:spTree>
    <p:extLst>
      <p:ext uri="{BB962C8B-B14F-4D97-AF65-F5344CB8AC3E}">
        <p14:creationId xmlns:p14="http://schemas.microsoft.com/office/powerpoint/2010/main" val="112251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253859-5B6A-4742-94E2-1EC8073070CD}" type="slidenum">
              <a:rPr lang="en-US" smtClean="0"/>
              <a:t>6</a:t>
            </a:fld>
            <a:endParaRPr lang="en-US"/>
          </a:p>
        </p:txBody>
      </p:sp>
    </p:spTree>
    <p:extLst>
      <p:ext uri="{BB962C8B-B14F-4D97-AF65-F5344CB8AC3E}">
        <p14:creationId xmlns:p14="http://schemas.microsoft.com/office/powerpoint/2010/main" val="92861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BD78-31B4-1CD5-DD06-BB883C6D5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FA0002-F1BC-9CC0-3B3F-3F2D92D0A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C1784-3AFA-CE7D-F5C2-7907812E5562}"/>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3EF7B3E5-183C-4AB1-5238-31775D35F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5F847-CA94-7BB6-92B4-D255CFC85A1C}"/>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42479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E9BE-202E-E424-C695-E849FC239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35777F-150F-D5CC-15A9-673F0A83A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7B51E-FEEB-FD4D-4420-6D51C353D00B}"/>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CE9168F3-3F61-78BA-2F16-94AD8DA63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05F35-0211-8580-F91A-1B1B25B85B2F}"/>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394734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448B0-D028-91AE-674F-FCAA51DD2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01D94-C914-D219-302A-1C3F4A885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2D3BA-4DF0-E2A5-B51C-E3A16543676A}"/>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3D7295D7-02EE-603A-1F2F-D5F9EDEC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E112F-B2D4-9F60-B891-E28861C2B569}"/>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385516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9646-FD48-CD72-EBE0-1FC8962B3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2CAD7-BA3F-0FBE-D3DE-736A8C04A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D7F42-B377-778E-BD33-86ECEBC73A3C}"/>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BB5E3C75-8005-AC54-E2CB-5C6E56C4C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7A12-6CFF-9879-A0AF-663A1AF7E2A9}"/>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81563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1FEE-AFE9-8350-3FD7-8C242A8FB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A0CDD-F5B6-58D3-98A4-0D2A9A6BDC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250736-AB74-087B-8602-C28C8286EE19}"/>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332D234E-E069-6256-9529-4BB2FD399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17D8C-7ADC-AD95-4451-FDDD36F34416}"/>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310341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4349-10DA-EFDE-3C02-B9C04A97B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34B85-02D5-D5A1-FC7F-E42338EDD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F3ED3B-0C92-39F4-B47C-C472C306B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C0654-05BB-7D31-EA3A-593EA6F89D90}"/>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6" name="Footer Placeholder 5">
            <a:extLst>
              <a:ext uri="{FF2B5EF4-FFF2-40B4-BE49-F238E27FC236}">
                <a16:creationId xmlns:a16="http://schemas.microsoft.com/office/drawing/2014/main" id="{8049C4B6-11E5-5083-3C3F-6A94EAED9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19310-D61C-ACAB-CC9C-90A31EAD8181}"/>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403114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3C6A-5C44-35DF-E534-320DB1709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71938-D67C-8C48-A506-7A8B4BD42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9BC9C-8DF2-A9F4-15B6-4BE300FB6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7DA65-DED0-982B-CD53-634CFF81E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FA3B5-0C31-F770-CD7C-96E4DED6F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9AD150-994A-4A31-E4A0-09934FA0EEF0}"/>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8" name="Footer Placeholder 7">
            <a:extLst>
              <a:ext uri="{FF2B5EF4-FFF2-40B4-BE49-F238E27FC236}">
                <a16:creationId xmlns:a16="http://schemas.microsoft.com/office/drawing/2014/main" id="{50C55D99-5224-16BD-7137-1E1F23BD89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48BC9B-6942-DED9-CE5F-BC99ECCE0FDB}"/>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268526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C826-8CCD-5663-CD45-9F4559C41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636D4-4616-5BE0-08EF-6D36ED0FFEFD}"/>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4" name="Footer Placeholder 3">
            <a:extLst>
              <a:ext uri="{FF2B5EF4-FFF2-40B4-BE49-F238E27FC236}">
                <a16:creationId xmlns:a16="http://schemas.microsoft.com/office/drawing/2014/main" id="{B2E0FC42-66FE-7C62-9AA1-1BC3D859E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F10B53-04EA-9A0E-1758-CE72A58F909C}"/>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96970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376AA-2EBA-99E6-5D1E-BDCD5B969F54}"/>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3" name="Footer Placeholder 2">
            <a:extLst>
              <a:ext uri="{FF2B5EF4-FFF2-40B4-BE49-F238E27FC236}">
                <a16:creationId xmlns:a16="http://schemas.microsoft.com/office/drawing/2014/main" id="{4544E6EB-8FAA-AABB-99AD-88FBB934B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ED47BD-98B6-7DBB-F691-B074A0B22542}"/>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141178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F75A-F140-03A7-AB99-743056305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AED49-3A34-271B-D302-371D85ABE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038C0-F7AE-AF16-2277-1438C3167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D5BC7-21EE-C352-9A92-0FAAE32A370B}"/>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6" name="Footer Placeholder 5">
            <a:extLst>
              <a:ext uri="{FF2B5EF4-FFF2-40B4-BE49-F238E27FC236}">
                <a16:creationId xmlns:a16="http://schemas.microsoft.com/office/drawing/2014/main" id="{29D5A898-4954-A59E-B1A4-FB8F523B7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5CF19-67DD-DA89-0A97-0DA9FC6BA917}"/>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419617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D56-540F-C7F6-AA17-2BBD654AA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CB9E2-9463-684B-E4A7-A2E7DE672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A09CDD-E6D2-1D67-CE80-DCC2CFCEA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54711-0BA0-1729-3C10-5F95FF81F6D5}"/>
              </a:ext>
            </a:extLst>
          </p:cNvPr>
          <p:cNvSpPr>
            <a:spLocks noGrp="1"/>
          </p:cNvSpPr>
          <p:nvPr>
            <p:ph type="dt" sz="half" idx="10"/>
          </p:nvPr>
        </p:nvSpPr>
        <p:spPr/>
        <p:txBody>
          <a:bodyPr/>
          <a:lstStyle/>
          <a:p>
            <a:fld id="{E8619E9C-2026-0A47-8B10-FB1431F2A82F}" type="datetimeFigureOut">
              <a:rPr lang="en-US" smtClean="0"/>
              <a:t>1/21/24</a:t>
            </a:fld>
            <a:endParaRPr lang="en-US"/>
          </a:p>
        </p:txBody>
      </p:sp>
      <p:sp>
        <p:nvSpPr>
          <p:cNvPr id="6" name="Footer Placeholder 5">
            <a:extLst>
              <a:ext uri="{FF2B5EF4-FFF2-40B4-BE49-F238E27FC236}">
                <a16:creationId xmlns:a16="http://schemas.microsoft.com/office/drawing/2014/main" id="{953786DA-C25E-029D-3BDD-1D101301F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A77E0-89AF-FDB1-B001-DB13E5E105A0}"/>
              </a:ext>
            </a:extLst>
          </p:cNvPr>
          <p:cNvSpPr>
            <a:spLocks noGrp="1"/>
          </p:cNvSpPr>
          <p:nvPr>
            <p:ph type="sldNum" sz="quarter" idx="12"/>
          </p:nvPr>
        </p:nvSpPr>
        <p:spPr/>
        <p:txBody>
          <a:bodyPr/>
          <a:lstStyle/>
          <a:p>
            <a:fld id="{05545628-D2E0-E349-91D4-28F04A8044D0}" type="slidenum">
              <a:rPr lang="en-US" smtClean="0"/>
              <a:t>‹#›</a:t>
            </a:fld>
            <a:endParaRPr lang="en-US"/>
          </a:p>
        </p:txBody>
      </p:sp>
    </p:spTree>
    <p:extLst>
      <p:ext uri="{BB962C8B-B14F-4D97-AF65-F5344CB8AC3E}">
        <p14:creationId xmlns:p14="http://schemas.microsoft.com/office/powerpoint/2010/main" val="4661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95AB4-B7F5-2702-E658-F887231CE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C15CF-B1F6-9675-1E9E-884B91883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873FB-3BB1-D8D6-9B3D-3C48DA10C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619E9C-2026-0A47-8B10-FB1431F2A82F}" type="datetimeFigureOut">
              <a:rPr lang="en-US" smtClean="0"/>
              <a:t>1/21/24</a:t>
            </a:fld>
            <a:endParaRPr lang="en-US"/>
          </a:p>
        </p:txBody>
      </p:sp>
      <p:sp>
        <p:nvSpPr>
          <p:cNvPr id="5" name="Footer Placeholder 4">
            <a:extLst>
              <a:ext uri="{FF2B5EF4-FFF2-40B4-BE49-F238E27FC236}">
                <a16:creationId xmlns:a16="http://schemas.microsoft.com/office/drawing/2014/main" id="{BB6FFA1A-F476-C744-E85B-5DE8F1E5C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2C7A9B-731B-FC68-CCEF-199C69214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545628-D2E0-E349-91D4-28F04A8044D0}" type="slidenum">
              <a:rPr lang="en-US" smtClean="0"/>
              <a:t>‹#›</a:t>
            </a:fld>
            <a:endParaRPr lang="en-US"/>
          </a:p>
        </p:txBody>
      </p:sp>
    </p:spTree>
    <p:extLst>
      <p:ext uri="{BB962C8B-B14F-4D97-AF65-F5344CB8AC3E}">
        <p14:creationId xmlns:p14="http://schemas.microsoft.com/office/powerpoint/2010/main" val="179902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iyangSong/Gesture-Recognition-Reading-Muscle-Activity.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kyr7plus/emg-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28122-970E-0702-0985-C83B0B79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96" y="272433"/>
            <a:ext cx="1531874" cy="1531874"/>
          </a:xfrm>
          <a:prstGeom prst="rect">
            <a:avLst/>
          </a:prstGeom>
        </p:spPr>
      </p:pic>
      <p:sp>
        <p:nvSpPr>
          <p:cNvPr id="5" name="Flowchart: Document 4">
            <a:extLst>
              <a:ext uri="{FF2B5EF4-FFF2-40B4-BE49-F238E27FC236}">
                <a16:creationId xmlns:a16="http://schemas.microsoft.com/office/drawing/2014/main" id="{5C937310-B598-4297-40BA-EFE80DA096FE}"/>
              </a:ext>
            </a:extLst>
          </p:cNvPr>
          <p:cNvSpPr/>
          <p:nvPr/>
        </p:nvSpPr>
        <p:spPr>
          <a:xfrm rot="10800000">
            <a:off x="0" y="1232451"/>
            <a:ext cx="12192000" cy="5625547"/>
          </a:xfrm>
          <a:prstGeom prst="flowChartDocumen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a:extLst>
              <a:ext uri="{FF2B5EF4-FFF2-40B4-BE49-F238E27FC236}">
                <a16:creationId xmlns:a16="http://schemas.microsoft.com/office/drawing/2014/main" id="{5992A88D-5741-50EE-6BD9-CD9E77F00493}"/>
              </a:ext>
            </a:extLst>
          </p:cNvPr>
          <p:cNvSpPr txBox="1"/>
          <p:nvPr/>
        </p:nvSpPr>
        <p:spPr>
          <a:xfrm>
            <a:off x="1117600" y="3130130"/>
            <a:ext cx="10416445" cy="820674"/>
          </a:xfrm>
          <a:prstGeom prst="rect">
            <a:avLst/>
          </a:prstGeom>
          <a:noFill/>
        </p:spPr>
        <p:txBody>
          <a:bodyPr wrap="square">
            <a:spAutoFit/>
          </a:bodyPr>
          <a:lstStyle/>
          <a:p>
            <a:pPr algn="r">
              <a:lnSpc>
                <a:spcPct val="150000"/>
              </a:lnSpc>
            </a:pPr>
            <a:r>
              <a:rPr lang="en-US" altLang="zh-CN" sz="3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Gesture Recognition Reading Muscle Activity</a:t>
            </a:r>
          </a:p>
        </p:txBody>
      </p:sp>
      <p:sp>
        <p:nvSpPr>
          <p:cNvPr id="8" name="TextBox 7">
            <a:extLst>
              <a:ext uri="{FF2B5EF4-FFF2-40B4-BE49-F238E27FC236}">
                <a16:creationId xmlns:a16="http://schemas.microsoft.com/office/drawing/2014/main" id="{327AE4FB-70A4-EEDD-3915-A085D044C3BA}"/>
              </a:ext>
            </a:extLst>
          </p:cNvPr>
          <p:cNvSpPr txBox="1"/>
          <p:nvPr/>
        </p:nvSpPr>
        <p:spPr>
          <a:xfrm>
            <a:off x="2819400" y="4034725"/>
            <a:ext cx="8645071" cy="658835"/>
          </a:xfrm>
          <a:prstGeom prst="rect">
            <a:avLst/>
          </a:prstGeom>
          <a:noFill/>
        </p:spPr>
        <p:txBody>
          <a:bodyPr wrap="square">
            <a:spAutoFit/>
          </a:bodyPr>
          <a:lstStyle/>
          <a:p>
            <a:pPr algn="r">
              <a:lnSpc>
                <a:spcPct val="150000"/>
              </a:lnSpc>
            </a:pPr>
            <a:r>
              <a:rPr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ea"/>
              </a:rPr>
              <a:t>Project Phase 1 - Data Set Selection and Preparation </a:t>
            </a:r>
          </a:p>
        </p:txBody>
      </p:sp>
      <p:sp>
        <p:nvSpPr>
          <p:cNvPr id="9" name="TextBox 8">
            <a:extLst>
              <a:ext uri="{FF2B5EF4-FFF2-40B4-BE49-F238E27FC236}">
                <a16:creationId xmlns:a16="http://schemas.microsoft.com/office/drawing/2014/main" id="{17C62368-7A37-1822-D4A8-5C9DC206531D}"/>
              </a:ext>
            </a:extLst>
          </p:cNvPr>
          <p:cNvSpPr txBox="1"/>
          <p:nvPr/>
        </p:nvSpPr>
        <p:spPr>
          <a:xfrm>
            <a:off x="5369833" y="5178180"/>
            <a:ext cx="6094638" cy="1195199"/>
          </a:xfrm>
          <a:prstGeom prst="rect">
            <a:avLst/>
          </a:prstGeom>
          <a:noFill/>
        </p:spPr>
        <p:txBody>
          <a:bodyPr wrap="square">
            <a:spAutoFit/>
          </a:bodyPr>
          <a:lstStyle/>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DS5230 / Spring 2024 Semester</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Team Members:</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Liyang</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Song</a:t>
            </a:r>
          </a:p>
          <a:p>
            <a:pPr algn="r">
              <a:lnSpc>
                <a:spcPct val="150000"/>
              </a:lnSpc>
            </a:pPr>
            <a:r>
              <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Jan 20, 2024</a:t>
            </a:r>
            <a:r>
              <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rPr>
              <a:t> </a:t>
            </a:r>
            <a:endParaRPr lang="en-US" altLang="zh-CN" sz="16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4" name="Slide Number Placeholder 13">
            <a:extLst>
              <a:ext uri="{FF2B5EF4-FFF2-40B4-BE49-F238E27FC236}">
                <a16:creationId xmlns:a16="http://schemas.microsoft.com/office/drawing/2014/main" id="{AA336CAD-1BC0-4D51-87EC-4B575C82490F}"/>
              </a:ext>
            </a:extLst>
          </p:cNvPr>
          <p:cNvSpPr>
            <a:spLocks noGrp="1"/>
          </p:cNvSpPr>
          <p:nvPr>
            <p:ph type="sldNum" sz="quarter" idx="12"/>
          </p:nvPr>
        </p:nvSpPr>
        <p:spPr>
          <a:xfrm>
            <a:off x="9296400" y="6492875"/>
            <a:ext cx="2743200" cy="365125"/>
          </a:xfrm>
        </p:spPr>
        <p:txBody>
          <a:bodyPr/>
          <a:lstStyle/>
          <a:p>
            <a:fld id="{CD1615FA-664A-4E3E-8664-50FDFADF9207}" type="slidenum">
              <a:rPr lang="zh-CN" altLang="en-US" smtClean="0"/>
              <a:t>1</a:t>
            </a:fld>
            <a:endParaRPr lang="zh-CN" altLang="en-US" dirty="0"/>
          </a:p>
        </p:txBody>
      </p:sp>
    </p:spTree>
    <p:extLst>
      <p:ext uri="{BB962C8B-B14F-4D97-AF65-F5344CB8AC3E}">
        <p14:creationId xmlns:p14="http://schemas.microsoft.com/office/powerpoint/2010/main" val="51216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Version Control</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2</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79A2E26-7DF5-3999-3DCD-B04988DE375C}"/>
              </a:ext>
            </a:extLst>
          </p:cNvPr>
          <p:cNvSpPr txBox="1"/>
          <p:nvPr/>
        </p:nvSpPr>
        <p:spPr>
          <a:xfrm>
            <a:off x="1219199" y="2172524"/>
            <a:ext cx="8128819" cy="737959"/>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We have established a </a:t>
            </a:r>
            <a:r>
              <a:rPr lang="en-US" altLang="zh-CN" b="1" dirty="0"/>
              <a:t>GitHub Repository </a:t>
            </a:r>
            <a:r>
              <a:rPr lang="en-US" altLang="zh-CN" dirty="0"/>
              <a:t>for versional control:</a:t>
            </a:r>
          </a:p>
          <a:p>
            <a:pPr>
              <a:lnSpc>
                <a:spcPct val="120000"/>
              </a:lnSpc>
              <a:buClr>
                <a:srgbClr val="D41B2C"/>
              </a:buClr>
            </a:pPr>
            <a:r>
              <a:rPr lang="en-US" altLang="zh-CN" dirty="0">
                <a:hlinkClick r:id="rId2"/>
              </a:rPr>
              <a:t>https://github.com/LiyangSong/Gesture-Recognition-Reading-Muscle-Activity.git</a:t>
            </a:r>
            <a:endParaRPr lang="en-US" altLang="zh-CN" dirty="0"/>
          </a:p>
        </p:txBody>
      </p:sp>
      <p:sp>
        <p:nvSpPr>
          <p:cNvPr id="4" name="TextBox 3">
            <a:extLst>
              <a:ext uri="{FF2B5EF4-FFF2-40B4-BE49-F238E27FC236}">
                <a16:creationId xmlns:a16="http://schemas.microsoft.com/office/drawing/2014/main" id="{71AFA886-A158-71B8-7968-16D83F84F0FA}"/>
              </a:ext>
            </a:extLst>
          </p:cNvPr>
          <p:cNvSpPr txBox="1"/>
          <p:nvPr/>
        </p:nvSpPr>
        <p:spPr>
          <a:xfrm>
            <a:off x="1219199" y="3060020"/>
            <a:ext cx="8128819" cy="737959"/>
          </a:xfrm>
          <a:prstGeom prst="rect">
            <a:avLst/>
          </a:prstGeom>
          <a:noFill/>
        </p:spPr>
        <p:txBody>
          <a:bodyPr wrap="square">
            <a:spAutoFit/>
          </a:bodyPr>
          <a:lstStyle/>
          <a:p>
            <a:pPr marL="285750" indent="-285750">
              <a:lnSpc>
                <a:spcPct val="120000"/>
              </a:lnSpc>
              <a:buClr>
                <a:srgbClr val="D41B2C"/>
              </a:buClr>
              <a:buFont typeface="Wingdings" panose="05000000000000000000" pitchFamily="2" charset="2"/>
              <a:buChar char="n"/>
            </a:pPr>
            <a:r>
              <a:rPr lang="en-US" altLang="zh-CN" dirty="0"/>
              <a:t>Clone the repo to local including all data files, </a:t>
            </a:r>
            <a:r>
              <a:rPr lang="en-US" altLang="zh-CN" dirty="0" err="1"/>
              <a:t>Jupyter</a:t>
            </a:r>
            <a:r>
              <a:rPr lang="en-US" altLang="zh-CN" dirty="0"/>
              <a:t> Notebooks, python files, and other related information.</a:t>
            </a:r>
          </a:p>
        </p:txBody>
      </p:sp>
    </p:spTree>
    <p:extLst>
      <p:ext uri="{BB962C8B-B14F-4D97-AF65-F5344CB8AC3E}">
        <p14:creationId xmlns:p14="http://schemas.microsoft.com/office/powerpoint/2010/main" val="208804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781878" y="98695"/>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Reproducibility</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3</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16">
            <a:extLst>
              <a:ext uri="{FF2B5EF4-FFF2-40B4-BE49-F238E27FC236}">
                <a16:creationId xmlns:a16="http://schemas.microsoft.com/office/drawing/2014/main" id="{3637E1EC-AED0-806F-272D-E93ED7D4DBE3}"/>
              </a:ext>
            </a:extLst>
          </p:cNvPr>
          <p:cNvSpPr/>
          <p:nvPr/>
        </p:nvSpPr>
        <p:spPr>
          <a:xfrm rot="10800000" flipV="1">
            <a:off x="1176096" y="1326246"/>
            <a:ext cx="8399703" cy="85027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pPr>
            <a:r>
              <a:rPr lang="en-US" altLang="zh-CN" dirty="0">
                <a:solidFill>
                  <a:schemeClr val="tx1">
                    <a:lumMod val="85000"/>
                    <a:lumOff val="15000"/>
                  </a:schemeClr>
                </a:solidFill>
                <a:latin typeface="Arial" panose="020B0604020202020204" pitchFamily="34" charset="0"/>
                <a:cs typeface="Arial" panose="020B0604020202020204" pitchFamily="34" charset="0"/>
              </a:rPr>
              <a:t>All works are completed within </a:t>
            </a:r>
            <a:r>
              <a:rPr lang="en-US" altLang="zh-CN" dirty="0" err="1">
                <a:solidFill>
                  <a:schemeClr val="tx1">
                    <a:lumMod val="85000"/>
                    <a:lumOff val="15000"/>
                  </a:schemeClr>
                </a:solidFill>
                <a:latin typeface="Arial" panose="020B0604020202020204" pitchFamily="34" charset="0"/>
                <a:cs typeface="Arial" panose="020B0604020202020204" pitchFamily="34" charset="0"/>
              </a:rPr>
              <a:t>Jupyter</a:t>
            </a:r>
            <a:r>
              <a:rPr lang="en-US" altLang="zh-CN" dirty="0">
                <a:solidFill>
                  <a:schemeClr val="tx1">
                    <a:lumMod val="85000"/>
                    <a:lumOff val="15000"/>
                  </a:schemeClr>
                </a:solidFill>
                <a:latin typeface="Arial" panose="020B0604020202020204" pitchFamily="34" charset="0"/>
                <a:cs typeface="Arial" panose="020B0604020202020204" pitchFamily="34" charset="0"/>
              </a:rPr>
              <a:t> Notebooks and have been fully executed. To reproduce:</a:t>
            </a:r>
          </a:p>
        </p:txBody>
      </p:sp>
      <p:sp>
        <p:nvSpPr>
          <p:cNvPr id="4" name="TextBox 3">
            <a:extLst>
              <a:ext uri="{FF2B5EF4-FFF2-40B4-BE49-F238E27FC236}">
                <a16:creationId xmlns:a16="http://schemas.microsoft.com/office/drawing/2014/main" id="{0F6B5A04-10A1-28EA-F233-A4FBF1FDBFFA}"/>
              </a:ext>
            </a:extLst>
          </p:cNvPr>
          <p:cNvSpPr txBox="1"/>
          <p:nvPr/>
        </p:nvSpPr>
        <p:spPr>
          <a:xfrm>
            <a:off x="1388532" y="2176517"/>
            <a:ext cx="7897136" cy="1059008"/>
          </a:xfrm>
          <a:prstGeom prst="rect">
            <a:avLst/>
          </a:prstGeom>
          <a:noFill/>
        </p:spPr>
        <p:txBody>
          <a:bodyPr wrap="square" anchor="t">
            <a:spAutoFit/>
          </a:bodyPr>
          <a:lstStyle/>
          <a:p>
            <a:pPr marL="285750" indent="-285750">
              <a:lnSpc>
                <a:spcPct val="120000"/>
              </a:lnSpc>
              <a:buClr>
                <a:srgbClr val="D41B2C"/>
              </a:buClr>
              <a:buFont typeface="Wingdings" panose="05000000000000000000" pitchFamily="2" charset="2"/>
              <a:buChar char="n"/>
            </a:pPr>
            <a:r>
              <a:rPr lang="en-US" altLang="zh-CN" dirty="0">
                <a:solidFill>
                  <a:schemeClr val="tx1">
                    <a:lumMod val="85000"/>
                    <a:lumOff val="15000"/>
                  </a:schemeClr>
                </a:solidFill>
                <a:latin typeface="Arial" panose="020B0604020202020204" pitchFamily="34" charset="0"/>
                <a:cs typeface="Arial" panose="020B0604020202020204" pitchFamily="34" charset="0"/>
              </a:rPr>
              <a:t>Download the </a:t>
            </a:r>
            <a:r>
              <a:rPr lang="en-US" altLang="zh-CN" b="1" dirty="0" err="1">
                <a:solidFill>
                  <a:schemeClr val="tx1">
                    <a:lumMod val="85000"/>
                    <a:lumOff val="15000"/>
                  </a:schemeClr>
                </a:solidFill>
                <a:latin typeface="Arial" panose="020B0604020202020204" pitchFamily="34" charset="0"/>
                <a:cs typeface="Arial" panose="020B0604020202020204" pitchFamily="34" charset="0"/>
              </a:rPr>
              <a:t>environment.yml</a:t>
            </a:r>
            <a:r>
              <a:rPr lang="en-US" altLang="zh-CN" b="1" dirty="0">
                <a:solidFill>
                  <a:schemeClr val="tx1">
                    <a:lumMod val="85000"/>
                    <a:lumOff val="15000"/>
                  </a:schemeClr>
                </a:solidFill>
                <a:latin typeface="Arial" panose="020B0604020202020204" pitchFamily="34" charset="0"/>
                <a:cs typeface="Arial" panose="020B0604020202020204" pitchFamily="34" charset="0"/>
              </a:rPr>
              <a:t> </a:t>
            </a:r>
            <a:r>
              <a:rPr lang="en-US" altLang="zh-CN" dirty="0">
                <a:solidFill>
                  <a:schemeClr val="tx1">
                    <a:lumMod val="85000"/>
                    <a:lumOff val="15000"/>
                  </a:schemeClr>
                </a:solidFill>
                <a:latin typeface="Arial" panose="020B0604020202020204" pitchFamily="34" charset="0"/>
                <a:cs typeface="Arial" panose="020B0604020202020204" pitchFamily="34" charset="0"/>
              </a:rPr>
              <a:t>and recreate </a:t>
            </a:r>
            <a:r>
              <a:rPr lang="en-US" altLang="zh-CN" b="1" dirty="0" err="1">
                <a:solidFill>
                  <a:schemeClr val="tx1">
                    <a:lumMod val="85000"/>
                    <a:lumOff val="15000"/>
                  </a:schemeClr>
                </a:solidFill>
                <a:latin typeface="Arial" panose="020B0604020202020204" pitchFamily="34" charset="0"/>
                <a:cs typeface="Arial" panose="020B0604020202020204" pitchFamily="34" charset="0"/>
              </a:rPr>
              <a:t>project_venv</a:t>
            </a:r>
            <a:r>
              <a:rPr lang="en-US" altLang="zh-CN" b="1" dirty="0">
                <a:solidFill>
                  <a:schemeClr val="tx1">
                    <a:lumMod val="85000"/>
                    <a:lumOff val="15000"/>
                  </a:schemeClr>
                </a:solidFill>
                <a:latin typeface="Arial" panose="020B0604020202020204" pitchFamily="34" charset="0"/>
                <a:cs typeface="Arial" panose="020B0604020202020204" pitchFamily="34" charset="0"/>
              </a:rPr>
              <a:t> </a:t>
            </a:r>
            <a:r>
              <a:rPr lang="en-US" altLang="zh-CN" dirty="0">
                <a:solidFill>
                  <a:schemeClr val="tx1">
                    <a:lumMod val="85000"/>
                    <a:lumOff val="15000"/>
                  </a:schemeClr>
                </a:solidFill>
                <a:latin typeface="Arial" panose="020B0604020202020204" pitchFamily="34" charset="0"/>
                <a:cs typeface="Arial" panose="020B0604020202020204" pitchFamily="34" charset="0"/>
              </a:rPr>
              <a:t>virtual environment using the command:</a:t>
            </a:r>
          </a:p>
          <a:p>
            <a:pPr>
              <a:lnSpc>
                <a:spcPct val="120000"/>
              </a:lnSpc>
              <a:buClr>
                <a:srgbClr val="D41B2C"/>
              </a:buClr>
            </a:pPr>
            <a:r>
              <a:rPr lang="en-US" altLang="zh-CN" i="1" dirty="0">
                <a:solidFill>
                  <a:schemeClr val="tx1">
                    <a:lumMod val="85000"/>
                    <a:lumOff val="15000"/>
                  </a:schemeClr>
                </a:solidFill>
                <a:latin typeface="Arial" panose="020B0604020202020204" pitchFamily="34" charset="0"/>
                <a:cs typeface="Arial" panose="020B0604020202020204" pitchFamily="34" charset="0"/>
              </a:rPr>
              <a:t>    (base) : </a:t>
            </a:r>
            <a:r>
              <a:rPr lang="en-US" altLang="zh-CN" i="1" dirty="0" err="1">
                <a:solidFill>
                  <a:schemeClr val="tx1">
                    <a:lumMod val="85000"/>
                    <a:lumOff val="15000"/>
                  </a:schemeClr>
                </a:solidFill>
                <a:latin typeface="Arial" panose="020B0604020202020204" pitchFamily="34" charset="0"/>
                <a:cs typeface="Arial" panose="020B0604020202020204" pitchFamily="34" charset="0"/>
              </a:rPr>
              <a:t>conda</a:t>
            </a:r>
            <a:r>
              <a:rPr lang="en-US" altLang="zh-CN" i="1" dirty="0">
                <a:solidFill>
                  <a:schemeClr val="tx1">
                    <a:lumMod val="85000"/>
                    <a:lumOff val="15000"/>
                  </a:schemeClr>
                </a:solidFill>
                <a:latin typeface="Arial" panose="020B0604020202020204" pitchFamily="34" charset="0"/>
                <a:cs typeface="Arial" panose="020B0604020202020204" pitchFamily="34" charset="0"/>
              </a:rPr>
              <a:t> env create -f </a:t>
            </a:r>
            <a:r>
              <a:rPr lang="en-US" altLang="zh-CN" i="1" dirty="0" err="1">
                <a:solidFill>
                  <a:schemeClr val="tx1">
                    <a:lumMod val="85000"/>
                    <a:lumOff val="15000"/>
                  </a:schemeClr>
                </a:solidFill>
                <a:latin typeface="Arial" panose="020B0604020202020204" pitchFamily="34" charset="0"/>
                <a:cs typeface="Arial" panose="020B0604020202020204" pitchFamily="34" charset="0"/>
              </a:rPr>
              <a:t>environment.yml</a:t>
            </a:r>
            <a:endParaRPr lang="en-US" altLang="zh-CN" i="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F9F1288-69A0-B61F-E856-B62C44962F53}"/>
              </a:ext>
            </a:extLst>
          </p:cNvPr>
          <p:cNvSpPr txBox="1"/>
          <p:nvPr/>
        </p:nvSpPr>
        <p:spPr>
          <a:xfrm>
            <a:off x="1388532" y="4266878"/>
            <a:ext cx="7897136" cy="1070165"/>
          </a:xfrm>
          <a:prstGeom prst="rect">
            <a:avLst/>
          </a:prstGeom>
          <a:noFill/>
        </p:spPr>
        <p:txBody>
          <a:bodyPr wrap="square" anchor="t">
            <a:spAutoFit/>
          </a:bodyPr>
          <a:lstStyle/>
          <a:p>
            <a:pPr marL="285750" indent="-285750">
              <a:lnSpc>
                <a:spcPct val="120000"/>
              </a:lnSpc>
              <a:buClr>
                <a:srgbClr val="D41B2C"/>
              </a:buClr>
              <a:buFont typeface="Wingdings" panose="05000000000000000000" pitchFamily="2" charset="2"/>
              <a:buChar char="n"/>
            </a:pPr>
            <a:r>
              <a:rPr lang="en-US" altLang="zh-CN" dirty="0">
                <a:solidFill>
                  <a:schemeClr val="tx1">
                    <a:lumMod val="85000"/>
                    <a:lumOff val="15000"/>
                  </a:schemeClr>
                </a:solidFill>
                <a:latin typeface="Arial" panose="020B0604020202020204" pitchFamily="34" charset="0"/>
                <a:cs typeface="Arial" panose="020B0604020202020204" pitchFamily="34" charset="0"/>
              </a:rPr>
              <a:t>Create an </a:t>
            </a:r>
            <a:r>
              <a:rPr lang="en-US" dirty="0" err="1">
                <a:effectLst/>
                <a:latin typeface="Helvetica" pitchFamily="2" charset="0"/>
              </a:rPr>
              <a:t>ipykernel</a:t>
            </a:r>
            <a:r>
              <a:rPr lang="en-US" dirty="0">
                <a:effectLst/>
                <a:latin typeface="Helvetica" pitchFamily="2" charset="0"/>
              </a:rPr>
              <a:t> using the command:</a:t>
            </a:r>
          </a:p>
          <a:p>
            <a:pPr>
              <a:lnSpc>
                <a:spcPct val="120000"/>
              </a:lnSpc>
              <a:buClr>
                <a:srgbClr val="D41B2C"/>
              </a:buClr>
            </a:pPr>
            <a:r>
              <a:rPr lang="en-US" altLang="zh-CN" i="1" dirty="0">
                <a:solidFill>
                  <a:schemeClr val="tx1">
                    <a:lumMod val="85000"/>
                    <a:lumOff val="15000"/>
                  </a:schemeClr>
                </a:solidFill>
                <a:latin typeface="Arial" panose="020B0604020202020204" pitchFamily="34" charset="0"/>
                <a:cs typeface="Arial" panose="020B0604020202020204" pitchFamily="34" charset="0"/>
              </a:rPr>
              <a:t>    (</a:t>
            </a:r>
            <a:r>
              <a:rPr lang="en-US" altLang="zh-CN" i="1" dirty="0" err="1">
                <a:solidFill>
                  <a:schemeClr val="tx1">
                    <a:lumMod val="85000"/>
                    <a:lumOff val="15000"/>
                  </a:schemeClr>
                </a:solidFill>
                <a:latin typeface="Arial" panose="020B0604020202020204" pitchFamily="34" charset="0"/>
                <a:cs typeface="Arial" panose="020B0604020202020204" pitchFamily="34" charset="0"/>
              </a:rPr>
              <a:t>usml_base_ds</a:t>
            </a:r>
            <a:r>
              <a:rPr lang="en-US" altLang="zh-CN" i="1" dirty="0">
                <a:solidFill>
                  <a:schemeClr val="tx1">
                    <a:lumMod val="85000"/>
                    <a:lumOff val="15000"/>
                  </a:schemeClr>
                </a:solidFill>
                <a:latin typeface="Arial" panose="020B0604020202020204" pitchFamily="34" charset="0"/>
                <a:cs typeface="Arial" panose="020B0604020202020204" pitchFamily="34" charset="0"/>
              </a:rPr>
              <a:t>) : </a:t>
            </a:r>
            <a:r>
              <a:rPr lang="en-US" i="1" dirty="0">
                <a:effectLst/>
                <a:latin typeface="Helvetica" pitchFamily="2" charset="0"/>
              </a:rPr>
              <a:t>python -m </a:t>
            </a:r>
            <a:r>
              <a:rPr lang="en-US" i="1" dirty="0" err="1">
                <a:effectLst/>
                <a:latin typeface="Helvetica" pitchFamily="2" charset="0"/>
              </a:rPr>
              <a:t>ipykernel</a:t>
            </a:r>
            <a:r>
              <a:rPr lang="en-US" i="1" dirty="0">
                <a:effectLst/>
                <a:latin typeface="Helvetica" pitchFamily="2" charset="0"/>
              </a:rPr>
              <a:t> install --user –name </a:t>
            </a:r>
            <a:r>
              <a:rPr lang="en-US" i="1" dirty="0" err="1">
                <a:effectLst/>
                <a:latin typeface="Helvetica" pitchFamily="2" charset="0"/>
              </a:rPr>
              <a:t>usml_base_ds</a:t>
            </a:r>
            <a:r>
              <a:rPr lang="en-US" i="1" dirty="0">
                <a:latin typeface="Helvetica" pitchFamily="2" charset="0"/>
              </a:rPr>
              <a:t> </a:t>
            </a:r>
            <a:r>
              <a:rPr lang="en-US" i="1" dirty="0">
                <a:effectLst/>
                <a:latin typeface="Helvetica" pitchFamily="2" charset="0"/>
              </a:rPr>
              <a:t>--display-name "Python (</a:t>
            </a:r>
            <a:r>
              <a:rPr lang="en-US" i="1" dirty="0" err="1">
                <a:effectLst/>
                <a:latin typeface="Helvetica" pitchFamily="2" charset="0"/>
              </a:rPr>
              <a:t>usml_base_ds</a:t>
            </a:r>
            <a:r>
              <a:rPr lang="en-US" i="1" dirty="0">
                <a:effectLst/>
                <a:latin typeface="Helvetica" pitchFamily="2" charset="0"/>
              </a:rPr>
              <a:t>)"</a:t>
            </a:r>
            <a:endParaRPr lang="en-US" dirty="0">
              <a:effectLst/>
              <a:latin typeface="Helvetica" pitchFamily="2" charset="0"/>
            </a:endParaRPr>
          </a:p>
        </p:txBody>
      </p:sp>
      <p:sp>
        <p:nvSpPr>
          <p:cNvPr id="6" name="TextBox 5">
            <a:extLst>
              <a:ext uri="{FF2B5EF4-FFF2-40B4-BE49-F238E27FC236}">
                <a16:creationId xmlns:a16="http://schemas.microsoft.com/office/drawing/2014/main" id="{0BF6ED1B-EA4C-5DFE-2CF5-40ACAC887176}"/>
              </a:ext>
            </a:extLst>
          </p:cNvPr>
          <p:cNvSpPr txBox="1"/>
          <p:nvPr/>
        </p:nvSpPr>
        <p:spPr>
          <a:xfrm>
            <a:off x="1388532" y="5478259"/>
            <a:ext cx="7897136" cy="726609"/>
          </a:xfrm>
          <a:prstGeom prst="rect">
            <a:avLst/>
          </a:prstGeom>
          <a:noFill/>
        </p:spPr>
        <p:txBody>
          <a:bodyPr wrap="square" anchor="t">
            <a:spAutoFit/>
          </a:bodyPr>
          <a:lstStyle/>
          <a:p>
            <a:pPr marL="285750" indent="-285750">
              <a:lnSpc>
                <a:spcPct val="120000"/>
              </a:lnSpc>
              <a:buClr>
                <a:srgbClr val="D41B2C"/>
              </a:buClr>
              <a:buFont typeface="Wingdings" panose="05000000000000000000" pitchFamily="2" charset="2"/>
              <a:buChar char="n"/>
            </a:pPr>
            <a:r>
              <a:rPr lang="en-US" altLang="zh-CN" dirty="0">
                <a:solidFill>
                  <a:schemeClr val="tx1">
                    <a:lumMod val="85000"/>
                    <a:lumOff val="15000"/>
                  </a:schemeClr>
                </a:solidFill>
                <a:latin typeface="Arial" panose="020B0604020202020204" pitchFamily="34" charset="0"/>
                <a:cs typeface="Arial" panose="020B0604020202020204" pitchFamily="34" charset="0"/>
              </a:rPr>
              <a:t>Open </a:t>
            </a:r>
            <a:r>
              <a:rPr lang="en-US" altLang="zh-CN" b="1" dirty="0">
                <a:solidFill>
                  <a:schemeClr val="tx1">
                    <a:lumMod val="85000"/>
                    <a:lumOff val="15000"/>
                  </a:schemeClr>
                </a:solidFill>
                <a:latin typeface="Arial" panose="020B0604020202020204" pitchFamily="34" charset="0"/>
                <a:cs typeface="Arial" panose="020B0604020202020204" pitchFamily="34" charset="0"/>
              </a:rPr>
              <a:t>project_phase_1.ipynb</a:t>
            </a:r>
            <a:r>
              <a:rPr lang="en-US" altLang="zh-CN" dirty="0">
                <a:solidFill>
                  <a:schemeClr val="tx1">
                    <a:lumMod val="85000"/>
                    <a:lumOff val="15000"/>
                  </a:schemeClr>
                </a:solidFill>
                <a:latin typeface="Arial" panose="020B0604020202020204" pitchFamily="34" charset="0"/>
                <a:cs typeface="Arial" panose="020B0604020202020204" pitchFamily="34" charset="0"/>
              </a:rPr>
              <a:t> in browser, click </a:t>
            </a:r>
            <a:r>
              <a:rPr lang="en-US" altLang="zh-CN" b="1" dirty="0">
                <a:solidFill>
                  <a:schemeClr val="tx1">
                    <a:lumMod val="85000"/>
                    <a:lumOff val="15000"/>
                  </a:schemeClr>
                </a:solidFill>
                <a:latin typeface="Arial" panose="020B0604020202020204" pitchFamily="34" charset="0"/>
                <a:cs typeface="Arial" panose="020B0604020202020204" pitchFamily="34" charset="0"/>
              </a:rPr>
              <a:t>restart the kernel and rerun all cells</a:t>
            </a:r>
            <a:r>
              <a:rPr lang="en-US" altLang="zh-CN" dirty="0">
                <a:solidFill>
                  <a:schemeClr val="tx1">
                    <a:lumMod val="85000"/>
                    <a:lumOff val="15000"/>
                  </a:schemeClr>
                </a:solidFill>
                <a:latin typeface="Arial" panose="020B0604020202020204" pitchFamily="34" charset="0"/>
                <a:cs typeface="Arial" panose="020B0604020202020204" pitchFamily="34" charset="0"/>
              </a:rPr>
              <a:t> button to reproduce all works.</a:t>
            </a:r>
            <a:endParaRPr lang="en-US" altLang="zh-CN" i="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A867BEB-5882-313E-18B1-6ADF8E5AF599}"/>
              </a:ext>
            </a:extLst>
          </p:cNvPr>
          <p:cNvSpPr txBox="1"/>
          <p:nvPr/>
        </p:nvSpPr>
        <p:spPr>
          <a:xfrm>
            <a:off x="1388532" y="3387897"/>
            <a:ext cx="7897136" cy="726609"/>
          </a:xfrm>
          <a:prstGeom prst="rect">
            <a:avLst/>
          </a:prstGeom>
          <a:noFill/>
        </p:spPr>
        <p:txBody>
          <a:bodyPr wrap="square" anchor="t">
            <a:spAutoFit/>
          </a:bodyPr>
          <a:lstStyle/>
          <a:p>
            <a:pPr marL="285750" indent="-285750">
              <a:lnSpc>
                <a:spcPct val="120000"/>
              </a:lnSpc>
              <a:buClr>
                <a:srgbClr val="D41B2C"/>
              </a:buClr>
              <a:buFont typeface="Wingdings" panose="05000000000000000000" pitchFamily="2" charset="2"/>
              <a:buChar char="n"/>
            </a:pPr>
            <a:r>
              <a:rPr lang="en-US" altLang="zh-CN" dirty="0">
                <a:solidFill>
                  <a:schemeClr val="tx1">
                    <a:lumMod val="85000"/>
                    <a:lumOff val="15000"/>
                  </a:schemeClr>
                </a:solidFill>
                <a:latin typeface="Arial" panose="020B0604020202020204" pitchFamily="34" charset="0"/>
                <a:cs typeface="Arial" panose="020B0604020202020204" pitchFamily="34" charset="0"/>
              </a:rPr>
              <a:t>Activate </a:t>
            </a:r>
            <a:r>
              <a:rPr lang="en-US" altLang="zh-CN" b="1" dirty="0" err="1">
                <a:solidFill>
                  <a:schemeClr val="tx1">
                    <a:lumMod val="85000"/>
                    <a:lumOff val="15000"/>
                  </a:schemeClr>
                </a:solidFill>
                <a:latin typeface="Arial" panose="020B0604020202020204" pitchFamily="34" charset="0"/>
                <a:cs typeface="Arial" panose="020B0604020202020204" pitchFamily="34" charset="0"/>
              </a:rPr>
              <a:t>project_venv</a:t>
            </a:r>
            <a:r>
              <a:rPr lang="en-US" altLang="zh-CN" b="1" dirty="0">
                <a:solidFill>
                  <a:schemeClr val="tx1">
                    <a:lumMod val="85000"/>
                    <a:lumOff val="15000"/>
                  </a:schemeClr>
                </a:solidFill>
                <a:latin typeface="Arial" panose="020B0604020202020204" pitchFamily="34" charset="0"/>
                <a:cs typeface="Arial" panose="020B0604020202020204" pitchFamily="34" charset="0"/>
              </a:rPr>
              <a:t> </a:t>
            </a:r>
            <a:r>
              <a:rPr lang="en-US" altLang="zh-CN" dirty="0">
                <a:solidFill>
                  <a:schemeClr val="tx1">
                    <a:lumMod val="85000"/>
                    <a:lumOff val="15000"/>
                  </a:schemeClr>
                </a:solidFill>
                <a:latin typeface="Arial" panose="020B0604020202020204" pitchFamily="34" charset="0"/>
                <a:cs typeface="Arial" panose="020B0604020202020204" pitchFamily="34" charset="0"/>
              </a:rPr>
              <a:t>using the command:</a:t>
            </a:r>
          </a:p>
          <a:p>
            <a:pPr>
              <a:lnSpc>
                <a:spcPct val="120000"/>
              </a:lnSpc>
              <a:buClr>
                <a:srgbClr val="D41B2C"/>
              </a:buClr>
            </a:pPr>
            <a:r>
              <a:rPr lang="en-US" altLang="zh-CN" i="1" dirty="0">
                <a:solidFill>
                  <a:schemeClr val="tx1">
                    <a:lumMod val="85000"/>
                    <a:lumOff val="15000"/>
                  </a:schemeClr>
                </a:solidFill>
                <a:latin typeface="Arial" panose="020B0604020202020204" pitchFamily="34" charset="0"/>
                <a:cs typeface="Arial" panose="020B0604020202020204" pitchFamily="34" charset="0"/>
              </a:rPr>
              <a:t>    (base) : </a:t>
            </a:r>
            <a:r>
              <a:rPr lang="en-US" altLang="zh-CN" i="1" dirty="0" err="1">
                <a:solidFill>
                  <a:schemeClr val="tx1">
                    <a:lumMod val="85000"/>
                    <a:lumOff val="15000"/>
                  </a:schemeClr>
                </a:solidFill>
                <a:latin typeface="Arial" panose="020B0604020202020204" pitchFamily="34" charset="0"/>
                <a:cs typeface="Arial" panose="020B0604020202020204" pitchFamily="34" charset="0"/>
              </a:rPr>
              <a:t>conda</a:t>
            </a:r>
            <a:r>
              <a:rPr lang="en-US" altLang="zh-CN" i="1" dirty="0">
                <a:solidFill>
                  <a:schemeClr val="tx1">
                    <a:lumMod val="85000"/>
                    <a:lumOff val="15000"/>
                  </a:schemeClr>
                </a:solidFill>
                <a:latin typeface="Arial" panose="020B0604020202020204" pitchFamily="34" charset="0"/>
                <a:cs typeface="Arial" panose="020B0604020202020204" pitchFamily="34" charset="0"/>
              </a:rPr>
              <a:t> activate </a:t>
            </a:r>
            <a:r>
              <a:rPr lang="en-US" altLang="zh-CN" i="1" dirty="0" err="1">
                <a:solidFill>
                  <a:schemeClr val="tx1">
                    <a:lumMod val="85000"/>
                    <a:lumOff val="15000"/>
                  </a:schemeClr>
                </a:solidFill>
                <a:latin typeface="Arial" panose="020B0604020202020204" pitchFamily="34" charset="0"/>
                <a:cs typeface="Arial" panose="020B0604020202020204" pitchFamily="34" charset="0"/>
              </a:rPr>
              <a:t>usml_base_ds</a:t>
            </a:r>
            <a:r>
              <a:rPr lang="en-US" altLang="zh-CN" i="1" dirty="0">
                <a:solidFill>
                  <a:schemeClr val="tx1">
                    <a:lumMod val="85000"/>
                    <a:lumOff val="1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6124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Data Set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4</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806727" y="1600200"/>
            <a:ext cx="6563139" cy="737959"/>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Data set: </a:t>
            </a:r>
            <a:r>
              <a:rPr lang="en-US" altLang="zh-CN" dirty="0"/>
              <a:t>Classify gestures by reading muscle activity.</a:t>
            </a:r>
          </a:p>
          <a:p>
            <a:pPr marL="0" indent="0">
              <a:buNone/>
            </a:pPr>
            <a:r>
              <a:rPr lang="en-US" altLang="zh-CN" b="0" dirty="0">
                <a:hlinkClick r:id="rId2"/>
              </a:rPr>
              <a:t>https://www.kaggle.com/datasets/kyr7plus/emg-4</a:t>
            </a:r>
            <a:endParaRPr lang="en-US" altLang="zh-CN" b="0" dirty="0"/>
          </a:p>
        </p:txBody>
      </p:sp>
      <p:sp>
        <p:nvSpPr>
          <p:cNvPr id="3" name="TextBox 2">
            <a:extLst>
              <a:ext uri="{FF2B5EF4-FFF2-40B4-BE49-F238E27FC236}">
                <a16:creationId xmlns:a16="http://schemas.microsoft.com/office/drawing/2014/main" id="{A40D3EDA-8F51-9EB6-B8F5-A39EDBAD0A4E}"/>
              </a:ext>
            </a:extLst>
          </p:cNvPr>
          <p:cNvSpPr txBox="1"/>
          <p:nvPr/>
        </p:nvSpPr>
        <p:spPr>
          <a:xfrm>
            <a:off x="806725" y="2527327"/>
            <a:ext cx="6563139" cy="3064750"/>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Data set description:</a:t>
            </a:r>
          </a:p>
          <a:p>
            <a:pPr marL="0" indent="0">
              <a:buNone/>
            </a:pPr>
            <a:r>
              <a:rPr lang="en-US" altLang="zh-CN" b="0" dirty="0"/>
              <a:t>Each dataset line has 8 consecutive readings of all 8 sensors. so 64 columns of EMG data. The last column is a resulting gesture that was made while recording the data (classes 0-3). </a:t>
            </a:r>
          </a:p>
          <a:p>
            <a:pPr marL="0" indent="0">
              <a:buNone/>
            </a:pPr>
            <a:r>
              <a:rPr lang="en-US" altLang="zh-CN" b="0" dirty="0"/>
              <a:t>So each line has the following structure:</a:t>
            </a:r>
            <a:br>
              <a:rPr lang="en-US" altLang="zh-CN" b="0" dirty="0"/>
            </a:br>
            <a:r>
              <a:rPr lang="en-US" altLang="zh-CN" dirty="0"/>
              <a:t>[8sensors][8sensors][8sensors][8sensors][8sensors][8sensors][8sensors][8sensors][GESTURE_CLASS]</a:t>
            </a:r>
          </a:p>
          <a:p>
            <a:pPr marL="0" indent="0">
              <a:buNone/>
            </a:pPr>
            <a:r>
              <a:rPr lang="en-US" altLang="zh-CN" b="0" dirty="0"/>
              <a:t>A classifier given 64 numbers would predict a gesture class (0-3).</a:t>
            </a:r>
            <a:br>
              <a:rPr lang="en-US" altLang="zh-CN" b="0" dirty="0"/>
            </a:br>
            <a:r>
              <a:rPr lang="en-US" altLang="zh-CN" dirty="0"/>
              <a:t>Gesture classes were : rock - 0, scissors - 1, paper - 2, ok - 3. </a:t>
            </a:r>
          </a:p>
        </p:txBody>
      </p:sp>
      <p:sp>
        <p:nvSpPr>
          <p:cNvPr id="8" name="TextBox 7">
            <a:extLst>
              <a:ext uri="{FF2B5EF4-FFF2-40B4-BE49-F238E27FC236}">
                <a16:creationId xmlns:a16="http://schemas.microsoft.com/office/drawing/2014/main" id="{B9AE9436-BE72-2721-9757-0D8C30716EB5}"/>
              </a:ext>
            </a:extLst>
          </p:cNvPr>
          <p:cNvSpPr txBox="1"/>
          <p:nvPr/>
        </p:nvSpPr>
        <p:spPr>
          <a:xfrm>
            <a:off x="806726" y="5715000"/>
            <a:ext cx="6927574" cy="405560"/>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Data set size: 4 separated CSV files with total size of </a:t>
            </a:r>
            <a:r>
              <a:rPr lang="en-US" altLang="zh-CN" dirty="0"/>
              <a:t>(11678, 65)</a:t>
            </a:r>
            <a:r>
              <a:rPr lang="en-US" altLang="zh-CN" b="0" dirty="0"/>
              <a:t>.</a:t>
            </a:r>
          </a:p>
        </p:txBody>
      </p:sp>
      <p:pic>
        <p:nvPicPr>
          <p:cNvPr id="1028" name="Picture 4" descr="Cover image">
            <a:extLst>
              <a:ext uri="{FF2B5EF4-FFF2-40B4-BE49-F238E27FC236}">
                <a16:creationId xmlns:a16="http://schemas.microsoft.com/office/drawing/2014/main" id="{F81482AB-B891-C575-4E0C-A2B7316CA3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620" t="1744" r="24987" b="82"/>
          <a:stretch/>
        </p:blipFill>
        <p:spPr bwMode="auto">
          <a:xfrm>
            <a:off x="7597359" y="2671836"/>
            <a:ext cx="3985040" cy="177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33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Data Set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5</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806727" y="1600200"/>
            <a:ext cx="6563139" cy="206755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This project have the potential to make a significant difference in the lives of people who use </a:t>
            </a:r>
            <a:r>
              <a:rPr lang="en-US" altLang="zh-CN" dirty="0"/>
              <a:t>prosthetic limbs</a:t>
            </a:r>
            <a:r>
              <a:rPr lang="en-US" altLang="zh-CN" b="0" dirty="0"/>
              <a:t>. By mapping muscle movements to prosthetic actions, users can control their artificial limbs more naturally and effectively, improving their quality of life. It can also help individuals recovering from injuries or surgeries to regain muscle functions.</a:t>
            </a:r>
          </a:p>
        </p:txBody>
      </p:sp>
      <p:sp>
        <p:nvSpPr>
          <p:cNvPr id="6" name="TextBox 5">
            <a:extLst>
              <a:ext uri="{FF2B5EF4-FFF2-40B4-BE49-F238E27FC236}">
                <a16:creationId xmlns:a16="http://schemas.microsoft.com/office/drawing/2014/main" id="{A227440D-C4DB-A812-1E96-9088A54FD71F}"/>
              </a:ext>
            </a:extLst>
          </p:cNvPr>
          <p:cNvSpPr txBox="1"/>
          <p:nvPr/>
        </p:nvSpPr>
        <p:spPr>
          <a:xfrm>
            <a:off x="806726" y="3898900"/>
            <a:ext cx="6563139" cy="1735155"/>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b="0" dirty="0"/>
              <a:t>Beyond prosthetics, this technology can also be applied to develop sophisticated </a:t>
            </a:r>
            <a:r>
              <a:rPr lang="en-US" altLang="zh-CN" dirty="0"/>
              <a:t>human-machine interfaces</a:t>
            </a:r>
            <a:r>
              <a:rPr lang="en-US" altLang="zh-CN" b="0" dirty="0"/>
              <a:t>. It can be integrated with VR or gaming devices where users could control game characters or navigate virtual environments using natural muscle movements.</a:t>
            </a:r>
          </a:p>
        </p:txBody>
      </p:sp>
      <p:pic>
        <p:nvPicPr>
          <p:cNvPr id="1032" name="Picture 8" descr="A child's hand intertwines with a black robotic hand with five jointed fingers mimicking a human hand.">
            <a:extLst>
              <a:ext uri="{FF2B5EF4-FFF2-40B4-BE49-F238E27FC236}">
                <a16:creationId xmlns:a16="http://schemas.microsoft.com/office/drawing/2014/main" id="{10727CEC-7791-BC7A-1E34-F00A3BF6E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092" y="2287264"/>
            <a:ext cx="3681307" cy="276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94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20674"/>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Attributes Information</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6</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A15F1820-BC7C-4AE8-5C1C-ACE0528F5D0C}"/>
              </a:ext>
            </a:extLst>
          </p:cNvPr>
          <p:cNvSpPr txBox="1"/>
          <p:nvPr/>
        </p:nvSpPr>
        <p:spPr>
          <a:xfrm>
            <a:off x="806726" y="1580759"/>
            <a:ext cx="6521174" cy="206755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dirty="0"/>
              <a:t>'muscle reading X sensor Y'</a:t>
            </a:r>
          </a:p>
          <a:p>
            <a:pPr marL="0" indent="0">
              <a:buNone/>
            </a:pPr>
            <a:r>
              <a:rPr lang="en-US" altLang="zh-CN" dirty="0"/>
              <a:t>meaning: </a:t>
            </a:r>
            <a:r>
              <a:rPr lang="en-US" altLang="zh-CN" b="0" dirty="0"/>
              <a:t>the </a:t>
            </a:r>
            <a:r>
              <a:rPr lang="en-US" altLang="zh-CN" b="0" dirty="0" err="1"/>
              <a:t>Xth</a:t>
            </a:r>
            <a:r>
              <a:rPr lang="en-US" altLang="zh-CN" b="0" dirty="0"/>
              <a:t> reading data of sensor Y (total 64 columns) </a:t>
            </a:r>
          </a:p>
          <a:p>
            <a:pPr marL="0" indent="0">
              <a:buNone/>
            </a:pPr>
            <a:r>
              <a:rPr lang="en-US" altLang="zh-CN" dirty="0" err="1"/>
              <a:t>dtype</a:t>
            </a:r>
            <a:r>
              <a:rPr lang="en-US" altLang="zh-CN" dirty="0"/>
              <a:t>: </a:t>
            </a:r>
            <a:r>
              <a:rPr lang="en-US" altLang="zh-CN" b="0" dirty="0"/>
              <a:t>float</a:t>
            </a:r>
          </a:p>
          <a:p>
            <a:pPr marL="0" indent="0">
              <a:buNone/>
            </a:pPr>
            <a:r>
              <a:rPr lang="en-US" altLang="zh-CN" dirty="0"/>
              <a:t>measurement scale: </a:t>
            </a:r>
            <a:r>
              <a:rPr lang="en-US" altLang="zh-CN" b="0" dirty="0"/>
              <a:t>interval or ratio scale. The true meaning of sensor digits was not given (not sure whether there is true zero)  </a:t>
            </a:r>
          </a:p>
          <a:p>
            <a:pPr marL="0" indent="0">
              <a:buNone/>
            </a:pPr>
            <a:r>
              <a:rPr lang="en-US" altLang="zh-CN" dirty="0"/>
              <a:t>missingness: </a:t>
            </a:r>
            <a:r>
              <a:rPr lang="en-US" altLang="zh-CN" b="0" dirty="0"/>
              <a:t>0</a:t>
            </a:r>
          </a:p>
        </p:txBody>
      </p:sp>
      <p:sp>
        <p:nvSpPr>
          <p:cNvPr id="12" name="TextBox 11">
            <a:extLst>
              <a:ext uri="{FF2B5EF4-FFF2-40B4-BE49-F238E27FC236}">
                <a16:creationId xmlns:a16="http://schemas.microsoft.com/office/drawing/2014/main" id="{2056AB9C-2A49-DC88-38A4-A8C55A70AAD2}"/>
              </a:ext>
            </a:extLst>
          </p:cNvPr>
          <p:cNvSpPr txBox="1"/>
          <p:nvPr/>
        </p:nvSpPr>
        <p:spPr>
          <a:xfrm>
            <a:off x="806726" y="3923843"/>
            <a:ext cx="6521174" cy="2067554"/>
          </a:xfrm>
          <a:prstGeom prst="rect">
            <a:avLst/>
          </a:prstGeom>
          <a:noFill/>
        </p:spPr>
        <p:txBody>
          <a:bodyPr wrap="square">
            <a:spAutoFit/>
          </a:bodyPr>
          <a:lstStyle>
            <a:defPPr>
              <a:defRPr lang="zh-CN"/>
            </a:defPPr>
            <a:lvl1pPr marL="285750" indent="-285750">
              <a:lnSpc>
                <a:spcPct val="120000"/>
              </a:lnSpc>
              <a:buClr>
                <a:srgbClr val="D41B2C"/>
              </a:buClr>
              <a:buFont typeface="Wingdings" panose="05000000000000000000" pitchFamily="2" charset="2"/>
              <a:buChar char="n"/>
              <a:defRPr b="1"/>
            </a:lvl1pPr>
          </a:lstStyle>
          <a:p>
            <a:r>
              <a:rPr lang="en-US" altLang="zh-CN" dirty="0"/>
              <a:t>'</a:t>
            </a:r>
            <a:r>
              <a:rPr lang="en-US" b="1" i="0" dirty="0">
                <a:effectLst/>
                <a:latin typeface="system-ui"/>
              </a:rPr>
              <a:t>gesture class (0-3)</a:t>
            </a:r>
            <a:r>
              <a:rPr lang="en-US" altLang="zh-CN" dirty="0"/>
              <a:t>'</a:t>
            </a:r>
            <a:endParaRPr lang="en-US" altLang="zh-CN" b="0" dirty="0"/>
          </a:p>
          <a:p>
            <a:pPr marL="0" indent="0">
              <a:buNone/>
            </a:pPr>
            <a:r>
              <a:rPr lang="en-US" altLang="zh-CN" dirty="0"/>
              <a:t>meaning: </a:t>
            </a:r>
            <a:r>
              <a:rPr lang="en-US" altLang="zh-CN" b="0" dirty="0"/>
              <a:t>gesture class.</a:t>
            </a:r>
            <a:r>
              <a:rPr lang="en-US" altLang="zh-CN" dirty="0"/>
              <a:t> </a:t>
            </a:r>
            <a:r>
              <a:rPr lang="en-US" altLang="zh-CN" b="0" dirty="0"/>
              <a:t>rock - 0, scissors - 1, paper - 2, ok - 3 </a:t>
            </a:r>
          </a:p>
          <a:p>
            <a:pPr marL="0" indent="0">
              <a:buNone/>
            </a:pPr>
            <a:r>
              <a:rPr lang="en-US" altLang="zh-CN" dirty="0" err="1"/>
              <a:t>dtype</a:t>
            </a:r>
            <a:r>
              <a:rPr lang="en-US" altLang="zh-CN" dirty="0"/>
              <a:t>: </a:t>
            </a:r>
            <a:r>
              <a:rPr lang="en-US" altLang="zh-CN" b="0" dirty="0"/>
              <a:t>integer</a:t>
            </a:r>
          </a:p>
          <a:p>
            <a:pPr marL="0" indent="0">
              <a:buNone/>
            </a:pPr>
            <a:r>
              <a:rPr lang="en-US" altLang="zh-CN" dirty="0"/>
              <a:t>measurement scale: </a:t>
            </a:r>
            <a:r>
              <a:rPr lang="en-US" altLang="zh-CN" b="0" dirty="0"/>
              <a:t>nominal scale. Classes are categorized but their rank has no meaning.</a:t>
            </a:r>
          </a:p>
          <a:p>
            <a:pPr marL="0" indent="0">
              <a:buNone/>
            </a:pPr>
            <a:r>
              <a:rPr lang="en-US" altLang="zh-CN" dirty="0"/>
              <a:t>missingness: </a:t>
            </a:r>
            <a:r>
              <a:rPr lang="en-US" altLang="zh-CN" b="0" dirty="0"/>
              <a:t>0</a:t>
            </a:r>
          </a:p>
        </p:txBody>
      </p:sp>
      <p:pic>
        <p:nvPicPr>
          <p:cNvPr id="5" name="Picture 4">
            <a:extLst>
              <a:ext uri="{FF2B5EF4-FFF2-40B4-BE49-F238E27FC236}">
                <a16:creationId xmlns:a16="http://schemas.microsoft.com/office/drawing/2014/main" id="{0636533F-7C13-E497-A750-95447837DC29}"/>
              </a:ext>
            </a:extLst>
          </p:cNvPr>
          <p:cNvPicPr>
            <a:picLocks noChangeAspect="1"/>
          </p:cNvPicPr>
          <p:nvPr/>
        </p:nvPicPr>
        <p:blipFill>
          <a:blip r:embed="rId3"/>
          <a:stretch>
            <a:fillRect/>
          </a:stretch>
        </p:blipFill>
        <p:spPr>
          <a:xfrm>
            <a:off x="7638774" y="1580759"/>
            <a:ext cx="3949700" cy="2906383"/>
          </a:xfrm>
          <a:prstGeom prst="rect">
            <a:avLst/>
          </a:prstGeom>
          <a:ln>
            <a:solidFill>
              <a:schemeClr val="bg2">
                <a:lumMod val="10000"/>
              </a:schemeClr>
            </a:solidFill>
          </a:ln>
        </p:spPr>
      </p:pic>
      <p:pic>
        <p:nvPicPr>
          <p:cNvPr id="10" name="Picture 9">
            <a:extLst>
              <a:ext uri="{FF2B5EF4-FFF2-40B4-BE49-F238E27FC236}">
                <a16:creationId xmlns:a16="http://schemas.microsoft.com/office/drawing/2014/main" id="{2F4D13FA-149B-7C61-7FE7-9C7C6FDFBC18}"/>
              </a:ext>
            </a:extLst>
          </p:cNvPr>
          <p:cNvPicPr>
            <a:picLocks noChangeAspect="1"/>
          </p:cNvPicPr>
          <p:nvPr/>
        </p:nvPicPr>
        <p:blipFill>
          <a:blip r:embed="rId4"/>
          <a:stretch>
            <a:fillRect/>
          </a:stretch>
        </p:blipFill>
        <p:spPr>
          <a:xfrm>
            <a:off x="7638774" y="4794452"/>
            <a:ext cx="3943530" cy="965578"/>
          </a:xfrm>
          <a:prstGeom prst="rect">
            <a:avLst/>
          </a:prstGeom>
          <a:ln>
            <a:solidFill>
              <a:schemeClr val="bg2">
                <a:lumMod val="10000"/>
              </a:schemeClr>
            </a:solidFill>
          </a:ln>
        </p:spPr>
      </p:pic>
    </p:spTree>
    <p:extLst>
      <p:ext uri="{BB962C8B-B14F-4D97-AF65-F5344CB8AC3E}">
        <p14:creationId xmlns:p14="http://schemas.microsoft.com/office/powerpoint/2010/main" val="23772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9660835" cy="842988"/>
          </a:xfrm>
          <a:prstGeom prst="rect">
            <a:avLst/>
          </a:prstGeom>
          <a:noFill/>
        </p:spPr>
        <p:txBody>
          <a:bodyPr wrap="square">
            <a:spAutoFit/>
          </a:bodyPr>
          <a:lstStyle/>
          <a:p>
            <a:pPr>
              <a:lnSpc>
                <a:spcPct val="150000"/>
              </a:lnSpc>
            </a:pPr>
            <a:r>
              <a:rPr lang="en-US" altLang="zh-CN" sz="36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Number of Classes in the Target Vector</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7</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a:extLst>
              <a:ext uri="{FF2B5EF4-FFF2-40B4-BE49-F238E27FC236}">
                <a16:creationId xmlns:a16="http://schemas.microsoft.com/office/drawing/2014/main" id="{A5C741F5-10E2-BAA4-8923-0ADD48BC75DB}"/>
              </a:ext>
            </a:extLst>
          </p:cNvPr>
          <p:cNvPicPr>
            <a:picLocks noChangeAspect="1"/>
          </p:cNvPicPr>
          <p:nvPr/>
        </p:nvPicPr>
        <p:blipFill>
          <a:blip r:embed="rId2"/>
          <a:stretch>
            <a:fillRect/>
          </a:stretch>
        </p:blipFill>
        <p:spPr>
          <a:xfrm>
            <a:off x="1530350" y="1971294"/>
            <a:ext cx="4565650" cy="1849245"/>
          </a:xfrm>
          <a:prstGeom prst="rect">
            <a:avLst/>
          </a:prstGeom>
          <a:ln>
            <a:solidFill>
              <a:schemeClr val="bg2">
                <a:lumMod val="10000"/>
              </a:schemeClr>
            </a:solidFill>
          </a:ln>
        </p:spPr>
      </p:pic>
    </p:spTree>
    <p:extLst>
      <p:ext uri="{BB962C8B-B14F-4D97-AF65-F5344CB8AC3E}">
        <p14:creationId xmlns:p14="http://schemas.microsoft.com/office/powerpoint/2010/main" val="263734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125FF5-A4BE-F7D1-48A3-B299B2BD4C00}"/>
              </a:ext>
            </a:extLst>
          </p:cNvPr>
          <p:cNvSpPr txBox="1"/>
          <p:nvPr/>
        </p:nvSpPr>
        <p:spPr>
          <a:xfrm>
            <a:off x="298173" y="88756"/>
            <a:ext cx="11893827" cy="739754"/>
          </a:xfrm>
          <a:prstGeom prst="rect">
            <a:avLst/>
          </a:prstGeom>
          <a:noFill/>
        </p:spPr>
        <p:txBody>
          <a:bodyPr wrap="square">
            <a:spAutoFit/>
          </a:bodyPr>
          <a:lstStyle/>
          <a:p>
            <a:pPr>
              <a:lnSpc>
                <a:spcPct val="150000"/>
              </a:lnSpc>
            </a:pPr>
            <a:r>
              <a:rPr lang="en-US" altLang="zh-CN" sz="3200"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Histograms of the Attributes in the Design Matrix Data Frame</a:t>
            </a:r>
          </a:p>
        </p:txBody>
      </p:sp>
      <p:sp>
        <p:nvSpPr>
          <p:cNvPr id="11" name="Slide Number Placeholder 10">
            <a:extLst>
              <a:ext uri="{FF2B5EF4-FFF2-40B4-BE49-F238E27FC236}">
                <a16:creationId xmlns:a16="http://schemas.microsoft.com/office/drawing/2014/main" id="{E4FAC7AA-BDB7-F7C0-F177-96942C945B33}"/>
              </a:ext>
            </a:extLst>
          </p:cNvPr>
          <p:cNvSpPr>
            <a:spLocks noGrp="1"/>
          </p:cNvSpPr>
          <p:nvPr>
            <p:ph type="sldNum" sz="quarter" idx="12"/>
          </p:nvPr>
        </p:nvSpPr>
        <p:spPr/>
        <p:txBody>
          <a:bodyPr/>
          <a:lstStyle/>
          <a:p>
            <a:fld id="{CD1615FA-664A-4E3E-8664-50FDFADF9207}" type="slidenum">
              <a:rPr lang="zh-CN" altLang="en-US" smtClean="0"/>
              <a:t>8</a:t>
            </a:fld>
            <a:endParaRPr lang="zh-CN" altLang="en-US"/>
          </a:p>
        </p:txBody>
      </p:sp>
      <p:sp>
        <p:nvSpPr>
          <p:cNvPr id="2" name="Flowchart: Process 1">
            <a:extLst>
              <a:ext uri="{FF2B5EF4-FFF2-40B4-BE49-F238E27FC236}">
                <a16:creationId xmlns:a16="http://schemas.microsoft.com/office/drawing/2014/main" id="{8105CBB4-A62C-646D-028E-C22D78DFD5E9}"/>
              </a:ext>
            </a:extLst>
          </p:cNvPr>
          <p:cNvSpPr/>
          <p:nvPr/>
        </p:nvSpPr>
        <p:spPr>
          <a:xfrm flipV="1">
            <a:off x="0" y="1046870"/>
            <a:ext cx="12192000" cy="9144"/>
          </a:xfrm>
          <a:prstGeom prst="flowChartProcess">
            <a:avLst/>
          </a:prstGeom>
          <a:solidFill>
            <a:srgbClr val="D41B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No description has been provided for this image">
            <a:extLst>
              <a:ext uri="{FF2B5EF4-FFF2-40B4-BE49-F238E27FC236}">
                <a16:creationId xmlns:a16="http://schemas.microsoft.com/office/drawing/2014/main" id="{DDBB5465-5310-A228-E2CE-8F6D648A1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40" y="1274374"/>
            <a:ext cx="5331103" cy="5225860"/>
          </a:xfrm>
          <a:prstGeom prst="rect">
            <a:avLst/>
          </a:prstGeom>
          <a:noFill/>
          <a:ln>
            <a:solidFill>
              <a:schemeClr val="bg2">
                <a:lumMod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9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581</Words>
  <Application>Microsoft Macintosh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system-ui</vt:lpstr>
      <vt:lpstr>Aptos</vt:lpstr>
      <vt:lpstr>Aptos Display</vt:lpstr>
      <vt:lpstr>Arial</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Liyang Song</dc:creator>
  <cp:lastModifiedBy>Liyang Song</cp:lastModifiedBy>
  <cp:revision>16</cp:revision>
  <cp:lastPrinted>2024-01-22T04:39:39Z</cp:lastPrinted>
  <dcterms:created xsi:type="dcterms:W3CDTF">2024-01-22T02:53:00Z</dcterms:created>
  <dcterms:modified xsi:type="dcterms:W3CDTF">2024-01-22T04:42:50Z</dcterms:modified>
</cp:coreProperties>
</file>