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8" r:id="rId4"/>
    <p:sldId id="269" r:id="rId5"/>
    <p:sldId id="270" r:id="rId6"/>
    <p:sldId id="271" r:id="rId7"/>
    <p:sldId id="277" r:id="rId8"/>
    <p:sldId id="278" r:id="rId9"/>
    <p:sldId id="272" r:id="rId10"/>
    <p:sldId id="279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744" userDrawn="1">
          <p15:clr>
            <a:srgbClr val="A4A3A4"/>
          </p15:clr>
        </p15:guide>
        <p15:guide id="4" pos="6048" userDrawn="1">
          <p15:clr>
            <a:srgbClr val="A4A3A4"/>
          </p15:clr>
        </p15:guide>
        <p15:guide id="5" pos="1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504"/>
        <p:guide pos="744"/>
        <p:guide pos="6048"/>
        <p:guide pos="1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FD16-73EC-ADDF-4677-287A8D97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4DEF7-DD76-B3C6-C125-E1B2B4A7F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224E-1D93-BB74-CB5B-5678E033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C87A-282C-02DB-B16B-FCC30F32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DDC1-1156-D021-40F0-E8063361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2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7A34-748B-C0DC-E603-AFB3792D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F5239-0211-5A2C-85CF-1D43F025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723B-6F68-45B4-AE42-D31A877F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9ED2-50E9-4847-555B-0AC4A4BD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4FFB-5B2F-0623-DBE0-1026715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053F6-4868-F8DC-B231-EDB12A399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CDED7-ADAE-DA97-0BA3-A3D9BD2D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BE13-1AB1-059D-1F94-A629635E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C6A3-5E01-D1B6-E3C7-F4D17DD2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F8D80-8670-618E-1285-0E58D934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C68-B043-186F-B7F5-A3D9A5AE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D6B5-3DDA-EAC0-48D5-B4862497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B7B5-D437-8AA1-C601-E7E79638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D358-C805-B328-3105-9A202DF2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D8C6-4635-CCA6-8FF3-B9666C5F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101D-1E07-9036-C7A7-F149DA90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A3D61-2644-6B74-DDC4-AC9C6C25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07F5-A4A9-F144-9384-92CF6B0E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7B76-3EE1-5F6D-2EE9-E0512DC2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ADC4-2224-2B66-4A39-CC7C8A2E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8A49-655F-17B1-D7B1-818C70A0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A6ED-D82B-AEC5-962E-9106FC794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0AC18-D4C1-FEAE-B4A5-099CA0249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C5CD3-3716-5DEB-87D4-A5600594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25306-7B68-F9B5-ADEC-1EE71A2F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DAE05-3A2D-CA97-3956-9895F38C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4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26D3-8E06-4546-DB18-294B7A94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9AD0C-56BB-460C-76E1-E8E7472C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CFDD5-4D87-10FD-C7E6-DF010A49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C0271-1BC7-C68A-A565-C02E1446B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5A0C-29F7-4F88-FB0E-F16A2F0D4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D5700-0B7B-D168-8D0F-483D8CCF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7C4AA-D240-B364-174F-90033D41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AD768-23C7-89FC-FEF0-33DA2442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8BC9-9259-E620-8EE0-72ED8FEE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EA764-B122-2CE5-69F3-1FD2F1B1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F8A3A-6751-9311-04A7-815C2D13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F0086-77F3-E0B4-4519-B3AEAE97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E1AF7-3803-246E-8473-7CBB6F96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B485D-6A80-2F55-1D71-ECB058BF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3801F-7F26-AB40-11F4-BC88027C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619C-F9BA-7319-5C0A-710A8C63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BC26-94D7-8AA8-BD84-081CB9F0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68D0C-E326-19BD-2C36-90823441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118A1-8421-12D7-F1BD-D3B352B1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01961-4689-C6C7-293C-79BD1135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94487-9292-223F-4395-8B0756B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8CAA-8717-724A-24E8-D5F5F9CB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94909-EC34-82BB-F30B-9A534D684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88EE3-C2EF-6E45-5AFE-F2C560A9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25555-815B-9223-0C26-1CFC9B7B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684CE-0030-F9E6-995E-5C713417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EB256-EBC3-AC8A-6AFC-3E5C4C23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0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8FAD2-BDA1-7B2F-AEC5-DB8F6A8A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09760-C1FF-E7E5-C193-E4A37FA3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BF20-85BE-68D8-6B69-8F4031864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BD53-BBF7-4D42-9355-9830A8958EC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4A7F-C99C-023F-E996-EDFBDC2CE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056B-7CAB-92CE-E635-9A7AF0536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064F7-09AD-DB46-BE5E-07A01CEFC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1117600" y="3130130"/>
            <a:ext cx="10416445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Gesture Recognition Reading Muscle Activity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2819400" y="4034725"/>
            <a:ext cx="8645071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Project Phase 2 -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Preprocessing Pipelines and EDA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DS5230 / Spring 2024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Mar 08, 2024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16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F3EF-E55B-DD9E-2382-EAE5009EE661}"/>
              </a:ext>
            </a:extLst>
          </p:cNvPr>
          <p:cNvSpPr txBox="1"/>
          <p:nvPr/>
        </p:nvSpPr>
        <p:spPr>
          <a:xfrm>
            <a:off x="800099" y="170836"/>
            <a:ext cx="11168613" cy="66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- Pair plots to look for possible clusters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14DF-116C-7F6A-4D51-EF85410A1471}"/>
              </a:ext>
            </a:extLst>
          </p:cNvPr>
          <p:cNvSpPr txBox="1"/>
          <p:nvPr/>
        </p:nvSpPr>
        <p:spPr>
          <a:xfrm>
            <a:off x="6421819" y="1377045"/>
            <a:ext cx="5118537" cy="10673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It's not practical to draw pair plots for all 64 columns, which will generate 64 * 64 / 2 = 2048 scatter plots.</a:t>
            </a:r>
          </a:p>
        </p:txBody>
      </p:sp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DAA31CA9-60F9-A018-13DD-7E8E20B56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89137"/>
            <a:ext cx="4851838" cy="443408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7B519D-1546-7620-75D4-30CFD9E2342C}"/>
              </a:ext>
            </a:extLst>
          </p:cNvPr>
          <p:cNvSpPr txBox="1"/>
          <p:nvPr/>
        </p:nvSpPr>
        <p:spPr>
          <a:xfrm>
            <a:off x="6421821" y="2437549"/>
            <a:ext cx="5118537" cy="10673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We tried using correlation heatmap to check the correlations between </a:t>
            </a:r>
            <a:r>
              <a:rPr lang="en-US" altLang="zh-CN" dirty="0" err="1"/>
              <a:t>attrs</a:t>
            </a:r>
            <a:r>
              <a:rPr lang="en-US" altLang="zh-CN" dirty="0"/>
              <a:t>, and drawing pair plots for principal components.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36A76-17A4-2BD6-D889-991A9BC1830B}"/>
              </a:ext>
            </a:extLst>
          </p:cNvPr>
          <p:cNvSpPr txBox="1"/>
          <p:nvPr/>
        </p:nvSpPr>
        <p:spPr>
          <a:xfrm>
            <a:off x="6421821" y="3498053"/>
            <a:ext cx="5118535" cy="20645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The heatmap does not reveal extremely high correlations. Some relatively high correlations show between adjacent sensors in the same reading (e.g. sensor 3 and 4 in reading 1). This may be due to the muscle movement affecting adjacent sensors.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5922C-8023-3FB3-067E-0A1B58AEC645}"/>
              </a:ext>
            </a:extLst>
          </p:cNvPr>
          <p:cNvSpPr txBox="1"/>
          <p:nvPr/>
        </p:nvSpPr>
        <p:spPr>
          <a:xfrm>
            <a:off x="6421821" y="5555753"/>
            <a:ext cx="5118533" cy="734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Most correlations between </a:t>
            </a:r>
            <a:r>
              <a:rPr lang="en-US" altLang="zh-CN" dirty="0" err="1"/>
              <a:t>attrs</a:t>
            </a:r>
            <a:r>
              <a:rPr lang="en-US" altLang="zh-CN" dirty="0"/>
              <a:t> are relatively low, which is normal for a high-dimension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3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F3EF-E55B-DD9E-2382-EAE5009EE661}"/>
              </a:ext>
            </a:extLst>
          </p:cNvPr>
          <p:cNvSpPr txBox="1"/>
          <p:nvPr/>
        </p:nvSpPr>
        <p:spPr>
          <a:xfrm>
            <a:off x="800099" y="170836"/>
            <a:ext cx="11168613" cy="66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- Pair plots to look for possible clusters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14DF-116C-7F6A-4D51-EF85410A1471}"/>
              </a:ext>
            </a:extLst>
          </p:cNvPr>
          <p:cNvSpPr txBox="1"/>
          <p:nvPr/>
        </p:nvSpPr>
        <p:spPr>
          <a:xfrm>
            <a:off x="6450801" y="3751940"/>
            <a:ext cx="4742716" cy="734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b="0" i="0" dirty="0">
                <a:effectLst/>
                <a:latin typeface="system-ui"/>
              </a:rPr>
              <a:t>Use PCA to reduce dimensionality to 5 and then </a:t>
            </a:r>
            <a:r>
              <a:rPr lang="en-US" altLang="zh-CN" dirty="0"/>
              <a:t>draw pair plots for principal components.</a:t>
            </a:r>
            <a:endParaRPr lang="en-US" dirty="0"/>
          </a:p>
        </p:txBody>
      </p:sp>
      <p:pic>
        <p:nvPicPr>
          <p:cNvPr id="5122" name="Picture 2" descr="No description has been provided for this image">
            <a:extLst>
              <a:ext uri="{FF2B5EF4-FFF2-40B4-BE49-F238E27FC236}">
                <a16:creationId xmlns:a16="http://schemas.microsoft.com/office/drawing/2014/main" id="{71C754E1-A9BB-5388-106D-0D849D741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62734"/>
            <a:ext cx="4993641" cy="498095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6D86C8-8EBD-15A6-3D7D-4833F947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01" y="1462734"/>
            <a:ext cx="4902999" cy="155569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DE40C2-8EF8-5E72-3BDD-7254F2D5A1D0}"/>
              </a:ext>
            </a:extLst>
          </p:cNvPr>
          <p:cNvSpPr txBox="1"/>
          <p:nvPr/>
        </p:nvSpPr>
        <p:spPr>
          <a:xfrm>
            <a:off x="6450801" y="4686672"/>
            <a:ext cx="4742716" cy="734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b="0" i="0" dirty="0">
                <a:effectLst/>
                <a:latin typeface="system-ui"/>
              </a:rPr>
              <a:t>The plots do not show very high correlations between pairs, whether linear or non-linear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F3EF-E55B-DD9E-2382-EAE5009EE661}"/>
              </a:ext>
            </a:extLst>
          </p:cNvPr>
          <p:cNvSpPr txBox="1"/>
          <p:nvPr/>
        </p:nvSpPr>
        <p:spPr>
          <a:xfrm>
            <a:off x="800099" y="170836"/>
            <a:ext cx="11168613" cy="66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- Pair plots to look for possible clusters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14DF-116C-7F6A-4D51-EF85410A1471}"/>
              </a:ext>
            </a:extLst>
          </p:cNvPr>
          <p:cNvSpPr txBox="1"/>
          <p:nvPr/>
        </p:nvSpPr>
        <p:spPr>
          <a:xfrm>
            <a:off x="1181099" y="5621405"/>
            <a:ext cx="7962901" cy="734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We also tried</a:t>
            </a:r>
            <a:r>
              <a:rPr lang="en-US" b="0" i="0" dirty="0">
                <a:effectLst/>
                <a:latin typeface="system-ui"/>
              </a:rPr>
              <a:t> PCA to reduce dimensionality to 3 and 2 and then </a:t>
            </a:r>
            <a:r>
              <a:rPr lang="en-US" altLang="zh-CN" dirty="0"/>
              <a:t>draw pair plots for them. Still, no distinct clusters are shown in the plots.</a:t>
            </a:r>
            <a:endParaRPr lang="en-US" dirty="0"/>
          </a:p>
        </p:txBody>
      </p:sp>
      <p:pic>
        <p:nvPicPr>
          <p:cNvPr id="6146" name="Picture 2" descr="No description has been provided for this image">
            <a:extLst>
              <a:ext uri="{FF2B5EF4-FFF2-40B4-BE49-F238E27FC236}">
                <a16:creationId xmlns:a16="http://schemas.microsoft.com/office/drawing/2014/main" id="{56028A66-58BE-7E15-6667-8E39B3308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33722"/>
            <a:ext cx="3790556" cy="379055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o description has been provided for this image">
            <a:extLst>
              <a:ext uri="{FF2B5EF4-FFF2-40B4-BE49-F238E27FC236}">
                <a16:creationId xmlns:a16="http://schemas.microsoft.com/office/drawing/2014/main" id="{EDE089BB-9399-6FE3-88BD-3752A8A7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16" y="1533722"/>
            <a:ext cx="4395294" cy="379055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3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F3EF-E55B-DD9E-2382-EAE5009EE661}"/>
              </a:ext>
            </a:extLst>
          </p:cNvPr>
          <p:cNvSpPr txBox="1"/>
          <p:nvPr/>
        </p:nvSpPr>
        <p:spPr>
          <a:xfrm>
            <a:off x="800099" y="170836"/>
            <a:ext cx="11168613" cy="66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- Pair plots to look for possible clusters</a:t>
            </a:r>
          </a:p>
        </p:txBody>
      </p:sp>
      <p:pic>
        <p:nvPicPr>
          <p:cNvPr id="8194" name="Picture 2" descr="No description has been provided for this image">
            <a:extLst>
              <a:ext uri="{FF2B5EF4-FFF2-40B4-BE49-F238E27FC236}">
                <a16:creationId xmlns:a16="http://schemas.microsoft.com/office/drawing/2014/main" id="{1B8AB93C-D7F2-E95A-9399-084398264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03254"/>
            <a:ext cx="4516821" cy="350852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D83D0-4B2B-E83F-E555-12BB083474B5}"/>
              </a:ext>
            </a:extLst>
          </p:cNvPr>
          <p:cNvSpPr txBox="1"/>
          <p:nvPr/>
        </p:nvSpPr>
        <p:spPr>
          <a:xfrm>
            <a:off x="1181100" y="5259023"/>
            <a:ext cx="8420100" cy="10673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As PCA is linear combination of </a:t>
            </a:r>
            <a:r>
              <a:rPr lang="en-US" altLang="zh-CN" dirty="0" err="1"/>
              <a:t>attrs</a:t>
            </a:r>
            <a:r>
              <a:rPr lang="en-US" altLang="zh-CN" dirty="0"/>
              <a:t>, we tried using </a:t>
            </a:r>
            <a:r>
              <a:rPr lang="en-US" b="0" i="0" dirty="0">
                <a:effectLst/>
                <a:latin typeface="system-ui"/>
              </a:rPr>
              <a:t>UMAP as the non-linear dimension reduction method. Drawing plot between two UMAP principal components also did not </a:t>
            </a:r>
            <a:r>
              <a:rPr lang="en-US" b="0" i="0" dirty="0" err="1">
                <a:effectLst/>
                <a:latin typeface="system-ui"/>
              </a:rPr>
              <a:t>revear</a:t>
            </a:r>
            <a:r>
              <a:rPr lang="en-US" b="0" i="0" dirty="0">
                <a:effectLst/>
                <a:latin typeface="system-ui"/>
              </a:rPr>
              <a:t> distinct clusters.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493A6-9076-8989-5526-20A8C8E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931" y="2852548"/>
            <a:ext cx="4583229" cy="205923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349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F3EF-E55B-DD9E-2382-EAE5009EE661}"/>
              </a:ext>
            </a:extLst>
          </p:cNvPr>
          <p:cNvSpPr txBox="1"/>
          <p:nvPr/>
        </p:nvSpPr>
        <p:spPr>
          <a:xfrm>
            <a:off x="800099" y="170836"/>
            <a:ext cx="11168613" cy="66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-  Histograms to look for possible clusters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14DF-116C-7F6A-4D51-EF85410A1471}"/>
              </a:ext>
            </a:extLst>
          </p:cNvPr>
          <p:cNvSpPr txBox="1"/>
          <p:nvPr/>
        </p:nvSpPr>
        <p:spPr>
          <a:xfrm>
            <a:off x="7022223" y="1942900"/>
            <a:ext cx="4189687" cy="10673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The histograms show some similar distributions. Most </a:t>
            </a:r>
            <a:r>
              <a:rPr lang="en-US" altLang="zh-CN" dirty="0" err="1"/>
              <a:t>attrs</a:t>
            </a:r>
            <a:r>
              <a:rPr lang="en-US" altLang="zh-CN" dirty="0"/>
              <a:t> follow a Gaussian distribution</a:t>
            </a:r>
            <a:r>
              <a:rPr lang="zh-CN" altLang="en-US" dirty="0"/>
              <a:t> </a:t>
            </a:r>
            <a:r>
              <a:rPr lang="en-US" altLang="zh-CN" dirty="0"/>
              <a:t>pattern.</a:t>
            </a:r>
            <a:endParaRPr lang="en-US" dirty="0"/>
          </a:p>
        </p:txBody>
      </p:sp>
      <p:pic>
        <p:nvPicPr>
          <p:cNvPr id="1026" name="Picture 2" descr="No description has been provided for this image">
            <a:extLst>
              <a:ext uri="{FF2B5EF4-FFF2-40B4-BE49-F238E27FC236}">
                <a16:creationId xmlns:a16="http://schemas.microsoft.com/office/drawing/2014/main" id="{D08E6878-D780-5AAB-D1BC-56C671B9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63019"/>
            <a:ext cx="5345824" cy="528224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86EB6E-A512-8215-62D4-746F3B3ABC35}"/>
              </a:ext>
            </a:extLst>
          </p:cNvPr>
          <p:cNvSpPr txBox="1"/>
          <p:nvPr/>
        </p:nvSpPr>
        <p:spPr>
          <a:xfrm>
            <a:off x="7022222" y="3091685"/>
            <a:ext cx="4189687" cy="10673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The variance among </a:t>
            </a:r>
            <a:r>
              <a:rPr lang="en-US" altLang="zh-CN" dirty="0" err="1"/>
              <a:t>attrs</a:t>
            </a:r>
            <a:r>
              <a:rPr lang="en-US" altLang="zh-CN" dirty="0"/>
              <a:t> are relatively uniform, which may add the difficulty to find distinct clusters.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DC632-F93E-6ED7-32FD-DF70D7FACB05}"/>
              </a:ext>
            </a:extLst>
          </p:cNvPr>
          <p:cNvSpPr txBox="1"/>
          <p:nvPr/>
        </p:nvSpPr>
        <p:spPr>
          <a:xfrm>
            <a:off x="7022223" y="4240470"/>
            <a:ext cx="4189687" cy="13997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In the next phase, we will try tuning the UMAP hyperparameters, or try more different algorithms like K-Means to find the clusters.</a:t>
            </a:r>
          </a:p>
        </p:txBody>
      </p:sp>
    </p:spTree>
    <p:extLst>
      <p:ext uri="{BB962C8B-B14F-4D97-AF65-F5344CB8AC3E}">
        <p14:creationId xmlns:p14="http://schemas.microsoft.com/office/powerpoint/2010/main" val="50261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8695"/>
            <a:ext cx="9660835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Reproducibility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3637E1EC-AED0-806F-272D-E93ED7D4DBE3}"/>
              </a:ext>
            </a:extLst>
          </p:cNvPr>
          <p:cNvSpPr/>
          <p:nvPr/>
        </p:nvSpPr>
        <p:spPr>
          <a:xfrm rot="10800000" flipV="1">
            <a:off x="1176096" y="1326246"/>
            <a:ext cx="8399703" cy="850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All works are completed within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Jupyter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Notebooks and have been fully executed. To reproduce: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B5A04-10A1-28EA-F233-A4FBF1FDBFFA}"/>
              </a:ext>
            </a:extLst>
          </p:cNvPr>
          <p:cNvSpPr txBox="1"/>
          <p:nvPr/>
        </p:nvSpPr>
        <p:spPr>
          <a:xfrm>
            <a:off x="1388532" y="2176517"/>
            <a:ext cx="7897136" cy="10590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Download the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environment.yml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and recreate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project_venv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virtual environment using the command:</a:t>
            </a:r>
          </a:p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   (base) : </a:t>
            </a:r>
            <a:r>
              <a:rPr lang="en-US" altLang="zh-CN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conda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env create -f </a:t>
            </a:r>
            <a:r>
              <a:rPr lang="en-US" altLang="zh-CN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environment.yml</a:t>
            </a:r>
            <a:endParaRPr lang="en-US" altLang="zh-CN" i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F1288-69A0-B61F-E856-B62C44962F53}"/>
              </a:ext>
            </a:extLst>
          </p:cNvPr>
          <p:cNvSpPr txBox="1"/>
          <p:nvPr/>
        </p:nvSpPr>
        <p:spPr>
          <a:xfrm>
            <a:off x="1388532" y="4266878"/>
            <a:ext cx="7897136" cy="10701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Create an </a:t>
            </a:r>
            <a:r>
              <a:rPr lang="en-US" dirty="0" err="1">
                <a:effectLst/>
              </a:rPr>
              <a:t>ipykernel</a:t>
            </a:r>
            <a:r>
              <a:rPr lang="en-US" dirty="0">
                <a:effectLst/>
              </a:rPr>
              <a:t> using the command:</a:t>
            </a:r>
          </a:p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   (</a:t>
            </a:r>
            <a:r>
              <a:rPr lang="en-US" altLang="zh-CN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project_venv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) : </a:t>
            </a:r>
            <a:r>
              <a:rPr lang="en-US" i="1" dirty="0">
                <a:effectLst/>
              </a:rPr>
              <a:t>python -m </a:t>
            </a:r>
            <a:r>
              <a:rPr lang="en-US" i="1" dirty="0" err="1">
                <a:effectLst/>
              </a:rPr>
              <a:t>ipykernel</a:t>
            </a:r>
            <a:r>
              <a:rPr lang="en-US" i="1" dirty="0">
                <a:effectLst/>
              </a:rPr>
              <a:t> install --user –name </a:t>
            </a:r>
            <a:r>
              <a:rPr lang="en-US" altLang="zh-CN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project_venv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</a:rPr>
              <a:t>--display-name "Python (</a:t>
            </a:r>
            <a:r>
              <a:rPr lang="en-US" altLang="zh-CN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project_venv</a:t>
            </a:r>
            <a:r>
              <a:rPr lang="en-US" i="1" dirty="0">
                <a:effectLst/>
              </a:rPr>
              <a:t>)"</a:t>
            </a: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6ED1B-EA4C-5DFE-2CF5-40ACAC887176}"/>
              </a:ext>
            </a:extLst>
          </p:cNvPr>
          <p:cNvSpPr txBox="1"/>
          <p:nvPr/>
        </p:nvSpPr>
        <p:spPr>
          <a:xfrm>
            <a:off x="1388532" y="5478259"/>
            <a:ext cx="7897136" cy="73494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Open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project_phase_2.ipynb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in browser, click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restart the kernel and rerun all cells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button to reproduce all works.</a:t>
            </a:r>
            <a:endParaRPr lang="en-US" altLang="zh-CN" i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67BEB-5882-313E-18B1-6ADF8E5AF599}"/>
              </a:ext>
            </a:extLst>
          </p:cNvPr>
          <p:cNvSpPr txBox="1"/>
          <p:nvPr/>
        </p:nvSpPr>
        <p:spPr>
          <a:xfrm>
            <a:off x="1388532" y="3387897"/>
            <a:ext cx="7897136" cy="73494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Activate 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project_venv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using the command:</a:t>
            </a:r>
          </a:p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   (base) : </a:t>
            </a:r>
            <a:r>
              <a:rPr lang="en-US" altLang="zh-CN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conda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activate </a:t>
            </a:r>
            <a:r>
              <a:rPr lang="en-US" altLang="zh-CN" i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project_venv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24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800099" y="170836"/>
            <a:ext cx="11168613" cy="65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Preprocessing - Establish machine learning attribute configuration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7440D-C4DB-A812-1E96-9088A54FD71F}"/>
              </a:ext>
            </a:extLst>
          </p:cNvPr>
          <p:cNvSpPr txBox="1"/>
          <p:nvPr/>
        </p:nvSpPr>
        <p:spPr>
          <a:xfrm>
            <a:off x="7819695" y="1528593"/>
            <a:ext cx="3905335" cy="734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1"/>
            </a:lvl1pPr>
          </a:lstStyle>
          <a:p>
            <a:r>
              <a:rPr lang="en-US" altLang="zh-CN" b="0" dirty="0"/>
              <a:t>Identify attributes with missing value count greater than 0.20.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110D-A511-3FD1-3BD1-2DFD8204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84" y="1528593"/>
            <a:ext cx="6408683" cy="72369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2BEEE-C3D7-4F12-4F03-3ECB62CAC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612456"/>
            <a:ext cx="4888624" cy="216196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34D08-01B8-5BA0-23E3-4912CD946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984" y="5737557"/>
            <a:ext cx="1889235" cy="45448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FE32D-EF27-EE44-DC29-DCA1E00E8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4991686"/>
            <a:ext cx="1889235" cy="30299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0768BA-83F7-FC57-48D3-B87235542854}"/>
              </a:ext>
            </a:extLst>
          </p:cNvPr>
          <p:cNvSpPr txBox="1"/>
          <p:nvPr/>
        </p:nvSpPr>
        <p:spPr>
          <a:xfrm>
            <a:off x="6488509" y="3693439"/>
            <a:ext cx="4522391" cy="4025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dirty="0"/>
              <a:t>Identify non machine learning attributes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D0795-09B1-A23D-D685-EA4738E2E207}"/>
              </a:ext>
            </a:extLst>
          </p:cNvPr>
          <p:cNvSpPr txBox="1"/>
          <p:nvPr/>
        </p:nvSpPr>
        <p:spPr>
          <a:xfrm>
            <a:off x="3948947" y="5789497"/>
            <a:ext cx="5300156" cy="4025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dirty="0"/>
              <a:t>No other attributes to drop from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98294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F5073-6B20-C7A3-A7BA-9859D09A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00745"/>
            <a:ext cx="6563139" cy="2515727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8420B-0038-7423-1B67-37335C79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377424"/>
            <a:ext cx="6563139" cy="159574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EF3EF-E55B-DD9E-2382-EAE5009EE661}"/>
              </a:ext>
            </a:extLst>
          </p:cNvPr>
          <p:cNvSpPr txBox="1"/>
          <p:nvPr/>
        </p:nvSpPr>
        <p:spPr>
          <a:xfrm>
            <a:off x="800099" y="170836"/>
            <a:ext cx="11168613" cy="65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Preprocessing - Establish machine learning attribute configuration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2F24F-8E39-66D3-468A-83A589CF3A9A}"/>
              </a:ext>
            </a:extLst>
          </p:cNvPr>
          <p:cNvSpPr txBox="1"/>
          <p:nvPr/>
        </p:nvSpPr>
        <p:spPr>
          <a:xfrm>
            <a:off x="8187555" y="2491135"/>
            <a:ext cx="3331781" cy="734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dirty="0"/>
              <a:t>Establish numerical and nominal attributes.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14DF-116C-7F6A-4D51-EF85410A1471}"/>
              </a:ext>
            </a:extLst>
          </p:cNvPr>
          <p:cNvSpPr txBox="1"/>
          <p:nvPr/>
        </p:nvSpPr>
        <p:spPr>
          <a:xfrm>
            <a:off x="8187556" y="4807823"/>
            <a:ext cx="3331781" cy="734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Machine learning attribute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9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F3EF-E55B-DD9E-2382-EAE5009EE661}"/>
              </a:ext>
            </a:extLst>
          </p:cNvPr>
          <p:cNvSpPr txBox="1"/>
          <p:nvPr/>
        </p:nvSpPr>
        <p:spPr>
          <a:xfrm>
            <a:off x="800099" y="170836"/>
            <a:ext cx="11168613" cy="65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Preprocessing - Check out the missingness of attributes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14DF-116C-7F6A-4D51-EF85410A1471}"/>
              </a:ext>
            </a:extLst>
          </p:cNvPr>
          <p:cNvSpPr txBox="1"/>
          <p:nvPr/>
        </p:nvSpPr>
        <p:spPr>
          <a:xfrm>
            <a:off x="1181100" y="5048932"/>
            <a:ext cx="7342790" cy="734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There is no missing value in all attributes, which is also shown in the </a:t>
            </a:r>
            <a:r>
              <a:rPr lang="en-US" altLang="zh-CN" i="1" dirty="0" err="1"/>
              <a:t>missingno</a:t>
            </a:r>
            <a:r>
              <a:rPr lang="en-US" altLang="zh-CN" dirty="0"/>
              <a:t> matrix.</a:t>
            </a:r>
            <a:endParaRPr lang="en-US" dirty="0"/>
          </a:p>
        </p:txBody>
      </p:sp>
      <p:pic>
        <p:nvPicPr>
          <p:cNvPr id="1026" name="Picture 2" descr="No description has been provided for this image">
            <a:extLst>
              <a:ext uri="{FF2B5EF4-FFF2-40B4-BE49-F238E27FC236}">
                <a16:creationId xmlns:a16="http://schemas.microsoft.com/office/drawing/2014/main" id="{0F5F1F3D-BC69-DF53-CF9A-E2BE9DAF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642403"/>
            <a:ext cx="7141008" cy="282014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8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F3EF-E55B-DD9E-2382-EAE5009EE661}"/>
              </a:ext>
            </a:extLst>
          </p:cNvPr>
          <p:cNvSpPr txBox="1"/>
          <p:nvPr/>
        </p:nvSpPr>
        <p:spPr>
          <a:xfrm>
            <a:off x="800099" y="170836"/>
            <a:ext cx="11168613" cy="65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Preprocessing - Checkout the types of attributes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14DF-116C-7F6A-4D51-EF85410A1471}"/>
              </a:ext>
            </a:extLst>
          </p:cNvPr>
          <p:cNvSpPr txBox="1"/>
          <p:nvPr/>
        </p:nvSpPr>
        <p:spPr>
          <a:xfrm>
            <a:off x="1790700" y="4847378"/>
            <a:ext cx="5450928" cy="4025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altLang="zh-CN" dirty="0"/>
              <a:t>All 64 machine learning attributes are </a:t>
            </a:r>
            <a:r>
              <a:rPr lang="en-US" altLang="zh-CN" i="1" dirty="0"/>
              <a:t>float64</a:t>
            </a:r>
            <a:r>
              <a:rPr lang="en-US" altLang="zh-CN" dirty="0"/>
              <a:t> type.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26729-2CD8-F2B8-29DE-8971C074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690846"/>
            <a:ext cx="3773263" cy="272297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698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F3EF-E55B-DD9E-2382-EAE5009EE661}"/>
              </a:ext>
            </a:extLst>
          </p:cNvPr>
          <p:cNvSpPr txBox="1"/>
          <p:nvPr/>
        </p:nvSpPr>
        <p:spPr>
          <a:xfrm>
            <a:off x="800099" y="170836"/>
            <a:ext cx="11168613" cy="65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Preprocessing - Build a preprocessing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14DF-116C-7F6A-4D51-EF85410A1471}"/>
              </a:ext>
            </a:extLst>
          </p:cNvPr>
          <p:cNvSpPr txBox="1"/>
          <p:nvPr/>
        </p:nvSpPr>
        <p:spPr>
          <a:xfrm>
            <a:off x="1181100" y="4979896"/>
            <a:ext cx="8382000" cy="13997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  <a:defRPr b="0"/>
            </a:lvl1pPr>
          </a:lstStyle>
          <a:p>
            <a:r>
              <a:rPr lang="en-US" dirty="0"/>
              <a:t>As this is an unsupervised machine learning task, </a:t>
            </a:r>
            <a:r>
              <a:rPr lang="en-US" i="1" dirty="0" err="1"/>
              <a:t>TargetEncoder</a:t>
            </a:r>
            <a:r>
              <a:rPr lang="en-US" i="1" dirty="0"/>
              <a:t> </a:t>
            </a:r>
            <a:r>
              <a:rPr lang="en-US" dirty="0"/>
              <a:t>cannot be used and </a:t>
            </a:r>
            <a:r>
              <a:rPr lang="en-US" i="1" dirty="0" err="1"/>
              <a:t>OneHotEncoder</a:t>
            </a:r>
            <a:r>
              <a:rPr lang="en-US" i="1" dirty="0"/>
              <a:t> </a:t>
            </a:r>
            <a:r>
              <a:rPr lang="en-US" dirty="0"/>
              <a:t>was applied. </a:t>
            </a:r>
          </a:p>
          <a:p>
            <a:r>
              <a:rPr lang="en-US" dirty="0"/>
              <a:t>Although there is no missing value and no nominal attributes, </a:t>
            </a:r>
            <a:r>
              <a:rPr lang="en-US" i="1" dirty="0" err="1"/>
              <a:t>SimpleImputer</a:t>
            </a:r>
            <a:r>
              <a:rPr lang="en-US" dirty="0"/>
              <a:t> and </a:t>
            </a:r>
            <a:r>
              <a:rPr lang="en-US" i="1" dirty="0" err="1"/>
              <a:t>nominal_transformer</a:t>
            </a:r>
            <a:r>
              <a:rPr lang="en-US" dirty="0"/>
              <a:t> were applied in the pipeline for the new data in the future.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0A527-CD32-3FFD-27AB-1F9AC48B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273278"/>
            <a:ext cx="4330243" cy="348935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6D651-5CF1-7ECF-686D-AB4676AB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282" y="3417754"/>
            <a:ext cx="2293440" cy="134487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535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F3EF-E55B-DD9E-2382-EAE5009EE661}"/>
              </a:ext>
            </a:extLst>
          </p:cNvPr>
          <p:cNvSpPr txBox="1"/>
          <p:nvPr/>
        </p:nvSpPr>
        <p:spPr>
          <a:xfrm>
            <a:off x="800099" y="170836"/>
            <a:ext cx="11168613" cy="658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Preprocessing -  Apply the preprocessing pipeline to the data frame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471E3-8631-BA33-B480-81F352C1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084999"/>
            <a:ext cx="6394722" cy="298235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776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F3EF-E55B-DD9E-2382-EAE5009EE661}"/>
              </a:ext>
            </a:extLst>
          </p:cNvPr>
          <p:cNvSpPr txBox="1"/>
          <p:nvPr/>
        </p:nvSpPr>
        <p:spPr>
          <a:xfrm>
            <a:off x="800099" y="170836"/>
            <a:ext cx="11168613" cy="66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EDA – Non-graphical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8D78B-26D1-3BA9-89FA-BE0D5AF0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1784677"/>
            <a:ext cx="2728570" cy="341071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D335A5-838F-5E98-D107-C690471A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31" y="1784677"/>
            <a:ext cx="7199755" cy="254956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1613F-D767-B657-1674-223059403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331" y="4736868"/>
            <a:ext cx="2069221" cy="45852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92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628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system-ui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Liyang Song</cp:lastModifiedBy>
  <cp:revision>18</cp:revision>
  <dcterms:created xsi:type="dcterms:W3CDTF">2024-03-10T06:15:51Z</dcterms:created>
  <dcterms:modified xsi:type="dcterms:W3CDTF">2024-03-10T09:14:49Z</dcterms:modified>
</cp:coreProperties>
</file>