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2" r:id="rId3"/>
    <p:sldId id="259" r:id="rId4"/>
    <p:sldId id="262" r:id="rId5"/>
    <p:sldId id="260" r:id="rId6"/>
    <p:sldId id="261" r:id="rId7"/>
    <p:sldId id="263" r:id="rId8"/>
    <p:sldId id="293" r:id="rId9"/>
    <p:sldId id="264" r:id="rId10"/>
    <p:sldId id="265" r:id="rId11"/>
    <p:sldId id="258" r:id="rId12"/>
    <p:sldId id="284" r:id="rId13"/>
    <p:sldId id="285" r:id="rId14"/>
    <p:sldId id="286" r:id="rId15"/>
    <p:sldId id="288" r:id="rId16"/>
    <p:sldId id="289" r:id="rId17"/>
    <p:sldId id="290" r:id="rId18"/>
    <p:sldId id="291" r:id="rId19"/>
    <p:sldId id="292" r:id="rId20"/>
    <p:sldId id="283" r:id="rId21"/>
    <p:sldId id="294" r:id="rId22"/>
    <p:sldId id="266" r:id="rId23"/>
    <p:sldId id="267" r:id="rId24"/>
    <p:sldId id="268" r:id="rId25"/>
    <p:sldId id="269" r:id="rId26"/>
    <p:sldId id="287" r:id="rId27"/>
    <p:sldId id="272" r:id="rId28"/>
    <p:sldId id="277" r:id="rId29"/>
    <p:sldId id="276" r:id="rId30"/>
    <p:sldId id="280" r:id="rId31"/>
    <p:sldId id="281" r:id="rId32"/>
    <p:sldId id="298" r:id="rId33"/>
    <p:sldId id="299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84964" autoAdjust="0"/>
  </p:normalViewPr>
  <p:slideViewPr>
    <p:cSldViewPr snapToGrid="0">
      <p:cViewPr>
        <p:scale>
          <a:sx n="93" d="100"/>
          <a:sy n="93" d="100"/>
        </p:scale>
        <p:origin x="7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ECB7E-D463-49CB-96FE-48A9D8DA08CE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BA3C-D3C7-49E8-AD0E-64CD88D3B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61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超文本標記語言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BA3C-D3C7-49E8-AD0E-64CD88D3BDC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10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BA3C-D3C7-49E8-AD0E-64CD88D3BDC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98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網站會用 </a:t>
            </a:r>
            <a:r>
              <a:rPr lang="en-US" altLang="zh-TW" dirty="0"/>
              <a:t>cookie </a:t>
            </a:r>
            <a:r>
              <a:rPr lang="zh-TW" altLang="en-US" dirty="0"/>
              <a:t>跟蹤你的訪問過程，如果發現了爬蟲異常行為就會中斷你的訪問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有一些瀏覽器插件可以為你顯示訪問網站和離開網站時 </a:t>
            </a:r>
            <a:r>
              <a:rPr lang="en-US" altLang="zh-TW" dirty="0"/>
              <a:t>cookie </a:t>
            </a:r>
            <a:r>
              <a:rPr lang="zh-TW" altLang="en-US" dirty="0"/>
              <a:t>是如何設置的。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----------</a:t>
            </a: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Tor</a:t>
            </a:r>
            <a:r>
              <a:rPr lang="zh-TW" altLang="en-US" dirty="0"/>
              <a:t>，是一種 </a:t>
            </a:r>
            <a:r>
              <a:rPr lang="en-US" altLang="zh-TW" dirty="0"/>
              <a:t>IP </a:t>
            </a:r>
            <a:r>
              <a:rPr lang="zh-TW" altLang="en-US" dirty="0"/>
              <a:t>地址匿名手段。通過不同伺服器構成多個層把客戶端包在最裡面。數據進入網絡之前會被加密。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讓你訪問網站時顯示的 </a:t>
            </a:r>
            <a:r>
              <a:rPr lang="en-US" altLang="zh-TW" dirty="0"/>
              <a:t>IP </a:t>
            </a:r>
            <a:r>
              <a:rPr lang="zh-TW" altLang="en-US" dirty="0"/>
              <a:t>地址是一個不能跟蹤到你的 </a:t>
            </a:r>
            <a:r>
              <a:rPr lang="en-US" altLang="zh-TW" dirty="0"/>
              <a:t>IP </a:t>
            </a:r>
            <a:r>
              <a:rPr lang="zh-TW" altLang="en-US" dirty="0"/>
              <a:t>地址，但是你在網站上留給伺服器的任何信息都會暴露你的身份。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Tor </a:t>
            </a:r>
            <a:r>
              <a:rPr lang="zh-TW" altLang="en-US" dirty="0"/>
              <a:t>的時候網速會變慢。這是因為代理有可能要先在全世界網絡上轉幾次才到目的地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BA3C-D3C7-49E8-AD0E-64CD88D3BDC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4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BA3C-D3C7-49E8-AD0E-64CD88D3BDC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55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F684-F2B9-4198-9D74-C5C0EF8FC693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11B-81F2-44AB-9D6C-071D61C47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41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F684-F2B9-4198-9D74-C5C0EF8FC693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11B-81F2-44AB-9D6C-071D61C47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F684-F2B9-4198-9D74-C5C0EF8FC693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11B-81F2-44AB-9D6C-071D61C47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4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F684-F2B9-4198-9D74-C5C0EF8FC693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11B-81F2-44AB-9D6C-071D61C47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45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F684-F2B9-4198-9D74-C5C0EF8FC693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11B-81F2-44AB-9D6C-071D61C47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4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F684-F2B9-4198-9D74-C5C0EF8FC693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11B-81F2-44AB-9D6C-071D61C47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67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F684-F2B9-4198-9D74-C5C0EF8FC693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11B-81F2-44AB-9D6C-071D61C47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F684-F2B9-4198-9D74-C5C0EF8FC693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11B-81F2-44AB-9D6C-071D61C47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12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F684-F2B9-4198-9D74-C5C0EF8FC693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11B-81F2-44AB-9D6C-071D61C47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24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F684-F2B9-4198-9D74-C5C0EF8FC693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11B-81F2-44AB-9D6C-071D61C47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27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F684-F2B9-4198-9D74-C5C0EF8FC693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11B-81F2-44AB-9D6C-071D61C47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7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CF684-F2B9-4198-9D74-C5C0EF8FC693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611B-81F2-44AB-9D6C-071D61C47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40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ptt.cc/bbs/Baseball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HTML5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tw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.hotels.com/robots.tx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深度學習實作</a:t>
            </a:r>
            <a:r>
              <a:rPr lang="en-US" altLang="zh-TW" dirty="0"/>
              <a:t>(I)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zh-TW"/>
              <a:t>基礎爬蟲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7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找尋規律性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18528"/>
            <a:ext cx="421175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542" y="1918528"/>
            <a:ext cx="4104456" cy="271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45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爬蟲工具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2A11591-D0DA-9947-81E2-0BD1CBBAE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爬蟲軟體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Kimono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Sheets</a:t>
            </a:r>
          </a:p>
          <a:p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5A31E410-5095-1D48-8908-30ED43E41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程式語言撰寫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fontAlgn="t"/>
            <a:r>
              <a:rPr lang="en-US" altLang="zh-TW" b="1" dirty="0"/>
              <a:t>Python</a:t>
            </a:r>
            <a:endParaRPr lang="zh-TW" altLang="zh-TW" dirty="0"/>
          </a:p>
          <a:p>
            <a:pPr lvl="1" fontAlgn="t"/>
            <a:r>
              <a:rPr lang="en-US" altLang="zh-TW" dirty="0"/>
              <a:t>BeautifulSoup4</a:t>
            </a:r>
            <a:endParaRPr lang="zh-TW" altLang="zh-TW" dirty="0"/>
          </a:p>
          <a:p>
            <a:pPr lvl="1" fontAlgn="t"/>
            <a:r>
              <a:rPr lang="en-US" altLang="zh-TW" dirty="0" err="1"/>
              <a:t>Scrapy</a:t>
            </a:r>
            <a:endParaRPr lang="en-US" altLang="zh-TW" dirty="0"/>
          </a:p>
          <a:p>
            <a:pPr lvl="1" fontAlgn="t"/>
            <a:r>
              <a:rPr lang="en-US" altLang="zh-TW" dirty="0" err="1"/>
              <a:t>Seleium</a:t>
            </a:r>
            <a:endParaRPr lang="zh-TW" altLang="zh-TW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96" y="4001294"/>
            <a:ext cx="1504643" cy="178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64" y="4001294"/>
            <a:ext cx="1927424" cy="123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55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爬蟲工具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Google Sheet</a:t>
            </a:r>
          </a:p>
        </p:txBody>
      </p:sp>
    </p:spTree>
    <p:extLst>
      <p:ext uri="{BB962C8B-B14F-4D97-AF65-F5344CB8AC3E}">
        <p14:creationId xmlns:p14="http://schemas.microsoft.com/office/powerpoint/2010/main" val="72144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Sheet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importDATA</a:t>
            </a:r>
            <a:r>
              <a:rPr lang="en-US" altLang="zh-TW" dirty="0"/>
              <a:t> </a:t>
            </a:r>
          </a:p>
          <a:p>
            <a:pPr lvl="1"/>
            <a:r>
              <a:rPr lang="zh-TW" altLang="en-US" dirty="0"/>
              <a:t>讀取網路上的 </a:t>
            </a:r>
            <a:r>
              <a:rPr lang="en-US" altLang="zh-TW" dirty="0"/>
              <a:t>CSV / TSV </a:t>
            </a:r>
            <a:r>
              <a:rPr lang="zh-TW" altLang="en-US" dirty="0"/>
              <a:t>檔</a:t>
            </a:r>
          </a:p>
          <a:p>
            <a:r>
              <a:rPr lang="en-US" altLang="zh-TW" dirty="0" err="1"/>
              <a:t>importHTML</a:t>
            </a:r>
            <a:endParaRPr lang="en-US" altLang="zh-TW" dirty="0"/>
          </a:p>
          <a:p>
            <a:pPr lvl="1"/>
            <a:r>
              <a:rPr lang="zh-TW" altLang="en-US" dirty="0"/>
              <a:t>讀取網頁表格</a:t>
            </a:r>
          </a:p>
          <a:p>
            <a:r>
              <a:rPr lang="en-US" altLang="zh-TW" dirty="0" err="1"/>
              <a:t>importXML</a:t>
            </a:r>
            <a:endParaRPr lang="en-US" altLang="zh-TW" dirty="0"/>
          </a:p>
          <a:p>
            <a:pPr lvl="1"/>
            <a:r>
              <a:rPr lang="zh-TW" altLang="en-US" dirty="0"/>
              <a:t>讀取任意網頁內容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Magic JSON </a:t>
            </a:r>
            <a:r>
              <a:rPr lang="zh-TW" altLang="en-US" dirty="0"/>
              <a:t>匯入 </a:t>
            </a:r>
            <a:r>
              <a:rPr lang="en-US" altLang="zh-TW" dirty="0" err="1"/>
              <a:t>json</a:t>
            </a:r>
            <a:r>
              <a:rPr lang="en-US" altLang="zh-TW" dirty="0"/>
              <a:t> </a:t>
            </a:r>
            <a:r>
              <a:rPr lang="zh-TW" altLang="en-US" dirty="0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70055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importXML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Chrome</a:t>
            </a:r>
          </a:p>
          <a:p>
            <a:r>
              <a:rPr lang="zh-TW" altLang="en-US" dirty="0"/>
              <a:t>登入</a:t>
            </a:r>
            <a:r>
              <a:rPr lang="en-US" altLang="zh-TW" dirty="0"/>
              <a:t>Google,</a:t>
            </a:r>
            <a:r>
              <a:rPr lang="zh-TW" altLang="en-US" dirty="0"/>
              <a:t> 打開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Sheet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27" y="1063352"/>
            <a:ext cx="2506313" cy="33331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66" b="12095"/>
          <a:stretch/>
        </p:blipFill>
        <p:spPr>
          <a:xfrm>
            <a:off x="8713640" y="2336600"/>
            <a:ext cx="2999469" cy="20379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41"/>
          <a:stretch/>
        </p:blipFill>
        <p:spPr>
          <a:xfrm>
            <a:off x="1674811" y="4731886"/>
            <a:ext cx="10058400" cy="1785740"/>
          </a:xfrm>
          <a:prstGeom prst="rect">
            <a:avLst/>
          </a:prstGeom>
        </p:spPr>
      </p:pic>
      <p:sp>
        <p:nvSpPr>
          <p:cNvPr id="7" name="右彎箭號 6"/>
          <p:cNvSpPr/>
          <p:nvPr/>
        </p:nvSpPr>
        <p:spPr>
          <a:xfrm rot="5400000">
            <a:off x="9631562" y="1395160"/>
            <a:ext cx="454023" cy="11589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10088097" y="4408325"/>
            <a:ext cx="699938" cy="311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0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importXML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Google Chrome, </a:t>
            </a:r>
            <a:r>
              <a:rPr lang="zh-TW" altLang="en-US" dirty="0"/>
              <a:t>連至爬取資料的目標網站</a:t>
            </a:r>
            <a:endParaRPr lang="en-US" altLang="zh-TW" dirty="0"/>
          </a:p>
          <a:p>
            <a:r>
              <a:rPr lang="zh-TW" altLang="en-US" dirty="0"/>
              <a:t>以下以</a:t>
            </a:r>
            <a:r>
              <a:rPr lang="en-US" altLang="zh-TW" dirty="0"/>
              <a:t>PTT</a:t>
            </a:r>
            <a:r>
              <a:rPr lang="zh-TW" altLang="en-US" dirty="0"/>
              <a:t>棒球版為例 </a:t>
            </a:r>
            <a:r>
              <a:rPr lang="en-US" altLang="zh-TW" dirty="0">
                <a:hlinkClick r:id="rId2"/>
              </a:rPr>
              <a:t>https://www.ptt.cc/bbs/Baseball/index.html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54" y="2879436"/>
            <a:ext cx="7288395" cy="38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3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importXML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在有興趣的文章點擊右鍵</a:t>
            </a:r>
            <a:r>
              <a:rPr lang="en-US" altLang="zh-TW" dirty="0"/>
              <a:t>, </a:t>
            </a:r>
            <a:r>
              <a:rPr lang="zh-TW" altLang="en-US" dirty="0"/>
              <a:t>選擇檢查</a:t>
            </a:r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48" y="2457784"/>
            <a:ext cx="5015456" cy="385411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48" y="2457784"/>
            <a:ext cx="10058400" cy="43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3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importXML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選取右方的</a:t>
            </a:r>
            <a:r>
              <a:rPr lang="en-US" altLang="zh-TW" dirty="0"/>
              <a:t>HTML</a:t>
            </a:r>
            <a:r>
              <a:rPr lang="zh-TW" altLang="en-US" dirty="0"/>
              <a:t>程式碼</a:t>
            </a:r>
            <a:r>
              <a:rPr lang="en-US" altLang="zh-TW" dirty="0"/>
              <a:t>, </a:t>
            </a:r>
            <a:r>
              <a:rPr lang="zh-TW" altLang="en-US" dirty="0"/>
              <a:t>左方會自動找出對應的區域</a:t>
            </a:r>
            <a:endParaRPr lang="en-US" altLang="zh-TW" dirty="0"/>
          </a:p>
          <a:p>
            <a:r>
              <a:rPr lang="zh-TW" altLang="en-US" dirty="0"/>
              <a:t>找到有興趣的區塊後</a:t>
            </a:r>
            <a:r>
              <a:rPr lang="en-US" altLang="zh-TW" dirty="0"/>
              <a:t>, </a:t>
            </a:r>
            <a:r>
              <a:rPr lang="zh-TW" altLang="en-US" dirty="0"/>
              <a:t>點擊右鍵 </a:t>
            </a:r>
            <a:r>
              <a:rPr lang="en-US" altLang="zh-TW" dirty="0"/>
              <a:t>-&gt; Copy -&gt; Copy XPath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49501"/>
            <a:ext cx="10058400" cy="26444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235" y="1690688"/>
            <a:ext cx="5680365" cy="49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importXML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把網站的網址跟</a:t>
            </a:r>
            <a:r>
              <a:rPr lang="en-US" altLang="zh-TW" dirty="0"/>
              <a:t>XPath</a:t>
            </a:r>
            <a:r>
              <a:rPr lang="zh-TW" altLang="en-US" dirty="0"/>
              <a:t>貼至</a:t>
            </a:r>
            <a:r>
              <a:rPr lang="en-US" altLang="zh-TW" dirty="0"/>
              <a:t>Google Sheet</a:t>
            </a:r>
          </a:p>
          <a:p>
            <a:r>
              <a:rPr lang="zh-TW" altLang="en-US" dirty="0"/>
              <a:t>使用</a:t>
            </a:r>
            <a:r>
              <a:rPr lang="en-US" altLang="zh-TW" dirty="0" err="1"/>
              <a:t>importXML</a:t>
            </a:r>
            <a:r>
              <a:rPr lang="zh-TW" altLang="en-US" dirty="0"/>
              <a:t>函數</a:t>
            </a:r>
            <a:endParaRPr lang="en-US" altLang="zh-TW" dirty="0"/>
          </a:p>
          <a:p>
            <a:r>
              <a:rPr lang="zh-TW" altLang="en-US" dirty="0"/>
              <a:t>作後續分析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52"/>
          <a:stretch/>
        </p:blipFill>
        <p:spPr>
          <a:xfrm>
            <a:off x="5715381" y="1825625"/>
            <a:ext cx="6213382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9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Sheet</a:t>
            </a:r>
            <a:r>
              <a:rPr lang="zh-TW" altLang="en-US" dirty="0"/>
              <a:t>優缺點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簡單好用</a:t>
            </a:r>
            <a:endParaRPr lang="en-US" altLang="zh-TW" dirty="0"/>
          </a:p>
          <a:p>
            <a:pPr lvl="1"/>
            <a:r>
              <a:rPr lang="zh-TW" altLang="en-US" dirty="0"/>
              <a:t>可直接將爬蟲所得的資料作進一步分析</a:t>
            </a:r>
            <a:endParaRPr lang="en-US" altLang="zh-TW" dirty="0"/>
          </a:p>
          <a:p>
            <a:r>
              <a:rPr lang="zh-TW" altLang="en-US" dirty="0"/>
              <a:t>缺點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只能對付「靜態」網頁</a:t>
            </a:r>
            <a:endParaRPr lang="en-US" altLang="zh-TW" dirty="0"/>
          </a:p>
          <a:p>
            <a:pPr lvl="1"/>
            <a:r>
              <a:rPr lang="zh-TW" altLang="en-US" dirty="0"/>
              <a:t>若遇到使用 </a:t>
            </a:r>
            <a:r>
              <a:rPr lang="en-US" altLang="zh-TW" dirty="0"/>
              <a:t>JavaScript </a:t>
            </a:r>
            <a:r>
              <a:rPr lang="zh-TW" altLang="en-US" dirty="0"/>
              <a:t>做內容動態載入或需要登入的個人化頁面則失敗</a:t>
            </a:r>
          </a:p>
        </p:txBody>
      </p:sp>
    </p:spTree>
    <p:extLst>
      <p:ext uri="{BB962C8B-B14F-4D97-AF65-F5344CB8AC3E}">
        <p14:creationId xmlns:p14="http://schemas.microsoft.com/office/powerpoint/2010/main" val="334910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網路爬蟲簡介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200" dirty="0">
                <a:latin typeface="+mj-ea"/>
              </a:rPr>
              <a:t>自動抓取網頁上內容</a:t>
            </a:r>
            <a:endParaRPr lang="en-US" altLang="zh-TW" sz="2200" dirty="0">
              <a:latin typeface="+mj-ea"/>
            </a:endParaRPr>
          </a:p>
          <a:p>
            <a:r>
              <a:rPr lang="zh-TW" altLang="en-US" sz="2200" dirty="0">
                <a:latin typeface="+mj-ea"/>
              </a:rPr>
              <a:t>文字處理 </a:t>
            </a:r>
            <a:r>
              <a:rPr lang="en-US" altLang="zh-TW" sz="2200" dirty="0">
                <a:latin typeface="+mj-ea"/>
              </a:rPr>
              <a:t>---- </a:t>
            </a:r>
            <a:r>
              <a:rPr lang="zh-TW" altLang="en-US" sz="2200" dirty="0">
                <a:latin typeface="+mj-ea"/>
              </a:rPr>
              <a:t>自然語言處理</a:t>
            </a:r>
            <a:endParaRPr lang="en-US" altLang="zh-TW" sz="2200" dirty="0">
              <a:latin typeface="+mj-ea"/>
            </a:endParaRPr>
          </a:p>
          <a:p>
            <a:r>
              <a:rPr lang="zh-TW" altLang="en-US" sz="2200" dirty="0">
                <a:latin typeface="+mj-ea"/>
              </a:rPr>
              <a:t>圖檔處理 </a:t>
            </a:r>
            <a:endParaRPr lang="en-US" altLang="zh-TW" sz="2200" dirty="0">
              <a:latin typeface="+mj-ea"/>
            </a:endParaRPr>
          </a:p>
          <a:p>
            <a:r>
              <a:rPr lang="zh-TW" altLang="en-US" sz="2200" dirty="0">
                <a:latin typeface="+mj-ea"/>
              </a:rPr>
              <a:t>爬蟲 </a:t>
            </a:r>
            <a:r>
              <a:rPr lang="en-US" altLang="zh-TW" sz="2200" dirty="0">
                <a:latin typeface="+mj-ea"/>
              </a:rPr>
              <a:t>vs.. </a:t>
            </a:r>
            <a:r>
              <a:rPr lang="zh-TW" altLang="en-US" sz="2200" dirty="0">
                <a:latin typeface="+mj-ea"/>
              </a:rPr>
              <a:t>瀏覽器</a:t>
            </a:r>
            <a:endParaRPr lang="en-US" altLang="zh-TW" sz="2200" dirty="0">
              <a:latin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889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爬蟲工具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PART 1:</a:t>
            </a:r>
            <a:r>
              <a:rPr lang="zh-TW" altLang="en-US" dirty="0"/>
              <a:t> </a:t>
            </a:r>
            <a:r>
              <a:rPr lang="en-US" altLang="zh-TW" dirty="0" err="1"/>
              <a:t>BeautifulSoup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221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BeautifulSoup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安裝套件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pip install beautifulsoup4</a:t>
            </a:r>
          </a:p>
          <a:p>
            <a:r>
              <a:rPr lang="zh-TW" altLang="en-US" dirty="0"/>
              <a:t>可先用</a:t>
            </a:r>
            <a:r>
              <a:rPr lang="en-US" altLang="zh-TW" dirty="0" err="1"/>
              <a:t>conda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r>
              <a:rPr lang="zh-TW" altLang="en-US" dirty="0"/>
              <a:t>或</a:t>
            </a:r>
            <a:r>
              <a:rPr lang="en-US" altLang="zh-TW" dirty="0"/>
              <a:t>pip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r>
              <a:rPr lang="zh-TW" altLang="en-US" dirty="0"/>
              <a:t>查詢是否有安裝此套件</a:t>
            </a:r>
            <a:endParaRPr lang="en-US" altLang="zh-TW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66" y="1825625"/>
            <a:ext cx="5048668" cy="4351338"/>
          </a:xfrm>
        </p:spPr>
      </p:pic>
    </p:spTree>
    <p:extLst>
      <p:ext uri="{BB962C8B-B14F-4D97-AF65-F5344CB8AC3E}">
        <p14:creationId xmlns:p14="http://schemas.microsoft.com/office/powerpoint/2010/main" val="314143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BeautifulSoup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url: </a:t>
            </a:r>
            <a:r>
              <a:rPr lang="zh-TW" altLang="en-US" dirty="0"/>
              <a:t>目標網址</a:t>
            </a:r>
            <a:endParaRPr lang="en-US" altLang="zh-TW" dirty="0"/>
          </a:p>
          <a:p>
            <a:r>
              <a:rPr lang="en-US" altLang="zh-TW" dirty="0"/>
              <a:t>Res = </a:t>
            </a:r>
            <a:r>
              <a:rPr lang="en-US" altLang="zh-TW" dirty="0" err="1"/>
              <a:t>requests.get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Rest = </a:t>
            </a:r>
            <a:r>
              <a:rPr lang="en-US" altLang="zh-TW" dirty="0" err="1"/>
              <a:t>Res.text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804" y="1825625"/>
            <a:ext cx="231639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507" y="3927764"/>
            <a:ext cx="8257293" cy="238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488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BeautifulSoup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Res1_soup = </a:t>
            </a:r>
            <a:r>
              <a:rPr lang="en-US" altLang="zh-TW" dirty="0" err="1"/>
              <a:t>BeautifulSoup</a:t>
            </a:r>
            <a:r>
              <a:rPr lang="en-US" altLang="zh-TW" dirty="0"/>
              <a:t>(Res1t, "</a:t>
            </a:r>
            <a:r>
              <a:rPr lang="en-US" altLang="zh-TW" dirty="0" err="1">
                <a:solidFill>
                  <a:srgbClr val="FF0000"/>
                </a:solidFill>
              </a:rPr>
              <a:t>html.parser</a:t>
            </a:r>
            <a:r>
              <a:rPr lang="en-US" altLang="zh-TW" dirty="0"/>
              <a:t>")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56" y="2713700"/>
            <a:ext cx="766928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133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BeautifulSoup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for label in Res1_soup.findAll("</a:t>
            </a:r>
            <a:r>
              <a:rPr lang="en-US" altLang="zh-TW" dirty="0">
                <a:solidFill>
                  <a:srgbClr val="FF0000"/>
                </a:solidFill>
              </a:rPr>
              <a:t>div</a:t>
            </a:r>
            <a:r>
              <a:rPr lang="en-US" altLang="zh-TW" dirty="0"/>
              <a:t>", {"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" : "</a:t>
            </a:r>
            <a:r>
              <a:rPr lang="en-US" altLang="zh-TW" dirty="0">
                <a:solidFill>
                  <a:srgbClr val="FF0000"/>
                </a:solidFill>
              </a:rPr>
              <a:t>title</a:t>
            </a:r>
            <a:r>
              <a:rPr lang="en-US" altLang="zh-TW" dirty="0"/>
              <a:t>"}):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label_t</a:t>
            </a:r>
            <a:r>
              <a:rPr lang="en-US" altLang="zh-TW" dirty="0"/>
              <a:t> = </a:t>
            </a:r>
            <a:r>
              <a:rPr lang="en-US" altLang="zh-TW" dirty="0" err="1"/>
              <a:t>label.text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39" y="3481372"/>
            <a:ext cx="2620350" cy="147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43" y="3416796"/>
            <a:ext cx="603456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15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BeautifulSoup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27" y="2463935"/>
            <a:ext cx="552292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74" y="3256023"/>
            <a:ext cx="2871787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38200" y="1625907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Example: PTT</a:t>
            </a:r>
            <a:r>
              <a:rPr lang="zh-TW" altLang="en-US" sz="2800" dirty="0"/>
              <a:t> 文章爬蟲</a:t>
            </a:r>
          </a:p>
        </p:txBody>
      </p:sp>
    </p:spTree>
    <p:extLst>
      <p:ext uri="{BB962C8B-B14F-4D97-AF65-F5344CB8AC3E}">
        <p14:creationId xmlns:p14="http://schemas.microsoft.com/office/powerpoint/2010/main" val="1128378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1.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爬公開資料</a:t>
            </a:r>
            <a:r>
              <a:rPr lang="en-US" altLang="zh-TW" dirty="0"/>
              <a:t> (30min)</a:t>
            </a:r>
          </a:p>
          <a:p>
            <a:r>
              <a:rPr lang="en-US" altLang="zh-TW" dirty="0"/>
              <a:t>Example:</a:t>
            </a:r>
          </a:p>
          <a:p>
            <a:pPr lvl="1"/>
            <a:r>
              <a:rPr lang="zh-TW" altLang="en-US" dirty="0"/>
              <a:t>每組挑選一個主題</a:t>
            </a:r>
            <a:r>
              <a:rPr lang="en-US" altLang="zh-TW" dirty="0"/>
              <a:t>, </a:t>
            </a:r>
            <a:r>
              <a:rPr lang="zh-TW" altLang="en-US" dirty="0"/>
              <a:t>例如新竹地區美食</a:t>
            </a:r>
            <a:endParaRPr lang="en-US" altLang="zh-TW" dirty="0"/>
          </a:p>
          <a:p>
            <a:pPr lvl="1"/>
            <a:r>
              <a:rPr lang="zh-TW" altLang="en-US" dirty="0"/>
              <a:t>每人挑一個看板進行跟主題有關的爬蟲</a:t>
            </a:r>
            <a:endParaRPr lang="en-US" altLang="zh-TW" dirty="0"/>
          </a:p>
          <a:p>
            <a:pPr lvl="2"/>
            <a:r>
              <a:rPr lang="zh-TW" altLang="en-US" dirty="0"/>
              <a:t>新竹版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NCTU, ….</a:t>
            </a:r>
          </a:p>
          <a:p>
            <a:pPr lvl="1"/>
            <a:r>
              <a:rPr lang="zh-TW" altLang="en-US" dirty="0"/>
              <a:t>每人爬</a:t>
            </a:r>
            <a:r>
              <a:rPr lang="en-US" altLang="zh-TW" dirty="0"/>
              <a:t>30</a:t>
            </a:r>
            <a:r>
              <a:rPr lang="zh-TW" altLang="en-US" dirty="0"/>
              <a:t>篇文章進行彙整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2156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如何繞過偵查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爬蟲過程加入等待時間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time.sleep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模擬使用者行為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定期清除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cookies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/>
            <a:r>
              <a:rPr lang="zh-TW" altLang="en-US" sz="2000" dirty="0"/>
              <a:t>網站會用 </a:t>
            </a:r>
            <a:r>
              <a:rPr lang="en-US" altLang="zh-TW" sz="2000" dirty="0"/>
              <a:t>cookie </a:t>
            </a:r>
            <a:r>
              <a:rPr lang="zh-TW" altLang="en-US" sz="2000" dirty="0"/>
              <a:t>跟蹤你的訪問過程，如果發現了爬蟲異常行為就會中斷你的訪問</a:t>
            </a:r>
            <a:endParaRPr lang="en-US" altLang="zh-TW" sz="2000" dirty="0"/>
          </a:p>
          <a:p>
            <a:pPr marL="628650" lvl="1" indent="-171450"/>
            <a:r>
              <a:rPr lang="zh-TW" altLang="en-US" sz="2000" dirty="0"/>
              <a:t>有一些瀏覽器插件可以為你顯示訪問網站和離開網站時 </a:t>
            </a:r>
            <a:r>
              <a:rPr lang="en-US" altLang="zh-TW" sz="2000" dirty="0"/>
              <a:t>cookie </a:t>
            </a:r>
            <a:r>
              <a:rPr lang="zh-TW" altLang="en-US" sz="2000" dirty="0"/>
              <a:t>是如何設置的。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</a:p>
          <a:p>
            <a:pPr marL="628650" lvl="1" indent="-171450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代理伺服器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(the Onion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Routor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dirty="0"/>
          </a:p>
          <a:p>
            <a:pPr marL="628650" lvl="1" indent="-171450"/>
            <a:r>
              <a:rPr lang="en-US" altLang="zh-TW" sz="2000" dirty="0"/>
              <a:t>Tor</a:t>
            </a:r>
            <a:r>
              <a:rPr lang="zh-TW" altLang="en-US" sz="2000" dirty="0"/>
              <a:t>，是一種 </a:t>
            </a:r>
            <a:r>
              <a:rPr lang="en-US" altLang="zh-TW" sz="2000" dirty="0"/>
              <a:t>IP </a:t>
            </a:r>
            <a:r>
              <a:rPr lang="zh-TW" altLang="en-US" sz="2000" dirty="0"/>
              <a:t>地址匿名手段。通過不同伺服器構成多個層把客戶端包在最裡面。數據進入網絡之前會被加密。</a:t>
            </a:r>
            <a:endParaRPr lang="en-US" altLang="zh-TW" sz="2000" dirty="0"/>
          </a:p>
          <a:p>
            <a:pPr marL="628650" lvl="1" indent="-171450"/>
            <a:r>
              <a:rPr lang="zh-TW" altLang="en-US" sz="2000" dirty="0"/>
              <a:t>讓你訪問網站時顯示的 </a:t>
            </a:r>
            <a:r>
              <a:rPr lang="en-US" altLang="zh-TW" sz="2000" dirty="0"/>
              <a:t>IP </a:t>
            </a:r>
            <a:r>
              <a:rPr lang="zh-TW" altLang="en-US" sz="2000" dirty="0"/>
              <a:t>地址是一個不能跟蹤到你的 </a:t>
            </a:r>
            <a:r>
              <a:rPr lang="en-US" altLang="zh-TW" sz="2000" dirty="0"/>
              <a:t>IP </a:t>
            </a:r>
            <a:r>
              <a:rPr lang="zh-TW" altLang="en-US" sz="2000" dirty="0"/>
              <a:t>地址，但是你在網站上留給伺服器的任何信息都會暴露你的身份。</a:t>
            </a:r>
          </a:p>
          <a:p>
            <a:pPr marL="628650" lvl="1" indent="-171450"/>
            <a:r>
              <a:rPr lang="en-US" altLang="zh-TW" sz="2000" dirty="0"/>
              <a:t>Tor </a:t>
            </a:r>
            <a:r>
              <a:rPr lang="zh-TW" altLang="en-US" sz="2000" dirty="0"/>
              <a:t>的時候網速會變慢。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774" y="5372100"/>
            <a:ext cx="1849626" cy="138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091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爬蟲工具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PART 2: SELEIUM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568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2.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影像爬蟲實作</a:t>
            </a:r>
            <a:r>
              <a:rPr lang="en-US" altLang="zh-TW" dirty="0"/>
              <a:t>(30min)</a:t>
            </a:r>
          </a:p>
          <a:p>
            <a:pPr lvl="1"/>
            <a:r>
              <a:rPr lang="zh-TW" altLang="en-US" dirty="0"/>
              <a:t>分組討論要爬的主題</a:t>
            </a:r>
            <a:r>
              <a:rPr lang="en-US" altLang="zh-TW" dirty="0"/>
              <a:t>(</a:t>
            </a:r>
            <a:r>
              <a:rPr lang="zh-TW" altLang="en-US" dirty="0"/>
              <a:t>影像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至少</a:t>
            </a:r>
            <a:r>
              <a:rPr lang="en-US" altLang="zh-TW" dirty="0"/>
              <a:t>3</a:t>
            </a:r>
            <a:r>
              <a:rPr lang="zh-TW" altLang="en-US" dirty="0"/>
              <a:t>種類別</a:t>
            </a:r>
            <a:endParaRPr lang="en-US" altLang="zh-TW" dirty="0"/>
          </a:p>
          <a:p>
            <a:pPr lvl="1"/>
            <a:r>
              <a:rPr lang="zh-TW" altLang="en-US" dirty="0"/>
              <a:t>每種類別的影像</a:t>
            </a:r>
            <a:r>
              <a:rPr lang="en-US" altLang="zh-TW" dirty="0"/>
              <a:t>50</a:t>
            </a:r>
            <a:r>
              <a:rPr lang="zh-TW" altLang="en-US" dirty="0"/>
              <a:t>張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401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爬蟲原理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模擬用戶對遠端用戶送出請求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845" y="2937831"/>
            <a:ext cx="5692309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480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基本擋爬蟲機制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圖形驗證碼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年齡認證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機器人驗證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019" y="2970899"/>
            <a:ext cx="3581400" cy="180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019" y="4826006"/>
            <a:ext cx="3776556" cy="17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23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爬蟲失敗原因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網頁內容</a:t>
            </a:r>
            <a:r>
              <a:rPr lang="en-US" altLang="zh-TW" dirty="0"/>
              <a:t> JavaScript </a:t>
            </a:r>
            <a:r>
              <a:rPr lang="zh-TW" altLang="en-US" dirty="0"/>
              <a:t>檢查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參數提取是否正確</a:t>
            </a:r>
            <a:endParaRPr lang="en-US" altLang="zh-TW" dirty="0"/>
          </a:p>
          <a:p>
            <a:r>
              <a:rPr lang="en-US" altLang="zh-TW" dirty="0"/>
              <a:t>3. IP</a:t>
            </a:r>
            <a:r>
              <a:rPr lang="zh-TW" altLang="en-US" dirty="0"/>
              <a:t> 被禁 </a:t>
            </a:r>
            <a:r>
              <a:rPr lang="en-US" altLang="zh-TW" dirty="0"/>
              <a:t>(</a:t>
            </a:r>
            <a:r>
              <a:rPr lang="zh-TW" altLang="en-US" dirty="0"/>
              <a:t>錯誤</a:t>
            </a:r>
            <a:r>
              <a:rPr lang="en-US" altLang="zh-TW" dirty="0"/>
              <a:t>403)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3136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52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根據各組別的主題</a:t>
            </a:r>
            <a:r>
              <a:rPr lang="en-US" altLang="zh-TW" dirty="0"/>
              <a:t>,</a:t>
            </a:r>
            <a:r>
              <a:rPr lang="zh-TW" altLang="en-US" dirty="0"/>
              <a:t> 抓取自己分到的影像共</a:t>
            </a:r>
            <a:r>
              <a:rPr lang="en-US" altLang="zh-TW" dirty="0"/>
              <a:t>300</a:t>
            </a:r>
            <a:r>
              <a:rPr lang="zh-TW" altLang="en-US" dirty="0"/>
              <a:t>張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繳交時間</a:t>
            </a:r>
            <a:r>
              <a:rPr lang="en-US" altLang="zh-TW" dirty="0"/>
              <a:t>:</a:t>
            </a:r>
            <a:r>
              <a:rPr lang="zh-TW" altLang="en-US" dirty="0"/>
              <a:t> 下次上課前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繳交方式</a:t>
            </a:r>
            <a:r>
              <a:rPr lang="en-US" altLang="zh-TW" dirty="0"/>
              <a:t>:</a:t>
            </a:r>
            <a:r>
              <a:rPr lang="zh-TW" altLang="en-US" dirty="0"/>
              <a:t> 上傳至雲端</a:t>
            </a:r>
          </a:p>
        </p:txBody>
      </p:sp>
    </p:spTree>
    <p:extLst>
      <p:ext uri="{BB962C8B-B14F-4D97-AF65-F5344CB8AC3E}">
        <p14:creationId xmlns:p14="http://schemas.microsoft.com/office/powerpoint/2010/main" val="190464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en-US" altLang="zh-TW" dirty="0" err="1"/>
              <a:t>HyperText</a:t>
            </a:r>
            <a:r>
              <a:rPr lang="en-US" altLang="zh-TW" dirty="0"/>
              <a:t> Markup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網頁最基本的語言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常搭配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CSS, JavaScript)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由巢狀的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元素構成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&lt;p&gt;, &lt;h1&gt;, &lt;h2&gt;, ….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&lt;a&gt;, &lt;button&gt;, &lt;input&gt;, …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422" y="2551151"/>
            <a:ext cx="3388378" cy="290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56406"/>
            <a:ext cx="1143000" cy="1143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6440895"/>
            <a:ext cx="496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Photo Credit: </a:t>
            </a:r>
            <a:r>
              <a:rPr lang="en-US" altLang="zh-TW" dirty="0">
                <a:hlinkClick r:id="rId5"/>
              </a:rPr>
              <a:t>https://zh.wikipedia.org/wiki/HTML5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68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傳遞參數的方式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+mj-ea"/>
              </a:rPr>
              <a:t>Get ---- </a:t>
            </a:r>
            <a:r>
              <a:rPr lang="zh-TW" altLang="en-US" dirty="0">
                <a:solidFill>
                  <a:prstClr val="black"/>
                </a:solidFill>
                <a:latin typeface="+mj-ea"/>
              </a:rPr>
              <a:t>將參數放在</a:t>
            </a:r>
            <a:r>
              <a:rPr lang="en-US" altLang="zh-TW" dirty="0" err="1">
                <a:solidFill>
                  <a:prstClr val="black"/>
                </a:solidFill>
                <a:latin typeface="+mj-ea"/>
              </a:rPr>
              <a:t>url</a:t>
            </a:r>
            <a:r>
              <a:rPr lang="zh-TW" altLang="en-US" dirty="0">
                <a:solidFill>
                  <a:prstClr val="black"/>
                </a:solidFill>
                <a:latin typeface="+mj-ea"/>
              </a:rPr>
              <a:t>的最後面</a:t>
            </a:r>
            <a:endParaRPr lang="en-US" altLang="zh-TW" dirty="0">
              <a:solidFill>
                <a:prstClr val="black"/>
              </a:solidFill>
              <a:latin typeface="+mj-ea"/>
            </a:endParaRPr>
          </a:p>
          <a:p>
            <a:pPr marL="0" lvl="0" indent="0">
              <a:buNone/>
            </a:pPr>
            <a:r>
              <a:rPr lang="zh-TW" altLang="en-US" dirty="0">
                <a:solidFill>
                  <a:prstClr val="black"/>
                </a:solidFill>
                <a:latin typeface="+mj-ea"/>
              </a:rPr>
              <a:t>     </a:t>
            </a:r>
            <a:r>
              <a:rPr lang="en-US" altLang="zh-TW" dirty="0">
                <a:solidFill>
                  <a:prstClr val="black"/>
                </a:solidFill>
                <a:latin typeface="+mj-ea"/>
              </a:rPr>
              <a:t>ex:   </a:t>
            </a:r>
            <a:r>
              <a:rPr lang="en-US" altLang="zh-TW" dirty="0">
                <a:solidFill>
                  <a:prstClr val="black"/>
                </a:solidFill>
                <a:latin typeface="+mj-ea"/>
                <a:hlinkClick r:id="rId2"/>
              </a:rPr>
              <a:t>https://www.google.com.tw/</a:t>
            </a:r>
            <a:r>
              <a:rPr lang="en-US" altLang="zh-TW" dirty="0">
                <a:solidFill>
                  <a:prstClr val="black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#q=elephant&amp;* </a:t>
            </a:r>
          </a:p>
          <a:p>
            <a:pPr marL="0" lvl="0" indent="0">
              <a:buNone/>
            </a:pPr>
            <a:endParaRPr lang="en-US" altLang="zh-TW" dirty="0">
              <a:solidFill>
                <a:srgbClr val="FF0000"/>
              </a:solidFill>
              <a:latin typeface="+mj-ea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+mj-ea"/>
              </a:rPr>
              <a:t>Post ---- </a:t>
            </a:r>
            <a:r>
              <a:rPr lang="zh-TW" altLang="en-US" dirty="0">
                <a:solidFill>
                  <a:prstClr val="black"/>
                </a:solidFill>
                <a:latin typeface="+mj-ea"/>
              </a:rPr>
              <a:t>將參數隱藏起來，安全性高且網址不變</a:t>
            </a:r>
            <a:endParaRPr lang="en-US" altLang="zh-TW" dirty="0">
              <a:solidFill>
                <a:prstClr val="black"/>
              </a:solidFill>
              <a:latin typeface="+mj-ea"/>
            </a:endParaRPr>
          </a:p>
          <a:p>
            <a:pPr lvl="1"/>
            <a:r>
              <a:rPr lang="zh-TW" altLang="en-US" dirty="0">
                <a:solidFill>
                  <a:prstClr val="black"/>
                </a:solidFill>
                <a:latin typeface="+mj-ea"/>
              </a:rPr>
              <a:t>門牌查詢系統</a:t>
            </a:r>
            <a:endParaRPr lang="en-US" altLang="zh-TW" dirty="0">
              <a:solidFill>
                <a:prstClr val="black"/>
              </a:solidFill>
              <a:latin typeface="+mj-ea"/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  <a:latin typeface="+mj-ea"/>
              </a:rPr>
              <a:t>信用卡交易驗證</a:t>
            </a:r>
            <a:endParaRPr lang="en-US" altLang="zh-TW" dirty="0">
              <a:solidFill>
                <a:prstClr val="black"/>
              </a:solidFill>
              <a:latin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679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056044"/>
            <a:ext cx="8640960" cy="422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55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en-US" altLang="zh-TW" dirty="0">
                <a:latin typeface="+mj-ea"/>
              </a:rPr>
              <a:t>JavaScript Object 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主要由物件</a:t>
            </a:r>
            <a:r>
              <a:rPr lang="en-US" altLang="zh-TW" dirty="0">
                <a:latin typeface="+mj-ea"/>
              </a:rPr>
              <a:t>{}</a:t>
            </a:r>
            <a:r>
              <a:rPr lang="zh-TW" altLang="en-US" dirty="0">
                <a:latin typeface="+mj-ea"/>
              </a:rPr>
              <a:t>， 串列</a:t>
            </a:r>
            <a:r>
              <a:rPr lang="en-US" altLang="zh-TW" dirty="0">
                <a:latin typeface="+mj-ea"/>
              </a:rPr>
              <a:t>[]</a:t>
            </a:r>
            <a:r>
              <a:rPr lang="zh-TW" altLang="en-US" dirty="0">
                <a:latin typeface="+mj-ea"/>
              </a:rPr>
              <a:t>構成</a:t>
            </a:r>
          </a:p>
          <a:p>
            <a:r>
              <a:rPr lang="zh-TW" altLang="en-US" dirty="0">
                <a:latin typeface="+mj-ea"/>
              </a:rPr>
              <a:t>物件中的參數本身也可以是一</a:t>
            </a:r>
            <a:endParaRPr lang="en-US" altLang="zh-TW" dirty="0">
              <a:latin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+mj-ea"/>
              </a:rPr>
              <a:t>   </a:t>
            </a:r>
            <a:r>
              <a:rPr lang="zh-TW" altLang="en-US" dirty="0">
                <a:latin typeface="+mj-ea"/>
              </a:rPr>
              <a:t>個物件，再包含別的參數</a:t>
            </a:r>
            <a:endParaRPr lang="en-US" altLang="zh-TW" dirty="0">
              <a:latin typeface="+mj-ea"/>
            </a:endParaRPr>
          </a:p>
          <a:p>
            <a:r>
              <a:rPr lang="zh-TW" altLang="en-US" dirty="0">
                <a:latin typeface="+mj-ea"/>
              </a:rPr>
              <a:t>以</a:t>
            </a:r>
            <a:r>
              <a:rPr lang="en-US" altLang="zh-TW" dirty="0">
                <a:latin typeface="+mj-ea"/>
              </a:rPr>
              <a:t>key-value</a:t>
            </a:r>
            <a:r>
              <a:rPr lang="zh-TW" altLang="en-US" dirty="0">
                <a:latin typeface="+mj-ea"/>
              </a:rPr>
              <a:t>方式</a:t>
            </a:r>
          </a:p>
          <a:p>
            <a:r>
              <a:rPr lang="zh-TW" altLang="en-US" dirty="0">
                <a:latin typeface="+mj-ea"/>
              </a:rPr>
              <a:t>比</a:t>
            </a:r>
            <a:r>
              <a:rPr lang="en-US" altLang="zh-TW" dirty="0">
                <a:latin typeface="+mj-ea"/>
              </a:rPr>
              <a:t>xml</a:t>
            </a:r>
            <a:r>
              <a:rPr lang="zh-TW" altLang="en-US" dirty="0">
                <a:latin typeface="+mj-ea"/>
              </a:rPr>
              <a:t>更快更易解析</a:t>
            </a:r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33" y="1690688"/>
            <a:ext cx="3795767" cy="470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70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在進行爬蟲之前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注意事項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先在目標網站網址後方加入</a:t>
            </a:r>
            <a:r>
              <a:rPr lang="en-US" altLang="zh-TW" dirty="0"/>
              <a:t>/robots.txt</a:t>
            </a:r>
            <a:r>
              <a:rPr lang="zh-TW" altLang="en-US" dirty="0"/>
              <a:t>，確認網站的爬蟲限制</a:t>
            </a:r>
            <a:endParaRPr lang="en-US" altLang="zh-TW" dirty="0"/>
          </a:p>
          <a:p>
            <a:r>
              <a:rPr lang="zh-TW" altLang="en-US" dirty="0"/>
              <a:t>請勿爬取涉及用戶資訊的資料</a:t>
            </a:r>
            <a:endParaRPr lang="en-US" altLang="zh-TW" dirty="0"/>
          </a:p>
          <a:p>
            <a:r>
              <a:rPr lang="zh-TW" altLang="en-US" dirty="0"/>
              <a:t>請勿影響原本網站的運作</a:t>
            </a:r>
            <a:endParaRPr lang="en-US" altLang="zh-TW" dirty="0"/>
          </a:p>
          <a:p>
            <a:r>
              <a:rPr lang="en-US" altLang="zh-TW" dirty="0"/>
              <a:t>…..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52"/>
          <a:stretch/>
        </p:blipFill>
        <p:spPr>
          <a:xfrm>
            <a:off x="6241472" y="2271168"/>
            <a:ext cx="5721976" cy="39057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41472" y="1901836"/>
            <a:ext cx="414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Example: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https://tw.hotels.com/robots.txt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38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爬蟲流程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304144" y="2195619"/>
            <a:ext cx="2518585" cy="936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找尋</a:t>
            </a:r>
            <a:r>
              <a:rPr lang="zh-CN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1304144" y="3707787"/>
            <a:ext cx="2518585" cy="936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找出網址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881911" y="2492110"/>
            <a:ext cx="2795598" cy="936104"/>
          </a:xfrm>
          <a:prstGeom prst="roundRect">
            <a:avLst/>
          </a:prstGeom>
          <a:solidFill>
            <a:srgbClr val="FF99FF"/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抓目標欄位資訊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4880212" y="4450637"/>
            <a:ext cx="1944216" cy="936104"/>
          </a:xfrm>
          <a:prstGeom prst="roundRect">
            <a:avLst/>
          </a:prstGeom>
          <a:solidFill>
            <a:srgbClr val="CCFF99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抽出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880212" y="2492110"/>
            <a:ext cx="1944216" cy="936104"/>
          </a:xfrm>
          <a:prstGeom prst="roundRect">
            <a:avLst/>
          </a:prstGeom>
          <a:solidFill>
            <a:srgbClr val="FF99FF"/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讀取內容</a:t>
            </a:r>
          </a:p>
        </p:txBody>
      </p:sp>
      <p:sp>
        <p:nvSpPr>
          <p:cNvPr id="11" name="向右箭號 10"/>
          <p:cNvSpPr/>
          <p:nvPr/>
        </p:nvSpPr>
        <p:spPr>
          <a:xfrm rot="5400000">
            <a:off x="2685261" y="3320202"/>
            <a:ext cx="330718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9609732">
            <a:off x="4077145" y="3379293"/>
            <a:ext cx="482618" cy="262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6940606" y="2915698"/>
            <a:ext cx="621997" cy="347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935" y="3707787"/>
            <a:ext cx="335543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向右箭號 14"/>
          <p:cNvSpPr/>
          <p:nvPr/>
        </p:nvSpPr>
        <p:spPr>
          <a:xfrm rot="13108490">
            <a:off x="4163684" y="4587288"/>
            <a:ext cx="523822" cy="242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左箭號 15"/>
          <p:cNvSpPr/>
          <p:nvPr/>
        </p:nvSpPr>
        <p:spPr>
          <a:xfrm>
            <a:off x="6980046" y="4734932"/>
            <a:ext cx="582558" cy="367513"/>
          </a:xfrm>
          <a:prstGeom prst="leftArrow">
            <a:avLst/>
          </a:prstGeom>
          <a:solidFill>
            <a:srgbClr val="7030A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7881910" y="4437539"/>
            <a:ext cx="2795598" cy="936104"/>
          </a:xfrm>
          <a:prstGeom prst="roundRect">
            <a:avLst/>
          </a:prstGeom>
          <a:solidFill>
            <a:srgbClr val="CCFF99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規律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內層提取</a:t>
            </a:r>
          </a:p>
        </p:txBody>
      </p:sp>
    </p:spTree>
    <p:extLst>
      <p:ext uri="{BB962C8B-B14F-4D97-AF65-F5344CB8AC3E}">
        <p14:creationId xmlns:p14="http://schemas.microsoft.com/office/powerpoint/2010/main" val="159335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1031</Words>
  <Application>Microsoft Macintosh PowerPoint</Application>
  <PresentationFormat>寬螢幕</PresentationFormat>
  <Paragraphs>157</Paragraphs>
  <Slides>33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微軟正黑體</vt:lpstr>
      <vt:lpstr>新細明體</vt:lpstr>
      <vt:lpstr>等线 Light</vt:lpstr>
      <vt:lpstr>Arial</vt:lpstr>
      <vt:lpstr>Calibri</vt:lpstr>
      <vt:lpstr>Calibri Light</vt:lpstr>
      <vt:lpstr>Office 佈景主題</vt:lpstr>
      <vt:lpstr>深度學習實作(I)</vt:lpstr>
      <vt:lpstr>網路爬蟲簡介</vt:lpstr>
      <vt:lpstr>爬蟲原理</vt:lpstr>
      <vt:lpstr>HTML - HyperText Markup Language</vt:lpstr>
      <vt:lpstr>傳遞參數的方式</vt:lpstr>
      <vt:lpstr>PowerPoint 簡報</vt:lpstr>
      <vt:lpstr>JSON - JavaScript Object Notation</vt:lpstr>
      <vt:lpstr>在進行爬蟲之前…</vt:lpstr>
      <vt:lpstr>爬蟲流程</vt:lpstr>
      <vt:lpstr>找尋規律性</vt:lpstr>
      <vt:lpstr>爬蟲工具</vt:lpstr>
      <vt:lpstr>爬蟲工具</vt:lpstr>
      <vt:lpstr>Google Sheet</vt:lpstr>
      <vt:lpstr>Example: importXML</vt:lpstr>
      <vt:lpstr>Example: importXML</vt:lpstr>
      <vt:lpstr>Example: importXML</vt:lpstr>
      <vt:lpstr>Example: importXML</vt:lpstr>
      <vt:lpstr>Example: importXML</vt:lpstr>
      <vt:lpstr>Google Sheet優缺點</vt:lpstr>
      <vt:lpstr>Python爬蟲工具</vt:lpstr>
      <vt:lpstr>BeautifulSoup </vt:lpstr>
      <vt:lpstr>BeautifulSoup</vt:lpstr>
      <vt:lpstr>BeautifulSoup</vt:lpstr>
      <vt:lpstr>BeautifulSoup</vt:lpstr>
      <vt:lpstr>BeautifulSoup</vt:lpstr>
      <vt:lpstr>Task 1.</vt:lpstr>
      <vt:lpstr>如何繞過偵查</vt:lpstr>
      <vt:lpstr>Python爬蟲工具</vt:lpstr>
      <vt:lpstr>Task 2.</vt:lpstr>
      <vt:lpstr>基本擋爬蟲機制</vt:lpstr>
      <vt:lpstr>爬蟲失敗原因</vt:lpstr>
      <vt:lpstr>Q&amp;A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深度學習實作(I)</dc:title>
  <dc:creator>ICT</dc:creator>
  <cp:lastModifiedBy>Microsoft Office User</cp:lastModifiedBy>
  <cp:revision>202</cp:revision>
  <dcterms:created xsi:type="dcterms:W3CDTF">2020-08-09T09:44:48Z</dcterms:created>
  <dcterms:modified xsi:type="dcterms:W3CDTF">2020-08-09T16:55:44Z</dcterms:modified>
</cp:coreProperties>
</file>