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2" r:id="rId6"/>
    <p:sldId id="261" r:id="rId7"/>
    <p:sldId id="263" r:id="rId8"/>
    <p:sldId id="264" r:id="rId9"/>
    <p:sldId id="265" r:id="rId10"/>
    <p:sldId id="266" r:id="rId11"/>
    <p:sldId id="270"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8"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C5510-CA35-4467-9A2E-766A5ECC02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369DC1-FC92-4FB2-B248-F4C6C7356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DF4C17-1D0D-48C2-818C-C74050231B9E}"/>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5C5FFA0E-E217-4747-9DFE-C64AEBC325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DCCF01-AC60-4A82-A30A-1F8179297601}"/>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180026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8C4226-3B78-4C23-8479-2DA57AEDF8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4532889-4F90-4ABA-B5CA-F9DC875639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F324AA-8A60-4074-8A68-DF8AB0F28B5F}"/>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EB972612-8599-4044-9B0E-5BE67B673D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1E0C26-8429-4784-8149-0B9FFFF64236}"/>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175333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46D6203-92A1-4176-A66D-B87EAA2647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B1F573-E762-4427-885E-435D7C8F5D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8402B-FE48-4BAE-A151-976750299192}"/>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A66BAA32-5177-421A-945B-DB9EE69E4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387346-532F-4F75-A81E-92A97CFD4EDB}"/>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364462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DBAD0-36CF-4994-9275-6CBC7D71C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7FA734-3576-4CF0-A4EE-25077A1ECE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6FCF2E-CFDC-44C1-8529-7F8133B6636F}"/>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08D37D05-87D0-4303-A73C-BAE8F973C3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3F87B9-14BB-433D-A345-53A8031CC422}"/>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369270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34078-5767-48D1-A85E-5F15B1998E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431FD7-0E7D-4AE2-A206-2EB406AE3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07A90CF-0901-4E43-8546-03BAFE823226}"/>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F6C9C50A-00CF-4E4C-BA61-4DF2A451AE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914159-7E69-470D-9D8F-1A28C69BEAE1}"/>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84383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D4363-7EC9-4AA7-8007-56B23270CD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943CB-C2AC-485F-BBE4-49822143BD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12C43A-0394-49C0-B2FF-A290971BDB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5F2A16-82A2-4C96-A6F7-4D57E69A2EEE}"/>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6" name="页脚占位符 5">
            <a:extLst>
              <a:ext uri="{FF2B5EF4-FFF2-40B4-BE49-F238E27FC236}">
                <a16:creationId xmlns:a16="http://schemas.microsoft.com/office/drawing/2014/main" id="{1E9FA0E6-1FCB-4888-B968-12F78DF6B8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F2E524-182C-4D27-95C0-3E87605802CB}"/>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77817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251D7-D44A-4BF6-B928-9CA57934B2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BF6E41-527E-4F44-8A29-3EA245605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A455EED-60B4-4632-A5F4-49D7DE5CF9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0C1C54-2015-4114-9BE2-854544F0E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530009-B782-4378-BCD1-3292D2E8EE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A8D459F-1A34-4610-A443-EFA2E299E25A}"/>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8" name="页脚占位符 7">
            <a:extLst>
              <a:ext uri="{FF2B5EF4-FFF2-40B4-BE49-F238E27FC236}">
                <a16:creationId xmlns:a16="http://schemas.microsoft.com/office/drawing/2014/main" id="{361E9F84-F415-4FA3-98E5-D39F7A2122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7A58C5-11C0-4661-B155-4DC6CAA29685}"/>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185339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919BA-0B27-4ECD-BA46-687F81654B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FD618A-C779-4521-9F2A-0291A942B561}"/>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4" name="页脚占位符 3">
            <a:extLst>
              <a:ext uri="{FF2B5EF4-FFF2-40B4-BE49-F238E27FC236}">
                <a16:creationId xmlns:a16="http://schemas.microsoft.com/office/drawing/2014/main" id="{B1C1B933-C7C3-4D6C-BCF3-7CA2761AA9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35BA2D-9B49-4173-AB9D-A742E0D8D759}"/>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110256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FB2416-AAF8-48F1-A215-9904CAE695C6}"/>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3" name="页脚占位符 2">
            <a:extLst>
              <a:ext uri="{FF2B5EF4-FFF2-40B4-BE49-F238E27FC236}">
                <a16:creationId xmlns:a16="http://schemas.microsoft.com/office/drawing/2014/main" id="{5396F0E6-5D05-4880-A3FB-DD6593FD20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4FB181-3E94-427F-8CA2-5C0CBEF2ECD5}"/>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106530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F738F-D6EA-41BD-ADCA-7FC0B4C618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4D88DD-F35E-4A9F-AA84-C5DB9AA93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CB1445E-B8FE-416C-BB4A-36CFC277E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0A39D0-A347-44EA-A084-54C4504B1DEE}"/>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6" name="页脚占位符 5">
            <a:extLst>
              <a:ext uri="{FF2B5EF4-FFF2-40B4-BE49-F238E27FC236}">
                <a16:creationId xmlns:a16="http://schemas.microsoft.com/office/drawing/2014/main" id="{69536477-8BF4-4010-84FB-C30257D17D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BC82BB-8CC1-4EFE-B671-AF4893C40549}"/>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202174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26B96-77AA-4DAA-AEE2-2CD2C84D79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609265-C9AE-4FAD-A4AD-7C109EB1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A50897-5710-48B9-910B-2FCF785B6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DA7059-1FC3-471F-8DA5-DF0F65093783}"/>
              </a:ext>
            </a:extLst>
          </p:cNvPr>
          <p:cNvSpPr>
            <a:spLocks noGrp="1"/>
          </p:cNvSpPr>
          <p:nvPr>
            <p:ph type="dt" sz="half" idx="10"/>
          </p:nvPr>
        </p:nvSpPr>
        <p:spPr/>
        <p:txBody>
          <a:bodyPr/>
          <a:lstStyle/>
          <a:p>
            <a:fld id="{D161D86E-410A-4E95-BE8C-B92DE98029BC}" type="datetimeFigureOut">
              <a:rPr lang="zh-CN" altLang="en-US" smtClean="0"/>
              <a:t>2023/2/19</a:t>
            </a:fld>
            <a:endParaRPr lang="zh-CN" altLang="en-US"/>
          </a:p>
        </p:txBody>
      </p:sp>
      <p:sp>
        <p:nvSpPr>
          <p:cNvPr id="6" name="页脚占位符 5">
            <a:extLst>
              <a:ext uri="{FF2B5EF4-FFF2-40B4-BE49-F238E27FC236}">
                <a16:creationId xmlns:a16="http://schemas.microsoft.com/office/drawing/2014/main" id="{55D0008D-517D-4A8B-975A-CCCBBB6435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03CAA3-D5F9-44AF-9426-E474BC4E5037}"/>
              </a:ext>
            </a:extLst>
          </p:cNvPr>
          <p:cNvSpPr>
            <a:spLocks noGrp="1"/>
          </p:cNvSpPr>
          <p:nvPr>
            <p:ph type="sldNum" sz="quarter" idx="12"/>
          </p:nvPr>
        </p:nvSpPr>
        <p:spPr/>
        <p:txBody>
          <a:body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147167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D77FB7-06AB-4083-919E-03C03A253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6C0AD3-C11D-4CCB-8D35-577F7F75F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0E9CC3-8929-44D6-9E51-0BC01829C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1D86E-410A-4E95-BE8C-B92DE98029BC}" type="datetimeFigureOut">
              <a:rPr lang="zh-CN" altLang="en-US" smtClean="0"/>
              <a:t>2023/2/19</a:t>
            </a:fld>
            <a:endParaRPr lang="zh-CN" altLang="en-US"/>
          </a:p>
        </p:txBody>
      </p:sp>
      <p:sp>
        <p:nvSpPr>
          <p:cNvPr id="5" name="页脚占位符 4">
            <a:extLst>
              <a:ext uri="{FF2B5EF4-FFF2-40B4-BE49-F238E27FC236}">
                <a16:creationId xmlns:a16="http://schemas.microsoft.com/office/drawing/2014/main" id="{3DB796A2-B02F-42F0-8890-EFF88A824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C339659-4870-4D10-B948-C11E0BC8A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84E58-EB5F-425A-AF02-E42042C0116B}" type="slidenum">
              <a:rPr lang="zh-CN" altLang="en-US" smtClean="0"/>
              <a:t>‹#›</a:t>
            </a:fld>
            <a:endParaRPr lang="zh-CN" altLang="en-US"/>
          </a:p>
        </p:txBody>
      </p:sp>
    </p:spTree>
    <p:extLst>
      <p:ext uri="{BB962C8B-B14F-4D97-AF65-F5344CB8AC3E}">
        <p14:creationId xmlns:p14="http://schemas.microsoft.com/office/powerpoint/2010/main" val="58816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4E934-DEA7-4628-BA8E-21B60F851B08}"/>
              </a:ext>
            </a:extLst>
          </p:cNvPr>
          <p:cNvSpPr>
            <a:spLocks noGrp="1"/>
          </p:cNvSpPr>
          <p:nvPr>
            <p:ph type="ctrTitle"/>
          </p:nvPr>
        </p:nvSpPr>
        <p:spPr>
          <a:xfrm>
            <a:off x="1524000" y="776134"/>
            <a:ext cx="9144000" cy="2387600"/>
          </a:xfrm>
        </p:spPr>
        <p:txBody>
          <a:bodyPr>
            <a:normAutofit/>
          </a:bodyPr>
          <a:lstStyle/>
          <a:p>
            <a:r>
              <a:rPr lang="zh-CN" altLang="en-US" sz="4000" b="1" dirty="0"/>
              <a:t>等价类实现及其应用</a:t>
            </a:r>
          </a:p>
        </p:txBody>
      </p:sp>
      <p:sp>
        <p:nvSpPr>
          <p:cNvPr id="3" name="副标题 2">
            <a:extLst>
              <a:ext uri="{FF2B5EF4-FFF2-40B4-BE49-F238E27FC236}">
                <a16:creationId xmlns:a16="http://schemas.microsoft.com/office/drawing/2014/main" id="{ECB4C486-B6CA-4A39-BD62-ACC46268FFEC}"/>
              </a:ext>
            </a:extLst>
          </p:cNvPr>
          <p:cNvSpPr>
            <a:spLocks noGrp="1"/>
          </p:cNvSpPr>
          <p:nvPr>
            <p:ph type="subTitle" idx="1"/>
          </p:nvPr>
        </p:nvSpPr>
        <p:spPr/>
        <p:txBody>
          <a:bodyPr/>
          <a:lstStyle/>
          <a:p>
            <a:r>
              <a:rPr lang="zh-CN" altLang="en-US" dirty="0"/>
              <a:t>工业软件班 李彦浩</a:t>
            </a:r>
            <a:endParaRPr lang="en-US" altLang="zh-CN" dirty="0"/>
          </a:p>
          <a:p>
            <a:r>
              <a:rPr lang="en-US" altLang="zh-CN" dirty="0"/>
              <a:t>202100300063</a:t>
            </a:r>
            <a:endParaRPr lang="zh-CN" altLang="en-US" dirty="0"/>
          </a:p>
        </p:txBody>
      </p:sp>
    </p:spTree>
    <p:extLst>
      <p:ext uri="{BB962C8B-B14F-4D97-AF65-F5344CB8AC3E}">
        <p14:creationId xmlns:p14="http://schemas.microsoft.com/office/powerpoint/2010/main" val="202323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879EE-6EC2-4A53-A602-D8C823480CA8}"/>
              </a:ext>
            </a:extLst>
          </p:cNvPr>
          <p:cNvSpPr>
            <a:spLocks noGrp="1"/>
          </p:cNvSpPr>
          <p:nvPr>
            <p:ph type="title"/>
          </p:nvPr>
        </p:nvSpPr>
        <p:spPr/>
        <p:txBody>
          <a:bodyPr/>
          <a:lstStyle/>
          <a:p>
            <a:r>
              <a:rPr lang="zh-CN" altLang="en-US" dirty="0"/>
              <a:t>应用程序设计（维护输入信息）</a:t>
            </a:r>
          </a:p>
        </p:txBody>
      </p:sp>
      <p:sp>
        <p:nvSpPr>
          <p:cNvPr id="3" name="内容占位符 2">
            <a:extLst>
              <a:ext uri="{FF2B5EF4-FFF2-40B4-BE49-F238E27FC236}">
                <a16:creationId xmlns:a16="http://schemas.microsoft.com/office/drawing/2014/main" id="{CF95E68C-73FC-4A38-BCDF-0BDE6E83B652}"/>
              </a:ext>
            </a:extLst>
          </p:cNvPr>
          <p:cNvSpPr>
            <a:spLocks noGrp="1"/>
          </p:cNvSpPr>
          <p:nvPr>
            <p:ph idx="1"/>
          </p:nvPr>
        </p:nvSpPr>
        <p:spPr/>
        <p:txBody>
          <a:bodyPr/>
          <a:lstStyle/>
          <a:p>
            <a:pPr marL="0" indent="0">
              <a:buNone/>
            </a:pPr>
            <a:r>
              <a:rPr lang="zh-CN" altLang="en-US" dirty="0"/>
              <a:t>纵观整个工作流程，认为用</a:t>
            </a:r>
            <a:r>
              <a:rPr lang="zh-CN" altLang="en-US" dirty="0">
                <a:solidFill>
                  <a:srgbClr val="FF0000"/>
                </a:solidFill>
              </a:rPr>
              <a:t>堆</a:t>
            </a:r>
            <a:r>
              <a:rPr lang="zh-CN" altLang="en-US" dirty="0"/>
              <a:t>来维护开始结束时间数组比较好</a:t>
            </a:r>
            <a:endParaRPr lang="en-US" altLang="zh-CN" dirty="0"/>
          </a:p>
          <a:p>
            <a:pPr marL="457200" lvl="1" indent="0">
              <a:buNone/>
            </a:pPr>
            <a:r>
              <a:rPr lang="zh-CN" altLang="en-US" dirty="0"/>
              <a:t>优点</a:t>
            </a:r>
            <a:r>
              <a:rPr lang="en-US" altLang="zh-CN" dirty="0"/>
              <a:t>1</a:t>
            </a:r>
            <a:r>
              <a:rPr lang="zh-CN" altLang="en-US" dirty="0"/>
              <a:t>：堆排序效率比较高（排序是硬需求，涉及基础算法），且插入新数据的时间将是对数时间，远远优于有序数组</a:t>
            </a:r>
            <a:r>
              <a:rPr lang="en-US" altLang="zh-CN" dirty="0"/>
              <a:t>/</a:t>
            </a:r>
            <a:r>
              <a:rPr lang="zh-CN" altLang="en-US" dirty="0"/>
              <a:t>链表的线性时间。</a:t>
            </a:r>
            <a:endParaRPr lang="en-US" altLang="zh-CN" dirty="0"/>
          </a:p>
          <a:p>
            <a:pPr marL="457200" lvl="1" indent="0">
              <a:buNone/>
            </a:pPr>
            <a:r>
              <a:rPr lang="zh-CN" altLang="en-US" dirty="0"/>
              <a:t>优点</a:t>
            </a:r>
            <a:r>
              <a:rPr lang="en-US" altLang="zh-CN" dirty="0"/>
              <a:t>2</a:t>
            </a:r>
            <a:r>
              <a:rPr lang="zh-CN" altLang="en-US" dirty="0"/>
              <a:t>： 物理上的同步操作，逻辑上的分别维护</a:t>
            </a:r>
            <a:endParaRPr lang="en-US" altLang="zh-CN" dirty="0"/>
          </a:p>
          <a:p>
            <a:pPr marL="457200" lvl="1" indent="0">
              <a:buNone/>
            </a:pPr>
            <a:r>
              <a:rPr lang="zh-CN" altLang="en-US" dirty="0"/>
              <a:t>优点</a:t>
            </a:r>
            <a:r>
              <a:rPr lang="en-US" altLang="zh-CN" dirty="0"/>
              <a:t>3</a:t>
            </a:r>
            <a:r>
              <a:rPr lang="zh-CN" altLang="en-US" dirty="0"/>
              <a:t>： </a:t>
            </a:r>
            <a:r>
              <a:rPr lang="en-US" altLang="zh-CN" dirty="0"/>
              <a:t> </a:t>
            </a:r>
            <a:r>
              <a:rPr lang="zh-CN" altLang="en-US" dirty="0"/>
              <a:t>将运算任务分担给客户端，减轻服务端压力</a:t>
            </a:r>
            <a:r>
              <a:rPr lang="en-US" altLang="zh-CN" dirty="0"/>
              <a:t>(</a:t>
            </a:r>
            <a:r>
              <a:rPr lang="zh-CN" altLang="en-US" dirty="0"/>
              <a:t>算法只需</a:t>
            </a:r>
            <a:r>
              <a:rPr lang="en-US" altLang="zh-CN" dirty="0"/>
              <a:t>pop</a:t>
            </a:r>
            <a:r>
              <a:rPr lang="zh-CN" altLang="en-US" dirty="0"/>
              <a:t>排序即可）</a:t>
            </a:r>
            <a:endParaRPr lang="en-US" altLang="zh-CN" dirty="0"/>
          </a:p>
          <a:p>
            <a:pPr lvl="1"/>
            <a:endParaRPr lang="zh-CN" altLang="en-US" dirty="0"/>
          </a:p>
        </p:txBody>
      </p:sp>
      <p:pic>
        <p:nvPicPr>
          <p:cNvPr id="7" name="图片 6">
            <a:extLst>
              <a:ext uri="{FF2B5EF4-FFF2-40B4-BE49-F238E27FC236}">
                <a16:creationId xmlns:a16="http://schemas.microsoft.com/office/drawing/2014/main" id="{0989C6A5-9EF3-4598-9039-24097F4192AC}"/>
              </a:ext>
            </a:extLst>
          </p:cNvPr>
          <p:cNvPicPr>
            <a:picLocks noChangeAspect="1"/>
          </p:cNvPicPr>
          <p:nvPr/>
        </p:nvPicPr>
        <p:blipFill>
          <a:blip r:embed="rId2"/>
          <a:stretch>
            <a:fillRect/>
          </a:stretch>
        </p:blipFill>
        <p:spPr>
          <a:xfrm>
            <a:off x="1359329" y="4811912"/>
            <a:ext cx="3170195" cy="998307"/>
          </a:xfrm>
          <a:prstGeom prst="rect">
            <a:avLst/>
          </a:prstGeom>
        </p:spPr>
      </p:pic>
      <p:pic>
        <p:nvPicPr>
          <p:cNvPr id="9" name="图片 8">
            <a:extLst>
              <a:ext uri="{FF2B5EF4-FFF2-40B4-BE49-F238E27FC236}">
                <a16:creationId xmlns:a16="http://schemas.microsoft.com/office/drawing/2014/main" id="{2BEDDBEB-480F-4E8D-9207-4686592E23ED}"/>
              </a:ext>
            </a:extLst>
          </p:cNvPr>
          <p:cNvPicPr>
            <a:picLocks noChangeAspect="1"/>
          </p:cNvPicPr>
          <p:nvPr/>
        </p:nvPicPr>
        <p:blipFill>
          <a:blip r:embed="rId3"/>
          <a:stretch>
            <a:fillRect/>
          </a:stretch>
        </p:blipFill>
        <p:spPr>
          <a:xfrm>
            <a:off x="6593501" y="4710487"/>
            <a:ext cx="2964437" cy="952583"/>
          </a:xfrm>
          <a:prstGeom prst="rect">
            <a:avLst/>
          </a:prstGeom>
        </p:spPr>
      </p:pic>
    </p:spTree>
    <p:extLst>
      <p:ext uri="{BB962C8B-B14F-4D97-AF65-F5344CB8AC3E}">
        <p14:creationId xmlns:p14="http://schemas.microsoft.com/office/powerpoint/2010/main" val="3703818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A5C2C-BB78-4C45-8399-B7E8BD1C65FE}"/>
              </a:ext>
            </a:extLst>
          </p:cNvPr>
          <p:cNvSpPr>
            <a:spLocks noGrp="1"/>
          </p:cNvSpPr>
          <p:nvPr>
            <p:ph type="title"/>
          </p:nvPr>
        </p:nvSpPr>
        <p:spPr/>
        <p:txBody>
          <a:bodyPr>
            <a:normAutofit/>
          </a:bodyPr>
          <a:lstStyle/>
          <a:p>
            <a:r>
              <a:rPr lang="zh-CN" altLang="en-US" sz="3200" dirty="0"/>
              <a:t>应用程序设计（用映射说明基础算法的意义）</a:t>
            </a:r>
          </a:p>
        </p:txBody>
      </p:sp>
      <p:sp>
        <p:nvSpPr>
          <p:cNvPr id="3" name="内容占位符 2">
            <a:extLst>
              <a:ext uri="{FF2B5EF4-FFF2-40B4-BE49-F238E27FC236}">
                <a16:creationId xmlns:a16="http://schemas.microsoft.com/office/drawing/2014/main" id="{ADBA40D0-F8B8-4AB2-8194-E1DBEE4C4DE0}"/>
              </a:ext>
            </a:extLst>
          </p:cNvPr>
          <p:cNvSpPr>
            <a:spLocks noGrp="1"/>
          </p:cNvSpPr>
          <p:nvPr>
            <p:ph idx="1"/>
          </p:nvPr>
        </p:nvSpPr>
        <p:spPr/>
        <p:txBody>
          <a:bodyPr>
            <a:normAutofit/>
          </a:bodyPr>
          <a:lstStyle/>
          <a:p>
            <a:pPr marL="0" indent="0">
              <a:buNone/>
            </a:pPr>
            <a:r>
              <a:rPr lang="zh-CN" altLang="en-US" sz="2000" b="0" i="0" dirty="0">
                <a:solidFill>
                  <a:srgbClr val="000000"/>
                </a:solidFill>
                <a:effectLst/>
                <a:latin typeface="-apple-system"/>
              </a:rPr>
              <a:t>这里先不考虑任务的执行时间、优先级和分时段，仅考虑构成连续可执行时段的开始结束时间。</a:t>
            </a:r>
            <a:br>
              <a:rPr lang="zh-CN" altLang="en-US" sz="2000" dirty="0"/>
            </a:br>
            <a:r>
              <a:rPr lang="zh-CN" altLang="en-US" sz="2000" b="0" i="0" dirty="0">
                <a:solidFill>
                  <a:srgbClr val="000000"/>
                </a:solidFill>
                <a:effectLst/>
                <a:latin typeface="-apple-system"/>
              </a:rPr>
              <a:t>        </a:t>
            </a:r>
            <a:r>
              <a:rPr lang="en-US" altLang="zh-CN" sz="2000" b="0" i="0" dirty="0">
                <a:solidFill>
                  <a:srgbClr val="000000"/>
                </a:solidFill>
                <a:effectLst/>
                <a:latin typeface="-apple-system"/>
              </a:rPr>
              <a:t>1.</a:t>
            </a:r>
            <a:r>
              <a:rPr lang="zh-CN" altLang="en-US" sz="2000" b="0" i="0" dirty="0">
                <a:solidFill>
                  <a:srgbClr val="000000"/>
                </a:solidFill>
                <a:effectLst/>
                <a:latin typeface="-apple-system"/>
              </a:rPr>
              <a:t>按照任务开始时间的大小降序排列，即，开始最晚的任务在整个列表最前方，依次递减。</a:t>
            </a:r>
            <a:endParaRPr lang="en-US" altLang="zh-CN" sz="2000" b="0" i="0" dirty="0">
              <a:solidFill>
                <a:srgbClr val="000000"/>
              </a:solidFill>
              <a:effectLst/>
              <a:latin typeface="-apple-system"/>
            </a:endParaRPr>
          </a:p>
          <a:p>
            <a:pPr marL="0" indent="0">
              <a:buNone/>
            </a:pPr>
            <a:br>
              <a:rPr lang="zh-CN" altLang="en-US" sz="2000" dirty="0"/>
            </a:br>
            <a:r>
              <a:rPr lang="zh-CN" altLang="en-US" sz="2000" b="0" i="0" dirty="0">
                <a:solidFill>
                  <a:srgbClr val="000000"/>
                </a:solidFill>
                <a:effectLst/>
                <a:latin typeface="-apple-system"/>
              </a:rPr>
              <a:t>        </a:t>
            </a:r>
            <a:r>
              <a:rPr lang="en-US" altLang="zh-CN" sz="2000" b="0" i="0" dirty="0">
                <a:solidFill>
                  <a:srgbClr val="000000"/>
                </a:solidFill>
                <a:effectLst/>
                <a:latin typeface="-apple-system"/>
              </a:rPr>
              <a:t>2.</a:t>
            </a:r>
            <a:r>
              <a:rPr lang="zh-CN" altLang="en-US" sz="2000" b="0" i="0" dirty="0">
                <a:solidFill>
                  <a:srgbClr val="000000"/>
                </a:solidFill>
                <a:effectLst/>
                <a:latin typeface="-apple-system"/>
              </a:rPr>
              <a:t>初始化一个等价类数组，</a:t>
            </a:r>
            <a:r>
              <a:rPr lang="en-US" altLang="zh-CN" sz="2000" b="0" i="0" dirty="0">
                <a:solidFill>
                  <a:srgbClr val="000000"/>
                </a:solidFill>
                <a:effectLst/>
                <a:latin typeface="-apple-system"/>
              </a:rPr>
              <a:t>0</a:t>
            </a:r>
            <a:r>
              <a:rPr lang="zh-CN" altLang="en-US" sz="2000" b="0" i="0" dirty="0">
                <a:solidFill>
                  <a:srgbClr val="000000"/>
                </a:solidFill>
                <a:effectLst/>
                <a:latin typeface="-apple-system"/>
              </a:rPr>
              <a:t>索引弃用，长度自定义，其中每个元素的等价类为当前数组索引。以同样的方式伴随一个空的结果数组。（</a:t>
            </a:r>
            <a:r>
              <a:rPr lang="zh-CN" altLang="en-US" sz="2000" b="0" i="0" dirty="0">
                <a:solidFill>
                  <a:srgbClr val="FF0000"/>
                </a:solidFill>
                <a:effectLst/>
                <a:latin typeface="-apple-system"/>
              </a:rPr>
              <a:t>等价类模拟实际操作，复制同样操作到结果数组</a:t>
            </a:r>
            <a:r>
              <a:rPr lang="zh-CN" altLang="en-US" sz="2000" b="0" i="0" dirty="0">
                <a:solidFill>
                  <a:srgbClr val="000000"/>
                </a:solidFill>
                <a:effectLst/>
                <a:latin typeface="-apple-system"/>
              </a:rPr>
              <a:t>）</a:t>
            </a:r>
            <a:endParaRPr lang="en-US" altLang="zh-CN" sz="2000" b="0" i="0" dirty="0">
              <a:solidFill>
                <a:srgbClr val="000000"/>
              </a:solidFill>
              <a:effectLst/>
              <a:latin typeface="-apple-system"/>
            </a:endParaRPr>
          </a:p>
          <a:p>
            <a:pPr marL="0" indent="0">
              <a:buNone/>
            </a:pPr>
            <a:br>
              <a:rPr lang="zh-CN" altLang="en-US" sz="2000" dirty="0"/>
            </a:br>
            <a:r>
              <a:rPr lang="zh-CN" altLang="en-US" sz="2000" b="0" i="0" dirty="0">
                <a:solidFill>
                  <a:srgbClr val="000000"/>
                </a:solidFill>
                <a:effectLst/>
                <a:latin typeface="-apple-system"/>
              </a:rPr>
              <a:t>        </a:t>
            </a:r>
            <a:r>
              <a:rPr lang="en-US" altLang="zh-CN" sz="2000" b="0" i="0" dirty="0">
                <a:solidFill>
                  <a:srgbClr val="000000"/>
                </a:solidFill>
                <a:effectLst/>
                <a:latin typeface="-apple-system"/>
              </a:rPr>
              <a:t>3.</a:t>
            </a:r>
            <a:r>
              <a:rPr lang="zh-CN" altLang="en-US" sz="2000" b="0" i="0" dirty="0">
                <a:solidFill>
                  <a:srgbClr val="000000"/>
                </a:solidFill>
                <a:effectLst/>
                <a:latin typeface="-apple-system"/>
              </a:rPr>
              <a:t>每次取出当前列表中头部的任务，根据其结束时间查询它的等价类，并判断这个等价类是否超出了它的可执行时段的范围。若超出，调度失败；若不超出，将该任务安排到结果数组中索引为其等价类的位置，并合并当前等价类与其前一个位置的等价类。重复这个过程直到某一个任务调度失败或是整个任务列表中的任务均得到调度。</a:t>
            </a:r>
            <a:endParaRPr lang="zh-CN" altLang="en-US" sz="2000" dirty="0"/>
          </a:p>
        </p:txBody>
      </p:sp>
    </p:spTree>
    <p:extLst>
      <p:ext uri="{BB962C8B-B14F-4D97-AF65-F5344CB8AC3E}">
        <p14:creationId xmlns:p14="http://schemas.microsoft.com/office/powerpoint/2010/main" val="345651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1A287-5C0D-40F4-A80E-5D98F6A392F8}"/>
              </a:ext>
            </a:extLst>
          </p:cNvPr>
          <p:cNvSpPr>
            <a:spLocks noGrp="1"/>
          </p:cNvSpPr>
          <p:nvPr>
            <p:ph type="title"/>
          </p:nvPr>
        </p:nvSpPr>
        <p:spPr/>
        <p:txBody>
          <a:bodyPr>
            <a:normAutofit/>
          </a:bodyPr>
          <a:lstStyle/>
          <a:p>
            <a:r>
              <a:rPr lang="zh-CN" altLang="en-US" sz="3200" dirty="0"/>
              <a:t>应用程序设计（用映射说明基础算法的意义）</a:t>
            </a:r>
          </a:p>
        </p:txBody>
      </p:sp>
      <p:sp>
        <p:nvSpPr>
          <p:cNvPr id="3" name="内容占位符 2">
            <a:extLst>
              <a:ext uri="{FF2B5EF4-FFF2-40B4-BE49-F238E27FC236}">
                <a16:creationId xmlns:a16="http://schemas.microsoft.com/office/drawing/2014/main" id="{99D45654-D794-4D0B-BDD6-99538642EB54}"/>
              </a:ext>
            </a:extLst>
          </p:cNvPr>
          <p:cNvSpPr>
            <a:spLocks noGrp="1"/>
          </p:cNvSpPr>
          <p:nvPr>
            <p:ph idx="1"/>
          </p:nvPr>
        </p:nvSpPr>
        <p:spPr/>
        <p:txBody>
          <a:bodyPr/>
          <a:lstStyle/>
          <a:p>
            <a:pPr marL="0" indent="0">
              <a:buNone/>
            </a:pPr>
            <a:r>
              <a:rPr lang="zh-CN" altLang="en-US" dirty="0"/>
              <a:t>实际操作与算法函数（等价类函数）中的双射映射</a:t>
            </a:r>
            <a:endParaRPr lang="en-US" altLang="zh-CN" dirty="0"/>
          </a:p>
          <a:p>
            <a:pPr marL="0" indent="0">
              <a:buNone/>
            </a:pPr>
            <a:endParaRPr lang="zh-CN" altLang="en-US" dirty="0"/>
          </a:p>
        </p:txBody>
      </p:sp>
      <p:graphicFrame>
        <p:nvGraphicFramePr>
          <p:cNvPr id="5" name="表格 5">
            <a:extLst>
              <a:ext uri="{FF2B5EF4-FFF2-40B4-BE49-F238E27FC236}">
                <a16:creationId xmlns:a16="http://schemas.microsoft.com/office/drawing/2014/main" id="{23CAF0B5-3C36-44F8-B2FB-4A35A8E28EB8}"/>
              </a:ext>
            </a:extLst>
          </p:cNvPr>
          <p:cNvGraphicFramePr>
            <a:graphicFrameLocks noGrp="1"/>
          </p:cNvGraphicFramePr>
          <p:nvPr>
            <p:extLst>
              <p:ext uri="{D42A27DB-BD31-4B8C-83A1-F6EECF244321}">
                <p14:modId xmlns:p14="http://schemas.microsoft.com/office/powerpoint/2010/main" val="1672600320"/>
              </p:ext>
            </p:extLst>
          </p:nvPr>
        </p:nvGraphicFramePr>
        <p:xfrm>
          <a:off x="722789" y="2597972"/>
          <a:ext cx="3121241" cy="503520"/>
        </p:xfrm>
        <a:graphic>
          <a:graphicData uri="http://schemas.openxmlformats.org/drawingml/2006/table">
            <a:tbl>
              <a:tblPr firstRow="1" bandRow="1">
                <a:tableStyleId>{5C22544A-7EE6-4342-B048-85BDC9FD1C3A}</a:tableStyleId>
              </a:tblPr>
              <a:tblGrid>
                <a:gridCol w="3121241">
                  <a:extLst>
                    <a:ext uri="{9D8B030D-6E8A-4147-A177-3AD203B41FA5}">
                      <a16:colId xmlns:a16="http://schemas.microsoft.com/office/drawing/2014/main" val="3313571023"/>
                    </a:ext>
                  </a:extLst>
                </a:gridCol>
              </a:tblGrid>
              <a:tr h="503520">
                <a:tc>
                  <a:txBody>
                    <a:bodyPr/>
                    <a:lstStyle/>
                    <a:p>
                      <a:r>
                        <a:rPr lang="en-US" altLang="zh-CN" dirty="0"/>
                        <a:t> initialize(</a:t>
                      </a:r>
                      <a:r>
                        <a:rPr lang="zh-CN" altLang="en-US" dirty="0"/>
                        <a:t>初始化等价类数组）</a:t>
                      </a:r>
                    </a:p>
                  </a:txBody>
                  <a:tcPr/>
                </a:tc>
                <a:extLst>
                  <a:ext uri="{0D108BD9-81ED-4DB2-BD59-A6C34878D82A}">
                    <a16:rowId xmlns:a16="http://schemas.microsoft.com/office/drawing/2014/main" val="1666692779"/>
                  </a:ext>
                </a:extLst>
              </a:tr>
            </a:tbl>
          </a:graphicData>
        </a:graphic>
      </p:graphicFrame>
      <p:cxnSp>
        <p:nvCxnSpPr>
          <p:cNvPr id="7" name="直接箭头连接符 6">
            <a:extLst>
              <a:ext uri="{FF2B5EF4-FFF2-40B4-BE49-F238E27FC236}">
                <a16:creationId xmlns:a16="http://schemas.microsoft.com/office/drawing/2014/main" id="{5300D5F8-3419-4AC8-BF27-D6AB2CAC8CAF}"/>
              </a:ext>
            </a:extLst>
          </p:cNvPr>
          <p:cNvCxnSpPr/>
          <p:nvPr/>
        </p:nvCxnSpPr>
        <p:spPr>
          <a:xfrm>
            <a:off x="3977196" y="2849732"/>
            <a:ext cx="319596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aphicFrame>
        <p:nvGraphicFramePr>
          <p:cNvPr id="8" name="表格 8">
            <a:extLst>
              <a:ext uri="{FF2B5EF4-FFF2-40B4-BE49-F238E27FC236}">
                <a16:creationId xmlns:a16="http://schemas.microsoft.com/office/drawing/2014/main" id="{78BEA45E-4CC6-4025-9E2B-46F4DC2B1454}"/>
              </a:ext>
            </a:extLst>
          </p:cNvPr>
          <p:cNvGraphicFramePr>
            <a:graphicFrameLocks noGrp="1"/>
          </p:cNvGraphicFramePr>
          <p:nvPr>
            <p:extLst>
              <p:ext uri="{D42A27DB-BD31-4B8C-83A1-F6EECF244321}">
                <p14:modId xmlns:p14="http://schemas.microsoft.com/office/powerpoint/2010/main" val="4073034370"/>
              </p:ext>
            </p:extLst>
          </p:nvPr>
        </p:nvGraphicFramePr>
        <p:xfrm>
          <a:off x="7459338" y="2461412"/>
          <a:ext cx="3608280" cy="914400"/>
        </p:xfrm>
        <a:graphic>
          <a:graphicData uri="http://schemas.openxmlformats.org/drawingml/2006/table">
            <a:tbl>
              <a:tblPr firstRow="1" bandRow="1">
                <a:tableStyleId>{5C22544A-7EE6-4342-B048-85BDC9FD1C3A}</a:tableStyleId>
              </a:tblPr>
              <a:tblGrid>
                <a:gridCol w="3608280">
                  <a:extLst>
                    <a:ext uri="{9D8B030D-6E8A-4147-A177-3AD203B41FA5}">
                      <a16:colId xmlns:a16="http://schemas.microsoft.com/office/drawing/2014/main" val="2618401672"/>
                    </a:ext>
                  </a:extLst>
                </a:gridCol>
              </a:tblGrid>
              <a:tr h="370840">
                <a:tc>
                  <a:txBody>
                    <a:bodyPr/>
                    <a:lstStyle/>
                    <a:p>
                      <a:r>
                        <a:rPr lang="zh-CN" altLang="en-US" dirty="0"/>
                        <a:t>操作一</a:t>
                      </a:r>
                      <a:r>
                        <a:rPr lang="en-US" altLang="zh-CN" dirty="0"/>
                        <a:t>:</a:t>
                      </a:r>
                      <a:r>
                        <a:rPr lang="zh-CN" altLang="en-US" dirty="0"/>
                        <a:t>设置一排椅子，每把椅子把索引作为编号记录在椅背上（从</a:t>
                      </a:r>
                      <a:r>
                        <a:rPr lang="en-US" altLang="zh-CN" dirty="0"/>
                        <a:t>1</a:t>
                      </a:r>
                      <a:r>
                        <a:rPr lang="zh-CN" altLang="en-US" dirty="0"/>
                        <a:t>开始计数）</a:t>
                      </a:r>
                    </a:p>
                  </a:txBody>
                  <a:tcPr/>
                </a:tc>
                <a:extLst>
                  <a:ext uri="{0D108BD9-81ED-4DB2-BD59-A6C34878D82A}">
                    <a16:rowId xmlns:a16="http://schemas.microsoft.com/office/drawing/2014/main" val="3662468505"/>
                  </a:ext>
                </a:extLst>
              </a:tr>
            </a:tbl>
          </a:graphicData>
        </a:graphic>
      </p:graphicFrame>
      <p:graphicFrame>
        <p:nvGraphicFramePr>
          <p:cNvPr id="9" name="表格 9">
            <a:extLst>
              <a:ext uri="{FF2B5EF4-FFF2-40B4-BE49-F238E27FC236}">
                <a16:creationId xmlns:a16="http://schemas.microsoft.com/office/drawing/2014/main" id="{A7515036-4163-4E98-8428-4178B3B64895}"/>
              </a:ext>
            </a:extLst>
          </p:cNvPr>
          <p:cNvGraphicFramePr>
            <a:graphicFrameLocks noGrp="1"/>
          </p:cNvGraphicFramePr>
          <p:nvPr>
            <p:extLst>
              <p:ext uri="{D42A27DB-BD31-4B8C-83A1-F6EECF244321}">
                <p14:modId xmlns:p14="http://schemas.microsoft.com/office/powerpoint/2010/main" val="1125263068"/>
              </p:ext>
            </p:extLst>
          </p:nvPr>
        </p:nvGraphicFramePr>
        <p:xfrm>
          <a:off x="722789" y="3901278"/>
          <a:ext cx="3121241" cy="370840"/>
        </p:xfrm>
        <a:graphic>
          <a:graphicData uri="http://schemas.openxmlformats.org/drawingml/2006/table">
            <a:tbl>
              <a:tblPr firstRow="1" bandRow="1">
                <a:tableStyleId>{5C22544A-7EE6-4342-B048-85BDC9FD1C3A}</a:tableStyleId>
              </a:tblPr>
              <a:tblGrid>
                <a:gridCol w="3121241">
                  <a:extLst>
                    <a:ext uri="{9D8B030D-6E8A-4147-A177-3AD203B41FA5}">
                      <a16:colId xmlns:a16="http://schemas.microsoft.com/office/drawing/2014/main" val="174171265"/>
                    </a:ext>
                  </a:extLst>
                </a:gridCol>
              </a:tblGrid>
              <a:tr h="370840">
                <a:tc>
                  <a:txBody>
                    <a:bodyPr/>
                    <a:lstStyle/>
                    <a:p>
                      <a:r>
                        <a:rPr lang="en-US" altLang="zh-CN" dirty="0"/>
                        <a:t>  unite(</a:t>
                      </a:r>
                      <a:r>
                        <a:rPr lang="zh-CN" altLang="en-US" dirty="0"/>
                        <a:t>合并两个等价类</a:t>
                      </a:r>
                      <a:r>
                        <a:rPr lang="en-US" altLang="zh-CN" dirty="0"/>
                        <a:t>)</a:t>
                      </a:r>
                      <a:endParaRPr lang="zh-CN" altLang="en-US" dirty="0"/>
                    </a:p>
                  </a:txBody>
                  <a:tcPr/>
                </a:tc>
                <a:extLst>
                  <a:ext uri="{0D108BD9-81ED-4DB2-BD59-A6C34878D82A}">
                    <a16:rowId xmlns:a16="http://schemas.microsoft.com/office/drawing/2014/main" val="1786437984"/>
                  </a:ext>
                </a:extLst>
              </a:tr>
            </a:tbl>
          </a:graphicData>
        </a:graphic>
      </p:graphicFrame>
      <p:cxnSp>
        <p:nvCxnSpPr>
          <p:cNvPr id="12" name="直接箭头连接符 11">
            <a:extLst>
              <a:ext uri="{FF2B5EF4-FFF2-40B4-BE49-F238E27FC236}">
                <a16:creationId xmlns:a16="http://schemas.microsoft.com/office/drawing/2014/main" id="{1D15D03C-B19F-4DE6-9B75-B529A0E69CA7}"/>
              </a:ext>
            </a:extLst>
          </p:cNvPr>
          <p:cNvCxnSpPr/>
          <p:nvPr/>
        </p:nvCxnSpPr>
        <p:spPr>
          <a:xfrm>
            <a:off x="4039340" y="4074850"/>
            <a:ext cx="306279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aphicFrame>
        <p:nvGraphicFramePr>
          <p:cNvPr id="13" name="表格 13">
            <a:extLst>
              <a:ext uri="{FF2B5EF4-FFF2-40B4-BE49-F238E27FC236}">
                <a16:creationId xmlns:a16="http://schemas.microsoft.com/office/drawing/2014/main" id="{18B495CF-4038-46AC-AB51-22651373761C}"/>
              </a:ext>
            </a:extLst>
          </p:cNvPr>
          <p:cNvGraphicFramePr>
            <a:graphicFrameLocks noGrp="1"/>
          </p:cNvGraphicFramePr>
          <p:nvPr>
            <p:extLst>
              <p:ext uri="{D42A27DB-BD31-4B8C-83A1-F6EECF244321}">
                <p14:modId xmlns:p14="http://schemas.microsoft.com/office/powerpoint/2010/main" val="4251883876"/>
              </p:ext>
            </p:extLst>
          </p:nvPr>
        </p:nvGraphicFramePr>
        <p:xfrm>
          <a:off x="7474999" y="3814918"/>
          <a:ext cx="3608280" cy="914400"/>
        </p:xfrm>
        <a:graphic>
          <a:graphicData uri="http://schemas.openxmlformats.org/drawingml/2006/table">
            <a:tbl>
              <a:tblPr firstRow="1" bandRow="1">
                <a:tableStyleId>{5C22544A-7EE6-4342-B048-85BDC9FD1C3A}</a:tableStyleId>
              </a:tblPr>
              <a:tblGrid>
                <a:gridCol w="3608280">
                  <a:extLst>
                    <a:ext uri="{9D8B030D-6E8A-4147-A177-3AD203B41FA5}">
                      <a16:colId xmlns:a16="http://schemas.microsoft.com/office/drawing/2014/main" val="3581063945"/>
                    </a:ext>
                  </a:extLst>
                </a:gridCol>
              </a:tblGrid>
              <a:tr h="370840">
                <a:tc>
                  <a:txBody>
                    <a:bodyPr/>
                    <a:lstStyle/>
                    <a:p>
                      <a:r>
                        <a:rPr lang="zh-CN" altLang="en-US" dirty="0"/>
                        <a:t>操作二</a:t>
                      </a:r>
                      <a:r>
                        <a:rPr lang="en-US" altLang="zh-CN" dirty="0"/>
                        <a:t>:</a:t>
                      </a:r>
                      <a:r>
                        <a:rPr lang="zh-CN" altLang="en-US" dirty="0"/>
                        <a:t>把当前椅子上的编号修改为前方首个与自己编号不同的椅子的编号，并占用这个椅子</a:t>
                      </a:r>
                    </a:p>
                  </a:txBody>
                  <a:tcPr/>
                </a:tc>
                <a:extLst>
                  <a:ext uri="{0D108BD9-81ED-4DB2-BD59-A6C34878D82A}">
                    <a16:rowId xmlns:a16="http://schemas.microsoft.com/office/drawing/2014/main" val="2515174610"/>
                  </a:ext>
                </a:extLst>
              </a:tr>
            </a:tbl>
          </a:graphicData>
        </a:graphic>
      </p:graphicFrame>
      <p:graphicFrame>
        <p:nvGraphicFramePr>
          <p:cNvPr id="14" name="表格 14">
            <a:extLst>
              <a:ext uri="{FF2B5EF4-FFF2-40B4-BE49-F238E27FC236}">
                <a16:creationId xmlns:a16="http://schemas.microsoft.com/office/drawing/2014/main" id="{9F6EE07E-7510-42AC-888D-DA8AFB900B51}"/>
              </a:ext>
            </a:extLst>
          </p:cNvPr>
          <p:cNvGraphicFramePr>
            <a:graphicFrameLocks noGrp="1"/>
          </p:cNvGraphicFramePr>
          <p:nvPr>
            <p:extLst>
              <p:ext uri="{D42A27DB-BD31-4B8C-83A1-F6EECF244321}">
                <p14:modId xmlns:p14="http://schemas.microsoft.com/office/powerpoint/2010/main" val="4272994690"/>
              </p:ext>
            </p:extLst>
          </p:nvPr>
        </p:nvGraphicFramePr>
        <p:xfrm>
          <a:off x="722789" y="5310900"/>
          <a:ext cx="3121241" cy="370840"/>
        </p:xfrm>
        <a:graphic>
          <a:graphicData uri="http://schemas.openxmlformats.org/drawingml/2006/table">
            <a:tbl>
              <a:tblPr firstRow="1" bandRow="1">
                <a:tableStyleId>{5C22544A-7EE6-4342-B048-85BDC9FD1C3A}</a:tableStyleId>
              </a:tblPr>
              <a:tblGrid>
                <a:gridCol w="3121241">
                  <a:extLst>
                    <a:ext uri="{9D8B030D-6E8A-4147-A177-3AD203B41FA5}">
                      <a16:colId xmlns:a16="http://schemas.microsoft.com/office/drawing/2014/main" val="2177908501"/>
                    </a:ext>
                  </a:extLst>
                </a:gridCol>
              </a:tblGrid>
              <a:tr h="370840">
                <a:tc>
                  <a:txBody>
                    <a:bodyPr/>
                    <a:lstStyle/>
                    <a:p>
                      <a:r>
                        <a:rPr lang="en-US" altLang="zh-CN" dirty="0"/>
                        <a:t>  find(</a:t>
                      </a:r>
                      <a:r>
                        <a:rPr lang="zh-CN" altLang="en-US" dirty="0"/>
                        <a:t>寻找一个元素的等价类</a:t>
                      </a:r>
                      <a:r>
                        <a:rPr lang="en-US" altLang="zh-CN" dirty="0"/>
                        <a:t>)</a:t>
                      </a:r>
                      <a:endParaRPr lang="zh-CN" altLang="en-US" dirty="0"/>
                    </a:p>
                  </a:txBody>
                  <a:tcPr/>
                </a:tc>
                <a:extLst>
                  <a:ext uri="{0D108BD9-81ED-4DB2-BD59-A6C34878D82A}">
                    <a16:rowId xmlns:a16="http://schemas.microsoft.com/office/drawing/2014/main" val="1783619983"/>
                  </a:ext>
                </a:extLst>
              </a:tr>
            </a:tbl>
          </a:graphicData>
        </a:graphic>
      </p:graphicFrame>
      <p:cxnSp>
        <p:nvCxnSpPr>
          <p:cNvPr id="16" name="直接箭头连接符 15">
            <a:extLst>
              <a:ext uri="{FF2B5EF4-FFF2-40B4-BE49-F238E27FC236}">
                <a16:creationId xmlns:a16="http://schemas.microsoft.com/office/drawing/2014/main" id="{B6DBCE6E-E8F6-4EF4-9478-BFEEE370F318}"/>
              </a:ext>
            </a:extLst>
          </p:cNvPr>
          <p:cNvCxnSpPr/>
          <p:nvPr/>
        </p:nvCxnSpPr>
        <p:spPr>
          <a:xfrm>
            <a:off x="4039340" y="5495278"/>
            <a:ext cx="32403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aphicFrame>
        <p:nvGraphicFramePr>
          <p:cNvPr id="17" name="表格 17">
            <a:extLst>
              <a:ext uri="{FF2B5EF4-FFF2-40B4-BE49-F238E27FC236}">
                <a16:creationId xmlns:a16="http://schemas.microsoft.com/office/drawing/2014/main" id="{421F1867-F653-4E7F-B7F5-C985AD2C79A0}"/>
              </a:ext>
            </a:extLst>
          </p:cNvPr>
          <p:cNvGraphicFramePr>
            <a:graphicFrameLocks noGrp="1"/>
          </p:cNvGraphicFramePr>
          <p:nvPr>
            <p:extLst>
              <p:ext uri="{D42A27DB-BD31-4B8C-83A1-F6EECF244321}">
                <p14:modId xmlns:p14="http://schemas.microsoft.com/office/powerpoint/2010/main" val="419752843"/>
              </p:ext>
            </p:extLst>
          </p:nvPr>
        </p:nvGraphicFramePr>
        <p:xfrm>
          <a:off x="7474999" y="5275390"/>
          <a:ext cx="3581647" cy="914400"/>
        </p:xfrm>
        <a:graphic>
          <a:graphicData uri="http://schemas.openxmlformats.org/drawingml/2006/table">
            <a:tbl>
              <a:tblPr firstRow="1" bandRow="1">
                <a:tableStyleId>{5C22544A-7EE6-4342-B048-85BDC9FD1C3A}</a:tableStyleId>
              </a:tblPr>
              <a:tblGrid>
                <a:gridCol w="3581647">
                  <a:extLst>
                    <a:ext uri="{9D8B030D-6E8A-4147-A177-3AD203B41FA5}">
                      <a16:colId xmlns:a16="http://schemas.microsoft.com/office/drawing/2014/main" val="516687777"/>
                    </a:ext>
                  </a:extLst>
                </a:gridCol>
              </a:tblGrid>
              <a:tr h="370840">
                <a:tc>
                  <a:txBody>
                    <a:bodyPr/>
                    <a:lstStyle/>
                    <a:p>
                      <a:r>
                        <a:rPr lang="zh-CN" altLang="en-US" dirty="0"/>
                        <a:t>操作三：根据当前椅子上的编号查询索引为这个编号的椅子是否是空的</a:t>
                      </a:r>
                    </a:p>
                  </a:txBody>
                  <a:tcPr/>
                </a:tc>
                <a:extLst>
                  <a:ext uri="{0D108BD9-81ED-4DB2-BD59-A6C34878D82A}">
                    <a16:rowId xmlns:a16="http://schemas.microsoft.com/office/drawing/2014/main" val="1156419674"/>
                  </a:ext>
                </a:extLst>
              </a:tr>
            </a:tbl>
          </a:graphicData>
        </a:graphic>
      </p:graphicFrame>
    </p:spTree>
    <p:extLst>
      <p:ext uri="{BB962C8B-B14F-4D97-AF65-F5344CB8AC3E}">
        <p14:creationId xmlns:p14="http://schemas.microsoft.com/office/powerpoint/2010/main" val="387731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A21FA-DF5E-4941-A684-D346E9518596}"/>
              </a:ext>
            </a:extLst>
          </p:cNvPr>
          <p:cNvSpPr>
            <a:spLocks noGrp="1"/>
          </p:cNvSpPr>
          <p:nvPr>
            <p:ph type="title"/>
          </p:nvPr>
        </p:nvSpPr>
        <p:spPr/>
        <p:txBody>
          <a:bodyPr>
            <a:normAutofit/>
          </a:bodyPr>
          <a:lstStyle/>
          <a:p>
            <a:r>
              <a:rPr lang="zh-CN" altLang="en-US" sz="3200" dirty="0"/>
              <a:t>应用程序设计（用映射说明基础算法的意义）</a:t>
            </a:r>
          </a:p>
        </p:txBody>
      </p:sp>
      <p:sp>
        <p:nvSpPr>
          <p:cNvPr id="3" name="内容占位符 2">
            <a:extLst>
              <a:ext uri="{FF2B5EF4-FFF2-40B4-BE49-F238E27FC236}">
                <a16:creationId xmlns:a16="http://schemas.microsoft.com/office/drawing/2014/main" id="{AD20465C-D404-4F11-821C-4A98D6EC282D}"/>
              </a:ext>
            </a:extLst>
          </p:cNvPr>
          <p:cNvSpPr>
            <a:spLocks noGrp="1"/>
          </p:cNvSpPr>
          <p:nvPr>
            <p:ph idx="1"/>
          </p:nvPr>
        </p:nvSpPr>
        <p:spPr/>
        <p:txBody>
          <a:bodyPr/>
          <a:lstStyle/>
          <a:p>
            <a:pPr marL="0" indent="0">
              <a:buNone/>
            </a:pPr>
            <a:r>
              <a:rPr lang="zh-CN" altLang="en-US" dirty="0"/>
              <a:t>操作一的意义：</a:t>
            </a:r>
            <a:r>
              <a:rPr lang="zh-CN" altLang="en-US" dirty="0">
                <a:solidFill>
                  <a:srgbClr val="FF0000"/>
                </a:solidFill>
              </a:rPr>
              <a:t>指出距离当前椅子的最近且可用的椅子的位置</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zh-CN" altLang="en-US" dirty="0"/>
              <a:t>操作二的意义：当这个椅子被占用时，若后续有任务来询问这把椅子是否可以为其所用时，这把椅子会告诉这个任务：“</a:t>
            </a:r>
            <a:r>
              <a:rPr lang="zh-CN" altLang="en-US" dirty="0">
                <a:solidFill>
                  <a:srgbClr val="FF0000"/>
                </a:solidFill>
              </a:rPr>
              <a:t>我已经不可用了，但我知道在我前方离我最近的且可用的椅子在哪里，我的编号就是它的索引。</a:t>
            </a:r>
            <a:r>
              <a:rPr lang="zh-CN" altLang="en-US" dirty="0"/>
              <a:t>”</a:t>
            </a:r>
            <a:endParaRPr lang="en-US" altLang="zh-CN" dirty="0"/>
          </a:p>
          <a:p>
            <a:pPr marL="0" indent="0">
              <a:buNone/>
            </a:pPr>
            <a:endParaRPr lang="en-US" altLang="zh-CN" dirty="0"/>
          </a:p>
          <a:p>
            <a:pPr marL="0" indent="0">
              <a:buNone/>
            </a:pPr>
            <a:r>
              <a:rPr lang="zh-CN" altLang="en-US" dirty="0"/>
              <a:t>操作三的意义：查询当前椅子前方最近可用的椅子（当然也</a:t>
            </a:r>
            <a:r>
              <a:rPr lang="zh-CN" altLang="en-US" dirty="0">
                <a:solidFill>
                  <a:srgbClr val="FF0000"/>
                </a:solidFill>
              </a:rPr>
              <a:t>可能是它自己</a:t>
            </a:r>
            <a:r>
              <a:rPr lang="zh-CN" altLang="en-US" dirty="0"/>
              <a:t>）</a:t>
            </a:r>
          </a:p>
        </p:txBody>
      </p:sp>
    </p:spTree>
    <p:extLst>
      <p:ext uri="{BB962C8B-B14F-4D97-AF65-F5344CB8AC3E}">
        <p14:creationId xmlns:p14="http://schemas.microsoft.com/office/powerpoint/2010/main" val="276978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8C36E-B41D-4B34-BFB1-FC72B390DA11}"/>
              </a:ext>
            </a:extLst>
          </p:cNvPr>
          <p:cNvSpPr>
            <a:spLocks noGrp="1"/>
          </p:cNvSpPr>
          <p:nvPr>
            <p:ph type="title"/>
          </p:nvPr>
        </p:nvSpPr>
        <p:spPr/>
        <p:txBody>
          <a:bodyPr>
            <a:normAutofit/>
          </a:bodyPr>
          <a:lstStyle/>
          <a:p>
            <a:r>
              <a:rPr lang="zh-CN" altLang="en-US" sz="3200" dirty="0"/>
              <a:t>应用程序设计（用映射说明基础算法的意义）</a:t>
            </a:r>
          </a:p>
        </p:txBody>
      </p:sp>
      <p:sp>
        <p:nvSpPr>
          <p:cNvPr id="3" name="内容占位符 2">
            <a:extLst>
              <a:ext uri="{FF2B5EF4-FFF2-40B4-BE49-F238E27FC236}">
                <a16:creationId xmlns:a16="http://schemas.microsoft.com/office/drawing/2014/main" id="{5DB429E7-C448-4D96-9C49-C2D71F9EEF00}"/>
              </a:ext>
            </a:extLst>
          </p:cNvPr>
          <p:cNvSpPr>
            <a:spLocks noGrp="1"/>
          </p:cNvSpPr>
          <p:nvPr>
            <p:ph idx="1"/>
          </p:nvPr>
        </p:nvSpPr>
        <p:spPr/>
        <p:txBody>
          <a:bodyPr>
            <a:normAutofit/>
          </a:bodyPr>
          <a:lstStyle/>
          <a:p>
            <a:pPr marL="0" indent="0">
              <a:buNone/>
            </a:pPr>
            <a:r>
              <a:rPr lang="zh-CN" altLang="en-US" sz="2000" dirty="0"/>
              <a:t>整体流程：每个任务去查询自己可用的最后一把椅子（即最迟结束时间），询问其前方最近的可用的椅子，判断这个椅子是否在自己的可执行时段中。若在，占用；若不在，调度失败。</a:t>
            </a:r>
            <a:endParaRPr lang="en-US" altLang="zh-CN" sz="2000" dirty="0"/>
          </a:p>
          <a:p>
            <a:pPr marL="0" indent="0">
              <a:buNone/>
            </a:pPr>
            <a:r>
              <a:rPr lang="zh-CN" altLang="en-US" sz="2000" dirty="0"/>
              <a:t>一个实例：</a:t>
            </a:r>
            <a:endParaRPr lang="en-US" altLang="zh-CN" sz="2000" dirty="0"/>
          </a:p>
          <a:p>
            <a:pPr marL="0" indent="0">
              <a:buNone/>
            </a:pPr>
            <a:r>
              <a:rPr lang="en-US" altLang="zh-CN" sz="2000" dirty="0"/>
              <a:t>	1. </a:t>
            </a:r>
            <a:r>
              <a:rPr lang="zh-CN" altLang="en-US" sz="2000" dirty="0"/>
              <a:t>当前任务的开始结束时间为</a:t>
            </a:r>
            <a:r>
              <a:rPr lang="en-US" altLang="zh-CN" sz="2000" dirty="0"/>
              <a:t>13-16</a:t>
            </a:r>
          </a:p>
          <a:p>
            <a:pPr marL="0" indent="0">
              <a:buNone/>
            </a:pPr>
            <a:r>
              <a:rPr lang="en-US" altLang="zh-CN" sz="2000" dirty="0"/>
              <a:t>	2. </a:t>
            </a:r>
            <a:r>
              <a:rPr lang="zh-CN" altLang="en-US" sz="2000" dirty="0"/>
              <a:t>查询</a:t>
            </a:r>
            <a:r>
              <a:rPr lang="en-US" altLang="zh-CN" sz="2000" dirty="0"/>
              <a:t>16</a:t>
            </a:r>
            <a:r>
              <a:rPr lang="zh-CN" altLang="en-US" sz="2000" dirty="0"/>
              <a:t>号椅子，</a:t>
            </a:r>
            <a:r>
              <a:rPr lang="en-US" altLang="zh-CN" sz="2000" dirty="0"/>
              <a:t>16</a:t>
            </a:r>
            <a:r>
              <a:rPr lang="zh-CN" altLang="en-US" sz="2000" dirty="0"/>
              <a:t>号椅子为其指路，告诉该任务可用的椅子是</a:t>
            </a:r>
            <a:r>
              <a:rPr lang="en-US" altLang="zh-CN" sz="2000" dirty="0"/>
              <a:t>14</a:t>
            </a:r>
            <a:r>
              <a:rPr lang="zh-CN" altLang="en-US" sz="2000" dirty="0"/>
              <a:t>号</a:t>
            </a:r>
            <a:endParaRPr lang="en-US" altLang="zh-CN" sz="2000" dirty="0"/>
          </a:p>
          <a:p>
            <a:pPr marL="0" indent="0">
              <a:buNone/>
            </a:pPr>
            <a:r>
              <a:rPr lang="en-US" altLang="zh-CN" sz="2000" dirty="0"/>
              <a:t>	3. 14</a:t>
            </a:r>
            <a:r>
              <a:rPr lang="zh-CN" altLang="en-US" sz="2000" dirty="0"/>
              <a:t>号椅子可用，该任务占用</a:t>
            </a:r>
            <a:endParaRPr lang="en-US" altLang="zh-CN" sz="2000" dirty="0"/>
          </a:p>
          <a:p>
            <a:pPr marL="0" indent="0">
              <a:buNone/>
            </a:pPr>
            <a:r>
              <a:rPr lang="zh-CN" altLang="en-US" sz="2000" dirty="0"/>
              <a:t>也可能：</a:t>
            </a:r>
            <a:endParaRPr lang="en-US" altLang="zh-CN" sz="2000" dirty="0"/>
          </a:p>
          <a:p>
            <a:pPr marL="0" indent="0">
              <a:buNone/>
            </a:pPr>
            <a:r>
              <a:rPr lang="en-US" altLang="zh-CN" sz="2000" dirty="0"/>
              <a:t>	2. 16</a:t>
            </a:r>
            <a:r>
              <a:rPr lang="zh-CN" altLang="en-US" sz="2000" dirty="0"/>
              <a:t>号椅子指路</a:t>
            </a:r>
            <a:r>
              <a:rPr lang="en-US" altLang="zh-CN" sz="2000" dirty="0"/>
              <a:t>11</a:t>
            </a:r>
            <a:r>
              <a:rPr lang="zh-CN" altLang="en-US" sz="2000" dirty="0"/>
              <a:t>号</a:t>
            </a:r>
            <a:endParaRPr lang="en-US" altLang="zh-CN" sz="2000" dirty="0"/>
          </a:p>
          <a:p>
            <a:pPr marL="0" indent="0">
              <a:buNone/>
            </a:pPr>
            <a:r>
              <a:rPr lang="en-US" altLang="zh-CN" sz="2000" dirty="0"/>
              <a:t>	3. 11</a:t>
            </a:r>
            <a:r>
              <a:rPr lang="zh-CN" altLang="en-US" sz="2000" dirty="0"/>
              <a:t>号不可用，（这也说明</a:t>
            </a:r>
            <a:r>
              <a:rPr lang="en-US" altLang="zh-CN" sz="2000" dirty="0"/>
              <a:t>13-16</a:t>
            </a:r>
            <a:r>
              <a:rPr lang="zh-CN" altLang="en-US" sz="2000" dirty="0"/>
              <a:t>已经都被占用了，其实</a:t>
            </a:r>
            <a:r>
              <a:rPr lang="en-US" altLang="zh-CN" sz="2000" dirty="0"/>
              <a:t>12</a:t>
            </a:r>
            <a:r>
              <a:rPr lang="zh-CN" altLang="en-US" sz="2000" dirty="0"/>
              <a:t>也被占用了）调度失败</a:t>
            </a:r>
          </a:p>
        </p:txBody>
      </p:sp>
    </p:spTree>
    <p:extLst>
      <p:ext uri="{BB962C8B-B14F-4D97-AF65-F5344CB8AC3E}">
        <p14:creationId xmlns:p14="http://schemas.microsoft.com/office/powerpoint/2010/main" val="295704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1E37C-E180-45C4-B18B-5205F4BE41BF}"/>
              </a:ext>
            </a:extLst>
          </p:cNvPr>
          <p:cNvSpPr>
            <a:spLocks noGrp="1"/>
          </p:cNvSpPr>
          <p:nvPr>
            <p:ph type="title"/>
          </p:nvPr>
        </p:nvSpPr>
        <p:spPr/>
        <p:txBody>
          <a:bodyPr>
            <a:normAutofit/>
          </a:bodyPr>
          <a:lstStyle/>
          <a:p>
            <a:r>
              <a:rPr lang="zh-CN" altLang="en-US" sz="3200" dirty="0"/>
              <a:t>应用程序设计（用映射说明基础算法的意义）</a:t>
            </a:r>
          </a:p>
        </p:txBody>
      </p:sp>
      <p:sp>
        <p:nvSpPr>
          <p:cNvPr id="3" name="内容占位符 2">
            <a:extLst>
              <a:ext uri="{FF2B5EF4-FFF2-40B4-BE49-F238E27FC236}">
                <a16:creationId xmlns:a16="http://schemas.microsoft.com/office/drawing/2014/main" id="{18658C9A-5D2B-4A91-974F-B614E708F91B}"/>
              </a:ext>
            </a:extLst>
          </p:cNvPr>
          <p:cNvSpPr>
            <a:spLocks noGrp="1"/>
          </p:cNvSpPr>
          <p:nvPr>
            <p:ph idx="1"/>
          </p:nvPr>
        </p:nvSpPr>
        <p:spPr/>
        <p:txBody>
          <a:bodyPr>
            <a:normAutofit/>
          </a:bodyPr>
          <a:lstStyle/>
          <a:p>
            <a:pPr marL="0" indent="0">
              <a:buNone/>
            </a:pPr>
            <a:r>
              <a:rPr lang="zh-CN" altLang="en-US" sz="2000" dirty="0"/>
              <a:t>为什么一开始任务要按照开始时间的大小降序排列？</a:t>
            </a:r>
            <a:endParaRPr lang="en-US" altLang="zh-CN" sz="2000" dirty="0"/>
          </a:p>
          <a:p>
            <a:pPr marL="0" indent="0">
              <a:buNone/>
            </a:pPr>
            <a:r>
              <a:rPr lang="zh-CN" altLang="en-US" sz="2000" dirty="0"/>
              <a:t>下面给出一个</a:t>
            </a:r>
            <a:r>
              <a:rPr lang="zh-CN" altLang="en-US" sz="2000" dirty="0">
                <a:solidFill>
                  <a:srgbClr val="FF0000"/>
                </a:solidFill>
              </a:rPr>
              <a:t>侧重于直观感受</a:t>
            </a:r>
            <a:r>
              <a:rPr lang="zh-CN" altLang="en-US" sz="2000" dirty="0"/>
              <a:t>的实例，证明放到后面：</a:t>
            </a:r>
            <a:endParaRPr lang="en-US" altLang="zh-CN" sz="2000" dirty="0"/>
          </a:p>
          <a:p>
            <a:pPr marL="0" indent="0">
              <a:buNone/>
            </a:pPr>
            <a:r>
              <a:rPr lang="en-US" altLang="zh-CN" sz="2000" dirty="0"/>
              <a:t>	1.</a:t>
            </a:r>
            <a:r>
              <a:rPr lang="zh-CN" altLang="en-US" sz="2000" dirty="0"/>
              <a:t>按照任务序列的顺序调度，则任务</a:t>
            </a:r>
            <a:r>
              <a:rPr lang="en-US" altLang="zh-CN" sz="2000" dirty="0"/>
              <a:t>1</a:t>
            </a:r>
            <a:r>
              <a:rPr lang="zh-CN" altLang="en-US" sz="2000" dirty="0"/>
              <a:t>占用椅子</a:t>
            </a:r>
            <a:r>
              <a:rPr lang="en-US" altLang="zh-CN" sz="2000" dirty="0"/>
              <a:t>2</a:t>
            </a:r>
            <a:r>
              <a:rPr lang="zh-CN" altLang="en-US" sz="2000" dirty="0"/>
              <a:t>，任务</a:t>
            </a:r>
            <a:r>
              <a:rPr lang="en-US" altLang="zh-CN" sz="2000" dirty="0"/>
              <a:t>2</a:t>
            </a:r>
            <a:r>
              <a:rPr lang="zh-CN" altLang="en-US" sz="2000" dirty="0"/>
              <a:t>没地方可去</a:t>
            </a:r>
            <a:endParaRPr lang="en-US" altLang="zh-CN" sz="2000" dirty="0"/>
          </a:p>
          <a:p>
            <a:pPr marL="0" indent="0">
              <a:buNone/>
            </a:pPr>
            <a:r>
              <a:rPr lang="en-US" altLang="zh-CN" sz="2000" dirty="0"/>
              <a:t>		</a:t>
            </a:r>
          </a:p>
          <a:p>
            <a:pPr marL="0" indent="0">
              <a:buNone/>
            </a:pPr>
            <a:endParaRPr lang="en-US" altLang="zh-CN" sz="2000" dirty="0"/>
          </a:p>
          <a:p>
            <a:pPr marL="0" indent="0">
              <a:buNone/>
            </a:pPr>
            <a:r>
              <a:rPr lang="en-US" altLang="zh-CN" sz="2000" dirty="0"/>
              <a:t>	2.</a:t>
            </a:r>
            <a:r>
              <a:rPr lang="zh-CN" altLang="en-US" sz="2000" dirty="0"/>
              <a:t>按照开始时间降序调度</a:t>
            </a:r>
            <a:endParaRPr lang="en-US" altLang="zh-CN" sz="2000" dirty="0"/>
          </a:p>
          <a:p>
            <a:pPr marL="0" indent="0">
              <a:buNone/>
            </a:pPr>
            <a:endParaRPr lang="zh-CN" altLang="en-US" sz="2000" dirty="0"/>
          </a:p>
        </p:txBody>
      </p:sp>
      <p:pic>
        <p:nvPicPr>
          <p:cNvPr id="5" name="图片 4">
            <a:extLst>
              <a:ext uri="{FF2B5EF4-FFF2-40B4-BE49-F238E27FC236}">
                <a16:creationId xmlns:a16="http://schemas.microsoft.com/office/drawing/2014/main" id="{90A1A1EA-E058-468F-8FE9-DA5ED2E7E4E5}"/>
              </a:ext>
            </a:extLst>
          </p:cNvPr>
          <p:cNvPicPr>
            <a:picLocks noChangeAspect="1"/>
          </p:cNvPicPr>
          <p:nvPr/>
        </p:nvPicPr>
        <p:blipFill>
          <a:blip r:embed="rId2"/>
          <a:stretch>
            <a:fillRect/>
          </a:stretch>
        </p:blipFill>
        <p:spPr>
          <a:xfrm>
            <a:off x="7055100" y="3200183"/>
            <a:ext cx="4740051" cy="2446232"/>
          </a:xfrm>
          <a:prstGeom prst="rect">
            <a:avLst/>
          </a:prstGeom>
        </p:spPr>
      </p:pic>
      <p:graphicFrame>
        <p:nvGraphicFramePr>
          <p:cNvPr id="6" name="表格 6">
            <a:extLst>
              <a:ext uri="{FF2B5EF4-FFF2-40B4-BE49-F238E27FC236}">
                <a16:creationId xmlns:a16="http://schemas.microsoft.com/office/drawing/2014/main" id="{762CD2E5-CA92-4D4A-8EDE-19B1E0C2F8B0}"/>
              </a:ext>
            </a:extLst>
          </p:cNvPr>
          <p:cNvGraphicFramePr>
            <a:graphicFrameLocks noGrp="1"/>
          </p:cNvGraphicFramePr>
          <p:nvPr>
            <p:extLst>
              <p:ext uri="{D42A27DB-BD31-4B8C-83A1-F6EECF244321}">
                <p14:modId xmlns:p14="http://schemas.microsoft.com/office/powerpoint/2010/main" val="3406758097"/>
              </p:ext>
            </p:extLst>
          </p:nvPr>
        </p:nvGraphicFramePr>
        <p:xfrm>
          <a:off x="1037700" y="3200183"/>
          <a:ext cx="4635132" cy="370840"/>
        </p:xfrm>
        <a:graphic>
          <a:graphicData uri="http://schemas.openxmlformats.org/drawingml/2006/table">
            <a:tbl>
              <a:tblPr firstRow="1" bandRow="1">
                <a:tableStyleId>{5C22544A-7EE6-4342-B048-85BDC9FD1C3A}</a:tableStyleId>
              </a:tblPr>
              <a:tblGrid>
                <a:gridCol w="2317566">
                  <a:extLst>
                    <a:ext uri="{9D8B030D-6E8A-4147-A177-3AD203B41FA5}">
                      <a16:colId xmlns:a16="http://schemas.microsoft.com/office/drawing/2014/main" val="69652116"/>
                    </a:ext>
                  </a:extLst>
                </a:gridCol>
                <a:gridCol w="2317566">
                  <a:extLst>
                    <a:ext uri="{9D8B030D-6E8A-4147-A177-3AD203B41FA5}">
                      <a16:colId xmlns:a16="http://schemas.microsoft.com/office/drawing/2014/main" val="777724989"/>
                    </a:ext>
                  </a:extLst>
                </a:gridCol>
              </a:tblGrid>
              <a:tr h="370840">
                <a:tc>
                  <a:txBody>
                    <a:bodyPr/>
                    <a:lstStyle/>
                    <a:p>
                      <a:endParaRPr lang="zh-CN" altLang="en-US" dirty="0"/>
                    </a:p>
                  </a:txBody>
                  <a:tcPr/>
                </a:tc>
                <a:tc>
                  <a:txBody>
                    <a:bodyPr/>
                    <a:lstStyle/>
                    <a:p>
                      <a:r>
                        <a:rPr lang="zh-CN" altLang="en-US" dirty="0"/>
                        <a:t>任务</a:t>
                      </a:r>
                      <a:r>
                        <a:rPr lang="en-US" altLang="zh-CN" dirty="0"/>
                        <a:t>1</a:t>
                      </a:r>
                      <a:endParaRPr lang="zh-CN" altLang="en-US" dirty="0"/>
                    </a:p>
                  </a:txBody>
                  <a:tcPr/>
                </a:tc>
                <a:extLst>
                  <a:ext uri="{0D108BD9-81ED-4DB2-BD59-A6C34878D82A}">
                    <a16:rowId xmlns:a16="http://schemas.microsoft.com/office/drawing/2014/main" val="1571362737"/>
                  </a:ext>
                </a:extLst>
              </a:tr>
            </a:tbl>
          </a:graphicData>
        </a:graphic>
      </p:graphicFrame>
      <p:graphicFrame>
        <p:nvGraphicFramePr>
          <p:cNvPr id="7" name="表格 7">
            <a:extLst>
              <a:ext uri="{FF2B5EF4-FFF2-40B4-BE49-F238E27FC236}">
                <a16:creationId xmlns:a16="http://schemas.microsoft.com/office/drawing/2014/main" id="{279BDF34-DE2C-4051-BE11-A92C43DE36E8}"/>
              </a:ext>
            </a:extLst>
          </p:cNvPr>
          <p:cNvGraphicFramePr>
            <a:graphicFrameLocks noGrp="1"/>
          </p:cNvGraphicFramePr>
          <p:nvPr>
            <p:extLst>
              <p:ext uri="{D42A27DB-BD31-4B8C-83A1-F6EECF244321}">
                <p14:modId xmlns:p14="http://schemas.microsoft.com/office/powerpoint/2010/main" val="4024502590"/>
              </p:ext>
            </p:extLst>
          </p:nvPr>
        </p:nvGraphicFramePr>
        <p:xfrm>
          <a:off x="1037700" y="4415140"/>
          <a:ext cx="4635132" cy="370840"/>
        </p:xfrm>
        <a:graphic>
          <a:graphicData uri="http://schemas.openxmlformats.org/drawingml/2006/table">
            <a:tbl>
              <a:tblPr firstRow="1" bandRow="1">
                <a:tableStyleId>{5C22544A-7EE6-4342-B048-85BDC9FD1C3A}</a:tableStyleId>
              </a:tblPr>
              <a:tblGrid>
                <a:gridCol w="2317566">
                  <a:extLst>
                    <a:ext uri="{9D8B030D-6E8A-4147-A177-3AD203B41FA5}">
                      <a16:colId xmlns:a16="http://schemas.microsoft.com/office/drawing/2014/main" val="2853313307"/>
                    </a:ext>
                  </a:extLst>
                </a:gridCol>
                <a:gridCol w="2317566">
                  <a:extLst>
                    <a:ext uri="{9D8B030D-6E8A-4147-A177-3AD203B41FA5}">
                      <a16:colId xmlns:a16="http://schemas.microsoft.com/office/drawing/2014/main" val="2262005459"/>
                    </a:ext>
                  </a:extLst>
                </a:gridCol>
              </a:tblGrid>
              <a:tr h="370840">
                <a:tc>
                  <a:txBody>
                    <a:bodyPr/>
                    <a:lstStyle/>
                    <a:p>
                      <a:r>
                        <a:rPr lang="en-US" altLang="zh-CN" dirty="0"/>
                        <a:t>  </a:t>
                      </a:r>
                      <a:r>
                        <a:rPr lang="zh-CN" altLang="en-US" dirty="0"/>
                        <a:t>第二步 任务</a:t>
                      </a:r>
                      <a:r>
                        <a:rPr lang="en-US" altLang="zh-CN" dirty="0"/>
                        <a:t>1</a:t>
                      </a:r>
                      <a:endParaRPr lang="zh-CN" altLang="en-US" dirty="0"/>
                    </a:p>
                  </a:txBody>
                  <a:tcPr/>
                </a:tc>
                <a:tc>
                  <a:txBody>
                    <a:bodyPr/>
                    <a:lstStyle/>
                    <a:p>
                      <a:r>
                        <a:rPr lang="en-US" altLang="zh-CN" dirty="0"/>
                        <a:t>  </a:t>
                      </a:r>
                      <a:r>
                        <a:rPr lang="zh-CN" altLang="en-US" dirty="0"/>
                        <a:t>第一步 任务</a:t>
                      </a:r>
                      <a:r>
                        <a:rPr lang="en-US" altLang="zh-CN" dirty="0"/>
                        <a:t>2</a:t>
                      </a:r>
                      <a:endParaRPr lang="zh-CN" altLang="en-US" dirty="0"/>
                    </a:p>
                  </a:txBody>
                  <a:tcPr/>
                </a:tc>
                <a:extLst>
                  <a:ext uri="{0D108BD9-81ED-4DB2-BD59-A6C34878D82A}">
                    <a16:rowId xmlns:a16="http://schemas.microsoft.com/office/drawing/2014/main" val="1464196826"/>
                  </a:ext>
                </a:extLst>
              </a:tr>
            </a:tbl>
          </a:graphicData>
        </a:graphic>
      </p:graphicFrame>
    </p:spTree>
    <p:extLst>
      <p:ext uri="{BB962C8B-B14F-4D97-AF65-F5344CB8AC3E}">
        <p14:creationId xmlns:p14="http://schemas.microsoft.com/office/powerpoint/2010/main" val="319447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6CFD8-05EC-4E7B-A18A-4C13F991E210}"/>
              </a:ext>
            </a:extLst>
          </p:cNvPr>
          <p:cNvSpPr>
            <a:spLocks noGrp="1"/>
          </p:cNvSpPr>
          <p:nvPr>
            <p:ph type="title"/>
          </p:nvPr>
        </p:nvSpPr>
        <p:spPr/>
        <p:txBody>
          <a:bodyPr/>
          <a:lstStyle/>
          <a:p>
            <a:r>
              <a:rPr lang="zh-CN" altLang="en-US" dirty="0"/>
              <a:t>应用程序设计（额外功能的实现）</a:t>
            </a:r>
          </a:p>
        </p:txBody>
      </p:sp>
      <p:sp>
        <p:nvSpPr>
          <p:cNvPr id="3" name="内容占位符 2">
            <a:extLst>
              <a:ext uri="{FF2B5EF4-FFF2-40B4-BE49-F238E27FC236}">
                <a16:creationId xmlns:a16="http://schemas.microsoft.com/office/drawing/2014/main" id="{99426A55-7455-4037-A2F6-CAC3E2CE289A}"/>
              </a:ext>
            </a:extLst>
          </p:cNvPr>
          <p:cNvSpPr>
            <a:spLocks noGrp="1"/>
          </p:cNvSpPr>
          <p:nvPr>
            <p:ph idx="1"/>
          </p:nvPr>
        </p:nvSpPr>
        <p:spPr/>
        <p:txBody>
          <a:bodyPr/>
          <a:lstStyle/>
          <a:p>
            <a:pPr marL="0" indent="0">
              <a:buNone/>
            </a:pPr>
            <a:r>
              <a:rPr lang="en-US" altLang="zh-CN" dirty="0"/>
              <a:t>3.2 </a:t>
            </a:r>
            <a:r>
              <a:rPr lang="zh-CN" altLang="en-US" dirty="0"/>
              <a:t>额外功能的实现</a:t>
            </a:r>
            <a:endParaRPr lang="en-US" altLang="zh-CN" dirty="0"/>
          </a:p>
          <a:p>
            <a:pPr marL="0" indent="0">
              <a:buNone/>
            </a:pPr>
            <a:r>
              <a:rPr lang="en-US" altLang="zh-CN" dirty="0"/>
              <a:t>	3.2.1 </a:t>
            </a:r>
            <a:r>
              <a:rPr lang="zh-CN" altLang="en-US" dirty="0"/>
              <a:t>多执行时间</a:t>
            </a:r>
            <a:endParaRPr lang="en-US" altLang="zh-CN" dirty="0"/>
          </a:p>
          <a:p>
            <a:pPr marL="0" indent="0">
              <a:buNone/>
            </a:pPr>
            <a:r>
              <a:rPr lang="en-US" altLang="zh-CN" dirty="0"/>
              <a:t>	3.2.2 </a:t>
            </a:r>
            <a:r>
              <a:rPr lang="zh-CN" altLang="en-US" dirty="0"/>
              <a:t>用户预设优先级</a:t>
            </a:r>
            <a:endParaRPr lang="en-US" altLang="zh-CN" dirty="0"/>
          </a:p>
          <a:p>
            <a:pPr marL="0" indent="0">
              <a:buNone/>
            </a:pPr>
            <a:r>
              <a:rPr lang="en-US" altLang="zh-CN" dirty="0"/>
              <a:t>	3.2.3 </a:t>
            </a:r>
            <a:r>
              <a:rPr lang="zh-CN" altLang="en-US" dirty="0"/>
              <a:t>分时段</a:t>
            </a:r>
            <a:endParaRPr lang="en-US" altLang="zh-CN" dirty="0"/>
          </a:p>
          <a:p>
            <a:pPr marL="0" indent="0">
              <a:buNone/>
            </a:pPr>
            <a:endParaRPr lang="zh-CN" altLang="en-US" dirty="0"/>
          </a:p>
        </p:txBody>
      </p:sp>
    </p:spTree>
    <p:extLst>
      <p:ext uri="{BB962C8B-B14F-4D97-AF65-F5344CB8AC3E}">
        <p14:creationId xmlns:p14="http://schemas.microsoft.com/office/powerpoint/2010/main" val="355917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EA2ED-1D1F-4EC3-BC0B-195E02830EC2}"/>
              </a:ext>
            </a:extLst>
          </p:cNvPr>
          <p:cNvSpPr>
            <a:spLocks noGrp="1"/>
          </p:cNvSpPr>
          <p:nvPr>
            <p:ph type="title"/>
          </p:nvPr>
        </p:nvSpPr>
        <p:spPr/>
        <p:txBody>
          <a:bodyPr/>
          <a:lstStyle/>
          <a:p>
            <a:r>
              <a:rPr lang="zh-CN" altLang="en-US" dirty="0"/>
              <a:t>应用程序设计（多执行时间）</a:t>
            </a:r>
          </a:p>
        </p:txBody>
      </p:sp>
      <p:sp>
        <p:nvSpPr>
          <p:cNvPr id="3" name="内容占位符 2">
            <a:extLst>
              <a:ext uri="{FF2B5EF4-FFF2-40B4-BE49-F238E27FC236}">
                <a16:creationId xmlns:a16="http://schemas.microsoft.com/office/drawing/2014/main" id="{6A41ED22-E948-4DAA-B04B-0FD20D681EF4}"/>
              </a:ext>
            </a:extLst>
          </p:cNvPr>
          <p:cNvSpPr>
            <a:spLocks noGrp="1"/>
          </p:cNvSpPr>
          <p:nvPr>
            <p:ph idx="1"/>
          </p:nvPr>
        </p:nvSpPr>
        <p:spPr/>
        <p:txBody>
          <a:bodyPr/>
          <a:lstStyle/>
          <a:p>
            <a:pPr marL="0" indent="0">
              <a:buNone/>
            </a:pPr>
            <a:r>
              <a:rPr lang="zh-CN" altLang="en-US" dirty="0"/>
              <a:t>以</a:t>
            </a:r>
            <a:r>
              <a:rPr lang="en-US" altLang="zh-CN" dirty="0"/>
              <a:t>A</a:t>
            </a:r>
            <a:r>
              <a:rPr lang="zh-CN" altLang="en-US" dirty="0"/>
              <a:t>为例，</a:t>
            </a:r>
            <a:r>
              <a:rPr lang="en-US" altLang="zh-CN" dirty="0"/>
              <a:t>A</a:t>
            </a:r>
            <a:r>
              <a:rPr lang="zh-CN" altLang="en-US" dirty="0"/>
              <a:t>的执行时间为</a:t>
            </a:r>
            <a:r>
              <a:rPr lang="en-US" altLang="zh-CN" dirty="0"/>
              <a:t>3</a:t>
            </a:r>
            <a:r>
              <a:rPr lang="zh-CN" altLang="en-US" dirty="0"/>
              <a:t>，</a:t>
            </a:r>
            <a:endParaRPr lang="en-US" altLang="zh-CN" dirty="0"/>
          </a:p>
          <a:p>
            <a:pPr marL="0" indent="0">
              <a:buNone/>
            </a:pPr>
            <a:r>
              <a:rPr lang="zh-CN" altLang="en-US" dirty="0"/>
              <a:t>令</a:t>
            </a:r>
            <a:r>
              <a:rPr lang="en-US" altLang="zh-CN" dirty="0"/>
              <a:t>A=(a1,a2,a3)</a:t>
            </a:r>
            <a:r>
              <a:rPr lang="zh-CN" altLang="en-US" dirty="0"/>
              <a:t>，</a:t>
            </a:r>
            <a:r>
              <a:rPr lang="en-US" altLang="zh-CN" dirty="0"/>
              <a:t>ai</a:t>
            </a:r>
            <a:r>
              <a:rPr lang="zh-CN" altLang="en-US" dirty="0"/>
              <a:t>继承了</a:t>
            </a:r>
            <a:r>
              <a:rPr lang="en-US" altLang="zh-CN" dirty="0"/>
              <a:t>A</a:t>
            </a:r>
            <a:r>
              <a:rPr lang="zh-CN" altLang="en-US" dirty="0"/>
              <a:t>的开始结束</a:t>
            </a:r>
            <a:endParaRPr lang="en-US" altLang="zh-CN" dirty="0"/>
          </a:p>
          <a:p>
            <a:pPr marL="0" indent="0">
              <a:buNone/>
            </a:pPr>
            <a:r>
              <a:rPr lang="zh-CN" altLang="en-US" dirty="0"/>
              <a:t>时间、优先级、任务名，但执行时间为</a:t>
            </a:r>
            <a:endParaRPr lang="en-US" altLang="zh-CN" dirty="0"/>
          </a:p>
          <a:p>
            <a:pPr marL="0" indent="0">
              <a:buNone/>
            </a:pPr>
            <a:r>
              <a:rPr lang="zh-CN" altLang="en-US" dirty="0"/>
              <a:t>单位时间（</a:t>
            </a:r>
            <a:r>
              <a:rPr lang="en-US" altLang="zh-CN" dirty="0"/>
              <a:t>1</a:t>
            </a:r>
            <a:r>
              <a:rPr lang="zh-CN" altLang="en-US" dirty="0"/>
              <a:t>）</a:t>
            </a:r>
            <a:endParaRPr lang="en-US" altLang="zh-CN" dirty="0"/>
          </a:p>
          <a:p>
            <a:pPr marL="0" indent="0">
              <a:buNone/>
            </a:pPr>
            <a:r>
              <a:rPr lang="zh-CN" altLang="en-US" dirty="0"/>
              <a:t>显然，</a:t>
            </a:r>
            <a:r>
              <a:rPr lang="en-US" altLang="zh-CN" dirty="0"/>
              <a:t>A</a:t>
            </a:r>
            <a:r>
              <a:rPr lang="zh-CN" altLang="en-US" dirty="0"/>
              <a:t>成功得到调度当前仅当</a:t>
            </a:r>
            <a:r>
              <a:rPr lang="en-US" altLang="zh-CN" dirty="0"/>
              <a:t>(a1,a2,a3)</a:t>
            </a:r>
            <a:r>
              <a:rPr lang="zh-CN" altLang="en-US" dirty="0"/>
              <a:t>均得到调度</a:t>
            </a:r>
            <a:endParaRPr lang="en-US" altLang="zh-CN" dirty="0"/>
          </a:p>
          <a:p>
            <a:pPr marL="0" indent="0">
              <a:buNone/>
            </a:pPr>
            <a:endParaRPr lang="en-US" altLang="zh-CN" dirty="0"/>
          </a:p>
          <a:p>
            <a:pPr marL="0" indent="0">
              <a:buNone/>
            </a:pPr>
            <a:r>
              <a:rPr lang="zh-CN" altLang="en-US" dirty="0"/>
              <a:t>对于每一个可执行时间为</a:t>
            </a:r>
            <a:r>
              <a:rPr lang="en-US" altLang="zh-CN" dirty="0"/>
              <a:t>K</a:t>
            </a:r>
            <a:r>
              <a:rPr lang="zh-CN" altLang="en-US" dirty="0"/>
              <a:t>的任务，我们同样将一个父任务拆解为</a:t>
            </a:r>
            <a:r>
              <a:rPr lang="en-US" altLang="zh-CN" dirty="0"/>
              <a:t>k</a:t>
            </a:r>
            <a:r>
              <a:rPr lang="zh-CN" altLang="en-US" dirty="0"/>
              <a:t>个子任务，对每个子任务采用之前描述的算法进行调度。</a:t>
            </a:r>
            <a:r>
              <a:rPr lang="en-US" altLang="zh-CN" dirty="0"/>
              <a:t>	</a:t>
            </a:r>
            <a:endParaRPr lang="zh-CN" altLang="en-US" dirty="0"/>
          </a:p>
        </p:txBody>
      </p:sp>
      <p:pic>
        <p:nvPicPr>
          <p:cNvPr id="5" name="图片 4">
            <a:extLst>
              <a:ext uri="{FF2B5EF4-FFF2-40B4-BE49-F238E27FC236}">
                <a16:creationId xmlns:a16="http://schemas.microsoft.com/office/drawing/2014/main" id="{FB92CEF1-FB8C-4F18-B295-83DD1565F7C3}"/>
              </a:ext>
            </a:extLst>
          </p:cNvPr>
          <p:cNvPicPr>
            <a:picLocks noChangeAspect="1"/>
          </p:cNvPicPr>
          <p:nvPr/>
        </p:nvPicPr>
        <p:blipFill>
          <a:blip r:embed="rId2"/>
          <a:stretch>
            <a:fillRect/>
          </a:stretch>
        </p:blipFill>
        <p:spPr>
          <a:xfrm>
            <a:off x="7060089" y="1595956"/>
            <a:ext cx="4854361" cy="2316681"/>
          </a:xfrm>
          <a:prstGeom prst="rect">
            <a:avLst/>
          </a:prstGeom>
        </p:spPr>
      </p:pic>
    </p:spTree>
    <p:extLst>
      <p:ext uri="{BB962C8B-B14F-4D97-AF65-F5344CB8AC3E}">
        <p14:creationId xmlns:p14="http://schemas.microsoft.com/office/powerpoint/2010/main" val="353287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8358E-D2A4-4601-85CE-62AA2D6FBF34}"/>
              </a:ext>
            </a:extLst>
          </p:cNvPr>
          <p:cNvSpPr>
            <a:spLocks noGrp="1"/>
          </p:cNvSpPr>
          <p:nvPr>
            <p:ph type="title"/>
          </p:nvPr>
        </p:nvSpPr>
        <p:spPr/>
        <p:txBody>
          <a:bodyPr/>
          <a:lstStyle/>
          <a:p>
            <a:r>
              <a:rPr lang="zh-CN" altLang="en-US" dirty="0"/>
              <a:t>应用程序设计（用户预设优先级）</a:t>
            </a:r>
          </a:p>
        </p:txBody>
      </p:sp>
      <p:sp>
        <p:nvSpPr>
          <p:cNvPr id="3" name="内容占位符 2">
            <a:extLst>
              <a:ext uri="{FF2B5EF4-FFF2-40B4-BE49-F238E27FC236}">
                <a16:creationId xmlns:a16="http://schemas.microsoft.com/office/drawing/2014/main" id="{8E82D895-289A-41D0-A617-2B257F1A6F45}"/>
              </a:ext>
            </a:extLst>
          </p:cNvPr>
          <p:cNvSpPr>
            <a:spLocks noGrp="1"/>
          </p:cNvSpPr>
          <p:nvPr>
            <p:ph idx="1"/>
          </p:nvPr>
        </p:nvSpPr>
        <p:spPr/>
        <p:txBody>
          <a:bodyPr/>
          <a:lstStyle/>
          <a:p>
            <a:pPr marL="0" indent="0">
              <a:buNone/>
            </a:pPr>
            <a:r>
              <a:rPr lang="en-US" altLang="zh-CN" b="0" i="0" dirty="0">
                <a:solidFill>
                  <a:srgbClr val="000000"/>
                </a:solidFill>
                <a:effectLst/>
                <a:latin typeface="-apple-system"/>
              </a:rPr>
              <a:t>	</a:t>
            </a:r>
            <a:r>
              <a:rPr lang="zh-CN" altLang="en-US" sz="2000" b="0" i="0" dirty="0">
                <a:solidFill>
                  <a:srgbClr val="000000"/>
                </a:solidFill>
                <a:effectLst/>
                <a:latin typeface="-apple-system"/>
              </a:rPr>
              <a:t>对于优先级，我们的追求是，在满足调度的基础上要</a:t>
            </a:r>
            <a:r>
              <a:rPr lang="zh-CN" altLang="en-US" sz="2000" b="0" i="0" dirty="0">
                <a:solidFill>
                  <a:srgbClr val="FF0000"/>
                </a:solidFill>
                <a:effectLst/>
                <a:latin typeface="-apple-system"/>
              </a:rPr>
              <a:t>让用户设置的优先级较高的任务尽可能早地被执行</a:t>
            </a:r>
            <a:r>
              <a:rPr lang="zh-CN" altLang="en-US" sz="2000" b="0" i="0" dirty="0">
                <a:effectLst/>
                <a:latin typeface="-apple-system"/>
              </a:rPr>
              <a:t>。</a:t>
            </a:r>
            <a:r>
              <a:rPr lang="zh-CN" altLang="en-US" sz="2000" b="0" i="0" dirty="0">
                <a:solidFill>
                  <a:srgbClr val="000000"/>
                </a:solidFill>
                <a:effectLst/>
                <a:latin typeface="-apple-system"/>
              </a:rPr>
              <a:t>为了完成这个功能，我们采取先调度，后调整的策略。即，先按照基本算法完成调度，然后通过操作，将其调整为优先级最优。</a:t>
            </a:r>
            <a:endParaRPr lang="en-US" altLang="zh-CN" sz="2000" b="0" i="0" dirty="0">
              <a:solidFill>
                <a:srgbClr val="000000"/>
              </a:solidFill>
              <a:effectLst/>
              <a:latin typeface="-apple-system"/>
            </a:endParaRPr>
          </a:p>
          <a:p>
            <a:pPr marL="0" indent="0">
              <a:buNone/>
            </a:pPr>
            <a:r>
              <a:rPr lang="en-US" altLang="zh-CN" sz="2000" dirty="0">
                <a:solidFill>
                  <a:srgbClr val="000000"/>
                </a:solidFill>
                <a:latin typeface="-apple-system"/>
              </a:rPr>
              <a:t>	</a:t>
            </a:r>
            <a:r>
              <a:rPr lang="zh-CN" altLang="en-US" sz="2000" dirty="0">
                <a:solidFill>
                  <a:srgbClr val="000000"/>
                </a:solidFill>
                <a:latin typeface="-apple-system"/>
              </a:rPr>
              <a:t>这里主要描述调整的过程：</a:t>
            </a:r>
            <a:endParaRPr lang="en-US" altLang="zh-CN" sz="2000" dirty="0">
              <a:solidFill>
                <a:srgbClr val="000000"/>
              </a:solidFill>
              <a:latin typeface="-apple-system"/>
            </a:endParaRPr>
          </a:p>
          <a:p>
            <a:pPr marL="0" indent="0">
              <a:buNone/>
            </a:pPr>
            <a:r>
              <a:rPr lang="en-US" altLang="zh-CN" sz="2000" dirty="0">
                <a:solidFill>
                  <a:srgbClr val="000000"/>
                </a:solidFill>
                <a:latin typeface="-apple-system"/>
              </a:rPr>
              <a:t>	1. </a:t>
            </a:r>
            <a:r>
              <a:rPr lang="zh-CN" altLang="en-US" sz="2000" dirty="0">
                <a:solidFill>
                  <a:srgbClr val="000000"/>
                </a:solidFill>
                <a:latin typeface="-apple-system"/>
              </a:rPr>
              <a:t>从头到尾遍历结果数组</a:t>
            </a:r>
            <a:endParaRPr lang="en-US" altLang="zh-CN" sz="2000" dirty="0">
              <a:solidFill>
                <a:srgbClr val="000000"/>
              </a:solidFill>
              <a:latin typeface="-apple-system"/>
            </a:endParaRPr>
          </a:p>
          <a:p>
            <a:pPr marL="0" indent="0">
              <a:buNone/>
            </a:pPr>
            <a:r>
              <a:rPr lang="en-US" altLang="zh-CN" sz="2000" dirty="0">
                <a:solidFill>
                  <a:srgbClr val="000000"/>
                </a:solidFill>
                <a:latin typeface="-apple-system"/>
              </a:rPr>
              <a:t>	2. </a:t>
            </a:r>
            <a:r>
              <a:rPr lang="zh-CN" altLang="en-US" sz="2000" dirty="0">
                <a:solidFill>
                  <a:srgbClr val="000000"/>
                </a:solidFill>
                <a:latin typeface="-apple-system"/>
              </a:rPr>
              <a:t>两次握手（你和我能换吗？我和你能换吗？）</a:t>
            </a:r>
            <a:endParaRPr lang="en-US" altLang="zh-CN" sz="2000" dirty="0">
              <a:solidFill>
                <a:srgbClr val="000000"/>
              </a:solidFill>
              <a:latin typeface="-apple-system"/>
            </a:endParaRPr>
          </a:p>
          <a:p>
            <a:pPr marL="0" indent="0">
              <a:buNone/>
            </a:pPr>
            <a:r>
              <a:rPr lang="en-US" altLang="zh-CN" sz="2000" dirty="0">
                <a:solidFill>
                  <a:srgbClr val="000000"/>
                </a:solidFill>
                <a:latin typeface="-apple-system"/>
              </a:rPr>
              <a:t>	3. </a:t>
            </a:r>
            <a:r>
              <a:rPr lang="zh-CN" altLang="en-US" sz="2000" dirty="0">
                <a:solidFill>
                  <a:srgbClr val="000000"/>
                </a:solidFill>
                <a:latin typeface="-apple-system"/>
              </a:rPr>
              <a:t>比较、交换</a:t>
            </a:r>
            <a:endParaRPr lang="zh-CN" altLang="en-US" sz="2000" dirty="0"/>
          </a:p>
        </p:txBody>
      </p:sp>
    </p:spTree>
    <p:extLst>
      <p:ext uri="{BB962C8B-B14F-4D97-AF65-F5344CB8AC3E}">
        <p14:creationId xmlns:p14="http://schemas.microsoft.com/office/powerpoint/2010/main" val="179245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0CFFB-9D68-4863-A2B1-54A90E038EF7}"/>
              </a:ext>
            </a:extLst>
          </p:cNvPr>
          <p:cNvSpPr>
            <a:spLocks noGrp="1"/>
          </p:cNvSpPr>
          <p:nvPr>
            <p:ph type="title"/>
          </p:nvPr>
        </p:nvSpPr>
        <p:spPr/>
        <p:txBody>
          <a:bodyPr/>
          <a:lstStyle/>
          <a:p>
            <a:r>
              <a:rPr lang="zh-CN" altLang="en-US" dirty="0"/>
              <a:t>应用程序设计（用户预设优先级）</a:t>
            </a:r>
          </a:p>
        </p:txBody>
      </p:sp>
      <p:sp>
        <p:nvSpPr>
          <p:cNvPr id="3" name="内容占位符 2">
            <a:extLst>
              <a:ext uri="{FF2B5EF4-FFF2-40B4-BE49-F238E27FC236}">
                <a16:creationId xmlns:a16="http://schemas.microsoft.com/office/drawing/2014/main" id="{448B57A4-2D48-4115-889F-1D46A12327F0}"/>
              </a:ext>
            </a:extLst>
          </p:cNvPr>
          <p:cNvSpPr>
            <a:spLocks noGrp="1"/>
          </p:cNvSpPr>
          <p:nvPr>
            <p:ph idx="1"/>
          </p:nvPr>
        </p:nvSpPr>
        <p:spPr/>
        <p:txBody>
          <a:bodyPr/>
          <a:lstStyle/>
          <a:p>
            <a:r>
              <a:rPr lang="en-US" altLang="zh-CN" dirty="0"/>
              <a:t>1. </a:t>
            </a:r>
            <a:r>
              <a:rPr lang="zh-CN" altLang="en-US" dirty="0"/>
              <a:t>从头到尾遍历结果数组</a:t>
            </a:r>
            <a:endParaRPr lang="en-US" altLang="zh-CN" dirty="0"/>
          </a:p>
          <a:p>
            <a:endParaRPr lang="zh-CN" altLang="en-US" dirty="0"/>
          </a:p>
        </p:txBody>
      </p:sp>
      <p:graphicFrame>
        <p:nvGraphicFramePr>
          <p:cNvPr id="4" name="表格 4">
            <a:extLst>
              <a:ext uri="{FF2B5EF4-FFF2-40B4-BE49-F238E27FC236}">
                <a16:creationId xmlns:a16="http://schemas.microsoft.com/office/drawing/2014/main" id="{47FA37E3-1C25-4F79-9D0F-3A780389B79C}"/>
              </a:ext>
            </a:extLst>
          </p:cNvPr>
          <p:cNvGraphicFramePr>
            <a:graphicFrameLocks noGrp="1"/>
          </p:cNvGraphicFramePr>
          <p:nvPr>
            <p:extLst>
              <p:ext uri="{D42A27DB-BD31-4B8C-83A1-F6EECF244321}">
                <p14:modId xmlns:p14="http://schemas.microsoft.com/office/powerpoint/2010/main" val="333257116"/>
              </p:ext>
            </p:extLst>
          </p:nvPr>
        </p:nvGraphicFramePr>
        <p:xfrm>
          <a:off x="1454949" y="3058160"/>
          <a:ext cx="8905292" cy="370840"/>
        </p:xfrm>
        <a:graphic>
          <a:graphicData uri="http://schemas.openxmlformats.org/drawingml/2006/table">
            <a:tbl>
              <a:tblPr firstRow="1" bandRow="1">
                <a:tableStyleId>{5C22544A-7EE6-4342-B048-85BDC9FD1C3A}</a:tableStyleId>
              </a:tblPr>
              <a:tblGrid>
                <a:gridCol w="357367">
                  <a:extLst>
                    <a:ext uri="{9D8B030D-6E8A-4147-A177-3AD203B41FA5}">
                      <a16:colId xmlns:a16="http://schemas.microsoft.com/office/drawing/2014/main" val="2574503193"/>
                    </a:ext>
                  </a:extLst>
                </a:gridCol>
                <a:gridCol w="357367">
                  <a:extLst>
                    <a:ext uri="{9D8B030D-6E8A-4147-A177-3AD203B41FA5}">
                      <a16:colId xmlns:a16="http://schemas.microsoft.com/office/drawing/2014/main" val="385761158"/>
                    </a:ext>
                  </a:extLst>
                </a:gridCol>
                <a:gridCol w="357367">
                  <a:extLst>
                    <a:ext uri="{9D8B030D-6E8A-4147-A177-3AD203B41FA5}">
                      <a16:colId xmlns:a16="http://schemas.microsoft.com/office/drawing/2014/main" val="3597323502"/>
                    </a:ext>
                  </a:extLst>
                </a:gridCol>
                <a:gridCol w="357367">
                  <a:extLst>
                    <a:ext uri="{9D8B030D-6E8A-4147-A177-3AD203B41FA5}">
                      <a16:colId xmlns:a16="http://schemas.microsoft.com/office/drawing/2014/main" val="3191419016"/>
                    </a:ext>
                  </a:extLst>
                </a:gridCol>
                <a:gridCol w="357367">
                  <a:extLst>
                    <a:ext uri="{9D8B030D-6E8A-4147-A177-3AD203B41FA5}">
                      <a16:colId xmlns:a16="http://schemas.microsoft.com/office/drawing/2014/main" val="2477593976"/>
                    </a:ext>
                  </a:extLst>
                </a:gridCol>
                <a:gridCol w="357367">
                  <a:extLst>
                    <a:ext uri="{9D8B030D-6E8A-4147-A177-3AD203B41FA5}">
                      <a16:colId xmlns:a16="http://schemas.microsoft.com/office/drawing/2014/main" val="3132892029"/>
                    </a:ext>
                  </a:extLst>
                </a:gridCol>
                <a:gridCol w="357367">
                  <a:extLst>
                    <a:ext uri="{9D8B030D-6E8A-4147-A177-3AD203B41FA5}">
                      <a16:colId xmlns:a16="http://schemas.microsoft.com/office/drawing/2014/main" val="2642381654"/>
                    </a:ext>
                  </a:extLst>
                </a:gridCol>
                <a:gridCol w="357367">
                  <a:extLst>
                    <a:ext uri="{9D8B030D-6E8A-4147-A177-3AD203B41FA5}">
                      <a16:colId xmlns:a16="http://schemas.microsoft.com/office/drawing/2014/main" val="2487748062"/>
                    </a:ext>
                  </a:extLst>
                </a:gridCol>
                <a:gridCol w="357367">
                  <a:extLst>
                    <a:ext uri="{9D8B030D-6E8A-4147-A177-3AD203B41FA5}">
                      <a16:colId xmlns:a16="http://schemas.microsoft.com/office/drawing/2014/main" val="3402712433"/>
                    </a:ext>
                  </a:extLst>
                </a:gridCol>
                <a:gridCol w="357367">
                  <a:extLst>
                    <a:ext uri="{9D8B030D-6E8A-4147-A177-3AD203B41FA5}">
                      <a16:colId xmlns:a16="http://schemas.microsoft.com/office/drawing/2014/main" val="1264112604"/>
                    </a:ext>
                  </a:extLst>
                </a:gridCol>
                <a:gridCol w="357367">
                  <a:extLst>
                    <a:ext uri="{9D8B030D-6E8A-4147-A177-3AD203B41FA5}">
                      <a16:colId xmlns:a16="http://schemas.microsoft.com/office/drawing/2014/main" val="202225918"/>
                    </a:ext>
                  </a:extLst>
                </a:gridCol>
                <a:gridCol w="357367">
                  <a:extLst>
                    <a:ext uri="{9D8B030D-6E8A-4147-A177-3AD203B41FA5}">
                      <a16:colId xmlns:a16="http://schemas.microsoft.com/office/drawing/2014/main" val="3132079137"/>
                    </a:ext>
                  </a:extLst>
                </a:gridCol>
                <a:gridCol w="357367">
                  <a:extLst>
                    <a:ext uri="{9D8B030D-6E8A-4147-A177-3AD203B41FA5}">
                      <a16:colId xmlns:a16="http://schemas.microsoft.com/office/drawing/2014/main" val="3474028339"/>
                    </a:ext>
                  </a:extLst>
                </a:gridCol>
                <a:gridCol w="357367">
                  <a:extLst>
                    <a:ext uri="{9D8B030D-6E8A-4147-A177-3AD203B41FA5}">
                      <a16:colId xmlns:a16="http://schemas.microsoft.com/office/drawing/2014/main" val="282818270"/>
                    </a:ext>
                  </a:extLst>
                </a:gridCol>
                <a:gridCol w="357367">
                  <a:extLst>
                    <a:ext uri="{9D8B030D-6E8A-4147-A177-3AD203B41FA5}">
                      <a16:colId xmlns:a16="http://schemas.microsoft.com/office/drawing/2014/main" val="364477095"/>
                    </a:ext>
                  </a:extLst>
                </a:gridCol>
                <a:gridCol w="357367">
                  <a:extLst>
                    <a:ext uri="{9D8B030D-6E8A-4147-A177-3AD203B41FA5}">
                      <a16:colId xmlns:a16="http://schemas.microsoft.com/office/drawing/2014/main" val="1691872741"/>
                    </a:ext>
                  </a:extLst>
                </a:gridCol>
                <a:gridCol w="357367">
                  <a:extLst>
                    <a:ext uri="{9D8B030D-6E8A-4147-A177-3AD203B41FA5}">
                      <a16:colId xmlns:a16="http://schemas.microsoft.com/office/drawing/2014/main" val="3800734041"/>
                    </a:ext>
                  </a:extLst>
                </a:gridCol>
                <a:gridCol w="357367">
                  <a:extLst>
                    <a:ext uri="{9D8B030D-6E8A-4147-A177-3AD203B41FA5}">
                      <a16:colId xmlns:a16="http://schemas.microsoft.com/office/drawing/2014/main" val="3575260031"/>
                    </a:ext>
                  </a:extLst>
                </a:gridCol>
                <a:gridCol w="357367">
                  <a:extLst>
                    <a:ext uri="{9D8B030D-6E8A-4147-A177-3AD203B41FA5}">
                      <a16:colId xmlns:a16="http://schemas.microsoft.com/office/drawing/2014/main" val="2032949344"/>
                    </a:ext>
                  </a:extLst>
                </a:gridCol>
                <a:gridCol w="357367">
                  <a:extLst>
                    <a:ext uri="{9D8B030D-6E8A-4147-A177-3AD203B41FA5}">
                      <a16:colId xmlns:a16="http://schemas.microsoft.com/office/drawing/2014/main" val="392150406"/>
                    </a:ext>
                  </a:extLst>
                </a:gridCol>
                <a:gridCol w="357367">
                  <a:extLst>
                    <a:ext uri="{9D8B030D-6E8A-4147-A177-3AD203B41FA5}">
                      <a16:colId xmlns:a16="http://schemas.microsoft.com/office/drawing/2014/main" val="2709310193"/>
                    </a:ext>
                  </a:extLst>
                </a:gridCol>
                <a:gridCol w="357367">
                  <a:extLst>
                    <a:ext uri="{9D8B030D-6E8A-4147-A177-3AD203B41FA5}">
                      <a16:colId xmlns:a16="http://schemas.microsoft.com/office/drawing/2014/main" val="3603914867"/>
                    </a:ext>
                  </a:extLst>
                </a:gridCol>
                <a:gridCol w="501376">
                  <a:extLst>
                    <a:ext uri="{9D8B030D-6E8A-4147-A177-3AD203B41FA5}">
                      <a16:colId xmlns:a16="http://schemas.microsoft.com/office/drawing/2014/main" val="2849011018"/>
                    </a:ext>
                  </a:extLst>
                </a:gridCol>
                <a:gridCol w="541842">
                  <a:extLst>
                    <a:ext uri="{9D8B030D-6E8A-4147-A177-3AD203B41FA5}">
                      <a16:colId xmlns:a16="http://schemas.microsoft.com/office/drawing/2014/main" val="1090722275"/>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a:t>
                      </a:r>
                      <a:endParaRPr lang="zh-CN" altLang="en-US" dirty="0"/>
                    </a:p>
                  </a:txBody>
                  <a:tcPr/>
                </a:tc>
                <a:tc>
                  <a:txBody>
                    <a:bodyPr/>
                    <a:lstStyle/>
                    <a:p>
                      <a:r>
                        <a:rPr lang="en-US" altLang="zh-CN" dirty="0"/>
                        <a:t>23</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val="2050070974"/>
                  </a:ext>
                </a:extLst>
              </a:tr>
            </a:tbl>
          </a:graphicData>
        </a:graphic>
      </p:graphicFrame>
      <p:cxnSp>
        <p:nvCxnSpPr>
          <p:cNvPr id="6" name="直接箭头连接符 5">
            <a:extLst>
              <a:ext uri="{FF2B5EF4-FFF2-40B4-BE49-F238E27FC236}">
                <a16:creationId xmlns:a16="http://schemas.microsoft.com/office/drawing/2014/main" id="{55BEDF72-3EEC-4602-B0B9-86E4ECB2811A}"/>
              </a:ext>
            </a:extLst>
          </p:cNvPr>
          <p:cNvCxnSpPr/>
          <p:nvPr/>
        </p:nvCxnSpPr>
        <p:spPr>
          <a:xfrm flipV="1">
            <a:off x="1589103" y="3622089"/>
            <a:ext cx="0" cy="379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15C32AAA-8E77-49F9-97F5-42777ABF56CC}"/>
              </a:ext>
            </a:extLst>
          </p:cNvPr>
          <p:cNvCxnSpPr/>
          <p:nvPr/>
        </p:nvCxnSpPr>
        <p:spPr>
          <a:xfrm>
            <a:off x="2086252" y="3897297"/>
            <a:ext cx="58592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A875E017-C0AF-4407-9208-4D0164602D00}"/>
              </a:ext>
            </a:extLst>
          </p:cNvPr>
          <p:cNvCxnSpPr>
            <a:cxnSpLocks/>
          </p:cNvCxnSpPr>
          <p:nvPr/>
        </p:nvCxnSpPr>
        <p:spPr>
          <a:xfrm flipV="1">
            <a:off x="9907480" y="3568823"/>
            <a:ext cx="0" cy="379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287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E5031-216E-4F1D-A47F-41AAF1E029BA}"/>
              </a:ext>
            </a:extLst>
          </p:cNvPr>
          <p:cNvSpPr>
            <a:spLocks noGrp="1"/>
          </p:cNvSpPr>
          <p:nvPr>
            <p:ph type="title"/>
          </p:nvPr>
        </p:nvSpPr>
        <p:spPr/>
        <p:txBody>
          <a:bodyPr/>
          <a:lstStyle/>
          <a:p>
            <a:r>
              <a:rPr lang="zh-CN" altLang="en-US" dirty="0"/>
              <a:t>题目内容</a:t>
            </a:r>
          </a:p>
        </p:txBody>
      </p:sp>
      <p:sp>
        <p:nvSpPr>
          <p:cNvPr id="3" name="内容占位符 2">
            <a:extLst>
              <a:ext uri="{FF2B5EF4-FFF2-40B4-BE49-F238E27FC236}">
                <a16:creationId xmlns:a16="http://schemas.microsoft.com/office/drawing/2014/main" id="{9AE4537F-7EDF-4781-AC96-AB62BCEE35F9}"/>
              </a:ext>
            </a:extLst>
          </p:cNvPr>
          <p:cNvSpPr>
            <a:spLocks noGrp="1"/>
          </p:cNvSpPr>
          <p:nvPr>
            <p:ph idx="1"/>
          </p:nvPr>
        </p:nvSpPr>
        <p:spPr>
          <a:xfrm>
            <a:off x="758301" y="1372863"/>
            <a:ext cx="10515600" cy="4351338"/>
          </a:xfrm>
        </p:spPr>
        <p:txBody>
          <a:bodyPr/>
          <a:lstStyle/>
          <a:p>
            <a:pPr indent="266700" algn="just"/>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某工厂有一台机器能够执行</a:t>
            </a:r>
            <a:r>
              <a:rPr lang="en-US"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n</a:t>
            </a:r>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个任务，任务</a:t>
            </a:r>
            <a:r>
              <a:rPr lang="en-US" altLang="zh-CN" sz="18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i</a:t>
            </a:r>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的释放时间为</a:t>
            </a:r>
            <a:r>
              <a:rPr lang="en-US" altLang="zh-CN" sz="18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r</a:t>
            </a:r>
            <a:r>
              <a:rPr lang="en-US" altLang="zh-CN" sz="1800" kern="0" baseline="-2500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i</a:t>
            </a:r>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（是一个整数），最后期限为</a:t>
            </a:r>
            <a:r>
              <a:rPr lang="en-US"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d</a:t>
            </a:r>
            <a:r>
              <a:rPr lang="en-US" altLang="zh-CN" sz="1800" kern="0" baseline="-250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i</a:t>
            </a:r>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（也是整数）。在该机上完成每个任务都需要一个单元的时间。一种可行的调度方案是为每个任务分配相应的时间段，使得任务</a:t>
            </a:r>
            <a:r>
              <a:rPr lang="en-US" altLang="zh-CN" sz="1800" kern="0" dirty="0" err="1">
                <a:solidFill>
                  <a:srgbClr val="000000"/>
                </a:solidFill>
                <a:effectLst/>
                <a:latin typeface="Calibri" panose="020F0502020204030204" pitchFamily="34" charset="0"/>
                <a:ea typeface="宋体" panose="02010600030101010101" pitchFamily="2" charset="-122"/>
                <a:cs typeface="宋体" panose="02010600030101010101" pitchFamily="2" charset="-122"/>
              </a:rPr>
              <a:t>i</a:t>
            </a:r>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的时间段正好位于释放时间和最后期限之间。一个时间段不允许分配给多个任务。</a:t>
            </a:r>
            <a:endParaRPr lang="zh-CN" altLang="zh-CN" sz="1800" kern="100" dirty="0">
              <a:effectLst/>
              <a:latin typeface="Calibri" panose="020F0502020204030204" pitchFamily="34" charset="0"/>
              <a:ea typeface="宋体" panose="02010600030101010101" pitchFamily="2" charset="-122"/>
            </a:endParaRPr>
          </a:p>
          <a:p>
            <a:pPr indent="190500" algn="just"/>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基本要求：</a:t>
            </a:r>
            <a:endParaRPr lang="zh-CN" altLang="zh-CN" sz="1800" kern="100" dirty="0">
              <a:effectLst/>
              <a:latin typeface="Calibri" panose="020F0502020204030204" pitchFamily="34" charset="0"/>
              <a:ea typeface="宋体" panose="02010600030101010101" pitchFamily="2" charset="-122"/>
            </a:endParaRPr>
          </a:p>
          <a:p>
            <a:pPr indent="190500" algn="just"/>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使用等价类实现以上机器调度问题。</a:t>
            </a:r>
            <a:endParaRPr lang="zh-CN" altLang="zh-CN" sz="1800" kern="100" dirty="0">
              <a:effectLst/>
              <a:latin typeface="Calibri" panose="020F0502020204030204" pitchFamily="34" charset="0"/>
              <a:ea typeface="宋体" panose="02010600030101010101" pitchFamily="2" charset="-122"/>
            </a:endParaRPr>
          </a:p>
          <a:p>
            <a:pPr indent="190500" algn="just"/>
            <a:r>
              <a:rPr lang="zh-CN" altLang="zh-CN" sz="1800" kern="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等价类分别采取两种数据结构实现。</a:t>
            </a:r>
            <a:endParaRPr lang="zh-CN" altLang="zh-CN" sz="1800" kern="100" dirty="0">
              <a:effectLst/>
              <a:latin typeface="Calibri" panose="020F0502020204030204" pitchFamily="34" charset="0"/>
              <a:ea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8AD75E98-0B98-43D2-B2E4-34613208A239}"/>
              </a:ext>
            </a:extLst>
          </p:cNvPr>
          <p:cNvPicPr>
            <a:picLocks noChangeAspect="1"/>
          </p:cNvPicPr>
          <p:nvPr/>
        </p:nvPicPr>
        <p:blipFill>
          <a:blip r:embed="rId2"/>
          <a:stretch>
            <a:fillRect/>
          </a:stretch>
        </p:blipFill>
        <p:spPr>
          <a:xfrm>
            <a:off x="1861583" y="3429000"/>
            <a:ext cx="8894962" cy="2980390"/>
          </a:xfrm>
          <a:prstGeom prst="rect">
            <a:avLst/>
          </a:prstGeom>
        </p:spPr>
      </p:pic>
    </p:spTree>
    <p:extLst>
      <p:ext uri="{BB962C8B-B14F-4D97-AF65-F5344CB8AC3E}">
        <p14:creationId xmlns:p14="http://schemas.microsoft.com/office/powerpoint/2010/main" val="3453318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94F2F-A13A-48F3-A9EB-8990E98E6CC3}"/>
              </a:ext>
            </a:extLst>
          </p:cNvPr>
          <p:cNvSpPr>
            <a:spLocks noGrp="1"/>
          </p:cNvSpPr>
          <p:nvPr>
            <p:ph type="title"/>
          </p:nvPr>
        </p:nvSpPr>
        <p:spPr/>
        <p:txBody>
          <a:bodyPr/>
          <a:lstStyle/>
          <a:p>
            <a:r>
              <a:rPr lang="zh-CN" altLang="en-US" dirty="0"/>
              <a:t>应用程序设计（用户预设优先级）</a:t>
            </a:r>
          </a:p>
        </p:txBody>
      </p:sp>
      <p:sp>
        <p:nvSpPr>
          <p:cNvPr id="3" name="内容占位符 2">
            <a:extLst>
              <a:ext uri="{FF2B5EF4-FFF2-40B4-BE49-F238E27FC236}">
                <a16:creationId xmlns:a16="http://schemas.microsoft.com/office/drawing/2014/main" id="{2729CC2A-9B15-426E-8B51-DA2F2A69A052}"/>
              </a:ext>
            </a:extLst>
          </p:cNvPr>
          <p:cNvSpPr>
            <a:spLocks noGrp="1"/>
          </p:cNvSpPr>
          <p:nvPr>
            <p:ph idx="1"/>
          </p:nvPr>
        </p:nvSpPr>
        <p:spPr/>
        <p:txBody>
          <a:bodyPr/>
          <a:lstStyle/>
          <a:p>
            <a:pPr marL="0" indent="0">
              <a:buNone/>
            </a:pPr>
            <a:r>
              <a:rPr lang="en-US" altLang="zh-CN" sz="2800" dirty="0">
                <a:solidFill>
                  <a:srgbClr val="000000"/>
                </a:solidFill>
                <a:latin typeface="-apple-system"/>
              </a:rPr>
              <a:t>2. </a:t>
            </a:r>
            <a:r>
              <a:rPr lang="zh-CN" altLang="en-US" sz="2800" dirty="0">
                <a:solidFill>
                  <a:srgbClr val="000000"/>
                </a:solidFill>
                <a:latin typeface="-apple-system"/>
              </a:rPr>
              <a:t>两次握手（你和我能换吗？我和你能换吗？）</a:t>
            </a:r>
            <a:endParaRPr lang="en-US" altLang="zh-CN" sz="2800" dirty="0">
              <a:solidFill>
                <a:srgbClr val="000000"/>
              </a:solidFill>
              <a:latin typeface="-apple-system"/>
            </a:endParaRPr>
          </a:p>
          <a:p>
            <a:pPr marL="0" indent="0">
              <a:buNone/>
            </a:pPr>
            <a:r>
              <a:rPr lang="en-US" altLang="zh-CN" dirty="0">
                <a:solidFill>
                  <a:srgbClr val="000000"/>
                </a:solidFill>
                <a:latin typeface="-apple-system"/>
              </a:rPr>
              <a:t>	2.1 </a:t>
            </a:r>
            <a:r>
              <a:rPr lang="zh-CN" altLang="en-US" dirty="0">
                <a:solidFill>
                  <a:srgbClr val="000000"/>
                </a:solidFill>
                <a:latin typeface="-apple-system"/>
              </a:rPr>
              <a:t>你和我能换吗？</a:t>
            </a:r>
            <a:endParaRPr lang="en-US" altLang="zh-CN" dirty="0">
              <a:solidFill>
                <a:srgbClr val="000000"/>
              </a:solidFill>
              <a:latin typeface="-apple-system"/>
            </a:endParaRPr>
          </a:p>
          <a:p>
            <a:pPr marL="0" indent="0">
              <a:buNone/>
            </a:pPr>
            <a:r>
              <a:rPr lang="en-US" altLang="zh-CN" dirty="0">
                <a:solidFill>
                  <a:srgbClr val="000000"/>
                </a:solidFill>
                <a:latin typeface="-apple-system"/>
              </a:rPr>
              <a:t>		</a:t>
            </a:r>
            <a:r>
              <a:rPr lang="zh-CN" altLang="en-US" sz="2000" dirty="0">
                <a:solidFill>
                  <a:srgbClr val="000000"/>
                </a:solidFill>
                <a:latin typeface="-apple-system"/>
              </a:rPr>
              <a:t>你和我换了，你还在你的可执行时段吗？</a:t>
            </a:r>
            <a:endParaRPr lang="en-US" altLang="zh-CN" sz="2000" dirty="0">
              <a:solidFill>
                <a:srgbClr val="000000"/>
              </a:solidFill>
              <a:latin typeface="-apple-system"/>
            </a:endParaRPr>
          </a:p>
          <a:p>
            <a:pPr marL="0" indent="0">
              <a:buNone/>
            </a:pPr>
            <a:r>
              <a:rPr lang="en-US" altLang="zh-CN" sz="2000" dirty="0">
                <a:solidFill>
                  <a:srgbClr val="000000"/>
                </a:solidFill>
                <a:latin typeface="-apple-system"/>
              </a:rPr>
              <a:t>	</a:t>
            </a:r>
            <a:r>
              <a:rPr lang="en-US" altLang="zh-CN" dirty="0">
                <a:solidFill>
                  <a:srgbClr val="000000"/>
                </a:solidFill>
                <a:latin typeface="-apple-system"/>
              </a:rPr>
              <a:t>2.2 </a:t>
            </a:r>
            <a:r>
              <a:rPr lang="zh-CN" altLang="en-US" dirty="0">
                <a:solidFill>
                  <a:srgbClr val="000000"/>
                </a:solidFill>
                <a:latin typeface="-apple-system"/>
              </a:rPr>
              <a:t>我和你能换吗？</a:t>
            </a:r>
            <a:endParaRPr lang="en-US" altLang="zh-CN" dirty="0">
              <a:solidFill>
                <a:srgbClr val="000000"/>
              </a:solidFill>
              <a:latin typeface="-apple-system"/>
            </a:endParaRPr>
          </a:p>
          <a:p>
            <a:pPr marL="0" indent="0">
              <a:buNone/>
            </a:pPr>
            <a:r>
              <a:rPr lang="en-US" altLang="zh-CN" dirty="0">
                <a:solidFill>
                  <a:srgbClr val="000000"/>
                </a:solidFill>
                <a:latin typeface="-apple-system"/>
              </a:rPr>
              <a:t>		</a:t>
            </a:r>
            <a:r>
              <a:rPr lang="zh-CN" altLang="en-US" sz="2000" dirty="0">
                <a:solidFill>
                  <a:srgbClr val="000000"/>
                </a:solidFill>
                <a:latin typeface="-apple-system"/>
              </a:rPr>
              <a:t>我和你换了，我还在我的可执行时段吗？</a:t>
            </a:r>
            <a:endParaRPr lang="en-US" altLang="zh-CN" dirty="0">
              <a:solidFill>
                <a:srgbClr val="000000"/>
              </a:solidFill>
              <a:latin typeface="-apple-system"/>
            </a:endParaRPr>
          </a:p>
          <a:p>
            <a:pPr marL="0" indent="0">
              <a:buNone/>
            </a:pPr>
            <a:endParaRPr lang="zh-CN" altLang="en-US" dirty="0"/>
          </a:p>
        </p:txBody>
      </p:sp>
      <p:graphicFrame>
        <p:nvGraphicFramePr>
          <p:cNvPr id="4" name="表格 4">
            <a:extLst>
              <a:ext uri="{FF2B5EF4-FFF2-40B4-BE49-F238E27FC236}">
                <a16:creationId xmlns:a16="http://schemas.microsoft.com/office/drawing/2014/main" id="{73BAEA1A-C088-4D54-856B-EC6A7E363CFC}"/>
              </a:ext>
            </a:extLst>
          </p:cNvPr>
          <p:cNvGraphicFramePr>
            <a:graphicFrameLocks noGrp="1"/>
          </p:cNvGraphicFramePr>
          <p:nvPr>
            <p:extLst>
              <p:ext uri="{D42A27DB-BD31-4B8C-83A1-F6EECF244321}">
                <p14:modId xmlns:p14="http://schemas.microsoft.com/office/powerpoint/2010/main" val="3855295400"/>
              </p:ext>
            </p:extLst>
          </p:nvPr>
        </p:nvGraphicFramePr>
        <p:xfrm>
          <a:off x="1463830" y="5442587"/>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4137475735"/>
                    </a:ext>
                  </a:extLst>
                </a:gridCol>
                <a:gridCol w="812800">
                  <a:extLst>
                    <a:ext uri="{9D8B030D-6E8A-4147-A177-3AD203B41FA5}">
                      <a16:colId xmlns:a16="http://schemas.microsoft.com/office/drawing/2014/main" val="3593379081"/>
                    </a:ext>
                  </a:extLst>
                </a:gridCol>
                <a:gridCol w="812800">
                  <a:extLst>
                    <a:ext uri="{9D8B030D-6E8A-4147-A177-3AD203B41FA5}">
                      <a16:colId xmlns:a16="http://schemas.microsoft.com/office/drawing/2014/main" val="1596303661"/>
                    </a:ext>
                  </a:extLst>
                </a:gridCol>
                <a:gridCol w="812800">
                  <a:extLst>
                    <a:ext uri="{9D8B030D-6E8A-4147-A177-3AD203B41FA5}">
                      <a16:colId xmlns:a16="http://schemas.microsoft.com/office/drawing/2014/main" val="1768873616"/>
                    </a:ext>
                  </a:extLst>
                </a:gridCol>
                <a:gridCol w="812800">
                  <a:extLst>
                    <a:ext uri="{9D8B030D-6E8A-4147-A177-3AD203B41FA5}">
                      <a16:colId xmlns:a16="http://schemas.microsoft.com/office/drawing/2014/main" val="2055627654"/>
                    </a:ext>
                  </a:extLst>
                </a:gridCol>
                <a:gridCol w="812800">
                  <a:extLst>
                    <a:ext uri="{9D8B030D-6E8A-4147-A177-3AD203B41FA5}">
                      <a16:colId xmlns:a16="http://schemas.microsoft.com/office/drawing/2014/main" val="4178343281"/>
                    </a:ext>
                  </a:extLst>
                </a:gridCol>
                <a:gridCol w="812800">
                  <a:extLst>
                    <a:ext uri="{9D8B030D-6E8A-4147-A177-3AD203B41FA5}">
                      <a16:colId xmlns:a16="http://schemas.microsoft.com/office/drawing/2014/main" val="800304656"/>
                    </a:ext>
                  </a:extLst>
                </a:gridCol>
                <a:gridCol w="812800">
                  <a:extLst>
                    <a:ext uri="{9D8B030D-6E8A-4147-A177-3AD203B41FA5}">
                      <a16:colId xmlns:a16="http://schemas.microsoft.com/office/drawing/2014/main" val="1930569004"/>
                    </a:ext>
                  </a:extLst>
                </a:gridCol>
                <a:gridCol w="812800">
                  <a:extLst>
                    <a:ext uri="{9D8B030D-6E8A-4147-A177-3AD203B41FA5}">
                      <a16:colId xmlns:a16="http://schemas.microsoft.com/office/drawing/2014/main" val="2227773720"/>
                    </a:ext>
                  </a:extLst>
                </a:gridCol>
                <a:gridCol w="812800">
                  <a:extLst>
                    <a:ext uri="{9D8B030D-6E8A-4147-A177-3AD203B41FA5}">
                      <a16:colId xmlns:a16="http://schemas.microsoft.com/office/drawing/2014/main" val="1388800498"/>
                    </a:ext>
                  </a:extLst>
                </a:gridCol>
              </a:tblGrid>
              <a:tr h="370840">
                <a:tc>
                  <a:txBody>
                    <a:bodyPr/>
                    <a:lstStyle/>
                    <a:p>
                      <a:r>
                        <a:rPr lang="en-US" altLang="zh-CN" dirty="0"/>
                        <a:t>A</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a:t>B</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718563866"/>
                  </a:ext>
                </a:extLst>
              </a:tr>
            </a:tbl>
          </a:graphicData>
        </a:graphic>
      </p:graphicFrame>
      <p:sp>
        <p:nvSpPr>
          <p:cNvPr id="7" name="箭头: 圆角右 6">
            <a:extLst>
              <a:ext uri="{FF2B5EF4-FFF2-40B4-BE49-F238E27FC236}">
                <a16:creationId xmlns:a16="http://schemas.microsoft.com/office/drawing/2014/main" id="{3CAC02E8-5ED4-40A0-B281-40B99342A8DD}"/>
              </a:ext>
            </a:extLst>
          </p:cNvPr>
          <p:cNvSpPr/>
          <p:nvPr/>
        </p:nvSpPr>
        <p:spPr>
          <a:xfrm>
            <a:off x="1882066" y="4929129"/>
            <a:ext cx="3915052" cy="370840"/>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8" name="箭头: 圆角右 7">
            <a:extLst>
              <a:ext uri="{FF2B5EF4-FFF2-40B4-BE49-F238E27FC236}">
                <a16:creationId xmlns:a16="http://schemas.microsoft.com/office/drawing/2014/main" id="{0BFB57F4-0A01-411B-A489-D04C19A8212B}"/>
              </a:ext>
            </a:extLst>
          </p:cNvPr>
          <p:cNvSpPr/>
          <p:nvPr/>
        </p:nvSpPr>
        <p:spPr>
          <a:xfrm rot="10800000">
            <a:off x="1802166" y="5948739"/>
            <a:ext cx="4110362" cy="370841"/>
          </a:xfrm>
          <a:prstGeom prst="ben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endParaRPr>
          </a:p>
        </p:txBody>
      </p:sp>
      <p:sp>
        <p:nvSpPr>
          <p:cNvPr id="9" name="动作按钮: 帮助 8">
            <a:hlinkClick r:id="" action="ppaction://noaction" highlightClick="1"/>
            <a:extLst>
              <a:ext uri="{FF2B5EF4-FFF2-40B4-BE49-F238E27FC236}">
                <a16:creationId xmlns:a16="http://schemas.microsoft.com/office/drawing/2014/main" id="{008D6856-59E4-49C2-8E47-2398134AA41A}"/>
              </a:ext>
            </a:extLst>
          </p:cNvPr>
          <p:cNvSpPr/>
          <p:nvPr/>
        </p:nvSpPr>
        <p:spPr>
          <a:xfrm>
            <a:off x="3542190" y="4554245"/>
            <a:ext cx="426128" cy="370840"/>
          </a:xfrm>
          <a:prstGeom prst="actionButtonHelp">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动作按钮: 帮助 9">
            <a:hlinkClick r:id="" action="ppaction://noaction" highlightClick="1"/>
            <a:extLst>
              <a:ext uri="{FF2B5EF4-FFF2-40B4-BE49-F238E27FC236}">
                <a16:creationId xmlns:a16="http://schemas.microsoft.com/office/drawing/2014/main" id="{C599F6F7-B95F-4A4A-A8C8-0B0A62DE7AE8}"/>
              </a:ext>
            </a:extLst>
          </p:cNvPr>
          <p:cNvSpPr/>
          <p:nvPr/>
        </p:nvSpPr>
        <p:spPr>
          <a:xfrm>
            <a:off x="3644283" y="6399447"/>
            <a:ext cx="426128" cy="370840"/>
          </a:xfrm>
          <a:prstGeom prst="actionButtonHelp">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801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E75D3-FD7B-4867-9C6A-6B690ABB56E5}"/>
              </a:ext>
            </a:extLst>
          </p:cNvPr>
          <p:cNvSpPr>
            <a:spLocks noGrp="1"/>
          </p:cNvSpPr>
          <p:nvPr>
            <p:ph type="title"/>
          </p:nvPr>
        </p:nvSpPr>
        <p:spPr/>
        <p:txBody>
          <a:bodyPr/>
          <a:lstStyle/>
          <a:p>
            <a:r>
              <a:rPr lang="zh-CN" altLang="en-US" dirty="0"/>
              <a:t>应用程序设计（用户预设优先级）</a:t>
            </a:r>
          </a:p>
        </p:txBody>
      </p:sp>
      <p:sp>
        <p:nvSpPr>
          <p:cNvPr id="3" name="内容占位符 2">
            <a:extLst>
              <a:ext uri="{FF2B5EF4-FFF2-40B4-BE49-F238E27FC236}">
                <a16:creationId xmlns:a16="http://schemas.microsoft.com/office/drawing/2014/main" id="{EE8EBC0C-B351-461E-BB26-12FCE113A936}"/>
              </a:ext>
            </a:extLst>
          </p:cNvPr>
          <p:cNvSpPr>
            <a:spLocks noGrp="1"/>
          </p:cNvSpPr>
          <p:nvPr>
            <p:ph idx="1"/>
          </p:nvPr>
        </p:nvSpPr>
        <p:spPr/>
        <p:txBody>
          <a:bodyPr/>
          <a:lstStyle/>
          <a:p>
            <a:pPr marL="0" indent="0">
              <a:buNone/>
            </a:pPr>
            <a:r>
              <a:rPr lang="en-US" altLang="zh-CN" sz="2800" dirty="0">
                <a:solidFill>
                  <a:srgbClr val="000000"/>
                </a:solidFill>
                <a:latin typeface="-apple-system"/>
              </a:rPr>
              <a:t>3. </a:t>
            </a:r>
            <a:r>
              <a:rPr lang="zh-CN" altLang="en-US" sz="2800" dirty="0">
                <a:solidFill>
                  <a:srgbClr val="000000"/>
                </a:solidFill>
                <a:latin typeface="-apple-system"/>
              </a:rPr>
              <a:t>比较、交换</a:t>
            </a:r>
            <a:endParaRPr lang="en-US" altLang="zh-CN" sz="2800" dirty="0">
              <a:solidFill>
                <a:srgbClr val="000000"/>
              </a:solidFill>
              <a:latin typeface="-apple-system"/>
            </a:endParaRPr>
          </a:p>
          <a:p>
            <a:pPr marL="0" indent="0">
              <a:buNone/>
            </a:pPr>
            <a:r>
              <a:rPr lang="en-US" altLang="zh-CN" dirty="0">
                <a:solidFill>
                  <a:srgbClr val="000000"/>
                </a:solidFill>
                <a:latin typeface="-apple-system"/>
              </a:rPr>
              <a:t>	</a:t>
            </a:r>
            <a:r>
              <a:rPr lang="zh-CN" altLang="en-US" dirty="0">
                <a:solidFill>
                  <a:srgbClr val="000000"/>
                </a:solidFill>
                <a:latin typeface="-apple-system"/>
              </a:rPr>
              <a:t>若优先级高的在后面，换；否则，不换</a:t>
            </a:r>
            <a:endParaRPr lang="zh-CN" altLang="en-US" dirty="0"/>
          </a:p>
        </p:txBody>
      </p:sp>
    </p:spTree>
    <p:extLst>
      <p:ext uri="{BB962C8B-B14F-4D97-AF65-F5344CB8AC3E}">
        <p14:creationId xmlns:p14="http://schemas.microsoft.com/office/powerpoint/2010/main" val="399887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6D840-0F19-4719-8578-60E27502D786}"/>
              </a:ext>
            </a:extLst>
          </p:cNvPr>
          <p:cNvSpPr>
            <a:spLocks noGrp="1"/>
          </p:cNvSpPr>
          <p:nvPr>
            <p:ph type="title"/>
          </p:nvPr>
        </p:nvSpPr>
        <p:spPr/>
        <p:txBody>
          <a:bodyPr/>
          <a:lstStyle/>
          <a:p>
            <a:r>
              <a:rPr lang="zh-CN" altLang="en-US" dirty="0"/>
              <a:t>应用程序设计（分时段）</a:t>
            </a:r>
          </a:p>
        </p:txBody>
      </p:sp>
      <p:sp>
        <p:nvSpPr>
          <p:cNvPr id="3" name="内容占位符 2">
            <a:extLst>
              <a:ext uri="{FF2B5EF4-FFF2-40B4-BE49-F238E27FC236}">
                <a16:creationId xmlns:a16="http://schemas.microsoft.com/office/drawing/2014/main" id="{5473A0A6-1057-49CC-A01B-D5891F716690}"/>
              </a:ext>
            </a:extLst>
          </p:cNvPr>
          <p:cNvSpPr>
            <a:spLocks noGrp="1"/>
          </p:cNvSpPr>
          <p:nvPr>
            <p:ph idx="1"/>
          </p:nvPr>
        </p:nvSpPr>
        <p:spPr/>
        <p:txBody>
          <a:bodyPr/>
          <a:lstStyle/>
          <a:p>
            <a:pPr marL="0" indent="0" algn="l">
              <a:buNone/>
            </a:pPr>
            <a:r>
              <a:rPr lang="en-US" altLang="zh-CN" b="0" i="0" dirty="0">
                <a:solidFill>
                  <a:srgbClr val="000000"/>
                </a:solidFill>
                <a:effectLst/>
                <a:latin typeface="-apple-system"/>
              </a:rPr>
              <a:t>	</a:t>
            </a:r>
            <a:r>
              <a:rPr lang="zh-CN" altLang="en-US" b="0" i="0" dirty="0">
                <a:solidFill>
                  <a:srgbClr val="000000"/>
                </a:solidFill>
                <a:effectLst/>
                <a:latin typeface="-apple-system"/>
              </a:rPr>
              <a:t>实际上，分时段只不过是流程上复杂了一些而已，并没有修改这个算法的根本。</a:t>
            </a:r>
            <a:endParaRPr lang="en-US" altLang="zh-CN" b="0" i="0" dirty="0">
              <a:solidFill>
                <a:srgbClr val="000000"/>
              </a:solidFill>
              <a:effectLst/>
              <a:latin typeface="-apple-system"/>
            </a:endParaRPr>
          </a:p>
          <a:p>
            <a:pPr marL="0" indent="0" algn="l">
              <a:buNone/>
            </a:pPr>
            <a:r>
              <a:rPr lang="en-US" altLang="zh-CN" dirty="0">
                <a:solidFill>
                  <a:srgbClr val="000000"/>
                </a:solidFill>
                <a:latin typeface="-apple-system"/>
              </a:rPr>
              <a:t>	</a:t>
            </a:r>
            <a:r>
              <a:rPr lang="zh-CN" altLang="en-US" b="0" i="0" dirty="0">
                <a:solidFill>
                  <a:srgbClr val="000000"/>
                </a:solidFill>
                <a:effectLst/>
                <a:latin typeface="-apple-system"/>
              </a:rPr>
              <a:t>在调度时，逆序遍历所有可执行时段，（这些时段升序排列）我们将查询得到的结果置于每个可执行时段中查询，如果位于某一个可执行时段中，结束遍历，安排任务于当前位置。如果任何一个可执行时段都不包含这个查询结果，调度失败。</a:t>
            </a:r>
            <a:br>
              <a:rPr lang="zh-CN" altLang="en-US" dirty="0"/>
            </a:br>
            <a:r>
              <a:rPr lang="zh-CN" altLang="en-US" b="0" i="0" dirty="0">
                <a:solidFill>
                  <a:srgbClr val="000000"/>
                </a:solidFill>
                <a:effectLst/>
                <a:latin typeface="-apple-system"/>
              </a:rPr>
              <a:t>            调整时，在两次询问过程中，只要保证两个任务各存在一个可执行时段，交换后的位置分别位于这两个时段中即可。</a:t>
            </a:r>
          </a:p>
          <a:p>
            <a:pPr marL="0" indent="0">
              <a:buNone/>
            </a:pPr>
            <a:br>
              <a:rPr lang="zh-CN" altLang="en-US" dirty="0"/>
            </a:br>
            <a:endParaRPr lang="zh-CN" altLang="en-US" dirty="0"/>
          </a:p>
        </p:txBody>
      </p:sp>
    </p:spTree>
    <p:extLst>
      <p:ext uri="{BB962C8B-B14F-4D97-AF65-F5344CB8AC3E}">
        <p14:creationId xmlns:p14="http://schemas.microsoft.com/office/powerpoint/2010/main" val="61071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EB73C-D2B0-4AC5-BC0A-B26FDE3442BD}"/>
              </a:ext>
            </a:extLst>
          </p:cNvPr>
          <p:cNvSpPr>
            <a:spLocks noGrp="1"/>
          </p:cNvSpPr>
          <p:nvPr>
            <p:ph type="title"/>
          </p:nvPr>
        </p:nvSpPr>
        <p:spPr/>
        <p:txBody>
          <a:bodyPr/>
          <a:lstStyle/>
          <a:p>
            <a:r>
              <a:rPr lang="zh-CN" altLang="en-US" dirty="0"/>
              <a:t>应用程序设计（分时段与优先级的冲突）</a:t>
            </a:r>
          </a:p>
        </p:txBody>
      </p:sp>
      <p:sp>
        <p:nvSpPr>
          <p:cNvPr id="3" name="内容占位符 2">
            <a:extLst>
              <a:ext uri="{FF2B5EF4-FFF2-40B4-BE49-F238E27FC236}">
                <a16:creationId xmlns:a16="http://schemas.microsoft.com/office/drawing/2014/main" id="{EC4B3EA7-4AED-47DA-AEF7-0AC9567E8EB6}"/>
              </a:ext>
            </a:extLst>
          </p:cNvPr>
          <p:cNvSpPr>
            <a:spLocks noGrp="1"/>
          </p:cNvSpPr>
          <p:nvPr>
            <p:ph idx="1"/>
          </p:nvPr>
        </p:nvSpPr>
        <p:spPr/>
        <p:txBody>
          <a:bodyPr/>
          <a:lstStyle/>
          <a:p>
            <a:pPr marL="0" indent="0">
              <a:buNone/>
            </a:pPr>
            <a:r>
              <a:rPr lang="zh-CN" altLang="en-US" dirty="0"/>
              <a:t>分时段与优先级产生的冲突（两种规则的由来）</a:t>
            </a:r>
            <a:endParaRPr lang="en-US" altLang="zh-CN" dirty="0"/>
          </a:p>
          <a:p>
            <a:pPr marL="0" indent="0">
              <a:buNone/>
            </a:pPr>
            <a:r>
              <a:rPr lang="zh-CN" altLang="en-US" dirty="0"/>
              <a:t>先看一个例子</a:t>
            </a:r>
            <a:endParaRPr lang="en-US" altLang="zh-CN" dirty="0"/>
          </a:p>
          <a:p>
            <a:pPr marL="0" indent="0">
              <a:buNone/>
            </a:pPr>
            <a:endParaRPr lang="zh-CN" altLang="zh-CN" sz="1800" b="0" i="0" u="none" strike="noStrike" dirty="0">
              <a:effectLst/>
              <a:latin typeface="Arial" panose="020B0604020202020204" pitchFamily="34" charset="0"/>
            </a:endParaRPr>
          </a:p>
        </p:txBody>
      </p:sp>
      <p:pic>
        <p:nvPicPr>
          <p:cNvPr id="6" name="图片 5">
            <a:extLst>
              <a:ext uri="{FF2B5EF4-FFF2-40B4-BE49-F238E27FC236}">
                <a16:creationId xmlns:a16="http://schemas.microsoft.com/office/drawing/2014/main" id="{0D311E78-1B2E-47F1-A5EA-F9BD48EF0B17}"/>
              </a:ext>
            </a:extLst>
          </p:cNvPr>
          <p:cNvPicPr>
            <a:picLocks noChangeAspect="1"/>
          </p:cNvPicPr>
          <p:nvPr/>
        </p:nvPicPr>
        <p:blipFill>
          <a:blip r:embed="rId2"/>
          <a:stretch>
            <a:fillRect/>
          </a:stretch>
        </p:blipFill>
        <p:spPr>
          <a:xfrm>
            <a:off x="931729" y="2815333"/>
            <a:ext cx="10422071" cy="3496567"/>
          </a:xfrm>
          <a:prstGeom prst="rect">
            <a:avLst/>
          </a:prstGeom>
        </p:spPr>
      </p:pic>
    </p:spTree>
    <p:extLst>
      <p:ext uri="{BB962C8B-B14F-4D97-AF65-F5344CB8AC3E}">
        <p14:creationId xmlns:p14="http://schemas.microsoft.com/office/powerpoint/2010/main" val="273839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99FD4-2EC0-41F2-BDE7-A92956FF3D91}"/>
              </a:ext>
            </a:extLst>
          </p:cNvPr>
          <p:cNvSpPr>
            <a:spLocks noGrp="1"/>
          </p:cNvSpPr>
          <p:nvPr>
            <p:ph type="title"/>
          </p:nvPr>
        </p:nvSpPr>
        <p:spPr/>
        <p:txBody>
          <a:bodyPr/>
          <a:lstStyle/>
          <a:p>
            <a:r>
              <a:rPr lang="zh-CN" altLang="en-US" dirty="0"/>
              <a:t>应用程序设计（分时段与优先级的冲突）</a:t>
            </a:r>
          </a:p>
        </p:txBody>
      </p:sp>
      <p:sp>
        <p:nvSpPr>
          <p:cNvPr id="3" name="内容占位符 2">
            <a:extLst>
              <a:ext uri="{FF2B5EF4-FFF2-40B4-BE49-F238E27FC236}">
                <a16:creationId xmlns:a16="http://schemas.microsoft.com/office/drawing/2014/main" id="{F3DA8377-F6FC-42D6-ACFD-2D8FBD265D8C}"/>
              </a:ext>
            </a:extLst>
          </p:cNvPr>
          <p:cNvSpPr>
            <a:spLocks noGrp="1"/>
          </p:cNvSpPr>
          <p:nvPr>
            <p:ph idx="1"/>
          </p:nvPr>
        </p:nvSpPr>
        <p:spPr/>
        <p:txBody>
          <a:bodyPr/>
          <a:lstStyle/>
          <a:p>
            <a:pPr marL="0" indent="0">
              <a:buNone/>
            </a:pPr>
            <a:r>
              <a:rPr lang="zh-CN" altLang="en-US" dirty="0"/>
              <a:t>根据以上算法结果应该是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000" dirty="0"/>
              <a:t>但是！</a:t>
            </a:r>
            <a:r>
              <a:rPr lang="en-US" altLang="zh-CN" sz="2000" dirty="0"/>
              <a:t>D</a:t>
            </a:r>
            <a:r>
              <a:rPr lang="zh-CN" altLang="en-US" sz="2000" dirty="0"/>
              <a:t>是最高优先级</a:t>
            </a:r>
            <a:r>
              <a:rPr lang="en-US" altLang="zh-CN" sz="2000" dirty="0"/>
              <a:t>5</a:t>
            </a:r>
            <a:r>
              <a:rPr lang="zh-CN" altLang="en-US" sz="2000" dirty="0"/>
              <a:t>，</a:t>
            </a:r>
            <a:r>
              <a:rPr lang="en-US" altLang="zh-CN" sz="2000" dirty="0"/>
              <a:t>E</a:t>
            </a:r>
            <a:r>
              <a:rPr lang="zh-CN" altLang="en-US" sz="2000" dirty="0"/>
              <a:t>是最高优先级</a:t>
            </a:r>
            <a:r>
              <a:rPr lang="en-US" altLang="zh-CN" sz="2000" dirty="0"/>
              <a:t>4</a:t>
            </a:r>
            <a:r>
              <a:rPr lang="zh-CN" altLang="en-US" sz="2000" dirty="0"/>
              <a:t>，</a:t>
            </a:r>
            <a:r>
              <a:rPr lang="en-US" altLang="zh-CN" sz="2000" dirty="0"/>
              <a:t>E</a:t>
            </a:r>
            <a:r>
              <a:rPr lang="zh-CN" altLang="en-US" sz="2000" dirty="0"/>
              <a:t>不应该在自己有其他可用时段的情况下占用</a:t>
            </a:r>
            <a:r>
              <a:rPr lang="en-US" altLang="zh-CN" sz="2000" dirty="0"/>
              <a:t>D</a:t>
            </a:r>
            <a:r>
              <a:rPr lang="zh-CN" altLang="en-US" sz="2000" dirty="0"/>
              <a:t>的位置，实际上，根据我们的追求，答案应该这样</a:t>
            </a:r>
          </a:p>
        </p:txBody>
      </p:sp>
      <p:graphicFrame>
        <p:nvGraphicFramePr>
          <p:cNvPr id="4" name="表格 4">
            <a:extLst>
              <a:ext uri="{FF2B5EF4-FFF2-40B4-BE49-F238E27FC236}">
                <a16:creationId xmlns:a16="http://schemas.microsoft.com/office/drawing/2014/main" id="{DAAE2927-0D11-4134-99EC-C571FDA21EAF}"/>
              </a:ext>
            </a:extLst>
          </p:cNvPr>
          <p:cNvGraphicFramePr>
            <a:graphicFrameLocks noGrp="1"/>
          </p:cNvGraphicFramePr>
          <p:nvPr>
            <p:extLst>
              <p:ext uri="{D42A27DB-BD31-4B8C-83A1-F6EECF244321}">
                <p14:modId xmlns:p14="http://schemas.microsoft.com/office/powerpoint/2010/main" val="1212324169"/>
              </p:ext>
            </p:extLst>
          </p:nvPr>
        </p:nvGraphicFramePr>
        <p:xfrm>
          <a:off x="105544" y="3058159"/>
          <a:ext cx="11941464" cy="839137"/>
        </p:xfrm>
        <a:graphic>
          <a:graphicData uri="http://schemas.openxmlformats.org/drawingml/2006/table">
            <a:tbl>
              <a:tblPr firstRow="1" bandRow="1">
                <a:tableStyleId>{5C22544A-7EE6-4342-B048-85BDC9FD1C3A}</a:tableStyleId>
              </a:tblPr>
              <a:tblGrid>
                <a:gridCol w="497561">
                  <a:extLst>
                    <a:ext uri="{9D8B030D-6E8A-4147-A177-3AD203B41FA5}">
                      <a16:colId xmlns:a16="http://schemas.microsoft.com/office/drawing/2014/main" val="673264841"/>
                    </a:ext>
                  </a:extLst>
                </a:gridCol>
                <a:gridCol w="497561">
                  <a:extLst>
                    <a:ext uri="{9D8B030D-6E8A-4147-A177-3AD203B41FA5}">
                      <a16:colId xmlns:a16="http://schemas.microsoft.com/office/drawing/2014/main" val="1823594396"/>
                    </a:ext>
                  </a:extLst>
                </a:gridCol>
                <a:gridCol w="497561">
                  <a:extLst>
                    <a:ext uri="{9D8B030D-6E8A-4147-A177-3AD203B41FA5}">
                      <a16:colId xmlns:a16="http://schemas.microsoft.com/office/drawing/2014/main" val="2909486940"/>
                    </a:ext>
                  </a:extLst>
                </a:gridCol>
                <a:gridCol w="497561">
                  <a:extLst>
                    <a:ext uri="{9D8B030D-6E8A-4147-A177-3AD203B41FA5}">
                      <a16:colId xmlns:a16="http://schemas.microsoft.com/office/drawing/2014/main" val="246873961"/>
                    </a:ext>
                  </a:extLst>
                </a:gridCol>
                <a:gridCol w="497561">
                  <a:extLst>
                    <a:ext uri="{9D8B030D-6E8A-4147-A177-3AD203B41FA5}">
                      <a16:colId xmlns:a16="http://schemas.microsoft.com/office/drawing/2014/main" val="2603264303"/>
                    </a:ext>
                  </a:extLst>
                </a:gridCol>
                <a:gridCol w="497561">
                  <a:extLst>
                    <a:ext uri="{9D8B030D-6E8A-4147-A177-3AD203B41FA5}">
                      <a16:colId xmlns:a16="http://schemas.microsoft.com/office/drawing/2014/main" val="2024768770"/>
                    </a:ext>
                  </a:extLst>
                </a:gridCol>
                <a:gridCol w="497561">
                  <a:extLst>
                    <a:ext uri="{9D8B030D-6E8A-4147-A177-3AD203B41FA5}">
                      <a16:colId xmlns:a16="http://schemas.microsoft.com/office/drawing/2014/main" val="1150039094"/>
                    </a:ext>
                  </a:extLst>
                </a:gridCol>
                <a:gridCol w="497561">
                  <a:extLst>
                    <a:ext uri="{9D8B030D-6E8A-4147-A177-3AD203B41FA5}">
                      <a16:colId xmlns:a16="http://schemas.microsoft.com/office/drawing/2014/main" val="3120387607"/>
                    </a:ext>
                  </a:extLst>
                </a:gridCol>
                <a:gridCol w="497561">
                  <a:extLst>
                    <a:ext uri="{9D8B030D-6E8A-4147-A177-3AD203B41FA5}">
                      <a16:colId xmlns:a16="http://schemas.microsoft.com/office/drawing/2014/main" val="657921868"/>
                    </a:ext>
                  </a:extLst>
                </a:gridCol>
                <a:gridCol w="497561">
                  <a:extLst>
                    <a:ext uri="{9D8B030D-6E8A-4147-A177-3AD203B41FA5}">
                      <a16:colId xmlns:a16="http://schemas.microsoft.com/office/drawing/2014/main" val="1853438232"/>
                    </a:ext>
                  </a:extLst>
                </a:gridCol>
                <a:gridCol w="497561">
                  <a:extLst>
                    <a:ext uri="{9D8B030D-6E8A-4147-A177-3AD203B41FA5}">
                      <a16:colId xmlns:a16="http://schemas.microsoft.com/office/drawing/2014/main" val="819804627"/>
                    </a:ext>
                  </a:extLst>
                </a:gridCol>
                <a:gridCol w="497561">
                  <a:extLst>
                    <a:ext uri="{9D8B030D-6E8A-4147-A177-3AD203B41FA5}">
                      <a16:colId xmlns:a16="http://schemas.microsoft.com/office/drawing/2014/main" val="253976048"/>
                    </a:ext>
                  </a:extLst>
                </a:gridCol>
                <a:gridCol w="497561">
                  <a:extLst>
                    <a:ext uri="{9D8B030D-6E8A-4147-A177-3AD203B41FA5}">
                      <a16:colId xmlns:a16="http://schemas.microsoft.com/office/drawing/2014/main" val="2917457116"/>
                    </a:ext>
                  </a:extLst>
                </a:gridCol>
                <a:gridCol w="497561">
                  <a:extLst>
                    <a:ext uri="{9D8B030D-6E8A-4147-A177-3AD203B41FA5}">
                      <a16:colId xmlns:a16="http://schemas.microsoft.com/office/drawing/2014/main" val="1275633758"/>
                    </a:ext>
                  </a:extLst>
                </a:gridCol>
                <a:gridCol w="497561">
                  <a:extLst>
                    <a:ext uri="{9D8B030D-6E8A-4147-A177-3AD203B41FA5}">
                      <a16:colId xmlns:a16="http://schemas.microsoft.com/office/drawing/2014/main" val="226409151"/>
                    </a:ext>
                  </a:extLst>
                </a:gridCol>
                <a:gridCol w="497561">
                  <a:extLst>
                    <a:ext uri="{9D8B030D-6E8A-4147-A177-3AD203B41FA5}">
                      <a16:colId xmlns:a16="http://schemas.microsoft.com/office/drawing/2014/main" val="278166514"/>
                    </a:ext>
                  </a:extLst>
                </a:gridCol>
                <a:gridCol w="497561">
                  <a:extLst>
                    <a:ext uri="{9D8B030D-6E8A-4147-A177-3AD203B41FA5}">
                      <a16:colId xmlns:a16="http://schemas.microsoft.com/office/drawing/2014/main" val="3935068598"/>
                    </a:ext>
                  </a:extLst>
                </a:gridCol>
                <a:gridCol w="497561">
                  <a:extLst>
                    <a:ext uri="{9D8B030D-6E8A-4147-A177-3AD203B41FA5}">
                      <a16:colId xmlns:a16="http://schemas.microsoft.com/office/drawing/2014/main" val="3016811867"/>
                    </a:ext>
                  </a:extLst>
                </a:gridCol>
                <a:gridCol w="497561">
                  <a:extLst>
                    <a:ext uri="{9D8B030D-6E8A-4147-A177-3AD203B41FA5}">
                      <a16:colId xmlns:a16="http://schemas.microsoft.com/office/drawing/2014/main" val="916764715"/>
                    </a:ext>
                  </a:extLst>
                </a:gridCol>
                <a:gridCol w="497561">
                  <a:extLst>
                    <a:ext uri="{9D8B030D-6E8A-4147-A177-3AD203B41FA5}">
                      <a16:colId xmlns:a16="http://schemas.microsoft.com/office/drawing/2014/main" val="3065661311"/>
                    </a:ext>
                  </a:extLst>
                </a:gridCol>
                <a:gridCol w="497561">
                  <a:extLst>
                    <a:ext uri="{9D8B030D-6E8A-4147-A177-3AD203B41FA5}">
                      <a16:colId xmlns:a16="http://schemas.microsoft.com/office/drawing/2014/main" val="2235657292"/>
                    </a:ext>
                  </a:extLst>
                </a:gridCol>
                <a:gridCol w="497561">
                  <a:extLst>
                    <a:ext uri="{9D8B030D-6E8A-4147-A177-3AD203B41FA5}">
                      <a16:colId xmlns:a16="http://schemas.microsoft.com/office/drawing/2014/main" val="667371043"/>
                    </a:ext>
                  </a:extLst>
                </a:gridCol>
                <a:gridCol w="497561">
                  <a:extLst>
                    <a:ext uri="{9D8B030D-6E8A-4147-A177-3AD203B41FA5}">
                      <a16:colId xmlns:a16="http://schemas.microsoft.com/office/drawing/2014/main" val="1715574010"/>
                    </a:ext>
                  </a:extLst>
                </a:gridCol>
                <a:gridCol w="497561">
                  <a:extLst>
                    <a:ext uri="{9D8B030D-6E8A-4147-A177-3AD203B41FA5}">
                      <a16:colId xmlns:a16="http://schemas.microsoft.com/office/drawing/2014/main" val="3919264552"/>
                    </a:ext>
                  </a:extLst>
                </a:gridCol>
              </a:tblGrid>
              <a:tr h="839137">
                <a:tc>
                  <a:txBody>
                    <a:bodyPr/>
                    <a:lstStyle/>
                    <a:p>
                      <a:endParaRPr lang="zh-CN" altLang="en-US" dirty="0"/>
                    </a:p>
                  </a:txBody>
                  <a:tcPr/>
                </a:tc>
                <a:tc>
                  <a:txBody>
                    <a:bodyPr/>
                    <a:lstStyle/>
                    <a:p>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E</a:t>
                      </a:r>
                      <a:endParaRPr lang="zh-CN" altLang="en-US" dirty="0"/>
                    </a:p>
                  </a:txBody>
                  <a:tcPr/>
                </a:tc>
                <a:tc>
                  <a:txBody>
                    <a:bodyPr/>
                    <a:lstStyle/>
                    <a:p>
                      <a:r>
                        <a:rPr lang="en-US" altLang="zh-CN" dirty="0"/>
                        <a:t>D</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F</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B</a:t>
                      </a:r>
                      <a:endParaRPr lang="zh-CN" altLang="en-US" dirty="0"/>
                    </a:p>
                  </a:txBody>
                  <a:tcPr/>
                </a:tc>
                <a:extLst>
                  <a:ext uri="{0D108BD9-81ED-4DB2-BD59-A6C34878D82A}">
                    <a16:rowId xmlns:a16="http://schemas.microsoft.com/office/drawing/2014/main" val="1095195689"/>
                  </a:ext>
                </a:extLst>
              </a:tr>
            </a:tbl>
          </a:graphicData>
        </a:graphic>
      </p:graphicFrame>
      <p:graphicFrame>
        <p:nvGraphicFramePr>
          <p:cNvPr id="5" name="表格 4">
            <a:extLst>
              <a:ext uri="{FF2B5EF4-FFF2-40B4-BE49-F238E27FC236}">
                <a16:creationId xmlns:a16="http://schemas.microsoft.com/office/drawing/2014/main" id="{721BDB0E-F264-40C8-B8BB-3791DF3919D9}"/>
              </a:ext>
            </a:extLst>
          </p:cNvPr>
          <p:cNvGraphicFramePr>
            <a:graphicFrameLocks noGrp="1"/>
          </p:cNvGraphicFramePr>
          <p:nvPr>
            <p:extLst>
              <p:ext uri="{D42A27DB-BD31-4B8C-83A1-F6EECF244321}">
                <p14:modId xmlns:p14="http://schemas.microsoft.com/office/powerpoint/2010/main" val="1263784509"/>
              </p:ext>
            </p:extLst>
          </p:nvPr>
        </p:nvGraphicFramePr>
        <p:xfrm>
          <a:off x="125268" y="5337826"/>
          <a:ext cx="11941464" cy="839137"/>
        </p:xfrm>
        <a:graphic>
          <a:graphicData uri="http://schemas.openxmlformats.org/drawingml/2006/table">
            <a:tbl>
              <a:tblPr firstRow="1" bandRow="1">
                <a:tableStyleId>{5C22544A-7EE6-4342-B048-85BDC9FD1C3A}</a:tableStyleId>
              </a:tblPr>
              <a:tblGrid>
                <a:gridCol w="497561">
                  <a:extLst>
                    <a:ext uri="{9D8B030D-6E8A-4147-A177-3AD203B41FA5}">
                      <a16:colId xmlns:a16="http://schemas.microsoft.com/office/drawing/2014/main" val="673264841"/>
                    </a:ext>
                  </a:extLst>
                </a:gridCol>
                <a:gridCol w="497561">
                  <a:extLst>
                    <a:ext uri="{9D8B030D-6E8A-4147-A177-3AD203B41FA5}">
                      <a16:colId xmlns:a16="http://schemas.microsoft.com/office/drawing/2014/main" val="1823594396"/>
                    </a:ext>
                  </a:extLst>
                </a:gridCol>
                <a:gridCol w="497561">
                  <a:extLst>
                    <a:ext uri="{9D8B030D-6E8A-4147-A177-3AD203B41FA5}">
                      <a16:colId xmlns:a16="http://schemas.microsoft.com/office/drawing/2014/main" val="2909486940"/>
                    </a:ext>
                  </a:extLst>
                </a:gridCol>
                <a:gridCol w="497561">
                  <a:extLst>
                    <a:ext uri="{9D8B030D-6E8A-4147-A177-3AD203B41FA5}">
                      <a16:colId xmlns:a16="http://schemas.microsoft.com/office/drawing/2014/main" val="246873961"/>
                    </a:ext>
                  </a:extLst>
                </a:gridCol>
                <a:gridCol w="497561">
                  <a:extLst>
                    <a:ext uri="{9D8B030D-6E8A-4147-A177-3AD203B41FA5}">
                      <a16:colId xmlns:a16="http://schemas.microsoft.com/office/drawing/2014/main" val="2603264303"/>
                    </a:ext>
                  </a:extLst>
                </a:gridCol>
                <a:gridCol w="497561">
                  <a:extLst>
                    <a:ext uri="{9D8B030D-6E8A-4147-A177-3AD203B41FA5}">
                      <a16:colId xmlns:a16="http://schemas.microsoft.com/office/drawing/2014/main" val="2024768770"/>
                    </a:ext>
                  </a:extLst>
                </a:gridCol>
                <a:gridCol w="497561">
                  <a:extLst>
                    <a:ext uri="{9D8B030D-6E8A-4147-A177-3AD203B41FA5}">
                      <a16:colId xmlns:a16="http://schemas.microsoft.com/office/drawing/2014/main" val="1150039094"/>
                    </a:ext>
                  </a:extLst>
                </a:gridCol>
                <a:gridCol w="497561">
                  <a:extLst>
                    <a:ext uri="{9D8B030D-6E8A-4147-A177-3AD203B41FA5}">
                      <a16:colId xmlns:a16="http://schemas.microsoft.com/office/drawing/2014/main" val="3120387607"/>
                    </a:ext>
                  </a:extLst>
                </a:gridCol>
                <a:gridCol w="497561">
                  <a:extLst>
                    <a:ext uri="{9D8B030D-6E8A-4147-A177-3AD203B41FA5}">
                      <a16:colId xmlns:a16="http://schemas.microsoft.com/office/drawing/2014/main" val="657921868"/>
                    </a:ext>
                  </a:extLst>
                </a:gridCol>
                <a:gridCol w="497561">
                  <a:extLst>
                    <a:ext uri="{9D8B030D-6E8A-4147-A177-3AD203B41FA5}">
                      <a16:colId xmlns:a16="http://schemas.microsoft.com/office/drawing/2014/main" val="1853438232"/>
                    </a:ext>
                  </a:extLst>
                </a:gridCol>
                <a:gridCol w="497561">
                  <a:extLst>
                    <a:ext uri="{9D8B030D-6E8A-4147-A177-3AD203B41FA5}">
                      <a16:colId xmlns:a16="http://schemas.microsoft.com/office/drawing/2014/main" val="819804627"/>
                    </a:ext>
                  </a:extLst>
                </a:gridCol>
                <a:gridCol w="497561">
                  <a:extLst>
                    <a:ext uri="{9D8B030D-6E8A-4147-A177-3AD203B41FA5}">
                      <a16:colId xmlns:a16="http://schemas.microsoft.com/office/drawing/2014/main" val="253976048"/>
                    </a:ext>
                  </a:extLst>
                </a:gridCol>
                <a:gridCol w="497561">
                  <a:extLst>
                    <a:ext uri="{9D8B030D-6E8A-4147-A177-3AD203B41FA5}">
                      <a16:colId xmlns:a16="http://schemas.microsoft.com/office/drawing/2014/main" val="2917457116"/>
                    </a:ext>
                  </a:extLst>
                </a:gridCol>
                <a:gridCol w="497561">
                  <a:extLst>
                    <a:ext uri="{9D8B030D-6E8A-4147-A177-3AD203B41FA5}">
                      <a16:colId xmlns:a16="http://schemas.microsoft.com/office/drawing/2014/main" val="1275633758"/>
                    </a:ext>
                  </a:extLst>
                </a:gridCol>
                <a:gridCol w="497561">
                  <a:extLst>
                    <a:ext uri="{9D8B030D-6E8A-4147-A177-3AD203B41FA5}">
                      <a16:colId xmlns:a16="http://schemas.microsoft.com/office/drawing/2014/main" val="226409151"/>
                    </a:ext>
                  </a:extLst>
                </a:gridCol>
                <a:gridCol w="497561">
                  <a:extLst>
                    <a:ext uri="{9D8B030D-6E8A-4147-A177-3AD203B41FA5}">
                      <a16:colId xmlns:a16="http://schemas.microsoft.com/office/drawing/2014/main" val="278166514"/>
                    </a:ext>
                  </a:extLst>
                </a:gridCol>
                <a:gridCol w="497561">
                  <a:extLst>
                    <a:ext uri="{9D8B030D-6E8A-4147-A177-3AD203B41FA5}">
                      <a16:colId xmlns:a16="http://schemas.microsoft.com/office/drawing/2014/main" val="3935068598"/>
                    </a:ext>
                  </a:extLst>
                </a:gridCol>
                <a:gridCol w="497561">
                  <a:extLst>
                    <a:ext uri="{9D8B030D-6E8A-4147-A177-3AD203B41FA5}">
                      <a16:colId xmlns:a16="http://schemas.microsoft.com/office/drawing/2014/main" val="3016811867"/>
                    </a:ext>
                  </a:extLst>
                </a:gridCol>
                <a:gridCol w="497561">
                  <a:extLst>
                    <a:ext uri="{9D8B030D-6E8A-4147-A177-3AD203B41FA5}">
                      <a16:colId xmlns:a16="http://schemas.microsoft.com/office/drawing/2014/main" val="916764715"/>
                    </a:ext>
                  </a:extLst>
                </a:gridCol>
                <a:gridCol w="497561">
                  <a:extLst>
                    <a:ext uri="{9D8B030D-6E8A-4147-A177-3AD203B41FA5}">
                      <a16:colId xmlns:a16="http://schemas.microsoft.com/office/drawing/2014/main" val="3065661311"/>
                    </a:ext>
                  </a:extLst>
                </a:gridCol>
                <a:gridCol w="497561">
                  <a:extLst>
                    <a:ext uri="{9D8B030D-6E8A-4147-A177-3AD203B41FA5}">
                      <a16:colId xmlns:a16="http://schemas.microsoft.com/office/drawing/2014/main" val="2235657292"/>
                    </a:ext>
                  </a:extLst>
                </a:gridCol>
                <a:gridCol w="497561">
                  <a:extLst>
                    <a:ext uri="{9D8B030D-6E8A-4147-A177-3AD203B41FA5}">
                      <a16:colId xmlns:a16="http://schemas.microsoft.com/office/drawing/2014/main" val="667371043"/>
                    </a:ext>
                  </a:extLst>
                </a:gridCol>
                <a:gridCol w="497561">
                  <a:extLst>
                    <a:ext uri="{9D8B030D-6E8A-4147-A177-3AD203B41FA5}">
                      <a16:colId xmlns:a16="http://schemas.microsoft.com/office/drawing/2014/main" val="1715574010"/>
                    </a:ext>
                  </a:extLst>
                </a:gridCol>
                <a:gridCol w="497561">
                  <a:extLst>
                    <a:ext uri="{9D8B030D-6E8A-4147-A177-3AD203B41FA5}">
                      <a16:colId xmlns:a16="http://schemas.microsoft.com/office/drawing/2014/main" val="3919264552"/>
                    </a:ext>
                  </a:extLst>
                </a:gridCol>
              </a:tblGrid>
              <a:tr h="839137">
                <a:tc>
                  <a:txBody>
                    <a:bodyPr/>
                    <a:lstStyle/>
                    <a:p>
                      <a:endParaRPr lang="zh-CN" altLang="en-US" dirty="0"/>
                    </a:p>
                  </a:txBody>
                  <a:tcPr/>
                </a:tc>
                <a:tc>
                  <a:txBody>
                    <a:bodyPr/>
                    <a:lstStyle/>
                    <a:p>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r>
                        <a:rPr lang="en-US" altLang="zh-CN" dirty="0"/>
                        <a:t>C</a:t>
                      </a:r>
                      <a:endParaRPr lang="zh-CN" altLang="en-US" dirty="0"/>
                    </a:p>
                  </a:txBody>
                  <a:tcPr/>
                </a:tc>
                <a:tc>
                  <a:txBody>
                    <a:bodyPr/>
                    <a:lstStyle/>
                    <a:p>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r>
                        <a:rPr lang="en-US" altLang="zh-CN" dirty="0"/>
                        <a:t>D</a:t>
                      </a:r>
                      <a:endParaRPr lang="zh-CN" altLang="en-US" dirty="0"/>
                    </a:p>
                  </a:txBody>
                  <a:tcPr/>
                </a:tc>
                <a:tc>
                  <a:txBody>
                    <a:bodyPr/>
                    <a:lstStyle/>
                    <a:p>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endParaRPr lang="zh-CN" altLang="en-US" dirty="0"/>
                    </a:p>
                  </a:txBody>
                  <a:tcPr/>
                </a:tc>
                <a:tc>
                  <a:txBody>
                    <a:bodyPr/>
                    <a:lstStyle/>
                    <a:p>
                      <a:r>
                        <a:rPr lang="en-US" altLang="zh-CN" dirty="0"/>
                        <a:t>E</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F</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a:t>B</a:t>
                      </a:r>
                      <a:endParaRPr lang="zh-CN" altLang="en-US" dirty="0"/>
                    </a:p>
                  </a:txBody>
                  <a:tcPr/>
                </a:tc>
                <a:extLst>
                  <a:ext uri="{0D108BD9-81ED-4DB2-BD59-A6C34878D82A}">
                    <a16:rowId xmlns:a16="http://schemas.microsoft.com/office/drawing/2014/main" val="1095195689"/>
                  </a:ext>
                </a:extLst>
              </a:tr>
            </a:tbl>
          </a:graphicData>
        </a:graphic>
      </p:graphicFrame>
      <p:graphicFrame>
        <p:nvGraphicFramePr>
          <p:cNvPr id="6" name="表格 6">
            <a:extLst>
              <a:ext uri="{FF2B5EF4-FFF2-40B4-BE49-F238E27FC236}">
                <a16:creationId xmlns:a16="http://schemas.microsoft.com/office/drawing/2014/main" id="{069628D5-F845-49DF-963B-88CE8C8D3677}"/>
              </a:ext>
            </a:extLst>
          </p:cNvPr>
          <p:cNvGraphicFramePr>
            <a:graphicFrameLocks noGrp="1"/>
          </p:cNvGraphicFramePr>
          <p:nvPr>
            <p:extLst>
              <p:ext uri="{D42A27DB-BD31-4B8C-83A1-F6EECF244321}">
                <p14:modId xmlns:p14="http://schemas.microsoft.com/office/powerpoint/2010/main" val="3223631895"/>
              </p:ext>
            </p:extLst>
          </p:nvPr>
        </p:nvGraphicFramePr>
        <p:xfrm>
          <a:off x="105544" y="4001294"/>
          <a:ext cx="11941464" cy="370840"/>
        </p:xfrm>
        <a:graphic>
          <a:graphicData uri="http://schemas.openxmlformats.org/drawingml/2006/table">
            <a:tbl>
              <a:tblPr firstRow="1" bandRow="1">
                <a:tableStyleId>{5C22544A-7EE6-4342-B048-85BDC9FD1C3A}</a:tableStyleId>
              </a:tblPr>
              <a:tblGrid>
                <a:gridCol w="497561">
                  <a:extLst>
                    <a:ext uri="{9D8B030D-6E8A-4147-A177-3AD203B41FA5}">
                      <a16:colId xmlns:a16="http://schemas.microsoft.com/office/drawing/2014/main" val="2752340782"/>
                    </a:ext>
                  </a:extLst>
                </a:gridCol>
                <a:gridCol w="497561">
                  <a:extLst>
                    <a:ext uri="{9D8B030D-6E8A-4147-A177-3AD203B41FA5}">
                      <a16:colId xmlns:a16="http://schemas.microsoft.com/office/drawing/2014/main" val="469864563"/>
                    </a:ext>
                  </a:extLst>
                </a:gridCol>
                <a:gridCol w="497561">
                  <a:extLst>
                    <a:ext uri="{9D8B030D-6E8A-4147-A177-3AD203B41FA5}">
                      <a16:colId xmlns:a16="http://schemas.microsoft.com/office/drawing/2014/main" val="3412866244"/>
                    </a:ext>
                  </a:extLst>
                </a:gridCol>
                <a:gridCol w="497561">
                  <a:extLst>
                    <a:ext uri="{9D8B030D-6E8A-4147-A177-3AD203B41FA5}">
                      <a16:colId xmlns:a16="http://schemas.microsoft.com/office/drawing/2014/main" val="65742105"/>
                    </a:ext>
                  </a:extLst>
                </a:gridCol>
                <a:gridCol w="497561">
                  <a:extLst>
                    <a:ext uri="{9D8B030D-6E8A-4147-A177-3AD203B41FA5}">
                      <a16:colId xmlns:a16="http://schemas.microsoft.com/office/drawing/2014/main" val="833571430"/>
                    </a:ext>
                  </a:extLst>
                </a:gridCol>
                <a:gridCol w="497561">
                  <a:extLst>
                    <a:ext uri="{9D8B030D-6E8A-4147-A177-3AD203B41FA5}">
                      <a16:colId xmlns:a16="http://schemas.microsoft.com/office/drawing/2014/main" val="2806003700"/>
                    </a:ext>
                  </a:extLst>
                </a:gridCol>
                <a:gridCol w="497561">
                  <a:extLst>
                    <a:ext uri="{9D8B030D-6E8A-4147-A177-3AD203B41FA5}">
                      <a16:colId xmlns:a16="http://schemas.microsoft.com/office/drawing/2014/main" val="4220292674"/>
                    </a:ext>
                  </a:extLst>
                </a:gridCol>
                <a:gridCol w="497561">
                  <a:extLst>
                    <a:ext uri="{9D8B030D-6E8A-4147-A177-3AD203B41FA5}">
                      <a16:colId xmlns:a16="http://schemas.microsoft.com/office/drawing/2014/main" val="2285798964"/>
                    </a:ext>
                  </a:extLst>
                </a:gridCol>
                <a:gridCol w="497561">
                  <a:extLst>
                    <a:ext uri="{9D8B030D-6E8A-4147-A177-3AD203B41FA5}">
                      <a16:colId xmlns:a16="http://schemas.microsoft.com/office/drawing/2014/main" val="1158560602"/>
                    </a:ext>
                  </a:extLst>
                </a:gridCol>
                <a:gridCol w="497561">
                  <a:extLst>
                    <a:ext uri="{9D8B030D-6E8A-4147-A177-3AD203B41FA5}">
                      <a16:colId xmlns:a16="http://schemas.microsoft.com/office/drawing/2014/main" val="514464653"/>
                    </a:ext>
                  </a:extLst>
                </a:gridCol>
                <a:gridCol w="497561">
                  <a:extLst>
                    <a:ext uri="{9D8B030D-6E8A-4147-A177-3AD203B41FA5}">
                      <a16:colId xmlns:a16="http://schemas.microsoft.com/office/drawing/2014/main" val="3909868934"/>
                    </a:ext>
                  </a:extLst>
                </a:gridCol>
                <a:gridCol w="497561">
                  <a:extLst>
                    <a:ext uri="{9D8B030D-6E8A-4147-A177-3AD203B41FA5}">
                      <a16:colId xmlns:a16="http://schemas.microsoft.com/office/drawing/2014/main" val="1567465031"/>
                    </a:ext>
                  </a:extLst>
                </a:gridCol>
                <a:gridCol w="497561">
                  <a:extLst>
                    <a:ext uri="{9D8B030D-6E8A-4147-A177-3AD203B41FA5}">
                      <a16:colId xmlns:a16="http://schemas.microsoft.com/office/drawing/2014/main" val="1127113817"/>
                    </a:ext>
                  </a:extLst>
                </a:gridCol>
                <a:gridCol w="497561">
                  <a:extLst>
                    <a:ext uri="{9D8B030D-6E8A-4147-A177-3AD203B41FA5}">
                      <a16:colId xmlns:a16="http://schemas.microsoft.com/office/drawing/2014/main" val="110392497"/>
                    </a:ext>
                  </a:extLst>
                </a:gridCol>
                <a:gridCol w="497561">
                  <a:extLst>
                    <a:ext uri="{9D8B030D-6E8A-4147-A177-3AD203B41FA5}">
                      <a16:colId xmlns:a16="http://schemas.microsoft.com/office/drawing/2014/main" val="669160723"/>
                    </a:ext>
                  </a:extLst>
                </a:gridCol>
                <a:gridCol w="497561">
                  <a:extLst>
                    <a:ext uri="{9D8B030D-6E8A-4147-A177-3AD203B41FA5}">
                      <a16:colId xmlns:a16="http://schemas.microsoft.com/office/drawing/2014/main" val="2907057377"/>
                    </a:ext>
                  </a:extLst>
                </a:gridCol>
                <a:gridCol w="497561">
                  <a:extLst>
                    <a:ext uri="{9D8B030D-6E8A-4147-A177-3AD203B41FA5}">
                      <a16:colId xmlns:a16="http://schemas.microsoft.com/office/drawing/2014/main" val="4078032885"/>
                    </a:ext>
                  </a:extLst>
                </a:gridCol>
                <a:gridCol w="497561">
                  <a:extLst>
                    <a:ext uri="{9D8B030D-6E8A-4147-A177-3AD203B41FA5}">
                      <a16:colId xmlns:a16="http://schemas.microsoft.com/office/drawing/2014/main" val="1962722088"/>
                    </a:ext>
                  </a:extLst>
                </a:gridCol>
                <a:gridCol w="497561">
                  <a:extLst>
                    <a:ext uri="{9D8B030D-6E8A-4147-A177-3AD203B41FA5}">
                      <a16:colId xmlns:a16="http://schemas.microsoft.com/office/drawing/2014/main" val="1766075504"/>
                    </a:ext>
                  </a:extLst>
                </a:gridCol>
                <a:gridCol w="497561">
                  <a:extLst>
                    <a:ext uri="{9D8B030D-6E8A-4147-A177-3AD203B41FA5}">
                      <a16:colId xmlns:a16="http://schemas.microsoft.com/office/drawing/2014/main" val="2462295021"/>
                    </a:ext>
                  </a:extLst>
                </a:gridCol>
                <a:gridCol w="497561">
                  <a:extLst>
                    <a:ext uri="{9D8B030D-6E8A-4147-A177-3AD203B41FA5}">
                      <a16:colId xmlns:a16="http://schemas.microsoft.com/office/drawing/2014/main" val="1283317378"/>
                    </a:ext>
                  </a:extLst>
                </a:gridCol>
                <a:gridCol w="497561">
                  <a:extLst>
                    <a:ext uri="{9D8B030D-6E8A-4147-A177-3AD203B41FA5}">
                      <a16:colId xmlns:a16="http://schemas.microsoft.com/office/drawing/2014/main" val="883377345"/>
                    </a:ext>
                  </a:extLst>
                </a:gridCol>
                <a:gridCol w="497561">
                  <a:extLst>
                    <a:ext uri="{9D8B030D-6E8A-4147-A177-3AD203B41FA5}">
                      <a16:colId xmlns:a16="http://schemas.microsoft.com/office/drawing/2014/main" val="3101425987"/>
                    </a:ext>
                  </a:extLst>
                </a:gridCol>
                <a:gridCol w="497561">
                  <a:extLst>
                    <a:ext uri="{9D8B030D-6E8A-4147-A177-3AD203B41FA5}">
                      <a16:colId xmlns:a16="http://schemas.microsoft.com/office/drawing/2014/main" val="2883125131"/>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13</a:t>
                      </a:r>
                      <a:endParaRPr lang="zh-CN" altLang="en-US" dirty="0"/>
                    </a:p>
                  </a:txBody>
                  <a:tcPr/>
                </a:tc>
                <a:tc>
                  <a:txBody>
                    <a:bodyPr/>
                    <a:lstStyle/>
                    <a:p>
                      <a:r>
                        <a:rPr lang="en-US" altLang="zh-CN" dirty="0"/>
                        <a:t>14</a:t>
                      </a:r>
                      <a:endParaRPr lang="zh-CN" altLang="en-US" dirty="0"/>
                    </a:p>
                  </a:txBody>
                  <a:tcPr/>
                </a:tc>
                <a:tc>
                  <a:txBody>
                    <a:bodyPr/>
                    <a:lstStyle/>
                    <a:p>
                      <a:r>
                        <a:rPr lang="en-US" altLang="zh-CN" dirty="0"/>
                        <a:t>15</a:t>
                      </a:r>
                      <a:endParaRPr lang="zh-CN" altLang="en-US" dirty="0"/>
                    </a:p>
                  </a:txBody>
                  <a:tcPr/>
                </a:tc>
                <a:tc>
                  <a:txBody>
                    <a:bodyPr/>
                    <a:lstStyle/>
                    <a:p>
                      <a:r>
                        <a:rPr lang="en-US" altLang="zh-CN" dirty="0"/>
                        <a:t>16</a:t>
                      </a:r>
                      <a:endParaRPr lang="zh-CN" altLang="en-US" dirty="0"/>
                    </a:p>
                  </a:txBody>
                  <a:tcPr/>
                </a:tc>
                <a:tc>
                  <a:txBody>
                    <a:bodyPr/>
                    <a:lstStyle/>
                    <a:p>
                      <a:r>
                        <a:rPr lang="en-US" altLang="zh-CN" dirty="0"/>
                        <a:t>17</a:t>
                      </a:r>
                      <a:endParaRPr lang="zh-CN" altLang="en-US" dirty="0"/>
                    </a:p>
                  </a:txBody>
                  <a:tcPr/>
                </a:tc>
                <a:tc>
                  <a:txBody>
                    <a:bodyPr/>
                    <a:lstStyle/>
                    <a:p>
                      <a:r>
                        <a:rPr lang="en-US" altLang="zh-CN" dirty="0"/>
                        <a:t>18</a:t>
                      </a:r>
                      <a:endParaRPr lang="zh-CN" altLang="en-US" dirty="0"/>
                    </a:p>
                  </a:txBody>
                  <a:tcPr/>
                </a:tc>
                <a:tc>
                  <a:txBody>
                    <a:bodyPr/>
                    <a:lstStyle/>
                    <a:p>
                      <a:r>
                        <a:rPr lang="en-US" altLang="zh-CN" dirty="0"/>
                        <a:t>19</a:t>
                      </a:r>
                      <a:endParaRPr lang="zh-CN" altLang="en-US" dirty="0"/>
                    </a:p>
                  </a:txBody>
                  <a:tcPr/>
                </a:tc>
                <a:tc>
                  <a:txBody>
                    <a:bodyPr/>
                    <a:lstStyle/>
                    <a:p>
                      <a:r>
                        <a:rPr lang="en-US" altLang="zh-CN" dirty="0"/>
                        <a:t>20</a:t>
                      </a:r>
                      <a:endParaRPr lang="zh-CN" altLang="en-US" dirty="0"/>
                    </a:p>
                  </a:txBody>
                  <a:tcPr/>
                </a:tc>
                <a:tc>
                  <a:txBody>
                    <a:bodyPr/>
                    <a:lstStyle/>
                    <a:p>
                      <a:r>
                        <a:rPr lang="en-US" altLang="zh-CN" dirty="0"/>
                        <a:t>21</a:t>
                      </a:r>
                      <a:endParaRPr lang="zh-CN" altLang="en-US" dirty="0"/>
                    </a:p>
                  </a:txBody>
                  <a:tcPr/>
                </a:tc>
                <a:tc>
                  <a:txBody>
                    <a:bodyPr/>
                    <a:lstStyle/>
                    <a:p>
                      <a:r>
                        <a:rPr lang="en-US" altLang="zh-CN" dirty="0"/>
                        <a:t>22</a:t>
                      </a:r>
                      <a:endParaRPr lang="zh-CN" altLang="en-US" dirty="0"/>
                    </a:p>
                  </a:txBody>
                  <a:tcPr/>
                </a:tc>
                <a:tc>
                  <a:txBody>
                    <a:bodyPr/>
                    <a:lstStyle/>
                    <a:p>
                      <a:r>
                        <a:rPr lang="en-US" altLang="zh-CN" dirty="0"/>
                        <a:t>23</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val="368056414"/>
                  </a:ext>
                </a:extLst>
              </a:tr>
            </a:tbl>
          </a:graphicData>
        </a:graphic>
      </p:graphicFrame>
      <p:graphicFrame>
        <p:nvGraphicFramePr>
          <p:cNvPr id="8" name="表格 6">
            <a:extLst>
              <a:ext uri="{FF2B5EF4-FFF2-40B4-BE49-F238E27FC236}">
                <a16:creationId xmlns:a16="http://schemas.microsoft.com/office/drawing/2014/main" id="{15B897EB-726C-4BE0-9976-8638158DED33}"/>
              </a:ext>
            </a:extLst>
          </p:cNvPr>
          <p:cNvGraphicFramePr>
            <a:graphicFrameLocks noGrp="1"/>
          </p:cNvGraphicFramePr>
          <p:nvPr>
            <p:extLst>
              <p:ext uri="{D42A27DB-BD31-4B8C-83A1-F6EECF244321}">
                <p14:modId xmlns:p14="http://schemas.microsoft.com/office/powerpoint/2010/main" val="2126655530"/>
              </p:ext>
            </p:extLst>
          </p:nvPr>
        </p:nvGraphicFramePr>
        <p:xfrm>
          <a:off x="125268" y="6311900"/>
          <a:ext cx="11941464" cy="370840"/>
        </p:xfrm>
        <a:graphic>
          <a:graphicData uri="http://schemas.openxmlformats.org/drawingml/2006/table">
            <a:tbl>
              <a:tblPr firstRow="1" bandRow="1">
                <a:tableStyleId>{5C22544A-7EE6-4342-B048-85BDC9FD1C3A}</a:tableStyleId>
              </a:tblPr>
              <a:tblGrid>
                <a:gridCol w="497561">
                  <a:extLst>
                    <a:ext uri="{9D8B030D-6E8A-4147-A177-3AD203B41FA5}">
                      <a16:colId xmlns:a16="http://schemas.microsoft.com/office/drawing/2014/main" val="2752340782"/>
                    </a:ext>
                  </a:extLst>
                </a:gridCol>
                <a:gridCol w="497561">
                  <a:extLst>
                    <a:ext uri="{9D8B030D-6E8A-4147-A177-3AD203B41FA5}">
                      <a16:colId xmlns:a16="http://schemas.microsoft.com/office/drawing/2014/main" val="469864563"/>
                    </a:ext>
                  </a:extLst>
                </a:gridCol>
                <a:gridCol w="497561">
                  <a:extLst>
                    <a:ext uri="{9D8B030D-6E8A-4147-A177-3AD203B41FA5}">
                      <a16:colId xmlns:a16="http://schemas.microsoft.com/office/drawing/2014/main" val="3412866244"/>
                    </a:ext>
                  </a:extLst>
                </a:gridCol>
                <a:gridCol w="497561">
                  <a:extLst>
                    <a:ext uri="{9D8B030D-6E8A-4147-A177-3AD203B41FA5}">
                      <a16:colId xmlns:a16="http://schemas.microsoft.com/office/drawing/2014/main" val="65742105"/>
                    </a:ext>
                  </a:extLst>
                </a:gridCol>
                <a:gridCol w="497561">
                  <a:extLst>
                    <a:ext uri="{9D8B030D-6E8A-4147-A177-3AD203B41FA5}">
                      <a16:colId xmlns:a16="http://schemas.microsoft.com/office/drawing/2014/main" val="833571430"/>
                    </a:ext>
                  </a:extLst>
                </a:gridCol>
                <a:gridCol w="497561">
                  <a:extLst>
                    <a:ext uri="{9D8B030D-6E8A-4147-A177-3AD203B41FA5}">
                      <a16:colId xmlns:a16="http://schemas.microsoft.com/office/drawing/2014/main" val="2806003700"/>
                    </a:ext>
                  </a:extLst>
                </a:gridCol>
                <a:gridCol w="497561">
                  <a:extLst>
                    <a:ext uri="{9D8B030D-6E8A-4147-A177-3AD203B41FA5}">
                      <a16:colId xmlns:a16="http://schemas.microsoft.com/office/drawing/2014/main" val="4220292674"/>
                    </a:ext>
                  </a:extLst>
                </a:gridCol>
                <a:gridCol w="497561">
                  <a:extLst>
                    <a:ext uri="{9D8B030D-6E8A-4147-A177-3AD203B41FA5}">
                      <a16:colId xmlns:a16="http://schemas.microsoft.com/office/drawing/2014/main" val="2285798964"/>
                    </a:ext>
                  </a:extLst>
                </a:gridCol>
                <a:gridCol w="497561">
                  <a:extLst>
                    <a:ext uri="{9D8B030D-6E8A-4147-A177-3AD203B41FA5}">
                      <a16:colId xmlns:a16="http://schemas.microsoft.com/office/drawing/2014/main" val="1158560602"/>
                    </a:ext>
                  </a:extLst>
                </a:gridCol>
                <a:gridCol w="497561">
                  <a:extLst>
                    <a:ext uri="{9D8B030D-6E8A-4147-A177-3AD203B41FA5}">
                      <a16:colId xmlns:a16="http://schemas.microsoft.com/office/drawing/2014/main" val="514464653"/>
                    </a:ext>
                  </a:extLst>
                </a:gridCol>
                <a:gridCol w="497561">
                  <a:extLst>
                    <a:ext uri="{9D8B030D-6E8A-4147-A177-3AD203B41FA5}">
                      <a16:colId xmlns:a16="http://schemas.microsoft.com/office/drawing/2014/main" val="3909868934"/>
                    </a:ext>
                  </a:extLst>
                </a:gridCol>
                <a:gridCol w="497561">
                  <a:extLst>
                    <a:ext uri="{9D8B030D-6E8A-4147-A177-3AD203B41FA5}">
                      <a16:colId xmlns:a16="http://schemas.microsoft.com/office/drawing/2014/main" val="1567465031"/>
                    </a:ext>
                  </a:extLst>
                </a:gridCol>
                <a:gridCol w="497561">
                  <a:extLst>
                    <a:ext uri="{9D8B030D-6E8A-4147-A177-3AD203B41FA5}">
                      <a16:colId xmlns:a16="http://schemas.microsoft.com/office/drawing/2014/main" val="1127113817"/>
                    </a:ext>
                  </a:extLst>
                </a:gridCol>
                <a:gridCol w="497561">
                  <a:extLst>
                    <a:ext uri="{9D8B030D-6E8A-4147-A177-3AD203B41FA5}">
                      <a16:colId xmlns:a16="http://schemas.microsoft.com/office/drawing/2014/main" val="110392497"/>
                    </a:ext>
                  </a:extLst>
                </a:gridCol>
                <a:gridCol w="497561">
                  <a:extLst>
                    <a:ext uri="{9D8B030D-6E8A-4147-A177-3AD203B41FA5}">
                      <a16:colId xmlns:a16="http://schemas.microsoft.com/office/drawing/2014/main" val="669160723"/>
                    </a:ext>
                  </a:extLst>
                </a:gridCol>
                <a:gridCol w="497561">
                  <a:extLst>
                    <a:ext uri="{9D8B030D-6E8A-4147-A177-3AD203B41FA5}">
                      <a16:colId xmlns:a16="http://schemas.microsoft.com/office/drawing/2014/main" val="2907057377"/>
                    </a:ext>
                  </a:extLst>
                </a:gridCol>
                <a:gridCol w="497561">
                  <a:extLst>
                    <a:ext uri="{9D8B030D-6E8A-4147-A177-3AD203B41FA5}">
                      <a16:colId xmlns:a16="http://schemas.microsoft.com/office/drawing/2014/main" val="4078032885"/>
                    </a:ext>
                  </a:extLst>
                </a:gridCol>
                <a:gridCol w="497561">
                  <a:extLst>
                    <a:ext uri="{9D8B030D-6E8A-4147-A177-3AD203B41FA5}">
                      <a16:colId xmlns:a16="http://schemas.microsoft.com/office/drawing/2014/main" val="1962722088"/>
                    </a:ext>
                  </a:extLst>
                </a:gridCol>
                <a:gridCol w="497561">
                  <a:extLst>
                    <a:ext uri="{9D8B030D-6E8A-4147-A177-3AD203B41FA5}">
                      <a16:colId xmlns:a16="http://schemas.microsoft.com/office/drawing/2014/main" val="1766075504"/>
                    </a:ext>
                  </a:extLst>
                </a:gridCol>
                <a:gridCol w="497561">
                  <a:extLst>
                    <a:ext uri="{9D8B030D-6E8A-4147-A177-3AD203B41FA5}">
                      <a16:colId xmlns:a16="http://schemas.microsoft.com/office/drawing/2014/main" val="2462295021"/>
                    </a:ext>
                  </a:extLst>
                </a:gridCol>
                <a:gridCol w="497561">
                  <a:extLst>
                    <a:ext uri="{9D8B030D-6E8A-4147-A177-3AD203B41FA5}">
                      <a16:colId xmlns:a16="http://schemas.microsoft.com/office/drawing/2014/main" val="1283317378"/>
                    </a:ext>
                  </a:extLst>
                </a:gridCol>
                <a:gridCol w="497561">
                  <a:extLst>
                    <a:ext uri="{9D8B030D-6E8A-4147-A177-3AD203B41FA5}">
                      <a16:colId xmlns:a16="http://schemas.microsoft.com/office/drawing/2014/main" val="883377345"/>
                    </a:ext>
                  </a:extLst>
                </a:gridCol>
                <a:gridCol w="497561">
                  <a:extLst>
                    <a:ext uri="{9D8B030D-6E8A-4147-A177-3AD203B41FA5}">
                      <a16:colId xmlns:a16="http://schemas.microsoft.com/office/drawing/2014/main" val="3101425987"/>
                    </a:ext>
                  </a:extLst>
                </a:gridCol>
                <a:gridCol w="497561">
                  <a:extLst>
                    <a:ext uri="{9D8B030D-6E8A-4147-A177-3AD203B41FA5}">
                      <a16:colId xmlns:a16="http://schemas.microsoft.com/office/drawing/2014/main" val="2883125131"/>
                    </a:ext>
                  </a:extLst>
                </a:gridCol>
              </a:tblGrid>
              <a:tr h="37084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tc>
                  <a:txBody>
                    <a:bodyPr/>
                    <a:lstStyle/>
                    <a:p>
                      <a:r>
                        <a:rPr lang="en-US" altLang="zh-CN" dirty="0"/>
                        <a:t>8</a:t>
                      </a:r>
                      <a:endParaRPr lang="zh-CN" altLang="en-US" dirty="0"/>
                    </a:p>
                  </a:txBody>
                  <a:tcPr/>
                </a:tc>
                <a:tc>
                  <a:txBody>
                    <a:bodyPr/>
                    <a:lstStyle/>
                    <a:p>
                      <a:r>
                        <a:rPr lang="en-US" altLang="zh-CN" dirty="0"/>
                        <a:t>9</a:t>
                      </a:r>
                      <a:endParaRPr lang="zh-CN" altLang="en-US" dirty="0"/>
                    </a:p>
                  </a:txBody>
                  <a:tcPr/>
                </a:tc>
                <a:tc>
                  <a:txBody>
                    <a:bodyPr/>
                    <a:lstStyle/>
                    <a:p>
                      <a:r>
                        <a:rPr lang="en-US" altLang="zh-CN" dirty="0"/>
                        <a:t>10</a:t>
                      </a:r>
                      <a:endParaRPr lang="zh-CN" altLang="en-US" dirty="0"/>
                    </a:p>
                  </a:txBody>
                  <a:tcPr/>
                </a:tc>
                <a:tc>
                  <a:txBody>
                    <a:bodyPr/>
                    <a:lstStyle/>
                    <a:p>
                      <a:r>
                        <a:rPr lang="en-US" altLang="zh-CN" dirty="0"/>
                        <a:t>11</a:t>
                      </a:r>
                      <a:endParaRPr lang="zh-CN" altLang="en-US" dirty="0"/>
                    </a:p>
                  </a:txBody>
                  <a:tcPr/>
                </a:tc>
                <a:tc>
                  <a:txBody>
                    <a:bodyPr/>
                    <a:lstStyle/>
                    <a:p>
                      <a:r>
                        <a:rPr lang="en-US" altLang="zh-CN" dirty="0"/>
                        <a:t>12</a:t>
                      </a:r>
                      <a:endParaRPr lang="zh-CN" altLang="en-US" dirty="0"/>
                    </a:p>
                  </a:txBody>
                  <a:tcPr/>
                </a:tc>
                <a:tc>
                  <a:txBody>
                    <a:bodyPr/>
                    <a:lstStyle/>
                    <a:p>
                      <a:r>
                        <a:rPr lang="en-US" altLang="zh-CN" dirty="0"/>
                        <a:t>13</a:t>
                      </a:r>
                      <a:endParaRPr lang="zh-CN" altLang="en-US" dirty="0"/>
                    </a:p>
                  </a:txBody>
                  <a:tcPr/>
                </a:tc>
                <a:tc>
                  <a:txBody>
                    <a:bodyPr/>
                    <a:lstStyle/>
                    <a:p>
                      <a:r>
                        <a:rPr lang="en-US" altLang="zh-CN" dirty="0"/>
                        <a:t>14</a:t>
                      </a:r>
                      <a:endParaRPr lang="zh-CN" altLang="en-US" dirty="0"/>
                    </a:p>
                  </a:txBody>
                  <a:tcPr/>
                </a:tc>
                <a:tc>
                  <a:txBody>
                    <a:bodyPr/>
                    <a:lstStyle/>
                    <a:p>
                      <a:r>
                        <a:rPr lang="en-US" altLang="zh-CN" dirty="0"/>
                        <a:t>15</a:t>
                      </a:r>
                      <a:endParaRPr lang="zh-CN" altLang="en-US" dirty="0"/>
                    </a:p>
                  </a:txBody>
                  <a:tcPr/>
                </a:tc>
                <a:tc>
                  <a:txBody>
                    <a:bodyPr/>
                    <a:lstStyle/>
                    <a:p>
                      <a:r>
                        <a:rPr lang="en-US" altLang="zh-CN" dirty="0"/>
                        <a:t>16</a:t>
                      </a:r>
                      <a:endParaRPr lang="zh-CN" altLang="en-US" dirty="0"/>
                    </a:p>
                  </a:txBody>
                  <a:tcPr/>
                </a:tc>
                <a:tc>
                  <a:txBody>
                    <a:bodyPr/>
                    <a:lstStyle/>
                    <a:p>
                      <a:r>
                        <a:rPr lang="en-US" altLang="zh-CN" dirty="0"/>
                        <a:t>17</a:t>
                      </a:r>
                      <a:endParaRPr lang="zh-CN" altLang="en-US" dirty="0"/>
                    </a:p>
                  </a:txBody>
                  <a:tcPr/>
                </a:tc>
                <a:tc>
                  <a:txBody>
                    <a:bodyPr/>
                    <a:lstStyle/>
                    <a:p>
                      <a:r>
                        <a:rPr lang="en-US" altLang="zh-CN" dirty="0"/>
                        <a:t>18</a:t>
                      </a:r>
                      <a:endParaRPr lang="zh-CN" altLang="en-US" dirty="0"/>
                    </a:p>
                  </a:txBody>
                  <a:tcPr/>
                </a:tc>
                <a:tc>
                  <a:txBody>
                    <a:bodyPr/>
                    <a:lstStyle/>
                    <a:p>
                      <a:r>
                        <a:rPr lang="en-US" altLang="zh-CN" dirty="0"/>
                        <a:t>19</a:t>
                      </a:r>
                      <a:endParaRPr lang="zh-CN" altLang="en-US" dirty="0"/>
                    </a:p>
                  </a:txBody>
                  <a:tcPr/>
                </a:tc>
                <a:tc>
                  <a:txBody>
                    <a:bodyPr/>
                    <a:lstStyle/>
                    <a:p>
                      <a:r>
                        <a:rPr lang="en-US" altLang="zh-CN" dirty="0"/>
                        <a:t>20</a:t>
                      </a:r>
                      <a:endParaRPr lang="zh-CN" altLang="en-US" dirty="0"/>
                    </a:p>
                  </a:txBody>
                  <a:tcPr/>
                </a:tc>
                <a:tc>
                  <a:txBody>
                    <a:bodyPr/>
                    <a:lstStyle/>
                    <a:p>
                      <a:r>
                        <a:rPr lang="en-US" altLang="zh-CN" dirty="0"/>
                        <a:t>21</a:t>
                      </a:r>
                      <a:endParaRPr lang="zh-CN" altLang="en-US" dirty="0"/>
                    </a:p>
                  </a:txBody>
                  <a:tcPr/>
                </a:tc>
                <a:tc>
                  <a:txBody>
                    <a:bodyPr/>
                    <a:lstStyle/>
                    <a:p>
                      <a:r>
                        <a:rPr lang="en-US" altLang="zh-CN" dirty="0"/>
                        <a:t>22</a:t>
                      </a:r>
                      <a:endParaRPr lang="zh-CN" altLang="en-US" dirty="0"/>
                    </a:p>
                  </a:txBody>
                  <a:tcPr/>
                </a:tc>
                <a:tc>
                  <a:txBody>
                    <a:bodyPr/>
                    <a:lstStyle/>
                    <a:p>
                      <a:r>
                        <a:rPr lang="en-US" altLang="zh-CN" dirty="0"/>
                        <a:t>23</a:t>
                      </a:r>
                      <a:endParaRPr lang="zh-CN" altLang="en-US" dirty="0"/>
                    </a:p>
                  </a:txBody>
                  <a:tcPr/>
                </a:tc>
                <a:tc>
                  <a:txBody>
                    <a:bodyPr/>
                    <a:lstStyle/>
                    <a:p>
                      <a:r>
                        <a:rPr lang="en-US" altLang="zh-CN" dirty="0"/>
                        <a:t>24</a:t>
                      </a:r>
                      <a:endParaRPr lang="zh-CN" altLang="en-US" dirty="0"/>
                    </a:p>
                  </a:txBody>
                  <a:tcPr/>
                </a:tc>
                <a:extLst>
                  <a:ext uri="{0D108BD9-81ED-4DB2-BD59-A6C34878D82A}">
                    <a16:rowId xmlns:a16="http://schemas.microsoft.com/office/drawing/2014/main" val="368056414"/>
                  </a:ext>
                </a:extLst>
              </a:tr>
            </a:tbl>
          </a:graphicData>
        </a:graphic>
      </p:graphicFrame>
    </p:spTree>
    <p:extLst>
      <p:ext uri="{BB962C8B-B14F-4D97-AF65-F5344CB8AC3E}">
        <p14:creationId xmlns:p14="http://schemas.microsoft.com/office/powerpoint/2010/main" val="140510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F427D-7D7A-422D-9B7D-0CDC1C401314}"/>
              </a:ext>
            </a:extLst>
          </p:cNvPr>
          <p:cNvSpPr>
            <a:spLocks noGrp="1"/>
          </p:cNvSpPr>
          <p:nvPr>
            <p:ph type="title"/>
          </p:nvPr>
        </p:nvSpPr>
        <p:spPr/>
        <p:txBody>
          <a:bodyPr/>
          <a:lstStyle/>
          <a:p>
            <a:r>
              <a:rPr lang="zh-CN" altLang="en-US" dirty="0"/>
              <a:t>应用程序设计（分时段与优先级的冲突）</a:t>
            </a:r>
          </a:p>
        </p:txBody>
      </p:sp>
      <p:sp>
        <p:nvSpPr>
          <p:cNvPr id="3" name="内容占位符 2">
            <a:extLst>
              <a:ext uri="{FF2B5EF4-FFF2-40B4-BE49-F238E27FC236}">
                <a16:creationId xmlns:a16="http://schemas.microsoft.com/office/drawing/2014/main" id="{F6817379-1277-4C5E-BEE4-6978357227DB}"/>
              </a:ext>
            </a:extLst>
          </p:cNvPr>
          <p:cNvSpPr>
            <a:spLocks noGrp="1"/>
          </p:cNvSpPr>
          <p:nvPr>
            <p:ph idx="1"/>
          </p:nvPr>
        </p:nvSpPr>
        <p:spPr/>
        <p:txBody>
          <a:bodyPr/>
          <a:lstStyle/>
          <a:p>
            <a:pPr marL="0" indent="0">
              <a:buNone/>
            </a:pPr>
            <a:r>
              <a:rPr lang="zh-CN" altLang="en-US" dirty="0"/>
              <a:t>原因？</a:t>
            </a:r>
            <a:endParaRPr lang="en-US" altLang="zh-CN" dirty="0"/>
          </a:p>
          <a:p>
            <a:pPr marL="0" indent="0">
              <a:buNone/>
            </a:pPr>
            <a:r>
              <a:rPr lang="en-US" altLang="zh-CN" sz="2000" dirty="0"/>
              <a:t>	</a:t>
            </a:r>
            <a:r>
              <a:rPr lang="zh-CN" altLang="en-US" sz="2000" dirty="0"/>
              <a:t>当</a:t>
            </a:r>
            <a:r>
              <a:rPr lang="en-US" altLang="zh-CN" sz="2000" dirty="0"/>
              <a:t>E</a:t>
            </a:r>
            <a:r>
              <a:rPr lang="zh-CN" altLang="en-US" sz="2000" dirty="0"/>
              <a:t>被安置到</a:t>
            </a:r>
            <a:r>
              <a:rPr lang="en-US" altLang="zh-CN" sz="2000" dirty="0"/>
              <a:t>12</a:t>
            </a:r>
            <a:r>
              <a:rPr lang="zh-CN" altLang="en-US" sz="2000" dirty="0"/>
              <a:t>时，后方的</a:t>
            </a:r>
            <a:r>
              <a:rPr lang="en-US" altLang="zh-CN" sz="2000" dirty="0"/>
              <a:t>13</a:t>
            </a:r>
            <a:r>
              <a:rPr lang="zh-CN" altLang="en-US" sz="2000" dirty="0"/>
              <a:t>上的</a:t>
            </a:r>
            <a:r>
              <a:rPr lang="en-US" altLang="zh-CN" sz="2000" dirty="0"/>
              <a:t>D</a:t>
            </a:r>
            <a:r>
              <a:rPr lang="zh-CN" altLang="en-US" sz="2000" dirty="0"/>
              <a:t>与其两次握手时，发现</a:t>
            </a:r>
            <a:r>
              <a:rPr lang="en-US" altLang="zh-CN" sz="2000" dirty="0"/>
              <a:t>E</a:t>
            </a:r>
            <a:r>
              <a:rPr lang="zh-CN" altLang="en-US" sz="2000" dirty="0"/>
              <a:t>并没有办法被移动到</a:t>
            </a:r>
            <a:r>
              <a:rPr lang="en-US" altLang="zh-CN" sz="2000" dirty="0"/>
              <a:t>13</a:t>
            </a:r>
            <a:r>
              <a:rPr lang="zh-CN" altLang="en-US" sz="2000" dirty="0"/>
              <a:t>，因为</a:t>
            </a:r>
            <a:r>
              <a:rPr lang="en-US" altLang="zh-CN" sz="2000" dirty="0"/>
              <a:t>E</a:t>
            </a:r>
            <a:r>
              <a:rPr lang="zh-CN" altLang="en-US" sz="2000" dirty="0"/>
              <a:t>的可执行时段是</a:t>
            </a:r>
            <a:r>
              <a:rPr lang="en-US" altLang="zh-CN" sz="2000" dirty="0"/>
              <a:t>10-12</a:t>
            </a:r>
            <a:r>
              <a:rPr lang="zh-CN" altLang="en-US" sz="2000" dirty="0"/>
              <a:t>、</a:t>
            </a:r>
            <a:r>
              <a:rPr lang="en-US" altLang="zh-CN" sz="2000" dirty="0"/>
              <a:t>17-19</a:t>
            </a:r>
            <a:r>
              <a:rPr lang="zh-CN" altLang="en-US" sz="2000" dirty="0"/>
              <a:t>。因此不能交换。而</a:t>
            </a:r>
            <a:r>
              <a:rPr lang="en-US" altLang="zh-CN" sz="2000" dirty="0"/>
              <a:t>E</a:t>
            </a:r>
            <a:r>
              <a:rPr lang="zh-CN" altLang="en-US" sz="2000" dirty="0"/>
              <a:t>和</a:t>
            </a:r>
            <a:r>
              <a:rPr lang="en-US" altLang="zh-CN" sz="2000" dirty="0"/>
              <a:t>17</a:t>
            </a:r>
            <a:r>
              <a:rPr lang="zh-CN" altLang="en-US" sz="2000" dirty="0"/>
              <a:t>，</a:t>
            </a:r>
            <a:r>
              <a:rPr lang="en-US" altLang="zh-CN" sz="2000" dirty="0"/>
              <a:t>18</a:t>
            </a:r>
            <a:r>
              <a:rPr lang="zh-CN" altLang="en-US" sz="2000" dirty="0"/>
              <a:t>比较时，由于</a:t>
            </a:r>
            <a:r>
              <a:rPr lang="en-US" altLang="zh-CN" sz="2000" dirty="0"/>
              <a:t>17</a:t>
            </a:r>
            <a:r>
              <a:rPr lang="zh-CN" altLang="en-US" sz="2000" dirty="0"/>
              <a:t>，</a:t>
            </a:r>
            <a:r>
              <a:rPr lang="en-US" altLang="zh-CN" sz="2000" dirty="0"/>
              <a:t>18</a:t>
            </a:r>
            <a:r>
              <a:rPr lang="zh-CN" altLang="en-US" sz="2000" dirty="0"/>
              <a:t>是空位置，优先级显然低于</a:t>
            </a:r>
            <a:r>
              <a:rPr lang="en-US" altLang="zh-CN" sz="2000" dirty="0"/>
              <a:t>E</a:t>
            </a:r>
            <a:r>
              <a:rPr lang="zh-CN" altLang="en-US" sz="2000" dirty="0"/>
              <a:t>，因此也不会交换，这样</a:t>
            </a:r>
            <a:r>
              <a:rPr lang="en-US" altLang="zh-CN" sz="2000" dirty="0"/>
              <a:t>D</a:t>
            </a:r>
            <a:r>
              <a:rPr lang="zh-CN" altLang="en-US" sz="2000" dirty="0"/>
              <a:t>就不可能有机会到</a:t>
            </a:r>
            <a:r>
              <a:rPr lang="en-US" altLang="zh-CN" sz="2000" dirty="0"/>
              <a:t>12</a:t>
            </a:r>
            <a:r>
              <a:rPr lang="zh-CN" altLang="en-US" sz="2000" dirty="0"/>
              <a:t>上。</a:t>
            </a:r>
            <a:endParaRPr lang="en-US" altLang="zh-CN" sz="2000" dirty="0"/>
          </a:p>
          <a:p>
            <a:pPr marL="0" indent="0">
              <a:buNone/>
            </a:pPr>
            <a:r>
              <a:rPr lang="en-US" altLang="zh-CN" sz="2000" dirty="0"/>
              <a:t>	</a:t>
            </a:r>
            <a:r>
              <a:rPr lang="zh-CN" altLang="en-US" sz="2000" dirty="0"/>
              <a:t>简单来说，这个调整算法没有考虑到迂回一下的可能，导致抹杀了一些可能性。</a:t>
            </a:r>
          </a:p>
        </p:txBody>
      </p:sp>
    </p:spTree>
    <p:extLst>
      <p:ext uri="{BB962C8B-B14F-4D97-AF65-F5344CB8AC3E}">
        <p14:creationId xmlns:p14="http://schemas.microsoft.com/office/powerpoint/2010/main" val="1241419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DBFC5-8FF7-417C-8845-930F6B5A2A85}"/>
              </a:ext>
            </a:extLst>
          </p:cNvPr>
          <p:cNvSpPr>
            <a:spLocks noGrp="1"/>
          </p:cNvSpPr>
          <p:nvPr>
            <p:ph type="title"/>
          </p:nvPr>
        </p:nvSpPr>
        <p:spPr/>
        <p:txBody>
          <a:bodyPr/>
          <a:lstStyle/>
          <a:p>
            <a:r>
              <a:rPr lang="en-US" altLang="zh-CN" dirty="0"/>
              <a:t>					BUT!</a:t>
            </a:r>
            <a:endParaRPr lang="zh-CN" altLang="en-US" dirty="0"/>
          </a:p>
        </p:txBody>
      </p:sp>
      <p:pic>
        <p:nvPicPr>
          <p:cNvPr id="5" name="内容占位符 4">
            <a:extLst>
              <a:ext uri="{FF2B5EF4-FFF2-40B4-BE49-F238E27FC236}">
                <a16:creationId xmlns:a16="http://schemas.microsoft.com/office/drawing/2014/main" id="{4A2563BC-ED8D-448E-A573-2E3E19B12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308" y="1690688"/>
            <a:ext cx="4546283" cy="4345257"/>
          </a:xfrm>
        </p:spPr>
      </p:pic>
    </p:spTree>
    <p:extLst>
      <p:ext uri="{BB962C8B-B14F-4D97-AF65-F5344CB8AC3E}">
        <p14:creationId xmlns:p14="http://schemas.microsoft.com/office/powerpoint/2010/main" val="4233796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9D5CB-6B6E-410A-AA22-57ED224B67EA}"/>
              </a:ext>
            </a:extLst>
          </p:cNvPr>
          <p:cNvSpPr>
            <a:spLocks noGrp="1"/>
          </p:cNvSpPr>
          <p:nvPr>
            <p:ph type="title"/>
          </p:nvPr>
        </p:nvSpPr>
        <p:spPr/>
        <p:txBody>
          <a:bodyPr/>
          <a:lstStyle/>
          <a:p>
            <a:r>
              <a:rPr lang="zh-CN" altLang="en-US" dirty="0"/>
              <a:t>应用程序设计（分时段与优先级的冲突）</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01DF8B4-7CA2-4790-92EA-D6373263FCDB}"/>
                  </a:ext>
                </a:extLst>
              </p:cNvPr>
              <p:cNvSpPr>
                <a:spLocks noGrp="1"/>
              </p:cNvSpPr>
              <p:nvPr>
                <p:ph idx="1"/>
              </p:nvPr>
            </p:nvSpPr>
            <p:spPr/>
            <p:txBody>
              <a:bodyPr>
                <a:normAutofit/>
              </a:bodyPr>
              <a:lstStyle/>
              <a:p>
                <a:pPr marL="0" indent="0">
                  <a:buNone/>
                </a:pPr>
                <a:r>
                  <a:rPr lang="en-US" altLang="zh-CN" dirty="0"/>
                  <a:t>	</a:t>
                </a:r>
                <a:r>
                  <a:rPr lang="zh-CN" altLang="en-US" dirty="0"/>
                  <a:t>当我们能用一个合适且合理的规则解释一种现象时，还能称这种现象是</a:t>
                </a:r>
                <a:r>
                  <a:rPr lang="en-US" altLang="zh-CN" dirty="0"/>
                  <a:t>bug</a:t>
                </a:r>
                <a:r>
                  <a:rPr lang="zh-CN" altLang="en-US" dirty="0"/>
                  <a:t>吗？很显然，这是特性</a:t>
                </a:r>
                <a:r>
                  <a:rPr lang="en-US" altLang="zh-CN" dirty="0"/>
                  <a:t>(feature)</a:t>
                </a:r>
                <a:r>
                  <a:rPr lang="zh-CN" altLang="en-US" dirty="0"/>
                  <a:t>。</a:t>
                </a:r>
                <a:endParaRPr lang="en-US" altLang="zh-CN" dirty="0"/>
              </a:p>
              <a:p>
                <a:pPr marL="0" indent="0">
                  <a:buNone/>
                </a:pPr>
                <a:r>
                  <a:rPr lang="en-US" altLang="zh-CN" dirty="0"/>
                  <a:t>	</a:t>
                </a:r>
              </a:p>
              <a:p>
                <a:pPr marL="0" indent="0">
                  <a:buNone/>
                </a:pPr>
                <a:r>
                  <a:rPr lang="en-US" altLang="zh-CN" dirty="0"/>
                  <a:t>	</a:t>
                </a:r>
                <a:r>
                  <a:rPr lang="en-US" altLang="zh-CN" sz="2000" dirty="0"/>
                  <a:t>WEP?</a:t>
                </a:r>
              </a:p>
              <a:p>
                <a:pPr marL="0" indent="0">
                  <a:buNone/>
                </a:pPr>
                <a:r>
                  <a:rPr lang="en-US" altLang="zh-CN" sz="2000" dirty="0"/>
                  <a:t>	E(x)?</a:t>
                </a:r>
              </a:p>
              <a:p>
                <a:pPr marL="0" indent="0">
                  <a:buNone/>
                </a:pPr>
                <a:r>
                  <a:rPr lang="en-US" altLang="zh-CN" sz="2000" dirty="0"/>
                  <a:t>	</a:t>
                </a:r>
                <a:r>
                  <a:rPr lang="zh-CN" altLang="en-US" sz="2000" dirty="0"/>
                  <a:t>吉布森法？</a:t>
                </a:r>
                <a:endParaRPr lang="en-US" altLang="zh-CN" sz="2000" dirty="0"/>
              </a:p>
              <a:p>
                <a:pPr marL="0" indent="0">
                  <a:buNone/>
                </a:pPr>
                <a:r>
                  <a:rPr lang="en-US" altLang="zh-CN" sz="2000" dirty="0"/>
                  <a:t>	</a:t>
                </a:r>
                <a:r>
                  <a:rPr lang="zh-CN" altLang="en-US" sz="2000" dirty="0"/>
                  <a:t>可得，</a:t>
                </a:r>
                <a:r>
                  <a:rPr lang="en-US" altLang="zh-CN" sz="2000" dirty="0"/>
                  <a:t>WPLT</a:t>
                </a:r>
                <a:r>
                  <a:rPr lang="zh-CN" altLang="en-US" sz="2000" dirty="0"/>
                  <a:t>（</a:t>
                </a:r>
                <a:r>
                  <a:rPr lang="en-US" altLang="zh-CN" sz="2000" dirty="0"/>
                  <a:t>Weighted Priority Latency Time,</a:t>
                </a:r>
                <a:r>
                  <a:rPr lang="zh-CN" altLang="en-US" sz="2000" dirty="0"/>
                  <a:t>加权优先级等待时间）</a:t>
                </a:r>
                <a:endParaRPr lang="en-US" altLang="zh-CN" sz="2000" dirty="0"/>
              </a:p>
              <a:p>
                <a:pPr marL="0" indent="0">
                  <a:buNone/>
                </a:pPr>
                <a:r>
                  <a:rPr lang="en-US" altLang="zh-CN" sz="2000" dirty="0"/>
                  <a:t>	</a:t>
                </a:r>
                <a14:m>
                  <m:oMath xmlns:m="http://schemas.openxmlformats.org/officeDocument/2006/math">
                    <m:nary>
                      <m:naryPr>
                        <m:chr m:val="∑"/>
                        <m:ctrlPr>
                          <a:rPr lang="en-US" altLang="zh-CN" sz="2000" i="1" smtClean="0">
                            <a:latin typeface="Cambria Math" panose="02040503050406030204" pitchFamily="18" charset="0"/>
                          </a:rPr>
                        </m:ctrlPr>
                      </m:naryPr>
                      <m:sub>
                        <m:r>
                          <m:rPr>
                            <m:sty m:val="p"/>
                            <m:brk m:alnAt="23"/>
                          </m:rPr>
                          <a:rPr lang="en-US" altLang="zh-CN" sz="2000" i="1">
                            <a:latin typeface="Cambria Math" panose="02040503050406030204" pitchFamily="18" charset="0"/>
                          </a:rPr>
                          <m:t>i</m:t>
                        </m:r>
                        <m:r>
                          <a:rPr lang="en-US" altLang="zh-CN" sz="2000" i="1" smtClean="0">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2</m:t>
                        </m:r>
                        <m:r>
                          <a:rPr lang="en-US" altLang="zh-CN" sz="2000" i="1" smtClean="0">
                            <a:latin typeface="Cambria Math" panose="02040503050406030204" pitchFamily="18" charset="0"/>
                          </a:rPr>
                          <m:t>4</m:t>
                        </m:r>
                      </m:sup>
                      <m:e>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i</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𝑇𝑎𝑠𝑘</m:t>
                        </m:r>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𝑤𝑒𝑖𝑔h𝑡</m:t>
                        </m:r>
                        <m:r>
                          <a:rPr lang="en-US" altLang="zh-CN" sz="2000" b="0" i="1" smtClean="0">
                            <a:latin typeface="Cambria Math" panose="02040503050406030204" pitchFamily="18" charset="0"/>
                          </a:rPr>
                          <m:t>)</m:t>
                        </m:r>
                      </m:e>
                    </m:nary>
                  </m:oMath>
                </a14:m>
                <a:endParaRPr lang="en-US" altLang="zh-CN" sz="2000" dirty="0"/>
              </a:p>
              <a:p>
                <a:pPr marL="0" indent="0">
                  <a:buNone/>
                </a:pPr>
                <a:r>
                  <a:rPr lang="en-US" altLang="zh-CN" sz="2000" dirty="0"/>
                  <a:t>	</a:t>
                </a:r>
                <a:r>
                  <a:rPr lang="zh-CN" altLang="en-US" sz="2000" dirty="0"/>
                  <a:t>即，每个任务的优先级乘以其最终位置的索引的和。</a:t>
                </a:r>
                <a:endParaRPr lang="en-US" altLang="zh-CN" sz="2000" dirty="0"/>
              </a:p>
              <a:p>
                <a:pPr marL="0" indent="0">
                  <a:buNone/>
                </a:pPr>
                <a:r>
                  <a:rPr lang="en-US" altLang="zh-CN" sz="2000" dirty="0"/>
                  <a:t>	</a:t>
                </a:r>
                <a:r>
                  <a:rPr lang="zh-CN" altLang="en-US" sz="2000" dirty="0"/>
                  <a:t>这样我们的调整算法的结果就满足了</a:t>
                </a:r>
                <a:r>
                  <a:rPr lang="en-US" altLang="zh-CN" sz="2000" dirty="0">
                    <a:solidFill>
                      <a:srgbClr val="FF0000"/>
                    </a:solidFill>
                  </a:rPr>
                  <a:t>WPLT</a:t>
                </a:r>
                <a:r>
                  <a:rPr lang="zh-CN" altLang="en-US" sz="2000" dirty="0">
                    <a:solidFill>
                      <a:srgbClr val="FF0000"/>
                    </a:solidFill>
                  </a:rPr>
                  <a:t>最小</a:t>
                </a:r>
                <a:r>
                  <a:rPr lang="zh-CN" altLang="en-US" sz="2000" dirty="0"/>
                  <a:t>，我们将其称之为另一种优先级最优。</a:t>
                </a:r>
              </a:p>
            </p:txBody>
          </p:sp>
        </mc:Choice>
        <mc:Fallback>
          <p:sp>
            <p:nvSpPr>
              <p:cNvPr id="3" name="内容占位符 2">
                <a:extLst>
                  <a:ext uri="{FF2B5EF4-FFF2-40B4-BE49-F238E27FC236}">
                    <a16:creationId xmlns:a16="http://schemas.microsoft.com/office/drawing/2014/main" id="{D01DF8B4-7CA2-4790-92EA-D6373263FCDB}"/>
                  </a:ext>
                </a:extLst>
              </p:cNvPr>
              <p:cNvSpPr>
                <a:spLocks noGrp="1" noRot="1" noChangeAspect="1" noMove="1" noResize="1" noEditPoints="1" noAdjustHandles="1" noChangeArrowheads="1" noChangeShapeType="1" noTextEdit="1"/>
              </p:cNvSpPr>
              <p:nvPr>
                <p:ph idx="1"/>
              </p:nvPr>
            </p:nvSpPr>
            <p:spPr>
              <a:blipFill>
                <a:blip r:embed="rId2"/>
                <a:stretch>
                  <a:fillRect l="-1217" t="-2521" r="-580" b="-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991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A87FF-4FB6-46C5-B450-EBB41AEBF97D}"/>
              </a:ext>
            </a:extLst>
          </p:cNvPr>
          <p:cNvSpPr>
            <a:spLocks noGrp="1"/>
          </p:cNvSpPr>
          <p:nvPr>
            <p:ph type="title"/>
          </p:nvPr>
        </p:nvSpPr>
        <p:spPr/>
        <p:txBody>
          <a:bodyPr>
            <a:normAutofit/>
          </a:bodyPr>
          <a:lstStyle/>
          <a:p>
            <a:r>
              <a:rPr lang="zh-CN" altLang="en-US" sz="3200" dirty="0"/>
              <a:t>应用程序设计（历史遗留问题之为什么不能用任何规则）</a:t>
            </a:r>
          </a:p>
        </p:txBody>
      </p:sp>
      <p:sp>
        <p:nvSpPr>
          <p:cNvPr id="3" name="内容占位符 2">
            <a:extLst>
              <a:ext uri="{FF2B5EF4-FFF2-40B4-BE49-F238E27FC236}">
                <a16:creationId xmlns:a16="http://schemas.microsoft.com/office/drawing/2014/main" id="{D17F0E08-3B57-4E1D-B689-32712E177304}"/>
              </a:ext>
            </a:extLst>
          </p:cNvPr>
          <p:cNvSpPr>
            <a:spLocks noGrp="1"/>
          </p:cNvSpPr>
          <p:nvPr>
            <p:ph idx="1"/>
          </p:nvPr>
        </p:nvSpPr>
        <p:spPr/>
        <p:txBody>
          <a:bodyPr/>
          <a:lstStyle/>
          <a:p>
            <a:pPr marL="0" indent="0">
              <a:buNone/>
            </a:pPr>
            <a:r>
              <a:rPr lang="en-US" altLang="zh-CN" dirty="0"/>
              <a:t>	</a:t>
            </a:r>
            <a:r>
              <a:rPr lang="zh-CN" altLang="en-US" dirty="0"/>
              <a:t>每个等价类元素在合并时，总是指出前方最近可用的位置，如果采取重量</a:t>
            </a:r>
            <a:r>
              <a:rPr lang="en-US" altLang="zh-CN" dirty="0"/>
              <a:t>/</a:t>
            </a:r>
            <a:r>
              <a:rPr lang="zh-CN" altLang="en-US" dirty="0"/>
              <a:t>高度等规则，可能将这个位置指向后方，也就是说，一个任务来查询它的最后可用的单位时间，</a:t>
            </a:r>
            <a:r>
              <a:rPr lang="zh-CN" altLang="en-US" dirty="0">
                <a:solidFill>
                  <a:srgbClr val="FF0000"/>
                </a:solidFill>
              </a:rPr>
              <a:t>结果这个时间却告诉它下一个可用的时间在后面？</a:t>
            </a:r>
            <a:r>
              <a:rPr lang="zh-CN" altLang="en-US" dirty="0"/>
              <a:t>这很显然已经超出了它的可执行时段的范围，所以不可以使用任何规则。</a:t>
            </a:r>
          </a:p>
        </p:txBody>
      </p:sp>
    </p:spTree>
    <p:extLst>
      <p:ext uri="{BB962C8B-B14F-4D97-AF65-F5344CB8AC3E}">
        <p14:creationId xmlns:p14="http://schemas.microsoft.com/office/powerpoint/2010/main" val="983547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5F3C1-0CCD-4DB2-B9F5-3CA19227F02B}"/>
              </a:ext>
            </a:extLst>
          </p:cNvPr>
          <p:cNvSpPr>
            <a:spLocks noGrp="1"/>
          </p:cNvSpPr>
          <p:nvPr>
            <p:ph type="title"/>
          </p:nvPr>
        </p:nvSpPr>
        <p:spPr/>
        <p:txBody>
          <a:bodyPr/>
          <a:lstStyle/>
          <a:p>
            <a:r>
              <a:rPr lang="zh-CN" altLang="en-US" dirty="0"/>
              <a:t>应用程序设计（整体工作流程）</a:t>
            </a:r>
          </a:p>
        </p:txBody>
      </p:sp>
      <p:sp>
        <p:nvSpPr>
          <p:cNvPr id="3" name="内容占位符 2">
            <a:extLst>
              <a:ext uri="{FF2B5EF4-FFF2-40B4-BE49-F238E27FC236}">
                <a16:creationId xmlns:a16="http://schemas.microsoft.com/office/drawing/2014/main" id="{61E7BF03-71C4-46CF-BE85-D4D217316355}"/>
              </a:ext>
            </a:extLst>
          </p:cNvPr>
          <p:cNvSpPr>
            <a:spLocks noGrp="1"/>
          </p:cNvSpPr>
          <p:nvPr>
            <p:ph idx="1"/>
          </p:nvPr>
        </p:nvSpPr>
        <p:spPr/>
        <p:txBody>
          <a:bodyPr/>
          <a:lstStyle/>
          <a:p>
            <a:pPr marL="0" indent="0">
              <a:buNone/>
            </a:pPr>
            <a:endParaRPr lang="zh-CN" altLang="en-US" dirty="0"/>
          </a:p>
        </p:txBody>
      </p:sp>
      <p:pic>
        <p:nvPicPr>
          <p:cNvPr id="5" name="图片 4">
            <a:extLst>
              <a:ext uri="{FF2B5EF4-FFF2-40B4-BE49-F238E27FC236}">
                <a16:creationId xmlns:a16="http://schemas.microsoft.com/office/drawing/2014/main" id="{A4AC8C11-1C0A-4EB2-A785-84CC0531F3BE}"/>
              </a:ext>
            </a:extLst>
          </p:cNvPr>
          <p:cNvPicPr>
            <a:picLocks noChangeAspect="1"/>
          </p:cNvPicPr>
          <p:nvPr/>
        </p:nvPicPr>
        <p:blipFill>
          <a:blip r:embed="rId2"/>
          <a:stretch>
            <a:fillRect/>
          </a:stretch>
        </p:blipFill>
        <p:spPr>
          <a:xfrm>
            <a:off x="97654" y="1690688"/>
            <a:ext cx="11949344" cy="4251569"/>
          </a:xfrm>
          <a:prstGeom prst="rect">
            <a:avLst/>
          </a:prstGeom>
        </p:spPr>
      </p:pic>
    </p:spTree>
    <p:extLst>
      <p:ext uri="{BB962C8B-B14F-4D97-AF65-F5344CB8AC3E}">
        <p14:creationId xmlns:p14="http://schemas.microsoft.com/office/powerpoint/2010/main" val="155163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8AADF-BE5F-40C1-8A3B-02C551975F32}"/>
              </a:ext>
            </a:extLst>
          </p:cNvPr>
          <p:cNvSpPr>
            <a:spLocks noGrp="1"/>
          </p:cNvSpPr>
          <p:nvPr>
            <p:ph type="title"/>
          </p:nvPr>
        </p:nvSpPr>
        <p:spPr/>
        <p:txBody>
          <a:bodyPr/>
          <a:lstStyle/>
          <a:p>
            <a:r>
              <a:rPr lang="zh-CN" altLang="en-US" dirty="0"/>
              <a:t>需求分析</a:t>
            </a:r>
          </a:p>
        </p:txBody>
      </p:sp>
      <p:sp>
        <p:nvSpPr>
          <p:cNvPr id="3" name="内容占位符 2">
            <a:extLst>
              <a:ext uri="{FF2B5EF4-FFF2-40B4-BE49-F238E27FC236}">
                <a16:creationId xmlns:a16="http://schemas.microsoft.com/office/drawing/2014/main" id="{4E4C3986-39AF-460A-BC39-A0580BFDA4A6}"/>
              </a:ext>
            </a:extLst>
          </p:cNvPr>
          <p:cNvSpPr>
            <a:spLocks noGrp="1"/>
          </p:cNvSpPr>
          <p:nvPr>
            <p:ph idx="1"/>
          </p:nvPr>
        </p:nvSpPr>
        <p:spPr>
          <a:xfrm>
            <a:off x="838200" y="1690688"/>
            <a:ext cx="10515600" cy="4351338"/>
          </a:xfrm>
        </p:spPr>
        <p:txBody>
          <a:bodyPr>
            <a:normAutofit lnSpcReduction="10000"/>
          </a:bodyPr>
          <a:lstStyle/>
          <a:p>
            <a:pPr marL="0" indent="0">
              <a:buNone/>
            </a:pPr>
            <a:r>
              <a:rPr lang="en-US" altLang="zh-CN" dirty="0">
                <a:effectLst/>
              </a:rPr>
              <a:t>1.</a:t>
            </a:r>
            <a:r>
              <a:rPr lang="zh-CN" altLang="en-US" dirty="0">
                <a:effectLst/>
              </a:rPr>
              <a:t>数据结构</a:t>
            </a:r>
            <a:endParaRPr lang="en-US" altLang="zh-CN" dirty="0">
              <a:effectLst/>
            </a:endParaRPr>
          </a:p>
          <a:p>
            <a:pPr marL="0" indent="0">
              <a:buNone/>
            </a:pPr>
            <a:r>
              <a:rPr lang="en-US" altLang="zh-CN" dirty="0"/>
              <a:t>	1.1 </a:t>
            </a:r>
            <a:r>
              <a:rPr lang="zh-CN" altLang="en-US" dirty="0"/>
              <a:t>数组</a:t>
            </a:r>
            <a:endParaRPr lang="en-US" altLang="zh-CN" dirty="0"/>
          </a:p>
          <a:p>
            <a:pPr marL="0" indent="0">
              <a:buNone/>
            </a:pPr>
            <a:r>
              <a:rPr lang="en-US" altLang="zh-CN" dirty="0">
                <a:effectLst/>
              </a:rPr>
              <a:t>	1.2</a:t>
            </a:r>
            <a:r>
              <a:rPr lang="zh-CN" altLang="en-US" dirty="0"/>
              <a:t> 链表</a:t>
            </a:r>
            <a:endParaRPr lang="en-US" altLang="zh-CN" dirty="0"/>
          </a:p>
          <a:p>
            <a:pPr marL="0" indent="0">
              <a:buNone/>
            </a:pPr>
            <a:r>
              <a:rPr lang="en-US" altLang="zh-CN" dirty="0">
                <a:effectLst/>
              </a:rPr>
              <a:t>	</a:t>
            </a:r>
            <a:r>
              <a:rPr lang="en-US" altLang="zh-CN" dirty="0">
                <a:solidFill>
                  <a:srgbClr val="FFC000"/>
                </a:solidFill>
                <a:effectLst/>
              </a:rPr>
              <a:t>1.3 </a:t>
            </a:r>
            <a:r>
              <a:rPr lang="zh-CN" altLang="en-US" dirty="0">
                <a:solidFill>
                  <a:srgbClr val="FFC000"/>
                </a:solidFill>
                <a:effectLst/>
              </a:rPr>
              <a:t>树（路径紧缩）</a:t>
            </a:r>
            <a:endParaRPr lang="en-US" altLang="zh-CN" dirty="0">
              <a:solidFill>
                <a:srgbClr val="FFC000"/>
              </a:solidFill>
              <a:effectLst/>
            </a:endParaRPr>
          </a:p>
          <a:p>
            <a:pPr marL="0" indent="0">
              <a:buNone/>
            </a:pPr>
            <a:r>
              <a:rPr lang="en-US" altLang="zh-CN" dirty="0"/>
              <a:t>2.</a:t>
            </a:r>
            <a:r>
              <a:rPr lang="zh-CN" altLang="en-US" dirty="0"/>
              <a:t>额外功能</a:t>
            </a:r>
            <a:endParaRPr lang="en-US" altLang="zh-CN" dirty="0"/>
          </a:p>
          <a:p>
            <a:pPr marL="0" indent="0">
              <a:buNone/>
            </a:pPr>
            <a:r>
              <a:rPr lang="en-US" altLang="zh-CN" dirty="0"/>
              <a:t>	2.1 </a:t>
            </a:r>
            <a:r>
              <a:rPr lang="zh-CN" altLang="en-US" dirty="0"/>
              <a:t>多执行时间</a:t>
            </a:r>
            <a:endParaRPr lang="en-US" altLang="zh-CN" dirty="0"/>
          </a:p>
          <a:p>
            <a:pPr marL="0" indent="0">
              <a:buNone/>
            </a:pPr>
            <a:r>
              <a:rPr lang="en-US" altLang="zh-CN" dirty="0"/>
              <a:t>	2.2 </a:t>
            </a:r>
            <a:r>
              <a:rPr lang="zh-CN" altLang="en-US" dirty="0"/>
              <a:t>用户预设优先级（</a:t>
            </a:r>
            <a:r>
              <a:rPr lang="zh-CN" altLang="en-US" dirty="0">
                <a:solidFill>
                  <a:srgbClr val="FFC000"/>
                </a:solidFill>
              </a:rPr>
              <a:t>优先的两种规则</a:t>
            </a:r>
            <a:r>
              <a:rPr lang="zh-CN" altLang="en-US" dirty="0"/>
              <a:t>）</a:t>
            </a:r>
            <a:endParaRPr lang="en-US" altLang="zh-CN" dirty="0"/>
          </a:p>
          <a:p>
            <a:pPr marL="0" indent="0">
              <a:buNone/>
            </a:pPr>
            <a:r>
              <a:rPr lang="en-US" altLang="zh-CN" dirty="0"/>
              <a:t>	2.3 </a:t>
            </a:r>
            <a:r>
              <a:rPr lang="zh-CN" altLang="en-US" dirty="0"/>
              <a:t>分时段</a:t>
            </a:r>
            <a:endParaRPr lang="en-US" altLang="zh-CN" dirty="0"/>
          </a:p>
          <a:p>
            <a:pPr marL="0" indent="0">
              <a:buNone/>
            </a:pPr>
            <a:r>
              <a:rPr lang="en-US" altLang="zh-CN" b="0" dirty="0">
                <a:effectLst/>
                <a:latin typeface="Consolas" panose="020B0609020204030204" pitchFamily="49" charset="0"/>
              </a:rPr>
              <a:t>	</a:t>
            </a:r>
            <a:endParaRPr lang="zh-CN" altLang="en-US" b="0" dirty="0">
              <a:effectLst/>
              <a:latin typeface="Consolas" panose="020B0609020204030204" pitchFamily="49" charset="0"/>
            </a:endParaRPr>
          </a:p>
        </p:txBody>
      </p:sp>
    </p:spTree>
    <p:extLst>
      <p:ext uri="{BB962C8B-B14F-4D97-AF65-F5344CB8AC3E}">
        <p14:creationId xmlns:p14="http://schemas.microsoft.com/office/powerpoint/2010/main" val="1220887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145A-E2CB-4E17-9D84-18FE495F68A0}"/>
              </a:ext>
            </a:extLst>
          </p:cNvPr>
          <p:cNvSpPr>
            <a:spLocks noGrp="1"/>
          </p:cNvSpPr>
          <p:nvPr>
            <p:ph type="title"/>
          </p:nvPr>
        </p:nvSpPr>
        <p:spPr>
          <a:xfrm>
            <a:off x="713913" y="-123147"/>
            <a:ext cx="10515600" cy="1325563"/>
          </a:xfrm>
        </p:spPr>
        <p:txBody>
          <a:bodyPr/>
          <a:lstStyle/>
          <a:p>
            <a:r>
              <a:rPr lang="zh-CN" altLang="en-US" dirty="0"/>
              <a:t>存在的缺陷</a:t>
            </a:r>
          </a:p>
        </p:txBody>
      </p:sp>
      <p:sp>
        <p:nvSpPr>
          <p:cNvPr id="3" name="内容占位符 2">
            <a:extLst>
              <a:ext uri="{FF2B5EF4-FFF2-40B4-BE49-F238E27FC236}">
                <a16:creationId xmlns:a16="http://schemas.microsoft.com/office/drawing/2014/main" id="{F16FBF41-90DD-4A78-A0C9-6618D645BB8B}"/>
              </a:ext>
            </a:extLst>
          </p:cNvPr>
          <p:cNvSpPr>
            <a:spLocks noGrp="1"/>
          </p:cNvSpPr>
          <p:nvPr>
            <p:ph idx="1"/>
          </p:nvPr>
        </p:nvSpPr>
        <p:spPr>
          <a:xfrm>
            <a:off x="713913" y="745725"/>
            <a:ext cx="10515600" cy="6214368"/>
          </a:xfrm>
        </p:spPr>
        <p:txBody>
          <a:bodyPr>
            <a:normAutofit/>
          </a:bodyPr>
          <a:lstStyle/>
          <a:p>
            <a:pPr marL="0" indent="0">
              <a:buNone/>
            </a:pPr>
            <a:r>
              <a:rPr lang="en-US" altLang="zh-CN" sz="2000" dirty="0"/>
              <a:t>1.</a:t>
            </a:r>
            <a:r>
              <a:rPr lang="zh-CN" altLang="en-US" sz="2000" dirty="0"/>
              <a:t>精度？</a:t>
            </a:r>
            <a:endParaRPr lang="en-US" altLang="zh-CN" sz="2000" dirty="0"/>
          </a:p>
          <a:p>
            <a:pPr marL="0" indent="0">
              <a:buNone/>
            </a:pPr>
            <a:r>
              <a:rPr lang="en-US" altLang="zh-CN" sz="2000" dirty="0"/>
              <a:t>	</a:t>
            </a:r>
            <a:r>
              <a:rPr lang="zh-CN" altLang="en-US" sz="2000" dirty="0"/>
              <a:t>单位时间的可能性：</a:t>
            </a:r>
            <a:r>
              <a:rPr lang="en-US" altLang="zh-CN" sz="2000" dirty="0"/>
              <a:t>1</a:t>
            </a:r>
            <a:r>
              <a:rPr lang="zh-CN" altLang="en-US" sz="2000" dirty="0"/>
              <a:t>小时，半小时，</a:t>
            </a:r>
            <a:r>
              <a:rPr lang="en-US" altLang="zh-CN" sz="2000" dirty="0"/>
              <a:t>10</a:t>
            </a:r>
            <a:r>
              <a:rPr lang="zh-CN" altLang="en-US" sz="2000" dirty="0"/>
              <a:t>分钟，</a:t>
            </a:r>
            <a:r>
              <a:rPr lang="en-US" altLang="zh-CN" sz="2000" dirty="0"/>
              <a:t>1</a:t>
            </a:r>
            <a:r>
              <a:rPr lang="zh-CN" altLang="en-US" sz="2000" dirty="0"/>
              <a:t>秒，</a:t>
            </a:r>
            <a:r>
              <a:rPr lang="en-US" altLang="zh-CN" sz="2000" dirty="0"/>
              <a:t>1</a:t>
            </a:r>
            <a:r>
              <a:rPr lang="zh-CN" altLang="en-US" sz="2000" dirty="0"/>
              <a:t>微秒，</a:t>
            </a:r>
            <a:r>
              <a:rPr lang="en-US" altLang="zh-CN" sz="2000" dirty="0"/>
              <a:t>1</a:t>
            </a:r>
            <a:r>
              <a:rPr lang="zh-CN" altLang="en-US" sz="2000" dirty="0"/>
              <a:t>纳秒？</a:t>
            </a:r>
            <a:endParaRPr lang="en-US" altLang="zh-CN" sz="2000" dirty="0"/>
          </a:p>
          <a:p>
            <a:pPr marL="0" indent="0">
              <a:buNone/>
            </a:pPr>
            <a:r>
              <a:rPr lang="en-US" altLang="zh-CN" sz="2000" dirty="0"/>
              <a:t>2.</a:t>
            </a:r>
            <a:r>
              <a:rPr lang="zh-CN" altLang="en-US" sz="2000" dirty="0"/>
              <a:t>精度带来的复杂度</a:t>
            </a:r>
            <a:endParaRPr lang="en-US" altLang="zh-CN" sz="2000" dirty="0"/>
          </a:p>
          <a:p>
            <a:pPr marL="0" indent="0">
              <a:buNone/>
            </a:pPr>
            <a:r>
              <a:rPr lang="en-US" altLang="zh-CN" sz="2000" dirty="0"/>
              <a:t>	</a:t>
            </a:r>
            <a:r>
              <a:rPr lang="zh-CN" altLang="en-US" sz="2000" dirty="0"/>
              <a:t>精度高了后，等价类数组将非常大。例如单位时间为</a:t>
            </a:r>
            <a:r>
              <a:rPr lang="en-US" altLang="zh-CN" sz="2000" dirty="0"/>
              <a:t>1ns</a:t>
            </a:r>
            <a:r>
              <a:rPr lang="zh-CN" altLang="en-US" sz="2000" dirty="0"/>
              <a:t>，则等价类数组长度为</a:t>
            </a:r>
            <a:endParaRPr lang="en-US" altLang="zh-CN" sz="2000" dirty="0"/>
          </a:p>
          <a:p>
            <a:pPr marL="0" indent="0">
              <a:buNone/>
            </a:pPr>
            <a:r>
              <a:rPr lang="en-US" altLang="zh-CN" sz="2000" dirty="0"/>
              <a:t>(24*3600*10E9+1)</a:t>
            </a:r>
            <a:r>
              <a:rPr lang="zh-CN" altLang="en-US" sz="2000" dirty="0"/>
              <a:t>，任务数量大了后，高复杂度将带来低运行效能。</a:t>
            </a:r>
            <a:endParaRPr lang="en-US" altLang="zh-CN" sz="2000" dirty="0"/>
          </a:p>
          <a:p>
            <a:pPr marL="0" indent="0">
              <a:buNone/>
            </a:pPr>
            <a:r>
              <a:rPr lang="en-US" altLang="zh-CN" sz="2000" dirty="0"/>
              <a:t>3.</a:t>
            </a:r>
            <a:r>
              <a:rPr lang="zh-CN" altLang="en-US" sz="2000" dirty="0"/>
              <a:t>功能上的呆板</a:t>
            </a:r>
            <a:endParaRPr lang="en-US" altLang="zh-CN" sz="2000" dirty="0"/>
          </a:p>
          <a:p>
            <a:pPr marL="0" indent="0">
              <a:buNone/>
            </a:pPr>
            <a:r>
              <a:rPr lang="en-US" altLang="zh-CN" sz="2000" dirty="0"/>
              <a:t>	</a:t>
            </a:r>
            <a:r>
              <a:rPr lang="zh-CN" altLang="en-US" sz="2000" dirty="0"/>
              <a:t>为什么不能进行抢占？（实际角度）调度策略只能有一种吗？（课设</a:t>
            </a:r>
            <a:r>
              <a:rPr lang="en-US" altLang="zh-CN" sz="2000" dirty="0"/>
              <a:t>16</a:t>
            </a:r>
            <a:r>
              <a:rPr lang="zh-CN" altLang="en-US" sz="2000" dirty="0"/>
              <a:t>题）是否能寻找并行最优？（课设</a:t>
            </a:r>
            <a:r>
              <a:rPr lang="en-US" altLang="zh-CN" sz="2000" dirty="0"/>
              <a:t>35</a:t>
            </a:r>
            <a:r>
              <a:rPr lang="zh-CN" altLang="en-US" sz="2000" dirty="0"/>
              <a:t>题）</a:t>
            </a:r>
            <a:endParaRPr lang="en-US" altLang="zh-CN" sz="2000" dirty="0"/>
          </a:p>
          <a:p>
            <a:pPr marL="0" indent="0">
              <a:buNone/>
            </a:pPr>
            <a:r>
              <a:rPr lang="en-US" altLang="zh-CN" sz="2000" dirty="0"/>
              <a:t>	</a:t>
            </a:r>
            <a:r>
              <a:rPr lang="zh-CN" altLang="en-US" sz="2000" dirty="0"/>
              <a:t>调度策略上，例如，用户预设优先级，然后和任务结束时间与当前时间之差相加，得到最终优先级，进行调度？（当然本题背景中无“当前时间”这个概念，但能否扩展题目背景？）</a:t>
            </a:r>
            <a:endParaRPr lang="en-US" altLang="zh-CN" sz="2000" dirty="0"/>
          </a:p>
          <a:p>
            <a:pPr marL="0" indent="0">
              <a:buNone/>
            </a:pPr>
            <a:r>
              <a:rPr lang="en-US" altLang="zh-CN" sz="2000" dirty="0"/>
              <a:t>4.</a:t>
            </a:r>
            <a:r>
              <a:rPr lang="zh-CN" altLang="en-US" sz="2000" dirty="0"/>
              <a:t>编码规范</a:t>
            </a:r>
            <a:endParaRPr lang="en-US" altLang="zh-CN" sz="2000" dirty="0"/>
          </a:p>
          <a:p>
            <a:pPr marL="0" indent="0">
              <a:buNone/>
            </a:pPr>
            <a:r>
              <a:rPr lang="en-US" altLang="zh-CN" sz="2000" dirty="0"/>
              <a:t>	</a:t>
            </a:r>
            <a:r>
              <a:rPr lang="zh-CN" altLang="en-US" sz="2000" dirty="0"/>
              <a:t>每一个比较长的流程都抽象成函数了吗？算法模块的层次结构如何？是否有良好的设计模式？如何对当下代码进行解耦</a:t>
            </a:r>
            <a:r>
              <a:rPr lang="en-US" altLang="zh-CN" sz="2000" dirty="0"/>
              <a:t>/</a:t>
            </a:r>
            <a:r>
              <a:rPr lang="zh-CN" altLang="en-US" sz="2000" dirty="0"/>
              <a:t>重构？项目的可维护性、可扩展性如何？</a:t>
            </a:r>
            <a:endParaRPr lang="en-US" altLang="zh-CN" sz="2000" dirty="0"/>
          </a:p>
          <a:p>
            <a:pPr marL="0" indent="0">
              <a:buNone/>
            </a:pPr>
            <a:r>
              <a:rPr lang="en-US" altLang="zh-CN" sz="2000" dirty="0"/>
              <a:t>5.</a:t>
            </a:r>
            <a:r>
              <a:rPr lang="zh-CN" altLang="en-US" sz="2000" dirty="0"/>
              <a:t>性能</a:t>
            </a:r>
            <a:endParaRPr lang="en-US" altLang="zh-CN" sz="2000" dirty="0"/>
          </a:p>
          <a:p>
            <a:pPr marL="0" indent="0">
              <a:buNone/>
            </a:pPr>
            <a:r>
              <a:rPr lang="en-US" altLang="zh-CN" sz="2000" dirty="0"/>
              <a:t>	</a:t>
            </a:r>
            <a:r>
              <a:rPr lang="zh-CN" altLang="en-US" sz="2000" dirty="0"/>
              <a:t>是否有更好的算法与数据结构？暴露为</a:t>
            </a:r>
            <a:r>
              <a:rPr lang="en-US" altLang="zh-CN" sz="2000" dirty="0"/>
              <a:t>web</a:t>
            </a:r>
            <a:r>
              <a:rPr lang="zh-CN" altLang="en-US" sz="2000" dirty="0"/>
              <a:t>服务，可以在短时间抗下多少运算量？</a:t>
            </a:r>
          </a:p>
        </p:txBody>
      </p:sp>
    </p:spTree>
    <p:extLst>
      <p:ext uri="{BB962C8B-B14F-4D97-AF65-F5344CB8AC3E}">
        <p14:creationId xmlns:p14="http://schemas.microsoft.com/office/powerpoint/2010/main" val="4101070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48A80-7B75-4D96-8E5E-4B06CE89CBCB}"/>
              </a:ext>
            </a:extLst>
          </p:cNvPr>
          <p:cNvSpPr>
            <a:spLocks noGrp="1"/>
          </p:cNvSpPr>
          <p:nvPr>
            <p:ph type="title"/>
          </p:nvPr>
        </p:nvSpPr>
        <p:spPr/>
        <p:txBody>
          <a:bodyPr/>
          <a:lstStyle/>
          <a:p>
            <a:r>
              <a:rPr lang="zh-CN" altLang="en-US" dirty="0"/>
              <a:t>编码（具体见代码）</a:t>
            </a:r>
          </a:p>
        </p:txBody>
      </p:sp>
      <p:pic>
        <p:nvPicPr>
          <p:cNvPr id="5" name="内容占位符 4">
            <a:extLst>
              <a:ext uri="{FF2B5EF4-FFF2-40B4-BE49-F238E27FC236}">
                <a16:creationId xmlns:a16="http://schemas.microsoft.com/office/drawing/2014/main" id="{48DE6488-E753-4F27-9E0C-5981EDFD8E0F}"/>
              </a:ext>
            </a:extLst>
          </p:cNvPr>
          <p:cNvPicPr>
            <a:picLocks noGrp="1" noChangeAspect="1"/>
          </p:cNvPicPr>
          <p:nvPr>
            <p:ph idx="1"/>
          </p:nvPr>
        </p:nvPicPr>
        <p:blipFill>
          <a:blip r:embed="rId2"/>
          <a:stretch>
            <a:fillRect/>
          </a:stretch>
        </p:blipFill>
        <p:spPr>
          <a:xfrm>
            <a:off x="838200" y="1550075"/>
            <a:ext cx="4938421" cy="2054260"/>
          </a:xfrm>
        </p:spPr>
      </p:pic>
      <p:pic>
        <p:nvPicPr>
          <p:cNvPr id="7" name="图片 6">
            <a:extLst>
              <a:ext uri="{FF2B5EF4-FFF2-40B4-BE49-F238E27FC236}">
                <a16:creationId xmlns:a16="http://schemas.microsoft.com/office/drawing/2014/main" id="{EE697B7B-F5A5-4859-BAF1-3FA8D612942C}"/>
              </a:ext>
            </a:extLst>
          </p:cNvPr>
          <p:cNvPicPr>
            <a:picLocks noChangeAspect="1"/>
          </p:cNvPicPr>
          <p:nvPr/>
        </p:nvPicPr>
        <p:blipFill>
          <a:blip r:embed="rId3"/>
          <a:stretch>
            <a:fillRect/>
          </a:stretch>
        </p:blipFill>
        <p:spPr>
          <a:xfrm>
            <a:off x="5878927" y="1550075"/>
            <a:ext cx="5372566" cy="1615580"/>
          </a:xfrm>
          <a:prstGeom prst="rect">
            <a:avLst/>
          </a:prstGeom>
        </p:spPr>
      </p:pic>
      <p:pic>
        <p:nvPicPr>
          <p:cNvPr id="11" name="图片 10">
            <a:extLst>
              <a:ext uri="{FF2B5EF4-FFF2-40B4-BE49-F238E27FC236}">
                <a16:creationId xmlns:a16="http://schemas.microsoft.com/office/drawing/2014/main" id="{40FA31AE-9C10-4C31-A370-D42E47FA359C}"/>
              </a:ext>
            </a:extLst>
          </p:cNvPr>
          <p:cNvPicPr>
            <a:picLocks noChangeAspect="1"/>
          </p:cNvPicPr>
          <p:nvPr/>
        </p:nvPicPr>
        <p:blipFill>
          <a:blip r:embed="rId4"/>
          <a:stretch>
            <a:fillRect/>
          </a:stretch>
        </p:blipFill>
        <p:spPr>
          <a:xfrm>
            <a:off x="591449" y="3692346"/>
            <a:ext cx="5700254" cy="2667231"/>
          </a:xfrm>
          <a:prstGeom prst="rect">
            <a:avLst/>
          </a:prstGeom>
        </p:spPr>
      </p:pic>
      <p:pic>
        <p:nvPicPr>
          <p:cNvPr id="13" name="图片 12">
            <a:extLst>
              <a:ext uri="{FF2B5EF4-FFF2-40B4-BE49-F238E27FC236}">
                <a16:creationId xmlns:a16="http://schemas.microsoft.com/office/drawing/2014/main" id="{5B278B7C-4C82-4C85-ADBD-19DEE8818A08}"/>
              </a:ext>
            </a:extLst>
          </p:cNvPr>
          <p:cNvPicPr>
            <a:picLocks noChangeAspect="1"/>
          </p:cNvPicPr>
          <p:nvPr/>
        </p:nvPicPr>
        <p:blipFill>
          <a:blip r:embed="rId5"/>
          <a:stretch>
            <a:fillRect/>
          </a:stretch>
        </p:blipFill>
        <p:spPr>
          <a:xfrm>
            <a:off x="6291703" y="3604335"/>
            <a:ext cx="5362564" cy="2519434"/>
          </a:xfrm>
          <a:prstGeom prst="rect">
            <a:avLst/>
          </a:prstGeom>
        </p:spPr>
      </p:pic>
    </p:spTree>
    <p:extLst>
      <p:ext uri="{BB962C8B-B14F-4D97-AF65-F5344CB8AC3E}">
        <p14:creationId xmlns:p14="http://schemas.microsoft.com/office/powerpoint/2010/main" val="298759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C8E91-8BD7-4561-A1E1-782464BB9FFC}"/>
              </a:ext>
            </a:extLst>
          </p:cNvPr>
          <p:cNvSpPr>
            <a:spLocks noGrp="1"/>
          </p:cNvSpPr>
          <p:nvPr>
            <p:ph type="title"/>
          </p:nvPr>
        </p:nvSpPr>
        <p:spPr/>
        <p:txBody>
          <a:bodyPr/>
          <a:lstStyle/>
          <a:p>
            <a:r>
              <a:rPr lang="zh-CN" altLang="en-US" dirty="0"/>
              <a:t>测试（随机数据与边界条件）</a:t>
            </a:r>
          </a:p>
        </p:txBody>
      </p:sp>
      <p:sp>
        <p:nvSpPr>
          <p:cNvPr id="3" name="内容占位符 2">
            <a:extLst>
              <a:ext uri="{FF2B5EF4-FFF2-40B4-BE49-F238E27FC236}">
                <a16:creationId xmlns:a16="http://schemas.microsoft.com/office/drawing/2014/main" id="{1A73E9AE-DDB4-42DA-AE32-9D042057288F}"/>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F23588D7-AE1A-4095-8327-AF6E15ECD1D1}"/>
              </a:ext>
            </a:extLst>
          </p:cNvPr>
          <p:cNvPicPr>
            <a:picLocks noChangeAspect="1"/>
          </p:cNvPicPr>
          <p:nvPr/>
        </p:nvPicPr>
        <p:blipFill>
          <a:blip r:embed="rId2"/>
          <a:stretch>
            <a:fillRect/>
          </a:stretch>
        </p:blipFill>
        <p:spPr>
          <a:xfrm>
            <a:off x="1662595" y="1419266"/>
            <a:ext cx="7321608" cy="5073609"/>
          </a:xfrm>
          <a:prstGeom prst="rect">
            <a:avLst/>
          </a:prstGeom>
        </p:spPr>
      </p:pic>
    </p:spTree>
    <p:extLst>
      <p:ext uri="{BB962C8B-B14F-4D97-AF65-F5344CB8AC3E}">
        <p14:creationId xmlns:p14="http://schemas.microsoft.com/office/powerpoint/2010/main" val="3815521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0EC8C-5CAC-4AD7-9862-09F450B2A2E9}"/>
              </a:ext>
            </a:extLst>
          </p:cNvPr>
          <p:cNvSpPr>
            <a:spLocks noGrp="1"/>
          </p:cNvSpPr>
          <p:nvPr>
            <p:ph type="title"/>
          </p:nvPr>
        </p:nvSpPr>
        <p:spPr/>
        <p:txBody>
          <a:bodyPr/>
          <a:lstStyle/>
          <a:p>
            <a:r>
              <a:rPr lang="zh-CN" altLang="en-US" dirty="0"/>
              <a:t>主要心得体会</a:t>
            </a:r>
          </a:p>
        </p:txBody>
      </p:sp>
      <p:sp>
        <p:nvSpPr>
          <p:cNvPr id="3" name="内容占位符 2">
            <a:extLst>
              <a:ext uri="{FF2B5EF4-FFF2-40B4-BE49-F238E27FC236}">
                <a16:creationId xmlns:a16="http://schemas.microsoft.com/office/drawing/2014/main" id="{9767A4E8-6CDF-4F93-8E9F-B80443386D09}"/>
              </a:ext>
            </a:extLst>
          </p:cNvPr>
          <p:cNvSpPr>
            <a:spLocks noGrp="1"/>
          </p:cNvSpPr>
          <p:nvPr>
            <p:ph idx="1"/>
          </p:nvPr>
        </p:nvSpPr>
        <p:spPr/>
        <p:txBody>
          <a:bodyPr>
            <a:normAutofit lnSpcReduction="10000"/>
          </a:bodyPr>
          <a:lstStyle/>
          <a:p>
            <a:pPr marL="0" indent="0">
              <a:buNone/>
            </a:pPr>
            <a:r>
              <a:rPr lang="en-US" altLang="zh-CN" dirty="0"/>
              <a:t>1.</a:t>
            </a:r>
            <a:r>
              <a:rPr lang="zh-CN" altLang="en-US" dirty="0"/>
              <a:t>算法普适度</a:t>
            </a:r>
            <a:endParaRPr lang="en-US" altLang="zh-CN" dirty="0"/>
          </a:p>
          <a:p>
            <a:pPr marL="0" indent="0">
              <a:buNone/>
            </a:pPr>
            <a:r>
              <a:rPr lang="en-US" altLang="zh-CN" dirty="0"/>
              <a:t>	</a:t>
            </a:r>
            <a:r>
              <a:rPr lang="zh-CN" altLang="en-US" dirty="0"/>
              <a:t>如果一个算法（策略）仅仅可以解决一个普通的且狭隘的场景下的问题，即便它的复杂度很优秀，可能也不是一个好算法。</a:t>
            </a:r>
            <a:endParaRPr lang="en-US" altLang="zh-CN" dirty="0"/>
          </a:p>
          <a:p>
            <a:pPr marL="0" indent="0">
              <a:buNone/>
            </a:pPr>
            <a:r>
              <a:rPr lang="en-US" altLang="zh-CN" dirty="0"/>
              <a:t>2.</a:t>
            </a:r>
            <a:r>
              <a:rPr lang="zh-CN" altLang="en-US" dirty="0"/>
              <a:t>怎样选择合适的数据结构？</a:t>
            </a:r>
            <a:endParaRPr lang="en-US" altLang="zh-CN" dirty="0"/>
          </a:p>
          <a:p>
            <a:pPr marL="0" indent="0">
              <a:buNone/>
            </a:pPr>
            <a:r>
              <a:rPr lang="en-US" altLang="zh-CN" dirty="0"/>
              <a:t>	</a:t>
            </a:r>
            <a:r>
              <a:rPr lang="zh-CN" altLang="en-US" dirty="0"/>
              <a:t>存储方面，数组、链表、栈、队列、散列、各种树还是其他？</a:t>
            </a:r>
            <a:r>
              <a:rPr lang="en-US" altLang="zh-CN" dirty="0"/>
              <a:t>       </a:t>
            </a:r>
            <a:r>
              <a:rPr lang="zh-CN" altLang="en-US" dirty="0"/>
              <a:t>增删改方面，怎么做到整体性能最好？（路径紧缩）</a:t>
            </a:r>
            <a:endParaRPr lang="en-US" altLang="zh-CN" dirty="0"/>
          </a:p>
          <a:p>
            <a:pPr marL="0" indent="0">
              <a:buNone/>
            </a:pPr>
            <a:r>
              <a:rPr lang="en-US" altLang="zh-CN" dirty="0"/>
              <a:t>3.</a:t>
            </a:r>
            <a:r>
              <a:rPr lang="zh-CN" altLang="en-US" dirty="0"/>
              <a:t>项目工程的能力</a:t>
            </a:r>
            <a:endParaRPr lang="en-US" altLang="zh-CN" dirty="0"/>
          </a:p>
          <a:p>
            <a:pPr marL="0" indent="0">
              <a:buNone/>
            </a:pPr>
            <a:r>
              <a:rPr lang="en-US" altLang="zh-CN" dirty="0"/>
              <a:t>	</a:t>
            </a:r>
            <a:r>
              <a:rPr lang="zh-CN" altLang="en-US" dirty="0"/>
              <a:t>技术选型上，选用什么技术，这套技术栈的优点在哪</a:t>
            </a:r>
            <a:r>
              <a:rPr lang="en-US" altLang="zh-CN" dirty="0"/>
              <a:t>?</a:t>
            </a:r>
            <a:r>
              <a:rPr lang="zh-CN" altLang="en-US" dirty="0"/>
              <a:t>具体实现上，架构、设计模式如何学习应用？</a:t>
            </a: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386192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518C9-3BFA-4DE6-8099-F02DB752337E}"/>
              </a:ext>
            </a:extLst>
          </p:cNvPr>
          <p:cNvSpPr>
            <a:spLocks noGrp="1"/>
          </p:cNvSpPr>
          <p:nvPr>
            <p:ph type="title"/>
          </p:nvPr>
        </p:nvSpPr>
        <p:spPr/>
        <p:txBody>
          <a:bodyPr/>
          <a:lstStyle/>
          <a:p>
            <a:r>
              <a:rPr lang="zh-CN" altLang="en-US" dirty="0"/>
              <a:t>需求分析</a:t>
            </a:r>
          </a:p>
        </p:txBody>
      </p:sp>
      <p:sp>
        <p:nvSpPr>
          <p:cNvPr id="3" name="内容占位符 2">
            <a:extLst>
              <a:ext uri="{FF2B5EF4-FFF2-40B4-BE49-F238E27FC236}">
                <a16:creationId xmlns:a16="http://schemas.microsoft.com/office/drawing/2014/main" id="{64AB23D8-467F-4F13-8FE1-828739B92B47}"/>
              </a:ext>
            </a:extLst>
          </p:cNvPr>
          <p:cNvSpPr>
            <a:spLocks noGrp="1"/>
          </p:cNvSpPr>
          <p:nvPr>
            <p:ph idx="1"/>
          </p:nvPr>
        </p:nvSpPr>
        <p:spPr/>
        <p:txBody>
          <a:bodyPr/>
          <a:lstStyle/>
          <a:p>
            <a:pPr marL="0" indent="0">
              <a:buNone/>
            </a:pPr>
            <a:r>
              <a:rPr lang="en-US" altLang="zh-CN" dirty="0"/>
              <a:t>3.</a:t>
            </a:r>
            <a:r>
              <a:rPr lang="zh-CN" altLang="en-US" dirty="0"/>
              <a:t>可视化</a:t>
            </a:r>
            <a:endParaRPr lang="en-US" altLang="zh-CN" dirty="0"/>
          </a:p>
          <a:p>
            <a:pPr marL="0" indent="0">
              <a:buNone/>
            </a:pPr>
            <a:r>
              <a:rPr lang="en-US" altLang="zh-CN" dirty="0"/>
              <a:t>	3.1 web</a:t>
            </a:r>
            <a:r>
              <a:rPr lang="zh-CN" altLang="en-US" dirty="0"/>
              <a:t>服务</a:t>
            </a:r>
            <a:endParaRPr lang="en-US" altLang="zh-CN" dirty="0"/>
          </a:p>
          <a:p>
            <a:pPr marL="0" indent="0">
              <a:buNone/>
            </a:pPr>
            <a:r>
              <a:rPr lang="en-US" altLang="zh-CN" dirty="0"/>
              <a:t>	3.2 </a:t>
            </a:r>
            <a:r>
              <a:rPr lang="zh-CN" altLang="en-US" dirty="0"/>
              <a:t>算法模块作为依赖</a:t>
            </a:r>
            <a:endParaRPr lang="en-US" altLang="zh-CN" dirty="0"/>
          </a:p>
          <a:p>
            <a:pPr marL="0" indent="0">
              <a:buNone/>
            </a:pPr>
            <a:r>
              <a:rPr lang="en-US" altLang="zh-CN" dirty="0"/>
              <a:t>4.</a:t>
            </a:r>
            <a:r>
              <a:rPr lang="zh-CN" altLang="en-US" dirty="0"/>
              <a:t>测试</a:t>
            </a:r>
            <a:endParaRPr lang="en-US" altLang="zh-CN" dirty="0"/>
          </a:p>
          <a:p>
            <a:pPr marL="0" indent="0">
              <a:buNone/>
            </a:pPr>
            <a:r>
              <a:rPr lang="en-US" altLang="zh-CN" dirty="0"/>
              <a:t>	4.1</a:t>
            </a:r>
            <a:r>
              <a:rPr lang="zh-CN" altLang="en-US" dirty="0"/>
              <a:t> 数据随机性</a:t>
            </a:r>
            <a:endParaRPr lang="en-US" altLang="zh-CN" dirty="0"/>
          </a:p>
          <a:p>
            <a:pPr marL="0" indent="0">
              <a:buNone/>
            </a:pPr>
            <a:r>
              <a:rPr lang="en-US" altLang="zh-CN" dirty="0"/>
              <a:t>	4.2 </a:t>
            </a:r>
            <a:r>
              <a:rPr lang="zh-CN" altLang="en-US" dirty="0"/>
              <a:t>边界条件</a:t>
            </a:r>
            <a:endParaRPr lang="en-US" altLang="zh-CN" dirty="0"/>
          </a:p>
          <a:p>
            <a:pPr marL="0" indent="0">
              <a:buNone/>
            </a:pPr>
            <a:r>
              <a:rPr lang="en-US" altLang="zh-CN" dirty="0"/>
              <a:t>	4.3 </a:t>
            </a:r>
            <a:r>
              <a:rPr lang="zh-CN" altLang="en-US" dirty="0"/>
              <a:t>代码鲁棒性</a:t>
            </a:r>
            <a:endParaRPr lang="en-US" altLang="zh-CN" dirty="0"/>
          </a:p>
        </p:txBody>
      </p:sp>
    </p:spTree>
    <p:extLst>
      <p:ext uri="{BB962C8B-B14F-4D97-AF65-F5344CB8AC3E}">
        <p14:creationId xmlns:p14="http://schemas.microsoft.com/office/powerpoint/2010/main" val="18197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240F9-F079-4DD3-B3FA-0528C8902467}"/>
              </a:ext>
            </a:extLst>
          </p:cNvPr>
          <p:cNvSpPr>
            <a:spLocks noGrp="1"/>
          </p:cNvSpPr>
          <p:nvPr>
            <p:ph type="title"/>
          </p:nvPr>
        </p:nvSpPr>
        <p:spPr>
          <a:xfrm>
            <a:off x="500238" y="72162"/>
            <a:ext cx="10515600" cy="1325563"/>
          </a:xfrm>
        </p:spPr>
        <p:txBody>
          <a:bodyPr/>
          <a:lstStyle/>
          <a:p>
            <a:r>
              <a:rPr lang="zh-CN" altLang="en-US" dirty="0"/>
              <a:t>成果演示</a:t>
            </a:r>
          </a:p>
        </p:txBody>
      </p:sp>
      <p:pic>
        <p:nvPicPr>
          <p:cNvPr id="5" name="内容占位符 4">
            <a:extLst>
              <a:ext uri="{FF2B5EF4-FFF2-40B4-BE49-F238E27FC236}">
                <a16:creationId xmlns:a16="http://schemas.microsoft.com/office/drawing/2014/main" id="{1F852A4B-8838-456D-9071-AD6FAF15F531}"/>
              </a:ext>
            </a:extLst>
          </p:cNvPr>
          <p:cNvPicPr>
            <a:picLocks noGrp="1" noChangeAspect="1"/>
          </p:cNvPicPr>
          <p:nvPr>
            <p:ph idx="1"/>
          </p:nvPr>
        </p:nvPicPr>
        <p:blipFill>
          <a:blip r:embed="rId2"/>
          <a:stretch>
            <a:fillRect/>
          </a:stretch>
        </p:blipFill>
        <p:spPr>
          <a:xfrm>
            <a:off x="464469" y="1149149"/>
            <a:ext cx="11036085" cy="5420327"/>
          </a:xfrm>
        </p:spPr>
      </p:pic>
      <p:pic>
        <p:nvPicPr>
          <p:cNvPr id="7" name="图片 6">
            <a:extLst>
              <a:ext uri="{FF2B5EF4-FFF2-40B4-BE49-F238E27FC236}">
                <a16:creationId xmlns:a16="http://schemas.microsoft.com/office/drawing/2014/main" id="{F605C0E5-6065-40F8-BBC6-6BFABA6CCA7A}"/>
              </a:ext>
            </a:extLst>
          </p:cNvPr>
          <p:cNvPicPr>
            <a:picLocks noChangeAspect="1"/>
          </p:cNvPicPr>
          <p:nvPr/>
        </p:nvPicPr>
        <p:blipFill>
          <a:blip r:embed="rId3"/>
          <a:stretch>
            <a:fillRect/>
          </a:stretch>
        </p:blipFill>
        <p:spPr>
          <a:xfrm>
            <a:off x="2607270" y="1149149"/>
            <a:ext cx="9084492" cy="4428691"/>
          </a:xfrm>
          <a:prstGeom prst="rect">
            <a:avLst/>
          </a:prstGeom>
        </p:spPr>
      </p:pic>
      <p:pic>
        <p:nvPicPr>
          <p:cNvPr id="9" name="图片 8">
            <a:extLst>
              <a:ext uri="{FF2B5EF4-FFF2-40B4-BE49-F238E27FC236}">
                <a16:creationId xmlns:a16="http://schemas.microsoft.com/office/drawing/2014/main" id="{2E4C2274-32BA-4CDD-9EFD-017915B1BBE1}"/>
              </a:ext>
            </a:extLst>
          </p:cNvPr>
          <p:cNvPicPr>
            <a:picLocks noChangeAspect="1"/>
          </p:cNvPicPr>
          <p:nvPr/>
        </p:nvPicPr>
        <p:blipFill>
          <a:blip r:embed="rId4"/>
          <a:stretch>
            <a:fillRect/>
          </a:stretch>
        </p:blipFill>
        <p:spPr>
          <a:xfrm>
            <a:off x="464469" y="1423687"/>
            <a:ext cx="7179915" cy="5231629"/>
          </a:xfrm>
          <a:prstGeom prst="rect">
            <a:avLst/>
          </a:prstGeom>
        </p:spPr>
      </p:pic>
      <p:pic>
        <p:nvPicPr>
          <p:cNvPr id="11" name="图片 10">
            <a:extLst>
              <a:ext uri="{FF2B5EF4-FFF2-40B4-BE49-F238E27FC236}">
                <a16:creationId xmlns:a16="http://schemas.microsoft.com/office/drawing/2014/main" id="{E17A2AA4-5E12-45E4-B98D-BFF2DA6892A2}"/>
              </a:ext>
            </a:extLst>
          </p:cNvPr>
          <p:cNvPicPr>
            <a:picLocks noChangeAspect="1"/>
          </p:cNvPicPr>
          <p:nvPr/>
        </p:nvPicPr>
        <p:blipFill>
          <a:blip r:embed="rId5"/>
          <a:stretch>
            <a:fillRect/>
          </a:stretch>
        </p:blipFill>
        <p:spPr>
          <a:xfrm>
            <a:off x="3512092" y="1764792"/>
            <a:ext cx="8391611" cy="4890035"/>
          </a:xfrm>
          <a:prstGeom prst="rect">
            <a:avLst/>
          </a:prstGeom>
        </p:spPr>
      </p:pic>
    </p:spTree>
    <p:extLst>
      <p:ext uri="{BB962C8B-B14F-4D97-AF65-F5344CB8AC3E}">
        <p14:creationId xmlns:p14="http://schemas.microsoft.com/office/powerpoint/2010/main" val="96315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5"/>
                                        </p:tgtEl>
                                      </p:cBhvr>
                                    </p:animEffect>
                                    <p:anim calcmode="lin" valueType="num">
                                      <p:cBhvr>
                                        <p:cTn id="14" dur="1000"/>
                                        <p:tgtEl>
                                          <p:spTgt spid="5"/>
                                        </p:tgtEl>
                                        <p:attrNameLst>
                                          <p:attrName>ppt_x</p:attrName>
                                        </p:attrNameLst>
                                      </p:cBhvr>
                                      <p:tavLst>
                                        <p:tav tm="0">
                                          <p:val>
                                            <p:strVal val="ppt_x"/>
                                          </p:val>
                                        </p:tav>
                                        <p:tav tm="100000">
                                          <p:val>
                                            <p:strVal val="ppt_x"/>
                                          </p:val>
                                        </p:tav>
                                      </p:tavLst>
                                    </p:anim>
                                    <p:anim calcmode="lin" valueType="num">
                                      <p:cBhvr>
                                        <p:cTn id="15" dur="1000"/>
                                        <p:tgtEl>
                                          <p:spTgt spid="5"/>
                                        </p:tgtEl>
                                        <p:attrNameLst>
                                          <p:attrName>ppt_y</p:attrName>
                                        </p:attrNameLst>
                                      </p:cBhvr>
                                      <p:tavLst>
                                        <p:tav tm="0">
                                          <p:val>
                                            <p:strVal val="ppt_y"/>
                                          </p:val>
                                        </p:tav>
                                        <p:tav tm="100000">
                                          <p:val>
                                            <p:strVal val="ppt_y+.1"/>
                                          </p:val>
                                        </p:tav>
                                      </p:tavLst>
                                    </p:anim>
                                    <p:set>
                                      <p:cBhvr>
                                        <p:cTn id="16" dur="1" fill="hold">
                                          <p:stCondLst>
                                            <p:cond delay="9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7"/>
                                        </p:tgtEl>
                                      </p:cBhvr>
                                    </p:animEffect>
                                    <p:anim calcmode="lin" valueType="num">
                                      <p:cBhvr>
                                        <p:cTn id="28" dur="1000"/>
                                        <p:tgtEl>
                                          <p:spTgt spid="7"/>
                                        </p:tgtEl>
                                        <p:attrNameLst>
                                          <p:attrName>ppt_x</p:attrName>
                                        </p:attrNameLst>
                                      </p:cBhvr>
                                      <p:tavLst>
                                        <p:tav tm="0">
                                          <p:val>
                                            <p:strVal val="ppt_x"/>
                                          </p:val>
                                        </p:tav>
                                        <p:tav tm="100000">
                                          <p:val>
                                            <p:strVal val="ppt_x"/>
                                          </p:val>
                                        </p:tav>
                                      </p:tavLst>
                                    </p:anim>
                                    <p:anim calcmode="lin" valueType="num">
                                      <p:cBhvr>
                                        <p:cTn id="29" dur="1000"/>
                                        <p:tgtEl>
                                          <p:spTgt spid="7"/>
                                        </p:tgtEl>
                                        <p:attrNameLst>
                                          <p:attrName>ppt_y</p:attrName>
                                        </p:attrNameLst>
                                      </p:cBhvr>
                                      <p:tavLst>
                                        <p:tav tm="0">
                                          <p:val>
                                            <p:strVal val="ppt_y"/>
                                          </p:val>
                                        </p:tav>
                                        <p:tav tm="100000">
                                          <p:val>
                                            <p:strVal val="ppt_y+.1"/>
                                          </p:val>
                                        </p:tav>
                                      </p:tavLst>
                                    </p:anim>
                                    <p:set>
                                      <p:cBhvr>
                                        <p:cTn id="30" dur="1" fill="hold">
                                          <p:stCondLst>
                                            <p:cond delay="9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9"/>
                                        </p:tgtEl>
                                        <p:attrNameLst>
                                          <p:attrName>ppt_x</p:attrName>
                                        </p:attrNameLst>
                                      </p:cBhvr>
                                      <p:tavLst>
                                        <p:tav tm="0">
                                          <p:val>
                                            <p:strVal val="ppt_x"/>
                                          </p:val>
                                        </p:tav>
                                        <p:tav tm="100000">
                                          <p:val>
                                            <p:strVal val="ppt_x"/>
                                          </p:val>
                                        </p:tav>
                                      </p:tavLst>
                                    </p:anim>
                                    <p:anim calcmode="lin" valueType="num">
                                      <p:cBhvr additive="base">
                                        <p:cTn id="41" dur="500"/>
                                        <p:tgtEl>
                                          <p:spTgt spid="9"/>
                                        </p:tgtEl>
                                        <p:attrNameLst>
                                          <p:attrName>ppt_y</p:attrName>
                                        </p:attrNameLst>
                                      </p:cBhvr>
                                      <p:tavLst>
                                        <p:tav tm="0">
                                          <p:val>
                                            <p:strVal val="ppt_y"/>
                                          </p:val>
                                        </p:tav>
                                        <p:tav tm="100000">
                                          <p:val>
                                            <p:strVal val="1+ppt_h/2"/>
                                          </p:val>
                                        </p:tav>
                                      </p:tavLst>
                                    </p:anim>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nodeType="clickEffect">
                                  <p:stCondLst>
                                    <p:cond delay="0"/>
                                  </p:stCondLst>
                                  <p:childTnLst>
                                    <p:anim calcmode="lin" valueType="num">
                                      <p:cBhvr additive="base">
                                        <p:cTn id="52" dur="500"/>
                                        <p:tgtEl>
                                          <p:spTgt spid="11"/>
                                        </p:tgtEl>
                                        <p:attrNameLst>
                                          <p:attrName>ppt_x</p:attrName>
                                        </p:attrNameLst>
                                      </p:cBhvr>
                                      <p:tavLst>
                                        <p:tav tm="0">
                                          <p:val>
                                            <p:strVal val="ppt_x"/>
                                          </p:val>
                                        </p:tav>
                                        <p:tav tm="100000">
                                          <p:val>
                                            <p:strVal val="ppt_x"/>
                                          </p:val>
                                        </p:tav>
                                      </p:tavLst>
                                    </p:anim>
                                    <p:anim calcmode="lin" valueType="num">
                                      <p:cBhvr additive="base">
                                        <p:cTn id="53" dur="500"/>
                                        <p:tgtEl>
                                          <p:spTgt spid="11"/>
                                        </p:tgtEl>
                                        <p:attrNameLst>
                                          <p:attrName>ppt_y</p:attrName>
                                        </p:attrNameLst>
                                      </p:cBhvr>
                                      <p:tavLst>
                                        <p:tav tm="0">
                                          <p:val>
                                            <p:strVal val="ppt_y"/>
                                          </p:val>
                                        </p:tav>
                                        <p:tav tm="100000">
                                          <p:val>
                                            <p:strVal val="1+ppt_h/2"/>
                                          </p:val>
                                        </p:tav>
                                      </p:tavLst>
                                    </p:anim>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8A184-F340-4BEF-8D98-EFF678D54C87}"/>
              </a:ext>
            </a:extLst>
          </p:cNvPr>
          <p:cNvSpPr>
            <a:spLocks noGrp="1"/>
          </p:cNvSpPr>
          <p:nvPr>
            <p:ph type="title"/>
          </p:nvPr>
        </p:nvSpPr>
        <p:spPr/>
        <p:txBody>
          <a:bodyPr/>
          <a:lstStyle/>
          <a:p>
            <a:r>
              <a:rPr lang="zh-CN" altLang="en-US" dirty="0"/>
              <a:t>数据结构设计</a:t>
            </a:r>
          </a:p>
        </p:txBody>
      </p:sp>
      <p:sp>
        <p:nvSpPr>
          <p:cNvPr id="3" name="内容占位符 2">
            <a:extLst>
              <a:ext uri="{FF2B5EF4-FFF2-40B4-BE49-F238E27FC236}">
                <a16:creationId xmlns:a16="http://schemas.microsoft.com/office/drawing/2014/main" id="{83EB397E-D9B1-4A78-A421-010591E9BFFD}"/>
              </a:ext>
            </a:extLst>
          </p:cNvPr>
          <p:cNvSpPr>
            <a:spLocks noGrp="1"/>
          </p:cNvSpPr>
          <p:nvPr>
            <p:ph idx="1"/>
          </p:nvPr>
        </p:nvSpPr>
        <p:spPr/>
        <p:txBody>
          <a:bodyPr/>
          <a:lstStyle/>
          <a:p>
            <a:pPr marL="0" indent="0">
              <a:buNone/>
            </a:pPr>
            <a:r>
              <a:rPr lang="en-US" altLang="zh-CN" dirty="0"/>
              <a:t>1.</a:t>
            </a:r>
            <a:r>
              <a:rPr lang="zh-CN" altLang="en-US" dirty="0"/>
              <a:t>数组（未投入生产环境，略去）</a:t>
            </a:r>
            <a:endParaRPr lang="en-US" altLang="zh-CN" dirty="0"/>
          </a:p>
          <a:p>
            <a:pPr marL="0" indent="0">
              <a:buNone/>
            </a:pPr>
            <a:r>
              <a:rPr lang="en-US" altLang="zh-CN" dirty="0"/>
              <a:t>2.</a:t>
            </a:r>
            <a:r>
              <a:rPr lang="zh-CN" altLang="en-US" dirty="0"/>
              <a:t>链表（曾投入生产环境，目前弃用，略去）</a:t>
            </a:r>
            <a:endParaRPr lang="en-US" altLang="zh-CN" dirty="0"/>
          </a:p>
          <a:p>
            <a:pPr marL="0" indent="0">
              <a:buNone/>
            </a:pPr>
            <a:r>
              <a:rPr lang="en-US" altLang="zh-CN" dirty="0"/>
              <a:t>3.</a:t>
            </a:r>
            <a:r>
              <a:rPr lang="zh-CN" altLang="en-US" dirty="0"/>
              <a:t>树（路径紧缩）（目前生产环境使用）</a:t>
            </a:r>
            <a:endParaRPr lang="en-US" altLang="zh-CN" dirty="0"/>
          </a:p>
          <a:p>
            <a:pPr marL="0" indent="0">
              <a:buNone/>
            </a:pPr>
            <a:r>
              <a:rPr lang="en-US" altLang="zh-CN" dirty="0"/>
              <a:t>	</a:t>
            </a:r>
            <a:r>
              <a:rPr lang="zh-CN" altLang="en-US" dirty="0">
                <a:solidFill>
                  <a:srgbClr val="FF0000"/>
                </a:solidFill>
              </a:rPr>
              <a:t>不可以使用任何规则！（后续说明）</a:t>
            </a:r>
          </a:p>
        </p:txBody>
      </p:sp>
      <p:graphicFrame>
        <p:nvGraphicFramePr>
          <p:cNvPr id="4" name="表格 4">
            <a:extLst>
              <a:ext uri="{FF2B5EF4-FFF2-40B4-BE49-F238E27FC236}">
                <a16:creationId xmlns:a16="http://schemas.microsoft.com/office/drawing/2014/main" id="{93DFD736-3D82-4526-8D5F-3D47D4611FCF}"/>
              </a:ext>
            </a:extLst>
          </p:cNvPr>
          <p:cNvGraphicFramePr>
            <a:graphicFrameLocks noGrp="1"/>
          </p:cNvGraphicFramePr>
          <p:nvPr>
            <p:extLst>
              <p:ext uri="{D42A27DB-BD31-4B8C-83A1-F6EECF244321}">
                <p14:modId xmlns:p14="http://schemas.microsoft.com/office/powerpoint/2010/main" val="2289169695"/>
              </p:ext>
            </p:extLst>
          </p:nvPr>
        </p:nvGraphicFramePr>
        <p:xfrm>
          <a:off x="838202" y="5211767"/>
          <a:ext cx="3112362" cy="370840"/>
        </p:xfrm>
        <a:graphic>
          <a:graphicData uri="http://schemas.openxmlformats.org/drawingml/2006/table">
            <a:tbl>
              <a:tblPr firstRow="1" bandRow="1">
                <a:tableStyleId>{5C22544A-7EE6-4342-B048-85BDC9FD1C3A}</a:tableStyleId>
              </a:tblPr>
              <a:tblGrid>
                <a:gridCol w="1037454">
                  <a:extLst>
                    <a:ext uri="{9D8B030D-6E8A-4147-A177-3AD203B41FA5}">
                      <a16:colId xmlns:a16="http://schemas.microsoft.com/office/drawing/2014/main" val="1943130758"/>
                    </a:ext>
                  </a:extLst>
                </a:gridCol>
                <a:gridCol w="1037454">
                  <a:extLst>
                    <a:ext uri="{9D8B030D-6E8A-4147-A177-3AD203B41FA5}">
                      <a16:colId xmlns:a16="http://schemas.microsoft.com/office/drawing/2014/main" val="2648245209"/>
                    </a:ext>
                  </a:extLst>
                </a:gridCol>
                <a:gridCol w="1037454">
                  <a:extLst>
                    <a:ext uri="{9D8B030D-6E8A-4147-A177-3AD203B41FA5}">
                      <a16:colId xmlns:a16="http://schemas.microsoft.com/office/drawing/2014/main" val="2164771328"/>
                    </a:ext>
                  </a:extLst>
                </a:gridCol>
              </a:tblGrid>
              <a:tr h="370840">
                <a:tc>
                  <a:txBody>
                    <a:bodyPr/>
                    <a:lstStyle/>
                    <a:p>
                      <a:r>
                        <a:rPr lang="en-US" altLang="zh-CN" dirty="0"/>
                        <a:t>       6</a:t>
                      </a:r>
                      <a:endParaRPr lang="zh-CN" altLang="en-US" dirty="0"/>
                    </a:p>
                  </a:txBody>
                  <a:tcPr/>
                </a:tc>
                <a:tc>
                  <a:txBody>
                    <a:bodyPr/>
                    <a:lstStyle/>
                    <a:p>
                      <a:r>
                        <a:rPr lang="en-US" altLang="zh-CN" dirty="0"/>
                        <a:t>       7</a:t>
                      </a:r>
                      <a:endParaRPr lang="zh-CN" altLang="en-US" dirty="0"/>
                    </a:p>
                  </a:txBody>
                  <a:tcPr/>
                </a:tc>
                <a:tc>
                  <a:txBody>
                    <a:bodyPr/>
                    <a:lstStyle/>
                    <a:p>
                      <a:r>
                        <a:rPr lang="en-US" altLang="zh-CN" dirty="0"/>
                        <a:t>      8</a:t>
                      </a:r>
                      <a:endParaRPr lang="zh-CN" altLang="en-US" dirty="0"/>
                    </a:p>
                  </a:txBody>
                  <a:tcPr/>
                </a:tc>
                <a:extLst>
                  <a:ext uri="{0D108BD9-81ED-4DB2-BD59-A6C34878D82A}">
                    <a16:rowId xmlns:a16="http://schemas.microsoft.com/office/drawing/2014/main" val="1739385153"/>
                  </a:ext>
                </a:extLst>
              </a:tr>
            </a:tbl>
          </a:graphicData>
        </a:graphic>
      </p:graphicFrame>
      <p:graphicFrame>
        <p:nvGraphicFramePr>
          <p:cNvPr id="5" name="表格 5">
            <a:extLst>
              <a:ext uri="{FF2B5EF4-FFF2-40B4-BE49-F238E27FC236}">
                <a16:creationId xmlns:a16="http://schemas.microsoft.com/office/drawing/2014/main" id="{28472CC7-D75A-48F2-AA1B-6F6D61476B67}"/>
              </a:ext>
            </a:extLst>
          </p:cNvPr>
          <p:cNvGraphicFramePr>
            <a:graphicFrameLocks noGrp="1"/>
          </p:cNvGraphicFramePr>
          <p:nvPr>
            <p:extLst>
              <p:ext uri="{D42A27DB-BD31-4B8C-83A1-F6EECF244321}">
                <p14:modId xmlns:p14="http://schemas.microsoft.com/office/powerpoint/2010/main" val="2966577592"/>
              </p:ext>
            </p:extLst>
          </p:nvPr>
        </p:nvGraphicFramePr>
        <p:xfrm>
          <a:off x="1590460" y="4001294"/>
          <a:ext cx="1607845" cy="365760"/>
        </p:xfrm>
        <a:graphic>
          <a:graphicData uri="http://schemas.openxmlformats.org/drawingml/2006/table">
            <a:tbl>
              <a:tblPr firstRow="1" bandRow="1">
                <a:tableStyleId>{5C22544A-7EE6-4342-B048-85BDC9FD1C3A}</a:tableStyleId>
              </a:tblPr>
              <a:tblGrid>
                <a:gridCol w="1607845">
                  <a:extLst>
                    <a:ext uri="{9D8B030D-6E8A-4147-A177-3AD203B41FA5}">
                      <a16:colId xmlns:a16="http://schemas.microsoft.com/office/drawing/2014/main" val="1260547495"/>
                    </a:ext>
                  </a:extLst>
                </a:gridCol>
              </a:tblGrid>
              <a:tr h="331009">
                <a:tc>
                  <a:txBody>
                    <a:bodyPr/>
                    <a:lstStyle/>
                    <a:p>
                      <a:r>
                        <a:rPr lang="en-US" altLang="zh-CN" dirty="0"/>
                        <a:t>          5</a:t>
                      </a:r>
                      <a:endParaRPr lang="zh-CN" altLang="en-US" dirty="0"/>
                    </a:p>
                  </a:txBody>
                  <a:tcPr/>
                </a:tc>
                <a:extLst>
                  <a:ext uri="{0D108BD9-81ED-4DB2-BD59-A6C34878D82A}">
                    <a16:rowId xmlns:a16="http://schemas.microsoft.com/office/drawing/2014/main" val="515328060"/>
                  </a:ext>
                </a:extLst>
              </a:tr>
            </a:tbl>
          </a:graphicData>
        </a:graphic>
      </p:graphicFrame>
      <p:cxnSp>
        <p:nvCxnSpPr>
          <p:cNvPr id="7" name="直接连接符 6">
            <a:extLst>
              <a:ext uri="{FF2B5EF4-FFF2-40B4-BE49-F238E27FC236}">
                <a16:creationId xmlns:a16="http://schemas.microsoft.com/office/drawing/2014/main" id="{E8DB06B0-0428-492F-BA8D-25EF24A6B77C}"/>
              </a:ext>
            </a:extLst>
          </p:cNvPr>
          <p:cNvCxnSpPr/>
          <p:nvPr/>
        </p:nvCxnSpPr>
        <p:spPr>
          <a:xfrm flipH="1">
            <a:off x="1198485" y="4372134"/>
            <a:ext cx="861134" cy="839633"/>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E9ED64DD-146D-43E6-B928-6ECC957BF951}"/>
              </a:ext>
            </a:extLst>
          </p:cNvPr>
          <p:cNvCxnSpPr>
            <a:endCxn id="4" idx="0"/>
          </p:cNvCxnSpPr>
          <p:nvPr/>
        </p:nvCxnSpPr>
        <p:spPr>
          <a:xfrm>
            <a:off x="2394382" y="4372134"/>
            <a:ext cx="1" cy="83963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51F56A51-A2E2-481B-8881-D2D37F79BADF}"/>
              </a:ext>
            </a:extLst>
          </p:cNvPr>
          <p:cNvCxnSpPr/>
          <p:nvPr/>
        </p:nvCxnSpPr>
        <p:spPr>
          <a:xfrm>
            <a:off x="3009530" y="4367054"/>
            <a:ext cx="363985" cy="844713"/>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2" name="表格 12">
            <a:extLst>
              <a:ext uri="{FF2B5EF4-FFF2-40B4-BE49-F238E27FC236}">
                <a16:creationId xmlns:a16="http://schemas.microsoft.com/office/drawing/2014/main" id="{7CBADAD4-666C-4843-B2C2-30F986EB5736}"/>
              </a:ext>
            </a:extLst>
          </p:cNvPr>
          <p:cNvGraphicFramePr>
            <a:graphicFrameLocks noGrp="1"/>
          </p:cNvGraphicFramePr>
          <p:nvPr>
            <p:extLst>
              <p:ext uri="{D42A27DB-BD31-4B8C-83A1-F6EECF244321}">
                <p14:modId xmlns:p14="http://schemas.microsoft.com/office/powerpoint/2010/main" val="1378024954"/>
              </p:ext>
            </p:extLst>
          </p:nvPr>
        </p:nvGraphicFramePr>
        <p:xfrm>
          <a:off x="2991282" y="6126480"/>
          <a:ext cx="1048058" cy="370840"/>
        </p:xfrm>
        <a:graphic>
          <a:graphicData uri="http://schemas.openxmlformats.org/drawingml/2006/table">
            <a:tbl>
              <a:tblPr firstRow="1" bandRow="1">
                <a:tableStyleId>{5C22544A-7EE6-4342-B048-85BDC9FD1C3A}</a:tableStyleId>
              </a:tblPr>
              <a:tblGrid>
                <a:gridCol w="1048058">
                  <a:extLst>
                    <a:ext uri="{9D8B030D-6E8A-4147-A177-3AD203B41FA5}">
                      <a16:colId xmlns:a16="http://schemas.microsoft.com/office/drawing/2014/main" val="1004766718"/>
                    </a:ext>
                  </a:extLst>
                </a:gridCol>
              </a:tblGrid>
              <a:tr h="370840">
                <a:tc>
                  <a:txBody>
                    <a:bodyPr/>
                    <a:lstStyle/>
                    <a:p>
                      <a:r>
                        <a:rPr lang="en-US" altLang="zh-CN" dirty="0"/>
                        <a:t>      9</a:t>
                      </a:r>
                      <a:endParaRPr lang="zh-CN" altLang="en-US" dirty="0"/>
                    </a:p>
                  </a:txBody>
                  <a:tcPr/>
                </a:tc>
                <a:extLst>
                  <a:ext uri="{0D108BD9-81ED-4DB2-BD59-A6C34878D82A}">
                    <a16:rowId xmlns:a16="http://schemas.microsoft.com/office/drawing/2014/main" val="1719040158"/>
                  </a:ext>
                </a:extLst>
              </a:tr>
            </a:tbl>
          </a:graphicData>
        </a:graphic>
      </p:graphicFrame>
      <p:cxnSp>
        <p:nvCxnSpPr>
          <p:cNvPr id="14" name="直接连接符 13">
            <a:extLst>
              <a:ext uri="{FF2B5EF4-FFF2-40B4-BE49-F238E27FC236}">
                <a16:creationId xmlns:a16="http://schemas.microsoft.com/office/drawing/2014/main" id="{42F84467-6F72-415D-B5FF-C9357641F5A4}"/>
              </a:ext>
            </a:extLst>
          </p:cNvPr>
          <p:cNvCxnSpPr>
            <a:endCxn id="12" idx="0"/>
          </p:cNvCxnSpPr>
          <p:nvPr/>
        </p:nvCxnSpPr>
        <p:spPr>
          <a:xfrm flipH="1">
            <a:off x="3515311" y="5582607"/>
            <a:ext cx="26879" cy="543873"/>
          </a:xfrm>
          <a:prstGeom prst="line">
            <a:avLst/>
          </a:prstGeom>
        </p:spPr>
        <p:style>
          <a:lnRef idx="1">
            <a:schemeClr val="dk1"/>
          </a:lnRef>
          <a:fillRef idx="0">
            <a:schemeClr val="dk1"/>
          </a:fillRef>
          <a:effectRef idx="0">
            <a:schemeClr val="dk1"/>
          </a:effectRef>
          <a:fontRef idx="minor">
            <a:schemeClr val="tx1"/>
          </a:fontRef>
        </p:style>
      </p:cxnSp>
      <p:sp>
        <p:nvSpPr>
          <p:cNvPr id="18" name="任意多边形: 形状 17">
            <a:extLst>
              <a:ext uri="{FF2B5EF4-FFF2-40B4-BE49-F238E27FC236}">
                <a16:creationId xmlns:a16="http://schemas.microsoft.com/office/drawing/2014/main" id="{5706C235-7847-489C-B8B0-02E921523105}"/>
              </a:ext>
            </a:extLst>
          </p:cNvPr>
          <p:cNvSpPr/>
          <p:nvPr/>
        </p:nvSpPr>
        <p:spPr>
          <a:xfrm>
            <a:off x="3195961" y="4181383"/>
            <a:ext cx="1868631" cy="2130640"/>
          </a:xfrm>
          <a:custGeom>
            <a:avLst/>
            <a:gdLst>
              <a:gd name="connsiteX0" fmla="*/ 852256 w 1868631"/>
              <a:gd name="connsiteY0" fmla="*/ 2130640 h 2130640"/>
              <a:gd name="connsiteX1" fmla="*/ 1846556 w 1868631"/>
              <a:gd name="connsiteY1" fmla="*/ 1020932 h 2130640"/>
              <a:gd name="connsiteX2" fmla="*/ 0 w 1868631"/>
              <a:gd name="connsiteY2" fmla="*/ 0 h 2130640"/>
            </a:gdLst>
            <a:ahLst/>
            <a:cxnLst>
              <a:cxn ang="0">
                <a:pos x="connsiteX0" y="connsiteY0"/>
              </a:cxn>
              <a:cxn ang="0">
                <a:pos x="connsiteX1" y="connsiteY1"/>
              </a:cxn>
              <a:cxn ang="0">
                <a:pos x="connsiteX2" y="connsiteY2"/>
              </a:cxn>
            </a:cxnLst>
            <a:rect l="l" t="t" r="r" b="b"/>
            <a:pathLst>
              <a:path w="1868631" h="2130640">
                <a:moveTo>
                  <a:pt x="852256" y="2130640"/>
                </a:moveTo>
                <a:cubicBezTo>
                  <a:pt x="1420427" y="1753339"/>
                  <a:pt x="1988599" y="1376039"/>
                  <a:pt x="1846556" y="1020932"/>
                </a:cubicBezTo>
                <a:cubicBezTo>
                  <a:pt x="1704513" y="665825"/>
                  <a:pt x="852256" y="332912"/>
                  <a:pt x="0" y="0"/>
                </a:cubicBezTo>
              </a:path>
            </a:pathLst>
          </a:cu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54982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6AE0D-3E60-496F-B6C5-46717763F3CC}"/>
              </a:ext>
            </a:extLst>
          </p:cNvPr>
          <p:cNvSpPr>
            <a:spLocks noGrp="1"/>
          </p:cNvSpPr>
          <p:nvPr>
            <p:ph type="title"/>
          </p:nvPr>
        </p:nvSpPr>
        <p:spPr/>
        <p:txBody>
          <a:bodyPr/>
          <a:lstStyle/>
          <a:p>
            <a:r>
              <a:rPr lang="zh-CN" altLang="en-US" dirty="0"/>
              <a:t>应用程序设计</a:t>
            </a:r>
          </a:p>
        </p:txBody>
      </p:sp>
      <p:sp>
        <p:nvSpPr>
          <p:cNvPr id="3" name="内容占位符 2">
            <a:extLst>
              <a:ext uri="{FF2B5EF4-FFF2-40B4-BE49-F238E27FC236}">
                <a16:creationId xmlns:a16="http://schemas.microsoft.com/office/drawing/2014/main" id="{9A2E12AC-BB7E-427E-AFE9-69B6B15D3F9E}"/>
              </a:ext>
            </a:extLst>
          </p:cNvPr>
          <p:cNvSpPr>
            <a:spLocks noGrp="1"/>
          </p:cNvSpPr>
          <p:nvPr>
            <p:ph idx="1"/>
          </p:nvPr>
        </p:nvSpPr>
        <p:spPr/>
        <p:txBody>
          <a:bodyPr>
            <a:normAutofit fontScale="77500" lnSpcReduction="20000"/>
          </a:bodyPr>
          <a:lstStyle/>
          <a:p>
            <a:pPr marL="0" indent="0">
              <a:buNone/>
            </a:pPr>
            <a:r>
              <a:rPr lang="en-US" altLang="zh-CN" dirty="0"/>
              <a:t>1.</a:t>
            </a:r>
            <a:r>
              <a:rPr lang="zh-CN" altLang="en-US" dirty="0"/>
              <a:t>数据格式要求</a:t>
            </a:r>
            <a:endParaRPr lang="en-US" altLang="zh-CN" dirty="0"/>
          </a:p>
          <a:p>
            <a:pPr marL="0" indent="0">
              <a:buNone/>
            </a:pPr>
            <a:r>
              <a:rPr lang="en-US" altLang="zh-CN" dirty="0"/>
              <a:t>	1.1 </a:t>
            </a:r>
            <a:r>
              <a:rPr lang="zh-CN" altLang="en-US" dirty="0"/>
              <a:t>数据格式的定义</a:t>
            </a:r>
            <a:endParaRPr lang="en-US" altLang="zh-CN" dirty="0"/>
          </a:p>
          <a:p>
            <a:pPr marL="0" indent="0">
              <a:buNone/>
            </a:pPr>
            <a:r>
              <a:rPr lang="en-US" altLang="zh-CN" dirty="0"/>
              <a:t>	1.2 </a:t>
            </a:r>
            <a:r>
              <a:rPr lang="zh-CN" altLang="en-US" dirty="0"/>
              <a:t>脏数据的定义</a:t>
            </a:r>
            <a:endParaRPr lang="en-US" altLang="zh-CN" dirty="0"/>
          </a:p>
          <a:p>
            <a:pPr marL="0" indent="0">
              <a:buNone/>
            </a:pPr>
            <a:r>
              <a:rPr lang="en-US" altLang="zh-CN" dirty="0"/>
              <a:t>2.</a:t>
            </a:r>
            <a:r>
              <a:rPr lang="zh-CN" altLang="en-US" dirty="0"/>
              <a:t>前后端通信设计</a:t>
            </a:r>
            <a:endParaRPr lang="en-US" altLang="zh-CN" dirty="0"/>
          </a:p>
          <a:p>
            <a:pPr marL="0" indent="0">
              <a:buNone/>
            </a:pPr>
            <a:r>
              <a:rPr lang="en-US" altLang="zh-CN" dirty="0"/>
              <a:t>	2.1 </a:t>
            </a:r>
            <a:r>
              <a:rPr lang="zh-CN" altLang="en-US" dirty="0"/>
              <a:t>维护输入信息</a:t>
            </a:r>
            <a:endParaRPr lang="en-US" altLang="zh-CN" dirty="0"/>
          </a:p>
          <a:p>
            <a:pPr marL="0" indent="0">
              <a:buNone/>
            </a:pPr>
            <a:r>
              <a:rPr lang="en-US" altLang="zh-CN" dirty="0"/>
              <a:t>3.</a:t>
            </a:r>
            <a:r>
              <a:rPr lang="zh-CN" altLang="en-US" dirty="0"/>
              <a:t>算法模块工作流程</a:t>
            </a:r>
            <a:endParaRPr lang="en-US" altLang="zh-CN" dirty="0"/>
          </a:p>
          <a:p>
            <a:pPr marL="0" indent="0">
              <a:buNone/>
            </a:pPr>
            <a:r>
              <a:rPr lang="en-US" altLang="zh-CN" dirty="0"/>
              <a:t>	3.1 </a:t>
            </a:r>
            <a:r>
              <a:rPr lang="zh-CN" altLang="en-US" dirty="0"/>
              <a:t>用映射说明基础算法的意义</a:t>
            </a:r>
            <a:endParaRPr lang="en-US" altLang="zh-CN" dirty="0"/>
          </a:p>
          <a:p>
            <a:pPr marL="0" indent="0">
              <a:buNone/>
            </a:pPr>
            <a:r>
              <a:rPr lang="en-US" altLang="zh-CN" dirty="0"/>
              <a:t>	3.2 </a:t>
            </a:r>
            <a:r>
              <a:rPr lang="zh-CN" altLang="en-US" dirty="0"/>
              <a:t>额外功能的实现</a:t>
            </a:r>
            <a:endParaRPr lang="en-US" altLang="zh-CN" dirty="0"/>
          </a:p>
          <a:p>
            <a:pPr marL="0" indent="0">
              <a:buNone/>
            </a:pPr>
            <a:r>
              <a:rPr lang="en-US" altLang="zh-CN" dirty="0"/>
              <a:t>		3.2.1 </a:t>
            </a:r>
            <a:r>
              <a:rPr lang="zh-CN" altLang="en-US" dirty="0"/>
              <a:t>多执行时间</a:t>
            </a:r>
            <a:endParaRPr lang="en-US" altLang="zh-CN" dirty="0"/>
          </a:p>
          <a:p>
            <a:pPr marL="0" indent="0">
              <a:buNone/>
            </a:pPr>
            <a:r>
              <a:rPr lang="en-US" altLang="zh-CN" dirty="0"/>
              <a:t>		3.2.2 </a:t>
            </a:r>
            <a:r>
              <a:rPr lang="zh-CN" altLang="en-US" dirty="0"/>
              <a:t>用户预设优先级</a:t>
            </a:r>
            <a:endParaRPr lang="en-US" altLang="zh-CN" dirty="0"/>
          </a:p>
          <a:p>
            <a:pPr marL="0" indent="0">
              <a:buNone/>
            </a:pPr>
            <a:r>
              <a:rPr lang="en-US" altLang="zh-CN" dirty="0"/>
              <a:t>		3.2.3 </a:t>
            </a:r>
            <a:r>
              <a:rPr lang="zh-CN" altLang="en-US" dirty="0"/>
              <a:t>分时段</a:t>
            </a:r>
            <a:endParaRPr lang="en-US" altLang="zh-CN" dirty="0"/>
          </a:p>
          <a:p>
            <a:pPr marL="0" indent="0">
              <a:buNone/>
            </a:pPr>
            <a:r>
              <a:rPr lang="en-US" altLang="zh-CN" dirty="0"/>
              <a:t>	3.3 </a:t>
            </a:r>
            <a:r>
              <a:rPr lang="zh-CN" altLang="en-US" dirty="0"/>
              <a:t>整体工作流程</a:t>
            </a:r>
          </a:p>
        </p:txBody>
      </p:sp>
    </p:spTree>
    <p:extLst>
      <p:ext uri="{BB962C8B-B14F-4D97-AF65-F5344CB8AC3E}">
        <p14:creationId xmlns:p14="http://schemas.microsoft.com/office/powerpoint/2010/main" val="340769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00EB9-A354-472B-9BD2-DD2C9E98E213}"/>
              </a:ext>
            </a:extLst>
          </p:cNvPr>
          <p:cNvSpPr>
            <a:spLocks noGrp="1"/>
          </p:cNvSpPr>
          <p:nvPr>
            <p:ph type="title"/>
          </p:nvPr>
        </p:nvSpPr>
        <p:spPr/>
        <p:txBody>
          <a:bodyPr/>
          <a:lstStyle/>
          <a:p>
            <a:r>
              <a:rPr lang="zh-CN" altLang="en-US" dirty="0"/>
              <a:t>应用程序设计（数据格式定义）</a:t>
            </a:r>
          </a:p>
        </p:txBody>
      </p:sp>
      <p:pic>
        <p:nvPicPr>
          <p:cNvPr id="5" name="图片 4">
            <a:extLst>
              <a:ext uri="{FF2B5EF4-FFF2-40B4-BE49-F238E27FC236}">
                <a16:creationId xmlns:a16="http://schemas.microsoft.com/office/drawing/2014/main" id="{E562AC1B-CB62-4F96-8597-3174840B71F7}"/>
              </a:ext>
            </a:extLst>
          </p:cNvPr>
          <p:cNvPicPr>
            <a:picLocks noChangeAspect="1"/>
          </p:cNvPicPr>
          <p:nvPr/>
        </p:nvPicPr>
        <p:blipFill>
          <a:blip r:embed="rId2"/>
          <a:stretch>
            <a:fillRect/>
          </a:stretch>
        </p:blipFill>
        <p:spPr>
          <a:xfrm>
            <a:off x="2383011" y="2133716"/>
            <a:ext cx="7226524" cy="3735155"/>
          </a:xfrm>
          <a:prstGeom prst="rect">
            <a:avLst/>
          </a:prstGeom>
        </p:spPr>
      </p:pic>
    </p:spTree>
    <p:extLst>
      <p:ext uri="{BB962C8B-B14F-4D97-AF65-F5344CB8AC3E}">
        <p14:creationId xmlns:p14="http://schemas.microsoft.com/office/powerpoint/2010/main" val="124719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41188-FE86-47A5-926C-CE339F049DFE}"/>
              </a:ext>
            </a:extLst>
          </p:cNvPr>
          <p:cNvSpPr>
            <a:spLocks noGrp="1"/>
          </p:cNvSpPr>
          <p:nvPr>
            <p:ph type="title"/>
          </p:nvPr>
        </p:nvSpPr>
        <p:spPr/>
        <p:txBody>
          <a:bodyPr/>
          <a:lstStyle/>
          <a:p>
            <a:r>
              <a:rPr lang="zh-CN" altLang="en-US" dirty="0"/>
              <a:t>应用程序的设计（脏数据的定义）</a:t>
            </a:r>
          </a:p>
        </p:txBody>
      </p:sp>
      <p:sp>
        <p:nvSpPr>
          <p:cNvPr id="3" name="内容占位符 2">
            <a:extLst>
              <a:ext uri="{FF2B5EF4-FFF2-40B4-BE49-F238E27FC236}">
                <a16:creationId xmlns:a16="http://schemas.microsoft.com/office/drawing/2014/main" id="{84207D92-CD75-4E9C-BF75-95FC163A213C}"/>
              </a:ext>
            </a:extLst>
          </p:cNvPr>
          <p:cNvSpPr>
            <a:spLocks noGrp="1"/>
          </p:cNvSpPr>
          <p:nvPr>
            <p:ph idx="1"/>
          </p:nvPr>
        </p:nvSpPr>
        <p:spPr>
          <a:xfrm>
            <a:off x="776056" y="1433559"/>
            <a:ext cx="10515600" cy="4351338"/>
          </a:xfrm>
        </p:spPr>
        <p:txBody>
          <a:bodyPr/>
          <a:lstStyle/>
          <a:p>
            <a:pPr marL="0" indent="0">
              <a:buNone/>
            </a:pPr>
            <a:r>
              <a:rPr lang="en-US" altLang="zh-CN" b="0" dirty="0">
                <a:solidFill>
                  <a:srgbClr val="000000"/>
                </a:solidFill>
                <a:effectLst/>
                <a:latin typeface="Consolas" panose="020B0609020204030204" pitchFamily="49" charset="0"/>
              </a:rPr>
              <a:t>	</a:t>
            </a:r>
            <a:r>
              <a:rPr lang="zh-CN" altLang="en-US" b="0" dirty="0">
                <a:solidFill>
                  <a:srgbClr val="000000"/>
                </a:solidFill>
                <a:effectLst/>
                <a:latin typeface="Consolas" panose="020B0609020204030204" pitchFamily="49" charset="0"/>
              </a:rPr>
              <a:t>上述的数据格式要求中实例的注释已经将各字段的合法格式描述了一遍，这里唯一需要额外说明的是开始结束时间数组。</a:t>
            </a:r>
            <a:endParaRPr lang="en-US" altLang="zh-CN" b="0" dirty="0">
              <a:solidFill>
                <a:srgbClr val="000000"/>
              </a:solidFill>
              <a:effectLst/>
              <a:latin typeface="Consolas" panose="020B0609020204030204" pitchFamily="49" charset="0"/>
            </a:endParaRPr>
          </a:p>
          <a:p>
            <a:pPr marL="0" indent="0">
              <a:buNone/>
            </a:pPr>
            <a:r>
              <a:rPr lang="en-US" altLang="zh-CN" dirty="0">
                <a:solidFill>
                  <a:srgbClr val="000000"/>
                </a:solidFill>
                <a:latin typeface="Consolas" panose="020B0609020204030204" pitchFamily="49" charset="0"/>
              </a:rPr>
              <a:t>	</a:t>
            </a:r>
            <a:r>
              <a:rPr lang="zh-CN" altLang="en-US" b="0" dirty="0">
                <a:solidFill>
                  <a:srgbClr val="000000"/>
                </a:solidFill>
                <a:effectLst/>
                <a:latin typeface="Consolas" panose="020B0609020204030204" pitchFamily="49" charset="0"/>
              </a:rPr>
              <a:t>我们不允许同一个任务存在两个时段，其交集不为空。但两个时段是可以相接的。</a:t>
            </a:r>
            <a:endParaRPr lang="en-US" altLang="zh-CN" b="0" dirty="0">
              <a:solidFill>
                <a:srgbClr val="000000"/>
              </a:solidFill>
              <a:effectLst/>
              <a:latin typeface="Consolas" panose="020B0609020204030204" pitchFamily="49" charset="0"/>
            </a:endParaRPr>
          </a:p>
          <a:p>
            <a:pPr marL="0" indent="0">
              <a:buNone/>
            </a:pPr>
            <a:r>
              <a:rPr lang="en-US" altLang="zh-CN" dirty="0">
                <a:solidFill>
                  <a:srgbClr val="000000"/>
                </a:solidFill>
                <a:latin typeface="Consolas" panose="020B0609020204030204" pitchFamily="49" charset="0"/>
              </a:rPr>
              <a:t>	</a:t>
            </a:r>
            <a:r>
              <a:rPr lang="zh-CN" altLang="en-US" b="0" dirty="0">
                <a:solidFill>
                  <a:srgbClr val="000000"/>
                </a:solidFill>
                <a:effectLst/>
                <a:latin typeface="Consolas" panose="020B0609020204030204" pitchFamily="49" charset="0"/>
              </a:rPr>
              <a:t>例如，</a:t>
            </a:r>
            <a:r>
              <a:rPr lang="en-US" altLang="zh-CN" b="0" dirty="0">
                <a:solidFill>
                  <a:srgbClr val="000000"/>
                </a:solidFill>
                <a:effectLst/>
                <a:latin typeface="Consolas" panose="020B0609020204030204" pitchFamily="49" charset="0"/>
              </a:rPr>
              <a:t>2</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00-4</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和</a:t>
            </a:r>
            <a:r>
              <a:rPr lang="en-US" altLang="zh-CN" b="0" dirty="0">
                <a:solidFill>
                  <a:srgbClr val="000000"/>
                </a:solidFill>
                <a:effectLst/>
                <a:latin typeface="Consolas" panose="020B0609020204030204" pitchFamily="49" charset="0"/>
              </a:rPr>
              <a:t>3</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00-5</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是一个脏数据，因为它可以写为</a:t>
            </a:r>
            <a:r>
              <a:rPr lang="en-US" altLang="zh-CN" b="0" dirty="0">
                <a:solidFill>
                  <a:srgbClr val="000000"/>
                </a:solidFill>
                <a:effectLst/>
                <a:latin typeface="Consolas" panose="020B0609020204030204" pitchFamily="49" charset="0"/>
              </a:rPr>
              <a:t>2</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到</a:t>
            </a:r>
            <a:r>
              <a:rPr lang="en-US" altLang="zh-CN" b="0" dirty="0">
                <a:solidFill>
                  <a:srgbClr val="000000"/>
                </a:solidFill>
                <a:effectLst/>
                <a:latin typeface="Consolas" panose="020B0609020204030204" pitchFamily="49" charset="0"/>
              </a:rPr>
              <a:t>5</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。但</a:t>
            </a:r>
            <a:r>
              <a:rPr lang="en-US" altLang="zh-CN" b="0" dirty="0">
                <a:solidFill>
                  <a:srgbClr val="000000"/>
                </a:solidFill>
                <a:effectLst/>
                <a:latin typeface="Consolas" panose="020B0609020204030204" pitchFamily="49" charset="0"/>
              </a:rPr>
              <a:t>2</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00-4</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和</a:t>
            </a:r>
            <a:r>
              <a:rPr lang="en-US" altLang="zh-CN" b="0" dirty="0">
                <a:solidFill>
                  <a:srgbClr val="000000"/>
                </a:solidFill>
                <a:effectLst/>
                <a:latin typeface="Consolas" panose="020B0609020204030204" pitchFamily="49" charset="0"/>
              </a:rPr>
              <a:t>4</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00-6</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虽然也能被写作</a:t>
            </a:r>
            <a:r>
              <a:rPr lang="en-US" altLang="zh-CN" b="0" dirty="0">
                <a:solidFill>
                  <a:srgbClr val="000000"/>
                </a:solidFill>
                <a:effectLst/>
                <a:latin typeface="Consolas" panose="020B0609020204030204" pitchFamily="49" charset="0"/>
              </a:rPr>
              <a:t>2</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00-6</a:t>
            </a:r>
            <a:r>
              <a:rPr lang="zh-CN" altLang="en-US" b="0" dirty="0">
                <a:solidFill>
                  <a:srgbClr val="00000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00</a:t>
            </a:r>
            <a:r>
              <a:rPr lang="zh-CN" altLang="en-US" b="0" dirty="0">
                <a:solidFill>
                  <a:srgbClr val="000000"/>
                </a:solidFill>
                <a:effectLst/>
                <a:latin typeface="Consolas" panose="020B0609020204030204" pitchFamily="49" charset="0"/>
              </a:rPr>
              <a:t>，但因为两个时段仅仅是相接，被认为是一个合法的数据。</a:t>
            </a:r>
          </a:p>
          <a:p>
            <a:endParaRPr lang="zh-CN" altLang="en-US" dirty="0"/>
          </a:p>
        </p:txBody>
      </p:sp>
      <p:graphicFrame>
        <p:nvGraphicFramePr>
          <p:cNvPr id="4" name="表格 4">
            <a:extLst>
              <a:ext uri="{FF2B5EF4-FFF2-40B4-BE49-F238E27FC236}">
                <a16:creationId xmlns:a16="http://schemas.microsoft.com/office/drawing/2014/main" id="{D363AF18-84E1-453F-AAFB-8F4B7A36D240}"/>
              </a:ext>
            </a:extLst>
          </p:cNvPr>
          <p:cNvGraphicFramePr>
            <a:graphicFrameLocks noGrp="1"/>
          </p:cNvGraphicFramePr>
          <p:nvPr>
            <p:extLst>
              <p:ext uri="{D42A27DB-BD31-4B8C-83A1-F6EECF244321}">
                <p14:modId xmlns:p14="http://schemas.microsoft.com/office/powerpoint/2010/main" val="2108892822"/>
              </p:ext>
            </p:extLst>
          </p:nvPr>
        </p:nvGraphicFramePr>
        <p:xfrm>
          <a:off x="1747914" y="550473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055720394"/>
                    </a:ext>
                  </a:extLst>
                </a:gridCol>
                <a:gridCol w="812800">
                  <a:extLst>
                    <a:ext uri="{9D8B030D-6E8A-4147-A177-3AD203B41FA5}">
                      <a16:colId xmlns:a16="http://schemas.microsoft.com/office/drawing/2014/main" val="3559163695"/>
                    </a:ext>
                  </a:extLst>
                </a:gridCol>
                <a:gridCol w="812800">
                  <a:extLst>
                    <a:ext uri="{9D8B030D-6E8A-4147-A177-3AD203B41FA5}">
                      <a16:colId xmlns:a16="http://schemas.microsoft.com/office/drawing/2014/main" val="1938188184"/>
                    </a:ext>
                  </a:extLst>
                </a:gridCol>
                <a:gridCol w="812800">
                  <a:extLst>
                    <a:ext uri="{9D8B030D-6E8A-4147-A177-3AD203B41FA5}">
                      <a16:colId xmlns:a16="http://schemas.microsoft.com/office/drawing/2014/main" val="1121402231"/>
                    </a:ext>
                  </a:extLst>
                </a:gridCol>
                <a:gridCol w="812800">
                  <a:extLst>
                    <a:ext uri="{9D8B030D-6E8A-4147-A177-3AD203B41FA5}">
                      <a16:colId xmlns:a16="http://schemas.microsoft.com/office/drawing/2014/main" val="2690066445"/>
                    </a:ext>
                  </a:extLst>
                </a:gridCol>
                <a:gridCol w="812800">
                  <a:extLst>
                    <a:ext uri="{9D8B030D-6E8A-4147-A177-3AD203B41FA5}">
                      <a16:colId xmlns:a16="http://schemas.microsoft.com/office/drawing/2014/main" val="4179199951"/>
                    </a:ext>
                  </a:extLst>
                </a:gridCol>
                <a:gridCol w="812800">
                  <a:extLst>
                    <a:ext uri="{9D8B030D-6E8A-4147-A177-3AD203B41FA5}">
                      <a16:colId xmlns:a16="http://schemas.microsoft.com/office/drawing/2014/main" val="16465565"/>
                    </a:ext>
                  </a:extLst>
                </a:gridCol>
                <a:gridCol w="812800">
                  <a:extLst>
                    <a:ext uri="{9D8B030D-6E8A-4147-A177-3AD203B41FA5}">
                      <a16:colId xmlns:a16="http://schemas.microsoft.com/office/drawing/2014/main" val="660972778"/>
                    </a:ext>
                  </a:extLst>
                </a:gridCol>
                <a:gridCol w="812800">
                  <a:extLst>
                    <a:ext uri="{9D8B030D-6E8A-4147-A177-3AD203B41FA5}">
                      <a16:colId xmlns:a16="http://schemas.microsoft.com/office/drawing/2014/main" val="1438699794"/>
                    </a:ext>
                  </a:extLst>
                </a:gridCol>
                <a:gridCol w="812800">
                  <a:extLst>
                    <a:ext uri="{9D8B030D-6E8A-4147-A177-3AD203B41FA5}">
                      <a16:colId xmlns:a16="http://schemas.microsoft.com/office/drawing/2014/main" val="1746761613"/>
                    </a:ext>
                  </a:extLst>
                </a:gridCol>
              </a:tblGrid>
              <a:tr h="370840">
                <a:tc>
                  <a:txBody>
                    <a:bodyPr/>
                    <a:lstStyle/>
                    <a:p>
                      <a:endParaRPr lang="zh-CN" altLang="en-US" dirty="0"/>
                    </a:p>
                  </a:txBody>
                  <a:tcPr/>
                </a:tc>
                <a:tc>
                  <a:txBody>
                    <a:bodyPr/>
                    <a:lstStyle/>
                    <a:p>
                      <a:endParaRPr lang="zh-CN" altLang="en-US" dirty="0"/>
                    </a:p>
                  </a:txBody>
                  <a:tcPr/>
                </a:tc>
                <a:tc>
                  <a:txBody>
                    <a:bodyPr/>
                    <a:lstStyle/>
                    <a:p>
                      <a:r>
                        <a:rPr lang="en-US" altLang="zh-CN" dirty="0"/>
                        <a:t>  2-3</a:t>
                      </a:r>
                      <a:endParaRPr lang="zh-CN" altLang="en-US" dirty="0"/>
                    </a:p>
                  </a:txBody>
                  <a:tcPr/>
                </a:tc>
                <a:tc>
                  <a:txBody>
                    <a:bodyPr/>
                    <a:lstStyle/>
                    <a:p>
                      <a:r>
                        <a:rPr lang="en-US" altLang="zh-CN" dirty="0"/>
                        <a:t>  3-4 </a:t>
                      </a:r>
                      <a:endParaRPr lang="zh-CN" altLang="en-US" dirty="0"/>
                    </a:p>
                  </a:txBody>
                  <a:tcPr/>
                </a:tc>
                <a:tc>
                  <a:txBody>
                    <a:bodyPr/>
                    <a:lstStyle/>
                    <a:p>
                      <a:r>
                        <a:rPr lang="en-US" altLang="zh-CN" dirty="0"/>
                        <a:t>  4-5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451446358"/>
                  </a:ext>
                </a:extLst>
              </a:tr>
            </a:tbl>
          </a:graphicData>
        </a:graphic>
      </p:graphicFrame>
      <p:sp>
        <p:nvSpPr>
          <p:cNvPr id="5" name="左大括号 4">
            <a:extLst>
              <a:ext uri="{FF2B5EF4-FFF2-40B4-BE49-F238E27FC236}">
                <a16:creationId xmlns:a16="http://schemas.microsoft.com/office/drawing/2014/main" id="{A2A6DB91-93C9-4975-AE08-F1F3C1CBC2C3}"/>
              </a:ext>
            </a:extLst>
          </p:cNvPr>
          <p:cNvSpPr/>
          <p:nvPr/>
        </p:nvSpPr>
        <p:spPr>
          <a:xfrm rot="16200000">
            <a:off x="4023331" y="5215704"/>
            <a:ext cx="310719" cy="162112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C000"/>
              </a:solidFill>
            </a:endParaRPr>
          </a:p>
        </p:txBody>
      </p:sp>
      <p:sp>
        <p:nvSpPr>
          <p:cNvPr id="6" name="文本框 5">
            <a:extLst>
              <a:ext uri="{FF2B5EF4-FFF2-40B4-BE49-F238E27FC236}">
                <a16:creationId xmlns:a16="http://schemas.microsoft.com/office/drawing/2014/main" id="{B840FCA6-43F1-4750-9EC7-04927E9F40B3}"/>
              </a:ext>
            </a:extLst>
          </p:cNvPr>
          <p:cNvSpPr txBox="1"/>
          <p:nvPr/>
        </p:nvSpPr>
        <p:spPr>
          <a:xfrm>
            <a:off x="3604334" y="6267635"/>
            <a:ext cx="1621125" cy="369332"/>
          </a:xfrm>
          <a:prstGeom prst="rect">
            <a:avLst/>
          </a:prstGeom>
          <a:noFill/>
        </p:spPr>
        <p:txBody>
          <a:bodyPr wrap="square" rtlCol="0">
            <a:spAutoFit/>
          </a:bodyPr>
          <a:lstStyle/>
          <a:p>
            <a:r>
              <a:rPr lang="en-US" altLang="zh-CN" dirty="0"/>
              <a:t>2</a:t>
            </a:r>
            <a:r>
              <a:rPr lang="zh-CN" altLang="en-US" dirty="0"/>
              <a:t>：</a:t>
            </a:r>
            <a:r>
              <a:rPr lang="en-US" altLang="zh-CN" dirty="0"/>
              <a:t>00-4</a:t>
            </a:r>
            <a:r>
              <a:rPr lang="zh-CN" altLang="en-US" dirty="0"/>
              <a:t>：</a:t>
            </a:r>
            <a:r>
              <a:rPr lang="en-US" altLang="zh-CN" dirty="0"/>
              <a:t>00</a:t>
            </a:r>
            <a:endParaRPr lang="zh-CN" altLang="en-US" dirty="0"/>
          </a:p>
        </p:txBody>
      </p:sp>
      <p:sp>
        <p:nvSpPr>
          <p:cNvPr id="7" name="左大括号 6">
            <a:extLst>
              <a:ext uri="{FF2B5EF4-FFF2-40B4-BE49-F238E27FC236}">
                <a16:creationId xmlns:a16="http://schemas.microsoft.com/office/drawing/2014/main" id="{AEBDBE09-A250-4CF8-B1E7-176BDBD4B155}"/>
              </a:ext>
            </a:extLst>
          </p:cNvPr>
          <p:cNvSpPr/>
          <p:nvPr/>
        </p:nvSpPr>
        <p:spPr>
          <a:xfrm rot="5400000">
            <a:off x="4848080" y="4486056"/>
            <a:ext cx="306280" cy="1645061"/>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8AEFB9E-9D5E-458B-95B8-7C897C70A4E3}"/>
              </a:ext>
            </a:extLst>
          </p:cNvPr>
          <p:cNvSpPr txBox="1"/>
          <p:nvPr/>
        </p:nvSpPr>
        <p:spPr>
          <a:xfrm>
            <a:off x="4239090" y="4787692"/>
            <a:ext cx="1500326" cy="369332"/>
          </a:xfrm>
          <a:prstGeom prst="rect">
            <a:avLst/>
          </a:prstGeom>
          <a:noFill/>
        </p:spPr>
        <p:txBody>
          <a:bodyPr wrap="square" rtlCol="0">
            <a:spAutoFit/>
          </a:bodyPr>
          <a:lstStyle/>
          <a:p>
            <a:r>
              <a:rPr lang="en-US" altLang="zh-CN" dirty="0"/>
              <a:t>3</a:t>
            </a:r>
            <a:r>
              <a:rPr lang="zh-CN" altLang="en-US" dirty="0"/>
              <a:t>：</a:t>
            </a:r>
            <a:r>
              <a:rPr lang="en-US" altLang="zh-CN" dirty="0"/>
              <a:t>00-5</a:t>
            </a:r>
            <a:r>
              <a:rPr lang="zh-CN" altLang="en-US" dirty="0"/>
              <a:t>：</a:t>
            </a:r>
            <a:r>
              <a:rPr lang="en-US" altLang="zh-CN" dirty="0"/>
              <a:t>00</a:t>
            </a:r>
            <a:endParaRPr lang="zh-CN" altLang="en-US" dirty="0"/>
          </a:p>
        </p:txBody>
      </p:sp>
    </p:spTree>
    <p:extLst>
      <p:ext uri="{BB962C8B-B14F-4D97-AF65-F5344CB8AC3E}">
        <p14:creationId xmlns:p14="http://schemas.microsoft.com/office/powerpoint/2010/main" val="22572612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2716</Words>
  <Application>Microsoft Office PowerPoint</Application>
  <PresentationFormat>宽屏</PresentationFormat>
  <Paragraphs>272</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-apple-system</vt:lpstr>
      <vt:lpstr>等线</vt:lpstr>
      <vt:lpstr>等线 Light</vt:lpstr>
      <vt:lpstr>Arial</vt:lpstr>
      <vt:lpstr>Calibri</vt:lpstr>
      <vt:lpstr>Cambria Math</vt:lpstr>
      <vt:lpstr>Consolas</vt:lpstr>
      <vt:lpstr>Office 主题​​</vt:lpstr>
      <vt:lpstr>等价类实现及其应用</vt:lpstr>
      <vt:lpstr>题目内容</vt:lpstr>
      <vt:lpstr>需求分析</vt:lpstr>
      <vt:lpstr>需求分析</vt:lpstr>
      <vt:lpstr>成果演示</vt:lpstr>
      <vt:lpstr>数据结构设计</vt:lpstr>
      <vt:lpstr>应用程序设计</vt:lpstr>
      <vt:lpstr>应用程序设计（数据格式定义）</vt:lpstr>
      <vt:lpstr>应用程序的设计（脏数据的定义）</vt:lpstr>
      <vt:lpstr>应用程序设计（维护输入信息）</vt:lpstr>
      <vt:lpstr>应用程序设计（用映射说明基础算法的意义）</vt:lpstr>
      <vt:lpstr>应用程序设计（用映射说明基础算法的意义）</vt:lpstr>
      <vt:lpstr>应用程序设计（用映射说明基础算法的意义）</vt:lpstr>
      <vt:lpstr>应用程序设计（用映射说明基础算法的意义）</vt:lpstr>
      <vt:lpstr>应用程序设计（用映射说明基础算法的意义）</vt:lpstr>
      <vt:lpstr>应用程序设计（额外功能的实现）</vt:lpstr>
      <vt:lpstr>应用程序设计（多执行时间）</vt:lpstr>
      <vt:lpstr>应用程序设计（用户预设优先级）</vt:lpstr>
      <vt:lpstr>应用程序设计（用户预设优先级）</vt:lpstr>
      <vt:lpstr>应用程序设计（用户预设优先级）</vt:lpstr>
      <vt:lpstr>应用程序设计（用户预设优先级）</vt:lpstr>
      <vt:lpstr>应用程序设计（分时段）</vt:lpstr>
      <vt:lpstr>应用程序设计（分时段与优先级的冲突）</vt:lpstr>
      <vt:lpstr>应用程序设计（分时段与优先级的冲突）</vt:lpstr>
      <vt:lpstr>应用程序设计（分时段与优先级的冲突）</vt:lpstr>
      <vt:lpstr>     BUT!</vt:lpstr>
      <vt:lpstr>应用程序设计（分时段与优先级的冲突）</vt:lpstr>
      <vt:lpstr>应用程序设计（历史遗留问题之为什么不能用任何规则）</vt:lpstr>
      <vt:lpstr>应用程序设计（整体工作流程）</vt:lpstr>
      <vt:lpstr>存在的缺陷</vt:lpstr>
      <vt:lpstr>编码（具体见代码）</vt:lpstr>
      <vt:lpstr>测试（随机数据与边界条件）</vt:lpstr>
      <vt:lpstr>主要心得体会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等价类实现及其应用</dc:title>
  <dc:creator>李 彦浩</dc:creator>
  <cp:lastModifiedBy>李 彦浩</cp:lastModifiedBy>
  <cp:revision>31</cp:revision>
  <dcterms:created xsi:type="dcterms:W3CDTF">2023-02-19T07:28:20Z</dcterms:created>
  <dcterms:modified xsi:type="dcterms:W3CDTF">2023-02-19T12:31:33Z</dcterms:modified>
</cp:coreProperties>
</file>