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0" r:id="rId1"/>
  </p:sldMasterIdLst>
  <p:sldIdLst>
    <p:sldId id="256" r:id="rId2"/>
    <p:sldId id="258" r:id="rId3"/>
    <p:sldId id="259" r:id="rId4"/>
    <p:sldId id="260" r:id="rId5"/>
    <p:sldId id="257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5682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604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040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131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7988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4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452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29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556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6/20/2020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814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395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957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g"/><Relationship Id="rId7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jp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9FB4B-ACDA-4E8F-A41E-B6C0EE479F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3. System Design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CCA681-A113-4F25-BEC5-18F2BC5BB6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SG" dirty="0" err="1"/>
              <a:t>Apacha</a:t>
            </a:r>
            <a:r>
              <a:rPr lang="en-SG" dirty="0"/>
              <a:t> Kafka</a:t>
            </a:r>
          </a:p>
        </p:txBody>
      </p:sp>
    </p:spTree>
    <p:extLst>
      <p:ext uri="{BB962C8B-B14F-4D97-AF65-F5344CB8AC3E}">
        <p14:creationId xmlns:p14="http://schemas.microsoft.com/office/powerpoint/2010/main" val="4108757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3C126-E656-4DAF-A5B9-E8E5419FD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Table of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A86C06-01AB-41B3-B327-02A3C89A2A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310191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1618C-27D9-4C9E-8F21-450E1DB7B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Apache Kafka Core APIs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AB4B8-C6F7-40E6-8F69-D28C76C8B0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Producer API</a:t>
            </a:r>
          </a:p>
          <a:p>
            <a:r>
              <a:rPr lang="en-SG" dirty="0"/>
              <a:t>Consumer API</a:t>
            </a:r>
          </a:p>
          <a:p>
            <a:r>
              <a:rPr lang="en-SG" dirty="0"/>
              <a:t>Streams API</a:t>
            </a:r>
          </a:p>
          <a:p>
            <a:r>
              <a:rPr lang="en-SG" dirty="0"/>
              <a:t>Connector API</a:t>
            </a:r>
          </a:p>
        </p:txBody>
      </p:sp>
    </p:spTree>
    <p:extLst>
      <p:ext uri="{BB962C8B-B14F-4D97-AF65-F5344CB8AC3E}">
        <p14:creationId xmlns:p14="http://schemas.microsoft.com/office/powerpoint/2010/main" val="1273989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A614D-B72B-48F6-A8CA-F8C972F7F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Main Parts of Apache Kafka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AB4EAF-68AA-4BEE-B277-5B932BF88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Producer</a:t>
            </a:r>
          </a:p>
          <a:p>
            <a:r>
              <a:rPr lang="en-SG" dirty="0"/>
              <a:t>Consumer</a:t>
            </a:r>
          </a:p>
          <a:p>
            <a:r>
              <a:rPr lang="en-SG" dirty="0"/>
              <a:t>Topic &amp; Partition</a:t>
            </a:r>
          </a:p>
          <a:p>
            <a:r>
              <a:rPr lang="en-SG" dirty="0"/>
              <a:t>Broker</a:t>
            </a:r>
          </a:p>
          <a:p>
            <a:r>
              <a:rPr lang="en-SG" dirty="0"/>
              <a:t>Zookeeper</a:t>
            </a:r>
          </a:p>
          <a:p>
            <a:r>
              <a:rPr lang="en-SG" dirty="0"/>
              <a:t>Apache Spark</a:t>
            </a:r>
          </a:p>
          <a:p>
            <a:endParaRPr lang="en-SG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26364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ectangle 88">
            <a:extLst>
              <a:ext uri="{FF2B5EF4-FFF2-40B4-BE49-F238E27FC236}">
                <a16:creationId xmlns:a16="http://schemas.microsoft.com/office/drawing/2014/main" id="{4C0195D1-A29E-415D-A0EE-485E2E507819}"/>
              </a:ext>
            </a:extLst>
          </p:cNvPr>
          <p:cNvSpPr/>
          <p:nvPr/>
        </p:nvSpPr>
        <p:spPr>
          <a:xfrm>
            <a:off x="9505988" y="2192781"/>
            <a:ext cx="2398967" cy="288137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50841567-00C5-4949-BFC3-0D85A20C9F50}"/>
              </a:ext>
            </a:extLst>
          </p:cNvPr>
          <p:cNvSpPr/>
          <p:nvPr/>
        </p:nvSpPr>
        <p:spPr>
          <a:xfrm>
            <a:off x="2394734" y="2210537"/>
            <a:ext cx="5741236" cy="283113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071C950-44FC-4DFB-A594-BF8CE14AEE79}"/>
              </a:ext>
            </a:extLst>
          </p:cNvPr>
          <p:cNvSpPr/>
          <p:nvPr/>
        </p:nvSpPr>
        <p:spPr>
          <a:xfrm>
            <a:off x="4086013" y="2358807"/>
            <a:ext cx="2426013" cy="2547394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4E654D3-B8CA-4A45-B0BC-5B738093EF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6181" y="5254025"/>
            <a:ext cx="960464" cy="6940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3878281-46FA-401D-873B-65536F60D2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2101" y="3281000"/>
            <a:ext cx="703007" cy="703007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3CB6C0D5-68F1-40BD-8F2D-2FA4063FCB4E}"/>
              </a:ext>
            </a:extLst>
          </p:cNvPr>
          <p:cNvSpPr/>
          <p:nvPr/>
        </p:nvSpPr>
        <p:spPr>
          <a:xfrm>
            <a:off x="2192782" y="1498105"/>
            <a:ext cx="7541162" cy="4449933"/>
          </a:xfrm>
          <a:prstGeom prst="rect">
            <a:avLst/>
          </a:prstGeom>
          <a:noFill/>
          <a:ln w="28575">
            <a:prstDash val="sysDot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3963E2C3-2580-4C1B-9077-BC1918A720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8056" y="3049474"/>
            <a:ext cx="1061202" cy="1184753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5A494655-3D56-490D-813C-86D438D42138}"/>
              </a:ext>
            </a:extLst>
          </p:cNvPr>
          <p:cNvSpPr/>
          <p:nvPr/>
        </p:nvSpPr>
        <p:spPr>
          <a:xfrm>
            <a:off x="514905" y="1056443"/>
            <a:ext cx="861134" cy="516680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2E0AE29-E1F3-4B5D-A8C3-2797429235BC}"/>
              </a:ext>
            </a:extLst>
          </p:cNvPr>
          <p:cNvSpPr txBox="1"/>
          <p:nvPr/>
        </p:nvSpPr>
        <p:spPr>
          <a:xfrm rot="16200000">
            <a:off x="-256900" y="5103592"/>
            <a:ext cx="19129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/>
              <a:t>Stream of images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A3C1259-3337-4BA0-8D02-CEC69B9D1328}"/>
              </a:ext>
            </a:extLst>
          </p:cNvPr>
          <p:cNvSpPr txBox="1"/>
          <p:nvPr/>
        </p:nvSpPr>
        <p:spPr>
          <a:xfrm>
            <a:off x="2192784" y="5578706"/>
            <a:ext cx="1491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Amazon S3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B1C16877-5342-40DB-913D-CF3B96AB4D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9571" y="2446468"/>
            <a:ext cx="647608" cy="580821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14762A37-DE3E-47B8-9510-F791F906E5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9571" y="2997300"/>
            <a:ext cx="647608" cy="580821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CB2889C0-145F-4B1B-B75D-502CF7A8B7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9571" y="3548132"/>
            <a:ext cx="647608" cy="580821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311E74B9-DDC5-4DF3-BC05-6371AED0F8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4001" y="4131328"/>
            <a:ext cx="647608" cy="580821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E5FC1153-B29E-4CFB-8FF4-FE39B4D24D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9571" y="1920029"/>
            <a:ext cx="647608" cy="580821"/>
          </a:xfrm>
          <a:prstGeom prst="rect">
            <a:avLst/>
          </a:prstGeom>
        </p:spPr>
      </p:pic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02048AE-AF5F-4D7C-92D4-634F8F7279CF}"/>
              </a:ext>
            </a:extLst>
          </p:cNvPr>
          <p:cNvCxnSpPr>
            <a:cxnSpLocks/>
            <a:stCxn id="23" idx="3"/>
            <a:endCxn id="21" idx="1"/>
          </p:cNvCxnSpPr>
          <p:nvPr/>
        </p:nvCxnSpPr>
        <p:spPr>
          <a:xfrm>
            <a:off x="1376039" y="3639845"/>
            <a:ext cx="1082017" cy="2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F5EC175E-4EF4-423D-8798-96278E56A013}"/>
              </a:ext>
            </a:extLst>
          </p:cNvPr>
          <p:cNvSpPr txBox="1"/>
          <p:nvPr/>
        </p:nvSpPr>
        <p:spPr>
          <a:xfrm>
            <a:off x="1376039" y="3397216"/>
            <a:ext cx="7878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/>
              <a:t>Producer API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16250FF6-D371-488B-B396-5E9E8A2931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08441" y="2843073"/>
            <a:ext cx="609110" cy="809718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E13755DE-DDC4-464C-8B7E-606A3A1F48B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98532" y="2843073"/>
            <a:ext cx="609110" cy="809718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ED73EB58-2FB1-4811-BD74-ADF305ACA57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52845" y="3823224"/>
            <a:ext cx="609110" cy="809718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FE3CB707-4063-41FF-958B-5337BC3AF289}"/>
              </a:ext>
            </a:extLst>
          </p:cNvPr>
          <p:cNvSpPr txBox="1"/>
          <p:nvPr/>
        </p:nvSpPr>
        <p:spPr>
          <a:xfrm>
            <a:off x="4160472" y="4664037"/>
            <a:ext cx="16437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/>
              <a:t>3 broker nodes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185BB8B3-A20E-4288-B50B-7EC54E0FA198}"/>
              </a:ext>
            </a:extLst>
          </p:cNvPr>
          <p:cNvCxnSpPr>
            <a:cxnSpLocks/>
            <a:stCxn id="21" idx="3"/>
            <a:endCxn id="48" idx="1"/>
          </p:cNvCxnSpPr>
          <p:nvPr/>
        </p:nvCxnSpPr>
        <p:spPr>
          <a:xfrm flipV="1">
            <a:off x="3519258" y="3632504"/>
            <a:ext cx="566755" cy="934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B0937DC7-A523-4A97-B1BF-A54F311A83EF}"/>
              </a:ext>
            </a:extLst>
          </p:cNvPr>
          <p:cNvSpPr txBox="1"/>
          <p:nvPr/>
        </p:nvSpPr>
        <p:spPr>
          <a:xfrm>
            <a:off x="2378936" y="2179670"/>
            <a:ext cx="16437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/>
              <a:t>Kafka cluster</a:t>
            </a:r>
          </a:p>
        </p:txBody>
      </p:sp>
      <p:pic>
        <p:nvPicPr>
          <p:cNvPr id="68" name="Picture 67">
            <a:extLst>
              <a:ext uri="{FF2B5EF4-FFF2-40B4-BE49-F238E27FC236}">
                <a16:creationId xmlns:a16="http://schemas.microsoft.com/office/drawing/2014/main" id="{828C1B02-9C7D-4BD0-8408-7746C329589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30490" y="4301010"/>
            <a:ext cx="902938" cy="573631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4C869097-354C-4F57-A16F-68437EBC650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031313" y="3924562"/>
            <a:ext cx="577781" cy="577781"/>
          </a:xfrm>
          <a:prstGeom prst="rect">
            <a:avLst/>
          </a:prstGeom>
        </p:spPr>
      </p:pic>
      <p:pic>
        <p:nvPicPr>
          <p:cNvPr id="82" name="Picture 81">
            <a:extLst>
              <a:ext uri="{FF2B5EF4-FFF2-40B4-BE49-F238E27FC236}">
                <a16:creationId xmlns:a16="http://schemas.microsoft.com/office/drawing/2014/main" id="{D9D9006D-3FF1-475A-B879-6ACFA798A3B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040938" y="2659638"/>
            <a:ext cx="577781" cy="577781"/>
          </a:xfrm>
          <a:prstGeom prst="rect">
            <a:avLst/>
          </a:prstGeom>
        </p:spPr>
      </p:pic>
      <p:sp>
        <p:nvSpPr>
          <p:cNvPr id="83" name="TextBox 82">
            <a:extLst>
              <a:ext uri="{FF2B5EF4-FFF2-40B4-BE49-F238E27FC236}">
                <a16:creationId xmlns:a16="http://schemas.microsoft.com/office/drawing/2014/main" id="{19206252-9B57-4574-8856-9C21F4566182}"/>
              </a:ext>
            </a:extLst>
          </p:cNvPr>
          <p:cNvSpPr txBox="1"/>
          <p:nvPr/>
        </p:nvSpPr>
        <p:spPr>
          <a:xfrm>
            <a:off x="8349239" y="3273873"/>
            <a:ext cx="10590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/>
              <a:t>Consumer API</a:t>
            </a:r>
          </a:p>
        </p:txBody>
      </p:sp>
      <p:pic>
        <p:nvPicPr>
          <p:cNvPr id="98" name="Picture 97">
            <a:extLst>
              <a:ext uri="{FF2B5EF4-FFF2-40B4-BE49-F238E27FC236}">
                <a16:creationId xmlns:a16="http://schemas.microsoft.com/office/drawing/2014/main" id="{BD3DA66E-DCBE-4EB2-A829-5EAA411CFB7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480179" y="5088065"/>
            <a:ext cx="855301" cy="570529"/>
          </a:xfrm>
          <a:prstGeom prst="rect">
            <a:avLst/>
          </a:prstGeom>
        </p:spPr>
      </p:pic>
      <p:sp>
        <p:nvSpPr>
          <p:cNvPr id="102" name="TextBox 101">
            <a:extLst>
              <a:ext uri="{FF2B5EF4-FFF2-40B4-BE49-F238E27FC236}">
                <a16:creationId xmlns:a16="http://schemas.microsoft.com/office/drawing/2014/main" id="{C144D93D-97B2-464E-B69A-C9FB1CE77A25}"/>
              </a:ext>
            </a:extLst>
          </p:cNvPr>
          <p:cNvSpPr txBox="1"/>
          <p:nvPr/>
        </p:nvSpPr>
        <p:spPr>
          <a:xfrm>
            <a:off x="4233404" y="1552260"/>
            <a:ext cx="2140758" cy="307777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400" dirty="0"/>
              <a:t>Processing Images Model</a:t>
            </a: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58FE2964-7844-45D7-AED9-0236859B082E}"/>
              </a:ext>
            </a:extLst>
          </p:cNvPr>
          <p:cNvCxnSpPr>
            <a:cxnSpLocks/>
            <a:stCxn id="102" idx="2"/>
            <a:endCxn id="48" idx="0"/>
          </p:cNvCxnSpPr>
          <p:nvPr/>
        </p:nvCxnSpPr>
        <p:spPr>
          <a:xfrm flipH="1">
            <a:off x="5299020" y="1860037"/>
            <a:ext cx="4763" cy="49877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DFCC866E-79A0-4DAA-A0EB-45740222F66E}"/>
              </a:ext>
            </a:extLst>
          </p:cNvPr>
          <p:cNvSpPr txBox="1"/>
          <p:nvPr/>
        </p:nvSpPr>
        <p:spPr>
          <a:xfrm>
            <a:off x="5324179" y="1943687"/>
            <a:ext cx="14809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/>
              <a:t>Stream API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1A4896F5-7D02-48D0-88B7-2501C54A0F68}"/>
              </a:ext>
            </a:extLst>
          </p:cNvPr>
          <p:cNvSpPr txBox="1"/>
          <p:nvPr/>
        </p:nvSpPr>
        <p:spPr>
          <a:xfrm>
            <a:off x="10562195" y="2186182"/>
            <a:ext cx="14809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Business Analyst/</a:t>
            </a:r>
          </a:p>
          <a:p>
            <a:pPr algn="ctr"/>
            <a:r>
              <a:rPr lang="en-SG" sz="1200" dirty="0"/>
              <a:t>Data Analyst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36EFFC5B-03EA-4472-BC99-57ADC57242D4}"/>
              </a:ext>
            </a:extLst>
          </p:cNvPr>
          <p:cNvSpPr txBox="1"/>
          <p:nvPr/>
        </p:nvSpPr>
        <p:spPr>
          <a:xfrm>
            <a:off x="3328309" y="5278511"/>
            <a:ext cx="14809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/>
              <a:t>Batch job runs by Spark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609D1600-B2C5-4E9F-946B-A165CD071D41}"/>
              </a:ext>
            </a:extLst>
          </p:cNvPr>
          <p:cNvSpPr txBox="1"/>
          <p:nvPr/>
        </p:nvSpPr>
        <p:spPr>
          <a:xfrm>
            <a:off x="5720069" y="2905773"/>
            <a:ext cx="1480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/>
              <a:t>Topic</a:t>
            </a:r>
          </a:p>
          <a:p>
            <a:r>
              <a:rPr lang="en-SG" sz="1200" dirty="0"/>
              <a:t>Partition</a:t>
            </a:r>
          </a:p>
          <a:p>
            <a:r>
              <a:rPr lang="en-SG" sz="1200" dirty="0"/>
              <a:t>Statistics </a:t>
            </a:r>
          </a:p>
        </p:txBody>
      </p:sp>
      <p:sp>
        <p:nvSpPr>
          <p:cNvPr id="136" name="Cylinder 135">
            <a:extLst>
              <a:ext uri="{FF2B5EF4-FFF2-40B4-BE49-F238E27FC236}">
                <a16:creationId xmlns:a16="http://schemas.microsoft.com/office/drawing/2014/main" id="{A16EEBF3-D182-41C8-83CA-EE0983745AFA}"/>
              </a:ext>
            </a:extLst>
          </p:cNvPr>
          <p:cNvSpPr/>
          <p:nvPr/>
        </p:nvSpPr>
        <p:spPr>
          <a:xfrm>
            <a:off x="6761379" y="4285089"/>
            <a:ext cx="457642" cy="514693"/>
          </a:xfrm>
          <a:prstGeom prst="ca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79713E1B-3329-4C4F-8990-8231170C228A}"/>
              </a:ext>
            </a:extLst>
          </p:cNvPr>
          <p:cNvCxnSpPr>
            <a:cxnSpLocks/>
            <a:stCxn id="136" idx="3"/>
            <a:endCxn id="7" idx="0"/>
          </p:cNvCxnSpPr>
          <p:nvPr/>
        </p:nvCxnSpPr>
        <p:spPr>
          <a:xfrm flipH="1">
            <a:off x="6976413" y="4799782"/>
            <a:ext cx="13787" cy="45424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698184B8-08B4-43B6-80C1-A5A33791A850}"/>
              </a:ext>
            </a:extLst>
          </p:cNvPr>
          <p:cNvSpPr txBox="1"/>
          <p:nvPr/>
        </p:nvSpPr>
        <p:spPr>
          <a:xfrm>
            <a:off x="6990200" y="5107003"/>
            <a:ext cx="14809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/>
              <a:t>Connector API</a:t>
            </a:r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3A9DD98D-CD8B-41EE-94C0-E39727378297}"/>
              </a:ext>
            </a:extLst>
          </p:cNvPr>
          <p:cNvCxnSpPr>
            <a:stCxn id="62" idx="3"/>
            <a:endCxn id="89" idx="1"/>
          </p:cNvCxnSpPr>
          <p:nvPr/>
        </p:nvCxnSpPr>
        <p:spPr>
          <a:xfrm>
            <a:off x="8135970" y="3626105"/>
            <a:ext cx="1370018" cy="736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itle 1">
            <a:extLst>
              <a:ext uri="{FF2B5EF4-FFF2-40B4-BE49-F238E27FC236}">
                <a16:creationId xmlns:a16="http://schemas.microsoft.com/office/drawing/2014/main" id="{EC7A3C27-604D-41D9-BBE3-22455CF83339}"/>
              </a:ext>
            </a:extLst>
          </p:cNvPr>
          <p:cNvSpPr txBox="1">
            <a:spLocks/>
          </p:cNvSpPr>
          <p:nvPr/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SG" dirty="0"/>
              <a:t>System Overview</a:t>
            </a:r>
          </a:p>
        </p:txBody>
      </p:sp>
    </p:spTree>
    <p:extLst>
      <p:ext uri="{BB962C8B-B14F-4D97-AF65-F5344CB8AC3E}">
        <p14:creationId xmlns:p14="http://schemas.microsoft.com/office/powerpoint/2010/main" val="50472004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336</TotalTime>
  <Words>72</Words>
  <Application>Microsoft Office PowerPoint</Application>
  <PresentationFormat>Widescreen</PresentationFormat>
  <Paragraphs>31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Calibri</vt:lpstr>
      <vt:lpstr>Calibri Light</vt:lpstr>
      <vt:lpstr>Retrospect</vt:lpstr>
      <vt:lpstr>3. System Design</vt:lpstr>
      <vt:lpstr>Table of content</vt:lpstr>
      <vt:lpstr>Apache Kafka Core APIs</vt:lpstr>
      <vt:lpstr>Main Parts of Apache Kafka System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 Yen Yen</dc:creator>
  <cp:lastModifiedBy>Li Yen Yen</cp:lastModifiedBy>
  <cp:revision>20</cp:revision>
  <dcterms:created xsi:type="dcterms:W3CDTF">2020-06-20T08:57:24Z</dcterms:created>
  <dcterms:modified xsi:type="dcterms:W3CDTF">2020-06-20T14:34:24Z</dcterms:modified>
</cp:coreProperties>
</file>