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8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8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FB4B-ACDA-4E8F-A41E-B6C0EE479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3.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CA681-A113-4F25-BEC5-18F2BC5BB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Apacha</a:t>
            </a:r>
            <a:r>
              <a:rPr lang="en-SG" dirty="0"/>
              <a:t> Kafka</a:t>
            </a:r>
          </a:p>
        </p:txBody>
      </p:sp>
    </p:spTree>
    <p:extLst>
      <p:ext uri="{BB962C8B-B14F-4D97-AF65-F5344CB8AC3E}">
        <p14:creationId xmlns:p14="http://schemas.microsoft.com/office/powerpoint/2010/main" val="41087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C126-E656-4DAF-A5B9-E8E5419F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6C06-01AB-41B3-B327-02A3C89A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Apache Kafka Core APIs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Main Parts of Apache Kafka System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System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Topic and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Topic Replication 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1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618C-27D9-4C9E-8F21-450E1DB7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Apache Kafka Core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B4B8-C6F7-40E6-8F69-D28C76C8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Producer API</a:t>
            </a:r>
          </a:p>
          <a:p>
            <a:r>
              <a:rPr lang="en-SG" dirty="0"/>
              <a:t>Consumer API</a:t>
            </a:r>
          </a:p>
          <a:p>
            <a:r>
              <a:rPr lang="en-SG" dirty="0"/>
              <a:t>Streams API</a:t>
            </a:r>
          </a:p>
          <a:p>
            <a:r>
              <a:rPr lang="en-SG" dirty="0"/>
              <a:t>Connector API</a:t>
            </a:r>
          </a:p>
        </p:txBody>
      </p:sp>
    </p:spTree>
    <p:extLst>
      <p:ext uri="{BB962C8B-B14F-4D97-AF65-F5344CB8AC3E}">
        <p14:creationId xmlns:p14="http://schemas.microsoft.com/office/powerpoint/2010/main" val="127398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614D-B72B-48F6-A8CA-F8C972F7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Parts of Apache Kafka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4EAF-68AA-4BEE-B277-5B932BF8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Producer</a:t>
            </a:r>
          </a:p>
          <a:p>
            <a:r>
              <a:rPr lang="en-SG" dirty="0"/>
              <a:t>Consumer</a:t>
            </a:r>
          </a:p>
          <a:p>
            <a:r>
              <a:rPr lang="en-SG" dirty="0"/>
              <a:t>Topic &amp; Partition</a:t>
            </a:r>
          </a:p>
          <a:p>
            <a:r>
              <a:rPr lang="en-SG" dirty="0"/>
              <a:t>Broker</a:t>
            </a:r>
          </a:p>
          <a:p>
            <a:r>
              <a:rPr lang="en-SG" dirty="0"/>
              <a:t>Zookeeper</a:t>
            </a:r>
          </a:p>
          <a:p>
            <a:r>
              <a:rPr lang="en-SG" dirty="0"/>
              <a:t>Apache Spark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36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C0195D1-A29E-415D-A0EE-485E2E507819}"/>
              </a:ext>
            </a:extLst>
          </p:cNvPr>
          <p:cNvSpPr/>
          <p:nvPr/>
        </p:nvSpPr>
        <p:spPr>
          <a:xfrm>
            <a:off x="9505988" y="2192781"/>
            <a:ext cx="2398967" cy="2881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841567-00C5-4949-BFC3-0D85A20C9F50}"/>
              </a:ext>
            </a:extLst>
          </p:cNvPr>
          <p:cNvSpPr/>
          <p:nvPr/>
        </p:nvSpPr>
        <p:spPr>
          <a:xfrm>
            <a:off x="2394734" y="2210537"/>
            <a:ext cx="5741236" cy="2831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71C950-44FC-4DFB-A594-BF8CE14AEE79}"/>
              </a:ext>
            </a:extLst>
          </p:cNvPr>
          <p:cNvSpPr/>
          <p:nvPr/>
        </p:nvSpPr>
        <p:spPr>
          <a:xfrm>
            <a:off x="4086013" y="2304336"/>
            <a:ext cx="2594539" cy="26018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654D3-B8CA-4A45-B0BC-5B738093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57" y="5254025"/>
            <a:ext cx="960464" cy="694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78281-46FA-401D-873B-65536F60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101" y="3281000"/>
            <a:ext cx="703007" cy="7030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B6C0D5-68F1-40BD-8F2D-2FA4063FCB4E}"/>
              </a:ext>
            </a:extLst>
          </p:cNvPr>
          <p:cNvSpPr/>
          <p:nvPr/>
        </p:nvSpPr>
        <p:spPr>
          <a:xfrm>
            <a:off x="2192782" y="1498105"/>
            <a:ext cx="7541162" cy="4449933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3E2C3-2580-4C1B-9077-BC1918A7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56" y="3049474"/>
            <a:ext cx="997420" cy="111354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494655-3D56-490D-813C-86D438D42138}"/>
              </a:ext>
            </a:extLst>
          </p:cNvPr>
          <p:cNvSpPr/>
          <p:nvPr/>
        </p:nvSpPr>
        <p:spPr>
          <a:xfrm>
            <a:off x="514905" y="1056443"/>
            <a:ext cx="861134" cy="5166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0AE29-E1F3-4B5D-A8C3-2797429235BC}"/>
              </a:ext>
            </a:extLst>
          </p:cNvPr>
          <p:cNvSpPr txBox="1"/>
          <p:nvPr/>
        </p:nvSpPr>
        <p:spPr>
          <a:xfrm rot="16200000">
            <a:off x="-256900" y="5103592"/>
            <a:ext cx="191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of images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3C1259-3337-4BA0-8D02-CEC69B9D1328}"/>
              </a:ext>
            </a:extLst>
          </p:cNvPr>
          <p:cNvSpPr txBox="1"/>
          <p:nvPr/>
        </p:nvSpPr>
        <p:spPr>
          <a:xfrm>
            <a:off x="2192784" y="5578706"/>
            <a:ext cx="14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Amazon S3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C16877-5342-40DB-913D-CF3B96AB4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2446468"/>
            <a:ext cx="647608" cy="5808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4762A37-DE3E-47B8-9510-F791F906E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2997300"/>
            <a:ext cx="647608" cy="5808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2889C0-145F-4B1B-B75D-502CF7A8B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3548132"/>
            <a:ext cx="647608" cy="5808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1E74B9-DDC5-4DF3-BC05-6371AED0F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01" y="4131328"/>
            <a:ext cx="647608" cy="5808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FC1153-B29E-4CFB-8FF4-FE39B4D24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1920029"/>
            <a:ext cx="647608" cy="58082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048AE-AF5F-4D7C-92D4-634F8F7279C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1376039" y="3606247"/>
            <a:ext cx="1082017" cy="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EC175E-4EF4-423D-8798-96278E56A013}"/>
              </a:ext>
            </a:extLst>
          </p:cNvPr>
          <p:cNvSpPr txBox="1"/>
          <p:nvPr/>
        </p:nvSpPr>
        <p:spPr>
          <a:xfrm>
            <a:off x="1376039" y="3397216"/>
            <a:ext cx="78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Producer API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250FF6-D371-488B-B396-5E9E8A293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441" y="2843073"/>
            <a:ext cx="609110" cy="8097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3755DE-DDC4-464C-8B7E-606A3A1F4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532" y="2843073"/>
            <a:ext cx="609110" cy="8097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D73EB58-2FB1-4811-BD74-ADF305AC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845" y="3823224"/>
            <a:ext cx="609110" cy="8097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3CB707-4063-41FF-958B-5337BC3AF289}"/>
              </a:ext>
            </a:extLst>
          </p:cNvPr>
          <p:cNvSpPr txBox="1"/>
          <p:nvPr/>
        </p:nvSpPr>
        <p:spPr>
          <a:xfrm>
            <a:off x="4160472" y="4664037"/>
            <a:ext cx="1643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3 broker nodes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5BB8B3-A20E-4288-B50B-7EC54E0FA198}"/>
              </a:ext>
            </a:extLst>
          </p:cNvPr>
          <p:cNvCxnSpPr>
            <a:cxnSpLocks/>
            <a:stCxn id="21" idx="3"/>
            <a:endCxn id="48" idx="1"/>
          </p:cNvCxnSpPr>
          <p:nvPr/>
        </p:nvCxnSpPr>
        <p:spPr>
          <a:xfrm flipV="1">
            <a:off x="3455476" y="3605269"/>
            <a:ext cx="630537" cy="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937DC7-A523-4A97-B1BF-A54F311A83EF}"/>
              </a:ext>
            </a:extLst>
          </p:cNvPr>
          <p:cNvSpPr txBox="1"/>
          <p:nvPr/>
        </p:nvSpPr>
        <p:spPr>
          <a:xfrm>
            <a:off x="2378936" y="2179670"/>
            <a:ext cx="164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Kafka cluster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28C1B02-9C7D-4BD0-8408-7746C3295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490" y="4301010"/>
            <a:ext cx="902938" cy="57363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C869097-354C-4F57-A16F-68437EBC6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1313" y="3924562"/>
            <a:ext cx="577781" cy="5777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9D9006D-3FF1-475A-B879-6ACFA798A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0938" y="2659638"/>
            <a:ext cx="577781" cy="57778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9206252-9B57-4574-8856-9C21F4566182}"/>
              </a:ext>
            </a:extLst>
          </p:cNvPr>
          <p:cNvSpPr txBox="1"/>
          <p:nvPr/>
        </p:nvSpPr>
        <p:spPr>
          <a:xfrm>
            <a:off x="8349239" y="3273873"/>
            <a:ext cx="105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Consumer API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BD3DA66E-DCBE-4EB2-A829-5EAA411CF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8056" y="4311723"/>
            <a:ext cx="819403" cy="54658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144D93D-97B2-464E-B69A-C9FB1CE77A25}"/>
              </a:ext>
            </a:extLst>
          </p:cNvPr>
          <p:cNvSpPr txBox="1"/>
          <p:nvPr/>
        </p:nvSpPr>
        <p:spPr>
          <a:xfrm>
            <a:off x="4313306" y="1552260"/>
            <a:ext cx="2140758" cy="3077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Processing Images Model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8FE2964-7844-45D7-AED9-0236859B082E}"/>
              </a:ext>
            </a:extLst>
          </p:cNvPr>
          <p:cNvCxnSpPr>
            <a:cxnSpLocks/>
            <a:stCxn id="102" idx="2"/>
            <a:endCxn id="48" idx="0"/>
          </p:cNvCxnSpPr>
          <p:nvPr/>
        </p:nvCxnSpPr>
        <p:spPr>
          <a:xfrm flipH="1">
            <a:off x="5383283" y="1860037"/>
            <a:ext cx="402" cy="444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CC866E-79A0-4DAA-A0EB-45740222F66E}"/>
              </a:ext>
            </a:extLst>
          </p:cNvPr>
          <p:cNvSpPr txBox="1"/>
          <p:nvPr/>
        </p:nvSpPr>
        <p:spPr>
          <a:xfrm>
            <a:off x="5324179" y="1943687"/>
            <a:ext cx="14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Stream API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4896F5-7D02-48D0-88B7-2501C54A0F68}"/>
              </a:ext>
            </a:extLst>
          </p:cNvPr>
          <p:cNvSpPr txBox="1"/>
          <p:nvPr/>
        </p:nvSpPr>
        <p:spPr>
          <a:xfrm>
            <a:off x="10562195" y="2186182"/>
            <a:ext cx="14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Business Analyst/</a:t>
            </a:r>
          </a:p>
          <a:p>
            <a:pPr algn="ctr"/>
            <a:r>
              <a:rPr lang="en-SG" sz="1200" dirty="0"/>
              <a:t>Data Analyst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EFFC5B-03EA-4472-BC99-57ADC57242D4}"/>
              </a:ext>
            </a:extLst>
          </p:cNvPr>
          <p:cNvSpPr txBox="1"/>
          <p:nvPr/>
        </p:nvSpPr>
        <p:spPr>
          <a:xfrm>
            <a:off x="2387687" y="4813149"/>
            <a:ext cx="167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Runs batch processing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9D1600-B2C5-4E9F-946B-A165CD071D41}"/>
              </a:ext>
            </a:extLst>
          </p:cNvPr>
          <p:cNvSpPr txBox="1"/>
          <p:nvPr/>
        </p:nvSpPr>
        <p:spPr>
          <a:xfrm>
            <a:off x="5720069" y="2905773"/>
            <a:ext cx="148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Topic</a:t>
            </a:r>
          </a:p>
          <a:p>
            <a:r>
              <a:rPr lang="en-SG" sz="1200" dirty="0"/>
              <a:t>Partition</a:t>
            </a:r>
          </a:p>
          <a:p>
            <a:r>
              <a:rPr lang="en-SG" sz="1200" dirty="0"/>
              <a:t>Statistics </a:t>
            </a:r>
          </a:p>
        </p:txBody>
      </p:sp>
      <p:sp>
        <p:nvSpPr>
          <p:cNvPr id="136" name="Cylinder 135">
            <a:extLst>
              <a:ext uri="{FF2B5EF4-FFF2-40B4-BE49-F238E27FC236}">
                <a16:creationId xmlns:a16="http://schemas.microsoft.com/office/drawing/2014/main" id="{A16EEBF3-D182-41C8-83CA-EE0983745AFA}"/>
              </a:ext>
            </a:extLst>
          </p:cNvPr>
          <p:cNvSpPr/>
          <p:nvPr/>
        </p:nvSpPr>
        <p:spPr>
          <a:xfrm>
            <a:off x="6930055" y="4285089"/>
            <a:ext cx="457642" cy="514693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9713E1B-3329-4C4F-8990-8231170C228A}"/>
              </a:ext>
            </a:extLst>
          </p:cNvPr>
          <p:cNvCxnSpPr>
            <a:cxnSpLocks/>
            <a:stCxn id="136" idx="3"/>
            <a:endCxn id="7" idx="0"/>
          </p:cNvCxnSpPr>
          <p:nvPr/>
        </p:nvCxnSpPr>
        <p:spPr>
          <a:xfrm flipH="1">
            <a:off x="7145089" y="4799782"/>
            <a:ext cx="13787" cy="45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98184B8-08B4-43B6-80C1-A5A33791A850}"/>
              </a:ext>
            </a:extLst>
          </p:cNvPr>
          <p:cNvSpPr txBox="1"/>
          <p:nvPr/>
        </p:nvSpPr>
        <p:spPr>
          <a:xfrm>
            <a:off x="7158876" y="5107003"/>
            <a:ext cx="14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Connector API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9DD98D-CD8B-41EE-94C0-E39727378297}"/>
              </a:ext>
            </a:extLst>
          </p:cNvPr>
          <p:cNvCxnSpPr>
            <a:stCxn id="62" idx="3"/>
            <a:endCxn id="89" idx="1"/>
          </p:cNvCxnSpPr>
          <p:nvPr/>
        </p:nvCxnSpPr>
        <p:spPr>
          <a:xfrm>
            <a:off x="8135970" y="3626105"/>
            <a:ext cx="1370018" cy="7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itle 1">
            <a:extLst>
              <a:ext uri="{FF2B5EF4-FFF2-40B4-BE49-F238E27FC236}">
                <a16:creationId xmlns:a16="http://schemas.microsoft.com/office/drawing/2014/main" id="{EC7A3C27-604D-41D9-BBE3-22455CF8333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5047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306-5E78-4DFB-8A98-BCABFBA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 and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9052-ADD7-47E9-B614-7EF0597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41216"/>
          </a:xfrm>
        </p:spPr>
        <p:txBody>
          <a:bodyPr/>
          <a:lstStyle/>
          <a:p>
            <a:r>
              <a:rPr lang="en-SG" dirty="0"/>
              <a:t>Example Topic-A has 3 partitions.</a:t>
            </a:r>
          </a:p>
          <a:p>
            <a:r>
              <a:rPr lang="en-SG" dirty="0"/>
              <a:t>Example Topic-B has 2 partitions.</a:t>
            </a:r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42AE2-CF17-49E7-B9F2-475136B6B7B9}"/>
              </a:ext>
            </a:extLst>
          </p:cNvPr>
          <p:cNvSpPr/>
          <p:nvPr/>
        </p:nvSpPr>
        <p:spPr>
          <a:xfrm>
            <a:off x="1537855" y="2923309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0F8D8-238D-41C8-8226-83FC33A25767}"/>
              </a:ext>
            </a:extLst>
          </p:cNvPr>
          <p:cNvSpPr txBox="1"/>
          <p:nvPr/>
        </p:nvSpPr>
        <p:spPr>
          <a:xfrm>
            <a:off x="1759527" y="2923309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D65567-E3CB-472D-8218-CE7AC56DEB46}"/>
              </a:ext>
            </a:extLst>
          </p:cNvPr>
          <p:cNvSpPr/>
          <p:nvPr/>
        </p:nvSpPr>
        <p:spPr>
          <a:xfrm>
            <a:off x="1759527" y="3292641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D4111-6DE6-4284-BCEB-2A9BEC428DD5}"/>
              </a:ext>
            </a:extLst>
          </p:cNvPr>
          <p:cNvSpPr txBox="1"/>
          <p:nvPr/>
        </p:nvSpPr>
        <p:spPr>
          <a:xfrm>
            <a:off x="1759527" y="3429000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1F5363-3556-4749-A4DF-CD5765E68CD5}"/>
              </a:ext>
            </a:extLst>
          </p:cNvPr>
          <p:cNvSpPr/>
          <p:nvPr/>
        </p:nvSpPr>
        <p:spPr>
          <a:xfrm>
            <a:off x="1759526" y="4463698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ED817-A4E0-4641-97C2-2B5BD1FFBBBF}"/>
              </a:ext>
            </a:extLst>
          </p:cNvPr>
          <p:cNvSpPr txBox="1"/>
          <p:nvPr/>
        </p:nvSpPr>
        <p:spPr>
          <a:xfrm>
            <a:off x="1759526" y="4616544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Topic-B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A5A4-E5C4-4F54-BAF5-3CF96C81630B}"/>
              </a:ext>
            </a:extLst>
          </p:cNvPr>
          <p:cNvSpPr/>
          <p:nvPr/>
        </p:nvSpPr>
        <p:spPr>
          <a:xfrm>
            <a:off x="4502731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E6C33-54D2-4D01-8753-1D39058A888E}"/>
              </a:ext>
            </a:extLst>
          </p:cNvPr>
          <p:cNvSpPr txBox="1"/>
          <p:nvPr/>
        </p:nvSpPr>
        <p:spPr>
          <a:xfrm>
            <a:off x="4724403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E04FBE-D7BE-4F21-9581-DFCDE9260FD0}"/>
              </a:ext>
            </a:extLst>
          </p:cNvPr>
          <p:cNvSpPr/>
          <p:nvPr/>
        </p:nvSpPr>
        <p:spPr>
          <a:xfrm>
            <a:off x="4724403" y="3292636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33A9F-3D37-436C-84AC-3E1402BD3942}"/>
              </a:ext>
            </a:extLst>
          </p:cNvPr>
          <p:cNvSpPr txBox="1"/>
          <p:nvPr/>
        </p:nvSpPr>
        <p:spPr>
          <a:xfrm>
            <a:off x="4724403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DB442A-CB22-4FF0-94BC-1C8F29DF0D5E}"/>
              </a:ext>
            </a:extLst>
          </p:cNvPr>
          <p:cNvSpPr/>
          <p:nvPr/>
        </p:nvSpPr>
        <p:spPr>
          <a:xfrm>
            <a:off x="4724402" y="4463693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E72C2-A2FB-405C-A9B4-C7FB573EF8A1}"/>
              </a:ext>
            </a:extLst>
          </p:cNvPr>
          <p:cNvSpPr txBox="1"/>
          <p:nvPr/>
        </p:nvSpPr>
        <p:spPr>
          <a:xfrm>
            <a:off x="4724402" y="4616539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Topic-B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8C6E9-C8D1-46D3-B213-E24412DCA7B1}"/>
              </a:ext>
            </a:extLst>
          </p:cNvPr>
          <p:cNvSpPr/>
          <p:nvPr/>
        </p:nvSpPr>
        <p:spPr>
          <a:xfrm>
            <a:off x="7523024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4B2ADF-1EAD-496B-91B8-08791473F957}"/>
              </a:ext>
            </a:extLst>
          </p:cNvPr>
          <p:cNvSpPr txBox="1"/>
          <p:nvPr/>
        </p:nvSpPr>
        <p:spPr>
          <a:xfrm>
            <a:off x="7744696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69B6D-CC76-4599-A496-A9885F331753}"/>
              </a:ext>
            </a:extLst>
          </p:cNvPr>
          <p:cNvSpPr/>
          <p:nvPr/>
        </p:nvSpPr>
        <p:spPr>
          <a:xfrm>
            <a:off x="7744696" y="3292636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69751-2FFA-47CE-901C-ED920117F07B}"/>
              </a:ext>
            </a:extLst>
          </p:cNvPr>
          <p:cNvSpPr txBox="1"/>
          <p:nvPr/>
        </p:nvSpPr>
        <p:spPr>
          <a:xfrm>
            <a:off x="7744696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2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01099-3A18-48A8-AB76-E19340F3A13B}"/>
              </a:ext>
            </a:extLst>
          </p:cNvPr>
          <p:cNvSpPr txBox="1"/>
          <p:nvPr/>
        </p:nvSpPr>
        <p:spPr>
          <a:xfrm>
            <a:off x="1537855" y="590000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Kafka will automatically assign the topic and distribute it across all the brokers.</a:t>
            </a:r>
          </a:p>
        </p:txBody>
      </p:sp>
    </p:spTree>
    <p:extLst>
      <p:ext uri="{BB962C8B-B14F-4D97-AF65-F5344CB8AC3E}">
        <p14:creationId xmlns:p14="http://schemas.microsoft.com/office/powerpoint/2010/main" val="166228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2BBB-4A0C-41C6-B224-C0693503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 Replication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177-3FD0-4580-A13B-7FF5282D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53626"/>
          </a:xfrm>
        </p:spPr>
        <p:txBody>
          <a:bodyPr>
            <a:normAutofit/>
          </a:bodyPr>
          <a:lstStyle/>
          <a:p>
            <a:r>
              <a:rPr lang="en-SG" dirty="0"/>
              <a:t>Partition 0 Topic-A replicates from Broker 101 to Broker 102 and Partition 1 Topic-A from Broker 102 to Broker 103.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6E293-0D5B-4778-BAD5-04B482160F87}"/>
              </a:ext>
            </a:extLst>
          </p:cNvPr>
          <p:cNvSpPr/>
          <p:nvPr/>
        </p:nvSpPr>
        <p:spPr>
          <a:xfrm>
            <a:off x="1537855" y="2923309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7DA52-E390-4382-9571-748AFA05F581}"/>
              </a:ext>
            </a:extLst>
          </p:cNvPr>
          <p:cNvSpPr txBox="1"/>
          <p:nvPr/>
        </p:nvSpPr>
        <p:spPr>
          <a:xfrm>
            <a:off x="1759527" y="2923309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375B3-C1B4-441E-897D-4342901B49E3}"/>
              </a:ext>
            </a:extLst>
          </p:cNvPr>
          <p:cNvSpPr/>
          <p:nvPr/>
        </p:nvSpPr>
        <p:spPr>
          <a:xfrm>
            <a:off x="1759527" y="3292641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3791-FC64-4837-AE8E-AEAB3CDE7DDF}"/>
              </a:ext>
            </a:extLst>
          </p:cNvPr>
          <p:cNvSpPr txBox="1"/>
          <p:nvPr/>
        </p:nvSpPr>
        <p:spPr>
          <a:xfrm>
            <a:off x="1759527" y="3429000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FD085-7FD5-486B-8118-C3F531B20A51}"/>
              </a:ext>
            </a:extLst>
          </p:cNvPr>
          <p:cNvSpPr/>
          <p:nvPr/>
        </p:nvSpPr>
        <p:spPr>
          <a:xfrm>
            <a:off x="4502731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311F4-E4CD-495A-AA36-EBBBA41F01AF}"/>
              </a:ext>
            </a:extLst>
          </p:cNvPr>
          <p:cNvSpPr txBox="1"/>
          <p:nvPr/>
        </p:nvSpPr>
        <p:spPr>
          <a:xfrm>
            <a:off x="4724403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26959A-04F9-44C9-96B3-5E36213B18F7}"/>
              </a:ext>
            </a:extLst>
          </p:cNvPr>
          <p:cNvSpPr/>
          <p:nvPr/>
        </p:nvSpPr>
        <p:spPr>
          <a:xfrm>
            <a:off x="4724403" y="3361911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2DF14-07F3-44A7-8060-4664655BB922}"/>
              </a:ext>
            </a:extLst>
          </p:cNvPr>
          <p:cNvSpPr txBox="1"/>
          <p:nvPr/>
        </p:nvSpPr>
        <p:spPr>
          <a:xfrm>
            <a:off x="4724403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D16812-1C9D-4487-8949-05677CD379FF}"/>
              </a:ext>
            </a:extLst>
          </p:cNvPr>
          <p:cNvSpPr/>
          <p:nvPr/>
        </p:nvSpPr>
        <p:spPr>
          <a:xfrm>
            <a:off x="4724402" y="4463693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CC792-3FF0-4006-BF85-BEE1707303DA}"/>
              </a:ext>
            </a:extLst>
          </p:cNvPr>
          <p:cNvSpPr txBox="1"/>
          <p:nvPr/>
        </p:nvSpPr>
        <p:spPr>
          <a:xfrm>
            <a:off x="4724402" y="4616539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Topic-B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763A36-2077-4373-9ADC-F2D5C4412E8F}"/>
              </a:ext>
            </a:extLst>
          </p:cNvPr>
          <p:cNvSpPr/>
          <p:nvPr/>
        </p:nvSpPr>
        <p:spPr>
          <a:xfrm>
            <a:off x="7523024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2944A-3D76-470A-94CF-67BC70487604}"/>
              </a:ext>
            </a:extLst>
          </p:cNvPr>
          <p:cNvSpPr txBox="1"/>
          <p:nvPr/>
        </p:nvSpPr>
        <p:spPr>
          <a:xfrm>
            <a:off x="7744696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459AC-A1C5-417A-B117-D2445EF12438}"/>
              </a:ext>
            </a:extLst>
          </p:cNvPr>
          <p:cNvSpPr/>
          <p:nvPr/>
        </p:nvSpPr>
        <p:spPr>
          <a:xfrm>
            <a:off x="7744696" y="3334201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A6DC6-A090-4919-AF43-875ED16D1632}"/>
              </a:ext>
            </a:extLst>
          </p:cNvPr>
          <p:cNvSpPr txBox="1"/>
          <p:nvPr/>
        </p:nvSpPr>
        <p:spPr>
          <a:xfrm>
            <a:off x="7744696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E44F35-64B1-45F8-9202-8D8821CA804C}"/>
              </a:ext>
            </a:extLst>
          </p:cNvPr>
          <p:cNvCxnSpPr>
            <a:endCxn id="15" idx="1"/>
          </p:cNvCxnSpPr>
          <p:nvPr/>
        </p:nvCxnSpPr>
        <p:spPr>
          <a:xfrm>
            <a:off x="3297382" y="3685309"/>
            <a:ext cx="1427020" cy="1223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8B6C54-A960-479A-BA79-31310ABC7A1E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262258" y="3717573"/>
            <a:ext cx="1482438" cy="3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05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</TotalTime>
  <Words>178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3. System Design</vt:lpstr>
      <vt:lpstr>Table of content</vt:lpstr>
      <vt:lpstr>Apache Kafka Core APIs</vt:lpstr>
      <vt:lpstr>Main Parts of Apache Kafka System</vt:lpstr>
      <vt:lpstr>PowerPoint Presentation</vt:lpstr>
      <vt:lpstr>Topic and Partition</vt:lpstr>
      <vt:lpstr>Topic Replication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Yen Yen</dc:creator>
  <cp:lastModifiedBy>Li Yen Yen</cp:lastModifiedBy>
  <cp:revision>28</cp:revision>
  <dcterms:created xsi:type="dcterms:W3CDTF">2020-06-20T08:57:24Z</dcterms:created>
  <dcterms:modified xsi:type="dcterms:W3CDTF">2020-06-20T15:59:58Z</dcterms:modified>
</cp:coreProperties>
</file>