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338" r:id="rId2"/>
    <p:sldId id="339" r:id="rId3"/>
    <p:sldId id="340" r:id="rId4"/>
    <p:sldId id="341" r:id="rId5"/>
    <p:sldId id="342" r:id="rId6"/>
    <p:sldId id="343" r:id="rId7"/>
    <p:sldId id="344" r:id="rId8"/>
    <p:sldId id="345" r:id="rId9"/>
    <p:sldId id="346" r:id="rId10"/>
    <p:sldId id="347" r:id="rId11"/>
    <p:sldId id="348" r:id="rId12"/>
    <p:sldId id="349" r:id="rId13"/>
    <p:sldId id="350" r:id="rId14"/>
    <p:sldId id="351" r:id="rId15"/>
    <p:sldId id="352" r:id="rId16"/>
    <p:sldId id="353" r:id="rId17"/>
    <p:sldId id="354" r:id="rId18"/>
    <p:sldId id="355" r:id="rId19"/>
    <p:sldId id="356" r:id="rId20"/>
    <p:sldId id="357" r:id="rId21"/>
    <p:sldId id="358" r:id="rId22"/>
    <p:sldId id="323" r:id="rId23"/>
    <p:sldId id="324" r:id="rId24"/>
    <p:sldId id="326" r:id="rId25"/>
    <p:sldId id="327" r:id="rId26"/>
    <p:sldId id="337" r:id="rId27"/>
    <p:sldId id="328" r:id="rId28"/>
    <p:sldId id="329" r:id="rId29"/>
    <p:sldId id="333" r:id="rId30"/>
    <p:sldId id="334" r:id="rId31"/>
    <p:sldId id="330" r:id="rId32"/>
    <p:sldId id="331" r:id="rId33"/>
    <p:sldId id="332" r:id="rId34"/>
    <p:sldId id="335" r:id="rId35"/>
    <p:sldId id="359" r:id="rId36"/>
    <p:sldId id="277" r:id="rId37"/>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06">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DC1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567"/>
    <p:restoredTop sz="83796"/>
  </p:normalViewPr>
  <p:slideViewPr>
    <p:cSldViewPr>
      <p:cViewPr>
        <p:scale>
          <a:sx n="172" d="100"/>
          <a:sy n="172" d="100"/>
        </p:scale>
        <p:origin x="-3632" y="-1352"/>
      </p:cViewPr>
      <p:guideLst>
        <p:guide orient="horz" pos="1606"/>
        <p:guide pos="2880"/>
      </p:guideLst>
    </p:cSldViewPr>
  </p:slideViewPr>
  <p:outlineViewPr>
    <p:cViewPr>
      <p:scale>
        <a:sx n="33" d="100"/>
        <a:sy n="33" d="100"/>
      </p:scale>
      <p:origin x="0" y="-2136"/>
    </p:cViewPr>
  </p:outlineViewPr>
  <p:notesTextViewPr>
    <p:cViewPr>
      <p:scale>
        <a:sx n="100" d="100"/>
        <a:sy n="100" d="100"/>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notesMaster" Target="notesMasters/notesMaster1.xml"/><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611731-6BCB-49E9-BF67-77F6FE6B22C2}" type="datetimeFigureOut">
              <a:rPr lang="zh-CN" altLang="en-US" smtClean="0"/>
              <a:t>2018/6/21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EE1421-C21D-4014-9CAD-106CCB23AFCA}" type="slidenum">
              <a:rPr lang="zh-CN" altLang="en-US" smtClean="0"/>
              <a:t>‹#›</a:t>
            </a:fld>
            <a:endParaRPr lang="zh-CN" altLang="en-US"/>
          </a:p>
        </p:txBody>
      </p:sp>
    </p:spTree>
    <p:extLst>
      <p:ext uri="{BB962C8B-B14F-4D97-AF65-F5344CB8AC3E}">
        <p14:creationId xmlns:p14="http://schemas.microsoft.com/office/powerpoint/2010/main" val="20248907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随着现代社会资源利逐渐受到重视，我们对重邮的二手书市场进行了一个小范围的调查。</a:t>
            </a:r>
          </a:p>
          <a:p>
            <a:r>
              <a:rPr lang="zh-CN" altLang="en-US"/>
              <a:t>通过调查我们发现五个特点。</a:t>
            </a:r>
          </a:p>
        </p:txBody>
      </p:sp>
    </p:spTree>
    <p:extLst>
      <p:ext uri="{BB962C8B-B14F-4D97-AF65-F5344CB8AC3E}">
        <p14:creationId xmlns:p14="http://schemas.microsoft.com/office/powerpoint/2010/main" val="19228148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这主要是管理端，管理人员主要需要进行库存管理，销售管理与库存管理</a:t>
            </a:r>
            <a:endParaRPr kumimoji="1" lang="zh-CN" altLang="en-US" dirty="0"/>
          </a:p>
        </p:txBody>
      </p:sp>
      <p:sp>
        <p:nvSpPr>
          <p:cNvPr id="4" name="幻灯片编号占位符 3"/>
          <p:cNvSpPr>
            <a:spLocks noGrp="1"/>
          </p:cNvSpPr>
          <p:nvPr>
            <p:ph type="sldNum" sz="quarter" idx="10"/>
          </p:nvPr>
        </p:nvSpPr>
        <p:spPr/>
        <p:txBody>
          <a:bodyPr/>
          <a:lstStyle/>
          <a:p>
            <a:fld id="{4EEE1421-C21D-4014-9CAD-106CCB23AFCA}" type="slidenum">
              <a:rPr lang="zh-CN" altLang="en-US" smtClean="0"/>
              <a:t>19</a:t>
            </a:fld>
            <a:endParaRPr lang="zh-CN" altLang="en-US"/>
          </a:p>
        </p:txBody>
      </p:sp>
    </p:spTree>
    <p:extLst>
      <p:ext uri="{BB962C8B-B14F-4D97-AF65-F5344CB8AC3E}">
        <p14:creationId xmlns:p14="http://schemas.microsoft.com/office/powerpoint/2010/main" val="9409322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4EEE1421-C21D-4014-9CAD-106CCB23AFCA}" type="slidenum">
              <a:rPr lang="zh-CN" altLang="en-US" smtClean="0"/>
              <a:t>20</a:t>
            </a:fld>
            <a:endParaRPr lang="zh-CN" altLang="en-US"/>
          </a:p>
        </p:txBody>
      </p:sp>
    </p:spTree>
    <p:extLst>
      <p:ext uri="{BB962C8B-B14F-4D97-AF65-F5344CB8AC3E}">
        <p14:creationId xmlns:p14="http://schemas.microsoft.com/office/powerpoint/2010/main" val="11160266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4EEE1421-C21D-4014-9CAD-106CCB23AFCA}" type="slidenum">
              <a:rPr lang="zh-CN" altLang="en-US" smtClean="0"/>
              <a:t>21</a:t>
            </a:fld>
            <a:endParaRPr lang="zh-CN" altLang="en-US"/>
          </a:p>
        </p:txBody>
      </p:sp>
    </p:spTree>
    <p:extLst>
      <p:ext uri="{BB962C8B-B14F-4D97-AF65-F5344CB8AC3E}">
        <p14:creationId xmlns:p14="http://schemas.microsoft.com/office/powerpoint/2010/main" val="16492318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用表的行和列分别记录下绿色书屋电子商务系统的数据类</a:t>
            </a:r>
            <a:r>
              <a:rPr lang="zh-CN" altLang="en-US" dirty="0" smtClean="0"/>
              <a:t>和功能。</a:t>
            </a:r>
            <a:endParaRPr lang="en-US" altLang="zh-CN" dirty="0" smtClean="0"/>
          </a:p>
          <a:p>
            <a:r>
              <a:rPr lang="en-US" altLang="zh-CN" dirty="0" smtClean="0"/>
              <a:t>2.</a:t>
            </a:r>
            <a:r>
              <a:rPr lang="zh-CN" altLang="en-US" dirty="0" smtClean="0"/>
              <a:t>对表做重新排列，把功能按功能组排列。然后调换“数据类”的横向位置，使得矩阵中</a:t>
            </a:r>
            <a:r>
              <a:rPr lang="en-US" altLang="zh-CN" dirty="0" smtClean="0"/>
              <a:t>C</a:t>
            </a:r>
            <a:r>
              <a:rPr lang="zh-CN" altLang="en-US" dirty="0" smtClean="0"/>
              <a:t>最靠近对角线。</a:t>
            </a:r>
            <a:endParaRPr lang="en-US" altLang="zh-CN" dirty="0" smtClean="0"/>
          </a:p>
          <a:p>
            <a:r>
              <a:rPr lang="en-US" altLang="zh-CN" dirty="0" smtClean="0"/>
              <a:t>3.</a:t>
            </a:r>
            <a:r>
              <a:rPr lang="zh-CN" altLang="en-US" dirty="0" smtClean="0"/>
              <a:t>将</a:t>
            </a:r>
            <a:r>
              <a:rPr lang="en-US" altLang="zh-CN" dirty="0" smtClean="0"/>
              <a:t>U</a:t>
            </a:r>
            <a:r>
              <a:rPr lang="zh-CN" altLang="en-US" dirty="0" smtClean="0"/>
              <a:t>和</a:t>
            </a:r>
            <a:r>
              <a:rPr lang="en-US" altLang="zh-CN" dirty="0" smtClean="0"/>
              <a:t>C</a:t>
            </a:r>
            <a:r>
              <a:rPr lang="zh-CN" altLang="en-US" dirty="0" smtClean="0"/>
              <a:t>最密集的地方框起来，给框起个名字，就构成了子系统。落在框外的</a:t>
            </a:r>
            <a:r>
              <a:rPr lang="en-US" altLang="zh-CN" dirty="0" smtClean="0"/>
              <a:t>U</a:t>
            </a:r>
            <a:r>
              <a:rPr lang="zh-CN" altLang="en-US" dirty="0" smtClean="0"/>
              <a:t>说明了子系统之间的数据流。这样就完成了划分系统的工作。</a:t>
            </a:r>
            <a:endParaRPr lang="en-US" dirty="0"/>
          </a:p>
        </p:txBody>
      </p:sp>
      <p:sp>
        <p:nvSpPr>
          <p:cNvPr id="4" name="Slide Number Placeholder 3"/>
          <p:cNvSpPr>
            <a:spLocks noGrp="1"/>
          </p:cNvSpPr>
          <p:nvPr>
            <p:ph type="sldNum" sz="quarter" idx="10"/>
          </p:nvPr>
        </p:nvSpPr>
        <p:spPr/>
        <p:txBody>
          <a:bodyPr/>
          <a:lstStyle/>
          <a:p>
            <a:fld id="{4EEE1421-C21D-4014-9CAD-106CCB23AFCA}" type="slidenum">
              <a:rPr lang="zh-CN" altLang="en-US" smtClean="0"/>
              <a:t>22</a:t>
            </a:fld>
            <a:endParaRPr lang="zh-CN" altLang="en-US"/>
          </a:p>
        </p:txBody>
      </p:sp>
    </p:spTree>
    <p:extLst>
      <p:ext uri="{BB962C8B-B14F-4D97-AF65-F5344CB8AC3E}">
        <p14:creationId xmlns:p14="http://schemas.microsoft.com/office/powerpoint/2010/main" val="14705447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用表的行和列分别记录下绿色书屋电子商务系统的数据类和功能。</a:t>
            </a:r>
            <a:endParaRPr lang="en-US" altLang="zh-CN" dirty="0" smtClean="0"/>
          </a:p>
          <a:p>
            <a:r>
              <a:rPr lang="en-US" altLang="zh-CN" dirty="0" smtClean="0"/>
              <a:t>2.</a:t>
            </a:r>
            <a:r>
              <a:rPr lang="zh-CN" altLang="en-US" dirty="0" smtClean="0"/>
              <a:t>对表做重新排列，把功能按功能组排列。然后调换“数据类”的横向位置，使得矩阵中</a:t>
            </a:r>
            <a:r>
              <a:rPr lang="en-US" altLang="zh-CN" dirty="0" smtClean="0"/>
              <a:t>C</a:t>
            </a:r>
            <a:r>
              <a:rPr lang="zh-CN" altLang="en-US" dirty="0" smtClean="0"/>
              <a:t>最靠近对角线。</a:t>
            </a:r>
            <a:endParaRPr lang="en-US" altLang="zh-CN" dirty="0" smtClean="0"/>
          </a:p>
          <a:p>
            <a:r>
              <a:rPr lang="en-US" altLang="zh-CN" dirty="0" smtClean="0"/>
              <a:t>3.</a:t>
            </a:r>
            <a:r>
              <a:rPr lang="zh-CN" altLang="en-US" dirty="0" smtClean="0"/>
              <a:t>将</a:t>
            </a:r>
            <a:r>
              <a:rPr lang="en-US" altLang="zh-CN" dirty="0" smtClean="0"/>
              <a:t>U</a:t>
            </a:r>
            <a:r>
              <a:rPr lang="zh-CN" altLang="en-US" dirty="0" smtClean="0"/>
              <a:t>和</a:t>
            </a:r>
            <a:r>
              <a:rPr lang="en-US" altLang="zh-CN" dirty="0" smtClean="0"/>
              <a:t>C</a:t>
            </a:r>
            <a:r>
              <a:rPr lang="zh-CN" altLang="en-US" dirty="0" smtClean="0"/>
              <a:t>最密集的地方框起来，给框起个名字，就构成了子系统。落在框外的</a:t>
            </a:r>
            <a:r>
              <a:rPr lang="en-US" altLang="zh-CN" dirty="0" smtClean="0"/>
              <a:t>U</a:t>
            </a:r>
            <a:r>
              <a:rPr lang="zh-CN" altLang="en-US" dirty="0" smtClean="0"/>
              <a:t>说明了子系统之间的数据流。这样就完成了划分系统的工作。</a:t>
            </a:r>
            <a:endParaRPr lang="en-US" altLang="zh-CN" dirty="0" smtClean="0"/>
          </a:p>
          <a:p>
            <a:r>
              <a:rPr lang="en-US" altLang="zh-CN" dirty="0" smtClean="0"/>
              <a:t>c</a:t>
            </a:r>
            <a:r>
              <a:rPr lang="zh-CN" altLang="en-US" dirty="0" smtClean="0"/>
              <a:t>是表示这类数据由相应的功能产生</a:t>
            </a:r>
            <a:endParaRPr lang="en-US" altLang="zh-CN" dirty="0" smtClean="0"/>
          </a:p>
          <a:p>
            <a:r>
              <a:rPr lang="en-US" altLang="zh-CN" dirty="0" smtClean="0"/>
              <a:t>u</a:t>
            </a:r>
            <a:r>
              <a:rPr lang="zh-CN" altLang="en-US" dirty="0" smtClean="0"/>
              <a:t>是表示功能使用相应的数据类</a:t>
            </a:r>
            <a:endParaRPr lang="en-US" altLang="zh-CN" dirty="0" smtClean="0"/>
          </a:p>
          <a:p>
            <a:endParaRPr lang="en-US" dirty="0"/>
          </a:p>
        </p:txBody>
      </p:sp>
      <p:sp>
        <p:nvSpPr>
          <p:cNvPr id="4" name="Slide Number Placeholder 3"/>
          <p:cNvSpPr>
            <a:spLocks noGrp="1"/>
          </p:cNvSpPr>
          <p:nvPr>
            <p:ph type="sldNum" sz="quarter" idx="10"/>
          </p:nvPr>
        </p:nvSpPr>
        <p:spPr/>
        <p:txBody>
          <a:bodyPr/>
          <a:lstStyle/>
          <a:p>
            <a:fld id="{4EEE1421-C21D-4014-9CAD-106CCB23AFCA}" type="slidenum">
              <a:rPr lang="zh-CN" altLang="en-US" smtClean="0"/>
              <a:t>23</a:t>
            </a:fld>
            <a:endParaRPr lang="zh-CN" altLang="en-US"/>
          </a:p>
        </p:txBody>
      </p:sp>
    </p:spTree>
    <p:extLst>
      <p:ext uri="{BB962C8B-B14F-4D97-AF65-F5344CB8AC3E}">
        <p14:creationId xmlns:p14="http://schemas.microsoft.com/office/powerpoint/2010/main" val="15740902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主要讲用户的余额，支付方式。</a:t>
            </a:r>
            <a:endParaRPr kumimoji="1"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fld id="{4EEE1421-C21D-4014-9CAD-106CCB23AFCA}" type="slidenum">
              <a:rPr lang="zh-CN" altLang="en-US" smtClean="0"/>
              <a:t>25</a:t>
            </a:fld>
            <a:endParaRPr lang="zh-CN" altLang="en-US"/>
          </a:p>
        </p:txBody>
      </p:sp>
    </p:spTree>
    <p:extLst>
      <p:ext uri="{BB962C8B-B14F-4D97-AF65-F5344CB8AC3E}">
        <p14:creationId xmlns:p14="http://schemas.microsoft.com/office/powerpoint/2010/main" val="14263883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客户，商品，供应商，购物车，订单，商品类别</a:t>
            </a:r>
            <a:r>
              <a:rPr kumimoji="1" lang="en-US" altLang="zh-CN" dirty="0" smtClean="0"/>
              <a:t>6</a:t>
            </a:r>
            <a:r>
              <a:rPr kumimoji="1" lang="zh-CN" altLang="en-US" dirty="0" smtClean="0"/>
              <a:t>个主体。</a:t>
            </a:r>
            <a:endParaRPr kumimoji="1" lang="zh-CN" altLang="en-US" dirty="0"/>
          </a:p>
        </p:txBody>
      </p:sp>
      <p:sp>
        <p:nvSpPr>
          <p:cNvPr id="4" name="幻灯片编号占位符 3"/>
          <p:cNvSpPr>
            <a:spLocks noGrp="1"/>
          </p:cNvSpPr>
          <p:nvPr>
            <p:ph type="sldNum" sz="quarter" idx="10"/>
          </p:nvPr>
        </p:nvSpPr>
        <p:spPr/>
        <p:txBody>
          <a:bodyPr/>
          <a:lstStyle/>
          <a:p>
            <a:fld id="{4EEE1421-C21D-4014-9CAD-106CCB23AFCA}" type="slidenum">
              <a:rPr lang="zh-CN" altLang="en-US" smtClean="0"/>
              <a:t>26</a:t>
            </a:fld>
            <a:endParaRPr lang="zh-CN" altLang="en-US"/>
          </a:p>
        </p:txBody>
      </p:sp>
    </p:spTree>
    <p:extLst>
      <p:ext uri="{BB962C8B-B14F-4D97-AF65-F5344CB8AC3E}">
        <p14:creationId xmlns:p14="http://schemas.microsoft.com/office/powerpoint/2010/main" val="19276362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实体：用户、商品、订单、供应商、供应商商品表、管理人员</a:t>
            </a:r>
            <a:endParaRPr kumimoji="1" lang="en-US" altLang="zh-CN" dirty="0" smtClean="0"/>
          </a:p>
          <a:p>
            <a:r>
              <a:rPr kumimoji="1" lang="zh-CN" altLang="en-US" dirty="0" smtClean="0"/>
              <a:t>关系：订单</a:t>
            </a:r>
            <a:r>
              <a:rPr kumimoji="1" lang="en-US" altLang="zh-CN" dirty="0" smtClean="0"/>
              <a:t>-</a:t>
            </a:r>
            <a:r>
              <a:rPr kumimoji="1" lang="zh-CN" altLang="en-US" dirty="0" smtClean="0"/>
              <a:t>商品关系表；供应商</a:t>
            </a:r>
            <a:r>
              <a:rPr kumimoji="1" lang="en-US" altLang="zh-CN" dirty="0" smtClean="0"/>
              <a:t>-</a:t>
            </a:r>
            <a:r>
              <a:rPr kumimoji="1" lang="zh-CN" altLang="en-US" dirty="0" smtClean="0"/>
              <a:t>商品关系表、</a:t>
            </a:r>
            <a:r>
              <a:rPr kumimoji="1" lang="zh-CN" altLang="en-US" dirty="0" smtClean="0"/>
              <a:t>购物车；主要讲这三个关系</a:t>
            </a:r>
            <a:endParaRPr kumimoji="1" lang="zh-CN" altLang="en-US" dirty="0"/>
          </a:p>
        </p:txBody>
      </p:sp>
      <p:sp>
        <p:nvSpPr>
          <p:cNvPr id="4" name="幻灯片编号占位符 3"/>
          <p:cNvSpPr>
            <a:spLocks noGrp="1"/>
          </p:cNvSpPr>
          <p:nvPr>
            <p:ph type="sldNum" sz="quarter" idx="10"/>
          </p:nvPr>
        </p:nvSpPr>
        <p:spPr/>
        <p:txBody>
          <a:bodyPr/>
          <a:lstStyle/>
          <a:p>
            <a:fld id="{4EEE1421-C21D-4014-9CAD-106CCB23AFCA}" type="slidenum">
              <a:rPr lang="zh-CN" altLang="en-US" smtClean="0"/>
              <a:t>27</a:t>
            </a:fld>
            <a:endParaRPr lang="zh-CN" altLang="en-US"/>
          </a:p>
        </p:txBody>
      </p:sp>
    </p:spTree>
    <p:extLst>
      <p:ext uri="{BB962C8B-B14F-4D97-AF65-F5344CB8AC3E}">
        <p14:creationId xmlns:p14="http://schemas.microsoft.com/office/powerpoint/2010/main" val="14356166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上面的图，是我们的数据库可视化界面。</a:t>
            </a:r>
          </a:p>
        </p:txBody>
      </p:sp>
      <p:sp>
        <p:nvSpPr>
          <p:cNvPr id="4" name="幻灯片编号占位符 3"/>
          <p:cNvSpPr>
            <a:spLocks noGrp="1"/>
          </p:cNvSpPr>
          <p:nvPr>
            <p:ph type="sldNum" sz="quarter" idx="10"/>
          </p:nvPr>
        </p:nvSpPr>
        <p:spPr/>
        <p:txBody>
          <a:bodyPr/>
          <a:lstStyle/>
          <a:p>
            <a:fld id="{4EEE1421-C21D-4014-9CAD-106CCB23AFCA}" type="slidenum">
              <a:rPr lang="zh-CN" altLang="en-US" smtClean="0"/>
              <a:t>28</a:t>
            </a:fld>
            <a:endParaRPr lang="zh-CN" altLang="en-US"/>
          </a:p>
        </p:txBody>
      </p:sp>
    </p:spTree>
    <p:extLst>
      <p:ext uri="{BB962C8B-B14F-4D97-AF65-F5344CB8AC3E}">
        <p14:creationId xmlns:p14="http://schemas.microsoft.com/office/powerpoint/2010/main" val="14911466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t>采用的是</a:t>
            </a:r>
            <a:r>
              <a:rPr kumimoji="1" lang="en-US" altLang="zh-CN" dirty="0" smtClean="0"/>
              <a:t>Sqlite3</a:t>
            </a:r>
            <a:r>
              <a:rPr kumimoji="1" lang="zh-CN" altLang="en-US" dirty="0" smtClean="0"/>
              <a:t>数据库，通过</a:t>
            </a:r>
            <a:r>
              <a:rPr kumimoji="1" lang="en-US" altLang="zh-CN" dirty="0" err="1" smtClean="0"/>
              <a:t>jango</a:t>
            </a:r>
            <a:r>
              <a:rPr kumimoji="1" lang="zh-CN" altLang="en-US" dirty="0" smtClean="0"/>
              <a:t>框架自带的后台管理端录入的信息。</a:t>
            </a:r>
          </a:p>
        </p:txBody>
      </p:sp>
      <p:sp>
        <p:nvSpPr>
          <p:cNvPr id="4" name="幻灯片编号占位符 3"/>
          <p:cNvSpPr>
            <a:spLocks noGrp="1"/>
          </p:cNvSpPr>
          <p:nvPr>
            <p:ph type="sldNum" sz="quarter" idx="10"/>
          </p:nvPr>
        </p:nvSpPr>
        <p:spPr/>
        <p:txBody>
          <a:bodyPr/>
          <a:lstStyle/>
          <a:p>
            <a:fld id="{4EEE1421-C21D-4014-9CAD-106CCB23AFCA}" type="slidenum">
              <a:rPr lang="zh-CN" altLang="en-US" smtClean="0"/>
              <a:t>29</a:t>
            </a:fld>
            <a:endParaRPr lang="zh-CN" altLang="en-US"/>
          </a:p>
        </p:txBody>
      </p:sp>
    </p:spTree>
    <p:extLst>
      <p:ext uri="{BB962C8B-B14F-4D97-AF65-F5344CB8AC3E}">
        <p14:creationId xmlns:p14="http://schemas.microsoft.com/office/powerpoint/2010/main" val="11249793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根据以上的调研，结合我们对绿色书屋的实地调查，我们发现以下三个痛点。</a:t>
            </a:r>
          </a:p>
        </p:txBody>
      </p:sp>
    </p:spTree>
    <p:extLst>
      <p:ext uri="{BB962C8B-B14F-4D97-AF65-F5344CB8AC3E}">
        <p14:creationId xmlns:p14="http://schemas.microsoft.com/office/powerpoint/2010/main" val="21080914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id</a:t>
            </a:r>
            <a:r>
              <a:rPr kumimoji="1" lang="zh-CN" altLang="en-US" dirty="0" smtClean="0"/>
              <a:t>是</a:t>
            </a:r>
            <a:r>
              <a:rPr kumimoji="1" lang="en-US" altLang="zh-CN" dirty="0" smtClean="0"/>
              <a:t>Auto</a:t>
            </a:r>
            <a:r>
              <a:rPr kumimoji="1" lang="zh-CN" altLang="en-US" dirty="0" smtClean="0"/>
              <a:t>自增字段。</a:t>
            </a:r>
            <a:endParaRPr kumimoji="1" lang="zh-CN" altLang="en-US" dirty="0"/>
          </a:p>
        </p:txBody>
      </p:sp>
      <p:sp>
        <p:nvSpPr>
          <p:cNvPr id="4" name="幻灯片编号占位符 3"/>
          <p:cNvSpPr>
            <a:spLocks noGrp="1"/>
          </p:cNvSpPr>
          <p:nvPr>
            <p:ph type="sldNum" sz="quarter" idx="10"/>
          </p:nvPr>
        </p:nvSpPr>
        <p:spPr/>
        <p:txBody>
          <a:bodyPr/>
          <a:lstStyle/>
          <a:p>
            <a:fld id="{4EEE1421-C21D-4014-9CAD-106CCB23AFCA}" type="slidenum">
              <a:rPr lang="zh-CN" altLang="en-US" smtClean="0"/>
              <a:t>33</a:t>
            </a:fld>
            <a:endParaRPr lang="zh-CN" altLang="en-US"/>
          </a:p>
        </p:txBody>
      </p:sp>
    </p:spTree>
    <p:extLst>
      <p:ext uri="{BB962C8B-B14F-4D97-AF65-F5344CB8AC3E}">
        <p14:creationId xmlns:p14="http://schemas.microsoft.com/office/powerpoint/2010/main" val="2157452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4EEE1421-C21D-4014-9CAD-106CCB23AFCA}" type="slidenum">
              <a:rPr lang="zh-CN" altLang="en-US" smtClean="0"/>
              <a:t>34</a:t>
            </a:fld>
            <a:endParaRPr lang="zh-CN" altLang="en-US"/>
          </a:p>
        </p:txBody>
      </p:sp>
    </p:spTree>
    <p:extLst>
      <p:ext uri="{BB962C8B-B14F-4D97-AF65-F5344CB8AC3E}">
        <p14:creationId xmlns:p14="http://schemas.microsoft.com/office/powerpoint/2010/main" val="59513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4EEE1421-C21D-4014-9CAD-106CCB23AFCA}" type="slidenum">
              <a:rPr lang="zh-CN" altLang="en-US" smtClean="0"/>
              <a:t>35</a:t>
            </a:fld>
            <a:endParaRPr lang="zh-CN" altLang="en-US"/>
          </a:p>
        </p:txBody>
      </p:sp>
    </p:spTree>
    <p:extLst>
      <p:ext uri="{BB962C8B-B14F-4D97-AF65-F5344CB8AC3E}">
        <p14:creationId xmlns:p14="http://schemas.microsoft.com/office/powerpoint/2010/main" val="12006778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我们将绿色书屋与孔夫子旧书网进行对比</a:t>
            </a:r>
          </a:p>
        </p:txBody>
      </p:sp>
    </p:spTree>
    <p:extLst>
      <p:ext uri="{BB962C8B-B14F-4D97-AF65-F5344CB8AC3E}">
        <p14:creationId xmlns:p14="http://schemas.microsoft.com/office/powerpoint/2010/main" val="14380022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他们之间的差异有以下几点</a:t>
            </a:r>
          </a:p>
          <a:p>
            <a:endParaRPr lang="zh-CN" altLang="en-US"/>
          </a:p>
        </p:txBody>
      </p:sp>
    </p:spTree>
    <p:extLst>
      <p:ext uri="{BB962C8B-B14F-4D97-AF65-F5344CB8AC3E}">
        <p14:creationId xmlns:p14="http://schemas.microsoft.com/office/powerpoint/2010/main" val="14584433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顾客登录网站，可以修改个人信息，然后进行商品的浏览，查找，和收藏。然后进行商品添加，加入购物车，最后生成订单完成付款</a:t>
            </a:r>
          </a:p>
        </p:txBody>
      </p:sp>
    </p:spTree>
    <p:extLst>
      <p:ext uri="{BB962C8B-B14F-4D97-AF65-F5344CB8AC3E}">
        <p14:creationId xmlns:p14="http://schemas.microsoft.com/office/powerpoint/2010/main" val="9106046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库存业务分为出入库业务，管理员根据验收单和出库单，通过后台数据录入到数据库，进行入库和出库操作。</a:t>
            </a:r>
          </a:p>
        </p:txBody>
      </p:sp>
    </p:spTree>
    <p:extLst>
      <p:ext uri="{BB962C8B-B14F-4D97-AF65-F5344CB8AC3E}">
        <p14:creationId xmlns:p14="http://schemas.microsoft.com/office/powerpoint/2010/main" val="13744984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采购业务分为对学生进行收购和对供应商进行采购。</a:t>
            </a:r>
          </a:p>
          <a:p>
            <a:r>
              <a:rPr lang="zh-CN" altLang="en-US"/>
              <a:t>对学生进行收购：库存部门制定采购计划，采购部门进行发布和组织，通过收购单进行收购管理。</a:t>
            </a:r>
          </a:p>
          <a:p>
            <a:r>
              <a:rPr lang="en-US" altLang="zh-CN"/>
              <a:t>2. </a:t>
            </a:r>
            <a:r>
              <a:rPr lang="zh-CN" altLang="en-US"/>
              <a:t>库存部门进行采购：库存部门汇总采购计划，采购部门进行采购，与供应商接触，通过入库单进行验收入库。</a:t>
            </a:r>
          </a:p>
        </p:txBody>
      </p:sp>
    </p:spTree>
    <p:extLst>
      <p:ext uri="{BB962C8B-B14F-4D97-AF65-F5344CB8AC3E}">
        <p14:creationId xmlns:p14="http://schemas.microsoft.com/office/powerpoint/2010/main" val="16370342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分为游客，采购员，管理员，会员四个主体。</a:t>
            </a:r>
          </a:p>
          <a:p>
            <a:endParaRPr lang="zh-CN" altLang="en-US"/>
          </a:p>
        </p:txBody>
      </p:sp>
    </p:spTree>
    <p:extLst>
      <p:ext uri="{BB962C8B-B14F-4D97-AF65-F5344CB8AC3E}">
        <p14:creationId xmlns:p14="http://schemas.microsoft.com/office/powerpoint/2010/main" val="8879273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我们可以看到游客，会员，管理员，采购员四个实体，有</a:t>
            </a:r>
            <a:r>
              <a:rPr lang="en-US" altLang="zh-CN"/>
              <a:t>7</a:t>
            </a:r>
            <a:r>
              <a:rPr lang="zh-CN" altLang="en-US"/>
              <a:t>个流程，分别是。。。</a:t>
            </a:r>
          </a:p>
          <a:p>
            <a:r>
              <a:rPr lang="zh-CN" altLang="en-US"/>
              <a:t>比如，游客通过注册，注册信息数据就流向网站，网站会进行回应，将注册信息返回用户，用户号的会员数据信息将会流向一个会员信息记录表，最终传递到管理员，用于生成订单信息。</a:t>
            </a:r>
          </a:p>
          <a:p>
            <a:r>
              <a:rPr lang="zh-CN" altLang="en-US"/>
              <a:t>当已经是会员的用户，可以进行订单信息查询，图书订购，图书信息查询，在这中间，会有数据流向，最终流向各个数据表，完成相对应的流程活动。</a:t>
            </a:r>
          </a:p>
        </p:txBody>
      </p:sp>
    </p:spTree>
    <p:extLst>
      <p:ext uri="{BB962C8B-B14F-4D97-AF65-F5344CB8AC3E}">
        <p14:creationId xmlns:p14="http://schemas.microsoft.com/office/powerpoint/2010/main" val="20749006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2018/6/21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2018/6/21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2018/6/21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2018/6/21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2018/6/21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2018/6/21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2018/6/21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2018/6/21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2018/6/21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2018/6/21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2018/6/21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screen">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2018/6/21</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8.png"/><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4.png"/><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5.png"/><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9.png"/><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0.png"/><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1.png"/><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2.png"/><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3.png"/><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4.png"/><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5.png"/><Relationship Id="rId5" Type="http://schemas.openxmlformats.org/officeDocument/2006/relationships/image" Target="../media/image26.png"/><Relationship Id="rId6" Type="http://schemas.openxmlformats.org/officeDocument/2006/relationships/image" Target="../media/image27.png"/><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8.png"/><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9.png"/><Relationship Id="rId5" Type="http://schemas.openxmlformats.org/officeDocument/2006/relationships/image" Target="../media/image30.png"/><Relationship Id="rId6" Type="http://schemas.openxmlformats.org/officeDocument/2006/relationships/image" Target="../media/image31.png"/><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4" Type="http://schemas.openxmlformats.org/officeDocument/2006/relationships/image" Target="../media/image33.png"/><Relationship Id="rId5" Type="http://schemas.openxmlformats.org/officeDocument/2006/relationships/image" Target="../media/image34.png"/><Relationship Id="rId6" Type="http://schemas.openxmlformats.org/officeDocument/2006/relationships/image" Target="../media/image35.png"/><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3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4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4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748280" y="1491615"/>
            <a:ext cx="5853430" cy="1229360"/>
          </a:xfrm>
        </p:spPr>
        <p:txBody>
          <a:bodyPr>
            <a:noAutofit/>
          </a:bodyPr>
          <a:lstStyle/>
          <a:p>
            <a:pPr algn="ctr"/>
            <a:r>
              <a:rPr lang="en-US" altLang="zh-CN" dirty="0" smtClean="0">
                <a:solidFill>
                  <a:schemeClr val="accent5">
                    <a:lumMod val="50000"/>
                  </a:schemeClr>
                </a:solidFill>
                <a:latin typeface="时尚中黑简体" panose="01010104010101010101" pitchFamily="2" charset="-122"/>
                <a:ea typeface="时尚中黑简体" panose="01010104010101010101" pitchFamily="2" charset="-122"/>
              </a:rPr>
              <a:t/>
            </a:r>
            <a:br>
              <a:rPr lang="en-US" altLang="zh-CN" dirty="0" smtClean="0">
                <a:solidFill>
                  <a:schemeClr val="accent5">
                    <a:lumMod val="50000"/>
                  </a:schemeClr>
                </a:solidFill>
                <a:latin typeface="时尚中黑简体" panose="01010104010101010101" pitchFamily="2" charset="-122"/>
                <a:ea typeface="时尚中黑简体" panose="01010104010101010101" pitchFamily="2" charset="-122"/>
              </a:rPr>
            </a:br>
            <a:r>
              <a:rPr lang="zh-CN" altLang="en-US" sz="3600" dirty="0" smtClean="0">
                <a:solidFill>
                  <a:schemeClr val="accent5">
                    <a:lumMod val="50000"/>
                  </a:schemeClr>
                </a:solidFill>
                <a:latin typeface="时尚中黑简体" panose="01010104010101010101" pitchFamily="2" charset="-122"/>
                <a:ea typeface="时尚中黑简体" panose="01010104010101010101" pitchFamily="2" charset="-122"/>
              </a:rPr>
              <a:t>绿色书屋</a:t>
            </a:r>
            <a:br>
              <a:rPr lang="zh-CN" altLang="en-US" sz="3600" dirty="0" smtClean="0">
                <a:solidFill>
                  <a:schemeClr val="accent5">
                    <a:lumMod val="50000"/>
                  </a:schemeClr>
                </a:solidFill>
                <a:latin typeface="时尚中黑简体" panose="01010104010101010101" pitchFamily="2" charset="-122"/>
                <a:ea typeface="时尚中黑简体" panose="01010104010101010101" pitchFamily="2" charset="-122"/>
              </a:rPr>
            </a:br>
            <a:r>
              <a:rPr lang="zh-CN" altLang="en-US" sz="3600" dirty="0" smtClean="0">
                <a:solidFill>
                  <a:schemeClr val="accent5">
                    <a:lumMod val="50000"/>
                  </a:schemeClr>
                </a:solidFill>
                <a:latin typeface="时尚中黑简体" panose="01010104010101010101" pitchFamily="2" charset="-122"/>
                <a:ea typeface="时尚中黑简体" panose="01010104010101010101" pitchFamily="2" charset="-122"/>
              </a:rPr>
              <a:t>电子商务平台系统与开发</a:t>
            </a:r>
            <a:r>
              <a:rPr lang="en-US" altLang="zh-CN" sz="5400" dirty="0" smtClean="0">
                <a:solidFill>
                  <a:schemeClr val="accent5">
                    <a:lumMod val="50000"/>
                  </a:schemeClr>
                </a:solidFill>
                <a:latin typeface="时尚中黑简体" panose="01010104010101010101" pitchFamily="2" charset="-122"/>
                <a:ea typeface="时尚中黑简体" panose="01010104010101010101" pitchFamily="2" charset="-122"/>
              </a:rPr>
              <a:t/>
            </a:r>
            <a:br>
              <a:rPr lang="en-US" altLang="zh-CN" sz="5400" dirty="0" smtClean="0">
                <a:solidFill>
                  <a:schemeClr val="accent5">
                    <a:lumMod val="50000"/>
                  </a:schemeClr>
                </a:solidFill>
                <a:latin typeface="时尚中黑简体" panose="01010104010101010101" pitchFamily="2" charset="-122"/>
                <a:ea typeface="时尚中黑简体" panose="01010104010101010101" pitchFamily="2" charset="-122"/>
              </a:rPr>
            </a:br>
            <a:endParaRPr lang="en-US" altLang="zh-CN" sz="5400" dirty="0" smtClean="0">
              <a:solidFill>
                <a:schemeClr val="accent5">
                  <a:lumMod val="50000"/>
                </a:schemeClr>
              </a:solidFill>
              <a:latin typeface="时尚中黑简体" panose="01010104010101010101" pitchFamily="2" charset="-122"/>
              <a:ea typeface="时尚中黑简体" panose="01010104010101010101" pitchFamily="2" charset="-122"/>
            </a:endParaRPr>
          </a:p>
        </p:txBody>
      </p:sp>
      <p:pic>
        <p:nvPicPr>
          <p:cNvPr id="4" name="图片 3"/>
          <p:cNvPicPr>
            <a:picLocks noChangeAspect="1"/>
          </p:cNvPicPr>
          <p:nvPr/>
        </p:nvPicPr>
        <p:blipFill rotWithShape="1">
          <a:blip r:embed="rId2" cstate="screen"/>
          <a:srcRect/>
          <a:stretch>
            <a:fillRect/>
          </a:stretch>
        </p:blipFill>
        <p:spPr>
          <a:xfrm>
            <a:off x="251520" y="790255"/>
            <a:ext cx="2687188" cy="3221655"/>
          </a:xfrm>
          <a:prstGeom prst="rect">
            <a:avLst/>
          </a:prstGeom>
        </p:spPr>
      </p:pic>
      <p:sp>
        <p:nvSpPr>
          <p:cNvPr id="6" name="矩形 5"/>
          <p:cNvSpPr/>
          <p:nvPr/>
        </p:nvSpPr>
        <p:spPr>
          <a:xfrm>
            <a:off x="4554650" y="3039549"/>
            <a:ext cx="3545741" cy="954107"/>
          </a:xfrm>
          <a:prstGeom prst="rect">
            <a:avLst/>
          </a:prstGeom>
          <a:solidFill>
            <a:schemeClr val="accent5">
              <a:lumMod val="50000"/>
            </a:schemeClr>
          </a:solidFill>
        </p:spPr>
        <p:txBody>
          <a:bodyPr wrap="square">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第七组</a:t>
            </a:r>
            <a:r>
              <a:rPr lang="zh-CN" altLang="en-US" sz="1400" dirty="0" smtClean="0">
                <a:solidFill>
                  <a:schemeClr val="bg1"/>
                </a:solidFill>
                <a:latin typeface="微软雅黑" panose="020B0503020204020204" pitchFamily="34" charset="-122"/>
                <a:ea typeface="微软雅黑" panose="020B0503020204020204" pitchFamily="34" charset="-122"/>
              </a:rPr>
              <a:t>：</a:t>
            </a:r>
            <a:endParaRPr lang="en-US" altLang="zh-CN" sz="1400" dirty="0" smtClean="0">
              <a:solidFill>
                <a:schemeClr val="bg1"/>
              </a:solidFill>
              <a:latin typeface="微软雅黑" panose="020B0503020204020204" pitchFamily="34" charset="-122"/>
              <a:ea typeface="微软雅黑" panose="020B0503020204020204" pitchFamily="34" charset="-122"/>
            </a:endParaRPr>
          </a:p>
          <a:p>
            <a:r>
              <a:rPr lang="zh-CN" altLang="en-US" sz="1400" dirty="0" smtClean="0">
                <a:solidFill>
                  <a:schemeClr val="bg1"/>
                </a:solidFill>
                <a:latin typeface="微软雅黑" panose="020B0503020204020204" pitchFamily="34" charset="-122"/>
                <a:ea typeface="微软雅黑" panose="020B0503020204020204" pitchFamily="34" charset="-122"/>
              </a:rPr>
              <a:t>组长：陈佳欣</a:t>
            </a:r>
            <a:endParaRPr lang="en-US" altLang="zh-CN" sz="1400" dirty="0" smtClean="0">
              <a:solidFill>
                <a:schemeClr val="bg1"/>
              </a:solidFill>
              <a:latin typeface="微软雅黑" panose="020B0503020204020204" pitchFamily="34" charset="-122"/>
              <a:ea typeface="微软雅黑" panose="020B0503020204020204" pitchFamily="34" charset="-122"/>
            </a:endParaRPr>
          </a:p>
          <a:p>
            <a:r>
              <a:rPr lang="zh-CN" altLang="en-US" sz="1400" dirty="0" smtClean="0">
                <a:solidFill>
                  <a:schemeClr val="bg1"/>
                </a:solidFill>
                <a:latin typeface="微软雅黑" panose="020B0503020204020204" pitchFamily="34" charset="-122"/>
                <a:ea typeface="微软雅黑" panose="020B0503020204020204" pitchFamily="34" charset="-122"/>
              </a:rPr>
              <a:t>组员：黎义、卞安娜、陈罗兰、王著</a:t>
            </a:r>
            <a:r>
              <a:rPr lang="zh-CN" altLang="en-US" sz="1400" dirty="0" smtClean="0">
                <a:solidFill>
                  <a:schemeClr val="bg1"/>
                </a:solidFill>
                <a:latin typeface="微软雅黑" panose="020B0503020204020204" pitchFamily="34" charset="-122"/>
                <a:ea typeface="微软雅黑" panose="020B0503020204020204" pitchFamily="34" charset="-122"/>
              </a:rPr>
              <a:t>维、何志鸿</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385094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2"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1+#ppt_w/2"/>
                                          </p:val>
                                        </p:tav>
                                        <p:tav tm="100000">
                                          <p:val>
                                            <p:strVal val="#ppt_x"/>
                                          </p:val>
                                        </p:tav>
                                      </p:tavLst>
                                    </p:anim>
                                    <p:anim calcmode="lin" valueType="num">
                                      <p:cBhvr additive="base">
                                        <p:cTn id="15"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39552" y="504105"/>
            <a:ext cx="8424936" cy="3749202"/>
            <a:chOff x="432475" y="694756"/>
            <a:chExt cx="8424936" cy="3749202"/>
          </a:xfrm>
        </p:grpSpPr>
        <p:cxnSp>
          <p:nvCxnSpPr>
            <p:cNvPr id="4" name="直接连接符 3"/>
            <p:cNvCxnSpPr/>
            <p:nvPr/>
          </p:nvCxnSpPr>
          <p:spPr>
            <a:xfrm>
              <a:off x="6684203" y="2529492"/>
              <a:ext cx="2136269"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432475" y="2529492"/>
              <a:ext cx="2136269"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6" name="ïśḻiḋê"/>
            <p:cNvSpPr/>
            <p:nvPr/>
          </p:nvSpPr>
          <p:spPr bwMode="auto">
            <a:xfrm>
              <a:off x="2733135" y="694756"/>
              <a:ext cx="3755256" cy="3749202"/>
            </a:xfrm>
            <a:custGeom>
              <a:avLst/>
              <a:gdLst>
                <a:gd name="connsiteX0" fmla="*/ 135672 w 609076"/>
                <a:gd name="connsiteY0" fmla="*/ 378765 h 608094"/>
                <a:gd name="connsiteX1" fmla="*/ 268220 w 609076"/>
                <a:gd name="connsiteY1" fmla="*/ 423490 h 608094"/>
                <a:gd name="connsiteX2" fmla="*/ 270801 w 609076"/>
                <a:gd name="connsiteY2" fmla="*/ 426343 h 608094"/>
                <a:gd name="connsiteX3" fmla="*/ 269787 w 609076"/>
                <a:gd name="connsiteY3" fmla="*/ 430116 h 608094"/>
                <a:gd name="connsiteX4" fmla="*/ 255408 w 609076"/>
                <a:gd name="connsiteY4" fmla="*/ 444380 h 608094"/>
                <a:gd name="connsiteX5" fmla="*/ 304538 w 609076"/>
                <a:gd name="connsiteY5" fmla="*/ 493430 h 608094"/>
                <a:gd name="connsiteX6" fmla="*/ 356341 w 609076"/>
                <a:gd name="connsiteY6" fmla="*/ 441619 h 608094"/>
                <a:gd name="connsiteX7" fmla="*/ 346478 w 609076"/>
                <a:gd name="connsiteY7" fmla="*/ 470699 h 608094"/>
                <a:gd name="connsiteX8" fmla="*/ 355511 w 609076"/>
                <a:gd name="connsiteY8" fmla="*/ 509534 h 608094"/>
                <a:gd name="connsiteX9" fmla="*/ 382426 w 609076"/>
                <a:gd name="connsiteY9" fmla="*/ 520669 h 608094"/>
                <a:gd name="connsiteX10" fmla="*/ 394778 w 609076"/>
                <a:gd name="connsiteY10" fmla="*/ 518645 h 608094"/>
                <a:gd name="connsiteX11" fmla="*/ 423629 w 609076"/>
                <a:gd name="connsiteY11" fmla="*/ 508890 h 608094"/>
                <a:gd name="connsiteX12" fmla="*/ 338182 w 609076"/>
                <a:gd name="connsiteY12" fmla="*/ 594198 h 608094"/>
                <a:gd name="connsiteX13" fmla="*/ 304538 w 609076"/>
                <a:gd name="connsiteY13" fmla="*/ 608094 h 608094"/>
                <a:gd name="connsiteX14" fmla="*/ 270894 w 609076"/>
                <a:gd name="connsiteY14" fmla="*/ 594198 h 608094"/>
                <a:gd name="connsiteX15" fmla="*/ 188120 w 609076"/>
                <a:gd name="connsiteY15" fmla="*/ 511559 h 608094"/>
                <a:gd name="connsiteX16" fmla="*/ 173832 w 609076"/>
                <a:gd name="connsiteY16" fmla="*/ 525915 h 608094"/>
                <a:gd name="connsiteX17" fmla="*/ 170053 w 609076"/>
                <a:gd name="connsiteY17" fmla="*/ 526927 h 608094"/>
                <a:gd name="connsiteX18" fmla="*/ 167288 w 609076"/>
                <a:gd name="connsiteY18" fmla="*/ 524350 h 608094"/>
                <a:gd name="connsiteX19" fmla="*/ 122398 w 609076"/>
                <a:gd name="connsiteY19" fmla="*/ 392017 h 608094"/>
                <a:gd name="connsiteX20" fmla="*/ 135672 w 609076"/>
                <a:gd name="connsiteY20" fmla="*/ 378765 h 608094"/>
                <a:gd name="connsiteX21" fmla="*/ 513252 w 609076"/>
                <a:gd name="connsiteY21" fmla="*/ 188723 h 608094"/>
                <a:gd name="connsiteX22" fmla="*/ 595111 w 609076"/>
                <a:gd name="connsiteY22" fmla="*/ 270462 h 608094"/>
                <a:gd name="connsiteX23" fmla="*/ 595111 w 609076"/>
                <a:gd name="connsiteY23" fmla="*/ 337658 h 608094"/>
                <a:gd name="connsiteX24" fmla="*/ 516017 w 609076"/>
                <a:gd name="connsiteY24" fmla="*/ 416635 h 608094"/>
                <a:gd name="connsiteX25" fmla="*/ 530398 w 609076"/>
                <a:gd name="connsiteY25" fmla="*/ 430995 h 608094"/>
                <a:gd name="connsiteX26" fmla="*/ 531412 w 609076"/>
                <a:gd name="connsiteY26" fmla="*/ 434677 h 608094"/>
                <a:gd name="connsiteX27" fmla="*/ 528831 w 609076"/>
                <a:gd name="connsiteY27" fmla="*/ 437530 h 608094"/>
                <a:gd name="connsiteX28" fmla="*/ 396271 w 609076"/>
                <a:gd name="connsiteY28" fmla="*/ 482266 h 608094"/>
                <a:gd name="connsiteX29" fmla="*/ 382997 w 609076"/>
                <a:gd name="connsiteY29" fmla="*/ 469011 h 608094"/>
                <a:gd name="connsiteX30" fmla="*/ 427798 w 609076"/>
                <a:gd name="connsiteY30" fmla="*/ 336645 h 608094"/>
                <a:gd name="connsiteX31" fmla="*/ 430655 w 609076"/>
                <a:gd name="connsiteY31" fmla="*/ 334068 h 608094"/>
                <a:gd name="connsiteX32" fmla="*/ 434343 w 609076"/>
                <a:gd name="connsiteY32" fmla="*/ 335172 h 608094"/>
                <a:gd name="connsiteX33" fmla="*/ 448631 w 609076"/>
                <a:gd name="connsiteY33" fmla="*/ 349440 h 608094"/>
                <a:gd name="connsiteX34" fmla="*/ 494170 w 609076"/>
                <a:gd name="connsiteY34" fmla="*/ 304060 h 608094"/>
                <a:gd name="connsiteX35" fmla="*/ 445958 w 609076"/>
                <a:gd name="connsiteY35" fmla="*/ 255919 h 608094"/>
                <a:gd name="connsiteX36" fmla="*/ 474996 w 609076"/>
                <a:gd name="connsiteY36" fmla="*/ 265768 h 608094"/>
                <a:gd name="connsiteX37" fmla="*/ 487164 w 609076"/>
                <a:gd name="connsiteY37" fmla="*/ 267701 h 608094"/>
                <a:gd name="connsiteX38" fmla="*/ 514082 w 609076"/>
                <a:gd name="connsiteY38" fmla="*/ 256563 h 608094"/>
                <a:gd name="connsiteX39" fmla="*/ 523116 w 609076"/>
                <a:gd name="connsiteY39" fmla="*/ 217719 h 608094"/>
                <a:gd name="connsiteX40" fmla="*/ 212828 w 609076"/>
                <a:gd name="connsiteY40" fmla="*/ 125789 h 608094"/>
                <a:gd name="connsiteX41" fmla="*/ 226102 w 609076"/>
                <a:gd name="connsiteY41" fmla="*/ 139043 h 608094"/>
                <a:gd name="connsiteX42" fmla="*/ 181209 w 609076"/>
                <a:gd name="connsiteY42" fmla="*/ 271491 h 608094"/>
                <a:gd name="connsiteX43" fmla="*/ 178351 w 609076"/>
                <a:gd name="connsiteY43" fmla="*/ 273976 h 608094"/>
                <a:gd name="connsiteX44" fmla="*/ 174664 w 609076"/>
                <a:gd name="connsiteY44" fmla="*/ 272964 h 608094"/>
                <a:gd name="connsiteX45" fmla="*/ 160376 w 609076"/>
                <a:gd name="connsiteY45" fmla="*/ 258697 h 608094"/>
                <a:gd name="connsiteX46" fmla="*/ 114929 w 609076"/>
                <a:gd name="connsiteY46" fmla="*/ 304074 h 608094"/>
                <a:gd name="connsiteX47" fmla="*/ 163141 w 609076"/>
                <a:gd name="connsiteY47" fmla="*/ 352212 h 608094"/>
                <a:gd name="connsiteX48" fmla="*/ 134011 w 609076"/>
                <a:gd name="connsiteY48" fmla="*/ 342363 h 608094"/>
                <a:gd name="connsiteX49" fmla="*/ 121843 w 609076"/>
                <a:gd name="connsiteY49" fmla="*/ 340338 h 608094"/>
                <a:gd name="connsiteX50" fmla="*/ 95202 w 609076"/>
                <a:gd name="connsiteY50" fmla="*/ 351383 h 608094"/>
                <a:gd name="connsiteX51" fmla="*/ 85891 w 609076"/>
                <a:gd name="connsiteY51" fmla="*/ 390317 h 608094"/>
                <a:gd name="connsiteX52" fmla="*/ 95755 w 609076"/>
                <a:gd name="connsiteY52" fmla="*/ 419402 h 608094"/>
                <a:gd name="connsiteX53" fmla="*/ 13896 w 609076"/>
                <a:gd name="connsiteY53" fmla="*/ 337669 h 608094"/>
                <a:gd name="connsiteX54" fmla="*/ 13896 w 609076"/>
                <a:gd name="connsiteY54" fmla="*/ 270478 h 608094"/>
                <a:gd name="connsiteX55" fmla="*/ 93082 w 609076"/>
                <a:gd name="connsiteY55" fmla="*/ 191414 h 608094"/>
                <a:gd name="connsiteX56" fmla="*/ 78701 w 609076"/>
                <a:gd name="connsiteY56" fmla="*/ 177148 h 608094"/>
                <a:gd name="connsiteX57" fmla="*/ 77687 w 609076"/>
                <a:gd name="connsiteY57" fmla="*/ 173466 h 608094"/>
                <a:gd name="connsiteX58" fmla="*/ 80268 w 609076"/>
                <a:gd name="connsiteY58" fmla="*/ 170613 h 608094"/>
                <a:gd name="connsiteX59" fmla="*/ 212828 w 609076"/>
                <a:gd name="connsiteY59" fmla="*/ 125789 h 608094"/>
                <a:gd name="connsiteX60" fmla="*/ 304478 w 609076"/>
                <a:gd name="connsiteY60" fmla="*/ 0 h 608094"/>
                <a:gd name="connsiteX61" fmla="*/ 338157 w 609076"/>
                <a:gd name="connsiteY61" fmla="*/ 13876 h 608094"/>
                <a:gd name="connsiteX62" fmla="*/ 420931 w 609076"/>
                <a:gd name="connsiteY62" fmla="*/ 96535 h 608094"/>
                <a:gd name="connsiteX63" fmla="*/ 435218 w 609076"/>
                <a:gd name="connsiteY63" fmla="*/ 82267 h 608094"/>
                <a:gd name="connsiteX64" fmla="*/ 438905 w 609076"/>
                <a:gd name="connsiteY64" fmla="*/ 81163 h 608094"/>
                <a:gd name="connsiteX65" fmla="*/ 441762 w 609076"/>
                <a:gd name="connsiteY65" fmla="*/ 83740 h 608094"/>
                <a:gd name="connsiteX66" fmla="*/ 486560 w 609076"/>
                <a:gd name="connsiteY66" fmla="*/ 216105 h 608094"/>
                <a:gd name="connsiteX67" fmla="*/ 473286 w 609076"/>
                <a:gd name="connsiteY67" fmla="*/ 229360 h 608094"/>
                <a:gd name="connsiteX68" fmla="*/ 340830 w 609076"/>
                <a:gd name="connsiteY68" fmla="*/ 184625 h 608094"/>
                <a:gd name="connsiteX69" fmla="*/ 338157 w 609076"/>
                <a:gd name="connsiteY69" fmla="*/ 181771 h 608094"/>
                <a:gd name="connsiteX70" fmla="*/ 339263 w 609076"/>
                <a:gd name="connsiteY70" fmla="*/ 178089 h 608094"/>
                <a:gd name="connsiteX71" fmla="*/ 353550 w 609076"/>
                <a:gd name="connsiteY71" fmla="*/ 163730 h 608094"/>
                <a:gd name="connsiteX72" fmla="*/ 304512 w 609076"/>
                <a:gd name="connsiteY72" fmla="*/ 114760 h 608094"/>
                <a:gd name="connsiteX73" fmla="*/ 252617 w 609076"/>
                <a:gd name="connsiteY73" fmla="*/ 166491 h 608094"/>
                <a:gd name="connsiteX74" fmla="*/ 262480 w 609076"/>
                <a:gd name="connsiteY74" fmla="*/ 137496 h 608094"/>
                <a:gd name="connsiteX75" fmla="*/ 253447 w 609076"/>
                <a:gd name="connsiteY75" fmla="*/ 98652 h 608094"/>
                <a:gd name="connsiteX76" fmla="*/ 226624 w 609076"/>
                <a:gd name="connsiteY76" fmla="*/ 87422 h 608094"/>
                <a:gd name="connsiteX77" fmla="*/ 214272 w 609076"/>
                <a:gd name="connsiteY77" fmla="*/ 89539 h 608094"/>
                <a:gd name="connsiteX78" fmla="*/ 185329 w 609076"/>
                <a:gd name="connsiteY78" fmla="*/ 99296 h 608094"/>
                <a:gd name="connsiteX79" fmla="*/ 270868 w 609076"/>
                <a:gd name="connsiteY79" fmla="*/ 13876 h 608094"/>
                <a:gd name="connsiteX80" fmla="*/ 304478 w 609076"/>
                <a:gd name="connsiteY80" fmla="*/ 0 h 608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609076" h="608094">
                  <a:moveTo>
                    <a:pt x="135672" y="378765"/>
                  </a:moveTo>
                  <a:cubicBezTo>
                    <a:pt x="177243" y="392753"/>
                    <a:pt x="257159" y="419809"/>
                    <a:pt x="268220" y="423490"/>
                  </a:cubicBezTo>
                  <a:cubicBezTo>
                    <a:pt x="269511" y="423950"/>
                    <a:pt x="270525" y="425054"/>
                    <a:pt x="270801" y="426343"/>
                  </a:cubicBezTo>
                  <a:cubicBezTo>
                    <a:pt x="271078" y="427723"/>
                    <a:pt x="270709" y="429103"/>
                    <a:pt x="269787" y="430116"/>
                  </a:cubicBezTo>
                  <a:lnTo>
                    <a:pt x="255408" y="444380"/>
                  </a:lnTo>
                  <a:lnTo>
                    <a:pt x="304538" y="493430"/>
                  </a:lnTo>
                  <a:lnTo>
                    <a:pt x="356341" y="441619"/>
                  </a:lnTo>
                  <a:lnTo>
                    <a:pt x="346478" y="470699"/>
                  </a:lnTo>
                  <a:cubicBezTo>
                    <a:pt x="341869" y="484319"/>
                    <a:pt x="345280" y="499227"/>
                    <a:pt x="355511" y="509534"/>
                  </a:cubicBezTo>
                  <a:cubicBezTo>
                    <a:pt x="362793" y="516712"/>
                    <a:pt x="372287" y="520669"/>
                    <a:pt x="382426" y="520669"/>
                  </a:cubicBezTo>
                  <a:cubicBezTo>
                    <a:pt x="386574" y="520669"/>
                    <a:pt x="390722" y="520025"/>
                    <a:pt x="394778" y="518645"/>
                  </a:cubicBezTo>
                  <a:lnTo>
                    <a:pt x="423629" y="508890"/>
                  </a:lnTo>
                  <a:lnTo>
                    <a:pt x="338182" y="594198"/>
                  </a:lnTo>
                  <a:cubicBezTo>
                    <a:pt x="328872" y="603493"/>
                    <a:pt x="316705" y="608094"/>
                    <a:pt x="304538" y="608094"/>
                  </a:cubicBezTo>
                  <a:cubicBezTo>
                    <a:pt x="292371" y="608094"/>
                    <a:pt x="280111" y="603493"/>
                    <a:pt x="270894" y="594198"/>
                  </a:cubicBezTo>
                  <a:lnTo>
                    <a:pt x="188120" y="511559"/>
                  </a:lnTo>
                  <a:lnTo>
                    <a:pt x="173832" y="525915"/>
                  </a:lnTo>
                  <a:cubicBezTo>
                    <a:pt x="172818" y="526835"/>
                    <a:pt x="171436" y="527295"/>
                    <a:pt x="170053" y="526927"/>
                  </a:cubicBezTo>
                  <a:cubicBezTo>
                    <a:pt x="168763" y="526651"/>
                    <a:pt x="167657" y="525639"/>
                    <a:pt x="167288" y="524350"/>
                  </a:cubicBezTo>
                  <a:cubicBezTo>
                    <a:pt x="163232" y="512571"/>
                    <a:pt x="135856" y="431864"/>
                    <a:pt x="122398" y="392017"/>
                  </a:cubicBezTo>
                  <a:cubicBezTo>
                    <a:pt x="119633" y="383826"/>
                    <a:pt x="127468" y="376004"/>
                    <a:pt x="135672" y="378765"/>
                  </a:cubicBezTo>
                  <a:close/>
                  <a:moveTo>
                    <a:pt x="513252" y="188723"/>
                  </a:moveTo>
                  <a:lnTo>
                    <a:pt x="595111" y="270462"/>
                  </a:lnTo>
                  <a:cubicBezTo>
                    <a:pt x="613732" y="288964"/>
                    <a:pt x="613732" y="319064"/>
                    <a:pt x="595111" y="337658"/>
                  </a:cubicBezTo>
                  <a:lnTo>
                    <a:pt x="516017" y="416635"/>
                  </a:lnTo>
                  <a:lnTo>
                    <a:pt x="530398" y="430995"/>
                  </a:lnTo>
                  <a:cubicBezTo>
                    <a:pt x="531320" y="431915"/>
                    <a:pt x="531689" y="433296"/>
                    <a:pt x="531412" y="434677"/>
                  </a:cubicBezTo>
                  <a:cubicBezTo>
                    <a:pt x="531043" y="435965"/>
                    <a:pt x="530122" y="437070"/>
                    <a:pt x="528831" y="437530"/>
                  </a:cubicBezTo>
                  <a:cubicBezTo>
                    <a:pt x="513160" y="442869"/>
                    <a:pt x="524130" y="439095"/>
                    <a:pt x="396271" y="482266"/>
                  </a:cubicBezTo>
                  <a:cubicBezTo>
                    <a:pt x="388067" y="485027"/>
                    <a:pt x="380231" y="477203"/>
                    <a:pt x="382997" y="469011"/>
                  </a:cubicBezTo>
                  <a:cubicBezTo>
                    <a:pt x="399313" y="420593"/>
                    <a:pt x="423004" y="350913"/>
                    <a:pt x="427798" y="336645"/>
                  </a:cubicBezTo>
                  <a:cubicBezTo>
                    <a:pt x="428259" y="335356"/>
                    <a:pt x="429365" y="334436"/>
                    <a:pt x="430655" y="334068"/>
                  </a:cubicBezTo>
                  <a:cubicBezTo>
                    <a:pt x="431946" y="333792"/>
                    <a:pt x="433421" y="334160"/>
                    <a:pt x="434343" y="335172"/>
                  </a:cubicBezTo>
                  <a:lnTo>
                    <a:pt x="448631" y="349440"/>
                  </a:lnTo>
                  <a:lnTo>
                    <a:pt x="494170" y="304060"/>
                  </a:lnTo>
                  <a:lnTo>
                    <a:pt x="445958" y="255919"/>
                  </a:lnTo>
                  <a:lnTo>
                    <a:pt x="474996" y="265768"/>
                  </a:lnTo>
                  <a:cubicBezTo>
                    <a:pt x="478775" y="267056"/>
                    <a:pt x="482924" y="267701"/>
                    <a:pt x="487164" y="267701"/>
                  </a:cubicBezTo>
                  <a:cubicBezTo>
                    <a:pt x="497212" y="267701"/>
                    <a:pt x="506983" y="263651"/>
                    <a:pt x="514082" y="256563"/>
                  </a:cubicBezTo>
                  <a:cubicBezTo>
                    <a:pt x="524037" y="246714"/>
                    <a:pt x="527725" y="231434"/>
                    <a:pt x="523116" y="217719"/>
                  </a:cubicBezTo>
                  <a:close/>
                  <a:moveTo>
                    <a:pt x="212828" y="125789"/>
                  </a:moveTo>
                  <a:cubicBezTo>
                    <a:pt x="221032" y="123027"/>
                    <a:pt x="228868" y="130851"/>
                    <a:pt x="226102" y="139043"/>
                  </a:cubicBezTo>
                  <a:cubicBezTo>
                    <a:pt x="211445" y="182302"/>
                    <a:pt x="186095" y="257316"/>
                    <a:pt x="181209" y="271491"/>
                  </a:cubicBezTo>
                  <a:cubicBezTo>
                    <a:pt x="180840" y="272779"/>
                    <a:pt x="179734" y="273700"/>
                    <a:pt x="178351" y="273976"/>
                  </a:cubicBezTo>
                  <a:cubicBezTo>
                    <a:pt x="177061" y="274344"/>
                    <a:pt x="175678" y="273976"/>
                    <a:pt x="174664" y="272964"/>
                  </a:cubicBezTo>
                  <a:lnTo>
                    <a:pt x="160376" y="258697"/>
                  </a:lnTo>
                  <a:lnTo>
                    <a:pt x="114929" y="304074"/>
                  </a:lnTo>
                  <a:lnTo>
                    <a:pt x="163141" y="352212"/>
                  </a:lnTo>
                  <a:lnTo>
                    <a:pt x="134011" y="342363"/>
                  </a:lnTo>
                  <a:cubicBezTo>
                    <a:pt x="130232" y="341075"/>
                    <a:pt x="126083" y="340338"/>
                    <a:pt x="121843" y="340338"/>
                  </a:cubicBezTo>
                  <a:cubicBezTo>
                    <a:pt x="111795" y="340338"/>
                    <a:pt x="102300" y="344204"/>
                    <a:pt x="95202" y="351383"/>
                  </a:cubicBezTo>
                  <a:cubicBezTo>
                    <a:pt x="84785" y="361784"/>
                    <a:pt x="81282" y="376695"/>
                    <a:pt x="85891" y="390317"/>
                  </a:cubicBezTo>
                  <a:lnTo>
                    <a:pt x="95755" y="419402"/>
                  </a:lnTo>
                  <a:lnTo>
                    <a:pt x="13896" y="337669"/>
                  </a:lnTo>
                  <a:cubicBezTo>
                    <a:pt x="-4633" y="319077"/>
                    <a:pt x="-4633" y="288979"/>
                    <a:pt x="13896" y="270478"/>
                  </a:cubicBezTo>
                  <a:lnTo>
                    <a:pt x="93082" y="191414"/>
                  </a:lnTo>
                  <a:lnTo>
                    <a:pt x="78701" y="177148"/>
                  </a:lnTo>
                  <a:cubicBezTo>
                    <a:pt x="77779" y="176135"/>
                    <a:pt x="77318" y="174755"/>
                    <a:pt x="77687" y="173466"/>
                  </a:cubicBezTo>
                  <a:cubicBezTo>
                    <a:pt x="77963" y="172086"/>
                    <a:pt x="78978" y="170981"/>
                    <a:pt x="80268" y="170613"/>
                  </a:cubicBezTo>
                  <a:cubicBezTo>
                    <a:pt x="81098" y="170337"/>
                    <a:pt x="166183" y="141528"/>
                    <a:pt x="212828" y="125789"/>
                  </a:cubicBezTo>
                  <a:close/>
                  <a:moveTo>
                    <a:pt x="304478" y="0"/>
                  </a:moveTo>
                  <a:cubicBezTo>
                    <a:pt x="316657" y="0"/>
                    <a:pt x="328847" y="4625"/>
                    <a:pt x="338157" y="13876"/>
                  </a:cubicBezTo>
                  <a:lnTo>
                    <a:pt x="420931" y="96535"/>
                  </a:lnTo>
                  <a:lnTo>
                    <a:pt x="435218" y="82267"/>
                  </a:lnTo>
                  <a:cubicBezTo>
                    <a:pt x="436140" y="81255"/>
                    <a:pt x="437522" y="80887"/>
                    <a:pt x="438905" y="81163"/>
                  </a:cubicBezTo>
                  <a:cubicBezTo>
                    <a:pt x="440287" y="81531"/>
                    <a:pt x="441301" y="82451"/>
                    <a:pt x="441762" y="83740"/>
                  </a:cubicBezTo>
                  <a:cubicBezTo>
                    <a:pt x="445634" y="95246"/>
                    <a:pt x="472272" y="173855"/>
                    <a:pt x="486560" y="216105"/>
                  </a:cubicBezTo>
                  <a:cubicBezTo>
                    <a:pt x="489325" y="224297"/>
                    <a:pt x="481490" y="232121"/>
                    <a:pt x="473286" y="229360"/>
                  </a:cubicBezTo>
                  <a:cubicBezTo>
                    <a:pt x="417059" y="210398"/>
                    <a:pt x="353734" y="188951"/>
                    <a:pt x="340830" y="184625"/>
                  </a:cubicBezTo>
                  <a:cubicBezTo>
                    <a:pt x="339447" y="184164"/>
                    <a:pt x="338525" y="183152"/>
                    <a:pt x="338157" y="181771"/>
                  </a:cubicBezTo>
                  <a:cubicBezTo>
                    <a:pt x="337880" y="180482"/>
                    <a:pt x="338249" y="179010"/>
                    <a:pt x="339263" y="178089"/>
                  </a:cubicBezTo>
                  <a:lnTo>
                    <a:pt x="353550" y="163730"/>
                  </a:lnTo>
                  <a:lnTo>
                    <a:pt x="304512" y="114760"/>
                  </a:lnTo>
                  <a:lnTo>
                    <a:pt x="252617" y="166491"/>
                  </a:lnTo>
                  <a:lnTo>
                    <a:pt x="262480" y="137496"/>
                  </a:lnTo>
                  <a:cubicBezTo>
                    <a:pt x="267181" y="123781"/>
                    <a:pt x="263678" y="108961"/>
                    <a:pt x="253447" y="98652"/>
                  </a:cubicBezTo>
                  <a:cubicBezTo>
                    <a:pt x="246165" y="91380"/>
                    <a:pt x="236671" y="87422"/>
                    <a:pt x="226624" y="87422"/>
                  </a:cubicBezTo>
                  <a:cubicBezTo>
                    <a:pt x="222384" y="87422"/>
                    <a:pt x="218236" y="88158"/>
                    <a:pt x="214272" y="89539"/>
                  </a:cubicBezTo>
                  <a:lnTo>
                    <a:pt x="185329" y="99296"/>
                  </a:lnTo>
                  <a:lnTo>
                    <a:pt x="270868" y="13876"/>
                  </a:lnTo>
                  <a:cubicBezTo>
                    <a:pt x="280132" y="4625"/>
                    <a:pt x="292299" y="0"/>
                    <a:pt x="304478" y="0"/>
                  </a:cubicBezTo>
                  <a:close/>
                </a:path>
              </a:pathLst>
            </a:custGeom>
            <a:solidFill>
              <a:schemeClr val="accent5">
                <a:lumMod val="75000"/>
              </a:schemeClr>
            </a:solidFill>
            <a:ln>
              <a:noFill/>
            </a:ln>
          </p:spPr>
          <p:txBody>
            <a:bodyPr anchor="ct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a:endParaRPr dirty="0"/>
            </a:p>
          </p:txBody>
        </p:sp>
        <p:sp>
          <p:nvSpPr>
            <p:cNvPr id="7" name="išlïḋê"/>
            <p:cNvSpPr txBox="1"/>
            <p:nvPr/>
          </p:nvSpPr>
          <p:spPr>
            <a:xfrm>
              <a:off x="4045281" y="2341740"/>
              <a:ext cx="1249380" cy="455233"/>
            </a:xfrm>
            <a:prstGeom prst="rect">
              <a:avLst/>
            </a:prstGeom>
            <a:noFill/>
          </p:spPr>
          <p:txBody>
            <a:bodyPr wrap="none" lIns="90000" tIns="46800" rIns="90000" bIns="46800" anchor="ctr" anchorCtr="0">
              <a:noAutofit/>
            </a:bodyPr>
            <a:lstStyle/>
            <a:p>
              <a:pPr algn="ctr"/>
              <a:r>
                <a:rPr lang="zh-CN" altLang="en-US" sz="2400" dirty="0">
                  <a:solidFill>
                    <a:schemeClr val="tx1">
                      <a:lumMod val="85000"/>
                      <a:lumOff val="15000"/>
                    </a:schemeClr>
                  </a:solidFill>
                  <a:latin typeface="造字工房刻宋（非商用）粗体" pitchFamily="50" charset="-122"/>
                  <a:ea typeface="造字工房刻宋（非商用）粗体" pitchFamily="50" charset="-122"/>
                </a:rPr>
                <a:t>基础功能</a:t>
              </a:r>
            </a:p>
          </p:txBody>
        </p:sp>
        <p:grpSp>
          <p:nvGrpSpPr>
            <p:cNvPr id="8" name="ïsḻîḋè"/>
            <p:cNvGrpSpPr/>
            <p:nvPr/>
          </p:nvGrpSpPr>
          <p:grpSpPr>
            <a:xfrm>
              <a:off x="432475" y="1629623"/>
              <a:ext cx="2104848" cy="792756"/>
              <a:chOff x="1268227" y="1619185"/>
              <a:chExt cx="2412263" cy="908538"/>
            </a:xfrm>
          </p:grpSpPr>
          <p:sp>
            <p:nvSpPr>
              <p:cNvPr id="18" name="iŝ1íḋe"/>
              <p:cNvSpPr/>
              <p:nvPr/>
            </p:nvSpPr>
            <p:spPr bwMode="auto">
              <a:xfrm>
                <a:off x="1268227" y="1970324"/>
                <a:ext cx="2412263"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Autofit/>
              </a:bodyPr>
              <a:lstStyle/>
              <a:p>
                <a:r>
                  <a:rPr lang="zh-CN" altLang="en-US" sz="1100" b="1" dirty="0">
                    <a:solidFill>
                      <a:schemeClr val="accent5">
                        <a:lumMod val="50000"/>
                      </a:schemeClr>
                    </a:solidFill>
                    <a:ea typeface="造字工房刻宋（非商用）粗体" pitchFamily="50" charset="-122"/>
                  </a:rPr>
                  <a:t>用户一般通过在搜索框键入关键词可以实现书籍的精确搜索。</a:t>
                </a:r>
              </a:p>
            </p:txBody>
          </p:sp>
          <p:sp>
            <p:nvSpPr>
              <p:cNvPr id="19" name="ïşľïďé"/>
              <p:cNvSpPr txBox="1"/>
              <p:nvPr/>
            </p:nvSpPr>
            <p:spPr bwMode="auto">
              <a:xfrm>
                <a:off x="1268227" y="1619185"/>
                <a:ext cx="2195910" cy="351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ormAutofit fontScale="92500" lnSpcReduction="20000"/>
              </a:bodyPr>
              <a:lstStyle/>
              <a:p>
                <a:pPr algn="ctr"/>
                <a:r>
                  <a:rPr lang="zh-CN" altLang="en-US" b="1" dirty="0">
                    <a:latin typeface="造字工房刻宋（非商用）粗体" pitchFamily="50" charset="-122"/>
                    <a:ea typeface="造字工房刻宋（非商用）粗体" pitchFamily="50" charset="-122"/>
                  </a:rPr>
                  <a:t>搜索功能</a:t>
                </a:r>
                <a:endParaRPr lang="en-US" altLang="zh-CN" b="1" dirty="0">
                  <a:latin typeface="造字工房刻宋（非商用）粗体" pitchFamily="50" charset="-122"/>
                  <a:ea typeface="造字工房刻宋（非商用）粗体" pitchFamily="50" charset="-122"/>
                </a:endParaRPr>
              </a:p>
            </p:txBody>
          </p:sp>
        </p:grpSp>
        <p:grpSp>
          <p:nvGrpSpPr>
            <p:cNvPr id="9" name="îSľíḍe"/>
            <p:cNvGrpSpPr/>
            <p:nvPr/>
          </p:nvGrpSpPr>
          <p:grpSpPr>
            <a:xfrm>
              <a:off x="432475" y="2643778"/>
              <a:ext cx="2232248" cy="923639"/>
              <a:chOff x="1268227" y="1619185"/>
              <a:chExt cx="2558269" cy="1058537"/>
            </a:xfrm>
          </p:grpSpPr>
          <p:sp>
            <p:nvSpPr>
              <p:cNvPr id="16" name="í$ḻïďé"/>
              <p:cNvSpPr/>
              <p:nvPr/>
            </p:nvSpPr>
            <p:spPr bwMode="auto">
              <a:xfrm>
                <a:off x="1268227" y="1970324"/>
                <a:ext cx="2558269" cy="707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Autofit/>
              </a:bodyPr>
              <a:lstStyle/>
              <a:p>
                <a:r>
                  <a:rPr lang="zh-CN" altLang="en-US" sz="1100" b="1" dirty="0">
                    <a:solidFill>
                      <a:schemeClr val="accent5">
                        <a:lumMod val="50000"/>
                      </a:schemeClr>
                    </a:solidFill>
                    <a:latin typeface="造字工房刻宋（非商用）粗体" pitchFamily="50" charset="-122"/>
                    <a:ea typeface="造字工房刻宋（非商用）粗体" pitchFamily="50" charset="-122"/>
                  </a:rPr>
                  <a:t>对商品的按类查找，并可以查看商品详情页，加入购物车，生成订单，交易完成。</a:t>
                </a:r>
              </a:p>
            </p:txBody>
          </p:sp>
          <p:sp>
            <p:nvSpPr>
              <p:cNvPr id="17" name="îŝľïḋé"/>
              <p:cNvSpPr txBox="1"/>
              <p:nvPr/>
            </p:nvSpPr>
            <p:spPr bwMode="auto">
              <a:xfrm>
                <a:off x="1268227" y="1619185"/>
                <a:ext cx="2195910" cy="351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ormAutofit fontScale="92500" lnSpcReduction="20000"/>
              </a:bodyPr>
              <a:lstStyle/>
              <a:p>
                <a:pPr algn="ctr">
                  <a:spcBef>
                    <a:spcPct val="0"/>
                  </a:spcBef>
                </a:pPr>
                <a:r>
                  <a:rPr lang="zh-CN" altLang="en-US" b="1" dirty="0">
                    <a:solidFill>
                      <a:schemeClr val="tx1">
                        <a:lumMod val="75000"/>
                        <a:lumOff val="25000"/>
                      </a:schemeClr>
                    </a:solidFill>
                    <a:latin typeface="造字工房刻宋（非商用）粗体" pitchFamily="50" charset="-122"/>
                    <a:ea typeface="造字工房刻宋（非商用）粗体" pitchFamily="50" charset="-122"/>
                  </a:rPr>
                  <a:t>商品管理</a:t>
                </a:r>
              </a:p>
            </p:txBody>
          </p:sp>
        </p:grpSp>
        <p:grpSp>
          <p:nvGrpSpPr>
            <p:cNvPr id="10" name="ïš1iḋê"/>
            <p:cNvGrpSpPr/>
            <p:nvPr/>
          </p:nvGrpSpPr>
          <p:grpSpPr>
            <a:xfrm>
              <a:off x="6904405" y="1629623"/>
              <a:ext cx="1916067" cy="792756"/>
              <a:chOff x="1268227" y="1619185"/>
              <a:chExt cx="2195910" cy="908538"/>
            </a:xfrm>
          </p:grpSpPr>
          <p:sp>
            <p:nvSpPr>
              <p:cNvPr id="14" name="ïslïďe"/>
              <p:cNvSpPr/>
              <p:nvPr/>
            </p:nvSpPr>
            <p:spPr bwMode="auto">
              <a:xfrm>
                <a:off x="1268227" y="1970324"/>
                <a:ext cx="2195910"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Autofit/>
              </a:bodyPr>
              <a:lstStyle/>
              <a:p>
                <a:r>
                  <a:rPr lang="zh-CN" altLang="en-US" sz="1100" b="1" dirty="0">
                    <a:solidFill>
                      <a:schemeClr val="accent5">
                        <a:lumMod val="50000"/>
                      </a:schemeClr>
                    </a:solidFill>
                    <a:latin typeface="造字工房刻宋（非商用）粗体" pitchFamily="50" charset="-122"/>
                    <a:ea typeface="造字工房刻宋（非商用）粗体" pitchFamily="50" charset="-122"/>
                  </a:rPr>
                  <a:t>订单管理：管理员可以查看已经付款成功的订单，并实现书籍的打包。</a:t>
                </a:r>
              </a:p>
            </p:txBody>
          </p:sp>
          <p:sp>
            <p:nvSpPr>
              <p:cNvPr id="15" name="îSļídê"/>
              <p:cNvSpPr txBox="1"/>
              <p:nvPr/>
            </p:nvSpPr>
            <p:spPr bwMode="auto">
              <a:xfrm>
                <a:off x="1268227" y="1619185"/>
                <a:ext cx="2195910" cy="351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ormAutofit fontScale="92500" lnSpcReduction="20000"/>
              </a:bodyPr>
              <a:lstStyle/>
              <a:p>
                <a:pPr algn="ctr">
                  <a:spcBef>
                    <a:spcPct val="0"/>
                  </a:spcBef>
                </a:pPr>
                <a:r>
                  <a:rPr lang="zh-CN" altLang="en-US" b="1" dirty="0">
                    <a:solidFill>
                      <a:schemeClr val="tx1">
                        <a:lumMod val="75000"/>
                        <a:lumOff val="25000"/>
                      </a:schemeClr>
                    </a:solidFill>
                    <a:latin typeface="造字工房刻宋（非商用）粗体" pitchFamily="50" charset="-122"/>
                    <a:ea typeface="造字工房刻宋（非商用）粗体" pitchFamily="50" charset="-122"/>
                  </a:rPr>
                  <a:t>订单管理</a:t>
                </a:r>
              </a:p>
            </p:txBody>
          </p:sp>
        </p:grpSp>
        <p:grpSp>
          <p:nvGrpSpPr>
            <p:cNvPr id="11" name="išlïḋé"/>
            <p:cNvGrpSpPr/>
            <p:nvPr/>
          </p:nvGrpSpPr>
          <p:grpSpPr>
            <a:xfrm>
              <a:off x="6801077" y="2643779"/>
              <a:ext cx="2056334" cy="869266"/>
              <a:chOff x="1149808" y="1619185"/>
              <a:chExt cx="2356663" cy="996222"/>
            </a:xfrm>
          </p:grpSpPr>
          <p:sp>
            <p:nvSpPr>
              <p:cNvPr id="12" name="îṩľïḑé"/>
              <p:cNvSpPr/>
              <p:nvPr/>
            </p:nvSpPr>
            <p:spPr bwMode="auto">
              <a:xfrm>
                <a:off x="1149808" y="2058009"/>
                <a:ext cx="2356663" cy="557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Autofit/>
              </a:bodyPr>
              <a:lstStyle/>
              <a:p>
                <a:r>
                  <a:rPr lang="zh-CN" altLang="en-US" sz="1100" b="1" dirty="0">
                    <a:solidFill>
                      <a:schemeClr val="accent5">
                        <a:lumMod val="50000"/>
                      </a:schemeClr>
                    </a:solidFill>
                    <a:ea typeface="造字工房刻宋（非商用）粗体" pitchFamily="50" charset="-122"/>
                  </a:rPr>
                  <a:t>管理员可以通过登陆后台的数据库实现对书籍的增删改查</a:t>
                </a:r>
                <a:endParaRPr lang="en-US" altLang="zh-CN" sz="1100" b="1" dirty="0">
                  <a:solidFill>
                    <a:schemeClr val="accent5">
                      <a:lumMod val="50000"/>
                    </a:schemeClr>
                  </a:solidFill>
                  <a:ea typeface="造字工房刻宋（非商用）粗体" pitchFamily="50" charset="-122"/>
                </a:endParaRPr>
              </a:p>
            </p:txBody>
          </p:sp>
          <p:sp>
            <p:nvSpPr>
              <p:cNvPr id="13" name="ïsľiďê"/>
              <p:cNvSpPr txBox="1"/>
              <p:nvPr/>
            </p:nvSpPr>
            <p:spPr bwMode="auto">
              <a:xfrm>
                <a:off x="1268227" y="1619185"/>
                <a:ext cx="2195910" cy="351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ormAutofit fontScale="92500" lnSpcReduction="20000"/>
              </a:bodyPr>
              <a:lstStyle/>
              <a:p>
                <a:pPr algn="ctr"/>
                <a:r>
                  <a:rPr lang="zh-CN" altLang="en-US" b="1" dirty="0">
                    <a:solidFill>
                      <a:schemeClr val="tx1">
                        <a:lumMod val="75000"/>
                        <a:lumOff val="25000"/>
                      </a:schemeClr>
                    </a:solidFill>
                    <a:latin typeface="造字工房刻宋（非商用）粗体" pitchFamily="50" charset="-122"/>
                    <a:ea typeface="造字工房刻宋（非商用）粗体" pitchFamily="50" charset="-122"/>
                  </a:rPr>
                  <a:t>后台数据管理</a:t>
                </a:r>
              </a:p>
              <a:p>
                <a:pPr algn="ctr"/>
                <a:endParaRPr lang="en-US" altLang="zh-CN" dirty="0">
                  <a:latin typeface="造字工房刻宋（非商用）粗体" pitchFamily="50" charset="-122"/>
                  <a:ea typeface="造字工房刻宋（非商用）粗体" pitchFamily="50" charset="-122"/>
                </a:endParaRPr>
              </a:p>
            </p:txBody>
          </p:sp>
        </p:grpSp>
      </p:grpSp>
      <p:pic>
        <p:nvPicPr>
          <p:cNvPr id="20" name="图片 19"/>
          <p:cNvPicPr>
            <a:picLocks noChangeAspect="1"/>
          </p:cNvPicPr>
          <p:nvPr/>
        </p:nvPicPr>
        <p:blipFill rotWithShape="1">
          <a:blip r:embed="rId2" cstate="screen"/>
          <a:srcRect/>
          <a:stretch>
            <a:fillRect/>
          </a:stretch>
        </p:blipFill>
        <p:spPr>
          <a:xfrm>
            <a:off x="225898" y="3483882"/>
            <a:ext cx="1343594" cy="1610828"/>
          </a:xfrm>
          <a:prstGeom prst="rect">
            <a:avLst/>
          </a:prstGeom>
        </p:spPr>
      </p:pic>
      <p:sp>
        <p:nvSpPr>
          <p:cNvPr id="3" name="文本框 2"/>
          <p:cNvSpPr txBox="1"/>
          <p:nvPr/>
        </p:nvSpPr>
        <p:spPr>
          <a:xfrm>
            <a:off x="980664" y="258897"/>
            <a:ext cx="1916067" cy="369332"/>
          </a:xfrm>
          <a:prstGeom prst="rect">
            <a:avLst/>
          </a:prstGeom>
          <a:noFill/>
        </p:spPr>
        <p:txBody>
          <a:bodyPr wrap="square" rtlCol="0">
            <a:spAutoFit/>
          </a:bodyPr>
          <a:lstStyle/>
          <a:p>
            <a:r>
              <a:rPr lang="zh-CN" altLang="en-US" dirty="0">
                <a:ea typeface="造字工房刻宋（非商用）粗体"/>
              </a:rPr>
              <a:t>客户端</a:t>
            </a:r>
          </a:p>
        </p:txBody>
      </p:sp>
      <p:sp>
        <p:nvSpPr>
          <p:cNvPr id="21" name="文本框 20"/>
          <p:cNvSpPr txBox="1"/>
          <p:nvPr/>
        </p:nvSpPr>
        <p:spPr>
          <a:xfrm>
            <a:off x="7496982" y="248820"/>
            <a:ext cx="1368152" cy="369332"/>
          </a:xfrm>
          <a:prstGeom prst="rect">
            <a:avLst/>
          </a:prstGeom>
          <a:noFill/>
        </p:spPr>
        <p:txBody>
          <a:bodyPr wrap="square" rtlCol="0">
            <a:spAutoFit/>
          </a:bodyPr>
          <a:lstStyle/>
          <a:p>
            <a:r>
              <a:rPr lang="zh-CN" altLang="en-US" dirty="0">
                <a:ea typeface="造字工房刻宋（非商用）粗体"/>
              </a:rPr>
              <a:t>管理端</a:t>
            </a:r>
          </a:p>
        </p:txBody>
      </p:sp>
    </p:spTree>
    <p:extLst>
      <p:ext uri="{BB962C8B-B14F-4D97-AF65-F5344CB8AC3E}">
        <p14:creationId xmlns:p14="http://schemas.microsoft.com/office/powerpoint/2010/main" val="10085415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86130" y="1286510"/>
            <a:ext cx="7952105" cy="2811145"/>
            <a:chOff x="1" y="906157"/>
            <a:chExt cx="9144000" cy="3597000"/>
          </a:xfrm>
        </p:grpSpPr>
        <p:sp>
          <p:nvSpPr>
            <p:cNvPr id="4" name="îṣļîḍê"/>
            <p:cNvSpPr/>
            <p:nvPr/>
          </p:nvSpPr>
          <p:spPr bwMode="auto">
            <a:xfrm>
              <a:off x="1" y="1113588"/>
              <a:ext cx="9144000" cy="3071583"/>
            </a:xfrm>
            <a:custGeom>
              <a:avLst/>
              <a:gdLst>
                <a:gd name="T0" fmla="*/ 0 w 9294125"/>
                <a:gd name="T1" fmla="*/ 1419367 h 2879677"/>
                <a:gd name="T2" fmla="*/ 1739806 w 9294125"/>
                <a:gd name="T3" fmla="*/ 1419367 h 2879677"/>
                <a:gd name="T4" fmla="*/ 2181062 w 9294125"/>
                <a:gd name="T5" fmla="*/ 723331 h 2879677"/>
                <a:gd name="T6" fmla="*/ 2887070 w 9294125"/>
                <a:gd name="T7" fmla="*/ 2879677 h 2879677"/>
                <a:gd name="T8" fmla="*/ 3492220 w 9294125"/>
                <a:gd name="T9" fmla="*/ 0 h 2879677"/>
                <a:gd name="T10" fmla="*/ 3820010 w 9294125"/>
                <a:gd name="T11" fmla="*/ 2088107 h 2879677"/>
                <a:gd name="T12" fmla="*/ 8585566 w 9294125"/>
                <a:gd name="T13" fmla="*/ 2156346 h 2879677"/>
                <a:gd name="T14" fmla="*/ 0 60000 65536"/>
                <a:gd name="T15" fmla="*/ 0 60000 65536"/>
                <a:gd name="T16" fmla="*/ 0 60000 65536"/>
                <a:gd name="T17" fmla="*/ 0 60000 65536"/>
                <a:gd name="T18" fmla="*/ 0 60000 65536"/>
                <a:gd name="T19" fmla="*/ 0 60000 65536"/>
                <a:gd name="T20" fmla="*/ 0 60000 65536"/>
                <a:gd name="T21" fmla="*/ 0 w 9294125"/>
                <a:gd name="T22" fmla="*/ 0 h 2879677"/>
                <a:gd name="T23" fmla="*/ 9294125 w 9294125"/>
                <a:gd name="T24" fmla="*/ 2879677 h 287967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294125" h="2879677">
                  <a:moveTo>
                    <a:pt x="0" y="1419367"/>
                  </a:moveTo>
                  <a:lnTo>
                    <a:pt x="1883391" y="1419367"/>
                  </a:lnTo>
                  <a:lnTo>
                    <a:pt x="2361063" y="723331"/>
                  </a:lnTo>
                  <a:lnTo>
                    <a:pt x="3125337" y="2879677"/>
                  </a:lnTo>
                  <a:lnTo>
                    <a:pt x="3780430" y="0"/>
                  </a:lnTo>
                  <a:lnTo>
                    <a:pt x="4135272" y="2088107"/>
                  </a:lnTo>
                  <a:lnTo>
                    <a:pt x="9294125" y="2156346"/>
                  </a:lnTo>
                </a:path>
              </a:pathLst>
            </a:custGeom>
            <a:noFill/>
            <a:ln w="25400" cap="flat" cmpd="sng">
              <a:solidFill>
                <a:schemeClr val="accent5">
                  <a:lumMod val="50000"/>
                </a:schemeClr>
              </a:solidFill>
              <a:round/>
            </a:ln>
            <a:extLst>
              <a:ext uri="{909E8E84-426E-40DD-AFC4-6F175D3DCCD1}">
                <a14:hiddenFill xmlns:a14="http://schemas.microsoft.com/office/drawing/2010/main">
                  <a:solidFill>
                    <a:srgbClr val="FFFFFF"/>
                  </a:solidFill>
                </a14:hiddenFill>
              </a:ext>
            </a:extLst>
          </p:spPr>
          <p:txBody>
            <a:bodyPr anchor="ctr"/>
            <a:lstStyle/>
            <a:p>
              <a:pPr algn="ctr"/>
              <a:endParaRPr/>
            </a:p>
          </p:txBody>
        </p:sp>
        <p:grpSp>
          <p:nvGrpSpPr>
            <p:cNvPr id="5" name="ïṩ1îḑê"/>
            <p:cNvGrpSpPr/>
            <p:nvPr/>
          </p:nvGrpSpPr>
          <p:grpSpPr>
            <a:xfrm>
              <a:off x="2030087" y="1615859"/>
              <a:ext cx="543692" cy="543690"/>
              <a:chOff x="2406923" y="2845390"/>
              <a:chExt cx="571222" cy="571221"/>
            </a:xfrm>
          </p:grpSpPr>
          <p:sp>
            <p:nvSpPr>
              <p:cNvPr id="27" name="íśļiďè"/>
              <p:cNvSpPr/>
              <p:nvPr/>
            </p:nvSpPr>
            <p:spPr>
              <a:xfrm>
                <a:off x="2406923" y="2845390"/>
                <a:ext cx="571222" cy="571221"/>
              </a:xfrm>
              <a:prstGeom prst="ellipse">
                <a:avLst/>
              </a:prstGeom>
              <a:solidFill>
                <a:schemeClr val="accent5">
                  <a:lumMod val="75000"/>
                </a:schemeClr>
              </a:solidFill>
              <a:ln w="38100">
                <a:solidFill>
                  <a:schemeClr val="bg1"/>
                </a:solidFill>
              </a:ln>
            </p:spPr>
            <p:style>
              <a:lnRef idx="2">
                <a:schemeClr val="dk1"/>
              </a:lnRef>
              <a:fillRef idx="1">
                <a:schemeClr val="lt1"/>
              </a:fillRef>
              <a:effectRef idx="0">
                <a:schemeClr val="dk1"/>
              </a:effectRef>
              <a:fontRef idx="minor">
                <a:schemeClr val="dk1"/>
              </a:fontRef>
            </p:style>
            <p:txBody>
              <a:bodyPr anchor="ctr"/>
              <a:lstStyle/>
              <a:p>
                <a:pPr algn="ctr"/>
                <a:endParaRPr/>
              </a:p>
            </p:txBody>
          </p:sp>
          <p:sp>
            <p:nvSpPr>
              <p:cNvPr id="28" name="í$ḷïḋè"/>
              <p:cNvSpPr>
                <a:spLocks noChangeAspect="1"/>
              </p:cNvSpPr>
              <p:nvPr/>
            </p:nvSpPr>
            <p:spPr bwMode="auto">
              <a:xfrm>
                <a:off x="2540113" y="3021007"/>
                <a:ext cx="304843" cy="219985"/>
              </a:xfrm>
              <a:custGeom>
                <a:avLst/>
                <a:gdLst>
                  <a:gd name="connsiteX0" fmla="*/ 91000 w 605879"/>
                  <a:gd name="connsiteY0" fmla="*/ 173662 h 437224"/>
                  <a:gd name="connsiteX1" fmla="*/ 331193 w 605879"/>
                  <a:gd name="connsiteY1" fmla="*/ 173662 h 437224"/>
                  <a:gd name="connsiteX2" fmla="*/ 342454 w 605879"/>
                  <a:gd name="connsiteY2" fmla="*/ 184882 h 437224"/>
                  <a:gd name="connsiteX3" fmla="*/ 331193 w 605879"/>
                  <a:gd name="connsiteY3" fmla="*/ 196102 h 437224"/>
                  <a:gd name="connsiteX4" fmla="*/ 91000 w 605879"/>
                  <a:gd name="connsiteY4" fmla="*/ 196102 h 437224"/>
                  <a:gd name="connsiteX5" fmla="*/ 79739 w 605879"/>
                  <a:gd name="connsiteY5" fmla="*/ 184882 h 437224"/>
                  <a:gd name="connsiteX6" fmla="*/ 91000 w 605879"/>
                  <a:gd name="connsiteY6" fmla="*/ 173662 h 437224"/>
                  <a:gd name="connsiteX7" fmla="*/ 421630 w 605879"/>
                  <a:gd name="connsiteY7" fmla="*/ 131441 h 437224"/>
                  <a:gd name="connsiteX8" fmla="*/ 423552 w 605879"/>
                  <a:gd name="connsiteY8" fmla="*/ 152274 h 437224"/>
                  <a:gd name="connsiteX9" fmla="*/ 275961 w 605879"/>
                  <a:gd name="connsiteY9" fmla="*/ 300986 h 437224"/>
                  <a:gd name="connsiteX10" fmla="*/ 408175 w 605879"/>
                  <a:gd name="connsiteY10" fmla="*/ 358277 h 437224"/>
                  <a:gd name="connsiteX11" fmla="*/ 418060 w 605879"/>
                  <a:gd name="connsiteY11" fmla="*/ 365267 h 437224"/>
                  <a:gd name="connsiteX12" fmla="*/ 488218 w 605879"/>
                  <a:gd name="connsiteY12" fmla="*/ 410360 h 437224"/>
                  <a:gd name="connsiteX13" fmla="*/ 474214 w 605879"/>
                  <a:gd name="connsiteY13" fmla="*/ 363348 h 437224"/>
                  <a:gd name="connsiteX14" fmla="*/ 482039 w 605879"/>
                  <a:gd name="connsiteY14" fmla="*/ 349916 h 437224"/>
                  <a:gd name="connsiteX15" fmla="*/ 583363 w 605879"/>
                  <a:gd name="connsiteY15" fmla="*/ 244928 h 437224"/>
                  <a:gd name="connsiteX16" fmla="*/ 421630 w 605879"/>
                  <a:gd name="connsiteY16" fmla="*/ 131441 h 437224"/>
                  <a:gd name="connsiteX17" fmla="*/ 75898 w 605879"/>
                  <a:gd name="connsiteY17" fmla="*/ 120173 h 437224"/>
                  <a:gd name="connsiteX18" fmla="*/ 340509 w 605879"/>
                  <a:gd name="connsiteY18" fmla="*/ 120173 h 437224"/>
                  <a:gd name="connsiteX19" fmla="*/ 351769 w 605879"/>
                  <a:gd name="connsiteY19" fmla="*/ 131428 h 437224"/>
                  <a:gd name="connsiteX20" fmla="*/ 340509 w 605879"/>
                  <a:gd name="connsiteY20" fmla="*/ 142683 h 437224"/>
                  <a:gd name="connsiteX21" fmla="*/ 75898 w 605879"/>
                  <a:gd name="connsiteY21" fmla="*/ 142683 h 437224"/>
                  <a:gd name="connsiteX22" fmla="*/ 64638 w 605879"/>
                  <a:gd name="connsiteY22" fmla="*/ 131428 h 437224"/>
                  <a:gd name="connsiteX23" fmla="*/ 75898 w 605879"/>
                  <a:gd name="connsiteY23" fmla="*/ 120173 h 437224"/>
                  <a:gd name="connsiteX24" fmla="*/ 210609 w 605879"/>
                  <a:gd name="connsiteY24" fmla="*/ 22478 h 437224"/>
                  <a:gd name="connsiteX25" fmla="*/ 22516 w 605879"/>
                  <a:gd name="connsiteY25" fmla="*/ 153508 h 437224"/>
                  <a:gd name="connsiteX26" fmla="*/ 139216 w 605879"/>
                  <a:gd name="connsiteY26" fmla="*/ 274807 h 437224"/>
                  <a:gd name="connsiteX27" fmla="*/ 147042 w 605879"/>
                  <a:gd name="connsiteY27" fmla="*/ 288102 h 437224"/>
                  <a:gd name="connsiteX28" fmla="*/ 130017 w 605879"/>
                  <a:gd name="connsiteY28" fmla="*/ 344297 h 437224"/>
                  <a:gd name="connsiteX29" fmla="*/ 214041 w 605879"/>
                  <a:gd name="connsiteY29" fmla="*/ 291254 h 437224"/>
                  <a:gd name="connsiteX30" fmla="*/ 223927 w 605879"/>
                  <a:gd name="connsiteY30" fmla="*/ 284264 h 437224"/>
                  <a:gd name="connsiteX31" fmla="*/ 398839 w 605879"/>
                  <a:gd name="connsiteY31" fmla="*/ 152960 h 437224"/>
                  <a:gd name="connsiteX32" fmla="*/ 369596 w 605879"/>
                  <a:gd name="connsiteY32" fmla="*/ 80592 h 437224"/>
                  <a:gd name="connsiteX33" fmla="*/ 210609 w 605879"/>
                  <a:gd name="connsiteY33" fmla="*/ 22478 h 437224"/>
                  <a:gd name="connsiteX34" fmla="*/ 210609 w 605879"/>
                  <a:gd name="connsiteY34" fmla="*/ 0 h 437224"/>
                  <a:gd name="connsiteX35" fmla="*/ 385796 w 605879"/>
                  <a:gd name="connsiteY35" fmla="*/ 64967 h 437224"/>
                  <a:gd name="connsiteX36" fmla="*/ 414079 w 605879"/>
                  <a:gd name="connsiteY36" fmla="*/ 109100 h 437224"/>
                  <a:gd name="connsiteX37" fmla="*/ 419845 w 605879"/>
                  <a:gd name="connsiteY37" fmla="*/ 108963 h 437224"/>
                  <a:gd name="connsiteX38" fmla="*/ 605879 w 605879"/>
                  <a:gd name="connsiteY38" fmla="*/ 244928 h 437224"/>
                  <a:gd name="connsiteX39" fmla="*/ 498515 w 605879"/>
                  <a:gd name="connsiteY39" fmla="*/ 368420 h 437224"/>
                  <a:gd name="connsiteX40" fmla="*/ 516088 w 605879"/>
                  <a:gd name="connsiteY40" fmla="*/ 414609 h 437224"/>
                  <a:gd name="connsiteX41" fmla="*/ 522953 w 605879"/>
                  <a:gd name="connsiteY41" fmla="*/ 428178 h 437224"/>
                  <a:gd name="connsiteX42" fmla="*/ 510185 w 605879"/>
                  <a:gd name="connsiteY42" fmla="*/ 437224 h 437224"/>
                  <a:gd name="connsiteX43" fmla="*/ 400487 w 605879"/>
                  <a:gd name="connsiteY43" fmla="*/ 380344 h 437224"/>
                  <a:gd name="connsiteX44" fmla="*/ 250836 w 605879"/>
                  <a:gd name="connsiteY44" fmla="*/ 304275 h 437224"/>
                  <a:gd name="connsiteX45" fmla="*/ 231752 w 605879"/>
                  <a:gd name="connsiteY45" fmla="*/ 306331 h 437224"/>
                  <a:gd name="connsiteX46" fmla="*/ 107639 w 605879"/>
                  <a:gd name="connsiteY46" fmla="*/ 371161 h 437224"/>
                  <a:gd name="connsiteX47" fmla="*/ 94596 w 605879"/>
                  <a:gd name="connsiteY47" fmla="*/ 361978 h 437224"/>
                  <a:gd name="connsiteX48" fmla="*/ 102009 w 605879"/>
                  <a:gd name="connsiteY48" fmla="*/ 348135 h 437224"/>
                  <a:gd name="connsiteX49" fmla="*/ 122741 w 605879"/>
                  <a:gd name="connsiteY49" fmla="*/ 293173 h 437224"/>
                  <a:gd name="connsiteX50" fmla="*/ 0 w 605879"/>
                  <a:gd name="connsiteY50" fmla="*/ 153508 h 437224"/>
                  <a:gd name="connsiteX51" fmla="*/ 210609 w 605879"/>
                  <a:gd name="connsiteY51" fmla="*/ 0 h 43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879" h="437224">
                    <a:moveTo>
                      <a:pt x="91000" y="173662"/>
                    </a:moveTo>
                    <a:lnTo>
                      <a:pt x="331193" y="173662"/>
                    </a:lnTo>
                    <a:cubicBezTo>
                      <a:pt x="337373" y="173662"/>
                      <a:pt x="342454" y="178725"/>
                      <a:pt x="342454" y="184882"/>
                    </a:cubicBezTo>
                    <a:cubicBezTo>
                      <a:pt x="342454" y="191040"/>
                      <a:pt x="337373" y="196102"/>
                      <a:pt x="331193" y="196102"/>
                    </a:cubicBezTo>
                    <a:lnTo>
                      <a:pt x="91000" y="196102"/>
                    </a:lnTo>
                    <a:cubicBezTo>
                      <a:pt x="84683" y="196102"/>
                      <a:pt x="79739" y="191040"/>
                      <a:pt x="79739" y="184882"/>
                    </a:cubicBezTo>
                    <a:cubicBezTo>
                      <a:pt x="79739" y="178725"/>
                      <a:pt x="84683" y="173662"/>
                      <a:pt x="91000" y="173662"/>
                    </a:cubicBezTo>
                    <a:close/>
                    <a:moveTo>
                      <a:pt x="421630" y="131441"/>
                    </a:moveTo>
                    <a:cubicBezTo>
                      <a:pt x="423003" y="138294"/>
                      <a:pt x="423552" y="145284"/>
                      <a:pt x="423552" y="152274"/>
                    </a:cubicBezTo>
                    <a:cubicBezTo>
                      <a:pt x="423552" y="220668"/>
                      <a:pt x="362456" y="281249"/>
                      <a:pt x="275961" y="300986"/>
                    </a:cubicBezTo>
                    <a:cubicBezTo>
                      <a:pt x="302047" y="334017"/>
                      <a:pt x="350924" y="355536"/>
                      <a:pt x="408175" y="358277"/>
                    </a:cubicBezTo>
                    <a:cubicBezTo>
                      <a:pt x="412569" y="358551"/>
                      <a:pt x="416413" y="361293"/>
                      <a:pt x="418060" y="365267"/>
                    </a:cubicBezTo>
                    <a:cubicBezTo>
                      <a:pt x="427259" y="388019"/>
                      <a:pt x="463505" y="403370"/>
                      <a:pt x="488218" y="410360"/>
                    </a:cubicBezTo>
                    <a:cubicBezTo>
                      <a:pt x="483962" y="399944"/>
                      <a:pt x="479156" y="385004"/>
                      <a:pt x="474214" y="363348"/>
                    </a:cubicBezTo>
                    <a:cubicBezTo>
                      <a:pt x="472841" y="357455"/>
                      <a:pt x="476273" y="351698"/>
                      <a:pt x="482039" y="349916"/>
                    </a:cubicBezTo>
                    <a:cubicBezTo>
                      <a:pt x="543685" y="332236"/>
                      <a:pt x="583500" y="290980"/>
                      <a:pt x="583363" y="244928"/>
                    </a:cubicBezTo>
                    <a:cubicBezTo>
                      <a:pt x="583363" y="182839"/>
                      <a:pt x="511009" y="132126"/>
                      <a:pt x="421630" y="131441"/>
                    </a:cubicBezTo>
                    <a:close/>
                    <a:moveTo>
                      <a:pt x="75898" y="120173"/>
                    </a:moveTo>
                    <a:lnTo>
                      <a:pt x="340509" y="120173"/>
                    </a:lnTo>
                    <a:cubicBezTo>
                      <a:pt x="346826" y="120173"/>
                      <a:pt x="351769" y="125114"/>
                      <a:pt x="351769" y="131428"/>
                    </a:cubicBezTo>
                    <a:cubicBezTo>
                      <a:pt x="351769" y="137604"/>
                      <a:pt x="346826" y="142683"/>
                      <a:pt x="340509" y="142683"/>
                    </a:cubicBezTo>
                    <a:lnTo>
                      <a:pt x="75898" y="142683"/>
                    </a:lnTo>
                    <a:cubicBezTo>
                      <a:pt x="69719" y="142683"/>
                      <a:pt x="64638" y="137604"/>
                      <a:pt x="64638" y="131428"/>
                    </a:cubicBezTo>
                    <a:cubicBezTo>
                      <a:pt x="64638" y="125114"/>
                      <a:pt x="69719" y="120173"/>
                      <a:pt x="75898" y="120173"/>
                    </a:cubicBezTo>
                    <a:close/>
                    <a:moveTo>
                      <a:pt x="210609" y="22478"/>
                    </a:moveTo>
                    <a:cubicBezTo>
                      <a:pt x="106952" y="22478"/>
                      <a:pt x="22516" y="81277"/>
                      <a:pt x="22516" y="153508"/>
                    </a:cubicBezTo>
                    <a:cubicBezTo>
                      <a:pt x="22516" y="206688"/>
                      <a:pt x="68372" y="254385"/>
                      <a:pt x="139216" y="274807"/>
                    </a:cubicBezTo>
                    <a:cubicBezTo>
                      <a:pt x="144983" y="276452"/>
                      <a:pt x="148415" y="282208"/>
                      <a:pt x="147042" y="288102"/>
                    </a:cubicBezTo>
                    <a:cubicBezTo>
                      <a:pt x="140864" y="314966"/>
                      <a:pt x="135097" y="332647"/>
                      <a:pt x="130017" y="344297"/>
                    </a:cubicBezTo>
                    <a:cubicBezTo>
                      <a:pt x="158437" y="336622"/>
                      <a:pt x="203058" y="318667"/>
                      <a:pt x="214041" y="291254"/>
                    </a:cubicBezTo>
                    <a:cubicBezTo>
                      <a:pt x="215689" y="287280"/>
                      <a:pt x="219533" y="284538"/>
                      <a:pt x="223927" y="284264"/>
                    </a:cubicBezTo>
                    <a:cubicBezTo>
                      <a:pt x="320170" y="279604"/>
                      <a:pt x="395407" y="223135"/>
                      <a:pt x="398839" y="152960"/>
                    </a:cubicBezTo>
                    <a:cubicBezTo>
                      <a:pt x="400075" y="126918"/>
                      <a:pt x="389915" y="101836"/>
                      <a:pt x="369596" y="80592"/>
                    </a:cubicBezTo>
                    <a:cubicBezTo>
                      <a:pt x="334860" y="44133"/>
                      <a:pt x="275412" y="22478"/>
                      <a:pt x="210609" y="22478"/>
                    </a:cubicBezTo>
                    <a:close/>
                    <a:moveTo>
                      <a:pt x="210609" y="0"/>
                    </a:moveTo>
                    <a:cubicBezTo>
                      <a:pt x="281453" y="0"/>
                      <a:pt x="346942" y="24260"/>
                      <a:pt x="385796" y="64967"/>
                    </a:cubicBezTo>
                    <a:cubicBezTo>
                      <a:pt x="398702" y="78536"/>
                      <a:pt x="408175" y="93338"/>
                      <a:pt x="414079" y="109100"/>
                    </a:cubicBezTo>
                    <a:cubicBezTo>
                      <a:pt x="416001" y="108963"/>
                      <a:pt x="417923" y="108963"/>
                      <a:pt x="419845" y="108963"/>
                    </a:cubicBezTo>
                    <a:cubicBezTo>
                      <a:pt x="522404" y="108963"/>
                      <a:pt x="606016" y="169955"/>
                      <a:pt x="605879" y="244928"/>
                    </a:cubicBezTo>
                    <a:cubicBezTo>
                      <a:pt x="605879" y="298519"/>
                      <a:pt x="564141" y="346079"/>
                      <a:pt x="498515" y="368420"/>
                    </a:cubicBezTo>
                    <a:cubicBezTo>
                      <a:pt x="506066" y="398025"/>
                      <a:pt x="512931" y="412279"/>
                      <a:pt x="516088" y="414609"/>
                    </a:cubicBezTo>
                    <a:cubicBezTo>
                      <a:pt x="524601" y="418858"/>
                      <a:pt x="523228" y="426671"/>
                      <a:pt x="522953" y="428178"/>
                    </a:cubicBezTo>
                    <a:cubicBezTo>
                      <a:pt x="522541" y="429686"/>
                      <a:pt x="520207" y="437224"/>
                      <a:pt x="510185" y="437224"/>
                    </a:cubicBezTo>
                    <a:cubicBezTo>
                      <a:pt x="497828" y="437224"/>
                      <a:pt x="423689" y="421325"/>
                      <a:pt x="400487" y="380344"/>
                    </a:cubicBezTo>
                    <a:cubicBezTo>
                      <a:pt x="333899" y="375410"/>
                      <a:pt x="277746" y="346764"/>
                      <a:pt x="250836" y="304275"/>
                    </a:cubicBezTo>
                    <a:cubicBezTo>
                      <a:pt x="244521" y="305098"/>
                      <a:pt x="238205" y="305783"/>
                      <a:pt x="231752" y="306331"/>
                    </a:cubicBezTo>
                    <a:cubicBezTo>
                      <a:pt x="206216" y="353069"/>
                      <a:pt x="121643" y="371161"/>
                      <a:pt x="107639" y="371161"/>
                    </a:cubicBezTo>
                    <a:cubicBezTo>
                      <a:pt x="97616" y="371161"/>
                      <a:pt x="95145" y="364171"/>
                      <a:pt x="94596" y="361978"/>
                    </a:cubicBezTo>
                    <a:cubicBezTo>
                      <a:pt x="94184" y="360470"/>
                      <a:pt x="92948" y="352658"/>
                      <a:pt x="102009" y="348135"/>
                    </a:cubicBezTo>
                    <a:cubicBezTo>
                      <a:pt x="105030" y="345942"/>
                      <a:pt x="113130" y="331550"/>
                      <a:pt x="122741" y="293173"/>
                    </a:cubicBezTo>
                    <a:cubicBezTo>
                      <a:pt x="47778" y="268228"/>
                      <a:pt x="0" y="214226"/>
                      <a:pt x="0" y="153508"/>
                    </a:cubicBezTo>
                    <a:cubicBezTo>
                      <a:pt x="0" y="68804"/>
                      <a:pt x="94458" y="0"/>
                      <a:pt x="210609" y="0"/>
                    </a:cubicBezTo>
                    <a:close/>
                  </a:path>
                </a:pathLst>
              </a:custGeom>
              <a:solidFill>
                <a:schemeClr val="bg1"/>
              </a:solidFill>
              <a:ln>
                <a:noFill/>
              </a:ln>
            </p:spPr>
            <p:txBody>
              <a:bodyPr anchor="ctr"/>
              <a:lstStyle/>
              <a:p>
                <a:pPr algn="ctr"/>
                <a:endParaRPr/>
              </a:p>
            </p:txBody>
          </p:sp>
        </p:grpSp>
        <p:grpSp>
          <p:nvGrpSpPr>
            <p:cNvPr id="6" name="îslíḑe"/>
            <p:cNvGrpSpPr/>
            <p:nvPr/>
          </p:nvGrpSpPr>
          <p:grpSpPr>
            <a:xfrm>
              <a:off x="3283209" y="906157"/>
              <a:ext cx="853023" cy="853020"/>
              <a:chOff x="2406923" y="2845390"/>
              <a:chExt cx="571222" cy="571221"/>
            </a:xfrm>
          </p:grpSpPr>
          <p:sp>
            <p:nvSpPr>
              <p:cNvPr id="25" name="ísļíḓe"/>
              <p:cNvSpPr/>
              <p:nvPr/>
            </p:nvSpPr>
            <p:spPr>
              <a:xfrm>
                <a:off x="2406923" y="2845390"/>
                <a:ext cx="571222" cy="571221"/>
              </a:xfrm>
              <a:prstGeom prst="ellipse">
                <a:avLst/>
              </a:prstGeom>
              <a:solidFill>
                <a:schemeClr val="accent5">
                  <a:lumMod val="50000"/>
                </a:schemeClr>
              </a:solidFill>
              <a:ln w="38100">
                <a:solidFill>
                  <a:schemeClr val="bg1"/>
                </a:solidFill>
              </a:ln>
            </p:spPr>
            <p:style>
              <a:lnRef idx="2">
                <a:schemeClr val="dk1"/>
              </a:lnRef>
              <a:fillRef idx="1">
                <a:schemeClr val="lt1"/>
              </a:fillRef>
              <a:effectRef idx="0">
                <a:schemeClr val="dk1"/>
              </a:effectRef>
              <a:fontRef idx="minor">
                <a:schemeClr val="dk1"/>
              </a:fontRef>
            </p:style>
            <p:txBody>
              <a:bodyPr anchor="ctr"/>
              <a:lstStyle/>
              <a:p>
                <a:pPr algn="ctr"/>
                <a:endParaRPr/>
              </a:p>
            </p:txBody>
          </p:sp>
          <p:sp>
            <p:nvSpPr>
              <p:cNvPr id="26" name="ïṥļíḋê"/>
              <p:cNvSpPr>
                <a:spLocks noChangeAspect="1"/>
              </p:cNvSpPr>
              <p:nvPr/>
            </p:nvSpPr>
            <p:spPr bwMode="auto">
              <a:xfrm>
                <a:off x="2540113" y="2978779"/>
                <a:ext cx="304843" cy="304442"/>
              </a:xfrm>
              <a:custGeom>
                <a:avLst/>
                <a:gdLst>
                  <a:gd name="connsiteX0" fmla="*/ 86413 w 591547"/>
                  <a:gd name="connsiteY0" fmla="*/ 515758 h 590770"/>
                  <a:gd name="connsiteX1" fmla="*/ 171919 w 591547"/>
                  <a:gd name="connsiteY1" fmla="*/ 515758 h 590770"/>
                  <a:gd name="connsiteX2" fmla="*/ 171919 w 591547"/>
                  <a:gd name="connsiteY2" fmla="*/ 537523 h 590770"/>
                  <a:gd name="connsiteX3" fmla="*/ 86413 w 591547"/>
                  <a:gd name="connsiteY3" fmla="*/ 537523 h 590770"/>
                  <a:gd name="connsiteX4" fmla="*/ 86413 w 591547"/>
                  <a:gd name="connsiteY4" fmla="*/ 461733 h 590770"/>
                  <a:gd name="connsiteX5" fmla="*/ 171919 w 591547"/>
                  <a:gd name="connsiteY5" fmla="*/ 461733 h 590770"/>
                  <a:gd name="connsiteX6" fmla="*/ 171919 w 591547"/>
                  <a:gd name="connsiteY6" fmla="*/ 483498 h 590770"/>
                  <a:gd name="connsiteX7" fmla="*/ 86413 w 591547"/>
                  <a:gd name="connsiteY7" fmla="*/ 483498 h 590770"/>
                  <a:gd name="connsiteX8" fmla="*/ 86413 w 591547"/>
                  <a:gd name="connsiteY8" fmla="*/ 408616 h 590770"/>
                  <a:gd name="connsiteX9" fmla="*/ 171919 w 591547"/>
                  <a:gd name="connsiteY9" fmla="*/ 408616 h 590770"/>
                  <a:gd name="connsiteX10" fmla="*/ 171919 w 591547"/>
                  <a:gd name="connsiteY10" fmla="*/ 429474 h 590770"/>
                  <a:gd name="connsiteX11" fmla="*/ 86413 w 591547"/>
                  <a:gd name="connsiteY11" fmla="*/ 429474 h 590770"/>
                  <a:gd name="connsiteX12" fmla="*/ 204177 w 591547"/>
                  <a:gd name="connsiteY12" fmla="*/ 357041 h 590770"/>
                  <a:gd name="connsiteX13" fmla="*/ 204177 w 591547"/>
                  <a:gd name="connsiteY13" fmla="*/ 569815 h 590770"/>
                  <a:gd name="connsiteX14" fmla="*/ 333300 w 591547"/>
                  <a:gd name="connsiteY14" fmla="*/ 569815 h 590770"/>
                  <a:gd name="connsiteX15" fmla="*/ 333300 w 591547"/>
                  <a:gd name="connsiteY15" fmla="*/ 382026 h 590770"/>
                  <a:gd name="connsiteX16" fmla="*/ 183194 w 591547"/>
                  <a:gd name="connsiteY16" fmla="*/ 357041 h 590770"/>
                  <a:gd name="connsiteX17" fmla="*/ 75053 w 591547"/>
                  <a:gd name="connsiteY17" fmla="*/ 382026 h 590770"/>
                  <a:gd name="connsiteX18" fmla="*/ 75053 w 591547"/>
                  <a:gd name="connsiteY18" fmla="*/ 569815 h 590770"/>
                  <a:gd name="connsiteX19" fmla="*/ 183194 w 591547"/>
                  <a:gd name="connsiteY19" fmla="*/ 569815 h 590770"/>
                  <a:gd name="connsiteX20" fmla="*/ 247709 w 591547"/>
                  <a:gd name="connsiteY20" fmla="*/ 311838 h 590770"/>
                  <a:gd name="connsiteX21" fmla="*/ 322851 w 591547"/>
                  <a:gd name="connsiteY21" fmla="*/ 311838 h 590770"/>
                  <a:gd name="connsiteX22" fmla="*/ 322851 w 591547"/>
                  <a:gd name="connsiteY22" fmla="*/ 332826 h 590770"/>
                  <a:gd name="connsiteX23" fmla="*/ 247709 w 591547"/>
                  <a:gd name="connsiteY23" fmla="*/ 332826 h 590770"/>
                  <a:gd name="connsiteX24" fmla="*/ 247709 w 591547"/>
                  <a:gd name="connsiteY24" fmla="*/ 257944 h 590770"/>
                  <a:gd name="connsiteX25" fmla="*/ 322851 w 591547"/>
                  <a:gd name="connsiteY25" fmla="*/ 257944 h 590770"/>
                  <a:gd name="connsiteX26" fmla="*/ 322851 w 591547"/>
                  <a:gd name="connsiteY26" fmla="*/ 279580 h 590770"/>
                  <a:gd name="connsiteX27" fmla="*/ 247709 w 591547"/>
                  <a:gd name="connsiteY27" fmla="*/ 279580 h 590770"/>
                  <a:gd name="connsiteX28" fmla="*/ 247709 w 591547"/>
                  <a:gd name="connsiteY28" fmla="*/ 203919 h 590770"/>
                  <a:gd name="connsiteX29" fmla="*/ 322851 w 591547"/>
                  <a:gd name="connsiteY29" fmla="*/ 203919 h 590770"/>
                  <a:gd name="connsiteX30" fmla="*/ 322851 w 591547"/>
                  <a:gd name="connsiteY30" fmla="*/ 225684 h 590770"/>
                  <a:gd name="connsiteX31" fmla="*/ 247709 w 591547"/>
                  <a:gd name="connsiteY31" fmla="*/ 225684 h 590770"/>
                  <a:gd name="connsiteX32" fmla="*/ 247709 w 591547"/>
                  <a:gd name="connsiteY32" fmla="*/ 150672 h 590770"/>
                  <a:gd name="connsiteX33" fmla="*/ 322851 w 591547"/>
                  <a:gd name="connsiteY33" fmla="*/ 150672 h 590770"/>
                  <a:gd name="connsiteX34" fmla="*/ 322851 w 591547"/>
                  <a:gd name="connsiteY34" fmla="*/ 171660 h 590770"/>
                  <a:gd name="connsiteX35" fmla="*/ 247709 w 591547"/>
                  <a:gd name="connsiteY35" fmla="*/ 171660 h 590770"/>
                  <a:gd name="connsiteX36" fmla="*/ 355090 w 591547"/>
                  <a:gd name="connsiteY36" fmla="*/ 102357 h 590770"/>
                  <a:gd name="connsiteX37" fmla="*/ 355090 w 591547"/>
                  <a:gd name="connsiteY37" fmla="*/ 373160 h 590770"/>
                  <a:gd name="connsiteX38" fmla="*/ 355090 w 591547"/>
                  <a:gd name="connsiteY38" fmla="*/ 376384 h 590770"/>
                  <a:gd name="connsiteX39" fmla="*/ 355090 w 591547"/>
                  <a:gd name="connsiteY39" fmla="*/ 569815 h 590770"/>
                  <a:gd name="connsiteX40" fmla="*/ 484213 w 591547"/>
                  <a:gd name="connsiteY40" fmla="*/ 569815 h 590770"/>
                  <a:gd name="connsiteX41" fmla="*/ 484213 w 591547"/>
                  <a:gd name="connsiteY41" fmla="*/ 154744 h 590770"/>
                  <a:gd name="connsiteX42" fmla="*/ 333300 w 591547"/>
                  <a:gd name="connsiteY42" fmla="*/ 99939 h 590770"/>
                  <a:gd name="connsiteX43" fmla="*/ 236458 w 591547"/>
                  <a:gd name="connsiteY43" fmla="*/ 125730 h 590770"/>
                  <a:gd name="connsiteX44" fmla="*/ 236458 w 591547"/>
                  <a:gd name="connsiteY44" fmla="*/ 341728 h 590770"/>
                  <a:gd name="connsiteX45" fmla="*/ 333300 w 591547"/>
                  <a:gd name="connsiteY45" fmla="*/ 360265 h 590770"/>
                  <a:gd name="connsiteX46" fmla="*/ 397862 w 591547"/>
                  <a:gd name="connsiteY46" fmla="*/ 21761 h 590770"/>
                  <a:gd name="connsiteX47" fmla="*/ 387371 w 591547"/>
                  <a:gd name="connsiteY47" fmla="*/ 32238 h 590770"/>
                  <a:gd name="connsiteX48" fmla="*/ 397862 w 591547"/>
                  <a:gd name="connsiteY48" fmla="*/ 42716 h 590770"/>
                  <a:gd name="connsiteX49" fmla="*/ 409160 w 591547"/>
                  <a:gd name="connsiteY49" fmla="*/ 32238 h 590770"/>
                  <a:gd name="connsiteX50" fmla="*/ 397862 w 591547"/>
                  <a:gd name="connsiteY50" fmla="*/ 21761 h 590770"/>
                  <a:gd name="connsiteX51" fmla="*/ 397862 w 591547"/>
                  <a:gd name="connsiteY51" fmla="*/ 0 h 590770"/>
                  <a:gd name="connsiteX52" fmla="*/ 430143 w 591547"/>
                  <a:gd name="connsiteY52" fmla="*/ 32238 h 590770"/>
                  <a:gd name="connsiteX53" fmla="*/ 409160 w 591547"/>
                  <a:gd name="connsiteY53" fmla="*/ 62865 h 590770"/>
                  <a:gd name="connsiteX54" fmla="*/ 409160 w 591547"/>
                  <a:gd name="connsiteY54" fmla="*/ 100745 h 590770"/>
                  <a:gd name="connsiteX55" fmla="*/ 498740 w 591547"/>
                  <a:gd name="connsiteY55" fmla="*/ 137819 h 590770"/>
                  <a:gd name="connsiteX56" fmla="*/ 506003 w 591547"/>
                  <a:gd name="connsiteY56" fmla="*/ 147491 h 590770"/>
                  <a:gd name="connsiteX57" fmla="*/ 506003 w 591547"/>
                  <a:gd name="connsiteY57" fmla="*/ 569815 h 590770"/>
                  <a:gd name="connsiteX58" fmla="*/ 591547 w 591547"/>
                  <a:gd name="connsiteY58" fmla="*/ 569815 h 590770"/>
                  <a:gd name="connsiteX59" fmla="*/ 591547 w 591547"/>
                  <a:gd name="connsiteY59" fmla="*/ 590770 h 590770"/>
                  <a:gd name="connsiteX60" fmla="*/ 494705 w 591547"/>
                  <a:gd name="connsiteY60" fmla="*/ 590770 h 590770"/>
                  <a:gd name="connsiteX61" fmla="*/ 344598 w 591547"/>
                  <a:gd name="connsiteY61" fmla="*/ 590770 h 590770"/>
                  <a:gd name="connsiteX62" fmla="*/ 193685 w 591547"/>
                  <a:gd name="connsiteY62" fmla="*/ 590770 h 590770"/>
                  <a:gd name="connsiteX63" fmla="*/ 64562 w 591547"/>
                  <a:gd name="connsiteY63" fmla="*/ 590770 h 590770"/>
                  <a:gd name="connsiteX64" fmla="*/ 0 w 591547"/>
                  <a:gd name="connsiteY64" fmla="*/ 590770 h 590770"/>
                  <a:gd name="connsiteX65" fmla="*/ 0 w 591547"/>
                  <a:gd name="connsiteY65" fmla="*/ 569815 h 590770"/>
                  <a:gd name="connsiteX66" fmla="*/ 54070 w 591547"/>
                  <a:gd name="connsiteY66" fmla="*/ 569815 h 590770"/>
                  <a:gd name="connsiteX67" fmla="*/ 54070 w 591547"/>
                  <a:gd name="connsiteY67" fmla="*/ 373160 h 590770"/>
                  <a:gd name="connsiteX68" fmla="*/ 62141 w 591547"/>
                  <a:gd name="connsiteY68" fmla="*/ 362683 h 590770"/>
                  <a:gd name="connsiteX69" fmla="*/ 191264 w 591547"/>
                  <a:gd name="connsiteY69" fmla="*/ 333668 h 590770"/>
                  <a:gd name="connsiteX70" fmla="*/ 195299 w 591547"/>
                  <a:gd name="connsiteY70" fmla="*/ 333668 h 590770"/>
                  <a:gd name="connsiteX71" fmla="*/ 196106 w 591547"/>
                  <a:gd name="connsiteY71" fmla="*/ 333668 h 590770"/>
                  <a:gd name="connsiteX72" fmla="*/ 215475 w 591547"/>
                  <a:gd name="connsiteY72" fmla="*/ 336892 h 590770"/>
                  <a:gd name="connsiteX73" fmla="*/ 215475 w 591547"/>
                  <a:gd name="connsiteY73" fmla="*/ 116864 h 590770"/>
                  <a:gd name="connsiteX74" fmla="*/ 223545 w 591547"/>
                  <a:gd name="connsiteY74" fmla="*/ 106387 h 590770"/>
                  <a:gd name="connsiteX75" fmla="*/ 341370 w 591547"/>
                  <a:gd name="connsiteY75" fmla="*/ 75760 h 590770"/>
                  <a:gd name="connsiteX76" fmla="*/ 342984 w 591547"/>
                  <a:gd name="connsiteY76" fmla="*/ 75760 h 590770"/>
                  <a:gd name="connsiteX77" fmla="*/ 345405 w 591547"/>
                  <a:gd name="connsiteY77" fmla="*/ 75760 h 590770"/>
                  <a:gd name="connsiteX78" fmla="*/ 347020 w 591547"/>
                  <a:gd name="connsiteY78" fmla="*/ 75760 h 590770"/>
                  <a:gd name="connsiteX79" fmla="*/ 348634 w 591547"/>
                  <a:gd name="connsiteY79" fmla="*/ 75760 h 590770"/>
                  <a:gd name="connsiteX80" fmla="*/ 387371 w 591547"/>
                  <a:gd name="connsiteY80" fmla="*/ 91879 h 590770"/>
                  <a:gd name="connsiteX81" fmla="*/ 387371 w 591547"/>
                  <a:gd name="connsiteY81" fmla="*/ 62865 h 590770"/>
                  <a:gd name="connsiteX82" fmla="*/ 365581 w 591547"/>
                  <a:gd name="connsiteY82" fmla="*/ 32238 h 590770"/>
                  <a:gd name="connsiteX83" fmla="*/ 397862 w 591547"/>
                  <a:gd name="connsiteY83" fmla="*/ 0 h 59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591547" h="590770">
                    <a:moveTo>
                      <a:pt x="86413" y="515758"/>
                    </a:moveTo>
                    <a:lnTo>
                      <a:pt x="171919" y="515758"/>
                    </a:lnTo>
                    <a:lnTo>
                      <a:pt x="171919" y="537523"/>
                    </a:lnTo>
                    <a:lnTo>
                      <a:pt x="86413" y="537523"/>
                    </a:lnTo>
                    <a:close/>
                    <a:moveTo>
                      <a:pt x="86413" y="461733"/>
                    </a:moveTo>
                    <a:lnTo>
                      <a:pt x="171919" y="461733"/>
                    </a:lnTo>
                    <a:lnTo>
                      <a:pt x="171919" y="483498"/>
                    </a:lnTo>
                    <a:lnTo>
                      <a:pt x="86413" y="483498"/>
                    </a:lnTo>
                    <a:close/>
                    <a:moveTo>
                      <a:pt x="86413" y="408616"/>
                    </a:moveTo>
                    <a:lnTo>
                      <a:pt x="171919" y="408616"/>
                    </a:lnTo>
                    <a:lnTo>
                      <a:pt x="171919" y="429474"/>
                    </a:lnTo>
                    <a:lnTo>
                      <a:pt x="86413" y="429474"/>
                    </a:lnTo>
                    <a:close/>
                    <a:moveTo>
                      <a:pt x="204177" y="357041"/>
                    </a:moveTo>
                    <a:lnTo>
                      <a:pt x="204177" y="569815"/>
                    </a:lnTo>
                    <a:lnTo>
                      <a:pt x="333300" y="569815"/>
                    </a:lnTo>
                    <a:lnTo>
                      <a:pt x="333300" y="382026"/>
                    </a:lnTo>
                    <a:close/>
                    <a:moveTo>
                      <a:pt x="183194" y="357041"/>
                    </a:moveTo>
                    <a:lnTo>
                      <a:pt x="75053" y="382026"/>
                    </a:lnTo>
                    <a:lnTo>
                      <a:pt x="75053" y="569815"/>
                    </a:lnTo>
                    <a:lnTo>
                      <a:pt x="183194" y="569815"/>
                    </a:lnTo>
                    <a:close/>
                    <a:moveTo>
                      <a:pt x="247709" y="311838"/>
                    </a:moveTo>
                    <a:lnTo>
                      <a:pt x="322851" y="311838"/>
                    </a:lnTo>
                    <a:lnTo>
                      <a:pt x="322851" y="332826"/>
                    </a:lnTo>
                    <a:lnTo>
                      <a:pt x="247709" y="332826"/>
                    </a:lnTo>
                    <a:close/>
                    <a:moveTo>
                      <a:pt x="247709" y="257944"/>
                    </a:moveTo>
                    <a:lnTo>
                      <a:pt x="322851" y="257944"/>
                    </a:lnTo>
                    <a:lnTo>
                      <a:pt x="322851" y="279580"/>
                    </a:lnTo>
                    <a:lnTo>
                      <a:pt x="247709" y="279580"/>
                    </a:lnTo>
                    <a:close/>
                    <a:moveTo>
                      <a:pt x="247709" y="203919"/>
                    </a:moveTo>
                    <a:lnTo>
                      <a:pt x="322851" y="203919"/>
                    </a:lnTo>
                    <a:lnTo>
                      <a:pt x="322851" y="225684"/>
                    </a:lnTo>
                    <a:lnTo>
                      <a:pt x="247709" y="225684"/>
                    </a:lnTo>
                    <a:close/>
                    <a:moveTo>
                      <a:pt x="247709" y="150672"/>
                    </a:moveTo>
                    <a:lnTo>
                      <a:pt x="322851" y="150672"/>
                    </a:lnTo>
                    <a:lnTo>
                      <a:pt x="322851" y="171660"/>
                    </a:lnTo>
                    <a:lnTo>
                      <a:pt x="247709" y="171660"/>
                    </a:lnTo>
                    <a:close/>
                    <a:moveTo>
                      <a:pt x="355090" y="102357"/>
                    </a:moveTo>
                    <a:lnTo>
                      <a:pt x="355090" y="373160"/>
                    </a:lnTo>
                    <a:lnTo>
                      <a:pt x="355090" y="376384"/>
                    </a:lnTo>
                    <a:lnTo>
                      <a:pt x="355090" y="569815"/>
                    </a:lnTo>
                    <a:lnTo>
                      <a:pt x="484213" y="569815"/>
                    </a:lnTo>
                    <a:lnTo>
                      <a:pt x="484213" y="154744"/>
                    </a:lnTo>
                    <a:close/>
                    <a:moveTo>
                      <a:pt x="333300" y="99939"/>
                    </a:moveTo>
                    <a:lnTo>
                      <a:pt x="236458" y="125730"/>
                    </a:lnTo>
                    <a:lnTo>
                      <a:pt x="236458" y="341728"/>
                    </a:lnTo>
                    <a:lnTo>
                      <a:pt x="333300" y="360265"/>
                    </a:lnTo>
                    <a:close/>
                    <a:moveTo>
                      <a:pt x="397862" y="21761"/>
                    </a:moveTo>
                    <a:cubicBezTo>
                      <a:pt x="392213" y="21761"/>
                      <a:pt x="387371" y="26596"/>
                      <a:pt x="387371" y="32238"/>
                    </a:cubicBezTo>
                    <a:cubicBezTo>
                      <a:pt x="387371" y="37880"/>
                      <a:pt x="392213" y="42716"/>
                      <a:pt x="397862" y="42716"/>
                    </a:cubicBezTo>
                    <a:cubicBezTo>
                      <a:pt x="404318" y="42716"/>
                      <a:pt x="409160" y="37880"/>
                      <a:pt x="409160" y="32238"/>
                    </a:cubicBezTo>
                    <a:cubicBezTo>
                      <a:pt x="409160" y="26596"/>
                      <a:pt x="404318" y="21761"/>
                      <a:pt x="397862" y="21761"/>
                    </a:cubicBezTo>
                    <a:close/>
                    <a:moveTo>
                      <a:pt x="397862" y="0"/>
                    </a:moveTo>
                    <a:cubicBezTo>
                      <a:pt x="415616" y="0"/>
                      <a:pt x="430143" y="14507"/>
                      <a:pt x="430143" y="32238"/>
                    </a:cubicBezTo>
                    <a:cubicBezTo>
                      <a:pt x="430143" y="45940"/>
                      <a:pt x="421266" y="58029"/>
                      <a:pt x="409160" y="62865"/>
                    </a:cubicBezTo>
                    <a:lnTo>
                      <a:pt x="409160" y="100745"/>
                    </a:lnTo>
                    <a:lnTo>
                      <a:pt x="498740" y="137819"/>
                    </a:lnTo>
                    <a:cubicBezTo>
                      <a:pt x="502775" y="139431"/>
                      <a:pt x="506003" y="143461"/>
                      <a:pt x="506003" y="147491"/>
                    </a:cubicBezTo>
                    <a:lnTo>
                      <a:pt x="506003" y="569815"/>
                    </a:lnTo>
                    <a:lnTo>
                      <a:pt x="591547" y="569815"/>
                    </a:lnTo>
                    <a:lnTo>
                      <a:pt x="591547" y="590770"/>
                    </a:lnTo>
                    <a:lnTo>
                      <a:pt x="494705" y="590770"/>
                    </a:lnTo>
                    <a:lnTo>
                      <a:pt x="344598" y="590770"/>
                    </a:lnTo>
                    <a:lnTo>
                      <a:pt x="193685" y="590770"/>
                    </a:lnTo>
                    <a:lnTo>
                      <a:pt x="64562" y="590770"/>
                    </a:lnTo>
                    <a:lnTo>
                      <a:pt x="0" y="590770"/>
                    </a:lnTo>
                    <a:lnTo>
                      <a:pt x="0" y="569815"/>
                    </a:lnTo>
                    <a:lnTo>
                      <a:pt x="54070" y="569815"/>
                    </a:lnTo>
                    <a:lnTo>
                      <a:pt x="54070" y="373160"/>
                    </a:lnTo>
                    <a:cubicBezTo>
                      <a:pt x="54070" y="368324"/>
                      <a:pt x="57298" y="364294"/>
                      <a:pt x="62141" y="362683"/>
                    </a:cubicBezTo>
                    <a:lnTo>
                      <a:pt x="191264" y="333668"/>
                    </a:lnTo>
                    <a:cubicBezTo>
                      <a:pt x="192878" y="332862"/>
                      <a:pt x="194492" y="332862"/>
                      <a:pt x="195299" y="333668"/>
                    </a:cubicBezTo>
                    <a:cubicBezTo>
                      <a:pt x="196106" y="333668"/>
                      <a:pt x="196106" y="333668"/>
                      <a:pt x="196106" y="333668"/>
                    </a:cubicBezTo>
                    <a:lnTo>
                      <a:pt x="215475" y="336892"/>
                    </a:lnTo>
                    <a:lnTo>
                      <a:pt x="215475" y="116864"/>
                    </a:lnTo>
                    <a:cubicBezTo>
                      <a:pt x="215475" y="112028"/>
                      <a:pt x="218703" y="107999"/>
                      <a:pt x="223545" y="106387"/>
                    </a:cubicBezTo>
                    <a:lnTo>
                      <a:pt x="341370" y="75760"/>
                    </a:lnTo>
                    <a:cubicBezTo>
                      <a:pt x="342177" y="75760"/>
                      <a:pt x="342177" y="75760"/>
                      <a:pt x="342984" y="75760"/>
                    </a:cubicBezTo>
                    <a:cubicBezTo>
                      <a:pt x="343791" y="75760"/>
                      <a:pt x="344598" y="74954"/>
                      <a:pt x="345405" y="75760"/>
                    </a:cubicBezTo>
                    <a:cubicBezTo>
                      <a:pt x="346213" y="75760"/>
                      <a:pt x="347020" y="75760"/>
                      <a:pt x="347020" y="75760"/>
                    </a:cubicBezTo>
                    <a:cubicBezTo>
                      <a:pt x="347827" y="75760"/>
                      <a:pt x="347827" y="75760"/>
                      <a:pt x="348634" y="75760"/>
                    </a:cubicBezTo>
                    <a:lnTo>
                      <a:pt x="387371" y="91879"/>
                    </a:lnTo>
                    <a:lnTo>
                      <a:pt x="387371" y="62865"/>
                    </a:lnTo>
                    <a:cubicBezTo>
                      <a:pt x="375265" y="58029"/>
                      <a:pt x="365581" y="45940"/>
                      <a:pt x="365581" y="32238"/>
                    </a:cubicBezTo>
                    <a:cubicBezTo>
                      <a:pt x="365581" y="14507"/>
                      <a:pt x="380107" y="0"/>
                      <a:pt x="397862" y="0"/>
                    </a:cubicBezTo>
                    <a:close/>
                  </a:path>
                </a:pathLst>
              </a:custGeom>
              <a:solidFill>
                <a:schemeClr val="bg1"/>
              </a:solidFill>
              <a:ln>
                <a:noFill/>
              </a:ln>
            </p:spPr>
            <p:txBody>
              <a:bodyPr anchor="ctr"/>
              <a:lstStyle/>
              <a:p>
                <a:pPr algn="ctr"/>
                <a:endParaRPr/>
              </a:p>
            </p:txBody>
          </p:sp>
        </p:grpSp>
        <p:grpSp>
          <p:nvGrpSpPr>
            <p:cNvPr id="7" name="ïṧḷïḋê"/>
            <p:cNvGrpSpPr/>
            <p:nvPr/>
          </p:nvGrpSpPr>
          <p:grpSpPr>
            <a:xfrm>
              <a:off x="2724690" y="3870286"/>
              <a:ext cx="632873" cy="632871"/>
              <a:chOff x="2406923" y="2845390"/>
              <a:chExt cx="571222" cy="571221"/>
            </a:xfrm>
          </p:grpSpPr>
          <p:sp>
            <p:nvSpPr>
              <p:cNvPr id="23" name="îṧ1íde"/>
              <p:cNvSpPr/>
              <p:nvPr/>
            </p:nvSpPr>
            <p:spPr>
              <a:xfrm>
                <a:off x="2406923" y="2845390"/>
                <a:ext cx="571222" cy="571221"/>
              </a:xfrm>
              <a:prstGeom prst="ellipse">
                <a:avLst/>
              </a:prstGeom>
              <a:solidFill>
                <a:schemeClr val="accent5">
                  <a:lumMod val="75000"/>
                </a:schemeClr>
              </a:solidFill>
              <a:ln w="38100">
                <a:solidFill>
                  <a:schemeClr val="bg1"/>
                </a:solidFill>
              </a:ln>
            </p:spPr>
            <p:style>
              <a:lnRef idx="2">
                <a:schemeClr val="dk1"/>
              </a:lnRef>
              <a:fillRef idx="1">
                <a:schemeClr val="lt1"/>
              </a:fillRef>
              <a:effectRef idx="0">
                <a:schemeClr val="dk1"/>
              </a:effectRef>
              <a:fontRef idx="minor">
                <a:schemeClr val="dk1"/>
              </a:fontRef>
            </p:style>
            <p:txBody>
              <a:bodyPr anchor="ctr"/>
              <a:lstStyle/>
              <a:p>
                <a:pPr algn="ctr"/>
                <a:endParaRPr/>
              </a:p>
            </p:txBody>
          </p:sp>
          <p:sp>
            <p:nvSpPr>
              <p:cNvPr id="24" name="îṥḻîḍê"/>
              <p:cNvSpPr>
                <a:spLocks noChangeAspect="1"/>
              </p:cNvSpPr>
              <p:nvPr/>
            </p:nvSpPr>
            <p:spPr bwMode="auto">
              <a:xfrm>
                <a:off x="2540113" y="3026990"/>
                <a:ext cx="304842" cy="208019"/>
              </a:xfrm>
              <a:custGeom>
                <a:avLst/>
                <a:gdLst>
                  <a:gd name="connsiteX0" fmla="*/ 20293 w 607639"/>
                  <a:gd name="connsiteY0" fmla="*/ 364067 h 414642"/>
                  <a:gd name="connsiteX1" fmla="*/ 20293 w 607639"/>
                  <a:gd name="connsiteY1" fmla="*/ 384244 h 414642"/>
                  <a:gd name="connsiteX2" fmla="*/ 30351 w 607639"/>
                  <a:gd name="connsiteY2" fmla="*/ 394377 h 414642"/>
                  <a:gd name="connsiteX3" fmla="*/ 577199 w 607639"/>
                  <a:gd name="connsiteY3" fmla="*/ 394377 h 414642"/>
                  <a:gd name="connsiteX4" fmla="*/ 587346 w 607639"/>
                  <a:gd name="connsiteY4" fmla="*/ 384244 h 414642"/>
                  <a:gd name="connsiteX5" fmla="*/ 587346 w 607639"/>
                  <a:gd name="connsiteY5" fmla="*/ 364067 h 414642"/>
                  <a:gd name="connsiteX6" fmla="*/ 556995 w 607639"/>
                  <a:gd name="connsiteY6" fmla="*/ 364067 h 414642"/>
                  <a:gd name="connsiteX7" fmla="*/ 394916 w 607639"/>
                  <a:gd name="connsiteY7" fmla="*/ 364067 h 414642"/>
                  <a:gd name="connsiteX8" fmla="*/ 394916 w 607639"/>
                  <a:gd name="connsiteY8" fmla="*/ 374200 h 414642"/>
                  <a:gd name="connsiteX9" fmla="*/ 384859 w 607639"/>
                  <a:gd name="connsiteY9" fmla="*/ 384244 h 414642"/>
                  <a:gd name="connsiteX10" fmla="*/ 222780 w 607639"/>
                  <a:gd name="connsiteY10" fmla="*/ 384244 h 414642"/>
                  <a:gd name="connsiteX11" fmla="*/ 212634 w 607639"/>
                  <a:gd name="connsiteY11" fmla="*/ 374200 h 414642"/>
                  <a:gd name="connsiteX12" fmla="*/ 212634 w 607639"/>
                  <a:gd name="connsiteY12" fmla="*/ 364067 h 414642"/>
                  <a:gd name="connsiteX13" fmla="*/ 50644 w 607639"/>
                  <a:gd name="connsiteY13" fmla="*/ 364067 h 414642"/>
                  <a:gd name="connsiteX14" fmla="*/ 141754 w 607639"/>
                  <a:gd name="connsiteY14" fmla="*/ 232583 h 414642"/>
                  <a:gd name="connsiteX15" fmla="*/ 161961 w 607639"/>
                  <a:gd name="connsiteY15" fmla="*/ 232583 h 414642"/>
                  <a:gd name="connsiteX16" fmla="*/ 172110 w 607639"/>
                  <a:gd name="connsiteY16" fmla="*/ 242719 h 414642"/>
                  <a:gd name="connsiteX17" fmla="*/ 161961 w 607639"/>
                  <a:gd name="connsiteY17" fmla="*/ 252765 h 414642"/>
                  <a:gd name="connsiteX18" fmla="*/ 141754 w 607639"/>
                  <a:gd name="connsiteY18" fmla="*/ 252765 h 414642"/>
                  <a:gd name="connsiteX19" fmla="*/ 131605 w 607639"/>
                  <a:gd name="connsiteY19" fmla="*/ 242719 h 414642"/>
                  <a:gd name="connsiteX20" fmla="*/ 141754 w 607639"/>
                  <a:gd name="connsiteY20" fmla="*/ 232583 h 414642"/>
                  <a:gd name="connsiteX21" fmla="*/ 141758 w 607639"/>
                  <a:gd name="connsiteY21" fmla="*/ 192149 h 414642"/>
                  <a:gd name="connsiteX22" fmla="*/ 182279 w 607639"/>
                  <a:gd name="connsiteY22" fmla="*/ 192149 h 414642"/>
                  <a:gd name="connsiteX23" fmla="*/ 192432 w 607639"/>
                  <a:gd name="connsiteY23" fmla="*/ 202196 h 414642"/>
                  <a:gd name="connsiteX24" fmla="*/ 182279 w 607639"/>
                  <a:gd name="connsiteY24" fmla="*/ 212331 h 414642"/>
                  <a:gd name="connsiteX25" fmla="*/ 141758 w 607639"/>
                  <a:gd name="connsiteY25" fmla="*/ 212331 h 414642"/>
                  <a:gd name="connsiteX26" fmla="*/ 131605 w 607639"/>
                  <a:gd name="connsiteY26" fmla="*/ 202196 h 414642"/>
                  <a:gd name="connsiteX27" fmla="*/ 141758 w 607639"/>
                  <a:gd name="connsiteY27" fmla="*/ 192149 h 414642"/>
                  <a:gd name="connsiteX28" fmla="*/ 141754 w 607639"/>
                  <a:gd name="connsiteY28" fmla="*/ 151716 h 414642"/>
                  <a:gd name="connsiteX29" fmla="*/ 161961 w 607639"/>
                  <a:gd name="connsiteY29" fmla="*/ 151716 h 414642"/>
                  <a:gd name="connsiteX30" fmla="*/ 172110 w 607639"/>
                  <a:gd name="connsiteY30" fmla="*/ 161763 h 414642"/>
                  <a:gd name="connsiteX31" fmla="*/ 161961 w 607639"/>
                  <a:gd name="connsiteY31" fmla="*/ 171898 h 414642"/>
                  <a:gd name="connsiteX32" fmla="*/ 141754 w 607639"/>
                  <a:gd name="connsiteY32" fmla="*/ 171898 h 414642"/>
                  <a:gd name="connsiteX33" fmla="*/ 131605 w 607639"/>
                  <a:gd name="connsiteY33" fmla="*/ 161763 h 414642"/>
                  <a:gd name="connsiteX34" fmla="*/ 141754 w 607639"/>
                  <a:gd name="connsiteY34" fmla="*/ 151716 h 414642"/>
                  <a:gd name="connsiteX35" fmla="*/ 141758 w 607639"/>
                  <a:gd name="connsiteY35" fmla="*/ 111211 h 414642"/>
                  <a:gd name="connsiteX36" fmla="*/ 182279 w 607639"/>
                  <a:gd name="connsiteY36" fmla="*/ 111211 h 414642"/>
                  <a:gd name="connsiteX37" fmla="*/ 192432 w 607639"/>
                  <a:gd name="connsiteY37" fmla="*/ 121337 h 414642"/>
                  <a:gd name="connsiteX38" fmla="*/ 182279 w 607639"/>
                  <a:gd name="connsiteY38" fmla="*/ 131463 h 414642"/>
                  <a:gd name="connsiteX39" fmla="*/ 141758 w 607639"/>
                  <a:gd name="connsiteY39" fmla="*/ 131463 h 414642"/>
                  <a:gd name="connsiteX40" fmla="*/ 131605 w 607639"/>
                  <a:gd name="connsiteY40" fmla="*/ 121337 h 414642"/>
                  <a:gd name="connsiteX41" fmla="*/ 141758 w 607639"/>
                  <a:gd name="connsiteY41" fmla="*/ 111211 h 414642"/>
                  <a:gd name="connsiteX42" fmla="*/ 425367 w 607639"/>
                  <a:gd name="connsiteY42" fmla="*/ 101191 h 414642"/>
                  <a:gd name="connsiteX43" fmla="*/ 496228 w 607639"/>
                  <a:gd name="connsiteY43" fmla="*/ 101191 h 414642"/>
                  <a:gd name="connsiteX44" fmla="*/ 506377 w 607639"/>
                  <a:gd name="connsiteY44" fmla="*/ 111231 h 414642"/>
                  <a:gd name="connsiteX45" fmla="*/ 506377 w 607639"/>
                  <a:gd name="connsiteY45" fmla="*/ 182042 h 414642"/>
                  <a:gd name="connsiteX46" fmla="*/ 496228 w 607639"/>
                  <a:gd name="connsiteY46" fmla="*/ 192171 h 414642"/>
                  <a:gd name="connsiteX47" fmla="*/ 486080 w 607639"/>
                  <a:gd name="connsiteY47" fmla="*/ 182042 h 414642"/>
                  <a:gd name="connsiteX48" fmla="*/ 486080 w 607639"/>
                  <a:gd name="connsiteY48" fmla="*/ 135575 h 414642"/>
                  <a:gd name="connsiteX49" fmla="*/ 402043 w 607639"/>
                  <a:gd name="connsiteY49" fmla="*/ 219447 h 414642"/>
                  <a:gd name="connsiteX50" fmla="*/ 394921 w 607639"/>
                  <a:gd name="connsiteY50" fmla="*/ 222468 h 414642"/>
                  <a:gd name="connsiteX51" fmla="*/ 387889 w 607639"/>
                  <a:gd name="connsiteY51" fmla="*/ 219447 h 414642"/>
                  <a:gd name="connsiteX52" fmla="*/ 344268 w 607639"/>
                  <a:gd name="connsiteY52" fmla="*/ 176001 h 414642"/>
                  <a:gd name="connsiteX53" fmla="*/ 270380 w 607639"/>
                  <a:gd name="connsiteY53" fmla="*/ 249744 h 414642"/>
                  <a:gd name="connsiteX54" fmla="*/ 263258 w 607639"/>
                  <a:gd name="connsiteY54" fmla="*/ 252765 h 414642"/>
                  <a:gd name="connsiteX55" fmla="*/ 256225 w 607639"/>
                  <a:gd name="connsiteY55" fmla="*/ 249744 h 414642"/>
                  <a:gd name="connsiteX56" fmla="*/ 256225 w 607639"/>
                  <a:gd name="connsiteY56" fmla="*/ 235617 h 414642"/>
                  <a:gd name="connsiteX57" fmla="*/ 337235 w 607639"/>
                  <a:gd name="connsiteY57" fmla="*/ 154766 h 414642"/>
                  <a:gd name="connsiteX58" fmla="*/ 338837 w 607639"/>
                  <a:gd name="connsiteY58" fmla="*/ 153433 h 414642"/>
                  <a:gd name="connsiteX59" fmla="*/ 340618 w 607639"/>
                  <a:gd name="connsiteY59" fmla="*/ 152456 h 414642"/>
                  <a:gd name="connsiteX60" fmla="*/ 341508 w 607639"/>
                  <a:gd name="connsiteY60" fmla="*/ 152101 h 414642"/>
                  <a:gd name="connsiteX61" fmla="*/ 343378 w 607639"/>
                  <a:gd name="connsiteY61" fmla="*/ 151745 h 414642"/>
                  <a:gd name="connsiteX62" fmla="*/ 344268 w 607639"/>
                  <a:gd name="connsiteY62" fmla="*/ 151745 h 414642"/>
                  <a:gd name="connsiteX63" fmla="*/ 346226 w 607639"/>
                  <a:gd name="connsiteY63" fmla="*/ 151923 h 414642"/>
                  <a:gd name="connsiteX64" fmla="*/ 351390 w 607639"/>
                  <a:gd name="connsiteY64" fmla="*/ 154766 h 414642"/>
                  <a:gd name="connsiteX65" fmla="*/ 394921 w 607639"/>
                  <a:gd name="connsiteY65" fmla="*/ 198213 h 414642"/>
                  <a:gd name="connsiteX66" fmla="*/ 471925 w 607639"/>
                  <a:gd name="connsiteY66" fmla="*/ 121359 h 414642"/>
                  <a:gd name="connsiteX67" fmla="*/ 425367 w 607639"/>
                  <a:gd name="connsiteY67" fmla="*/ 121359 h 414642"/>
                  <a:gd name="connsiteX68" fmla="*/ 415218 w 607639"/>
                  <a:gd name="connsiteY68" fmla="*/ 111231 h 414642"/>
                  <a:gd name="connsiteX69" fmla="*/ 425367 w 607639"/>
                  <a:gd name="connsiteY69" fmla="*/ 101191 h 414642"/>
                  <a:gd name="connsiteX70" fmla="*/ 101297 w 607639"/>
                  <a:gd name="connsiteY70" fmla="*/ 91029 h 414642"/>
                  <a:gd name="connsiteX71" fmla="*/ 111423 w 607639"/>
                  <a:gd name="connsiteY71" fmla="*/ 101159 h 414642"/>
                  <a:gd name="connsiteX72" fmla="*/ 111423 w 607639"/>
                  <a:gd name="connsiteY72" fmla="*/ 262887 h 414642"/>
                  <a:gd name="connsiteX73" fmla="*/ 101297 w 607639"/>
                  <a:gd name="connsiteY73" fmla="*/ 273017 h 414642"/>
                  <a:gd name="connsiteX74" fmla="*/ 91171 w 607639"/>
                  <a:gd name="connsiteY74" fmla="*/ 262887 h 414642"/>
                  <a:gd name="connsiteX75" fmla="*/ 91171 w 607639"/>
                  <a:gd name="connsiteY75" fmla="*/ 101159 h 414642"/>
                  <a:gd name="connsiteX76" fmla="*/ 101297 w 607639"/>
                  <a:gd name="connsiteY76" fmla="*/ 91029 h 414642"/>
                  <a:gd name="connsiteX77" fmla="*/ 70848 w 607639"/>
                  <a:gd name="connsiteY77" fmla="*/ 20177 h 414642"/>
                  <a:gd name="connsiteX78" fmla="*/ 60791 w 607639"/>
                  <a:gd name="connsiteY78" fmla="*/ 30309 h 414642"/>
                  <a:gd name="connsiteX79" fmla="*/ 60791 w 607639"/>
                  <a:gd name="connsiteY79" fmla="*/ 343802 h 414642"/>
                  <a:gd name="connsiteX80" fmla="*/ 222780 w 607639"/>
                  <a:gd name="connsiteY80" fmla="*/ 343802 h 414642"/>
                  <a:gd name="connsiteX81" fmla="*/ 232927 w 607639"/>
                  <a:gd name="connsiteY81" fmla="*/ 353935 h 414642"/>
                  <a:gd name="connsiteX82" fmla="*/ 232927 w 607639"/>
                  <a:gd name="connsiteY82" fmla="*/ 364067 h 414642"/>
                  <a:gd name="connsiteX83" fmla="*/ 374712 w 607639"/>
                  <a:gd name="connsiteY83" fmla="*/ 364067 h 414642"/>
                  <a:gd name="connsiteX84" fmla="*/ 374712 w 607639"/>
                  <a:gd name="connsiteY84" fmla="*/ 353935 h 414642"/>
                  <a:gd name="connsiteX85" fmla="*/ 384859 w 607639"/>
                  <a:gd name="connsiteY85" fmla="*/ 343802 h 414642"/>
                  <a:gd name="connsiteX86" fmla="*/ 546848 w 607639"/>
                  <a:gd name="connsiteY86" fmla="*/ 343802 h 414642"/>
                  <a:gd name="connsiteX87" fmla="*/ 546848 w 607639"/>
                  <a:gd name="connsiteY87" fmla="*/ 30309 h 414642"/>
                  <a:gd name="connsiteX88" fmla="*/ 536702 w 607639"/>
                  <a:gd name="connsiteY88" fmla="*/ 20177 h 414642"/>
                  <a:gd name="connsiteX89" fmla="*/ 70848 w 607639"/>
                  <a:gd name="connsiteY89" fmla="*/ 0 h 414642"/>
                  <a:gd name="connsiteX90" fmla="*/ 536702 w 607639"/>
                  <a:gd name="connsiteY90" fmla="*/ 0 h 414642"/>
                  <a:gd name="connsiteX91" fmla="*/ 567142 w 607639"/>
                  <a:gd name="connsiteY91" fmla="*/ 30309 h 414642"/>
                  <a:gd name="connsiteX92" fmla="*/ 567142 w 607639"/>
                  <a:gd name="connsiteY92" fmla="*/ 343802 h 414642"/>
                  <a:gd name="connsiteX93" fmla="*/ 597492 w 607639"/>
                  <a:gd name="connsiteY93" fmla="*/ 343802 h 414642"/>
                  <a:gd name="connsiteX94" fmla="*/ 607639 w 607639"/>
                  <a:gd name="connsiteY94" fmla="*/ 353935 h 414642"/>
                  <a:gd name="connsiteX95" fmla="*/ 607639 w 607639"/>
                  <a:gd name="connsiteY95" fmla="*/ 384244 h 414642"/>
                  <a:gd name="connsiteX96" fmla="*/ 577199 w 607639"/>
                  <a:gd name="connsiteY96" fmla="*/ 414642 h 414642"/>
                  <a:gd name="connsiteX97" fmla="*/ 30351 w 607639"/>
                  <a:gd name="connsiteY97" fmla="*/ 414642 h 414642"/>
                  <a:gd name="connsiteX98" fmla="*/ 0 w 607639"/>
                  <a:gd name="connsiteY98" fmla="*/ 384244 h 414642"/>
                  <a:gd name="connsiteX99" fmla="*/ 0 w 607639"/>
                  <a:gd name="connsiteY99" fmla="*/ 353935 h 414642"/>
                  <a:gd name="connsiteX100" fmla="*/ 10147 w 607639"/>
                  <a:gd name="connsiteY100" fmla="*/ 343802 h 414642"/>
                  <a:gd name="connsiteX101" fmla="*/ 40497 w 607639"/>
                  <a:gd name="connsiteY101" fmla="*/ 343802 h 414642"/>
                  <a:gd name="connsiteX102" fmla="*/ 40497 w 607639"/>
                  <a:gd name="connsiteY102" fmla="*/ 30309 h 414642"/>
                  <a:gd name="connsiteX103" fmla="*/ 70848 w 607639"/>
                  <a:gd name="connsiteY103" fmla="*/ 0 h 414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607639" h="414642">
                    <a:moveTo>
                      <a:pt x="20293" y="364067"/>
                    </a:moveTo>
                    <a:lnTo>
                      <a:pt x="20293" y="384244"/>
                    </a:lnTo>
                    <a:cubicBezTo>
                      <a:pt x="20293" y="390377"/>
                      <a:pt x="24298" y="394377"/>
                      <a:pt x="30351" y="394377"/>
                    </a:cubicBezTo>
                    <a:lnTo>
                      <a:pt x="577199" y="394377"/>
                    </a:lnTo>
                    <a:cubicBezTo>
                      <a:pt x="583341" y="394377"/>
                      <a:pt x="587346" y="390377"/>
                      <a:pt x="587346" y="384244"/>
                    </a:cubicBezTo>
                    <a:lnTo>
                      <a:pt x="587346" y="364067"/>
                    </a:lnTo>
                    <a:lnTo>
                      <a:pt x="556995" y="364067"/>
                    </a:lnTo>
                    <a:lnTo>
                      <a:pt x="394916" y="364067"/>
                    </a:lnTo>
                    <a:lnTo>
                      <a:pt x="394916" y="374200"/>
                    </a:lnTo>
                    <a:cubicBezTo>
                      <a:pt x="394916" y="380244"/>
                      <a:pt x="390911" y="384244"/>
                      <a:pt x="384859" y="384244"/>
                    </a:cubicBezTo>
                    <a:lnTo>
                      <a:pt x="222780" y="384244"/>
                    </a:lnTo>
                    <a:cubicBezTo>
                      <a:pt x="216728" y="384244"/>
                      <a:pt x="212634" y="380244"/>
                      <a:pt x="212634" y="374200"/>
                    </a:cubicBezTo>
                    <a:lnTo>
                      <a:pt x="212634" y="364067"/>
                    </a:lnTo>
                    <a:lnTo>
                      <a:pt x="50644" y="364067"/>
                    </a:lnTo>
                    <a:close/>
                    <a:moveTo>
                      <a:pt x="141754" y="232583"/>
                    </a:moveTo>
                    <a:lnTo>
                      <a:pt x="161961" y="232583"/>
                    </a:lnTo>
                    <a:cubicBezTo>
                      <a:pt x="168104" y="232583"/>
                      <a:pt x="172110" y="236584"/>
                      <a:pt x="172110" y="242719"/>
                    </a:cubicBezTo>
                    <a:cubicBezTo>
                      <a:pt x="172110" y="248764"/>
                      <a:pt x="168104" y="252765"/>
                      <a:pt x="161961" y="252765"/>
                    </a:cubicBezTo>
                    <a:lnTo>
                      <a:pt x="141754" y="252765"/>
                    </a:lnTo>
                    <a:cubicBezTo>
                      <a:pt x="135700" y="252765"/>
                      <a:pt x="131605" y="248764"/>
                      <a:pt x="131605" y="242719"/>
                    </a:cubicBezTo>
                    <a:cubicBezTo>
                      <a:pt x="131605" y="236584"/>
                      <a:pt x="135700" y="232583"/>
                      <a:pt x="141754" y="232583"/>
                    </a:cubicBezTo>
                    <a:close/>
                    <a:moveTo>
                      <a:pt x="141758" y="192149"/>
                    </a:moveTo>
                    <a:lnTo>
                      <a:pt x="182279" y="192149"/>
                    </a:lnTo>
                    <a:cubicBezTo>
                      <a:pt x="188335" y="192149"/>
                      <a:pt x="192432" y="196150"/>
                      <a:pt x="192432" y="202196"/>
                    </a:cubicBezTo>
                    <a:cubicBezTo>
                      <a:pt x="192432" y="208330"/>
                      <a:pt x="188335" y="212331"/>
                      <a:pt x="182279" y="212331"/>
                    </a:cubicBezTo>
                    <a:lnTo>
                      <a:pt x="141758" y="212331"/>
                    </a:lnTo>
                    <a:cubicBezTo>
                      <a:pt x="135702" y="212331"/>
                      <a:pt x="131605" y="208330"/>
                      <a:pt x="131605" y="202196"/>
                    </a:cubicBezTo>
                    <a:cubicBezTo>
                      <a:pt x="131605" y="196150"/>
                      <a:pt x="135702" y="192149"/>
                      <a:pt x="141758" y="192149"/>
                    </a:cubicBezTo>
                    <a:close/>
                    <a:moveTo>
                      <a:pt x="141754" y="151716"/>
                    </a:moveTo>
                    <a:lnTo>
                      <a:pt x="161961" y="151716"/>
                    </a:lnTo>
                    <a:cubicBezTo>
                      <a:pt x="168104" y="151716"/>
                      <a:pt x="172110" y="155717"/>
                      <a:pt x="172110" y="161763"/>
                    </a:cubicBezTo>
                    <a:cubicBezTo>
                      <a:pt x="172110" y="167897"/>
                      <a:pt x="168104" y="171898"/>
                      <a:pt x="161961" y="171898"/>
                    </a:cubicBezTo>
                    <a:lnTo>
                      <a:pt x="141754" y="171898"/>
                    </a:lnTo>
                    <a:cubicBezTo>
                      <a:pt x="135700" y="171898"/>
                      <a:pt x="131605" y="167897"/>
                      <a:pt x="131605" y="161763"/>
                    </a:cubicBezTo>
                    <a:cubicBezTo>
                      <a:pt x="131605" y="155717"/>
                      <a:pt x="135700" y="151716"/>
                      <a:pt x="141754" y="151716"/>
                    </a:cubicBezTo>
                    <a:close/>
                    <a:moveTo>
                      <a:pt x="141758" y="111211"/>
                    </a:moveTo>
                    <a:lnTo>
                      <a:pt x="182279" y="111211"/>
                    </a:lnTo>
                    <a:cubicBezTo>
                      <a:pt x="188335" y="111211"/>
                      <a:pt x="192432" y="115297"/>
                      <a:pt x="192432" y="121337"/>
                    </a:cubicBezTo>
                    <a:cubicBezTo>
                      <a:pt x="192432" y="127377"/>
                      <a:pt x="188335" y="131463"/>
                      <a:pt x="182279" y="131463"/>
                    </a:cubicBezTo>
                    <a:lnTo>
                      <a:pt x="141758" y="131463"/>
                    </a:lnTo>
                    <a:cubicBezTo>
                      <a:pt x="135702" y="131463"/>
                      <a:pt x="131605" y="127377"/>
                      <a:pt x="131605" y="121337"/>
                    </a:cubicBezTo>
                    <a:cubicBezTo>
                      <a:pt x="131605" y="115297"/>
                      <a:pt x="135702" y="111211"/>
                      <a:pt x="141758" y="111211"/>
                    </a:cubicBezTo>
                    <a:close/>
                    <a:moveTo>
                      <a:pt x="425367" y="101191"/>
                    </a:moveTo>
                    <a:lnTo>
                      <a:pt x="496228" y="101191"/>
                    </a:lnTo>
                    <a:cubicBezTo>
                      <a:pt x="502282" y="101191"/>
                      <a:pt x="506377" y="105189"/>
                      <a:pt x="506377" y="111231"/>
                    </a:cubicBezTo>
                    <a:lnTo>
                      <a:pt x="506377" y="182042"/>
                    </a:lnTo>
                    <a:cubicBezTo>
                      <a:pt x="506377" y="188084"/>
                      <a:pt x="502282" y="192171"/>
                      <a:pt x="496228" y="192171"/>
                    </a:cubicBezTo>
                    <a:cubicBezTo>
                      <a:pt x="490175" y="192171"/>
                      <a:pt x="486080" y="188084"/>
                      <a:pt x="486080" y="182042"/>
                    </a:cubicBezTo>
                    <a:lnTo>
                      <a:pt x="486080" y="135575"/>
                    </a:lnTo>
                    <a:lnTo>
                      <a:pt x="402043" y="219447"/>
                    </a:lnTo>
                    <a:cubicBezTo>
                      <a:pt x="399996" y="221491"/>
                      <a:pt x="397948" y="222468"/>
                      <a:pt x="394921" y="222468"/>
                    </a:cubicBezTo>
                    <a:cubicBezTo>
                      <a:pt x="391895" y="222468"/>
                      <a:pt x="389847" y="221491"/>
                      <a:pt x="387889" y="219447"/>
                    </a:cubicBezTo>
                    <a:lnTo>
                      <a:pt x="344268" y="176001"/>
                    </a:lnTo>
                    <a:lnTo>
                      <a:pt x="270380" y="249744"/>
                    </a:lnTo>
                    <a:cubicBezTo>
                      <a:pt x="268332" y="251788"/>
                      <a:pt x="266285" y="252765"/>
                      <a:pt x="263258" y="252765"/>
                    </a:cubicBezTo>
                    <a:cubicBezTo>
                      <a:pt x="260231" y="252765"/>
                      <a:pt x="258184" y="251788"/>
                      <a:pt x="256225" y="249744"/>
                    </a:cubicBezTo>
                    <a:cubicBezTo>
                      <a:pt x="252130" y="245746"/>
                      <a:pt x="252130" y="239616"/>
                      <a:pt x="256225" y="235617"/>
                    </a:cubicBezTo>
                    <a:lnTo>
                      <a:pt x="337235" y="154766"/>
                    </a:lnTo>
                    <a:cubicBezTo>
                      <a:pt x="337769" y="154233"/>
                      <a:pt x="338303" y="153789"/>
                      <a:pt x="338837" y="153433"/>
                    </a:cubicBezTo>
                    <a:cubicBezTo>
                      <a:pt x="339372" y="152989"/>
                      <a:pt x="339995" y="152723"/>
                      <a:pt x="340618" y="152456"/>
                    </a:cubicBezTo>
                    <a:cubicBezTo>
                      <a:pt x="340885" y="152367"/>
                      <a:pt x="341152" y="152190"/>
                      <a:pt x="341508" y="152101"/>
                    </a:cubicBezTo>
                    <a:cubicBezTo>
                      <a:pt x="342131" y="151923"/>
                      <a:pt x="342754" y="151834"/>
                      <a:pt x="343378" y="151745"/>
                    </a:cubicBezTo>
                    <a:cubicBezTo>
                      <a:pt x="343645" y="151745"/>
                      <a:pt x="344001" y="151745"/>
                      <a:pt x="344268" y="151745"/>
                    </a:cubicBezTo>
                    <a:cubicBezTo>
                      <a:pt x="344980" y="151745"/>
                      <a:pt x="345603" y="151745"/>
                      <a:pt x="346226" y="151923"/>
                    </a:cubicBezTo>
                    <a:cubicBezTo>
                      <a:pt x="348096" y="152278"/>
                      <a:pt x="349876" y="153256"/>
                      <a:pt x="351390" y="154766"/>
                    </a:cubicBezTo>
                    <a:lnTo>
                      <a:pt x="394921" y="198213"/>
                    </a:lnTo>
                    <a:lnTo>
                      <a:pt x="471925" y="121359"/>
                    </a:lnTo>
                    <a:lnTo>
                      <a:pt x="425367" y="121359"/>
                    </a:lnTo>
                    <a:cubicBezTo>
                      <a:pt x="419224" y="121359"/>
                      <a:pt x="415218" y="117361"/>
                      <a:pt x="415218" y="111231"/>
                    </a:cubicBezTo>
                    <a:cubicBezTo>
                      <a:pt x="415218" y="105189"/>
                      <a:pt x="419224" y="101191"/>
                      <a:pt x="425367" y="101191"/>
                    </a:cubicBezTo>
                    <a:close/>
                    <a:moveTo>
                      <a:pt x="101297" y="91029"/>
                    </a:moveTo>
                    <a:cubicBezTo>
                      <a:pt x="107337" y="91029"/>
                      <a:pt x="111423" y="95028"/>
                      <a:pt x="111423" y="101159"/>
                    </a:cubicBezTo>
                    <a:lnTo>
                      <a:pt x="111423" y="262887"/>
                    </a:lnTo>
                    <a:cubicBezTo>
                      <a:pt x="111423" y="268929"/>
                      <a:pt x="107337" y="273017"/>
                      <a:pt x="101297" y="273017"/>
                    </a:cubicBezTo>
                    <a:cubicBezTo>
                      <a:pt x="95257" y="273017"/>
                      <a:pt x="91171" y="268929"/>
                      <a:pt x="91171" y="262887"/>
                    </a:cubicBezTo>
                    <a:lnTo>
                      <a:pt x="91171" y="101159"/>
                    </a:lnTo>
                    <a:cubicBezTo>
                      <a:pt x="91171" y="95028"/>
                      <a:pt x="95257" y="91029"/>
                      <a:pt x="101297" y="91029"/>
                    </a:cubicBezTo>
                    <a:close/>
                    <a:moveTo>
                      <a:pt x="70848" y="20177"/>
                    </a:moveTo>
                    <a:cubicBezTo>
                      <a:pt x="64796" y="20177"/>
                      <a:pt x="60791" y="24265"/>
                      <a:pt x="60791" y="30309"/>
                    </a:cubicBezTo>
                    <a:lnTo>
                      <a:pt x="60791" y="343802"/>
                    </a:lnTo>
                    <a:lnTo>
                      <a:pt x="222780" y="343802"/>
                    </a:lnTo>
                    <a:cubicBezTo>
                      <a:pt x="228833" y="343802"/>
                      <a:pt x="232927" y="347890"/>
                      <a:pt x="232927" y="353935"/>
                    </a:cubicBezTo>
                    <a:lnTo>
                      <a:pt x="232927" y="364067"/>
                    </a:lnTo>
                    <a:lnTo>
                      <a:pt x="374712" y="364067"/>
                    </a:lnTo>
                    <a:lnTo>
                      <a:pt x="374712" y="353935"/>
                    </a:lnTo>
                    <a:cubicBezTo>
                      <a:pt x="374712" y="347890"/>
                      <a:pt x="378717" y="343802"/>
                      <a:pt x="384859" y="343802"/>
                    </a:cubicBezTo>
                    <a:lnTo>
                      <a:pt x="546848" y="343802"/>
                    </a:lnTo>
                    <a:lnTo>
                      <a:pt x="546848" y="30309"/>
                    </a:lnTo>
                    <a:cubicBezTo>
                      <a:pt x="546848" y="24265"/>
                      <a:pt x="542754" y="20177"/>
                      <a:pt x="536702" y="20177"/>
                    </a:cubicBezTo>
                    <a:close/>
                    <a:moveTo>
                      <a:pt x="70848" y="0"/>
                    </a:moveTo>
                    <a:lnTo>
                      <a:pt x="536702" y="0"/>
                    </a:lnTo>
                    <a:cubicBezTo>
                      <a:pt x="553969" y="0"/>
                      <a:pt x="567142" y="13155"/>
                      <a:pt x="567142" y="30309"/>
                    </a:cubicBezTo>
                    <a:lnTo>
                      <a:pt x="567142" y="343802"/>
                    </a:lnTo>
                    <a:lnTo>
                      <a:pt x="597492" y="343802"/>
                    </a:lnTo>
                    <a:cubicBezTo>
                      <a:pt x="603545" y="343802"/>
                      <a:pt x="607639" y="347890"/>
                      <a:pt x="607639" y="353935"/>
                    </a:cubicBezTo>
                    <a:lnTo>
                      <a:pt x="607639" y="384244"/>
                    </a:lnTo>
                    <a:cubicBezTo>
                      <a:pt x="607639" y="401487"/>
                      <a:pt x="594466" y="414642"/>
                      <a:pt x="577199" y="414642"/>
                    </a:cubicBezTo>
                    <a:lnTo>
                      <a:pt x="30351" y="414642"/>
                    </a:lnTo>
                    <a:cubicBezTo>
                      <a:pt x="13173" y="414642"/>
                      <a:pt x="0" y="401487"/>
                      <a:pt x="0" y="384244"/>
                    </a:cubicBezTo>
                    <a:lnTo>
                      <a:pt x="0" y="353935"/>
                    </a:lnTo>
                    <a:cubicBezTo>
                      <a:pt x="0" y="347890"/>
                      <a:pt x="4094" y="343802"/>
                      <a:pt x="10147" y="343802"/>
                    </a:cubicBezTo>
                    <a:lnTo>
                      <a:pt x="40497" y="343802"/>
                    </a:lnTo>
                    <a:lnTo>
                      <a:pt x="40497" y="30309"/>
                    </a:lnTo>
                    <a:cubicBezTo>
                      <a:pt x="40497" y="13155"/>
                      <a:pt x="53670" y="0"/>
                      <a:pt x="70848" y="0"/>
                    </a:cubicBezTo>
                    <a:close/>
                  </a:path>
                </a:pathLst>
              </a:custGeom>
              <a:solidFill>
                <a:schemeClr val="bg1"/>
              </a:solidFill>
              <a:ln>
                <a:noFill/>
              </a:ln>
            </p:spPr>
            <p:txBody>
              <a:bodyPr anchor="ctr"/>
              <a:lstStyle/>
              <a:p>
                <a:pPr algn="ctr"/>
                <a:endParaRPr/>
              </a:p>
            </p:txBody>
          </p:sp>
        </p:grpSp>
        <p:grpSp>
          <p:nvGrpSpPr>
            <p:cNvPr id="8" name="iṥļíde"/>
            <p:cNvGrpSpPr/>
            <p:nvPr/>
          </p:nvGrpSpPr>
          <p:grpSpPr>
            <a:xfrm>
              <a:off x="5652120" y="2988580"/>
              <a:ext cx="771321" cy="771319"/>
              <a:chOff x="2406923" y="2845390"/>
              <a:chExt cx="571222" cy="571221"/>
            </a:xfrm>
          </p:grpSpPr>
          <p:sp>
            <p:nvSpPr>
              <p:cNvPr id="21" name="íṡ1íḍe"/>
              <p:cNvSpPr/>
              <p:nvPr/>
            </p:nvSpPr>
            <p:spPr>
              <a:xfrm>
                <a:off x="2406923" y="2845390"/>
                <a:ext cx="571222" cy="571221"/>
              </a:xfrm>
              <a:prstGeom prst="ellipse">
                <a:avLst/>
              </a:prstGeom>
              <a:solidFill>
                <a:schemeClr val="accent5">
                  <a:lumMod val="75000"/>
                </a:schemeClr>
              </a:solidFill>
              <a:ln w="38100">
                <a:solidFill>
                  <a:schemeClr val="bg1"/>
                </a:solidFill>
              </a:ln>
            </p:spPr>
            <p:style>
              <a:lnRef idx="2">
                <a:schemeClr val="dk1"/>
              </a:lnRef>
              <a:fillRef idx="1">
                <a:schemeClr val="lt1"/>
              </a:fillRef>
              <a:effectRef idx="0">
                <a:schemeClr val="dk1"/>
              </a:effectRef>
              <a:fontRef idx="minor">
                <a:schemeClr val="dk1"/>
              </a:fontRef>
            </p:style>
            <p:txBody>
              <a:bodyPr anchor="ctr"/>
              <a:lstStyle/>
              <a:p>
                <a:pPr algn="ctr"/>
                <a:endParaRPr/>
              </a:p>
            </p:txBody>
          </p:sp>
          <p:sp>
            <p:nvSpPr>
              <p:cNvPr id="22" name="iślïḑè"/>
              <p:cNvSpPr>
                <a:spLocks noChangeAspect="1"/>
              </p:cNvSpPr>
              <p:nvPr/>
            </p:nvSpPr>
            <p:spPr bwMode="auto">
              <a:xfrm>
                <a:off x="2540113" y="2998525"/>
                <a:ext cx="304843" cy="264949"/>
              </a:xfrm>
              <a:custGeom>
                <a:avLst/>
                <a:gdLst>
                  <a:gd name="connsiteX0" fmla="*/ 427885 w 601094"/>
                  <a:gd name="connsiteY0" fmla="*/ 274980 h 522431"/>
                  <a:gd name="connsiteX1" fmla="*/ 432269 w 601094"/>
                  <a:gd name="connsiteY1" fmla="*/ 321660 h 522431"/>
                  <a:gd name="connsiteX2" fmla="*/ 431295 w 601094"/>
                  <a:gd name="connsiteY2" fmla="*/ 429121 h 522431"/>
                  <a:gd name="connsiteX3" fmla="*/ 453455 w 601094"/>
                  <a:gd name="connsiteY3" fmla="*/ 417208 h 522431"/>
                  <a:gd name="connsiteX4" fmla="*/ 448585 w 601094"/>
                  <a:gd name="connsiteY4" fmla="*/ 349619 h 522431"/>
                  <a:gd name="connsiteX5" fmla="*/ 448585 w 601094"/>
                  <a:gd name="connsiteY5" fmla="*/ 301238 h 522431"/>
                  <a:gd name="connsiteX6" fmla="*/ 427885 w 601094"/>
                  <a:gd name="connsiteY6" fmla="*/ 274980 h 522431"/>
                  <a:gd name="connsiteX7" fmla="*/ 352921 w 601094"/>
                  <a:gd name="connsiteY7" fmla="*/ 272822 h 522431"/>
                  <a:gd name="connsiteX8" fmla="*/ 354868 w 601094"/>
                  <a:gd name="connsiteY8" fmla="*/ 371774 h 522431"/>
                  <a:gd name="connsiteX9" fmla="*/ 351947 w 601094"/>
                  <a:gd name="connsiteY9" fmla="*/ 423317 h 522431"/>
                  <a:gd name="connsiteX10" fmla="*/ 378481 w 601094"/>
                  <a:gd name="connsiteY10" fmla="*/ 441065 h 522431"/>
                  <a:gd name="connsiteX11" fmla="*/ 386514 w 601094"/>
                  <a:gd name="connsiteY11" fmla="*/ 411647 h 522431"/>
                  <a:gd name="connsiteX12" fmla="*/ 385297 w 601094"/>
                  <a:gd name="connsiteY12" fmla="*/ 362535 h 522431"/>
                  <a:gd name="connsiteX13" fmla="*/ 388461 w 601094"/>
                  <a:gd name="connsiteY13" fmla="*/ 301511 h 522431"/>
                  <a:gd name="connsiteX14" fmla="*/ 356816 w 601094"/>
                  <a:gd name="connsiteY14" fmla="*/ 273795 h 522431"/>
                  <a:gd name="connsiteX15" fmla="*/ 352921 w 601094"/>
                  <a:gd name="connsiteY15" fmla="*/ 272822 h 522431"/>
                  <a:gd name="connsiteX16" fmla="*/ 276425 w 601094"/>
                  <a:gd name="connsiteY16" fmla="*/ 271096 h 522431"/>
                  <a:gd name="connsiteX17" fmla="*/ 279350 w 601094"/>
                  <a:gd name="connsiteY17" fmla="*/ 382676 h 522431"/>
                  <a:gd name="connsiteX18" fmla="*/ 278131 w 601094"/>
                  <a:gd name="connsiteY18" fmla="*/ 427892 h 522431"/>
                  <a:gd name="connsiteX19" fmla="*/ 302017 w 601094"/>
                  <a:gd name="connsiteY19" fmla="*/ 447096 h 522431"/>
                  <a:gd name="connsiteX20" fmla="*/ 308841 w 601094"/>
                  <a:gd name="connsiteY20" fmla="*/ 393859 h 522431"/>
                  <a:gd name="connsiteX21" fmla="*/ 309816 w 601094"/>
                  <a:gd name="connsiteY21" fmla="*/ 321660 h 522431"/>
                  <a:gd name="connsiteX22" fmla="*/ 313472 w 601094"/>
                  <a:gd name="connsiteY22" fmla="*/ 278875 h 522431"/>
                  <a:gd name="connsiteX23" fmla="*/ 281787 w 601094"/>
                  <a:gd name="connsiteY23" fmla="*/ 273041 h 522431"/>
                  <a:gd name="connsiteX24" fmla="*/ 276425 w 601094"/>
                  <a:gd name="connsiteY24" fmla="*/ 271096 h 522431"/>
                  <a:gd name="connsiteX25" fmla="*/ 207982 w 601094"/>
                  <a:gd name="connsiteY25" fmla="*/ 270139 h 522431"/>
                  <a:gd name="connsiteX26" fmla="*/ 212122 w 601094"/>
                  <a:gd name="connsiteY26" fmla="*/ 371024 h 522431"/>
                  <a:gd name="connsiteX27" fmla="*/ 213826 w 601094"/>
                  <a:gd name="connsiteY27" fmla="*/ 428880 h 522431"/>
                  <a:gd name="connsiteX28" fmla="*/ 219427 w 601094"/>
                  <a:gd name="connsiteY28" fmla="*/ 447842 h 522431"/>
                  <a:gd name="connsiteX29" fmla="*/ 237689 w 601094"/>
                  <a:gd name="connsiteY29" fmla="*/ 443709 h 522431"/>
                  <a:gd name="connsiteX30" fmla="*/ 236472 w 601094"/>
                  <a:gd name="connsiteY30" fmla="*/ 345013 h 522431"/>
                  <a:gd name="connsiteX31" fmla="*/ 237446 w 601094"/>
                  <a:gd name="connsiteY31" fmla="*/ 302228 h 522431"/>
                  <a:gd name="connsiteX32" fmla="*/ 213339 w 601094"/>
                  <a:gd name="connsiteY32" fmla="*/ 272570 h 522431"/>
                  <a:gd name="connsiteX33" fmla="*/ 207982 w 601094"/>
                  <a:gd name="connsiteY33" fmla="*/ 270139 h 522431"/>
                  <a:gd name="connsiteX34" fmla="*/ 167332 w 601094"/>
                  <a:gd name="connsiteY34" fmla="*/ 268198 h 522431"/>
                  <a:gd name="connsiteX35" fmla="*/ 141519 w 601094"/>
                  <a:gd name="connsiteY35" fmla="*/ 270872 h 522431"/>
                  <a:gd name="connsiteX36" fmla="*/ 136893 w 601094"/>
                  <a:gd name="connsiteY36" fmla="*/ 269657 h 522431"/>
                  <a:gd name="connsiteX37" fmla="*/ 141032 w 601094"/>
                  <a:gd name="connsiteY37" fmla="*/ 391464 h 522431"/>
                  <a:gd name="connsiteX38" fmla="*/ 138354 w 601094"/>
                  <a:gd name="connsiteY38" fmla="*/ 445924 h 522431"/>
                  <a:gd name="connsiteX39" fmla="*/ 167332 w 601094"/>
                  <a:gd name="connsiteY39" fmla="*/ 431823 h 522431"/>
                  <a:gd name="connsiteX40" fmla="*/ 168793 w 601094"/>
                  <a:gd name="connsiteY40" fmla="*/ 322172 h 522431"/>
                  <a:gd name="connsiteX41" fmla="*/ 167332 w 601094"/>
                  <a:gd name="connsiteY41" fmla="*/ 268198 h 522431"/>
                  <a:gd name="connsiteX42" fmla="*/ 424963 w 601094"/>
                  <a:gd name="connsiteY42" fmla="*/ 258205 h 522431"/>
                  <a:gd name="connsiteX43" fmla="*/ 470015 w 601094"/>
                  <a:gd name="connsiteY43" fmla="*/ 309504 h 522431"/>
                  <a:gd name="connsiteX44" fmla="*/ 468797 w 601094"/>
                  <a:gd name="connsiteY44" fmla="*/ 403836 h 522431"/>
                  <a:gd name="connsiteX45" fmla="*/ 467336 w 601094"/>
                  <a:gd name="connsiteY45" fmla="*/ 447112 h 522431"/>
                  <a:gd name="connsiteX46" fmla="*/ 417658 w 601094"/>
                  <a:gd name="connsiteY46" fmla="*/ 434469 h 522431"/>
                  <a:gd name="connsiteX47" fmla="*/ 418632 w 601094"/>
                  <a:gd name="connsiteY47" fmla="*/ 335761 h 522431"/>
                  <a:gd name="connsiteX48" fmla="*/ 415222 w 601094"/>
                  <a:gd name="connsiteY48" fmla="*/ 267687 h 522431"/>
                  <a:gd name="connsiteX49" fmla="*/ 419362 w 601094"/>
                  <a:gd name="connsiteY49" fmla="*/ 262824 h 522431"/>
                  <a:gd name="connsiteX50" fmla="*/ 424963 w 601094"/>
                  <a:gd name="connsiteY50" fmla="*/ 258205 h 522431"/>
                  <a:gd name="connsiteX51" fmla="*/ 356816 w 601094"/>
                  <a:gd name="connsiteY51" fmla="*/ 257749 h 522431"/>
                  <a:gd name="connsiteX52" fmla="*/ 392356 w 601094"/>
                  <a:gd name="connsiteY52" fmla="*/ 258478 h 522431"/>
                  <a:gd name="connsiteX53" fmla="*/ 398685 w 601094"/>
                  <a:gd name="connsiteY53" fmla="*/ 263340 h 522431"/>
                  <a:gd name="connsiteX54" fmla="*/ 400876 w 601094"/>
                  <a:gd name="connsiteY54" fmla="*/ 423803 h 522431"/>
                  <a:gd name="connsiteX55" fmla="*/ 366066 w 601094"/>
                  <a:gd name="connsiteY55" fmla="*/ 455652 h 522431"/>
                  <a:gd name="connsiteX56" fmla="*/ 340019 w 601094"/>
                  <a:gd name="connsiteY56" fmla="*/ 412133 h 522431"/>
                  <a:gd name="connsiteX57" fmla="*/ 344401 w 601094"/>
                  <a:gd name="connsiteY57" fmla="*/ 260909 h 522431"/>
                  <a:gd name="connsiteX58" fmla="*/ 352434 w 601094"/>
                  <a:gd name="connsiteY58" fmla="*/ 258964 h 522431"/>
                  <a:gd name="connsiteX59" fmla="*/ 356816 w 601094"/>
                  <a:gd name="connsiteY59" fmla="*/ 257749 h 522431"/>
                  <a:gd name="connsiteX60" fmla="*/ 213339 w 601094"/>
                  <a:gd name="connsiteY60" fmla="*/ 256040 h 522431"/>
                  <a:gd name="connsiteX61" fmla="*/ 252787 w 601094"/>
                  <a:gd name="connsiteY61" fmla="*/ 302228 h 522431"/>
                  <a:gd name="connsiteX62" fmla="*/ 250595 w 601094"/>
                  <a:gd name="connsiteY62" fmla="*/ 454405 h 522431"/>
                  <a:gd name="connsiteX63" fmla="*/ 243290 w 601094"/>
                  <a:gd name="connsiteY63" fmla="*/ 461455 h 522431"/>
                  <a:gd name="connsiteX64" fmla="*/ 207738 w 601094"/>
                  <a:gd name="connsiteY64" fmla="*/ 461455 h 522431"/>
                  <a:gd name="connsiteX65" fmla="*/ 201164 w 601094"/>
                  <a:gd name="connsiteY65" fmla="*/ 454891 h 522431"/>
                  <a:gd name="connsiteX66" fmla="*/ 199459 w 601094"/>
                  <a:gd name="connsiteY66" fmla="*/ 342825 h 522431"/>
                  <a:gd name="connsiteX67" fmla="*/ 198972 w 601094"/>
                  <a:gd name="connsiteY67" fmla="*/ 265277 h 522431"/>
                  <a:gd name="connsiteX68" fmla="*/ 205790 w 601094"/>
                  <a:gd name="connsiteY68" fmla="*/ 262360 h 522431"/>
                  <a:gd name="connsiteX69" fmla="*/ 213339 w 601094"/>
                  <a:gd name="connsiteY69" fmla="*/ 256040 h 522431"/>
                  <a:gd name="connsiteX70" fmla="*/ 281787 w 601094"/>
                  <a:gd name="connsiteY70" fmla="*/ 255781 h 522431"/>
                  <a:gd name="connsiteX71" fmla="*/ 327608 w 601094"/>
                  <a:gd name="connsiteY71" fmla="*/ 286897 h 522431"/>
                  <a:gd name="connsiteX72" fmla="*/ 323708 w 601094"/>
                  <a:gd name="connsiteY72" fmla="*/ 451472 h 522431"/>
                  <a:gd name="connsiteX73" fmla="*/ 316884 w 601094"/>
                  <a:gd name="connsiteY73" fmla="*/ 458279 h 522431"/>
                  <a:gd name="connsiteX74" fmla="*/ 262533 w 601094"/>
                  <a:gd name="connsiteY74" fmla="*/ 435914 h 522431"/>
                  <a:gd name="connsiteX75" fmla="*/ 267895 w 601094"/>
                  <a:gd name="connsiteY75" fmla="*/ 264289 h 522431"/>
                  <a:gd name="connsiteX76" fmla="*/ 273744 w 601094"/>
                  <a:gd name="connsiteY76" fmla="*/ 262831 h 522431"/>
                  <a:gd name="connsiteX77" fmla="*/ 281787 w 601094"/>
                  <a:gd name="connsiteY77" fmla="*/ 255781 h 522431"/>
                  <a:gd name="connsiteX78" fmla="*/ 163192 w 601094"/>
                  <a:gd name="connsiteY78" fmla="*/ 253367 h 522431"/>
                  <a:gd name="connsiteX79" fmla="*/ 179751 w 601094"/>
                  <a:gd name="connsiteY79" fmla="*/ 264794 h 522431"/>
                  <a:gd name="connsiteX80" fmla="*/ 176829 w 601094"/>
                  <a:gd name="connsiteY80" fmla="*/ 354508 h 522431"/>
                  <a:gd name="connsiteX81" fmla="*/ 177073 w 601094"/>
                  <a:gd name="connsiteY81" fmla="*/ 422341 h 522431"/>
                  <a:gd name="connsiteX82" fmla="*/ 176099 w 601094"/>
                  <a:gd name="connsiteY82" fmla="*/ 457108 h 522431"/>
                  <a:gd name="connsiteX83" fmla="*/ 132996 w 601094"/>
                  <a:gd name="connsiteY83" fmla="*/ 460755 h 522431"/>
                  <a:gd name="connsiteX84" fmla="*/ 130074 w 601094"/>
                  <a:gd name="connsiteY84" fmla="*/ 457838 h 522431"/>
                  <a:gd name="connsiteX85" fmla="*/ 132266 w 601094"/>
                  <a:gd name="connsiteY85" fmla="*/ 255312 h 522431"/>
                  <a:gd name="connsiteX86" fmla="*/ 136406 w 601094"/>
                  <a:gd name="connsiteY86" fmla="*/ 255798 h 522431"/>
                  <a:gd name="connsiteX87" fmla="*/ 141519 w 601094"/>
                  <a:gd name="connsiteY87" fmla="*/ 253610 h 522431"/>
                  <a:gd name="connsiteX88" fmla="*/ 163192 w 601094"/>
                  <a:gd name="connsiteY88" fmla="*/ 253367 h 522431"/>
                  <a:gd name="connsiteX89" fmla="*/ 15157 w 601094"/>
                  <a:gd name="connsiteY89" fmla="*/ 218612 h 522431"/>
                  <a:gd name="connsiteX90" fmla="*/ 20027 w 601094"/>
                  <a:gd name="connsiteY90" fmla="*/ 391686 h 522431"/>
                  <a:gd name="connsiteX91" fmla="*/ 17592 w 601094"/>
                  <a:gd name="connsiteY91" fmla="*/ 493293 h 522431"/>
                  <a:gd name="connsiteX92" fmla="*/ 79445 w 601094"/>
                  <a:gd name="connsiteY92" fmla="*/ 475791 h 522431"/>
                  <a:gd name="connsiteX93" fmla="*/ 83585 w 601094"/>
                  <a:gd name="connsiteY93" fmla="*/ 475548 h 522431"/>
                  <a:gd name="connsiteX94" fmla="*/ 373855 w 601094"/>
                  <a:gd name="connsiteY94" fmla="*/ 479438 h 522431"/>
                  <a:gd name="connsiteX95" fmla="*/ 582061 w 601094"/>
                  <a:gd name="connsiteY95" fmla="*/ 507149 h 522431"/>
                  <a:gd name="connsiteX96" fmla="*/ 588879 w 601094"/>
                  <a:gd name="connsiteY96" fmla="*/ 508607 h 522431"/>
                  <a:gd name="connsiteX97" fmla="*/ 582791 w 601094"/>
                  <a:gd name="connsiteY97" fmla="*/ 365433 h 522431"/>
                  <a:gd name="connsiteX98" fmla="*/ 581817 w 601094"/>
                  <a:gd name="connsiteY98" fmla="*/ 243893 h 522431"/>
                  <a:gd name="connsiteX99" fmla="*/ 479541 w 601094"/>
                  <a:gd name="connsiteY99" fmla="*/ 244622 h 522431"/>
                  <a:gd name="connsiteX100" fmla="*/ 471505 w 601094"/>
                  <a:gd name="connsiteY100" fmla="*/ 233683 h 522431"/>
                  <a:gd name="connsiteX101" fmla="*/ 471992 w 601094"/>
                  <a:gd name="connsiteY101" fmla="*/ 232711 h 522431"/>
                  <a:gd name="connsiteX102" fmla="*/ 265734 w 601094"/>
                  <a:gd name="connsiteY102" fmla="*/ 227849 h 522431"/>
                  <a:gd name="connsiteX103" fmla="*/ 119138 w 601094"/>
                  <a:gd name="connsiteY103" fmla="*/ 222988 h 522431"/>
                  <a:gd name="connsiteX104" fmla="*/ 126200 w 601094"/>
                  <a:gd name="connsiteY104" fmla="*/ 240003 h 522431"/>
                  <a:gd name="connsiteX105" fmla="*/ 126687 w 601094"/>
                  <a:gd name="connsiteY105" fmla="*/ 242920 h 522431"/>
                  <a:gd name="connsiteX106" fmla="*/ 126200 w 601094"/>
                  <a:gd name="connsiteY106" fmla="*/ 248268 h 522431"/>
                  <a:gd name="connsiteX107" fmla="*/ 69461 w 601094"/>
                  <a:gd name="connsiteY107" fmla="*/ 258721 h 522431"/>
                  <a:gd name="connsiteX108" fmla="*/ 15157 w 601094"/>
                  <a:gd name="connsiteY108" fmla="*/ 218612 h 522431"/>
                  <a:gd name="connsiteX109" fmla="*/ 300922 w 601094"/>
                  <a:gd name="connsiteY109" fmla="*/ 127898 h 522431"/>
                  <a:gd name="connsiteX110" fmla="*/ 259890 w 601094"/>
                  <a:gd name="connsiteY110" fmla="*/ 137666 h 522431"/>
                  <a:gd name="connsiteX111" fmla="*/ 169546 w 601094"/>
                  <a:gd name="connsiteY111" fmla="*/ 180449 h 522431"/>
                  <a:gd name="connsiteX112" fmla="*/ 119138 w 601094"/>
                  <a:gd name="connsiteY112" fmla="*/ 208160 h 522431"/>
                  <a:gd name="connsiteX113" fmla="*/ 288868 w 601094"/>
                  <a:gd name="connsiteY113" fmla="*/ 212292 h 522431"/>
                  <a:gd name="connsiteX114" fmla="*/ 479541 w 601094"/>
                  <a:gd name="connsiteY114" fmla="*/ 214966 h 522431"/>
                  <a:gd name="connsiteX115" fmla="*/ 420367 w 601094"/>
                  <a:gd name="connsiteY115" fmla="*/ 166593 h 522431"/>
                  <a:gd name="connsiteX116" fmla="*/ 300922 w 601094"/>
                  <a:gd name="connsiteY116" fmla="*/ 127898 h 522431"/>
                  <a:gd name="connsiteX117" fmla="*/ 304940 w 601094"/>
                  <a:gd name="connsiteY117" fmla="*/ 19043 h 522431"/>
                  <a:gd name="connsiteX118" fmla="*/ 305671 w 601094"/>
                  <a:gd name="connsiteY118" fmla="*/ 25606 h 522431"/>
                  <a:gd name="connsiteX119" fmla="*/ 320282 w 601094"/>
                  <a:gd name="connsiteY119" fmla="*/ 28766 h 522431"/>
                  <a:gd name="connsiteX120" fmla="*/ 311271 w 601094"/>
                  <a:gd name="connsiteY120" fmla="*/ 22932 h 522431"/>
                  <a:gd name="connsiteX121" fmla="*/ 304940 w 601094"/>
                  <a:gd name="connsiteY121" fmla="*/ 19043 h 522431"/>
                  <a:gd name="connsiteX122" fmla="*/ 296417 w 601094"/>
                  <a:gd name="connsiteY122" fmla="*/ 113 h 522431"/>
                  <a:gd name="connsiteX123" fmla="*/ 302992 w 601094"/>
                  <a:gd name="connsiteY123" fmla="*/ 4458 h 522431"/>
                  <a:gd name="connsiteX124" fmla="*/ 302992 w 601094"/>
                  <a:gd name="connsiteY124" fmla="*/ 4701 h 522431"/>
                  <a:gd name="connsiteX125" fmla="*/ 323691 w 601094"/>
                  <a:gd name="connsiteY125" fmla="*/ 12723 h 522431"/>
                  <a:gd name="connsiteX126" fmla="*/ 355835 w 601094"/>
                  <a:gd name="connsiteY126" fmla="*/ 31197 h 522431"/>
                  <a:gd name="connsiteX127" fmla="*/ 351451 w 601094"/>
                  <a:gd name="connsiteY127" fmla="*/ 47727 h 522431"/>
                  <a:gd name="connsiteX128" fmla="*/ 306888 w 601094"/>
                  <a:gd name="connsiteY128" fmla="*/ 47970 h 522431"/>
                  <a:gd name="connsiteX129" fmla="*/ 302018 w 601094"/>
                  <a:gd name="connsiteY129" fmla="*/ 104851 h 522431"/>
                  <a:gd name="connsiteX130" fmla="*/ 388222 w 601094"/>
                  <a:gd name="connsiteY130" fmla="*/ 131832 h 522431"/>
                  <a:gd name="connsiteX131" fmla="*/ 491960 w 601094"/>
                  <a:gd name="connsiteY131" fmla="*/ 235385 h 522431"/>
                  <a:gd name="connsiteX132" fmla="*/ 583035 w 601094"/>
                  <a:gd name="connsiteY132" fmla="*/ 217640 h 522431"/>
                  <a:gd name="connsiteX133" fmla="*/ 596185 w 601094"/>
                  <a:gd name="connsiteY133" fmla="*/ 224203 h 522431"/>
                  <a:gd name="connsiteX134" fmla="*/ 598376 w 601094"/>
                  <a:gd name="connsiteY134" fmla="*/ 229551 h 522431"/>
                  <a:gd name="connsiteX135" fmla="*/ 599107 w 601094"/>
                  <a:gd name="connsiteY135" fmla="*/ 403840 h 522431"/>
                  <a:gd name="connsiteX136" fmla="*/ 591558 w 601094"/>
                  <a:gd name="connsiteY136" fmla="*/ 516629 h 522431"/>
                  <a:gd name="connsiteX137" fmla="*/ 585470 w 601094"/>
                  <a:gd name="connsiteY137" fmla="*/ 519546 h 522431"/>
                  <a:gd name="connsiteX138" fmla="*/ 577677 w 601094"/>
                  <a:gd name="connsiteY138" fmla="*/ 522220 h 522431"/>
                  <a:gd name="connsiteX139" fmla="*/ 449101 w 601094"/>
                  <a:gd name="connsiteY139" fmla="*/ 489890 h 522431"/>
                  <a:gd name="connsiteX140" fmla="*/ 323934 w 601094"/>
                  <a:gd name="connsiteY140" fmla="*/ 501558 h 522431"/>
                  <a:gd name="connsiteX141" fmla="*/ 89429 w 601094"/>
                  <a:gd name="connsiteY141" fmla="*/ 487459 h 522431"/>
                  <a:gd name="connsiteX142" fmla="*/ 84072 w 601094"/>
                  <a:gd name="connsiteY142" fmla="*/ 492564 h 522431"/>
                  <a:gd name="connsiteX143" fmla="*/ 12966 w 601094"/>
                  <a:gd name="connsiteY143" fmla="*/ 518817 h 522431"/>
                  <a:gd name="connsiteX144" fmla="*/ 4686 w 601094"/>
                  <a:gd name="connsiteY144" fmla="*/ 512497 h 522431"/>
                  <a:gd name="connsiteX145" fmla="*/ 7121 w 601094"/>
                  <a:gd name="connsiteY145" fmla="*/ 310497 h 522431"/>
                  <a:gd name="connsiteX146" fmla="*/ 6878 w 601094"/>
                  <a:gd name="connsiteY146" fmla="*/ 210834 h 522431"/>
                  <a:gd name="connsiteX147" fmla="*/ 15888 w 601094"/>
                  <a:gd name="connsiteY147" fmla="*/ 212535 h 522431"/>
                  <a:gd name="connsiteX148" fmla="*/ 66782 w 601094"/>
                  <a:gd name="connsiteY148" fmla="*/ 247296 h 522431"/>
                  <a:gd name="connsiteX149" fmla="*/ 115485 w 601094"/>
                  <a:gd name="connsiteY149" fmla="*/ 242434 h 522431"/>
                  <a:gd name="connsiteX150" fmla="*/ 85046 w 601094"/>
                  <a:gd name="connsiteY150" fmla="*/ 211806 h 522431"/>
                  <a:gd name="connsiteX151" fmla="*/ 88212 w 601094"/>
                  <a:gd name="connsiteY151" fmla="*/ 200138 h 522431"/>
                  <a:gd name="connsiteX152" fmla="*/ 274014 w 601094"/>
                  <a:gd name="connsiteY152" fmla="*/ 111171 h 522431"/>
                  <a:gd name="connsiteX153" fmla="*/ 292521 w 601094"/>
                  <a:gd name="connsiteY153" fmla="*/ 105580 h 522431"/>
                  <a:gd name="connsiteX154" fmla="*/ 290329 w 601094"/>
                  <a:gd name="connsiteY154" fmla="*/ 40434 h 522431"/>
                  <a:gd name="connsiteX155" fmla="*/ 290086 w 601094"/>
                  <a:gd name="connsiteY155" fmla="*/ 29009 h 522431"/>
                  <a:gd name="connsiteX156" fmla="*/ 290573 w 601094"/>
                  <a:gd name="connsiteY156" fmla="*/ 6160 h 522431"/>
                  <a:gd name="connsiteX157" fmla="*/ 296417 w 601094"/>
                  <a:gd name="connsiteY157" fmla="*/ 113 h 52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601094" h="522431">
                    <a:moveTo>
                      <a:pt x="427885" y="274980"/>
                    </a:moveTo>
                    <a:cubicBezTo>
                      <a:pt x="432025" y="289568"/>
                      <a:pt x="431782" y="309261"/>
                      <a:pt x="432269" y="321660"/>
                    </a:cubicBezTo>
                    <a:cubicBezTo>
                      <a:pt x="433730" y="357156"/>
                      <a:pt x="437139" y="394111"/>
                      <a:pt x="431295" y="429121"/>
                    </a:cubicBezTo>
                    <a:cubicBezTo>
                      <a:pt x="427885" y="449300"/>
                      <a:pt x="455403" y="436171"/>
                      <a:pt x="453455" y="417208"/>
                    </a:cubicBezTo>
                    <a:cubicBezTo>
                      <a:pt x="451020" y="394840"/>
                      <a:pt x="449802" y="372230"/>
                      <a:pt x="448585" y="349619"/>
                    </a:cubicBezTo>
                    <a:cubicBezTo>
                      <a:pt x="447611" y="333330"/>
                      <a:pt x="446637" y="317527"/>
                      <a:pt x="448585" y="301238"/>
                    </a:cubicBezTo>
                    <a:cubicBezTo>
                      <a:pt x="450533" y="282760"/>
                      <a:pt x="446880" y="275224"/>
                      <a:pt x="427885" y="274980"/>
                    </a:cubicBezTo>
                    <a:close/>
                    <a:moveTo>
                      <a:pt x="352921" y="272822"/>
                    </a:moveTo>
                    <a:cubicBezTo>
                      <a:pt x="351217" y="305158"/>
                      <a:pt x="355112" y="339439"/>
                      <a:pt x="354868" y="371774"/>
                    </a:cubicBezTo>
                    <a:cubicBezTo>
                      <a:pt x="354868" y="389279"/>
                      <a:pt x="353651" y="405812"/>
                      <a:pt x="351947" y="423317"/>
                    </a:cubicBezTo>
                    <a:cubicBezTo>
                      <a:pt x="350000" y="446170"/>
                      <a:pt x="359980" y="444468"/>
                      <a:pt x="378481" y="441065"/>
                    </a:cubicBezTo>
                    <a:cubicBezTo>
                      <a:pt x="393817" y="438390"/>
                      <a:pt x="387488" y="426477"/>
                      <a:pt x="386514" y="411647"/>
                    </a:cubicBezTo>
                    <a:cubicBezTo>
                      <a:pt x="385540" y="395357"/>
                      <a:pt x="384323" y="378825"/>
                      <a:pt x="385297" y="362535"/>
                    </a:cubicBezTo>
                    <a:cubicBezTo>
                      <a:pt x="386514" y="342356"/>
                      <a:pt x="388948" y="321690"/>
                      <a:pt x="388461" y="301511"/>
                    </a:cubicBezTo>
                    <a:cubicBezTo>
                      <a:pt x="387974" y="273552"/>
                      <a:pt x="380428" y="274038"/>
                      <a:pt x="356816" y="273795"/>
                    </a:cubicBezTo>
                    <a:cubicBezTo>
                      <a:pt x="355112" y="273795"/>
                      <a:pt x="353895" y="273309"/>
                      <a:pt x="352921" y="272822"/>
                    </a:cubicBezTo>
                    <a:close/>
                    <a:moveTo>
                      <a:pt x="276425" y="271096"/>
                    </a:moveTo>
                    <a:cubicBezTo>
                      <a:pt x="286174" y="306831"/>
                      <a:pt x="280325" y="345969"/>
                      <a:pt x="279350" y="382676"/>
                    </a:cubicBezTo>
                    <a:cubicBezTo>
                      <a:pt x="278862" y="397748"/>
                      <a:pt x="278131" y="413063"/>
                      <a:pt x="278131" y="427892"/>
                    </a:cubicBezTo>
                    <a:cubicBezTo>
                      <a:pt x="278131" y="449041"/>
                      <a:pt x="279350" y="450986"/>
                      <a:pt x="302017" y="447096"/>
                    </a:cubicBezTo>
                    <a:cubicBezTo>
                      <a:pt x="317128" y="444422"/>
                      <a:pt x="309085" y="407715"/>
                      <a:pt x="308841" y="393859"/>
                    </a:cubicBezTo>
                    <a:cubicBezTo>
                      <a:pt x="308841" y="369792"/>
                      <a:pt x="308353" y="345483"/>
                      <a:pt x="309816" y="321660"/>
                    </a:cubicBezTo>
                    <a:cubicBezTo>
                      <a:pt x="310547" y="308289"/>
                      <a:pt x="314690" y="291759"/>
                      <a:pt x="313472" y="278875"/>
                    </a:cubicBezTo>
                    <a:cubicBezTo>
                      <a:pt x="312497" y="266477"/>
                      <a:pt x="288855" y="273041"/>
                      <a:pt x="281787" y="273041"/>
                    </a:cubicBezTo>
                    <a:cubicBezTo>
                      <a:pt x="279594" y="273041"/>
                      <a:pt x="277888" y="272068"/>
                      <a:pt x="276425" y="271096"/>
                    </a:cubicBezTo>
                    <a:close/>
                    <a:moveTo>
                      <a:pt x="207982" y="270139"/>
                    </a:moveTo>
                    <a:cubicBezTo>
                      <a:pt x="205060" y="301985"/>
                      <a:pt x="210174" y="339421"/>
                      <a:pt x="212122" y="371024"/>
                    </a:cubicBezTo>
                    <a:cubicBezTo>
                      <a:pt x="213339" y="390471"/>
                      <a:pt x="214800" y="409433"/>
                      <a:pt x="213826" y="428880"/>
                    </a:cubicBezTo>
                    <a:cubicBezTo>
                      <a:pt x="209687" y="437632"/>
                      <a:pt x="211635" y="443952"/>
                      <a:pt x="219427" y="447842"/>
                    </a:cubicBezTo>
                    <a:cubicBezTo>
                      <a:pt x="226732" y="450030"/>
                      <a:pt x="232576" y="448571"/>
                      <a:pt x="237689" y="443709"/>
                    </a:cubicBezTo>
                    <a:cubicBezTo>
                      <a:pt x="237933" y="410891"/>
                      <a:pt x="236472" y="377830"/>
                      <a:pt x="236472" y="345013"/>
                    </a:cubicBezTo>
                    <a:cubicBezTo>
                      <a:pt x="236228" y="330670"/>
                      <a:pt x="236715" y="316570"/>
                      <a:pt x="237446" y="302228"/>
                    </a:cubicBezTo>
                    <a:cubicBezTo>
                      <a:pt x="238663" y="279620"/>
                      <a:pt x="232819" y="274515"/>
                      <a:pt x="213339" y="272570"/>
                    </a:cubicBezTo>
                    <a:cubicBezTo>
                      <a:pt x="211148" y="272327"/>
                      <a:pt x="209200" y="271355"/>
                      <a:pt x="207982" y="270139"/>
                    </a:cubicBezTo>
                    <a:close/>
                    <a:moveTo>
                      <a:pt x="167332" y="268198"/>
                    </a:moveTo>
                    <a:cubicBezTo>
                      <a:pt x="169037" y="272817"/>
                      <a:pt x="147120" y="270629"/>
                      <a:pt x="141519" y="270872"/>
                    </a:cubicBezTo>
                    <a:cubicBezTo>
                      <a:pt x="139571" y="270872"/>
                      <a:pt x="138110" y="270386"/>
                      <a:pt x="136893" y="269657"/>
                    </a:cubicBezTo>
                    <a:cubicBezTo>
                      <a:pt x="138354" y="310259"/>
                      <a:pt x="141276" y="350861"/>
                      <a:pt x="141032" y="391464"/>
                    </a:cubicBezTo>
                    <a:cubicBezTo>
                      <a:pt x="141032" y="409698"/>
                      <a:pt x="141763" y="428176"/>
                      <a:pt x="138354" y="445924"/>
                    </a:cubicBezTo>
                    <a:cubicBezTo>
                      <a:pt x="134701" y="464645"/>
                      <a:pt x="170011" y="452002"/>
                      <a:pt x="167332" y="431823"/>
                    </a:cubicBezTo>
                    <a:cubicBezTo>
                      <a:pt x="162705" y="395354"/>
                      <a:pt x="165384" y="358641"/>
                      <a:pt x="168793" y="322172"/>
                    </a:cubicBezTo>
                    <a:cubicBezTo>
                      <a:pt x="170498" y="304910"/>
                      <a:pt x="173907" y="284974"/>
                      <a:pt x="167332" y="268198"/>
                    </a:cubicBezTo>
                    <a:close/>
                    <a:moveTo>
                      <a:pt x="424963" y="258205"/>
                    </a:moveTo>
                    <a:cubicBezTo>
                      <a:pt x="464414" y="252613"/>
                      <a:pt x="474155" y="272063"/>
                      <a:pt x="470015" y="309504"/>
                    </a:cubicBezTo>
                    <a:cubicBezTo>
                      <a:pt x="466362" y="340137"/>
                      <a:pt x="467336" y="372959"/>
                      <a:pt x="468797" y="403836"/>
                    </a:cubicBezTo>
                    <a:cubicBezTo>
                      <a:pt x="469284" y="414047"/>
                      <a:pt x="476346" y="438116"/>
                      <a:pt x="467336" y="447112"/>
                    </a:cubicBezTo>
                    <a:cubicBezTo>
                      <a:pt x="455160" y="459511"/>
                      <a:pt x="414248" y="458782"/>
                      <a:pt x="417658" y="434469"/>
                    </a:cubicBezTo>
                    <a:cubicBezTo>
                      <a:pt x="422528" y="402377"/>
                      <a:pt x="418875" y="368097"/>
                      <a:pt x="418632" y="335761"/>
                    </a:cubicBezTo>
                    <a:cubicBezTo>
                      <a:pt x="418632" y="314123"/>
                      <a:pt x="420823" y="288838"/>
                      <a:pt x="415222" y="267687"/>
                    </a:cubicBezTo>
                    <a:cubicBezTo>
                      <a:pt x="414492" y="264526"/>
                      <a:pt x="416927" y="262581"/>
                      <a:pt x="419362" y="262824"/>
                    </a:cubicBezTo>
                    <a:cubicBezTo>
                      <a:pt x="420336" y="260393"/>
                      <a:pt x="422041" y="258691"/>
                      <a:pt x="424963" y="258205"/>
                    </a:cubicBezTo>
                    <a:close/>
                    <a:moveTo>
                      <a:pt x="356816" y="257749"/>
                    </a:moveTo>
                    <a:cubicBezTo>
                      <a:pt x="368500" y="258235"/>
                      <a:pt x="380428" y="258478"/>
                      <a:pt x="392356" y="258478"/>
                    </a:cubicBezTo>
                    <a:cubicBezTo>
                      <a:pt x="395034" y="258478"/>
                      <a:pt x="398198" y="260423"/>
                      <a:pt x="398685" y="263340"/>
                    </a:cubicBezTo>
                    <a:cubicBezTo>
                      <a:pt x="408179" y="315126"/>
                      <a:pt x="399415" y="371045"/>
                      <a:pt x="400876" y="423803"/>
                    </a:cubicBezTo>
                    <a:cubicBezTo>
                      <a:pt x="401606" y="455652"/>
                      <a:pt x="396738" y="452248"/>
                      <a:pt x="366066" y="455652"/>
                    </a:cubicBezTo>
                    <a:cubicBezTo>
                      <a:pt x="335638" y="459299"/>
                      <a:pt x="336611" y="437418"/>
                      <a:pt x="340019" y="412133"/>
                    </a:cubicBezTo>
                    <a:cubicBezTo>
                      <a:pt x="346835" y="362292"/>
                      <a:pt x="337585" y="310507"/>
                      <a:pt x="344401" y="260909"/>
                    </a:cubicBezTo>
                    <a:cubicBezTo>
                      <a:pt x="344888" y="257019"/>
                      <a:pt x="350000" y="256776"/>
                      <a:pt x="352434" y="258964"/>
                    </a:cubicBezTo>
                    <a:cubicBezTo>
                      <a:pt x="353651" y="258235"/>
                      <a:pt x="354868" y="257749"/>
                      <a:pt x="356816" y="257749"/>
                    </a:cubicBezTo>
                    <a:close/>
                    <a:moveTo>
                      <a:pt x="213339" y="256040"/>
                    </a:moveTo>
                    <a:cubicBezTo>
                      <a:pt x="251569" y="254095"/>
                      <a:pt x="255709" y="265277"/>
                      <a:pt x="252787" y="302228"/>
                    </a:cubicBezTo>
                    <a:cubicBezTo>
                      <a:pt x="248891" y="352548"/>
                      <a:pt x="257170" y="404571"/>
                      <a:pt x="250595" y="454405"/>
                    </a:cubicBezTo>
                    <a:cubicBezTo>
                      <a:pt x="249865" y="458052"/>
                      <a:pt x="247673" y="461212"/>
                      <a:pt x="243290" y="461455"/>
                    </a:cubicBezTo>
                    <a:cubicBezTo>
                      <a:pt x="231602" y="461455"/>
                      <a:pt x="219670" y="461455"/>
                      <a:pt x="207738" y="461455"/>
                    </a:cubicBezTo>
                    <a:cubicBezTo>
                      <a:pt x="203842" y="461698"/>
                      <a:pt x="201407" y="458538"/>
                      <a:pt x="201164" y="454891"/>
                    </a:cubicBezTo>
                    <a:cubicBezTo>
                      <a:pt x="197755" y="418184"/>
                      <a:pt x="199216" y="379775"/>
                      <a:pt x="199459" y="342825"/>
                    </a:cubicBezTo>
                    <a:cubicBezTo>
                      <a:pt x="199459" y="318758"/>
                      <a:pt x="192885" y="288371"/>
                      <a:pt x="198972" y="265277"/>
                    </a:cubicBezTo>
                    <a:cubicBezTo>
                      <a:pt x="199703" y="262117"/>
                      <a:pt x="203355" y="261388"/>
                      <a:pt x="205790" y="262360"/>
                    </a:cubicBezTo>
                    <a:cubicBezTo>
                      <a:pt x="206521" y="259200"/>
                      <a:pt x="208956" y="256283"/>
                      <a:pt x="213339" y="256040"/>
                    </a:cubicBezTo>
                    <a:close/>
                    <a:moveTo>
                      <a:pt x="281787" y="255781"/>
                    </a:moveTo>
                    <a:cubicBezTo>
                      <a:pt x="310303" y="255052"/>
                      <a:pt x="331264" y="253107"/>
                      <a:pt x="327608" y="286897"/>
                    </a:cubicBezTo>
                    <a:cubicBezTo>
                      <a:pt x="322002" y="341350"/>
                      <a:pt x="323464" y="396533"/>
                      <a:pt x="323708" y="451472"/>
                    </a:cubicBezTo>
                    <a:cubicBezTo>
                      <a:pt x="323708" y="455605"/>
                      <a:pt x="320540" y="457793"/>
                      <a:pt x="316884" y="458279"/>
                    </a:cubicBezTo>
                    <a:cubicBezTo>
                      <a:pt x="292755" y="461196"/>
                      <a:pt x="262533" y="469461"/>
                      <a:pt x="262533" y="435914"/>
                    </a:cubicBezTo>
                    <a:cubicBezTo>
                      <a:pt x="262533" y="379030"/>
                      <a:pt x="264726" y="321173"/>
                      <a:pt x="267895" y="264289"/>
                    </a:cubicBezTo>
                    <a:cubicBezTo>
                      <a:pt x="268138" y="260886"/>
                      <a:pt x="272038" y="260157"/>
                      <a:pt x="273744" y="262831"/>
                    </a:cubicBezTo>
                    <a:cubicBezTo>
                      <a:pt x="274475" y="259184"/>
                      <a:pt x="277156" y="255781"/>
                      <a:pt x="281787" y="255781"/>
                    </a:cubicBezTo>
                    <a:close/>
                    <a:moveTo>
                      <a:pt x="163192" y="253367"/>
                    </a:moveTo>
                    <a:cubicBezTo>
                      <a:pt x="171289" y="254339"/>
                      <a:pt x="178534" y="257257"/>
                      <a:pt x="179751" y="264794"/>
                    </a:cubicBezTo>
                    <a:cubicBezTo>
                      <a:pt x="184135" y="295428"/>
                      <a:pt x="177560" y="323631"/>
                      <a:pt x="176829" y="354508"/>
                    </a:cubicBezTo>
                    <a:cubicBezTo>
                      <a:pt x="176342" y="377119"/>
                      <a:pt x="174151" y="399730"/>
                      <a:pt x="177073" y="422341"/>
                    </a:cubicBezTo>
                    <a:cubicBezTo>
                      <a:pt x="178534" y="434254"/>
                      <a:pt x="180482" y="445438"/>
                      <a:pt x="176099" y="457108"/>
                    </a:cubicBezTo>
                    <a:cubicBezTo>
                      <a:pt x="171472" y="470237"/>
                      <a:pt x="141276" y="461484"/>
                      <a:pt x="132996" y="460755"/>
                    </a:cubicBezTo>
                    <a:cubicBezTo>
                      <a:pt x="131535" y="460755"/>
                      <a:pt x="130074" y="459539"/>
                      <a:pt x="130074" y="457838"/>
                    </a:cubicBezTo>
                    <a:cubicBezTo>
                      <a:pt x="132266" y="392193"/>
                      <a:pt x="117168" y="319255"/>
                      <a:pt x="132266" y="255312"/>
                    </a:cubicBezTo>
                    <a:cubicBezTo>
                      <a:pt x="132996" y="253124"/>
                      <a:pt x="136162" y="253610"/>
                      <a:pt x="136406" y="255798"/>
                    </a:cubicBezTo>
                    <a:cubicBezTo>
                      <a:pt x="137623" y="254583"/>
                      <a:pt x="139328" y="253853"/>
                      <a:pt x="141519" y="253610"/>
                    </a:cubicBezTo>
                    <a:cubicBezTo>
                      <a:pt x="146146" y="253367"/>
                      <a:pt x="155096" y="252394"/>
                      <a:pt x="163192" y="253367"/>
                    </a:cubicBezTo>
                    <a:close/>
                    <a:moveTo>
                      <a:pt x="15157" y="218612"/>
                    </a:moveTo>
                    <a:cubicBezTo>
                      <a:pt x="5904" y="271847"/>
                      <a:pt x="21002" y="337722"/>
                      <a:pt x="20027" y="391686"/>
                    </a:cubicBezTo>
                    <a:cubicBezTo>
                      <a:pt x="19297" y="425474"/>
                      <a:pt x="17592" y="459505"/>
                      <a:pt x="17592" y="493293"/>
                    </a:cubicBezTo>
                    <a:cubicBezTo>
                      <a:pt x="17592" y="505933"/>
                      <a:pt x="71653" y="478222"/>
                      <a:pt x="79445" y="475791"/>
                    </a:cubicBezTo>
                    <a:cubicBezTo>
                      <a:pt x="80906" y="475305"/>
                      <a:pt x="82367" y="475305"/>
                      <a:pt x="83585" y="475548"/>
                    </a:cubicBezTo>
                    <a:cubicBezTo>
                      <a:pt x="180991" y="476278"/>
                      <a:pt x="276205" y="489890"/>
                      <a:pt x="373855" y="479438"/>
                    </a:cubicBezTo>
                    <a:cubicBezTo>
                      <a:pt x="455920" y="470687"/>
                      <a:pt x="510954" y="465825"/>
                      <a:pt x="582061" y="507149"/>
                    </a:cubicBezTo>
                    <a:cubicBezTo>
                      <a:pt x="584252" y="505933"/>
                      <a:pt x="586931" y="506177"/>
                      <a:pt x="588879" y="508607"/>
                    </a:cubicBezTo>
                    <a:cubicBezTo>
                      <a:pt x="566232" y="478708"/>
                      <a:pt x="581817" y="399707"/>
                      <a:pt x="582791" y="365433"/>
                    </a:cubicBezTo>
                    <a:cubicBezTo>
                      <a:pt x="584009" y="324839"/>
                      <a:pt x="584009" y="284487"/>
                      <a:pt x="581817" y="243893"/>
                    </a:cubicBezTo>
                    <a:cubicBezTo>
                      <a:pt x="554300" y="264068"/>
                      <a:pt x="507302" y="259936"/>
                      <a:pt x="479541" y="244622"/>
                    </a:cubicBezTo>
                    <a:cubicBezTo>
                      <a:pt x="473940" y="246080"/>
                      <a:pt x="467365" y="238788"/>
                      <a:pt x="471505" y="233683"/>
                    </a:cubicBezTo>
                    <a:cubicBezTo>
                      <a:pt x="471748" y="233197"/>
                      <a:pt x="471748" y="232954"/>
                      <a:pt x="471992" y="232711"/>
                    </a:cubicBezTo>
                    <a:cubicBezTo>
                      <a:pt x="405512" y="223717"/>
                      <a:pt x="332944" y="230766"/>
                      <a:pt x="265734" y="227849"/>
                    </a:cubicBezTo>
                    <a:cubicBezTo>
                      <a:pt x="217762" y="225662"/>
                      <a:pt x="167598" y="221043"/>
                      <a:pt x="119138" y="222988"/>
                    </a:cubicBezTo>
                    <a:cubicBezTo>
                      <a:pt x="120599" y="227849"/>
                      <a:pt x="122791" y="233440"/>
                      <a:pt x="126200" y="240003"/>
                    </a:cubicBezTo>
                    <a:cubicBezTo>
                      <a:pt x="126687" y="240976"/>
                      <a:pt x="126687" y="241948"/>
                      <a:pt x="126687" y="242920"/>
                    </a:cubicBezTo>
                    <a:cubicBezTo>
                      <a:pt x="127661" y="244379"/>
                      <a:pt x="127905" y="246566"/>
                      <a:pt x="126200" y="248268"/>
                    </a:cubicBezTo>
                    <a:cubicBezTo>
                      <a:pt x="112563" y="261151"/>
                      <a:pt x="86994" y="262610"/>
                      <a:pt x="69461" y="258721"/>
                    </a:cubicBezTo>
                    <a:cubicBezTo>
                      <a:pt x="45110" y="253616"/>
                      <a:pt x="31473" y="235871"/>
                      <a:pt x="15157" y="218612"/>
                    </a:cubicBezTo>
                    <a:close/>
                    <a:moveTo>
                      <a:pt x="300922" y="127898"/>
                    </a:moveTo>
                    <a:cubicBezTo>
                      <a:pt x="287057" y="128201"/>
                      <a:pt x="273283" y="131103"/>
                      <a:pt x="259890" y="137666"/>
                    </a:cubicBezTo>
                    <a:cubicBezTo>
                      <a:pt x="230181" y="152251"/>
                      <a:pt x="200229" y="167808"/>
                      <a:pt x="169546" y="180449"/>
                    </a:cubicBezTo>
                    <a:cubicBezTo>
                      <a:pt x="143490" y="191144"/>
                      <a:pt x="124008" y="195276"/>
                      <a:pt x="119138" y="208160"/>
                    </a:cubicBezTo>
                    <a:cubicBezTo>
                      <a:pt x="173198" y="199409"/>
                      <a:pt x="235782" y="209618"/>
                      <a:pt x="288868" y="212292"/>
                    </a:cubicBezTo>
                    <a:cubicBezTo>
                      <a:pt x="351451" y="215209"/>
                      <a:pt x="417932" y="207431"/>
                      <a:pt x="479541" y="214966"/>
                    </a:cubicBezTo>
                    <a:cubicBezTo>
                      <a:pt x="481732" y="190415"/>
                      <a:pt x="443501" y="177532"/>
                      <a:pt x="420367" y="166593"/>
                    </a:cubicBezTo>
                    <a:cubicBezTo>
                      <a:pt x="384935" y="149456"/>
                      <a:pt x="342518" y="126986"/>
                      <a:pt x="300922" y="127898"/>
                    </a:cubicBezTo>
                    <a:close/>
                    <a:moveTo>
                      <a:pt x="304940" y="19043"/>
                    </a:moveTo>
                    <a:cubicBezTo>
                      <a:pt x="305184" y="21231"/>
                      <a:pt x="305427" y="23419"/>
                      <a:pt x="305671" y="25606"/>
                    </a:cubicBezTo>
                    <a:cubicBezTo>
                      <a:pt x="310541" y="27308"/>
                      <a:pt x="315411" y="28280"/>
                      <a:pt x="320282" y="28766"/>
                    </a:cubicBezTo>
                    <a:cubicBezTo>
                      <a:pt x="317359" y="26822"/>
                      <a:pt x="314194" y="24877"/>
                      <a:pt x="311271" y="22932"/>
                    </a:cubicBezTo>
                    <a:cubicBezTo>
                      <a:pt x="309567" y="21717"/>
                      <a:pt x="307132" y="20502"/>
                      <a:pt x="304940" y="19043"/>
                    </a:cubicBezTo>
                    <a:close/>
                    <a:moveTo>
                      <a:pt x="296417" y="113"/>
                    </a:moveTo>
                    <a:cubicBezTo>
                      <a:pt x="299339" y="-403"/>
                      <a:pt x="302383" y="812"/>
                      <a:pt x="302992" y="4458"/>
                    </a:cubicBezTo>
                    <a:cubicBezTo>
                      <a:pt x="302992" y="4701"/>
                      <a:pt x="302992" y="4701"/>
                      <a:pt x="302992" y="4701"/>
                    </a:cubicBezTo>
                    <a:cubicBezTo>
                      <a:pt x="310054" y="5431"/>
                      <a:pt x="318090" y="10535"/>
                      <a:pt x="323691" y="12723"/>
                    </a:cubicBezTo>
                    <a:cubicBezTo>
                      <a:pt x="335136" y="17585"/>
                      <a:pt x="346338" y="23176"/>
                      <a:pt x="355835" y="31197"/>
                    </a:cubicBezTo>
                    <a:cubicBezTo>
                      <a:pt x="361192" y="35816"/>
                      <a:pt x="358757" y="46511"/>
                      <a:pt x="351451" y="47727"/>
                    </a:cubicBezTo>
                    <a:cubicBezTo>
                      <a:pt x="338302" y="49914"/>
                      <a:pt x="321499" y="51130"/>
                      <a:pt x="306888" y="47970"/>
                    </a:cubicBezTo>
                    <a:cubicBezTo>
                      <a:pt x="307375" y="67173"/>
                      <a:pt x="306158" y="86863"/>
                      <a:pt x="302018" y="104851"/>
                    </a:cubicBezTo>
                    <a:cubicBezTo>
                      <a:pt x="331727" y="105337"/>
                      <a:pt x="365819" y="122109"/>
                      <a:pt x="388222" y="131832"/>
                    </a:cubicBezTo>
                    <a:cubicBezTo>
                      <a:pt x="429620" y="149577"/>
                      <a:pt x="547238" y="184095"/>
                      <a:pt x="491960" y="235385"/>
                    </a:cubicBezTo>
                    <a:cubicBezTo>
                      <a:pt x="524348" y="245108"/>
                      <a:pt x="554300" y="233926"/>
                      <a:pt x="583035" y="217640"/>
                    </a:cubicBezTo>
                    <a:cubicBezTo>
                      <a:pt x="588879" y="214480"/>
                      <a:pt x="595454" y="218855"/>
                      <a:pt x="596185" y="224203"/>
                    </a:cubicBezTo>
                    <a:cubicBezTo>
                      <a:pt x="597402" y="225662"/>
                      <a:pt x="598376" y="227363"/>
                      <a:pt x="598376" y="229551"/>
                    </a:cubicBezTo>
                    <a:cubicBezTo>
                      <a:pt x="600811" y="287404"/>
                      <a:pt x="600081" y="345987"/>
                      <a:pt x="599107" y="403840"/>
                    </a:cubicBezTo>
                    <a:cubicBezTo>
                      <a:pt x="598620" y="440302"/>
                      <a:pt x="607386" y="482841"/>
                      <a:pt x="591558" y="516629"/>
                    </a:cubicBezTo>
                    <a:cubicBezTo>
                      <a:pt x="590584" y="518817"/>
                      <a:pt x="587905" y="519789"/>
                      <a:pt x="585470" y="519546"/>
                    </a:cubicBezTo>
                    <a:cubicBezTo>
                      <a:pt x="583765" y="521734"/>
                      <a:pt x="581087" y="522949"/>
                      <a:pt x="577677" y="522220"/>
                    </a:cubicBezTo>
                    <a:cubicBezTo>
                      <a:pt x="532871" y="510795"/>
                      <a:pt x="499996" y="485515"/>
                      <a:pt x="449101" y="489890"/>
                    </a:cubicBezTo>
                    <a:cubicBezTo>
                      <a:pt x="407460" y="493293"/>
                      <a:pt x="365819" y="499856"/>
                      <a:pt x="323934" y="501558"/>
                    </a:cubicBezTo>
                    <a:cubicBezTo>
                      <a:pt x="248445" y="504718"/>
                      <a:pt x="163458" y="506177"/>
                      <a:pt x="89429" y="487459"/>
                    </a:cubicBezTo>
                    <a:cubicBezTo>
                      <a:pt x="88455" y="489647"/>
                      <a:pt x="86751" y="491592"/>
                      <a:pt x="84072" y="492564"/>
                    </a:cubicBezTo>
                    <a:cubicBezTo>
                      <a:pt x="58990" y="501072"/>
                      <a:pt x="39265" y="515171"/>
                      <a:pt x="12966" y="518817"/>
                    </a:cubicBezTo>
                    <a:cubicBezTo>
                      <a:pt x="8582" y="519303"/>
                      <a:pt x="5173" y="517115"/>
                      <a:pt x="4686" y="512497"/>
                    </a:cubicBezTo>
                    <a:cubicBezTo>
                      <a:pt x="-915" y="445406"/>
                      <a:pt x="12235" y="377830"/>
                      <a:pt x="7121" y="310497"/>
                    </a:cubicBezTo>
                    <a:cubicBezTo>
                      <a:pt x="5173" y="283758"/>
                      <a:pt x="-7733" y="235628"/>
                      <a:pt x="6878" y="210834"/>
                    </a:cubicBezTo>
                    <a:cubicBezTo>
                      <a:pt x="9556" y="206458"/>
                      <a:pt x="15157" y="208403"/>
                      <a:pt x="15888" y="212535"/>
                    </a:cubicBezTo>
                    <a:cubicBezTo>
                      <a:pt x="32203" y="223960"/>
                      <a:pt x="46571" y="243406"/>
                      <a:pt x="66782" y="247296"/>
                    </a:cubicBezTo>
                    <a:cubicBezTo>
                      <a:pt x="84559" y="250699"/>
                      <a:pt x="99170" y="246323"/>
                      <a:pt x="115485" y="242434"/>
                    </a:cubicBezTo>
                    <a:cubicBezTo>
                      <a:pt x="103797" y="232711"/>
                      <a:pt x="94300" y="224446"/>
                      <a:pt x="85046" y="211806"/>
                    </a:cubicBezTo>
                    <a:cubicBezTo>
                      <a:pt x="82367" y="208160"/>
                      <a:pt x="84315" y="202326"/>
                      <a:pt x="88212" y="200138"/>
                    </a:cubicBezTo>
                    <a:cubicBezTo>
                      <a:pt x="148116" y="166836"/>
                      <a:pt x="213622" y="144473"/>
                      <a:pt x="274014" y="111171"/>
                    </a:cubicBezTo>
                    <a:cubicBezTo>
                      <a:pt x="279858" y="108011"/>
                      <a:pt x="285946" y="106309"/>
                      <a:pt x="292521" y="105580"/>
                    </a:cubicBezTo>
                    <a:cubicBezTo>
                      <a:pt x="292521" y="83946"/>
                      <a:pt x="290816" y="62068"/>
                      <a:pt x="290329" y="40434"/>
                    </a:cubicBezTo>
                    <a:cubicBezTo>
                      <a:pt x="287894" y="37031"/>
                      <a:pt x="288138" y="32656"/>
                      <a:pt x="290086" y="29009"/>
                    </a:cubicBezTo>
                    <a:cubicBezTo>
                      <a:pt x="289842" y="21474"/>
                      <a:pt x="290086" y="13695"/>
                      <a:pt x="290573" y="6160"/>
                    </a:cubicBezTo>
                    <a:cubicBezTo>
                      <a:pt x="290695" y="2878"/>
                      <a:pt x="293495" y="630"/>
                      <a:pt x="296417" y="113"/>
                    </a:cubicBezTo>
                    <a:close/>
                  </a:path>
                </a:pathLst>
              </a:custGeom>
              <a:solidFill>
                <a:schemeClr val="bg1"/>
              </a:solidFill>
              <a:ln>
                <a:noFill/>
              </a:ln>
            </p:spPr>
            <p:txBody>
              <a:bodyPr anchor="ctr"/>
              <a:lstStyle/>
              <a:p>
                <a:pPr algn="ctr"/>
                <a:endParaRPr/>
              </a:p>
            </p:txBody>
          </p:sp>
        </p:grpSp>
      </p:grpSp>
      <p:grpSp>
        <p:nvGrpSpPr>
          <p:cNvPr id="9" name="ïṡļíḓè"/>
          <p:cNvGrpSpPr/>
          <p:nvPr/>
        </p:nvGrpSpPr>
        <p:grpSpPr>
          <a:xfrm>
            <a:off x="4922143" y="1121885"/>
            <a:ext cx="2768580" cy="718744"/>
            <a:chOff x="600158" y="2382076"/>
            <a:chExt cx="3691440" cy="958325"/>
          </a:xfrm>
        </p:grpSpPr>
        <p:sp>
          <p:nvSpPr>
            <p:cNvPr id="19" name="ï$ḷîḑê"/>
            <p:cNvSpPr/>
            <p:nvPr/>
          </p:nvSpPr>
          <p:spPr bwMode="auto">
            <a:xfrm>
              <a:off x="600158" y="2733215"/>
              <a:ext cx="3691440" cy="607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Autofit/>
            </a:bodyPr>
            <a:lstStyle/>
            <a:p>
              <a:pPr>
                <a:lnSpc>
                  <a:spcPct val="120000"/>
                </a:lnSpc>
                <a:spcBef>
                  <a:spcPct val="0"/>
                </a:spcBef>
              </a:pPr>
              <a:r>
                <a:rPr lang="zh-CN" altLang="en-US" sz="1200" dirty="0">
                  <a:latin typeface="造字工房刻宋（非商用）粗体" pitchFamily="50" charset="-122"/>
                  <a:ea typeface="造字工房刻宋（非商用）粗体" pitchFamily="50" charset="-122"/>
                </a:rPr>
                <a:t>为了促进用户的活跃度，我们可以定期定量的开展一些活动，实现一些小量的秒杀活动，可以帮助用户的活跃和网站的发展。</a:t>
              </a:r>
            </a:p>
          </p:txBody>
        </p:sp>
        <p:sp>
          <p:nvSpPr>
            <p:cNvPr id="20" name="iSḻïḍe"/>
            <p:cNvSpPr txBox="1"/>
            <p:nvPr/>
          </p:nvSpPr>
          <p:spPr bwMode="auto">
            <a:xfrm>
              <a:off x="600158" y="2382076"/>
              <a:ext cx="3691440" cy="351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oAutofit/>
            </a:bodyPr>
            <a:lstStyle/>
            <a:p>
              <a:pPr eaLnBrk="1" hangingPunct="1">
                <a:spcBef>
                  <a:spcPct val="0"/>
                </a:spcBef>
              </a:pPr>
              <a:r>
                <a:rPr lang="zh-CN" altLang="en-US" sz="1600" b="1" dirty="0" smtClean="0">
                  <a:solidFill>
                    <a:schemeClr val="accent5">
                      <a:lumMod val="50000"/>
                    </a:schemeClr>
                  </a:solidFill>
                  <a:latin typeface="造字工房刻宋（非商用）粗体" pitchFamily="50" charset="-122"/>
                  <a:ea typeface="造字工房刻宋（非商用）粗体" pitchFamily="50" charset="-122"/>
                </a:rPr>
                <a:t>低价秒杀</a:t>
              </a:r>
            </a:p>
          </p:txBody>
        </p:sp>
      </p:grpSp>
      <p:grpSp>
        <p:nvGrpSpPr>
          <p:cNvPr id="10" name="îsľîḍê"/>
          <p:cNvGrpSpPr/>
          <p:nvPr/>
        </p:nvGrpSpPr>
        <p:grpSpPr>
          <a:xfrm>
            <a:off x="599164" y="1039672"/>
            <a:ext cx="1672926" cy="631837"/>
            <a:chOff x="3939487" y="4251467"/>
            <a:chExt cx="2230567" cy="842450"/>
          </a:xfrm>
        </p:grpSpPr>
        <p:sp>
          <p:nvSpPr>
            <p:cNvPr id="17" name="íşlîḋé"/>
            <p:cNvSpPr/>
            <p:nvPr/>
          </p:nvSpPr>
          <p:spPr bwMode="auto">
            <a:xfrm>
              <a:off x="3939487" y="4536518"/>
              <a:ext cx="2195910"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Autofit/>
            </a:bodyPr>
            <a:lstStyle/>
            <a:p>
              <a:pPr>
                <a:lnSpc>
                  <a:spcPct val="120000"/>
                </a:lnSpc>
                <a:spcBef>
                  <a:spcPct val="0"/>
                </a:spcBef>
              </a:pPr>
              <a:r>
                <a:rPr lang="zh-CN" altLang="en-US" sz="1200" dirty="0">
                  <a:latin typeface="造字工房刻宋（非商用）粗体" pitchFamily="50" charset="-122"/>
                  <a:ea typeface="造字工房刻宋（非商用）粗体" pitchFamily="50" charset="-122"/>
                </a:rPr>
                <a:t>通过在教务在线上输入对应的学号和工号，我们可以帮助用户实现爬取课表的功能，并对此提出相应的采购书单。</a:t>
              </a:r>
            </a:p>
          </p:txBody>
        </p:sp>
        <p:sp>
          <p:nvSpPr>
            <p:cNvPr id="18" name="íṧḷîďè"/>
            <p:cNvSpPr txBox="1"/>
            <p:nvPr/>
          </p:nvSpPr>
          <p:spPr bwMode="auto">
            <a:xfrm>
              <a:off x="3974144" y="4251467"/>
              <a:ext cx="2195910" cy="351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oAutofit/>
            </a:bodyPr>
            <a:lstStyle/>
            <a:p>
              <a:pPr eaLnBrk="1" hangingPunct="1">
                <a:spcBef>
                  <a:spcPct val="0"/>
                </a:spcBef>
                <a:buFontTx/>
                <a:buNone/>
              </a:pPr>
              <a:r>
                <a:rPr lang="zh-CN" altLang="en-US" sz="1600" b="1" dirty="0" smtClean="0">
                  <a:solidFill>
                    <a:schemeClr val="accent5">
                      <a:lumMod val="75000"/>
                    </a:schemeClr>
                  </a:solidFill>
                  <a:latin typeface="造字工房刻宋（非商用）粗体" pitchFamily="50" charset="-122"/>
                  <a:ea typeface="造字工房刻宋（非商用）粗体" pitchFamily="50" charset="-122"/>
                </a:rPr>
                <a:t>爬课表</a:t>
              </a:r>
            </a:p>
          </p:txBody>
        </p:sp>
      </p:grpSp>
      <p:grpSp>
        <p:nvGrpSpPr>
          <p:cNvPr id="11" name="iş1íḋè"/>
          <p:cNvGrpSpPr/>
          <p:nvPr/>
        </p:nvGrpSpPr>
        <p:grpSpPr>
          <a:xfrm>
            <a:off x="3814197" y="3504390"/>
            <a:ext cx="1646933" cy="681403"/>
            <a:chOff x="3596587" y="4927059"/>
            <a:chExt cx="2195910" cy="908538"/>
          </a:xfrm>
        </p:grpSpPr>
        <p:sp>
          <p:nvSpPr>
            <p:cNvPr id="15" name="ïṥ1íḋe"/>
            <p:cNvSpPr/>
            <p:nvPr/>
          </p:nvSpPr>
          <p:spPr bwMode="auto">
            <a:xfrm>
              <a:off x="3596587" y="5278198"/>
              <a:ext cx="2195910"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rmAutofit fontScale="25000" lnSpcReduction="20000"/>
            </a:bodyPr>
            <a:lstStyle/>
            <a:p>
              <a:pPr>
                <a:lnSpc>
                  <a:spcPct val="120000"/>
                </a:lnSpc>
                <a:spcBef>
                  <a:spcPct val="0"/>
                </a:spcBef>
              </a:pPr>
              <a:r>
                <a:rPr lang="zh-CN" altLang="en-US" sz="4800" dirty="0">
                  <a:latin typeface="造字工房刻宋（非商用）粗体" pitchFamily="50" charset="-122"/>
                  <a:ea typeface="造字工房刻宋（非商用）粗体" pitchFamily="50" charset="-122"/>
                </a:rPr>
                <a:t>对于用户特定的需求我们可以提供需求发布的功能，满足用户特殊的二手书的需求。</a:t>
              </a:r>
            </a:p>
            <a:p>
              <a:pPr eaLnBrk="1" hangingPunct="1">
                <a:lnSpc>
                  <a:spcPct val="120000"/>
                </a:lnSpc>
                <a:spcBef>
                  <a:spcPct val="0"/>
                </a:spcBef>
                <a:buFontTx/>
                <a:buNone/>
              </a:pPr>
              <a:endParaRPr lang="zh-CN" altLang="en-US" sz="1000" dirty="0">
                <a:latin typeface="造字工房刻宋（非商用）粗体" pitchFamily="50" charset="-122"/>
                <a:ea typeface="造字工房刻宋（非商用）粗体" pitchFamily="50" charset="-122"/>
              </a:endParaRPr>
            </a:p>
          </p:txBody>
        </p:sp>
        <p:sp>
          <p:nvSpPr>
            <p:cNvPr id="16" name="îṣ1îḍê"/>
            <p:cNvSpPr txBox="1"/>
            <p:nvPr/>
          </p:nvSpPr>
          <p:spPr bwMode="auto">
            <a:xfrm>
              <a:off x="3596587" y="4927059"/>
              <a:ext cx="2195910" cy="351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oAutofit/>
            </a:bodyPr>
            <a:lstStyle/>
            <a:p>
              <a:pPr eaLnBrk="1" hangingPunct="1">
                <a:spcBef>
                  <a:spcPct val="0"/>
                </a:spcBef>
                <a:buFontTx/>
                <a:buNone/>
              </a:pPr>
              <a:r>
                <a:rPr lang="zh-CN" altLang="en-US" sz="1600" b="1" dirty="0" smtClean="0">
                  <a:solidFill>
                    <a:schemeClr val="accent5">
                      <a:lumMod val="75000"/>
                    </a:schemeClr>
                  </a:solidFill>
                  <a:latin typeface="造字工房刻宋（非商用）粗体" pitchFamily="50" charset="-122"/>
                  <a:ea typeface="造字工房刻宋（非商用）粗体" pitchFamily="50" charset="-122"/>
                </a:rPr>
                <a:t>发布需求</a:t>
              </a:r>
            </a:p>
          </p:txBody>
        </p:sp>
      </p:grpSp>
      <p:grpSp>
        <p:nvGrpSpPr>
          <p:cNvPr id="12" name="îSļïdè"/>
          <p:cNvGrpSpPr/>
          <p:nvPr/>
        </p:nvGrpSpPr>
        <p:grpSpPr>
          <a:xfrm>
            <a:off x="6372225" y="3387090"/>
            <a:ext cx="2538730" cy="798195"/>
            <a:chOff x="3596587" y="4927059"/>
            <a:chExt cx="2195910" cy="908538"/>
          </a:xfrm>
        </p:grpSpPr>
        <p:sp>
          <p:nvSpPr>
            <p:cNvPr id="13" name="íSḻiḋè"/>
            <p:cNvSpPr/>
            <p:nvPr/>
          </p:nvSpPr>
          <p:spPr bwMode="auto">
            <a:xfrm>
              <a:off x="3596587" y="5278198"/>
              <a:ext cx="2195910"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lstStyle/>
            <a:p>
              <a:pPr>
                <a:lnSpc>
                  <a:spcPct val="120000"/>
                </a:lnSpc>
                <a:spcBef>
                  <a:spcPct val="0"/>
                </a:spcBef>
              </a:pPr>
              <a:r>
                <a:rPr lang="zh-CN" altLang="en-US" sz="1200" dirty="0">
                  <a:latin typeface="造字工房刻宋（非商用）粗体" pitchFamily="50" charset="-122"/>
                  <a:ea typeface="造字工房刻宋（非商用）粗体" pitchFamily="50" charset="-122"/>
                </a:rPr>
                <a:t>网站鼓励集体订单，可以对于集体订单采取优惠的措施，比如发放优惠券或者给予一定的折扣优惠。</a:t>
              </a:r>
            </a:p>
          </p:txBody>
        </p:sp>
        <p:sp>
          <p:nvSpPr>
            <p:cNvPr id="14" name="ïṥḻïdé"/>
            <p:cNvSpPr txBox="1"/>
            <p:nvPr/>
          </p:nvSpPr>
          <p:spPr bwMode="auto">
            <a:xfrm>
              <a:off x="3596587" y="4927059"/>
              <a:ext cx="2195910" cy="351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oAutofit/>
            </a:bodyPr>
            <a:lstStyle/>
            <a:p>
              <a:pPr eaLnBrk="1" hangingPunct="1">
                <a:spcBef>
                  <a:spcPct val="0"/>
                </a:spcBef>
                <a:buFontTx/>
                <a:buNone/>
              </a:pPr>
              <a:r>
                <a:rPr lang="zh-CN" altLang="en-US" sz="1600" b="1" dirty="0" smtClean="0">
                  <a:solidFill>
                    <a:schemeClr val="accent5">
                      <a:lumMod val="75000"/>
                    </a:schemeClr>
                  </a:solidFill>
                  <a:latin typeface="造字工房刻宋（非商用）粗体" pitchFamily="50" charset="-122"/>
                  <a:ea typeface="造字工房刻宋（非商用）粗体" pitchFamily="50" charset="-122"/>
                </a:rPr>
                <a:t>室友帮</a:t>
              </a:r>
            </a:p>
          </p:txBody>
        </p:sp>
      </p:grpSp>
      <p:pic>
        <p:nvPicPr>
          <p:cNvPr id="29" name="图片 28"/>
          <p:cNvPicPr>
            <a:picLocks noChangeAspect="1"/>
          </p:cNvPicPr>
          <p:nvPr/>
        </p:nvPicPr>
        <p:blipFill rotWithShape="1">
          <a:blip r:embed="rId2" cstate="screen"/>
          <a:srcRect/>
          <a:stretch>
            <a:fillRect/>
          </a:stretch>
        </p:blipFill>
        <p:spPr>
          <a:xfrm>
            <a:off x="323007" y="3266071"/>
            <a:ext cx="1343594" cy="1610828"/>
          </a:xfrm>
          <a:prstGeom prst="rect">
            <a:avLst/>
          </a:prstGeom>
        </p:spPr>
      </p:pic>
      <p:sp>
        <p:nvSpPr>
          <p:cNvPr id="31" name="菱形 30"/>
          <p:cNvSpPr/>
          <p:nvPr/>
        </p:nvSpPr>
        <p:spPr>
          <a:xfrm>
            <a:off x="509683" y="172983"/>
            <a:ext cx="593996" cy="685733"/>
          </a:xfrm>
          <a:prstGeom prst="diamond">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造字工房刻宋（非商用）粗体" pitchFamily="50" charset="-122"/>
                <a:ea typeface="造字工房刻宋（非商用）粗体" pitchFamily="50" charset="-122"/>
              </a:rPr>
              <a:t>3</a:t>
            </a:r>
          </a:p>
        </p:txBody>
      </p:sp>
      <p:sp>
        <p:nvSpPr>
          <p:cNvPr id="32" name="文本框 31"/>
          <p:cNvSpPr txBox="1"/>
          <p:nvPr/>
        </p:nvSpPr>
        <p:spPr>
          <a:xfrm>
            <a:off x="1398905" y="254635"/>
            <a:ext cx="3053080" cy="521970"/>
          </a:xfrm>
          <a:prstGeom prst="rect">
            <a:avLst/>
          </a:prstGeom>
          <a:noFill/>
        </p:spPr>
        <p:txBody>
          <a:bodyPr wrap="square" rtlCol="0" anchor="t">
            <a:spAutoFit/>
          </a:bodyPr>
          <a:lstStyle/>
          <a:p>
            <a:r>
              <a:rPr lang="zh-CN" altLang="en-US" sz="2800" dirty="0" smtClean="0">
                <a:solidFill>
                  <a:schemeClr val="tx1"/>
                </a:solidFill>
                <a:effectLst>
                  <a:outerShdw blurRad="38100" dist="19050" dir="2700000" algn="tl" rotWithShape="0">
                    <a:schemeClr val="dk1">
                      <a:alpha val="40000"/>
                    </a:schemeClr>
                  </a:outerShdw>
                </a:effectLst>
                <a:latin typeface="造字工房刻宋（非商用）粗体" pitchFamily="50" charset="-122"/>
                <a:ea typeface="造字工房刻宋（非商用）粗体" pitchFamily="50" charset="-122"/>
                <a:sym typeface="+mn-ea"/>
              </a:rPr>
              <a:t>特色功能</a:t>
            </a:r>
          </a:p>
        </p:txBody>
      </p:sp>
    </p:spTree>
    <p:extLst>
      <p:ext uri="{BB962C8B-B14F-4D97-AF65-F5344CB8AC3E}">
        <p14:creationId xmlns:p14="http://schemas.microsoft.com/office/powerpoint/2010/main" val="4698252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p:cTn id="11" dur="500" fill="hold"/>
                                        <p:tgtEl>
                                          <p:spTgt spid="10"/>
                                        </p:tgtEl>
                                        <p:attrNameLst>
                                          <p:attrName>ppt_w</p:attrName>
                                        </p:attrNameLst>
                                      </p:cBhvr>
                                      <p:tavLst>
                                        <p:tav tm="0">
                                          <p:val>
                                            <p:fltVal val="0"/>
                                          </p:val>
                                        </p:tav>
                                        <p:tav tm="100000">
                                          <p:val>
                                            <p:strVal val="#ppt_w"/>
                                          </p:val>
                                        </p:tav>
                                      </p:tavLst>
                                    </p:anim>
                                    <p:anim calcmode="lin" valueType="num">
                                      <p:cBhvr>
                                        <p:cTn id="12" dur="500" fill="hold"/>
                                        <p:tgtEl>
                                          <p:spTgt spid="10"/>
                                        </p:tgtEl>
                                        <p:attrNameLst>
                                          <p:attrName>ppt_h</p:attrName>
                                        </p:attrNameLst>
                                      </p:cBhvr>
                                      <p:tavLst>
                                        <p:tav tm="0">
                                          <p:val>
                                            <p:fltVal val="0"/>
                                          </p:val>
                                        </p:tav>
                                        <p:tav tm="100000">
                                          <p:val>
                                            <p:strVal val="#ppt_h"/>
                                          </p:val>
                                        </p:tav>
                                      </p:tavLst>
                                    </p:anim>
                                    <p:animEffect transition="in" filter="fade">
                                      <p:cBhvr>
                                        <p:cTn id="13" dur="500"/>
                                        <p:tgtEl>
                                          <p:spTgt spid="10"/>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ppt_w</p:attrName>
                                        </p:attrNameLst>
                                      </p:cBhvr>
                                      <p:tavLst>
                                        <p:tav tm="0">
                                          <p:val>
                                            <p:fltVal val="0"/>
                                          </p:val>
                                        </p:tav>
                                        <p:tav tm="100000">
                                          <p:val>
                                            <p:strVal val="#ppt_w"/>
                                          </p:val>
                                        </p:tav>
                                      </p:tavLst>
                                    </p:anim>
                                    <p:anim calcmode="lin" valueType="num">
                                      <p:cBhvr>
                                        <p:cTn id="18" dur="500" fill="hold"/>
                                        <p:tgtEl>
                                          <p:spTgt spid="11"/>
                                        </p:tgtEl>
                                        <p:attrNameLst>
                                          <p:attrName>ppt_h</p:attrName>
                                        </p:attrNameLst>
                                      </p:cBhvr>
                                      <p:tavLst>
                                        <p:tav tm="0">
                                          <p:val>
                                            <p:fltVal val="0"/>
                                          </p:val>
                                        </p:tav>
                                        <p:tav tm="100000">
                                          <p:val>
                                            <p:strVal val="#ppt_h"/>
                                          </p:val>
                                        </p:tav>
                                      </p:tavLst>
                                    </p:anim>
                                    <p:animEffect transition="in" filter="fade">
                                      <p:cBhvr>
                                        <p:cTn id="19" dur="500"/>
                                        <p:tgtEl>
                                          <p:spTgt spid="11"/>
                                        </p:tgtEl>
                                      </p:cBhvr>
                                    </p:animEffect>
                                  </p:childTnLst>
                                </p:cTn>
                              </p:par>
                            </p:childTnLst>
                          </p:cTn>
                        </p:par>
                        <p:par>
                          <p:cTn id="20" fill="hold">
                            <p:stCondLst>
                              <p:cond delay="1500"/>
                            </p:stCondLst>
                            <p:childTnLst>
                              <p:par>
                                <p:cTn id="21" presetID="53" presetClass="entr" presetSubtype="16"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p:cTn id="23" dur="500" fill="hold"/>
                                        <p:tgtEl>
                                          <p:spTgt spid="9"/>
                                        </p:tgtEl>
                                        <p:attrNameLst>
                                          <p:attrName>ppt_w</p:attrName>
                                        </p:attrNameLst>
                                      </p:cBhvr>
                                      <p:tavLst>
                                        <p:tav tm="0">
                                          <p:val>
                                            <p:fltVal val="0"/>
                                          </p:val>
                                        </p:tav>
                                        <p:tav tm="100000">
                                          <p:val>
                                            <p:strVal val="#ppt_w"/>
                                          </p:val>
                                        </p:tav>
                                      </p:tavLst>
                                    </p:anim>
                                    <p:anim calcmode="lin" valueType="num">
                                      <p:cBhvr>
                                        <p:cTn id="24" dur="500" fill="hold"/>
                                        <p:tgtEl>
                                          <p:spTgt spid="9"/>
                                        </p:tgtEl>
                                        <p:attrNameLst>
                                          <p:attrName>ppt_h</p:attrName>
                                        </p:attrNameLst>
                                      </p:cBhvr>
                                      <p:tavLst>
                                        <p:tav tm="0">
                                          <p:val>
                                            <p:fltVal val="0"/>
                                          </p:val>
                                        </p:tav>
                                        <p:tav tm="100000">
                                          <p:val>
                                            <p:strVal val="#ppt_h"/>
                                          </p:val>
                                        </p:tav>
                                      </p:tavLst>
                                    </p:anim>
                                    <p:animEffect transition="in" filter="fade">
                                      <p:cBhvr>
                                        <p:cTn id="25" dur="500"/>
                                        <p:tgtEl>
                                          <p:spTgt spid="9"/>
                                        </p:tgtEl>
                                      </p:cBhvr>
                                    </p:animEffect>
                                  </p:childTnLst>
                                </p:cTn>
                              </p:par>
                            </p:childTnLst>
                          </p:cTn>
                        </p:par>
                        <p:par>
                          <p:cTn id="26" fill="hold">
                            <p:stCondLst>
                              <p:cond delay="2000"/>
                            </p:stCondLst>
                            <p:childTnLst>
                              <p:par>
                                <p:cTn id="27" presetID="53" presetClass="entr" presetSubtype="16" fill="hold" nodeType="after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p:cTn id="29" dur="500" fill="hold"/>
                                        <p:tgtEl>
                                          <p:spTgt spid="12"/>
                                        </p:tgtEl>
                                        <p:attrNameLst>
                                          <p:attrName>ppt_w</p:attrName>
                                        </p:attrNameLst>
                                      </p:cBhvr>
                                      <p:tavLst>
                                        <p:tav tm="0">
                                          <p:val>
                                            <p:fltVal val="0"/>
                                          </p:val>
                                        </p:tav>
                                        <p:tav tm="100000">
                                          <p:val>
                                            <p:strVal val="#ppt_w"/>
                                          </p:val>
                                        </p:tav>
                                      </p:tavLst>
                                    </p:anim>
                                    <p:anim calcmode="lin" valueType="num">
                                      <p:cBhvr>
                                        <p:cTn id="30" dur="500" fill="hold"/>
                                        <p:tgtEl>
                                          <p:spTgt spid="12"/>
                                        </p:tgtEl>
                                        <p:attrNameLst>
                                          <p:attrName>ppt_h</p:attrName>
                                        </p:attrNameLst>
                                      </p:cBhvr>
                                      <p:tavLst>
                                        <p:tav tm="0">
                                          <p:val>
                                            <p:fltVal val="0"/>
                                          </p:val>
                                        </p:tav>
                                        <p:tav tm="100000">
                                          <p:val>
                                            <p:strVal val="#ppt_h"/>
                                          </p:val>
                                        </p:tav>
                                      </p:tavLst>
                                    </p:anim>
                                    <p:animEffect transition="in" filter="fade">
                                      <p:cBhvr>
                                        <p:cTn id="3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cstate="screen"/>
          <a:srcRect/>
          <a:stretch>
            <a:fillRect/>
          </a:stretch>
        </p:blipFill>
        <p:spPr>
          <a:xfrm>
            <a:off x="1084323" y="1461130"/>
            <a:ext cx="1343594" cy="1610828"/>
          </a:xfrm>
          <a:prstGeom prst="rect">
            <a:avLst/>
          </a:prstGeom>
        </p:spPr>
      </p:pic>
      <p:sp>
        <p:nvSpPr>
          <p:cNvPr id="5" name="圆角矩形 4"/>
          <p:cNvSpPr/>
          <p:nvPr/>
        </p:nvSpPr>
        <p:spPr>
          <a:xfrm>
            <a:off x="3540432" y="2047379"/>
            <a:ext cx="3672408" cy="576064"/>
          </a:xfrm>
          <a:prstGeom prst="roundRect">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菱形 9"/>
          <p:cNvSpPr/>
          <p:nvPr/>
        </p:nvSpPr>
        <p:spPr>
          <a:xfrm>
            <a:off x="2539143" y="1923678"/>
            <a:ext cx="593996" cy="685733"/>
          </a:xfrm>
          <a:prstGeom prst="diamond">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造字工房刻宋（非商用）粗体" pitchFamily="50" charset="-122"/>
                <a:ea typeface="造字工房刻宋（非商用）粗体" pitchFamily="50" charset="-122"/>
              </a:rPr>
              <a:t>4</a:t>
            </a:r>
          </a:p>
        </p:txBody>
      </p:sp>
      <p:sp>
        <p:nvSpPr>
          <p:cNvPr id="15" name="TextBox 14"/>
          <p:cNvSpPr txBox="1"/>
          <p:nvPr/>
        </p:nvSpPr>
        <p:spPr>
          <a:xfrm>
            <a:off x="4573910" y="2073930"/>
            <a:ext cx="1605280" cy="521970"/>
          </a:xfrm>
          <a:prstGeom prst="rect">
            <a:avLst/>
          </a:prstGeom>
          <a:noFill/>
        </p:spPr>
        <p:txBody>
          <a:bodyPr wrap="none" rtlCol="0">
            <a:spAutoFit/>
          </a:bodyPr>
          <a:lstStyle/>
          <a:p>
            <a:r>
              <a:rPr lang="zh-CN" altLang="en-US" sz="2800" dirty="0">
                <a:latin typeface="造字工房刻宋（非商用）粗体" pitchFamily="50" charset="-122"/>
                <a:ea typeface="造字工房刻宋（非商用）粗体" pitchFamily="50" charset="-122"/>
              </a:rPr>
              <a:t>系统分析</a:t>
            </a:r>
          </a:p>
        </p:txBody>
      </p:sp>
    </p:spTree>
    <p:extLst>
      <p:ext uri="{BB962C8B-B14F-4D97-AF65-F5344CB8AC3E}">
        <p14:creationId xmlns:p14="http://schemas.microsoft.com/office/powerpoint/2010/main" val="55673959"/>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rotWithShape="1">
          <a:blip r:embed="rId3" cstate="screen"/>
          <a:srcRect/>
          <a:stretch>
            <a:fillRect/>
          </a:stretch>
        </p:blipFill>
        <p:spPr>
          <a:xfrm>
            <a:off x="225898" y="3483882"/>
            <a:ext cx="1343594" cy="1610828"/>
          </a:xfrm>
          <a:prstGeom prst="rect">
            <a:avLst/>
          </a:prstGeom>
        </p:spPr>
      </p:pic>
      <p:sp>
        <p:nvSpPr>
          <p:cNvPr id="30" name="菱形 29"/>
          <p:cNvSpPr/>
          <p:nvPr/>
        </p:nvSpPr>
        <p:spPr>
          <a:xfrm>
            <a:off x="746538" y="270138"/>
            <a:ext cx="593996" cy="685733"/>
          </a:xfrm>
          <a:prstGeom prst="diamond">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造字工房刻宋（非商用）粗体" pitchFamily="50" charset="-122"/>
                <a:ea typeface="造字工房刻宋（非商用）粗体" pitchFamily="50" charset="-122"/>
              </a:rPr>
              <a:t>4</a:t>
            </a:r>
          </a:p>
        </p:txBody>
      </p:sp>
      <p:sp>
        <p:nvSpPr>
          <p:cNvPr id="32" name="文本框 31"/>
          <p:cNvSpPr txBox="1"/>
          <p:nvPr/>
        </p:nvSpPr>
        <p:spPr>
          <a:xfrm>
            <a:off x="1515745" y="351790"/>
            <a:ext cx="4658360" cy="521970"/>
          </a:xfrm>
          <a:prstGeom prst="rect">
            <a:avLst/>
          </a:prstGeom>
          <a:noFill/>
        </p:spPr>
        <p:txBody>
          <a:bodyPr wrap="square" rtlCol="0" anchor="t">
            <a:spAutoFit/>
          </a:bodyPr>
          <a:lstStyle/>
          <a:p>
            <a:r>
              <a:rPr lang="zh-CN" altLang="en-US" sz="2800" dirty="0" smtClean="0">
                <a:solidFill>
                  <a:schemeClr val="tx1"/>
                </a:solidFill>
                <a:effectLst>
                  <a:outerShdw blurRad="38100" dist="19050" dir="2700000" algn="tl" rotWithShape="0">
                    <a:schemeClr val="dk1">
                      <a:alpha val="40000"/>
                    </a:schemeClr>
                  </a:outerShdw>
                </a:effectLst>
                <a:latin typeface="造字工房刻宋（非商用）粗体" pitchFamily="50" charset="-122"/>
                <a:ea typeface="造字工房刻宋（非商用）粗体" pitchFamily="50" charset="-122"/>
                <a:sym typeface="+mn-ea"/>
              </a:rPr>
              <a:t>业务流程分析</a:t>
            </a:r>
            <a:r>
              <a:rPr lang="en-US" altLang="zh-CN" sz="2800" dirty="0" smtClean="0">
                <a:solidFill>
                  <a:schemeClr val="tx1"/>
                </a:solidFill>
                <a:effectLst>
                  <a:outerShdw blurRad="38100" dist="19050" dir="2700000" algn="tl" rotWithShape="0">
                    <a:schemeClr val="dk1">
                      <a:alpha val="40000"/>
                    </a:schemeClr>
                  </a:outerShdw>
                </a:effectLst>
                <a:latin typeface="造字工房刻宋（非商用）粗体" pitchFamily="50" charset="-122"/>
                <a:ea typeface="造字工房刻宋（非商用）粗体" pitchFamily="50" charset="-122"/>
                <a:sym typeface="+mn-ea"/>
              </a:rPr>
              <a:t>---</a:t>
            </a:r>
            <a:r>
              <a:rPr lang="zh-CN" altLang="en-US" sz="2800" dirty="0" smtClean="0">
                <a:solidFill>
                  <a:schemeClr val="tx1"/>
                </a:solidFill>
                <a:effectLst>
                  <a:outerShdw blurRad="38100" dist="19050" dir="2700000" algn="tl" rotWithShape="0">
                    <a:schemeClr val="dk1">
                      <a:alpha val="40000"/>
                    </a:schemeClr>
                  </a:outerShdw>
                </a:effectLst>
                <a:latin typeface="造字工房刻宋（非商用）粗体" pitchFamily="50" charset="-122"/>
                <a:ea typeface="造字工房刻宋（非商用）粗体" pitchFamily="50" charset="-122"/>
                <a:sym typeface="+mn-ea"/>
              </a:rPr>
              <a:t>销售业务</a:t>
            </a:r>
          </a:p>
        </p:txBody>
      </p:sp>
      <p:pic>
        <p:nvPicPr>
          <p:cNvPr id="56" name="图片 5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1790" y="1106805"/>
            <a:ext cx="6026150" cy="3523615"/>
          </a:xfrm>
          <a:prstGeom prst="rect">
            <a:avLst/>
          </a:prstGeom>
        </p:spPr>
      </p:pic>
      <p:cxnSp>
        <p:nvCxnSpPr>
          <p:cNvPr id="3" name="Straight Arrow Connector 2"/>
          <p:cNvCxnSpPr/>
          <p:nvPr/>
        </p:nvCxnSpPr>
        <p:spPr>
          <a:xfrm flipV="1">
            <a:off x="2051720" y="1563638"/>
            <a:ext cx="0" cy="576064"/>
          </a:xfrm>
          <a:prstGeom prst="straightConnector1">
            <a:avLst/>
          </a:prstGeom>
          <a:ln>
            <a:solidFill>
              <a:srgbClr val="ADC179"/>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6842468"/>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rotWithShape="1">
          <a:blip r:embed="rId3" cstate="screen"/>
          <a:srcRect/>
          <a:stretch>
            <a:fillRect/>
          </a:stretch>
        </p:blipFill>
        <p:spPr>
          <a:xfrm>
            <a:off x="225898" y="3483882"/>
            <a:ext cx="1343594" cy="1610828"/>
          </a:xfrm>
          <a:prstGeom prst="rect">
            <a:avLst/>
          </a:prstGeom>
        </p:spPr>
      </p:pic>
      <p:sp>
        <p:nvSpPr>
          <p:cNvPr id="30" name="菱形 29"/>
          <p:cNvSpPr/>
          <p:nvPr/>
        </p:nvSpPr>
        <p:spPr>
          <a:xfrm>
            <a:off x="718598" y="126628"/>
            <a:ext cx="593996" cy="685733"/>
          </a:xfrm>
          <a:prstGeom prst="diamond">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造字工房刻宋（非商用）粗体" pitchFamily="50" charset="-122"/>
                <a:ea typeface="造字工房刻宋（非商用）粗体" pitchFamily="50" charset="-122"/>
              </a:rPr>
              <a:t>4</a:t>
            </a:r>
          </a:p>
        </p:txBody>
      </p:sp>
      <p:sp>
        <p:nvSpPr>
          <p:cNvPr id="32" name="文本框 31"/>
          <p:cNvSpPr txBox="1"/>
          <p:nvPr/>
        </p:nvSpPr>
        <p:spPr>
          <a:xfrm>
            <a:off x="1522730" y="239395"/>
            <a:ext cx="4658360" cy="460375"/>
          </a:xfrm>
          <a:prstGeom prst="rect">
            <a:avLst/>
          </a:prstGeom>
          <a:noFill/>
        </p:spPr>
        <p:txBody>
          <a:bodyPr wrap="square" rtlCol="0" anchor="t">
            <a:spAutoFit/>
          </a:bodyPr>
          <a:lstStyle/>
          <a:p>
            <a:r>
              <a:rPr lang="zh-CN" altLang="en-US" sz="2400" dirty="0" smtClean="0">
                <a:solidFill>
                  <a:schemeClr val="tx1"/>
                </a:solidFill>
                <a:effectLst>
                  <a:outerShdw blurRad="38100" dist="19050" dir="2700000" algn="tl" rotWithShape="0">
                    <a:schemeClr val="dk1">
                      <a:alpha val="40000"/>
                    </a:schemeClr>
                  </a:outerShdw>
                </a:effectLst>
                <a:latin typeface="造字工房刻宋（非商用）粗体" pitchFamily="50" charset="-122"/>
                <a:ea typeface="造字工房刻宋（非商用）粗体" pitchFamily="50" charset="-122"/>
                <a:sym typeface="+mn-ea"/>
              </a:rPr>
              <a:t>业务流程分析</a:t>
            </a:r>
            <a:r>
              <a:rPr lang="en-US" altLang="zh-CN" sz="2400" dirty="0" smtClean="0">
                <a:solidFill>
                  <a:schemeClr val="tx1"/>
                </a:solidFill>
                <a:effectLst>
                  <a:outerShdw blurRad="38100" dist="19050" dir="2700000" algn="tl" rotWithShape="0">
                    <a:schemeClr val="dk1">
                      <a:alpha val="40000"/>
                    </a:schemeClr>
                  </a:outerShdw>
                </a:effectLst>
                <a:latin typeface="造字工房刻宋（非商用）粗体" pitchFamily="50" charset="-122"/>
                <a:ea typeface="造字工房刻宋（非商用）粗体" pitchFamily="50" charset="-122"/>
                <a:sym typeface="+mn-ea"/>
              </a:rPr>
              <a:t>---</a:t>
            </a:r>
            <a:r>
              <a:rPr lang="zh-CN" altLang="en-US" sz="2400" dirty="0" smtClean="0">
                <a:solidFill>
                  <a:schemeClr val="tx1"/>
                </a:solidFill>
                <a:effectLst>
                  <a:outerShdw blurRad="38100" dist="19050" dir="2700000" algn="tl" rotWithShape="0">
                    <a:schemeClr val="dk1">
                      <a:alpha val="40000"/>
                    </a:schemeClr>
                  </a:outerShdw>
                </a:effectLst>
                <a:latin typeface="造字工房刻宋（非商用）粗体" pitchFamily="50" charset="-122"/>
                <a:ea typeface="造字工房刻宋（非商用）粗体" pitchFamily="50" charset="-122"/>
                <a:sym typeface="+mn-ea"/>
              </a:rPr>
              <a:t>库存业务</a:t>
            </a:r>
          </a:p>
        </p:txBody>
      </p:sp>
      <p:pic>
        <p:nvPicPr>
          <p:cNvPr id="57" name="图片 5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8705" y="1101090"/>
            <a:ext cx="3921125" cy="3133090"/>
          </a:xfrm>
          <a:prstGeom prst="rect">
            <a:avLst/>
          </a:prstGeom>
        </p:spPr>
      </p:pic>
      <p:pic>
        <p:nvPicPr>
          <p:cNvPr id="58" name="图片 58"/>
          <p:cNvPicPr>
            <a:picLocks noChangeAspect="1"/>
          </p:cNvPicPr>
          <p:nvPr/>
        </p:nvPicPr>
        <p:blipFill>
          <a:blip r:embed="rId5"/>
          <a:stretch>
            <a:fillRect/>
          </a:stretch>
        </p:blipFill>
        <p:spPr>
          <a:xfrm>
            <a:off x="5633720" y="644525"/>
            <a:ext cx="2974975" cy="1990090"/>
          </a:xfrm>
          <a:prstGeom prst="rect">
            <a:avLst/>
          </a:prstGeom>
        </p:spPr>
      </p:pic>
      <p:pic>
        <p:nvPicPr>
          <p:cNvPr id="59" name="图片 59"/>
          <p:cNvPicPr>
            <a:picLocks noChangeAspect="1"/>
          </p:cNvPicPr>
          <p:nvPr/>
        </p:nvPicPr>
        <p:blipFill>
          <a:blip r:embed="rId6"/>
          <a:stretch>
            <a:fillRect/>
          </a:stretch>
        </p:blipFill>
        <p:spPr>
          <a:xfrm>
            <a:off x="5633720" y="3046730"/>
            <a:ext cx="2974340" cy="1770380"/>
          </a:xfrm>
          <a:prstGeom prst="rect">
            <a:avLst/>
          </a:prstGeom>
        </p:spPr>
      </p:pic>
      <p:sp>
        <p:nvSpPr>
          <p:cNvPr id="2" name="文本框 1"/>
          <p:cNvSpPr txBox="1"/>
          <p:nvPr/>
        </p:nvSpPr>
        <p:spPr>
          <a:xfrm>
            <a:off x="2178685" y="4329430"/>
            <a:ext cx="1701165" cy="368300"/>
          </a:xfrm>
          <a:prstGeom prst="rect">
            <a:avLst/>
          </a:prstGeom>
          <a:noFill/>
        </p:spPr>
        <p:txBody>
          <a:bodyPr wrap="square" rtlCol="0">
            <a:spAutoFit/>
          </a:bodyPr>
          <a:lstStyle/>
          <a:p>
            <a:r>
              <a:rPr lang="zh-CN" altLang="en-US"/>
              <a:t>库存业务流程</a:t>
            </a:r>
          </a:p>
        </p:txBody>
      </p:sp>
      <p:sp>
        <p:nvSpPr>
          <p:cNvPr id="3" name="文本框 2"/>
          <p:cNvSpPr txBox="1"/>
          <p:nvPr/>
        </p:nvSpPr>
        <p:spPr>
          <a:xfrm>
            <a:off x="6270625" y="2634615"/>
            <a:ext cx="1701165" cy="368300"/>
          </a:xfrm>
          <a:prstGeom prst="rect">
            <a:avLst/>
          </a:prstGeom>
          <a:noFill/>
        </p:spPr>
        <p:txBody>
          <a:bodyPr wrap="square" rtlCol="0">
            <a:spAutoFit/>
          </a:bodyPr>
          <a:lstStyle/>
          <a:p>
            <a:r>
              <a:rPr lang="zh-CN" altLang="en-US"/>
              <a:t>出入库流程</a:t>
            </a:r>
          </a:p>
        </p:txBody>
      </p:sp>
    </p:spTree>
    <p:extLst>
      <p:ext uri="{BB962C8B-B14F-4D97-AF65-F5344CB8AC3E}">
        <p14:creationId xmlns:p14="http://schemas.microsoft.com/office/powerpoint/2010/main" val="1563514274"/>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rotWithShape="1">
          <a:blip r:embed="rId3" cstate="screen"/>
          <a:srcRect/>
          <a:stretch>
            <a:fillRect/>
          </a:stretch>
        </p:blipFill>
        <p:spPr>
          <a:xfrm>
            <a:off x="225898" y="3483882"/>
            <a:ext cx="1343594" cy="1610828"/>
          </a:xfrm>
          <a:prstGeom prst="rect">
            <a:avLst/>
          </a:prstGeom>
        </p:spPr>
      </p:pic>
      <p:sp>
        <p:nvSpPr>
          <p:cNvPr id="30" name="菱形 29"/>
          <p:cNvSpPr/>
          <p:nvPr/>
        </p:nvSpPr>
        <p:spPr>
          <a:xfrm>
            <a:off x="746538" y="270138"/>
            <a:ext cx="593996" cy="685733"/>
          </a:xfrm>
          <a:prstGeom prst="diamond">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造字工房刻宋（非商用）粗体" pitchFamily="50" charset="-122"/>
                <a:ea typeface="造字工房刻宋（非商用）粗体" pitchFamily="50" charset="-122"/>
              </a:rPr>
              <a:t>4</a:t>
            </a:r>
          </a:p>
        </p:txBody>
      </p:sp>
      <p:sp>
        <p:nvSpPr>
          <p:cNvPr id="32" name="文本框 31"/>
          <p:cNvSpPr txBox="1"/>
          <p:nvPr/>
        </p:nvSpPr>
        <p:spPr>
          <a:xfrm>
            <a:off x="1515745" y="351790"/>
            <a:ext cx="4658360" cy="521970"/>
          </a:xfrm>
          <a:prstGeom prst="rect">
            <a:avLst/>
          </a:prstGeom>
          <a:noFill/>
        </p:spPr>
        <p:txBody>
          <a:bodyPr wrap="square" rtlCol="0" anchor="t">
            <a:spAutoFit/>
          </a:bodyPr>
          <a:lstStyle/>
          <a:p>
            <a:r>
              <a:rPr lang="zh-CN" altLang="en-US" sz="2800" dirty="0" smtClean="0">
                <a:solidFill>
                  <a:schemeClr val="tx1"/>
                </a:solidFill>
                <a:effectLst>
                  <a:outerShdw blurRad="38100" dist="19050" dir="2700000" algn="tl" rotWithShape="0">
                    <a:schemeClr val="dk1">
                      <a:alpha val="40000"/>
                    </a:schemeClr>
                  </a:outerShdw>
                </a:effectLst>
                <a:latin typeface="造字工房刻宋（非商用）粗体" pitchFamily="50" charset="-122"/>
                <a:ea typeface="造字工房刻宋（非商用）粗体" pitchFamily="50" charset="-122"/>
                <a:sym typeface="+mn-ea"/>
              </a:rPr>
              <a:t>业务流程分析</a:t>
            </a:r>
            <a:r>
              <a:rPr lang="en-US" altLang="zh-CN" sz="2800" dirty="0" smtClean="0">
                <a:solidFill>
                  <a:schemeClr val="tx1"/>
                </a:solidFill>
                <a:effectLst>
                  <a:outerShdw blurRad="38100" dist="19050" dir="2700000" algn="tl" rotWithShape="0">
                    <a:schemeClr val="dk1">
                      <a:alpha val="40000"/>
                    </a:schemeClr>
                  </a:outerShdw>
                </a:effectLst>
                <a:latin typeface="造字工房刻宋（非商用）粗体" pitchFamily="50" charset="-122"/>
                <a:ea typeface="造字工房刻宋（非商用）粗体" pitchFamily="50" charset="-122"/>
                <a:sym typeface="+mn-ea"/>
              </a:rPr>
              <a:t>---</a:t>
            </a:r>
            <a:r>
              <a:rPr lang="zh-CN" altLang="en-US" sz="2800" dirty="0" smtClean="0">
                <a:solidFill>
                  <a:schemeClr val="tx1"/>
                </a:solidFill>
                <a:effectLst>
                  <a:outerShdw blurRad="38100" dist="19050" dir="2700000" algn="tl" rotWithShape="0">
                    <a:schemeClr val="dk1">
                      <a:alpha val="40000"/>
                    </a:schemeClr>
                  </a:outerShdw>
                </a:effectLst>
                <a:latin typeface="造字工房刻宋（非商用）粗体" pitchFamily="50" charset="-122"/>
                <a:ea typeface="造字工房刻宋（非商用）粗体" pitchFamily="50" charset="-122"/>
                <a:sym typeface="+mn-ea"/>
              </a:rPr>
              <a:t>采购业务</a:t>
            </a:r>
          </a:p>
        </p:txBody>
      </p:sp>
      <p:pic>
        <p:nvPicPr>
          <p:cNvPr id="60" name="图片 60"/>
          <p:cNvPicPr>
            <a:picLocks noChangeAspect="1"/>
          </p:cNvPicPr>
          <p:nvPr/>
        </p:nvPicPr>
        <p:blipFill>
          <a:blip r:embed="rId4"/>
          <a:stretch>
            <a:fillRect/>
          </a:stretch>
        </p:blipFill>
        <p:spPr>
          <a:xfrm>
            <a:off x="323528" y="1322705"/>
            <a:ext cx="4132489" cy="2544382"/>
          </a:xfrm>
          <a:prstGeom prst="rect">
            <a:avLst/>
          </a:prstGeom>
        </p:spPr>
      </p:pic>
      <p:pic>
        <p:nvPicPr>
          <p:cNvPr id="61" name="图片 61"/>
          <p:cNvPicPr>
            <a:picLocks noChangeAspect="1"/>
          </p:cNvPicPr>
          <p:nvPr/>
        </p:nvPicPr>
        <p:blipFill>
          <a:blip r:embed="rId5"/>
          <a:stretch>
            <a:fillRect/>
          </a:stretch>
        </p:blipFill>
        <p:spPr>
          <a:xfrm>
            <a:off x="4819015" y="1322705"/>
            <a:ext cx="3898900" cy="2499360"/>
          </a:xfrm>
          <a:prstGeom prst="rect">
            <a:avLst/>
          </a:prstGeom>
        </p:spPr>
      </p:pic>
      <p:sp>
        <p:nvSpPr>
          <p:cNvPr id="2" name="文本框 1"/>
          <p:cNvSpPr txBox="1"/>
          <p:nvPr/>
        </p:nvSpPr>
        <p:spPr>
          <a:xfrm>
            <a:off x="1249312" y="3963090"/>
            <a:ext cx="2280920" cy="368300"/>
          </a:xfrm>
          <a:prstGeom prst="rect">
            <a:avLst/>
          </a:prstGeom>
          <a:noFill/>
        </p:spPr>
        <p:txBody>
          <a:bodyPr wrap="square" rtlCol="0">
            <a:spAutoFit/>
          </a:bodyPr>
          <a:lstStyle/>
          <a:p>
            <a:r>
              <a:rPr lang="zh-CN" altLang="en-US"/>
              <a:t>对学生进行收购</a:t>
            </a:r>
          </a:p>
        </p:txBody>
      </p:sp>
      <p:sp>
        <p:nvSpPr>
          <p:cNvPr id="3" name="文本框 2"/>
          <p:cNvSpPr txBox="1"/>
          <p:nvPr/>
        </p:nvSpPr>
        <p:spPr>
          <a:xfrm>
            <a:off x="5628005" y="4035425"/>
            <a:ext cx="2280920" cy="368300"/>
          </a:xfrm>
          <a:prstGeom prst="rect">
            <a:avLst/>
          </a:prstGeom>
          <a:noFill/>
        </p:spPr>
        <p:txBody>
          <a:bodyPr wrap="square" rtlCol="0">
            <a:spAutoFit/>
          </a:bodyPr>
          <a:lstStyle/>
          <a:p>
            <a:r>
              <a:rPr lang="zh-CN" altLang="en-US"/>
              <a:t>对供应商进行采购</a:t>
            </a:r>
          </a:p>
        </p:txBody>
      </p:sp>
    </p:spTree>
    <p:extLst>
      <p:ext uri="{BB962C8B-B14F-4D97-AF65-F5344CB8AC3E}">
        <p14:creationId xmlns:p14="http://schemas.microsoft.com/office/powerpoint/2010/main" val="713455003"/>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rotWithShape="1">
          <a:blip r:embed="rId3" cstate="screen"/>
          <a:srcRect/>
          <a:stretch>
            <a:fillRect/>
          </a:stretch>
        </p:blipFill>
        <p:spPr>
          <a:xfrm>
            <a:off x="225898" y="3483882"/>
            <a:ext cx="1343594" cy="1610828"/>
          </a:xfrm>
          <a:prstGeom prst="rect">
            <a:avLst/>
          </a:prstGeom>
        </p:spPr>
      </p:pic>
      <p:sp>
        <p:nvSpPr>
          <p:cNvPr id="30" name="菱形 29"/>
          <p:cNvSpPr/>
          <p:nvPr/>
        </p:nvSpPr>
        <p:spPr>
          <a:xfrm>
            <a:off x="746538" y="270138"/>
            <a:ext cx="593996" cy="685733"/>
          </a:xfrm>
          <a:prstGeom prst="diamond">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造字工房刻宋（非商用）粗体" pitchFamily="50" charset="-122"/>
                <a:ea typeface="造字工房刻宋（非商用）粗体" pitchFamily="50" charset="-122"/>
              </a:rPr>
              <a:t>4</a:t>
            </a:r>
          </a:p>
        </p:txBody>
      </p:sp>
      <p:sp>
        <p:nvSpPr>
          <p:cNvPr id="32" name="文本框 31"/>
          <p:cNvSpPr txBox="1"/>
          <p:nvPr/>
        </p:nvSpPr>
        <p:spPr>
          <a:xfrm>
            <a:off x="1515745" y="351790"/>
            <a:ext cx="5112385" cy="521970"/>
          </a:xfrm>
          <a:prstGeom prst="rect">
            <a:avLst/>
          </a:prstGeom>
          <a:noFill/>
        </p:spPr>
        <p:txBody>
          <a:bodyPr wrap="square" rtlCol="0" anchor="t">
            <a:spAutoFit/>
          </a:bodyPr>
          <a:lstStyle/>
          <a:p>
            <a:r>
              <a:rPr lang="zh-CN" sz="2800" dirty="0" smtClean="0">
                <a:solidFill>
                  <a:schemeClr val="tx1"/>
                </a:solidFill>
                <a:effectLst>
                  <a:outerShdw blurRad="38100" dist="19050" dir="2700000" algn="tl" rotWithShape="0">
                    <a:schemeClr val="dk1">
                      <a:alpha val="40000"/>
                    </a:schemeClr>
                  </a:outerShdw>
                </a:effectLst>
                <a:latin typeface="造字工房刻宋（非商用）粗体" pitchFamily="50" charset="-122"/>
                <a:ea typeface="造字工房刻宋（非商用）粗体" pitchFamily="50" charset="-122"/>
                <a:sym typeface="+mn-ea"/>
              </a:rPr>
              <a:t>数据流程分析</a:t>
            </a:r>
            <a:r>
              <a:rPr lang="en-US" altLang="zh-CN" sz="2800" dirty="0" smtClean="0">
                <a:solidFill>
                  <a:schemeClr val="tx1"/>
                </a:solidFill>
                <a:effectLst>
                  <a:outerShdw blurRad="38100" dist="19050" dir="2700000" algn="tl" rotWithShape="0">
                    <a:schemeClr val="dk1">
                      <a:alpha val="40000"/>
                    </a:schemeClr>
                  </a:outerShdw>
                </a:effectLst>
                <a:latin typeface="造字工房刻宋（非商用）粗体" pitchFamily="50" charset="-122"/>
                <a:ea typeface="造字工房刻宋（非商用）粗体" pitchFamily="50" charset="-122"/>
                <a:sym typeface="+mn-ea"/>
              </a:rPr>
              <a:t>---</a:t>
            </a:r>
            <a:r>
              <a:rPr lang="zh-CN" altLang="en-US" sz="2800" dirty="0" smtClean="0">
                <a:solidFill>
                  <a:schemeClr val="tx1"/>
                </a:solidFill>
                <a:effectLst>
                  <a:outerShdw blurRad="38100" dist="19050" dir="2700000" algn="tl" rotWithShape="0">
                    <a:schemeClr val="dk1">
                      <a:alpha val="40000"/>
                    </a:schemeClr>
                  </a:outerShdw>
                </a:effectLst>
                <a:latin typeface="造字工房刻宋（非商用）粗体" pitchFamily="50" charset="-122"/>
                <a:ea typeface="造字工房刻宋（非商用）粗体" pitchFamily="50" charset="-122"/>
                <a:sym typeface="+mn-ea"/>
              </a:rPr>
              <a:t>顶层图</a:t>
            </a:r>
          </a:p>
        </p:txBody>
      </p:sp>
      <p:pic>
        <p:nvPicPr>
          <p:cNvPr id="1073741825" name="officeArt object"/>
          <p:cNvPicPr>
            <a:picLocks noChangeAspect="1"/>
          </p:cNvPicPr>
          <p:nvPr/>
        </p:nvPicPr>
        <p:blipFill>
          <a:blip r:embed="rId4"/>
          <a:stretch>
            <a:fillRect/>
          </a:stretch>
        </p:blipFill>
        <p:spPr>
          <a:xfrm>
            <a:off x="1758950" y="1003935"/>
            <a:ext cx="5764530" cy="3831590"/>
          </a:xfrm>
          <a:prstGeom prst="rect">
            <a:avLst/>
          </a:prstGeom>
          <a:ln w="12700" cap="flat">
            <a:noFill/>
            <a:miter lim="400000"/>
            <a:headEnd/>
            <a:tailEnd/>
          </a:ln>
          <a:effectLst/>
        </p:spPr>
      </p:pic>
    </p:spTree>
    <p:extLst>
      <p:ext uri="{BB962C8B-B14F-4D97-AF65-F5344CB8AC3E}">
        <p14:creationId xmlns:p14="http://schemas.microsoft.com/office/powerpoint/2010/main" val="73650176"/>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rotWithShape="1">
          <a:blip r:embed="rId3" cstate="screen"/>
          <a:srcRect/>
          <a:stretch>
            <a:fillRect/>
          </a:stretch>
        </p:blipFill>
        <p:spPr>
          <a:xfrm>
            <a:off x="225898" y="3483882"/>
            <a:ext cx="1343594" cy="1610828"/>
          </a:xfrm>
          <a:prstGeom prst="rect">
            <a:avLst/>
          </a:prstGeom>
        </p:spPr>
      </p:pic>
      <p:sp>
        <p:nvSpPr>
          <p:cNvPr id="30" name="菱形 29"/>
          <p:cNvSpPr/>
          <p:nvPr/>
        </p:nvSpPr>
        <p:spPr>
          <a:xfrm>
            <a:off x="746538" y="270138"/>
            <a:ext cx="593996" cy="685733"/>
          </a:xfrm>
          <a:prstGeom prst="diamond">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造字工房刻宋（非商用）粗体" pitchFamily="50" charset="-122"/>
                <a:ea typeface="造字工房刻宋（非商用）粗体" pitchFamily="50" charset="-122"/>
              </a:rPr>
              <a:t>4</a:t>
            </a:r>
          </a:p>
        </p:txBody>
      </p:sp>
      <p:sp>
        <p:nvSpPr>
          <p:cNvPr id="32" name="文本框 31"/>
          <p:cNvSpPr txBox="1"/>
          <p:nvPr/>
        </p:nvSpPr>
        <p:spPr>
          <a:xfrm>
            <a:off x="1515745" y="351790"/>
            <a:ext cx="5112385" cy="521970"/>
          </a:xfrm>
          <a:prstGeom prst="rect">
            <a:avLst/>
          </a:prstGeom>
          <a:noFill/>
        </p:spPr>
        <p:txBody>
          <a:bodyPr wrap="square" rtlCol="0" anchor="t">
            <a:spAutoFit/>
          </a:bodyPr>
          <a:lstStyle/>
          <a:p>
            <a:r>
              <a:rPr lang="zh-CN" sz="2800" dirty="0" smtClean="0">
                <a:solidFill>
                  <a:schemeClr val="tx1"/>
                </a:solidFill>
                <a:effectLst>
                  <a:outerShdw blurRad="38100" dist="19050" dir="2700000" algn="tl" rotWithShape="0">
                    <a:schemeClr val="dk1">
                      <a:alpha val="40000"/>
                    </a:schemeClr>
                  </a:outerShdw>
                </a:effectLst>
                <a:latin typeface="造字工房刻宋（非商用）粗体" pitchFamily="50" charset="-122"/>
                <a:ea typeface="造字工房刻宋（非商用）粗体" pitchFamily="50" charset="-122"/>
                <a:sym typeface="+mn-ea"/>
              </a:rPr>
              <a:t>数据流程分析</a:t>
            </a:r>
            <a:r>
              <a:rPr lang="en-US" altLang="zh-CN" sz="2800" dirty="0" smtClean="0">
                <a:solidFill>
                  <a:schemeClr val="tx1"/>
                </a:solidFill>
                <a:effectLst>
                  <a:outerShdw blurRad="38100" dist="19050" dir="2700000" algn="tl" rotWithShape="0">
                    <a:schemeClr val="dk1">
                      <a:alpha val="40000"/>
                    </a:schemeClr>
                  </a:outerShdw>
                </a:effectLst>
                <a:latin typeface="造字工房刻宋（非商用）粗体" pitchFamily="50" charset="-122"/>
                <a:ea typeface="造字工房刻宋（非商用）粗体" pitchFamily="50" charset="-122"/>
                <a:sym typeface="+mn-ea"/>
              </a:rPr>
              <a:t>---</a:t>
            </a:r>
            <a:r>
              <a:rPr lang="zh-CN" altLang="en-US" sz="2800" dirty="0" smtClean="0">
                <a:solidFill>
                  <a:schemeClr val="tx1"/>
                </a:solidFill>
                <a:effectLst>
                  <a:outerShdw blurRad="38100" dist="19050" dir="2700000" algn="tl" rotWithShape="0">
                    <a:schemeClr val="dk1">
                      <a:alpha val="40000"/>
                    </a:schemeClr>
                  </a:outerShdw>
                </a:effectLst>
                <a:latin typeface="造字工房刻宋（非商用）粗体" pitchFamily="50" charset="-122"/>
                <a:ea typeface="造字工房刻宋（非商用）粗体" pitchFamily="50" charset="-122"/>
                <a:sym typeface="+mn-ea"/>
              </a:rPr>
              <a:t>中层数据流图</a:t>
            </a:r>
          </a:p>
        </p:txBody>
      </p:sp>
      <p:pic>
        <p:nvPicPr>
          <p:cNvPr id="1073741826" name="officeArt object"/>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3950" y="1103630"/>
            <a:ext cx="6896735" cy="3584575"/>
          </a:xfrm>
          <a:prstGeom prst="rect">
            <a:avLst/>
          </a:prstGeom>
          <a:ln w="12700" cap="flat">
            <a:noFill/>
            <a:miter lim="400000"/>
            <a:headEnd/>
            <a:tailEnd/>
          </a:ln>
          <a:effectLst/>
        </p:spPr>
      </p:pic>
    </p:spTree>
    <p:extLst>
      <p:ext uri="{BB962C8B-B14F-4D97-AF65-F5344CB8AC3E}">
        <p14:creationId xmlns:p14="http://schemas.microsoft.com/office/powerpoint/2010/main" val="531276517"/>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rotWithShape="1">
          <a:blip r:embed="rId2" cstate="screen"/>
          <a:srcRect/>
          <a:stretch>
            <a:fillRect/>
          </a:stretch>
        </p:blipFill>
        <p:spPr>
          <a:xfrm>
            <a:off x="225898" y="3483882"/>
            <a:ext cx="1343594" cy="1610828"/>
          </a:xfrm>
          <a:prstGeom prst="rect">
            <a:avLst/>
          </a:prstGeom>
        </p:spPr>
      </p:pic>
      <p:sp>
        <p:nvSpPr>
          <p:cNvPr id="30" name="菱形 29"/>
          <p:cNvSpPr/>
          <p:nvPr/>
        </p:nvSpPr>
        <p:spPr>
          <a:xfrm>
            <a:off x="648335" y="87630"/>
            <a:ext cx="498475" cy="635000"/>
          </a:xfrm>
          <a:prstGeom prst="diamond">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造字工房刻宋（非商用）粗体" pitchFamily="50" charset="-122"/>
                <a:ea typeface="造字工房刻宋（非商用）粗体" pitchFamily="50" charset="-122"/>
              </a:rPr>
              <a:t>4</a:t>
            </a:r>
          </a:p>
        </p:txBody>
      </p:sp>
      <p:sp>
        <p:nvSpPr>
          <p:cNvPr id="32" name="文本框 31"/>
          <p:cNvSpPr txBox="1"/>
          <p:nvPr/>
        </p:nvSpPr>
        <p:spPr>
          <a:xfrm>
            <a:off x="1496695" y="175260"/>
            <a:ext cx="5112385" cy="460375"/>
          </a:xfrm>
          <a:prstGeom prst="rect">
            <a:avLst/>
          </a:prstGeom>
          <a:noFill/>
        </p:spPr>
        <p:txBody>
          <a:bodyPr wrap="square" rtlCol="0" anchor="t">
            <a:spAutoFit/>
          </a:bodyPr>
          <a:lstStyle/>
          <a:p>
            <a:r>
              <a:rPr lang="zh-CN" sz="2400" dirty="0" smtClean="0">
                <a:solidFill>
                  <a:schemeClr val="tx1"/>
                </a:solidFill>
                <a:effectLst>
                  <a:outerShdw blurRad="38100" dist="19050" dir="2700000" algn="tl" rotWithShape="0">
                    <a:schemeClr val="dk1">
                      <a:alpha val="40000"/>
                    </a:schemeClr>
                  </a:outerShdw>
                </a:effectLst>
                <a:latin typeface="造字工房刻宋（非商用）粗体" pitchFamily="50" charset="-122"/>
                <a:ea typeface="造字工房刻宋（非商用）粗体" pitchFamily="50" charset="-122"/>
                <a:sym typeface="+mn-ea"/>
              </a:rPr>
              <a:t>数据流程分析</a:t>
            </a:r>
            <a:r>
              <a:rPr lang="en-US" altLang="zh-CN" sz="2400" dirty="0" smtClean="0">
                <a:solidFill>
                  <a:schemeClr val="tx1"/>
                </a:solidFill>
                <a:effectLst>
                  <a:outerShdw blurRad="38100" dist="19050" dir="2700000" algn="tl" rotWithShape="0">
                    <a:schemeClr val="dk1">
                      <a:alpha val="40000"/>
                    </a:schemeClr>
                  </a:outerShdw>
                </a:effectLst>
                <a:latin typeface="造字工房刻宋（非商用）粗体" pitchFamily="50" charset="-122"/>
                <a:ea typeface="造字工房刻宋（非商用）粗体" pitchFamily="50" charset="-122"/>
                <a:sym typeface="+mn-ea"/>
              </a:rPr>
              <a:t>---</a:t>
            </a:r>
            <a:r>
              <a:rPr lang="zh-CN" altLang="en-US" sz="2400" dirty="0" smtClean="0">
                <a:solidFill>
                  <a:schemeClr val="tx1"/>
                </a:solidFill>
                <a:effectLst>
                  <a:outerShdw blurRad="38100" dist="19050" dir="2700000" algn="tl" rotWithShape="0">
                    <a:schemeClr val="dk1">
                      <a:alpha val="40000"/>
                    </a:schemeClr>
                  </a:outerShdw>
                </a:effectLst>
                <a:latin typeface="造字工房刻宋（非商用）粗体" pitchFamily="50" charset="-122"/>
                <a:ea typeface="造字工房刻宋（非商用）粗体" pitchFamily="50" charset="-122"/>
                <a:sym typeface="+mn-ea"/>
              </a:rPr>
              <a:t>底层数据流图</a:t>
            </a:r>
          </a:p>
        </p:txBody>
      </p:sp>
      <p:pic>
        <p:nvPicPr>
          <p:cNvPr id="1073741827" name="officeArt objec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9485" y="888365"/>
            <a:ext cx="2711450" cy="1565910"/>
          </a:xfrm>
          <a:prstGeom prst="rect">
            <a:avLst/>
          </a:prstGeom>
          <a:ln w="12700" cap="flat">
            <a:noFill/>
            <a:miter lim="400000"/>
            <a:headEnd/>
            <a:tailEnd/>
          </a:ln>
          <a:effectLst/>
        </p:spPr>
      </p:pic>
      <p:pic>
        <p:nvPicPr>
          <p:cNvPr id="1073741828" name="officeArt object"/>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3635" y="888365"/>
            <a:ext cx="2921000" cy="1569720"/>
          </a:xfrm>
          <a:prstGeom prst="rect">
            <a:avLst/>
          </a:prstGeom>
          <a:ln w="12700" cap="flat">
            <a:noFill/>
            <a:miter lim="400000"/>
            <a:headEnd/>
            <a:tailEnd/>
          </a:ln>
          <a:effectLst/>
        </p:spPr>
      </p:pic>
      <p:pic>
        <p:nvPicPr>
          <p:cNvPr id="1073741829" name="officeArt object"/>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9485" y="2672080"/>
            <a:ext cx="2711450" cy="1844040"/>
          </a:xfrm>
          <a:prstGeom prst="rect">
            <a:avLst/>
          </a:prstGeom>
          <a:ln w="12700" cap="flat">
            <a:noFill/>
            <a:miter lim="400000"/>
            <a:headEnd/>
            <a:tailEnd/>
          </a:ln>
          <a:effectLst/>
        </p:spPr>
      </p:pic>
      <p:pic>
        <p:nvPicPr>
          <p:cNvPr id="1073741830" name="officeArt object"/>
          <p:cNvPicPr>
            <a:picLocks noChangeAspect="1"/>
          </p:cNvPicPr>
          <p:nvPr/>
        </p:nvPicPr>
        <p:blipFill>
          <a:blip r:embed="rId6">
            <a:extLst>
              <a:ext uri="{28A0092B-C50C-407E-A947-70E740481C1C}">
                <a14:useLocalDpi xmlns:a14="http://schemas.microsoft.com/office/drawing/2010/main" val="0"/>
              </a:ext>
            </a:extLst>
          </a:blip>
          <a:srcRect l="10960"/>
          <a:stretch>
            <a:fillRect/>
          </a:stretch>
        </p:blipFill>
        <p:spPr>
          <a:xfrm>
            <a:off x="4953635" y="2672080"/>
            <a:ext cx="2920365" cy="1816100"/>
          </a:xfrm>
          <a:prstGeom prst="rect">
            <a:avLst/>
          </a:prstGeom>
          <a:ln>
            <a:noFill/>
          </a:ln>
          <a:effectLst/>
        </p:spPr>
      </p:pic>
      <p:sp>
        <p:nvSpPr>
          <p:cNvPr id="2" name="文本框 1"/>
          <p:cNvSpPr txBox="1"/>
          <p:nvPr/>
        </p:nvSpPr>
        <p:spPr>
          <a:xfrm>
            <a:off x="3743960" y="1202055"/>
            <a:ext cx="459740" cy="1256030"/>
          </a:xfrm>
          <a:prstGeom prst="rect">
            <a:avLst/>
          </a:prstGeom>
          <a:noFill/>
        </p:spPr>
        <p:txBody>
          <a:bodyPr vert="eaVert" wrap="square" rtlCol="0">
            <a:spAutoFit/>
          </a:bodyPr>
          <a:lstStyle/>
          <a:p>
            <a:r>
              <a:rPr lang="zh-CN" altLang="en-US"/>
              <a:t>用户注册</a:t>
            </a:r>
          </a:p>
        </p:txBody>
      </p:sp>
      <p:sp>
        <p:nvSpPr>
          <p:cNvPr id="3" name="文本框 2"/>
          <p:cNvSpPr txBox="1"/>
          <p:nvPr/>
        </p:nvSpPr>
        <p:spPr>
          <a:xfrm>
            <a:off x="8004810" y="1045210"/>
            <a:ext cx="459740" cy="1256030"/>
          </a:xfrm>
          <a:prstGeom prst="rect">
            <a:avLst/>
          </a:prstGeom>
          <a:noFill/>
        </p:spPr>
        <p:txBody>
          <a:bodyPr vert="eaVert" wrap="square" rtlCol="0">
            <a:spAutoFit/>
          </a:bodyPr>
          <a:lstStyle/>
          <a:p>
            <a:r>
              <a:rPr lang="zh-CN" altLang="en-US"/>
              <a:t>订单查询</a:t>
            </a:r>
          </a:p>
        </p:txBody>
      </p:sp>
      <p:sp>
        <p:nvSpPr>
          <p:cNvPr id="4" name="文本框 3"/>
          <p:cNvSpPr txBox="1"/>
          <p:nvPr/>
        </p:nvSpPr>
        <p:spPr>
          <a:xfrm>
            <a:off x="8004810" y="2880360"/>
            <a:ext cx="459740" cy="1256030"/>
          </a:xfrm>
          <a:prstGeom prst="rect">
            <a:avLst/>
          </a:prstGeom>
          <a:noFill/>
        </p:spPr>
        <p:txBody>
          <a:bodyPr vert="eaVert" wrap="square" rtlCol="0">
            <a:spAutoFit/>
          </a:bodyPr>
          <a:lstStyle/>
          <a:p>
            <a:r>
              <a:rPr lang="zh-CN" altLang="en-US"/>
              <a:t>图书订购</a:t>
            </a:r>
          </a:p>
        </p:txBody>
      </p:sp>
      <p:sp>
        <p:nvSpPr>
          <p:cNvPr id="5" name="文本框 4"/>
          <p:cNvSpPr txBox="1"/>
          <p:nvPr/>
        </p:nvSpPr>
        <p:spPr>
          <a:xfrm>
            <a:off x="3743960" y="2815590"/>
            <a:ext cx="459740" cy="1529080"/>
          </a:xfrm>
          <a:prstGeom prst="rect">
            <a:avLst/>
          </a:prstGeom>
          <a:noFill/>
        </p:spPr>
        <p:txBody>
          <a:bodyPr vert="eaVert" wrap="square" rtlCol="0">
            <a:spAutoFit/>
          </a:bodyPr>
          <a:lstStyle/>
          <a:p>
            <a:r>
              <a:rPr lang="zh-CN" altLang="en-US"/>
              <a:t>书籍信息查询</a:t>
            </a:r>
          </a:p>
        </p:txBody>
      </p:sp>
    </p:spTree>
    <p:extLst>
      <p:ext uri="{BB962C8B-B14F-4D97-AF65-F5344CB8AC3E}">
        <p14:creationId xmlns:p14="http://schemas.microsoft.com/office/powerpoint/2010/main" val="2015596494"/>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rotWithShape="1">
          <a:blip r:embed="rId3" cstate="screen"/>
          <a:srcRect/>
          <a:stretch>
            <a:fillRect/>
          </a:stretch>
        </p:blipFill>
        <p:spPr>
          <a:xfrm>
            <a:off x="225898" y="3483882"/>
            <a:ext cx="1343594" cy="1610828"/>
          </a:xfrm>
          <a:prstGeom prst="rect">
            <a:avLst/>
          </a:prstGeom>
        </p:spPr>
      </p:pic>
      <p:sp>
        <p:nvSpPr>
          <p:cNvPr id="30" name="菱形 29"/>
          <p:cNvSpPr/>
          <p:nvPr/>
        </p:nvSpPr>
        <p:spPr>
          <a:xfrm>
            <a:off x="600488" y="75828"/>
            <a:ext cx="593996" cy="685733"/>
          </a:xfrm>
          <a:prstGeom prst="diamond">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造字工房刻宋（非商用）粗体" pitchFamily="50" charset="-122"/>
                <a:ea typeface="造字工房刻宋（非商用）粗体" pitchFamily="50" charset="-122"/>
              </a:rPr>
              <a:t>4</a:t>
            </a:r>
          </a:p>
        </p:txBody>
      </p:sp>
      <p:sp>
        <p:nvSpPr>
          <p:cNvPr id="32" name="文本框 31"/>
          <p:cNvSpPr txBox="1"/>
          <p:nvPr/>
        </p:nvSpPr>
        <p:spPr>
          <a:xfrm>
            <a:off x="1420495" y="187960"/>
            <a:ext cx="5112385" cy="460375"/>
          </a:xfrm>
          <a:prstGeom prst="rect">
            <a:avLst/>
          </a:prstGeom>
          <a:noFill/>
        </p:spPr>
        <p:txBody>
          <a:bodyPr wrap="square" rtlCol="0" anchor="t">
            <a:spAutoFit/>
          </a:bodyPr>
          <a:lstStyle/>
          <a:p>
            <a:r>
              <a:rPr lang="zh-CN" sz="2400" dirty="0" smtClean="0">
                <a:solidFill>
                  <a:schemeClr val="tx1"/>
                </a:solidFill>
                <a:effectLst>
                  <a:outerShdw blurRad="38100" dist="19050" dir="2700000" algn="tl" rotWithShape="0">
                    <a:schemeClr val="dk1">
                      <a:alpha val="40000"/>
                    </a:schemeClr>
                  </a:outerShdw>
                </a:effectLst>
                <a:latin typeface="造字工房刻宋（非商用）粗体" pitchFamily="50" charset="-122"/>
                <a:ea typeface="造字工房刻宋（非商用）粗体" pitchFamily="50" charset="-122"/>
                <a:sym typeface="+mn-ea"/>
              </a:rPr>
              <a:t>用例图</a:t>
            </a:r>
            <a:r>
              <a:rPr lang="en-US" altLang="zh-CN" sz="2400" dirty="0" smtClean="0">
                <a:solidFill>
                  <a:schemeClr val="tx1"/>
                </a:solidFill>
                <a:effectLst>
                  <a:outerShdw blurRad="38100" dist="19050" dir="2700000" algn="tl" rotWithShape="0">
                    <a:schemeClr val="dk1">
                      <a:alpha val="40000"/>
                    </a:schemeClr>
                  </a:outerShdw>
                </a:effectLst>
                <a:latin typeface="造字工房刻宋（非商用）粗体" pitchFamily="50" charset="-122"/>
                <a:ea typeface="造字工房刻宋（非商用）粗体" pitchFamily="50" charset="-122"/>
                <a:sym typeface="+mn-ea"/>
              </a:rPr>
              <a:t>---</a:t>
            </a:r>
            <a:r>
              <a:rPr lang="zh-CN" altLang="en-US" sz="2400" dirty="0" smtClean="0">
                <a:solidFill>
                  <a:schemeClr val="tx1"/>
                </a:solidFill>
                <a:effectLst>
                  <a:outerShdw blurRad="38100" dist="19050" dir="2700000" algn="tl" rotWithShape="0">
                    <a:schemeClr val="dk1">
                      <a:alpha val="40000"/>
                    </a:schemeClr>
                  </a:outerShdw>
                </a:effectLst>
                <a:latin typeface="造字工房刻宋（非商用）粗体" pitchFamily="50" charset="-122"/>
                <a:ea typeface="造字工房刻宋（非商用）粗体" pitchFamily="50" charset="-122"/>
                <a:sym typeface="+mn-ea"/>
              </a:rPr>
              <a:t>书屋管理</a:t>
            </a:r>
          </a:p>
        </p:txBody>
      </p:sp>
      <p:pic>
        <p:nvPicPr>
          <p:cNvPr id="62" name="图片 62" descr="书屋管理"/>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1901190" y="187960"/>
            <a:ext cx="5341620" cy="5033645"/>
          </a:xfrm>
          <a:prstGeom prst="rect">
            <a:avLst/>
          </a:prstGeom>
          <a:noFill/>
          <a:ln>
            <a:noFill/>
          </a:ln>
        </p:spPr>
      </p:pic>
    </p:spTree>
    <p:extLst>
      <p:ext uri="{BB962C8B-B14F-4D97-AF65-F5344CB8AC3E}">
        <p14:creationId xmlns:p14="http://schemas.microsoft.com/office/powerpoint/2010/main" val="1723226880"/>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cstate="screen"/>
          <a:srcRect/>
          <a:stretch>
            <a:fillRect/>
          </a:stretch>
        </p:blipFill>
        <p:spPr>
          <a:xfrm>
            <a:off x="412526" y="2507902"/>
            <a:ext cx="1343594" cy="1610828"/>
          </a:xfrm>
          <a:prstGeom prst="rect">
            <a:avLst/>
          </a:prstGeom>
        </p:spPr>
      </p:pic>
      <p:sp>
        <p:nvSpPr>
          <p:cNvPr id="5" name="圆角矩形 4"/>
          <p:cNvSpPr/>
          <p:nvPr/>
        </p:nvSpPr>
        <p:spPr>
          <a:xfrm>
            <a:off x="3701210" y="953227"/>
            <a:ext cx="3672408" cy="576064"/>
          </a:xfrm>
          <a:prstGeom prst="roundRect">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3690324" y="1745315"/>
            <a:ext cx="3672408" cy="576064"/>
          </a:xfrm>
          <a:prstGeom prst="roundRect">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3712096" y="2490213"/>
            <a:ext cx="3672408" cy="576064"/>
          </a:xfrm>
          <a:prstGeom prst="roundRect">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3701210" y="3254996"/>
            <a:ext cx="3672408" cy="576064"/>
          </a:xfrm>
          <a:prstGeom prst="roundRect">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菱形 8"/>
          <p:cNvSpPr/>
          <p:nvPr/>
        </p:nvSpPr>
        <p:spPr>
          <a:xfrm>
            <a:off x="2555776" y="1648919"/>
            <a:ext cx="593996" cy="685733"/>
          </a:xfrm>
          <a:prstGeom prst="diamond">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latin typeface="造字工房刻宋（非商用）粗体" pitchFamily="50" charset="-122"/>
                <a:ea typeface="造字工房刻宋（非商用）粗体" pitchFamily="50" charset="-122"/>
              </a:rPr>
              <a:t>2</a:t>
            </a:r>
            <a:endParaRPr lang="zh-CN" altLang="en-US" sz="3200" dirty="0">
              <a:latin typeface="造字工房刻宋（非商用）粗体" pitchFamily="50" charset="-122"/>
              <a:ea typeface="造字工房刻宋（非商用）粗体" pitchFamily="50" charset="-122"/>
            </a:endParaRPr>
          </a:p>
        </p:txBody>
      </p:sp>
      <p:sp>
        <p:nvSpPr>
          <p:cNvPr id="10" name="菱形 9"/>
          <p:cNvSpPr/>
          <p:nvPr/>
        </p:nvSpPr>
        <p:spPr>
          <a:xfrm>
            <a:off x="2555776" y="856831"/>
            <a:ext cx="593996" cy="685733"/>
          </a:xfrm>
          <a:prstGeom prst="diamond">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latin typeface="造字工房刻宋（非商用）粗体" pitchFamily="50" charset="-122"/>
                <a:ea typeface="造字工房刻宋（非商用）粗体" pitchFamily="50" charset="-122"/>
              </a:rPr>
              <a:t>1</a:t>
            </a:r>
            <a:endParaRPr lang="zh-CN" altLang="en-US" sz="3200" dirty="0">
              <a:latin typeface="造字工房刻宋（非商用）粗体" pitchFamily="50" charset="-122"/>
              <a:ea typeface="造字工房刻宋（非商用）粗体" pitchFamily="50" charset="-122"/>
            </a:endParaRPr>
          </a:p>
        </p:txBody>
      </p:sp>
      <p:sp>
        <p:nvSpPr>
          <p:cNvPr id="11" name="菱形 10"/>
          <p:cNvSpPr/>
          <p:nvPr/>
        </p:nvSpPr>
        <p:spPr>
          <a:xfrm>
            <a:off x="2555776" y="3267442"/>
            <a:ext cx="593996" cy="685733"/>
          </a:xfrm>
          <a:prstGeom prst="diamond">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造字工房刻宋（非商用）粗体" pitchFamily="50" charset="-122"/>
                <a:ea typeface="造字工房刻宋（非商用）粗体" pitchFamily="50" charset="-122"/>
              </a:rPr>
              <a:t>4</a:t>
            </a:r>
            <a:endParaRPr lang="zh-CN" altLang="en-US" sz="3200" dirty="0">
              <a:latin typeface="造字工房刻宋（非商用）粗体" pitchFamily="50" charset="-122"/>
              <a:ea typeface="造字工房刻宋（非商用）粗体" pitchFamily="50" charset="-122"/>
            </a:endParaRPr>
          </a:p>
        </p:txBody>
      </p:sp>
      <p:sp>
        <p:nvSpPr>
          <p:cNvPr id="12" name="菱形 11"/>
          <p:cNvSpPr/>
          <p:nvPr/>
        </p:nvSpPr>
        <p:spPr>
          <a:xfrm>
            <a:off x="2555776" y="2448651"/>
            <a:ext cx="593996" cy="685733"/>
          </a:xfrm>
          <a:prstGeom prst="diamond">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造字工房刻宋（非商用）粗体" pitchFamily="50" charset="-122"/>
                <a:ea typeface="造字工房刻宋（非商用）粗体" pitchFamily="50" charset="-122"/>
              </a:rPr>
              <a:t>3</a:t>
            </a:r>
            <a:endParaRPr lang="zh-CN" altLang="en-US" sz="3200" dirty="0">
              <a:latin typeface="造字工房刻宋（非商用）粗体" pitchFamily="50" charset="-122"/>
              <a:ea typeface="造字工房刻宋（非商用）粗体" pitchFamily="50" charset="-122"/>
            </a:endParaRPr>
          </a:p>
        </p:txBody>
      </p:sp>
      <p:sp>
        <p:nvSpPr>
          <p:cNvPr id="13" name="TextBox 12"/>
          <p:cNvSpPr txBox="1"/>
          <p:nvPr/>
        </p:nvSpPr>
        <p:spPr>
          <a:xfrm>
            <a:off x="622658" y="856831"/>
            <a:ext cx="923330" cy="1323439"/>
          </a:xfrm>
          <a:prstGeom prst="rect">
            <a:avLst/>
          </a:prstGeom>
          <a:noFill/>
        </p:spPr>
        <p:txBody>
          <a:bodyPr vert="eaVert" wrap="none" rtlCol="0">
            <a:spAutoFit/>
          </a:bodyPr>
          <a:lstStyle/>
          <a:p>
            <a:r>
              <a:rPr lang="zh-CN" altLang="en-US" sz="4800" dirty="0">
                <a:solidFill>
                  <a:schemeClr val="tx1">
                    <a:lumMod val="85000"/>
                    <a:lumOff val="15000"/>
                  </a:schemeClr>
                </a:solidFill>
                <a:latin typeface="造字工房刻宋（非商用）粗体" pitchFamily="50" charset="-122"/>
                <a:ea typeface="造字工房刻宋（非商用）粗体" pitchFamily="50" charset="-122"/>
              </a:rPr>
              <a:t>目录</a:t>
            </a:r>
          </a:p>
        </p:txBody>
      </p:sp>
      <p:sp>
        <p:nvSpPr>
          <p:cNvPr id="15" name="TextBox 14"/>
          <p:cNvSpPr txBox="1"/>
          <p:nvPr/>
        </p:nvSpPr>
        <p:spPr>
          <a:xfrm>
            <a:off x="3856779" y="1020398"/>
            <a:ext cx="3383280" cy="521970"/>
          </a:xfrm>
          <a:prstGeom prst="rect">
            <a:avLst/>
          </a:prstGeom>
          <a:noFill/>
        </p:spPr>
        <p:txBody>
          <a:bodyPr wrap="none" rtlCol="0">
            <a:spAutoFit/>
          </a:bodyPr>
          <a:lstStyle/>
          <a:p>
            <a:pPr algn="l"/>
            <a:r>
              <a:rPr lang="zh-CN" altLang="en-US" sz="2800" dirty="0">
                <a:latin typeface="造字工房刻宋（非商用）粗体" pitchFamily="50" charset="-122"/>
                <a:ea typeface="造字工房刻宋（非商用）粗体" pitchFamily="50" charset="-122"/>
                <a:sym typeface="+mn-ea"/>
              </a:rPr>
              <a:t>背景概述与痛点分析</a:t>
            </a:r>
            <a:endParaRPr lang="zh-CN" altLang="en-US" sz="2800" dirty="0">
              <a:latin typeface="造字工房刻宋（非商用）粗体" pitchFamily="50" charset="-122"/>
              <a:ea typeface="造字工房刻宋（非商用）粗体" pitchFamily="50" charset="-122"/>
            </a:endParaRPr>
          </a:p>
        </p:txBody>
      </p:sp>
      <p:sp>
        <p:nvSpPr>
          <p:cNvPr id="16" name="TextBox 15"/>
          <p:cNvSpPr txBox="1"/>
          <p:nvPr/>
        </p:nvSpPr>
        <p:spPr>
          <a:xfrm>
            <a:off x="3835007" y="1799429"/>
            <a:ext cx="3416320" cy="523220"/>
          </a:xfrm>
          <a:prstGeom prst="rect">
            <a:avLst/>
          </a:prstGeom>
          <a:noFill/>
        </p:spPr>
        <p:txBody>
          <a:bodyPr wrap="none" rtlCol="0">
            <a:spAutoFit/>
          </a:bodyPr>
          <a:lstStyle/>
          <a:p>
            <a:r>
              <a:rPr lang="zh-CN" altLang="en-US" sz="2800" dirty="0" smtClean="0">
                <a:latin typeface="造字工房刻宋（非商用）粗体" pitchFamily="50" charset="-122"/>
                <a:ea typeface="造字工房刻宋（非商用）粗体" pitchFamily="50" charset="-122"/>
              </a:rPr>
              <a:t>同类网站分析与对比</a:t>
            </a:r>
            <a:endParaRPr lang="zh-CN" altLang="en-US" sz="2800" dirty="0">
              <a:latin typeface="造字工房刻宋（非商用）粗体" pitchFamily="50" charset="-122"/>
              <a:ea typeface="造字工房刻宋（非商用）粗体" pitchFamily="50" charset="-122"/>
            </a:endParaRPr>
          </a:p>
        </p:txBody>
      </p:sp>
      <p:sp>
        <p:nvSpPr>
          <p:cNvPr id="2" name="TextBox 15"/>
          <p:cNvSpPr txBox="1"/>
          <p:nvPr/>
        </p:nvSpPr>
        <p:spPr>
          <a:xfrm>
            <a:off x="4746867" y="3308824"/>
            <a:ext cx="1605280" cy="521970"/>
          </a:xfrm>
          <a:prstGeom prst="rect">
            <a:avLst/>
          </a:prstGeom>
          <a:noFill/>
        </p:spPr>
        <p:txBody>
          <a:bodyPr wrap="none" rtlCol="0">
            <a:spAutoFit/>
          </a:bodyPr>
          <a:lstStyle/>
          <a:p>
            <a:r>
              <a:rPr lang="zh-CN" altLang="en-US" sz="2800" dirty="0" smtClean="0">
                <a:latin typeface="造字工房刻宋（非商用）粗体" pitchFamily="50" charset="-122"/>
                <a:ea typeface="造字工房刻宋（非商用）粗体" pitchFamily="50" charset="-122"/>
              </a:rPr>
              <a:t>系统分析</a:t>
            </a:r>
            <a:endParaRPr lang="zh-CN" altLang="en-US" sz="2800" dirty="0">
              <a:latin typeface="造字工房刻宋（非商用）粗体" pitchFamily="50" charset="-122"/>
              <a:ea typeface="造字工房刻宋（非商用）粗体" pitchFamily="50" charset="-122"/>
            </a:endParaRPr>
          </a:p>
        </p:txBody>
      </p:sp>
      <p:sp>
        <p:nvSpPr>
          <p:cNvPr id="14" name="TextBox 15"/>
          <p:cNvSpPr txBox="1"/>
          <p:nvPr/>
        </p:nvSpPr>
        <p:spPr>
          <a:xfrm>
            <a:off x="4832592" y="2544284"/>
            <a:ext cx="1605280" cy="521970"/>
          </a:xfrm>
          <a:prstGeom prst="rect">
            <a:avLst/>
          </a:prstGeom>
          <a:noFill/>
        </p:spPr>
        <p:txBody>
          <a:bodyPr wrap="none" rtlCol="0">
            <a:spAutoFit/>
          </a:bodyPr>
          <a:lstStyle/>
          <a:p>
            <a:r>
              <a:rPr lang="zh-CN" altLang="en-US" sz="2800" dirty="0" smtClean="0">
                <a:latin typeface="造字工房刻宋（非商用）粗体" pitchFamily="50" charset="-122"/>
                <a:ea typeface="造字工房刻宋（非商用）粗体" pitchFamily="50" charset="-122"/>
              </a:rPr>
              <a:t>功能分析</a:t>
            </a:r>
            <a:endParaRPr lang="zh-CN" altLang="en-US" sz="2800" dirty="0">
              <a:latin typeface="造字工房刻宋（非商用）粗体" pitchFamily="50" charset="-122"/>
              <a:ea typeface="造字工房刻宋（非商用）粗体" pitchFamily="50" charset="-122"/>
            </a:endParaRPr>
          </a:p>
        </p:txBody>
      </p:sp>
      <p:sp>
        <p:nvSpPr>
          <p:cNvPr id="19" name="菱形 18"/>
          <p:cNvSpPr/>
          <p:nvPr/>
        </p:nvSpPr>
        <p:spPr>
          <a:xfrm>
            <a:off x="2555776" y="4044047"/>
            <a:ext cx="593996" cy="685733"/>
          </a:xfrm>
          <a:prstGeom prst="diamond">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造字工房刻宋（非商用）粗体" pitchFamily="50" charset="-122"/>
                <a:ea typeface="造字工房刻宋（非商用）粗体" pitchFamily="50" charset="-122"/>
              </a:rPr>
              <a:t>5</a:t>
            </a:r>
          </a:p>
        </p:txBody>
      </p:sp>
      <p:sp>
        <p:nvSpPr>
          <p:cNvPr id="20" name="圆角矩形 19"/>
          <p:cNvSpPr/>
          <p:nvPr/>
        </p:nvSpPr>
        <p:spPr>
          <a:xfrm>
            <a:off x="3701210" y="4016996"/>
            <a:ext cx="3672408" cy="576064"/>
          </a:xfrm>
          <a:prstGeom prst="roundRect">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Box 15"/>
          <p:cNvSpPr txBox="1"/>
          <p:nvPr/>
        </p:nvSpPr>
        <p:spPr>
          <a:xfrm>
            <a:off x="4654792" y="4044154"/>
            <a:ext cx="1960880" cy="521970"/>
          </a:xfrm>
          <a:prstGeom prst="rect">
            <a:avLst/>
          </a:prstGeom>
          <a:noFill/>
        </p:spPr>
        <p:txBody>
          <a:bodyPr wrap="none" rtlCol="0">
            <a:spAutoFit/>
          </a:bodyPr>
          <a:lstStyle/>
          <a:p>
            <a:r>
              <a:rPr lang="zh-CN" altLang="en-US" sz="2800" dirty="0" smtClean="0">
                <a:latin typeface="造字工房刻宋（非商用）粗体" pitchFamily="50" charset="-122"/>
                <a:ea typeface="造字工房刻宋（非商用）粗体" pitchFamily="50" charset="-122"/>
              </a:rPr>
              <a:t>数据库设计</a:t>
            </a:r>
            <a:endParaRPr lang="zh-CN" altLang="en-US" sz="2800" dirty="0">
              <a:latin typeface="造字工房刻宋（非商用）粗体" pitchFamily="50" charset="-122"/>
              <a:ea typeface="造字工房刻宋（非商用）粗体" pitchFamily="50" charset="-122"/>
            </a:endParaRPr>
          </a:p>
        </p:txBody>
      </p:sp>
    </p:spTree>
    <p:extLst>
      <p:ext uri="{BB962C8B-B14F-4D97-AF65-F5344CB8AC3E}">
        <p14:creationId xmlns:p14="http://schemas.microsoft.com/office/powerpoint/2010/main" val="6576803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1000"/>
                                        <p:tgtEl>
                                          <p:spTgt spid="15"/>
                                        </p:tgtEl>
                                      </p:cBhvr>
                                    </p:animEffect>
                                    <p:anim calcmode="lin" valueType="num">
                                      <p:cBhvr>
                                        <p:cTn id="18" dur="1000" fill="hold"/>
                                        <p:tgtEl>
                                          <p:spTgt spid="15"/>
                                        </p:tgtEl>
                                        <p:attrNameLst>
                                          <p:attrName>ppt_x</p:attrName>
                                        </p:attrNameLst>
                                      </p:cBhvr>
                                      <p:tavLst>
                                        <p:tav tm="0">
                                          <p:val>
                                            <p:strVal val="#ppt_x"/>
                                          </p:val>
                                        </p:tav>
                                        <p:tav tm="100000">
                                          <p:val>
                                            <p:strVal val="#ppt_x"/>
                                          </p:val>
                                        </p:tav>
                                      </p:tavLst>
                                    </p:anim>
                                    <p:anim calcmode="lin" valueType="num">
                                      <p:cBhvr>
                                        <p:cTn id="1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1000"/>
                                        <p:tgtEl>
                                          <p:spTgt spid="9"/>
                                        </p:tgtEl>
                                      </p:cBhvr>
                                    </p:animEffect>
                                    <p:anim calcmode="lin" valueType="num">
                                      <p:cBhvr>
                                        <p:cTn id="25" dur="1000" fill="hold"/>
                                        <p:tgtEl>
                                          <p:spTgt spid="9"/>
                                        </p:tgtEl>
                                        <p:attrNameLst>
                                          <p:attrName>ppt_x</p:attrName>
                                        </p:attrNameLst>
                                      </p:cBhvr>
                                      <p:tavLst>
                                        <p:tav tm="0">
                                          <p:val>
                                            <p:strVal val="#ppt_x"/>
                                          </p:val>
                                        </p:tav>
                                        <p:tav tm="100000">
                                          <p:val>
                                            <p:strVal val="#ppt_x"/>
                                          </p:val>
                                        </p:tav>
                                      </p:tavLst>
                                    </p:anim>
                                    <p:anim calcmode="lin" valueType="num">
                                      <p:cBhvr>
                                        <p:cTn id="26" dur="1000" fill="hold"/>
                                        <p:tgtEl>
                                          <p:spTgt spid="9"/>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1000"/>
                                        <p:tgtEl>
                                          <p:spTgt spid="6"/>
                                        </p:tgtEl>
                                      </p:cBhvr>
                                    </p:animEffect>
                                    <p:anim calcmode="lin" valueType="num">
                                      <p:cBhvr>
                                        <p:cTn id="30" dur="1000" fill="hold"/>
                                        <p:tgtEl>
                                          <p:spTgt spid="6"/>
                                        </p:tgtEl>
                                        <p:attrNameLst>
                                          <p:attrName>ppt_x</p:attrName>
                                        </p:attrNameLst>
                                      </p:cBhvr>
                                      <p:tavLst>
                                        <p:tav tm="0">
                                          <p:val>
                                            <p:strVal val="#ppt_x"/>
                                          </p:val>
                                        </p:tav>
                                        <p:tav tm="100000">
                                          <p:val>
                                            <p:strVal val="#ppt_x"/>
                                          </p:val>
                                        </p:tav>
                                      </p:tavLst>
                                    </p:anim>
                                    <p:anim calcmode="lin" valueType="num">
                                      <p:cBhvr>
                                        <p:cTn id="31" dur="1000" fill="hold"/>
                                        <p:tgtEl>
                                          <p:spTgt spid="6"/>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1000"/>
                                        <p:tgtEl>
                                          <p:spTgt spid="16"/>
                                        </p:tgtEl>
                                      </p:cBhvr>
                                    </p:animEffect>
                                    <p:anim calcmode="lin" valueType="num">
                                      <p:cBhvr>
                                        <p:cTn id="35" dur="1000" fill="hold"/>
                                        <p:tgtEl>
                                          <p:spTgt spid="16"/>
                                        </p:tgtEl>
                                        <p:attrNameLst>
                                          <p:attrName>ppt_x</p:attrName>
                                        </p:attrNameLst>
                                      </p:cBhvr>
                                      <p:tavLst>
                                        <p:tav tm="0">
                                          <p:val>
                                            <p:strVal val="#ppt_x"/>
                                          </p:val>
                                        </p:tav>
                                        <p:tav tm="100000">
                                          <p:val>
                                            <p:strVal val="#ppt_x"/>
                                          </p:val>
                                        </p:tav>
                                      </p:tavLst>
                                    </p:anim>
                                    <p:anim calcmode="lin" valueType="num">
                                      <p:cBhvr>
                                        <p:cTn id="3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1000"/>
                                        <p:tgtEl>
                                          <p:spTgt spid="12"/>
                                        </p:tgtEl>
                                      </p:cBhvr>
                                    </p:animEffect>
                                    <p:anim calcmode="lin" valueType="num">
                                      <p:cBhvr>
                                        <p:cTn id="42" dur="1000" fill="hold"/>
                                        <p:tgtEl>
                                          <p:spTgt spid="12"/>
                                        </p:tgtEl>
                                        <p:attrNameLst>
                                          <p:attrName>ppt_x</p:attrName>
                                        </p:attrNameLst>
                                      </p:cBhvr>
                                      <p:tavLst>
                                        <p:tav tm="0">
                                          <p:val>
                                            <p:strVal val="#ppt_x"/>
                                          </p:val>
                                        </p:tav>
                                        <p:tav tm="100000">
                                          <p:val>
                                            <p:strVal val="#ppt_x"/>
                                          </p:val>
                                        </p:tav>
                                      </p:tavLst>
                                    </p:anim>
                                    <p:anim calcmode="lin" valueType="num">
                                      <p:cBhvr>
                                        <p:cTn id="43" dur="1000" fill="hold"/>
                                        <p:tgtEl>
                                          <p:spTgt spid="12"/>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fade">
                                      <p:cBhvr>
                                        <p:cTn id="46" dur="1000"/>
                                        <p:tgtEl>
                                          <p:spTgt spid="7"/>
                                        </p:tgtEl>
                                      </p:cBhvr>
                                    </p:animEffect>
                                    <p:anim calcmode="lin" valueType="num">
                                      <p:cBhvr>
                                        <p:cTn id="47" dur="1000" fill="hold"/>
                                        <p:tgtEl>
                                          <p:spTgt spid="7"/>
                                        </p:tgtEl>
                                        <p:attrNameLst>
                                          <p:attrName>ppt_x</p:attrName>
                                        </p:attrNameLst>
                                      </p:cBhvr>
                                      <p:tavLst>
                                        <p:tav tm="0">
                                          <p:val>
                                            <p:strVal val="#ppt_x"/>
                                          </p:val>
                                        </p:tav>
                                        <p:tav tm="100000">
                                          <p:val>
                                            <p:strVal val="#ppt_x"/>
                                          </p:val>
                                        </p:tav>
                                      </p:tavLst>
                                    </p:anim>
                                    <p:anim calcmode="lin" valueType="num">
                                      <p:cBhvr>
                                        <p:cTn id="48" dur="1000" fill="hold"/>
                                        <p:tgtEl>
                                          <p:spTgt spid="7"/>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fade">
                                      <p:cBhvr>
                                        <p:cTn id="51" dur="1000"/>
                                        <p:tgtEl>
                                          <p:spTgt spid="14"/>
                                        </p:tgtEl>
                                      </p:cBhvr>
                                    </p:animEffect>
                                    <p:anim calcmode="lin" valueType="num">
                                      <p:cBhvr>
                                        <p:cTn id="52" dur="1000" fill="hold"/>
                                        <p:tgtEl>
                                          <p:spTgt spid="14"/>
                                        </p:tgtEl>
                                        <p:attrNameLst>
                                          <p:attrName>ppt_x</p:attrName>
                                        </p:attrNameLst>
                                      </p:cBhvr>
                                      <p:tavLst>
                                        <p:tav tm="0">
                                          <p:val>
                                            <p:strVal val="#ppt_x"/>
                                          </p:val>
                                        </p:tav>
                                        <p:tav tm="100000">
                                          <p:val>
                                            <p:strVal val="#ppt_x"/>
                                          </p:val>
                                        </p:tav>
                                      </p:tavLst>
                                    </p:anim>
                                    <p:anim calcmode="lin" valueType="num">
                                      <p:cBhvr>
                                        <p:cTn id="5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11"/>
                                        </p:tgtEl>
                                        <p:attrNameLst>
                                          <p:attrName>style.visibility</p:attrName>
                                        </p:attrNameLst>
                                      </p:cBhvr>
                                      <p:to>
                                        <p:strVal val="visible"/>
                                      </p:to>
                                    </p:set>
                                    <p:animEffect transition="in" filter="fade">
                                      <p:cBhvr>
                                        <p:cTn id="58" dur="1000"/>
                                        <p:tgtEl>
                                          <p:spTgt spid="11"/>
                                        </p:tgtEl>
                                      </p:cBhvr>
                                    </p:animEffect>
                                    <p:anim calcmode="lin" valueType="num">
                                      <p:cBhvr>
                                        <p:cTn id="59" dur="1000" fill="hold"/>
                                        <p:tgtEl>
                                          <p:spTgt spid="11"/>
                                        </p:tgtEl>
                                        <p:attrNameLst>
                                          <p:attrName>ppt_x</p:attrName>
                                        </p:attrNameLst>
                                      </p:cBhvr>
                                      <p:tavLst>
                                        <p:tav tm="0">
                                          <p:val>
                                            <p:strVal val="#ppt_x"/>
                                          </p:val>
                                        </p:tav>
                                        <p:tav tm="100000">
                                          <p:val>
                                            <p:strVal val="#ppt_x"/>
                                          </p:val>
                                        </p:tav>
                                      </p:tavLst>
                                    </p:anim>
                                    <p:anim calcmode="lin" valueType="num">
                                      <p:cBhvr>
                                        <p:cTn id="60" dur="1000" fill="hold"/>
                                        <p:tgtEl>
                                          <p:spTgt spid="11"/>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8"/>
                                        </p:tgtEl>
                                        <p:attrNameLst>
                                          <p:attrName>style.visibility</p:attrName>
                                        </p:attrNameLst>
                                      </p:cBhvr>
                                      <p:to>
                                        <p:strVal val="visible"/>
                                      </p:to>
                                    </p:set>
                                    <p:animEffect transition="in" filter="fade">
                                      <p:cBhvr>
                                        <p:cTn id="63" dur="1000"/>
                                        <p:tgtEl>
                                          <p:spTgt spid="8"/>
                                        </p:tgtEl>
                                      </p:cBhvr>
                                    </p:animEffect>
                                    <p:anim calcmode="lin" valueType="num">
                                      <p:cBhvr>
                                        <p:cTn id="64" dur="1000" fill="hold"/>
                                        <p:tgtEl>
                                          <p:spTgt spid="8"/>
                                        </p:tgtEl>
                                        <p:attrNameLst>
                                          <p:attrName>ppt_x</p:attrName>
                                        </p:attrNameLst>
                                      </p:cBhvr>
                                      <p:tavLst>
                                        <p:tav tm="0">
                                          <p:val>
                                            <p:strVal val="#ppt_x"/>
                                          </p:val>
                                        </p:tav>
                                        <p:tav tm="100000">
                                          <p:val>
                                            <p:strVal val="#ppt_x"/>
                                          </p:val>
                                        </p:tav>
                                      </p:tavLst>
                                    </p:anim>
                                    <p:anim calcmode="lin" valueType="num">
                                      <p:cBhvr>
                                        <p:cTn id="65" dur="1000" fill="hold"/>
                                        <p:tgtEl>
                                          <p:spTgt spid="8"/>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2"/>
                                        </p:tgtEl>
                                        <p:attrNameLst>
                                          <p:attrName>style.visibility</p:attrName>
                                        </p:attrNameLst>
                                      </p:cBhvr>
                                      <p:to>
                                        <p:strVal val="visible"/>
                                      </p:to>
                                    </p:set>
                                    <p:animEffect transition="in" filter="fade">
                                      <p:cBhvr>
                                        <p:cTn id="68" dur="1000"/>
                                        <p:tgtEl>
                                          <p:spTgt spid="2"/>
                                        </p:tgtEl>
                                      </p:cBhvr>
                                    </p:animEffect>
                                    <p:anim calcmode="lin" valueType="num">
                                      <p:cBhvr>
                                        <p:cTn id="69" dur="1000" fill="hold"/>
                                        <p:tgtEl>
                                          <p:spTgt spid="2"/>
                                        </p:tgtEl>
                                        <p:attrNameLst>
                                          <p:attrName>ppt_x</p:attrName>
                                        </p:attrNameLst>
                                      </p:cBhvr>
                                      <p:tavLst>
                                        <p:tav tm="0">
                                          <p:val>
                                            <p:strVal val="#ppt_x"/>
                                          </p:val>
                                        </p:tav>
                                        <p:tav tm="100000">
                                          <p:val>
                                            <p:strVal val="#ppt_x"/>
                                          </p:val>
                                        </p:tav>
                                      </p:tavLst>
                                    </p:anim>
                                    <p:anim calcmode="lin" valueType="num">
                                      <p:cBhvr>
                                        <p:cTn id="70"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grpId="0" nodeType="clickEffect">
                                  <p:stCondLst>
                                    <p:cond delay="0"/>
                                  </p:stCondLst>
                                  <p:childTnLst>
                                    <p:set>
                                      <p:cBhvr>
                                        <p:cTn id="74" dur="1" fill="hold">
                                          <p:stCondLst>
                                            <p:cond delay="0"/>
                                          </p:stCondLst>
                                        </p:cTn>
                                        <p:tgtEl>
                                          <p:spTgt spid="19"/>
                                        </p:tgtEl>
                                        <p:attrNameLst>
                                          <p:attrName>style.visibility</p:attrName>
                                        </p:attrNameLst>
                                      </p:cBhvr>
                                      <p:to>
                                        <p:strVal val="visible"/>
                                      </p:to>
                                    </p:set>
                                    <p:animEffect transition="in" filter="fade">
                                      <p:cBhvr>
                                        <p:cTn id="75" dur="1000"/>
                                        <p:tgtEl>
                                          <p:spTgt spid="19"/>
                                        </p:tgtEl>
                                      </p:cBhvr>
                                    </p:animEffect>
                                    <p:anim calcmode="lin" valueType="num">
                                      <p:cBhvr>
                                        <p:cTn id="76" dur="1000" fill="hold"/>
                                        <p:tgtEl>
                                          <p:spTgt spid="19"/>
                                        </p:tgtEl>
                                        <p:attrNameLst>
                                          <p:attrName>ppt_x</p:attrName>
                                        </p:attrNameLst>
                                      </p:cBhvr>
                                      <p:tavLst>
                                        <p:tav tm="0">
                                          <p:val>
                                            <p:strVal val="#ppt_x"/>
                                          </p:val>
                                        </p:tav>
                                        <p:tav tm="100000">
                                          <p:val>
                                            <p:strVal val="#ppt_x"/>
                                          </p:val>
                                        </p:tav>
                                      </p:tavLst>
                                    </p:anim>
                                    <p:anim calcmode="lin" valueType="num">
                                      <p:cBhvr>
                                        <p:cTn id="77" dur="1000" fill="hold"/>
                                        <p:tgtEl>
                                          <p:spTgt spid="19"/>
                                        </p:tgtEl>
                                        <p:attrNameLst>
                                          <p:attrName>ppt_y</p:attrName>
                                        </p:attrNameLst>
                                      </p:cBhvr>
                                      <p:tavLst>
                                        <p:tav tm="0">
                                          <p:val>
                                            <p:strVal val="#ppt_y+.1"/>
                                          </p:val>
                                        </p:tav>
                                        <p:tav tm="100000">
                                          <p:val>
                                            <p:strVal val="#ppt_y"/>
                                          </p:val>
                                        </p:tav>
                                      </p:tavLst>
                                    </p:anim>
                                  </p:childTnLst>
                                </p:cTn>
                              </p:par>
                              <p:par>
                                <p:cTn id="78" presetID="42" presetClass="entr" presetSubtype="0" fill="hold" grpId="0" nodeType="withEffect">
                                  <p:stCondLst>
                                    <p:cond delay="0"/>
                                  </p:stCondLst>
                                  <p:childTnLst>
                                    <p:set>
                                      <p:cBhvr>
                                        <p:cTn id="79" dur="1" fill="hold">
                                          <p:stCondLst>
                                            <p:cond delay="0"/>
                                          </p:stCondLst>
                                        </p:cTn>
                                        <p:tgtEl>
                                          <p:spTgt spid="20"/>
                                        </p:tgtEl>
                                        <p:attrNameLst>
                                          <p:attrName>style.visibility</p:attrName>
                                        </p:attrNameLst>
                                      </p:cBhvr>
                                      <p:to>
                                        <p:strVal val="visible"/>
                                      </p:to>
                                    </p:set>
                                    <p:animEffect transition="in" filter="fade">
                                      <p:cBhvr>
                                        <p:cTn id="80" dur="1000"/>
                                        <p:tgtEl>
                                          <p:spTgt spid="20"/>
                                        </p:tgtEl>
                                      </p:cBhvr>
                                    </p:animEffect>
                                    <p:anim calcmode="lin" valueType="num">
                                      <p:cBhvr>
                                        <p:cTn id="81" dur="1000" fill="hold"/>
                                        <p:tgtEl>
                                          <p:spTgt spid="20"/>
                                        </p:tgtEl>
                                        <p:attrNameLst>
                                          <p:attrName>ppt_x</p:attrName>
                                        </p:attrNameLst>
                                      </p:cBhvr>
                                      <p:tavLst>
                                        <p:tav tm="0">
                                          <p:val>
                                            <p:strVal val="#ppt_x"/>
                                          </p:val>
                                        </p:tav>
                                        <p:tav tm="100000">
                                          <p:val>
                                            <p:strVal val="#ppt_x"/>
                                          </p:val>
                                        </p:tav>
                                      </p:tavLst>
                                    </p:anim>
                                    <p:anim calcmode="lin" valueType="num">
                                      <p:cBhvr>
                                        <p:cTn id="82" dur="1000" fill="hold"/>
                                        <p:tgtEl>
                                          <p:spTgt spid="20"/>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21"/>
                                        </p:tgtEl>
                                        <p:attrNameLst>
                                          <p:attrName>style.visibility</p:attrName>
                                        </p:attrNameLst>
                                      </p:cBhvr>
                                      <p:to>
                                        <p:strVal val="visible"/>
                                      </p:to>
                                    </p:set>
                                    <p:animEffect transition="in" filter="fade">
                                      <p:cBhvr>
                                        <p:cTn id="85" dur="1000"/>
                                        <p:tgtEl>
                                          <p:spTgt spid="21"/>
                                        </p:tgtEl>
                                      </p:cBhvr>
                                    </p:animEffect>
                                    <p:anim calcmode="lin" valueType="num">
                                      <p:cBhvr>
                                        <p:cTn id="86" dur="1000" fill="hold"/>
                                        <p:tgtEl>
                                          <p:spTgt spid="21"/>
                                        </p:tgtEl>
                                        <p:attrNameLst>
                                          <p:attrName>ppt_x</p:attrName>
                                        </p:attrNameLst>
                                      </p:cBhvr>
                                      <p:tavLst>
                                        <p:tav tm="0">
                                          <p:val>
                                            <p:strVal val="#ppt_x"/>
                                          </p:val>
                                        </p:tav>
                                        <p:tav tm="100000">
                                          <p:val>
                                            <p:strVal val="#ppt_x"/>
                                          </p:val>
                                        </p:tav>
                                      </p:tavLst>
                                    </p:anim>
                                    <p:anim calcmode="lin" valueType="num">
                                      <p:cBhvr>
                                        <p:cTn id="87"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bldLvl="0" animBg="1"/>
      <p:bldP spid="9" grpId="0" animBg="1"/>
      <p:bldP spid="10" grpId="0" animBg="1"/>
      <p:bldP spid="11" grpId="0" animBg="1"/>
      <p:bldP spid="12" grpId="0" animBg="1"/>
      <p:bldP spid="15" grpId="0"/>
      <p:bldP spid="16" grpId="0"/>
      <p:bldP spid="2" grpId="0"/>
      <p:bldP spid="14" grpId="0"/>
      <p:bldP spid="19" grpId="0" bldLvl="0" animBg="1"/>
      <p:bldP spid="20" grpId="0" bldLvl="0" animBg="1"/>
      <p:bldP spid="2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rotWithShape="1">
          <a:blip r:embed="rId3" cstate="screen"/>
          <a:srcRect/>
          <a:stretch>
            <a:fillRect/>
          </a:stretch>
        </p:blipFill>
        <p:spPr>
          <a:xfrm>
            <a:off x="225898" y="3483882"/>
            <a:ext cx="1343594" cy="1610828"/>
          </a:xfrm>
          <a:prstGeom prst="rect">
            <a:avLst/>
          </a:prstGeom>
        </p:spPr>
      </p:pic>
      <p:sp>
        <p:nvSpPr>
          <p:cNvPr id="30" name="菱形 29"/>
          <p:cNvSpPr/>
          <p:nvPr/>
        </p:nvSpPr>
        <p:spPr>
          <a:xfrm>
            <a:off x="600488" y="75828"/>
            <a:ext cx="593996" cy="685733"/>
          </a:xfrm>
          <a:prstGeom prst="diamond">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造字工房刻宋（非商用）粗体" pitchFamily="50" charset="-122"/>
                <a:ea typeface="造字工房刻宋（非商用）粗体" pitchFamily="50" charset="-122"/>
              </a:rPr>
              <a:t>4</a:t>
            </a:r>
          </a:p>
        </p:txBody>
      </p:sp>
      <p:sp>
        <p:nvSpPr>
          <p:cNvPr id="32" name="文本框 31"/>
          <p:cNvSpPr txBox="1"/>
          <p:nvPr/>
        </p:nvSpPr>
        <p:spPr>
          <a:xfrm>
            <a:off x="1420495" y="187960"/>
            <a:ext cx="5112385" cy="460375"/>
          </a:xfrm>
          <a:prstGeom prst="rect">
            <a:avLst/>
          </a:prstGeom>
          <a:noFill/>
        </p:spPr>
        <p:txBody>
          <a:bodyPr wrap="square" rtlCol="0" anchor="t">
            <a:spAutoFit/>
          </a:bodyPr>
          <a:lstStyle/>
          <a:p>
            <a:r>
              <a:rPr sz="2400" dirty="0" smtClean="0">
                <a:effectLst>
                  <a:outerShdw blurRad="38100" dist="19050" dir="2700000" algn="tl" rotWithShape="0">
                    <a:schemeClr val="dk1">
                      <a:alpha val="40000"/>
                    </a:schemeClr>
                  </a:outerShdw>
                </a:effectLst>
                <a:latin typeface="造字工房刻宋（非商用）粗体" pitchFamily="50" charset="-122"/>
                <a:ea typeface="造字工房刻宋（非商用）粗体" pitchFamily="50" charset="-122"/>
                <a:sym typeface="+mn-ea"/>
              </a:rPr>
              <a:t>用例图</a:t>
            </a:r>
            <a:r>
              <a:rPr lang="en-US" sz="2400" dirty="0" smtClean="0">
                <a:effectLst>
                  <a:outerShdw blurRad="38100" dist="19050" dir="2700000" algn="tl" rotWithShape="0">
                    <a:schemeClr val="dk1">
                      <a:alpha val="40000"/>
                    </a:schemeClr>
                  </a:outerShdw>
                </a:effectLst>
                <a:latin typeface="造字工房刻宋（非商用）粗体" pitchFamily="50" charset="-122"/>
                <a:ea typeface="造字工房刻宋（非商用）粗体" pitchFamily="50" charset="-122"/>
                <a:sym typeface="+mn-ea"/>
              </a:rPr>
              <a:t>----</a:t>
            </a:r>
            <a:r>
              <a:rPr sz="2400" dirty="0" smtClean="0">
                <a:solidFill>
                  <a:schemeClr val="tx1"/>
                </a:solidFill>
                <a:effectLst>
                  <a:outerShdw blurRad="38100" dist="19050" dir="2700000" algn="tl" rotWithShape="0">
                    <a:schemeClr val="dk1">
                      <a:alpha val="40000"/>
                    </a:schemeClr>
                  </a:outerShdw>
                </a:effectLst>
                <a:latin typeface="造字工房刻宋（非商用）粗体" pitchFamily="50" charset="-122"/>
                <a:ea typeface="造字工房刻宋（非商用）粗体" pitchFamily="50" charset="-122"/>
                <a:sym typeface="+mn-ea"/>
              </a:rPr>
              <a:t>买家用户</a:t>
            </a:r>
          </a:p>
        </p:txBody>
      </p:sp>
      <p:pic>
        <p:nvPicPr>
          <p:cNvPr id="63" name="图片 63" descr="卖家"/>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1194435" y="554355"/>
            <a:ext cx="6791960" cy="4686300"/>
          </a:xfrm>
          <a:prstGeom prst="rect">
            <a:avLst/>
          </a:prstGeom>
          <a:noFill/>
          <a:ln>
            <a:noFill/>
          </a:ln>
        </p:spPr>
      </p:pic>
    </p:spTree>
    <p:extLst>
      <p:ext uri="{BB962C8B-B14F-4D97-AF65-F5344CB8AC3E}">
        <p14:creationId xmlns:p14="http://schemas.microsoft.com/office/powerpoint/2010/main" val="1309708718"/>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rotWithShape="1">
          <a:blip r:embed="rId3" cstate="screen"/>
          <a:srcRect/>
          <a:stretch>
            <a:fillRect/>
          </a:stretch>
        </p:blipFill>
        <p:spPr>
          <a:xfrm>
            <a:off x="225898" y="3483882"/>
            <a:ext cx="1343594" cy="1610828"/>
          </a:xfrm>
          <a:prstGeom prst="rect">
            <a:avLst/>
          </a:prstGeom>
        </p:spPr>
      </p:pic>
      <p:sp>
        <p:nvSpPr>
          <p:cNvPr id="30" name="菱形 29"/>
          <p:cNvSpPr/>
          <p:nvPr/>
        </p:nvSpPr>
        <p:spPr>
          <a:xfrm>
            <a:off x="600488" y="75828"/>
            <a:ext cx="593996" cy="685733"/>
          </a:xfrm>
          <a:prstGeom prst="diamond">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造字工房刻宋（非商用）粗体" pitchFamily="50" charset="-122"/>
                <a:ea typeface="造字工房刻宋（非商用）粗体" pitchFamily="50" charset="-122"/>
              </a:rPr>
              <a:t>4</a:t>
            </a:r>
          </a:p>
        </p:txBody>
      </p:sp>
      <p:sp>
        <p:nvSpPr>
          <p:cNvPr id="32" name="文本框 31"/>
          <p:cNvSpPr txBox="1"/>
          <p:nvPr/>
        </p:nvSpPr>
        <p:spPr>
          <a:xfrm>
            <a:off x="1420495" y="187960"/>
            <a:ext cx="5112385" cy="460375"/>
          </a:xfrm>
          <a:prstGeom prst="rect">
            <a:avLst/>
          </a:prstGeom>
          <a:noFill/>
        </p:spPr>
        <p:txBody>
          <a:bodyPr wrap="square" rtlCol="0" anchor="t">
            <a:spAutoFit/>
          </a:bodyPr>
          <a:lstStyle/>
          <a:p>
            <a:r>
              <a:rPr sz="2400" dirty="0" smtClean="0">
                <a:effectLst>
                  <a:outerShdw blurRad="38100" dist="19050" dir="2700000" algn="tl" rotWithShape="0">
                    <a:schemeClr val="dk1">
                      <a:alpha val="40000"/>
                    </a:schemeClr>
                  </a:outerShdw>
                </a:effectLst>
                <a:latin typeface="造字工房刻宋（非商用）粗体" pitchFamily="50" charset="-122"/>
                <a:ea typeface="造字工房刻宋（非商用）粗体" pitchFamily="50" charset="-122"/>
                <a:sym typeface="+mn-ea"/>
              </a:rPr>
              <a:t>用例图</a:t>
            </a:r>
            <a:r>
              <a:rPr lang="en-US" sz="2400" dirty="0" smtClean="0">
                <a:effectLst>
                  <a:outerShdw blurRad="38100" dist="19050" dir="2700000" algn="tl" rotWithShape="0">
                    <a:schemeClr val="dk1">
                      <a:alpha val="40000"/>
                    </a:schemeClr>
                  </a:outerShdw>
                </a:effectLst>
                <a:latin typeface="造字工房刻宋（非商用）粗体" pitchFamily="50" charset="-122"/>
                <a:ea typeface="造字工房刻宋（非商用）粗体" pitchFamily="50" charset="-122"/>
                <a:sym typeface="+mn-ea"/>
              </a:rPr>
              <a:t>----</a:t>
            </a:r>
            <a:r>
              <a:rPr lang="zh-CN" sz="2400" dirty="0" smtClean="0">
                <a:solidFill>
                  <a:schemeClr val="tx1"/>
                </a:solidFill>
                <a:effectLst>
                  <a:outerShdw blurRad="38100" dist="19050" dir="2700000" algn="tl" rotWithShape="0">
                    <a:schemeClr val="dk1">
                      <a:alpha val="40000"/>
                    </a:schemeClr>
                  </a:outerShdw>
                </a:effectLst>
                <a:latin typeface="造字工房刻宋（非商用）粗体" pitchFamily="50" charset="-122"/>
                <a:ea typeface="造字工房刻宋（非商用）粗体" pitchFamily="50" charset="-122"/>
                <a:sym typeface="+mn-ea"/>
              </a:rPr>
              <a:t>卖</a:t>
            </a:r>
            <a:r>
              <a:rPr sz="2400" dirty="0" smtClean="0">
                <a:solidFill>
                  <a:schemeClr val="tx1"/>
                </a:solidFill>
                <a:effectLst>
                  <a:outerShdw blurRad="38100" dist="19050" dir="2700000" algn="tl" rotWithShape="0">
                    <a:schemeClr val="dk1">
                      <a:alpha val="40000"/>
                    </a:schemeClr>
                  </a:outerShdw>
                </a:effectLst>
                <a:latin typeface="造字工房刻宋（非商用）粗体" pitchFamily="50" charset="-122"/>
                <a:ea typeface="造字工房刻宋（非商用）粗体" pitchFamily="50" charset="-122"/>
                <a:sym typeface="+mn-ea"/>
              </a:rPr>
              <a:t>家用户</a:t>
            </a:r>
          </a:p>
        </p:txBody>
      </p:sp>
      <p:pic>
        <p:nvPicPr>
          <p:cNvPr id="224" name="图片 224" descr="买家用例图"/>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1125220" y="432435"/>
            <a:ext cx="6894195" cy="4848225"/>
          </a:xfrm>
          <a:prstGeom prst="rect">
            <a:avLst/>
          </a:prstGeom>
          <a:noFill/>
          <a:ln>
            <a:noFill/>
          </a:ln>
        </p:spPr>
      </p:pic>
    </p:spTree>
    <p:extLst>
      <p:ext uri="{BB962C8B-B14F-4D97-AF65-F5344CB8AC3E}">
        <p14:creationId xmlns:p14="http://schemas.microsoft.com/office/powerpoint/2010/main" val="567041676"/>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rotWithShape="1">
          <a:blip r:embed="rId3" cstate="screen"/>
          <a:srcRect/>
          <a:stretch>
            <a:fillRect/>
          </a:stretch>
        </p:blipFill>
        <p:spPr>
          <a:xfrm>
            <a:off x="225898" y="3483882"/>
            <a:ext cx="1343594" cy="1610828"/>
          </a:xfrm>
          <a:prstGeom prst="rect">
            <a:avLst/>
          </a:prstGeom>
        </p:spPr>
      </p:pic>
      <p:sp>
        <p:nvSpPr>
          <p:cNvPr id="30" name="菱形 29"/>
          <p:cNvSpPr/>
          <p:nvPr/>
        </p:nvSpPr>
        <p:spPr>
          <a:xfrm>
            <a:off x="600488" y="75828"/>
            <a:ext cx="593996" cy="685733"/>
          </a:xfrm>
          <a:prstGeom prst="diamond">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造字工房刻宋（非商用）粗体" pitchFamily="50" charset="-122"/>
                <a:ea typeface="造字工房刻宋（非商用）粗体" pitchFamily="50" charset="-122"/>
              </a:rPr>
              <a:t>4</a:t>
            </a:r>
          </a:p>
        </p:txBody>
      </p:sp>
      <p:sp>
        <p:nvSpPr>
          <p:cNvPr id="32" name="文本框 31"/>
          <p:cNvSpPr txBox="1"/>
          <p:nvPr/>
        </p:nvSpPr>
        <p:spPr>
          <a:xfrm>
            <a:off x="1569720" y="188595"/>
            <a:ext cx="5112385" cy="460375"/>
          </a:xfrm>
          <a:prstGeom prst="rect">
            <a:avLst/>
          </a:prstGeom>
          <a:noFill/>
        </p:spPr>
        <p:txBody>
          <a:bodyPr wrap="square" rtlCol="0" anchor="t">
            <a:spAutoFit/>
          </a:bodyPr>
          <a:lstStyle/>
          <a:p>
            <a:r>
              <a:rPr lang="en-US" altLang="zh-CN" sz="2400" dirty="0" smtClean="0">
                <a:effectLst>
                  <a:outerShdw blurRad="38100" dist="19050" dir="2700000" algn="tl" rotWithShape="0">
                    <a:schemeClr val="dk1">
                      <a:alpha val="40000"/>
                    </a:schemeClr>
                  </a:outerShdw>
                </a:effectLst>
                <a:latin typeface="造字工房刻宋（非商用）粗体" pitchFamily="50" charset="-122"/>
                <a:ea typeface="造字工房刻宋（非商用）粗体" pitchFamily="50" charset="-122"/>
                <a:sym typeface="+mn-ea"/>
              </a:rPr>
              <a:t>UC</a:t>
            </a:r>
            <a:r>
              <a:rPr lang="zh-CN" altLang="en-US" sz="2400" dirty="0" smtClean="0">
                <a:effectLst>
                  <a:outerShdw blurRad="38100" dist="19050" dir="2700000" algn="tl" rotWithShape="0">
                    <a:schemeClr val="dk1">
                      <a:alpha val="40000"/>
                    </a:schemeClr>
                  </a:outerShdw>
                </a:effectLst>
                <a:latin typeface="造字工房刻宋（非商用）粗体" pitchFamily="50" charset="-122"/>
                <a:ea typeface="造字工房刻宋（非商用）粗体" pitchFamily="50" charset="-122"/>
                <a:sym typeface="+mn-ea"/>
              </a:rPr>
              <a:t>矩阵</a:t>
            </a:r>
          </a:p>
        </p:txBody>
      </p:sp>
      <p:pic>
        <p:nvPicPr>
          <p:cNvPr id="4" name="图片 3"/>
          <p:cNvPicPr>
            <a:picLocks noChangeAspect="1"/>
          </p:cNvPicPr>
          <p:nvPr/>
        </p:nvPicPr>
        <p:blipFill>
          <a:blip r:embed="rId4"/>
          <a:srcRect t="2017"/>
          <a:stretch>
            <a:fillRect/>
          </a:stretch>
        </p:blipFill>
        <p:spPr>
          <a:xfrm>
            <a:off x="1301750" y="812800"/>
            <a:ext cx="6096000" cy="3884295"/>
          </a:xfrm>
          <a:prstGeom prst="rect">
            <a:avLst/>
          </a:prstGeom>
        </p:spPr>
      </p:pic>
      <p:sp>
        <p:nvSpPr>
          <p:cNvPr id="5" name="文本框 4"/>
          <p:cNvSpPr txBox="1"/>
          <p:nvPr/>
        </p:nvSpPr>
        <p:spPr>
          <a:xfrm>
            <a:off x="7595870" y="1818640"/>
            <a:ext cx="459740" cy="2489200"/>
          </a:xfrm>
          <a:prstGeom prst="rect">
            <a:avLst/>
          </a:prstGeom>
          <a:noFill/>
        </p:spPr>
        <p:txBody>
          <a:bodyPr vert="eaVert" wrap="square" rtlCol="0">
            <a:spAutoFit/>
          </a:bodyPr>
          <a:lstStyle/>
          <a:p>
            <a:r>
              <a:rPr lang="zh-CN" altLang="en-US"/>
              <a:t>表上移动流程</a:t>
            </a:r>
          </a:p>
        </p:txBody>
      </p:sp>
    </p:spTree>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rotWithShape="1">
          <a:blip r:embed="rId3" cstate="screen"/>
          <a:srcRect/>
          <a:stretch>
            <a:fillRect/>
          </a:stretch>
        </p:blipFill>
        <p:spPr>
          <a:xfrm>
            <a:off x="225898" y="3483882"/>
            <a:ext cx="1343594" cy="1610828"/>
          </a:xfrm>
          <a:prstGeom prst="rect">
            <a:avLst/>
          </a:prstGeom>
        </p:spPr>
      </p:pic>
      <p:sp>
        <p:nvSpPr>
          <p:cNvPr id="30" name="菱形 29"/>
          <p:cNvSpPr/>
          <p:nvPr/>
        </p:nvSpPr>
        <p:spPr>
          <a:xfrm>
            <a:off x="600488" y="75828"/>
            <a:ext cx="593996" cy="685733"/>
          </a:xfrm>
          <a:prstGeom prst="diamond">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造字工房刻宋（非商用）粗体" pitchFamily="50" charset="-122"/>
                <a:ea typeface="造字工房刻宋（非商用）粗体" pitchFamily="50" charset="-122"/>
              </a:rPr>
              <a:t>4</a:t>
            </a:r>
          </a:p>
        </p:txBody>
      </p:sp>
      <p:sp>
        <p:nvSpPr>
          <p:cNvPr id="32" name="文本框 31"/>
          <p:cNvSpPr txBox="1"/>
          <p:nvPr/>
        </p:nvSpPr>
        <p:spPr>
          <a:xfrm>
            <a:off x="1569720" y="188595"/>
            <a:ext cx="5112385" cy="460375"/>
          </a:xfrm>
          <a:prstGeom prst="rect">
            <a:avLst/>
          </a:prstGeom>
          <a:noFill/>
        </p:spPr>
        <p:txBody>
          <a:bodyPr wrap="square" rtlCol="0" anchor="t">
            <a:spAutoFit/>
          </a:bodyPr>
          <a:lstStyle/>
          <a:p>
            <a:r>
              <a:rPr lang="en-US" altLang="zh-CN" sz="2400" dirty="0" smtClean="0">
                <a:effectLst>
                  <a:outerShdw blurRad="38100" dist="19050" dir="2700000" algn="tl" rotWithShape="0">
                    <a:schemeClr val="dk1">
                      <a:alpha val="40000"/>
                    </a:schemeClr>
                  </a:outerShdw>
                </a:effectLst>
                <a:latin typeface="造字工房刻宋（非商用）粗体" pitchFamily="50" charset="-122"/>
                <a:ea typeface="造字工房刻宋（非商用）粗体" pitchFamily="50" charset="-122"/>
                <a:sym typeface="+mn-ea"/>
              </a:rPr>
              <a:t>UC</a:t>
            </a:r>
            <a:r>
              <a:rPr lang="zh-CN" altLang="en-US" sz="2400" dirty="0" smtClean="0">
                <a:effectLst>
                  <a:outerShdw blurRad="38100" dist="19050" dir="2700000" algn="tl" rotWithShape="0">
                    <a:schemeClr val="dk1">
                      <a:alpha val="40000"/>
                    </a:schemeClr>
                  </a:outerShdw>
                </a:effectLst>
                <a:latin typeface="造字工房刻宋（非商用）粗体" pitchFamily="50" charset="-122"/>
                <a:ea typeface="造字工房刻宋（非商用）粗体" pitchFamily="50" charset="-122"/>
                <a:sym typeface="+mn-ea"/>
              </a:rPr>
              <a:t>矩阵</a:t>
            </a:r>
          </a:p>
        </p:txBody>
      </p:sp>
      <p:sp>
        <p:nvSpPr>
          <p:cNvPr id="5" name="文本框 4"/>
          <p:cNvSpPr txBox="1"/>
          <p:nvPr/>
        </p:nvSpPr>
        <p:spPr>
          <a:xfrm>
            <a:off x="7564755" y="2062480"/>
            <a:ext cx="459740" cy="2489200"/>
          </a:xfrm>
          <a:prstGeom prst="rect">
            <a:avLst/>
          </a:prstGeom>
          <a:noFill/>
        </p:spPr>
        <p:txBody>
          <a:bodyPr vert="eaVert" wrap="square" rtlCol="0">
            <a:spAutoFit/>
          </a:bodyPr>
          <a:lstStyle/>
          <a:p>
            <a:r>
              <a:rPr lang="zh-CN" altLang="en-US"/>
              <a:t>子系统划分</a:t>
            </a:r>
          </a:p>
        </p:txBody>
      </p:sp>
      <p:pic>
        <p:nvPicPr>
          <p:cNvPr id="2" name="图片 1"/>
          <p:cNvPicPr>
            <a:picLocks noChangeAspect="1"/>
          </p:cNvPicPr>
          <p:nvPr/>
        </p:nvPicPr>
        <p:blipFill>
          <a:blip r:embed="rId4"/>
          <a:stretch>
            <a:fillRect/>
          </a:stretch>
        </p:blipFill>
        <p:spPr>
          <a:xfrm>
            <a:off x="1270000" y="812800"/>
            <a:ext cx="5916930" cy="3893185"/>
          </a:xfrm>
          <a:prstGeom prst="rect">
            <a:avLst/>
          </a:prstGeom>
        </p:spPr>
      </p:pic>
    </p:spTree>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cstate="screen"/>
          <a:srcRect/>
          <a:stretch>
            <a:fillRect/>
          </a:stretch>
        </p:blipFill>
        <p:spPr>
          <a:xfrm>
            <a:off x="1084323" y="1461130"/>
            <a:ext cx="1343594" cy="1610828"/>
          </a:xfrm>
          <a:prstGeom prst="rect">
            <a:avLst/>
          </a:prstGeom>
        </p:spPr>
      </p:pic>
      <p:sp>
        <p:nvSpPr>
          <p:cNvPr id="5" name="圆角矩形 4"/>
          <p:cNvSpPr/>
          <p:nvPr/>
        </p:nvSpPr>
        <p:spPr>
          <a:xfrm>
            <a:off x="3540432" y="2047379"/>
            <a:ext cx="3672408" cy="576064"/>
          </a:xfrm>
          <a:prstGeom prst="roundRect">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菱形 9"/>
          <p:cNvSpPr/>
          <p:nvPr/>
        </p:nvSpPr>
        <p:spPr>
          <a:xfrm>
            <a:off x="2539143" y="1923678"/>
            <a:ext cx="593996" cy="685733"/>
          </a:xfrm>
          <a:prstGeom prst="diamond">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造字工房刻宋（非商用）粗体" pitchFamily="50" charset="-122"/>
                <a:ea typeface="造字工房刻宋（非商用）粗体" pitchFamily="50" charset="-122"/>
              </a:rPr>
              <a:t>5</a:t>
            </a:r>
          </a:p>
        </p:txBody>
      </p:sp>
      <p:sp>
        <p:nvSpPr>
          <p:cNvPr id="15" name="TextBox 14"/>
          <p:cNvSpPr txBox="1"/>
          <p:nvPr/>
        </p:nvSpPr>
        <p:spPr>
          <a:xfrm>
            <a:off x="4471675" y="2073930"/>
            <a:ext cx="1960880" cy="521970"/>
          </a:xfrm>
          <a:prstGeom prst="rect">
            <a:avLst/>
          </a:prstGeom>
          <a:noFill/>
        </p:spPr>
        <p:txBody>
          <a:bodyPr wrap="none" rtlCol="0">
            <a:spAutoFit/>
          </a:bodyPr>
          <a:lstStyle/>
          <a:p>
            <a:r>
              <a:rPr lang="zh-CN" altLang="en-US" sz="2800" dirty="0">
                <a:latin typeface="造字工房刻宋（非商用）粗体" pitchFamily="50" charset="-122"/>
                <a:ea typeface="造字工房刻宋（非商用）粗体" pitchFamily="50" charset="-122"/>
              </a:rPr>
              <a:t>数据库设计</a:t>
            </a:r>
          </a:p>
        </p:txBody>
      </p:sp>
    </p:spTree>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rotWithShape="1">
          <a:blip r:embed="rId3" cstate="screen"/>
          <a:srcRect/>
          <a:stretch>
            <a:fillRect/>
          </a:stretch>
        </p:blipFill>
        <p:spPr>
          <a:xfrm>
            <a:off x="225898" y="3483882"/>
            <a:ext cx="1343594" cy="1610828"/>
          </a:xfrm>
          <a:prstGeom prst="rect">
            <a:avLst/>
          </a:prstGeom>
        </p:spPr>
      </p:pic>
      <p:sp>
        <p:nvSpPr>
          <p:cNvPr id="30" name="菱形 29"/>
          <p:cNvSpPr/>
          <p:nvPr/>
        </p:nvSpPr>
        <p:spPr>
          <a:xfrm>
            <a:off x="600488" y="75828"/>
            <a:ext cx="593996" cy="685733"/>
          </a:xfrm>
          <a:prstGeom prst="diamond">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造字工房刻宋（非商用）粗体" pitchFamily="50" charset="-122"/>
                <a:ea typeface="造字工房刻宋（非商用）粗体" pitchFamily="50" charset="-122"/>
              </a:rPr>
              <a:t>5</a:t>
            </a:r>
          </a:p>
        </p:txBody>
      </p:sp>
      <p:sp>
        <p:nvSpPr>
          <p:cNvPr id="32" name="文本框 31"/>
          <p:cNvSpPr txBox="1"/>
          <p:nvPr/>
        </p:nvSpPr>
        <p:spPr>
          <a:xfrm>
            <a:off x="1569720" y="188595"/>
            <a:ext cx="5112385" cy="460375"/>
          </a:xfrm>
          <a:prstGeom prst="rect">
            <a:avLst/>
          </a:prstGeom>
          <a:noFill/>
        </p:spPr>
        <p:txBody>
          <a:bodyPr wrap="square" rtlCol="0" anchor="t">
            <a:spAutoFit/>
          </a:bodyPr>
          <a:lstStyle/>
          <a:p>
            <a:r>
              <a:rPr lang="zh-CN" sz="2400" dirty="0" smtClean="0">
                <a:effectLst>
                  <a:outerShdw blurRad="38100" dist="19050" dir="2700000" algn="tl" rotWithShape="0">
                    <a:schemeClr val="dk1">
                      <a:alpha val="40000"/>
                    </a:schemeClr>
                  </a:outerShdw>
                </a:effectLst>
                <a:latin typeface="造字工房刻宋（非商用）粗体" pitchFamily="50" charset="-122"/>
                <a:ea typeface="造字工房刻宋（非商用）粗体" pitchFamily="50" charset="-122"/>
                <a:sym typeface="+mn-ea"/>
              </a:rPr>
              <a:t>概念设计</a:t>
            </a:r>
          </a:p>
        </p:txBody>
      </p:sp>
      <p:pic>
        <p:nvPicPr>
          <p:cNvPr id="227" name="图片 227"/>
          <p:cNvPicPr>
            <a:picLocks noChangeAspect="1"/>
          </p:cNvPicPr>
          <p:nvPr/>
        </p:nvPicPr>
        <p:blipFill>
          <a:blip r:embed="rId4"/>
          <a:stretch>
            <a:fillRect/>
          </a:stretch>
        </p:blipFill>
        <p:spPr>
          <a:xfrm>
            <a:off x="887730" y="866775"/>
            <a:ext cx="2886075" cy="1627505"/>
          </a:xfrm>
          <a:prstGeom prst="rect">
            <a:avLst/>
          </a:prstGeom>
          <a:noFill/>
          <a:ln w="9525">
            <a:noFill/>
          </a:ln>
        </p:spPr>
      </p:pic>
      <p:pic>
        <p:nvPicPr>
          <p:cNvPr id="228" name="图片 228"/>
          <p:cNvPicPr>
            <a:picLocks noChangeAspect="1"/>
          </p:cNvPicPr>
          <p:nvPr/>
        </p:nvPicPr>
        <p:blipFill>
          <a:blip r:embed="rId5"/>
          <a:stretch>
            <a:fillRect/>
          </a:stretch>
        </p:blipFill>
        <p:spPr>
          <a:xfrm>
            <a:off x="3001010" y="3027143"/>
            <a:ext cx="2885440" cy="1808480"/>
          </a:xfrm>
          <a:prstGeom prst="rect">
            <a:avLst/>
          </a:prstGeom>
          <a:noFill/>
          <a:ln w="9525">
            <a:noFill/>
          </a:ln>
        </p:spPr>
      </p:pic>
      <p:pic>
        <p:nvPicPr>
          <p:cNvPr id="229" name="图片 229"/>
          <p:cNvPicPr>
            <a:picLocks noChangeAspect="1"/>
          </p:cNvPicPr>
          <p:nvPr/>
        </p:nvPicPr>
        <p:blipFill>
          <a:blip r:embed="rId6"/>
          <a:stretch>
            <a:fillRect/>
          </a:stretch>
        </p:blipFill>
        <p:spPr>
          <a:xfrm>
            <a:off x="4992370" y="866775"/>
            <a:ext cx="2879090" cy="1628140"/>
          </a:xfrm>
          <a:prstGeom prst="rect">
            <a:avLst/>
          </a:prstGeom>
          <a:noFill/>
          <a:ln w="9525">
            <a:noFill/>
          </a:ln>
        </p:spPr>
      </p:pic>
      <p:sp>
        <p:nvSpPr>
          <p:cNvPr id="3" name="文本框 2"/>
          <p:cNvSpPr txBox="1"/>
          <p:nvPr/>
        </p:nvSpPr>
        <p:spPr>
          <a:xfrm>
            <a:off x="3983990" y="1057910"/>
            <a:ext cx="459740" cy="2489200"/>
          </a:xfrm>
          <a:prstGeom prst="rect">
            <a:avLst/>
          </a:prstGeom>
          <a:noFill/>
        </p:spPr>
        <p:txBody>
          <a:bodyPr vert="eaVert" wrap="square" rtlCol="0">
            <a:spAutoFit/>
          </a:bodyPr>
          <a:lstStyle/>
          <a:p>
            <a:r>
              <a:rPr lang="zh-CN"/>
              <a:t>用户实体图</a:t>
            </a:r>
          </a:p>
        </p:txBody>
      </p:sp>
      <p:sp>
        <p:nvSpPr>
          <p:cNvPr id="4" name="文本框 3"/>
          <p:cNvSpPr txBox="1"/>
          <p:nvPr/>
        </p:nvSpPr>
        <p:spPr>
          <a:xfrm>
            <a:off x="6222365" y="3036023"/>
            <a:ext cx="459740" cy="1511300"/>
          </a:xfrm>
          <a:prstGeom prst="rect">
            <a:avLst/>
          </a:prstGeom>
          <a:noFill/>
        </p:spPr>
        <p:txBody>
          <a:bodyPr vert="eaVert" wrap="square" rtlCol="0">
            <a:spAutoFit/>
          </a:bodyPr>
          <a:lstStyle/>
          <a:p>
            <a:r>
              <a:rPr lang="zh-CN" altLang="en-US"/>
              <a:t>商品实体图</a:t>
            </a:r>
          </a:p>
        </p:txBody>
      </p:sp>
      <p:sp>
        <p:nvSpPr>
          <p:cNvPr id="6" name="文本框 5"/>
          <p:cNvSpPr txBox="1"/>
          <p:nvPr/>
        </p:nvSpPr>
        <p:spPr>
          <a:xfrm>
            <a:off x="8065770" y="983615"/>
            <a:ext cx="459740" cy="1511300"/>
          </a:xfrm>
          <a:prstGeom prst="rect">
            <a:avLst/>
          </a:prstGeom>
          <a:noFill/>
        </p:spPr>
        <p:txBody>
          <a:bodyPr vert="eaVert" wrap="square" rtlCol="0">
            <a:spAutoFit/>
          </a:bodyPr>
          <a:lstStyle/>
          <a:p>
            <a:r>
              <a:rPr lang="zh-CN" altLang="en-US"/>
              <a:t>订单实体图</a:t>
            </a:r>
          </a:p>
        </p:txBody>
      </p:sp>
    </p:spTree>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rotWithShape="1">
          <a:blip r:embed="rId3" cstate="screen"/>
          <a:srcRect/>
          <a:stretch>
            <a:fillRect/>
          </a:stretch>
        </p:blipFill>
        <p:spPr>
          <a:xfrm>
            <a:off x="225898" y="3483882"/>
            <a:ext cx="1343594" cy="1610828"/>
          </a:xfrm>
          <a:prstGeom prst="rect">
            <a:avLst/>
          </a:prstGeom>
        </p:spPr>
      </p:pic>
      <p:sp>
        <p:nvSpPr>
          <p:cNvPr id="30" name="菱形 29"/>
          <p:cNvSpPr/>
          <p:nvPr/>
        </p:nvSpPr>
        <p:spPr>
          <a:xfrm>
            <a:off x="600488" y="75828"/>
            <a:ext cx="593996" cy="685733"/>
          </a:xfrm>
          <a:prstGeom prst="diamond">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造字工房刻宋（非商用）粗体" pitchFamily="50" charset="-122"/>
                <a:ea typeface="造字工房刻宋（非商用）粗体" pitchFamily="50" charset="-122"/>
              </a:rPr>
              <a:t>5</a:t>
            </a:r>
          </a:p>
        </p:txBody>
      </p:sp>
      <p:sp>
        <p:nvSpPr>
          <p:cNvPr id="32" name="文本框 31"/>
          <p:cNvSpPr txBox="1"/>
          <p:nvPr/>
        </p:nvSpPr>
        <p:spPr>
          <a:xfrm>
            <a:off x="1569720" y="188595"/>
            <a:ext cx="5112385" cy="460375"/>
          </a:xfrm>
          <a:prstGeom prst="rect">
            <a:avLst/>
          </a:prstGeom>
          <a:noFill/>
        </p:spPr>
        <p:txBody>
          <a:bodyPr wrap="square" rtlCol="0" anchor="t">
            <a:spAutoFit/>
          </a:bodyPr>
          <a:lstStyle/>
          <a:p>
            <a:r>
              <a:rPr lang="zh-CN" sz="2400" dirty="0" smtClean="0">
                <a:effectLst>
                  <a:outerShdw blurRad="38100" dist="19050" dir="2700000" algn="tl" rotWithShape="0">
                    <a:schemeClr val="dk1">
                      <a:alpha val="40000"/>
                    </a:schemeClr>
                  </a:outerShdw>
                </a:effectLst>
                <a:latin typeface="造字工房刻宋（非商用）粗体" pitchFamily="50" charset="-122"/>
                <a:ea typeface="造字工房刻宋（非商用）粗体" pitchFamily="50" charset="-122"/>
                <a:sym typeface="+mn-ea"/>
              </a:rPr>
              <a:t>概念设计</a:t>
            </a:r>
          </a:p>
        </p:txBody>
      </p:sp>
      <p:pic>
        <p:nvPicPr>
          <p:cNvPr id="10"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34221" y="915566"/>
            <a:ext cx="5747732" cy="3795911"/>
          </a:xfrm>
          <a:prstGeom prst="rect">
            <a:avLst/>
          </a:prstGeom>
        </p:spPr>
      </p:pic>
      <p:sp>
        <p:nvSpPr>
          <p:cNvPr id="2" name="文本框 1"/>
          <p:cNvSpPr txBox="1"/>
          <p:nvPr/>
        </p:nvSpPr>
        <p:spPr>
          <a:xfrm>
            <a:off x="3045792" y="347667"/>
            <a:ext cx="2160240" cy="369332"/>
          </a:xfrm>
          <a:prstGeom prst="rect">
            <a:avLst/>
          </a:prstGeom>
          <a:noFill/>
        </p:spPr>
        <p:txBody>
          <a:bodyPr wrap="square" rtlCol="0">
            <a:spAutoFit/>
          </a:bodyPr>
          <a:lstStyle/>
          <a:p>
            <a:r>
              <a:rPr lang="zh-CN" altLang="en-US" dirty="0">
                <a:effectLst>
                  <a:outerShdw blurRad="38100" dist="19050" dir="2700000" algn="tl" rotWithShape="0">
                    <a:schemeClr val="dk1">
                      <a:alpha val="40000"/>
                    </a:schemeClr>
                  </a:outerShdw>
                </a:effectLst>
                <a:latin typeface="造字工房刻宋（非商用）粗体" pitchFamily="50" charset="-122"/>
                <a:ea typeface="造字工房刻宋（非商用）粗体" pitchFamily="50" charset="-122"/>
              </a:rPr>
              <a:t>总</a:t>
            </a:r>
            <a:r>
              <a:rPr lang="en-US" altLang="zh-CN" dirty="0">
                <a:effectLst>
                  <a:outerShdw blurRad="38100" dist="19050" dir="2700000" algn="tl" rotWithShape="0">
                    <a:schemeClr val="dk1">
                      <a:alpha val="40000"/>
                    </a:schemeClr>
                  </a:outerShdw>
                </a:effectLst>
                <a:latin typeface="造字工房刻宋（非商用）粗体" pitchFamily="50" charset="-122"/>
                <a:ea typeface="造字工房刻宋（非商用）粗体" pitchFamily="50" charset="-122"/>
              </a:rPr>
              <a:t>E-R</a:t>
            </a:r>
            <a:r>
              <a:rPr lang="zh-CN" altLang="en-US" dirty="0">
                <a:effectLst>
                  <a:outerShdw blurRad="38100" dist="19050" dir="2700000" algn="tl" rotWithShape="0">
                    <a:schemeClr val="dk1">
                      <a:alpha val="40000"/>
                    </a:schemeClr>
                  </a:outerShdw>
                </a:effectLst>
                <a:latin typeface="造字工房刻宋（非商用）粗体" pitchFamily="50" charset="-122"/>
                <a:ea typeface="造字工房刻宋（非商用）粗体" pitchFamily="50" charset="-122"/>
              </a:rPr>
              <a:t>图</a:t>
            </a:r>
            <a:endParaRPr lang="zh-CN" altLang="en-US" dirty="0">
              <a:effectLst>
                <a:outerShdw blurRad="38100" dist="19050" dir="2700000" algn="tl" rotWithShape="0">
                  <a:schemeClr val="dk1">
                    <a:alpha val="40000"/>
                  </a:schemeClr>
                </a:outerShdw>
              </a:effectLst>
              <a:latin typeface="造字工房刻宋（非商用）粗体" pitchFamily="50" charset="-122"/>
              <a:ea typeface="造字工房刻宋（非商用）粗体" pitchFamily="50" charset="-122"/>
            </a:endParaRPr>
          </a:p>
        </p:txBody>
      </p:sp>
    </p:spTree>
    <p:extLst>
      <p:ext uri="{BB962C8B-B14F-4D97-AF65-F5344CB8AC3E}">
        <p14:creationId xmlns:p14="http://schemas.microsoft.com/office/powerpoint/2010/main" val="82259600"/>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rotWithShape="1">
          <a:blip r:embed="rId3" cstate="screen"/>
          <a:srcRect/>
          <a:stretch>
            <a:fillRect/>
          </a:stretch>
        </p:blipFill>
        <p:spPr>
          <a:xfrm>
            <a:off x="225898" y="3483882"/>
            <a:ext cx="1343594" cy="1610828"/>
          </a:xfrm>
          <a:prstGeom prst="rect">
            <a:avLst/>
          </a:prstGeom>
        </p:spPr>
      </p:pic>
      <p:sp>
        <p:nvSpPr>
          <p:cNvPr id="30" name="菱形 29"/>
          <p:cNvSpPr/>
          <p:nvPr/>
        </p:nvSpPr>
        <p:spPr>
          <a:xfrm>
            <a:off x="600488" y="188223"/>
            <a:ext cx="593996" cy="685733"/>
          </a:xfrm>
          <a:prstGeom prst="diamond">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造字工房刻宋（非商用）粗体" pitchFamily="50" charset="-122"/>
                <a:ea typeface="造字工房刻宋（非商用）粗体" pitchFamily="50" charset="-122"/>
              </a:rPr>
              <a:t>5</a:t>
            </a:r>
          </a:p>
        </p:txBody>
      </p:sp>
      <p:sp>
        <p:nvSpPr>
          <p:cNvPr id="32" name="文本框 31"/>
          <p:cNvSpPr txBox="1"/>
          <p:nvPr/>
        </p:nvSpPr>
        <p:spPr>
          <a:xfrm>
            <a:off x="1569720" y="300990"/>
            <a:ext cx="5112385" cy="460375"/>
          </a:xfrm>
          <a:prstGeom prst="rect">
            <a:avLst/>
          </a:prstGeom>
          <a:noFill/>
        </p:spPr>
        <p:txBody>
          <a:bodyPr wrap="square" rtlCol="0" anchor="t">
            <a:spAutoFit/>
          </a:bodyPr>
          <a:lstStyle/>
          <a:p>
            <a:r>
              <a:rPr lang="zh-CN" sz="2400" dirty="0" smtClean="0">
                <a:effectLst>
                  <a:outerShdw blurRad="38100" dist="19050" dir="2700000" algn="tl" rotWithShape="0">
                    <a:schemeClr val="dk1">
                      <a:alpha val="40000"/>
                    </a:schemeClr>
                  </a:outerShdw>
                </a:effectLst>
                <a:latin typeface="造字工房刻宋（非商用）粗体" pitchFamily="50" charset="-122"/>
                <a:ea typeface="造字工房刻宋（非商用）粗体" pitchFamily="50" charset="-122"/>
                <a:sym typeface="+mn-ea"/>
              </a:rPr>
              <a:t>逻辑设计</a:t>
            </a:r>
          </a:p>
        </p:txBody>
      </p:sp>
      <p:pic>
        <p:nvPicPr>
          <p:cNvPr id="7" name="图片 6"/>
          <p:cNvPicPr>
            <a:picLocks noChangeAspect="1"/>
          </p:cNvPicPr>
          <p:nvPr/>
        </p:nvPicPr>
        <p:blipFill>
          <a:blip r:embed="rId4"/>
          <a:srcRect b="36953"/>
          <a:stretch>
            <a:fillRect/>
          </a:stretch>
        </p:blipFill>
        <p:spPr>
          <a:xfrm>
            <a:off x="510540" y="1167130"/>
            <a:ext cx="4125595" cy="2956560"/>
          </a:xfrm>
          <a:prstGeom prst="rect">
            <a:avLst/>
          </a:prstGeom>
        </p:spPr>
      </p:pic>
      <p:pic>
        <p:nvPicPr>
          <p:cNvPr id="8" name="图片 7"/>
          <p:cNvPicPr>
            <a:picLocks noChangeAspect="1"/>
          </p:cNvPicPr>
          <p:nvPr/>
        </p:nvPicPr>
        <p:blipFill>
          <a:blip r:embed="rId5"/>
          <a:stretch>
            <a:fillRect/>
          </a:stretch>
        </p:blipFill>
        <p:spPr>
          <a:xfrm>
            <a:off x="4800600" y="1167130"/>
            <a:ext cx="4125595" cy="1206500"/>
          </a:xfrm>
          <a:prstGeom prst="rect">
            <a:avLst/>
          </a:prstGeom>
        </p:spPr>
      </p:pic>
      <p:pic>
        <p:nvPicPr>
          <p:cNvPr id="12" name="图片 11"/>
          <p:cNvPicPr>
            <a:picLocks noChangeAspect="1"/>
          </p:cNvPicPr>
          <p:nvPr/>
        </p:nvPicPr>
        <p:blipFill>
          <a:blip r:embed="rId6"/>
          <a:stretch>
            <a:fillRect/>
          </a:stretch>
        </p:blipFill>
        <p:spPr>
          <a:xfrm>
            <a:off x="4800600" y="2373630"/>
            <a:ext cx="4125595" cy="1749425"/>
          </a:xfrm>
          <a:prstGeom prst="rect">
            <a:avLst/>
          </a:prstGeom>
        </p:spPr>
      </p:pic>
    </p:spTree>
  </p:cSld>
  <p:clrMapOvr>
    <a:masterClrMapping/>
  </p:clrMapOvr>
  <p:transition spd="slow">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菱形 29"/>
          <p:cNvSpPr/>
          <p:nvPr/>
        </p:nvSpPr>
        <p:spPr>
          <a:xfrm>
            <a:off x="622713" y="144408"/>
            <a:ext cx="593996" cy="685733"/>
          </a:xfrm>
          <a:prstGeom prst="diamond">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造字工房刻宋（非商用）粗体" pitchFamily="50" charset="-122"/>
                <a:ea typeface="造字工房刻宋（非商用）粗体" pitchFamily="50" charset="-122"/>
              </a:rPr>
              <a:t>5</a:t>
            </a:r>
          </a:p>
        </p:txBody>
      </p:sp>
      <p:sp>
        <p:nvSpPr>
          <p:cNvPr id="32" name="文本框 31"/>
          <p:cNvSpPr txBox="1"/>
          <p:nvPr/>
        </p:nvSpPr>
        <p:spPr>
          <a:xfrm>
            <a:off x="1569720" y="257175"/>
            <a:ext cx="5112385" cy="460375"/>
          </a:xfrm>
          <a:prstGeom prst="rect">
            <a:avLst/>
          </a:prstGeom>
          <a:noFill/>
        </p:spPr>
        <p:txBody>
          <a:bodyPr wrap="square" rtlCol="0" anchor="t">
            <a:spAutoFit/>
          </a:bodyPr>
          <a:lstStyle/>
          <a:p>
            <a:r>
              <a:rPr lang="zh-CN" sz="2400" dirty="0" smtClean="0">
                <a:effectLst>
                  <a:outerShdw blurRad="38100" dist="19050" dir="2700000" algn="tl" rotWithShape="0">
                    <a:schemeClr val="dk1">
                      <a:alpha val="40000"/>
                    </a:schemeClr>
                  </a:outerShdw>
                </a:effectLst>
                <a:latin typeface="造字工房刻宋（非商用）粗体" pitchFamily="50" charset="-122"/>
                <a:ea typeface="造字工房刻宋（非商用）粗体" pitchFamily="50" charset="-122"/>
                <a:sym typeface="+mn-ea"/>
              </a:rPr>
              <a:t>数据表</a:t>
            </a:r>
          </a:p>
        </p:txBody>
      </p:sp>
      <p:pic>
        <p:nvPicPr>
          <p:cNvPr id="3" name="图片 2"/>
          <p:cNvPicPr>
            <a:picLocks noChangeAspect="1"/>
          </p:cNvPicPr>
          <p:nvPr/>
        </p:nvPicPr>
        <p:blipFill>
          <a:blip r:embed="rId3"/>
          <a:stretch>
            <a:fillRect/>
          </a:stretch>
        </p:blipFill>
        <p:spPr>
          <a:xfrm>
            <a:off x="714375" y="930910"/>
            <a:ext cx="3611245" cy="2167890"/>
          </a:xfrm>
          <a:prstGeom prst="rect">
            <a:avLst/>
          </a:prstGeom>
        </p:spPr>
      </p:pic>
      <p:pic>
        <p:nvPicPr>
          <p:cNvPr id="4" name="图片 3"/>
          <p:cNvPicPr>
            <a:picLocks noChangeAspect="1"/>
          </p:cNvPicPr>
          <p:nvPr/>
        </p:nvPicPr>
        <p:blipFill>
          <a:blip r:embed="rId4"/>
          <a:srcRect l="1788"/>
          <a:stretch>
            <a:fillRect/>
          </a:stretch>
        </p:blipFill>
        <p:spPr>
          <a:xfrm>
            <a:off x="4801235" y="930910"/>
            <a:ext cx="3824605" cy="2167890"/>
          </a:xfrm>
          <a:prstGeom prst="rect">
            <a:avLst/>
          </a:prstGeom>
        </p:spPr>
      </p:pic>
      <p:pic>
        <p:nvPicPr>
          <p:cNvPr id="5" name="图片 4"/>
          <p:cNvPicPr>
            <a:picLocks noChangeAspect="1"/>
          </p:cNvPicPr>
          <p:nvPr/>
        </p:nvPicPr>
        <p:blipFill>
          <a:blip r:embed="rId5"/>
          <a:stretch>
            <a:fillRect/>
          </a:stretch>
        </p:blipFill>
        <p:spPr>
          <a:xfrm>
            <a:off x="714375" y="3409950"/>
            <a:ext cx="3611245" cy="1155700"/>
          </a:xfrm>
          <a:prstGeom prst="rect">
            <a:avLst/>
          </a:prstGeom>
        </p:spPr>
      </p:pic>
      <p:pic>
        <p:nvPicPr>
          <p:cNvPr id="6" name="图片 5"/>
          <p:cNvPicPr>
            <a:picLocks noChangeAspect="1"/>
          </p:cNvPicPr>
          <p:nvPr/>
        </p:nvPicPr>
        <p:blipFill>
          <a:blip r:embed="rId6"/>
          <a:stretch>
            <a:fillRect/>
          </a:stretch>
        </p:blipFill>
        <p:spPr>
          <a:xfrm>
            <a:off x="4801235" y="3250565"/>
            <a:ext cx="3823970" cy="1627505"/>
          </a:xfrm>
          <a:prstGeom prst="rect">
            <a:avLst/>
          </a:prstGeom>
        </p:spPr>
      </p:pic>
    </p:spTree>
  </p:cSld>
  <p:clrMapOvr>
    <a:masterClrMapping/>
  </p:clrMapOvr>
  <p:transition spd="slow">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菱形 29"/>
          <p:cNvSpPr/>
          <p:nvPr/>
        </p:nvSpPr>
        <p:spPr>
          <a:xfrm>
            <a:off x="622713" y="144408"/>
            <a:ext cx="593996" cy="685733"/>
          </a:xfrm>
          <a:prstGeom prst="diamond">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造字工房刻宋（非商用）粗体" pitchFamily="50" charset="-122"/>
                <a:ea typeface="造字工房刻宋（非商用）粗体" pitchFamily="50" charset="-122"/>
              </a:rPr>
              <a:t>5</a:t>
            </a:r>
          </a:p>
        </p:txBody>
      </p:sp>
      <p:sp>
        <p:nvSpPr>
          <p:cNvPr id="32" name="文本框 31"/>
          <p:cNvSpPr txBox="1"/>
          <p:nvPr/>
        </p:nvSpPr>
        <p:spPr>
          <a:xfrm>
            <a:off x="1569720" y="257175"/>
            <a:ext cx="5112385" cy="460375"/>
          </a:xfrm>
          <a:prstGeom prst="rect">
            <a:avLst/>
          </a:prstGeom>
          <a:noFill/>
        </p:spPr>
        <p:txBody>
          <a:bodyPr wrap="square" rtlCol="0" anchor="t">
            <a:spAutoFit/>
          </a:bodyPr>
          <a:lstStyle/>
          <a:p>
            <a:r>
              <a:rPr lang="zh-CN" sz="2400" dirty="0" smtClean="0">
                <a:effectLst>
                  <a:outerShdw blurRad="38100" dist="19050" dir="2700000" algn="tl" rotWithShape="0">
                    <a:schemeClr val="dk1">
                      <a:alpha val="40000"/>
                    </a:schemeClr>
                  </a:outerShdw>
                </a:effectLst>
                <a:latin typeface="造字工房刻宋（非商用）粗体" pitchFamily="50" charset="-122"/>
                <a:ea typeface="造字工房刻宋（非商用）粗体" pitchFamily="50" charset="-122"/>
                <a:sym typeface="+mn-ea"/>
              </a:rPr>
              <a:t>数据库</a:t>
            </a:r>
            <a:r>
              <a:rPr lang="en-US" altLang="zh-CN" sz="2400" dirty="0" smtClean="0">
                <a:effectLst>
                  <a:outerShdw blurRad="38100" dist="19050" dir="2700000" algn="tl" rotWithShape="0">
                    <a:schemeClr val="dk1">
                      <a:alpha val="40000"/>
                    </a:schemeClr>
                  </a:outerShdw>
                </a:effectLst>
                <a:latin typeface="造字工房刻宋（非商用）粗体" pitchFamily="50" charset="-122"/>
                <a:ea typeface="造字工房刻宋（非商用）粗体" pitchFamily="50" charset="-122"/>
                <a:sym typeface="+mn-ea"/>
              </a:rPr>
              <a:t>---</a:t>
            </a:r>
            <a:r>
              <a:rPr lang="zh-CN" altLang="en-US" sz="2400" dirty="0" smtClean="0">
                <a:effectLst>
                  <a:outerShdw blurRad="38100" dist="19050" dir="2700000" algn="tl" rotWithShape="0">
                    <a:schemeClr val="dk1">
                      <a:alpha val="40000"/>
                    </a:schemeClr>
                  </a:outerShdw>
                </a:effectLst>
                <a:latin typeface="造字工房刻宋（非商用）粗体" pitchFamily="50" charset="-122"/>
                <a:ea typeface="造字工房刻宋（非商用）粗体" pitchFamily="50" charset="-122"/>
                <a:sym typeface="+mn-ea"/>
              </a:rPr>
              <a:t>书籍</a:t>
            </a:r>
          </a:p>
        </p:txBody>
      </p:sp>
      <p:pic>
        <p:nvPicPr>
          <p:cNvPr id="3" name="图片 2"/>
          <p:cNvPicPr>
            <a:picLocks noChangeAspect="1"/>
          </p:cNvPicPr>
          <p:nvPr/>
        </p:nvPicPr>
        <p:blipFill>
          <a:blip r:embed="rId3"/>
          <a:stretch>
            <a:fillRect/>
          </a:stretch>
        </p:blipFill>
        <p:spPr>
          <a:xfrm>
            <a:off x="1138555" y="717550"/>
            <a:ext cx="6377940" cy="4225290"/>
          </a:xfrm>
          <a:prstGeom prst="rect">
            <a:avLst/>
          </a:prstGeom>
        </p:spPr>
      </p:pic>
    </p:spTree>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cstate="screen"/>
          <a:srcRect/>
          <a:stretch>
            <a:fillRect/>
          </a:stretch>
        </p:blipFill>
        <p:spPr>
          <a:xfrm>
            <a:off x="1084323" y="1461130"/>
            <a:ext cx="1343594" cy="1610828"/>
          </a:xfrm>
          <a:prstGeom prst="rect">
            <a:avLst/>
          </a:prstGeom>
        </p:spPr>
      </p:pic>
      <p:sp>
        <p:nvSpPr>
          <p:cNvPr id="5" name="圆角矩形 4"/>
          <p:cNvSpPr/>
          <p:nvPr/>
        </p:nvSpPr>
        <p:spPr>
          <a:xfrm>
            <a:off x="3540432" y="2047379"/>
            <a:ext cx="3672408" cy="576064"/>
          </a:xfrm>
          <a:prstGeom prst="roundRect">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菱形 9"/>
          <p:cNvSpPr/>
          <p:nvPr/>
        </p:nvSpPr>
        <p:spPr>
          <a:xfrm>
            <a:off x="2539143" y="1923678"/>
            <a:ext cx="593996" cy="685733"/>
          </a:xfrm>
          <a:prstGeom prst="diamond">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latin typeface="造字工房刻宋（非商用）粗体" pitchFamily="50" charset="-122"/>
                <a:ea typeface="造字工房刻宋（非商用）粗体" pitchFamily="50" charset="-122"/>
              </a:rPr>
              <a:t>1</a:t>
            </a:r>
            <a:endParaRPr lang="zh-CN" altLang="en-US" sz="3200" dirty="0">
              <a:latin typeface="造字工房刻宋（非商用）粗体" pitchFamily="50" charset="-122"/>
              <a:ea typeface="造字工房刻宋（非商用）粗体" pitchFamily="50" charset="-122"/>
            </a:endParaRPr>
          </a:p>
        </p:txBody>
      </p:sp>
      <p:sp>
        <p:nvSpPr>
          <p:cNvPr id="15" name="TextBox 14"/>
          <p:cNvSpPr txBox="1"/>
          <p:nvPr/>
        </p:nvSpPr>
        <p:spPr>
          <a:xfrm>
            <a:off x="3684275" y="2087265"/>
            <a:ext cx="3383280" cy="521970"/>
          </a:xfrm>
          <a:prstGeom prst="rect">
            <a:avLst/>
          </a:prstGeom>
          <a:noFill/>
        </p:spPr>
        <p:txBody>
          <a:bodyPr wrap="none" rtlCol="0">
            <a:spAutoFit/>
          </a:bodyPr>
          <a:lstStyle/>
          <a:p>
            <a:r>
              <a:rPr lang="zh-CN" altLang="en-US" sz="2800" dirty="0">
                <a:latin typeface="造字工房刻宋（非商用）粗体" pitchFamily="50" charset="-122"/>
                <a:ea typeface="造字工房刻宋（非商用）粗体" pitchFamily="50" charset="-122"/>
              </a:rPr>
              <a:t>背景概述与痛点分析</a:t>
            </a:r>
          </a:p>
        </p:txBody>
      </p:sp>
    </p:spTree>
    <p:extLst>
      <p:ext uri="{BB962C8B-B14F-4D97-AF65-F5344CB8AC3E}">
        <p14:creationId xmlns:p14="http://schemas.microsoft.com/office/powerpoint/2010/main" val="534958394"/>
      </p:ext>
    </p:extLst>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菱形 29"/>
          <p:cNvSpPr/>
          <p:nvPr/>
        </p:nvSpPr>
        <p:spPr>
          <a:xfrm>
            <a:off x="622713" y="144408"/>
            <a:ext cx="593996" cy="685733"/>
          </a:xfrm>
          <a:prstGeom prst="diamond">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造字工房刻宋（非商用）粗体" pitchFamily="50" charset="-122"/>
                <a:ea typeface="造字工房刻宋（非商用）粗体" pitchFamily="50" charset="-122"/>
              </a:rPr>
              <a:t>5</a:t>
            </a:r>
          </a:p>
        </p:txBody>
      </p:sp>
      <p:sp>
        <p:nvSpPr>
          <p:cNvPr id="32" name="文本框 31"/>
          <p:cNvSpPr txBox="1"/>
          <p:nvPr/>
        </p:nvSpPr>
        <p:spPr>
          <a:xfrm>
            <a:off x="1569720" y="257175"/>
            <a:ext cx="5112385" cy="460375"/>
          </a:xfrm>
          <a:prstGeom prst="rect">
            <a:avLst/>
          </a:prstGeom>
          <a:noFill/>
        </p:spPr>
        <p:txBody>
          <a:bodyPr wrap="square" rtlCol="0" anchor="t">
            <a:spAutoFit/>
          </a:bodyPr>
          <a:lstStyle/>
          <a:p>
            <a:r>
              <a:rPr lang="zh-CN" sz="2400" dirty="0" smtClean="0">
                <a:effectLst>
                  <a:outerShdw blurRad="38100" dist="19050" dir="2700000" algn="tl" rotWithShape="0">
                    <a:schemeClr val="dk1">
                      <a:alpha val="40000"/>
                    </a:schemeClr>
                  </a:outerShdw>
                </a:effectLst>
                <a:latin typeface="造字工房刻宋（非商用）粗体" pitchFamily="50" charset="-122"/>
                <a:ea typeface="造字工房刻宋（非商用）粗体" pitchFamily="50" charset="-122"/>
                <a:sym typeface="+mn-ea"/>
              </a:rPr>
              <a:t>数据库</a:t>
            </a:r>
            <a:r>
              <a:rPr lang="en-US" altLang="zh-CN" sz="2400" dirty="0" smtClean="0">
                <a:effectLst>
                  <a:outerShdw blurRad="38100" dist="19050" dir="2700000" algn="tl" rotWithShape="0">
                    <a:schemeClr val="dk1">
                      <a:alpha val="40000"/>
                    </a:schemeClr>
                  </a:outerShdw>
                </a:effectLst>
                <a:latin typeface="造字工房刻宋（非商用）粗体" pitchFamily="50" charset="-122"/>
                <a:ea typeface="造字工房刻宋（非商用）粗体" pitchFamily="50" charset="-122"/>
                <a:sym typeface="+mn-ea"/>
              </a:rPr>
              <a:t>---</a:t>
            </a:r>
            <a:r>
              <a:rPr lang="zh-CN" altLang="en-US" sz="2400" dirty="0" smtClean="0">
                <a:effectLst>
                  <a:outerShdw blurRad="38100" dist="19050" dir="2700000" algn="tl" rotWithShape="0">
                    <a:schemeClr val="dk1">
                      <a:alpha val="40000"/>
                    </a:schemeClr>
                  </a:outerShdw>
                </a:effectLst>
                <a:latin typeface="造字工房刻宋（非商用）粗体" pitchFamily="50" charset="-122"/>
                <a:ea typeface="造字工房刻宋（非商用）粗体" pitchFamily="50" charset="-122"/>
                <a:sym typeface="+mn-ea"/>
              </a:rPr>
              <a:t>用户</a:t>
            </a:r>
          </a:p>
        </p:txBody>
      </p:sp>
      <p:pic>
        <p:nvPicPr>
          <p:cNvPr id="2" name="图片 1"/>
          <p:cNvPicPr>
            <a:picLocks noChangeAspect="1"/>
          </p:cNvPicPr>
          <p:nvPr/>
        </p:nvPicPr>
        <p:blipFill>
          <a:blip r:embed="rId2"/>
          <a:stretch>
            <a:fillRect/>
          </a:stretch>
        </p:blipFill>
        <p:spPr>
          <a:xfrm>
            <a:off x="443230" y="1292225"/>
            <a:ext cx="8388985" cy="2559050"/>
          </a:xfrm>
          <a:prstGeom prst="rect">
            <a:avLst/>
          </a:prstGeom>
        </p:spPr>
      </p:pic>
    </p:spTree>
  </p:cSld>
  <p:clrMapOvr>
    <a:masterClrMapping/>
  </p:clrMapOvr>
  <p:transition spd="slow">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菱形 29"/>
          <p:cNvSpPr/>
          <p:nvPr/>
        </p:nvSpPr>
        <p:spPr>
          <a:xfrm>
            <a:off x="622713" y="144408"/>
            <a:ext cx="593996" cy="685733"/>
          </a:xfrm>
          <a:prstGeom prst="diamond">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造字工房刻宋（非商用）粗体" pitchFamily="50" charset="-122"/>
                <a:ea typeface="造字工房刻宋（非商用）粗体" pitchFamily="50" charset="-122"/>
              </a:rPr>
              <a:t>5</a:t>
            </a:r>
          </a:p>
        </p:txBody>
      </p:sp>
      <p:sp>
        <p:nvSpPr>
          <p:cNvPr id="32" name="文本框 31"/>
          <p:cNvSpPr txBox="1"/>
          <p:nvPr/>
        </p:nvSpPr>
        <p:spPr>
          <a:xfrm>
            <a:off x="1569720" y="257175"/>
            <a:ext cx="5112385" cy="460375"/>
          </a:xfrm>
          <a:prstGeom prst="rect">
            <a:avLst/>
          </a:prstGeom>
          <a:noFill/>
        </p:spPr>
        <p:txBody>
          <a:bodyPr wrap="square" rtlCol="0" anchor="t">
            <a:spAutoFit/>
          </a:bodyPr>
          <a:lstStyle/>
          <a:p>
            <a:r>
              <a:rPr lang="zh-CN" sz="2400" dirty="0" smtClean="0">
                <a:effectLst>
                  <a:outerShdw blurRad="38100" dist="19050" dir="2700000" algn="tl" rotWithShape="0">
                    <a:schemeClr val="dk1">
                      <a:alpha val="40000"/>
                    </a:schemeClr>
                  </a:outerShdw>
                </a:effectLst>
                <a:latin typeface="造字工房刻宋（非商用）粗体" pitchFamily="50" charset="-122"/>
                <a:ea typeface="造字工房刻宋（非商用）粗体" pitchFamily="50" charset="-122"/>
                <a:sym typeface="+mn-ea"/>
              </a:rPr>
              <a:t>数据库</a:t>
            </a:r>
            <a:r>
              <a:rPr lang="en-US" altLang="zh-CN" sz="2400" dirty="0" smtClean="0">
                <a:effectLst>
                  <a:outerShdw blurRad="38100" dist="19050" dir="2700000" algn="tl" rotWithShape="0">
                    <a:schemeClr val="dk1">
                      <a:alpha val="40000"/>
                    </a:schemeClr>
                  </a:outerShdw>
                </a:effectLst>
                <a:latin typeface="造字工房刻宋（非商用）粗体" pitchFamily="50" charset="-122"/>
                <a:ea typeface="造字工房刻宋（非商用）粗体" pitchFamily="50" charset="-122"/>
                <a:sym typeface="+mn-ea"/>
              </a:rPr>
              <a:t>---</a:t>
            </a:r>
            <a:r>
              <a:rPr lang="zh-CN" altLang="en-US" sz="2400" dirty="0" smtClean="0">
                <a:effectLst>
                  <a:outerShdw blurRad="38100" dist="19050" dir="2700000" algn="tl" rotWithShape="0">
                    <a:schemeClr val="dk1">
                      <a:alpha val="40000"/>
                    </a:schemeClr>
                  </a:outerShdw>
                </a:effectLst>
                <a:latin typeface="造字工房刻宋（非商用）粗体" pitchFamily="50" charset="-122"/>
                <a:ea typeface="造字工房刻宋（非商用）粗体" pitchFamily="50" charset="-122"/>
                <a:sym typeface="+mn-ea"/>
              </a:rPr>
              <a:t>订单</a:t>
            </a:r>
          </a:p>
        </p:txBody>
      </p:sp>
      <p:pic>
        <p:nvPicPr>
          <p:cNvPr id="2" name="图片 1"/>
          <p:cNvPicPr>
            <a:picLocks noChangeAspect="1"/>
          </p:cNvPicPr>
          <p:nvPr/>
        </p:nvPicPr>
        <p:blipFill>
          <a:blip r:embed="rId2"/>
          <a:stretch>
            <a:fillRect/>
          </a:stretch>
        </p:blipFill>
        <p:spPr>
          <a:xfrm>
            <a:off x="829945" y="911225"/>
            <a:ext cx="7090410" cy="3811905"/>
          </a:xfrm>
          <a:prstGeom prst="rect">
            <a:avLst/>
          </a:prstGeom>
        </p:spPr>
      </p:pic>
    </p:spTree>
  </p:cSld>
  <p:clrMapOvr>
    <a:masterClrMapping/>
  </p:clrMapOvr>
  <p:transition spd="slow">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菱形 29"/>
          <p:cNvSpPr/>
          <p:nvPr/>
        </p:nvSpPr>
        <p:spPr>
          <a:xfrm>
            <a:off x="622713" y="144408"/>
            <a:ext cx="593996" cy="685733"/>
          </a:xfrm>
          <a:prstGeom prst="diamond">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造字工房刻宋（非商用）粗体" pitchFamily="50" charset="-122"/>
                <a:ea typeface="造字工房刻宋（非商用）粗体" pitchFamily="50" charset="-122"/>
              </a:rPr>
              <a:t>5</a:t>
            </a:r>
          </a:p>
        </p:txBody>
      </p:sp>
      <p:sp>
        <p:nvSpPr>
          <p:cNvPr id="32" name="文本框 31"/>
          <p:cNvSpPr txBox="1"/>
          <p:nvPr/>
        </p:nvSpPr>
        <p:spPr>
          <a:xfrm>
            <a:off x="1569720" y="257175"/>
            <a:ext cx="5112385" cy="460375"/>
          </a:xfrm>
          <a:prstGeom prst="rect">
            <a:avLst/>
          </a:prstGeom>
          <a:noFill/>
        </p:spPr>
        <p:txBody>
          <a:bodyPr wrap="square" rtlCol="0" anchor="t">
            <a:spAutoFit/>
          </a:bodyPr>
          <a:lstStyle/>
          <a:p>
            <a:r>
              <a:rPr lang="zh-CN" sz="2400" dirty="0" smtClean="0">
                <a:effectLst>
                  <a:outerShdw blurRad="38100" dist="19050" dir="2700000" algn="tl" rotWithShape="0">
                    <a:schemeClr val="dk1">
                      <a:alpha val="40000"/>
                    </a:schemeClr>
                  </a:outerShdw>
                </a:effectLst>
                <a:latin typeface="造字工房刻宋（非商用）粗体" pitchFamily="50" charset="-122"/>
                <a:ea typeface="造字工房刻宋（非商用）粗体" pitchFamily="50" charset="-122"/>
                <a:sym typeface="+mn-ea"/>
              </a:rPr>
              <a:t>数据库</a:t>
            </a:r>
            <a:r>
              <a:rPr lang="en-US" altLang="zh-CN" sz="2400" dirty="0" smtClean="0">
                <a:effectLst>
                  <a:outerShdw blurRad="38100" dist="19050" dir="2700000" algn="tl" rotWithShape="0">
                    <a:schemeClr val="dk1">
                      <a:alpha val="40000"/>
                    </a:schemeClr>
                  </a:outerShdw>
                </a:effectLst>
                <a:latin typeface="造字工房刻宋（非商用）粗体" pitchFamily="50" charset="-122"/>
                <a:ea typeface="造字工房刻宋（非商用）粗体" pitchFamily="50" charset="-122"/>
                <a:sym typeface="+mn-ea"/>
              </a:rPr>
              <a:t>---</a:t>
            </a:r>
            <a:r>
              <a:rPr lang="zh-CN" altLang="en-US" sz="2400" dirty="0" smtClean="0">
                <a:effectLst>
                  <a:outerShdw blurRad="38100" dist="19050" dir="2700000" algn="tl" rotWithShape="0">
                    <a:schemeClr val="dk1">
                      <a:alpha val="40000"/>
                    </a:schemeClr>
                  </a:outerShdw>
                </a:effectLst>
                <a:latin typeface="造字工房刻宋（非商用）粗体" pitchFamily="50" charset="-122"/>
                <a:ea typeface="造字工房刻宋（非商用）粗体" pitchFamily="50" charset="-122"/>
                <a:sym typeface="+mn-ea"/>
              </a:rPr>
              <a:t>订单与书籍的关系</a:t>
            </a:r>
          </a:p>
        </p:txBody>
      </p:sp>
      <p:pic>
        <p:nvPicPr>
          <p:cNvPr id="3" name="图片 2"/>
          <p:cNvPicPr>
            <a:picLocks noChangeAspect="1"/>
          </p:cNvPicPr>
          <p:nvPr/>
        </p:nvPicPr>
        <p:blipFill>
          <a:blip r:embed="rId2"/>
          <a:stretch>
            <a:fillRect/>
          </a:stretch>
        </p:blipFill>
        <p:spPr>
          <a:xfrm>
            <a:off x="953135" y="829945"/>
            <a:ext cx="7006590" cy="3998595"/>
          </a:xfrm>
          <a:prstGeom prst="rect">
            <a:avLst/>
          </a:prstGeom>
        </p:spPr>
      </p:pic>
    </p:spTree>
  </p:cSld>
  <p:clrMapOvr>
    <a:masterClrMapping/>
  </p:clrMapOvr>
  <p:transition spd="slow">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菱形 29"/>
          <p:cNvSpPr/>
          <p:nvPr/>
        </p:nvSpPr>
        <p:spPr>
          <a:xfrm>
            <a:off x="622713" y="144408"/>
            <a:ext cx="593996" cy="685733"/>
          </a:xfrm>
          <a:prstGeom prst="diamond">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造字工房刻宋（非商用）粗体" pitchFamily="50" charset="-122"/>
                <a:ea typeface="造字工房刻宋（非商用）粗体" pitchFamily="50" charset="-122"/>
              </a:rPr>
              <a:t>5</a:t>
            </a:r>
          </a:p>
        </p:txBody>
      </p:sp>
      <p:sp>
        <p:nvSpPr>
          <p:cNvPr id="32" name="文本框 31"/>
          <p:cNvSpPr txBox="1"/>
          <p:nvPr/>
        </p:nvSpPr>
        <p:spPr>
          <a:xfrm>
            <a:off x="1569720" y="257175"/>
            <a:ext cx="5112385" cy="460375"/>
          </a:xfrm>
          <a:prstGeom prst="rect">
            <a:avLst/>
          </a:prstGeom>
          <a:noFill/>
        </p:spPr>
        <p:txBody>
          <a:bodyPr wrap="square" rtlCol="0" anchor="t">
            <a:spAutoFit/>
          </a:bodyPr>
          <a:lstStyle/>
          <a:p>
            <a:r>
              <a:rPr lang="zh-CN" sz="2400" dirty="0" smtClean="0">
                <a:effectLst>
                  <a:outerShdw blurRad="38100" dist="19050" dir="2700000" algn="tl" rotWithShape="0">
                    <a:schemeClr val="dk1">
                      <a:alpha val="40000"/>
                    </a:schemeClr>
                  </a:outerShdw>
                </a:effectLst>
                <a:latin typeface="造字工房刻宋（非商用）粗体" pitchFamily="50" charset="-122"/>
                <a:ea typeface="造字工房刻宋（非商用）粗体" pitchFamily="50" charset="-122"/>
                <a:sym typeface="+mn-ea"/>
              </a:rPr>
              <a:t>数据库</a:t>
            </a:r>
            <a:r>
              <a:rPr lang="en-US" altLang="zh-CN" sz="2400" dirty="0" smtClean="0">
                <a:effectLst>
                  <a:outerShdw blurRad="38100" dist="19050" dir="2700000" algn="tl" rotWithShape="0">
                    <a:schemeClr val="dk1">
                      <a:alpha val="40000"/>
                    </a:schemeClr>
                  </a:outerShdw>
                </a:effectLst>
                <a:latin typeface="造字工房刻宋（非商用）粗体" pitchFamily="50" charset="-122"/>
                <a:ea typeface="造字工房刻宋（非商用）粗体" pitchFamily="50" charset="-122"/>
                <a:sym typeface="+mn-ea"/>
              </a:rPr>
              <a:t>---</a:t>
            </a:r>
            <a:r>
              <a:rPr lang="zh-CN" altLang="en-US" sz="2400" dirty="0" smtClean="0">
                <a:effectLst>
                  <a:outerShdw blurRad="38100" dist="19050" dir="2700000" algn="tl" rotWithShape="0">
                    <a:schemeClr val="dk1">
                      <a:alpha val="40000"/>
                    </a:schemeClr>
                  </a:outerShdw>
                </a:effectLst>
                <a:latin typeface="造字工房刻宋（非商用）粗体" pitchFamily="50" charset="-122"/>
                <a:ea typeface="造字工房刻宋（非商用）粗体" pitchFamily="50" charset="-122"/>
                <a:sym typeface="+mn-ea"/>
              </a:rPr>
              <a:t>购物车</a:t>
            </a:r>
          </a:p>
        </p:txBody>
      </p:sp>
      <p:pic>
        <p:nvPicPr>
          <p:cNvPr id="2" name="图片 1"/>
          <p:cNvPicPr>
            <a:picLocks noChangeAspect="1"/>
          </p:cNvPicPr>
          <p:nvPr/>
        </p:nvPicPr>
        <p:blipFill>
          <a:blip r:embed="rId3"/>
          <a:stretch>
            <a:fillRect/>
          </a:stretch>
        </p:blipFill>
        <p:spPr>
          <a:xfrm>
            <a:off x="845820" y="1021715"/>
            <a:ext cx="6992620" cy="3614420"/>
          </a:xfrm>
          <a:prstGeom prst="rect">
            <a:avLst/>
          </a:prstGeom>
        </p:spPr>
      </p:pic>
    </p:spTree>
  </p:cSld>
  <p:clrMapOvr>
    <a:masterClrMapping/>
  </p:clrMapOvr>
  <p:transition spd="slow">
    <p:push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菱形 29"/>
          <p:cNvSpPr/>
          <p:nvPr/>
        </p:nvSpPr>
        <p:spPr>
          <a:xfrm>
            <a:off x="622713" y="144408"/>
            <a:ext cx="593996" cy="685733"/>
          </a:xfrm>
          <a:prstGeom prst="diamond">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造字工房刻宋（非商用）粗体" pitchFamily="50" charset="-122"/>
                <a:ea typeface="造字工房刻宋（非商用）粗体" pitchFamily="50" charset="-122"/>
              </a:rPr>
              <a:t>5</a:t>
            </a:r>
          </a:p>
        </p:txBody>
      </p:sp>
      <p:sp>
        <p:nvSpPr>
          <p:cNvPr id="32" name="文本框 31"/>
          <p:cNvSpPr txBox="1"/>
          <p:nvPr/>
        </p:nvSpPr>
        <p:spPr>
          <a:xfrm>
            <a:off x="1569720" y="257175"/>
            <a:ext cx="5112385" cy="460375"/>
          </a:xfrm>
          <a:prstGeom prst="rect">
            <a:avLst/>
          </a:prstGeom>
          <a:noFill/>
        </p:spPr>
        <p:txBody>
          <a:bodyPr wrap="square" rtlCol="0" anchor="t">
            <a:spAutoFit/>
          </a:bodyPr>
          <a:lstStyle/>
          <a:p>
            <a:r>
              <a:rPr lang="zh-CN" sz="2400" dirty="0" smtClean="0">
                <a:effectLst>
                  <a:outerShdw blurRad="38100" dist="19050" dir="2700000" algn="tl" rotWithShape="0">
                    <a:schemeClr val="dk1">
                      <a:alpha val="40000"/>
                    </a:schemeClr>
                  </a:outerShdw>
                </a:effectLst>
                <a:latin typeface="造字工房刻宋（非商用）粗体" pitchFamily="50" charset="-122"/>
                <a:ea typeface="造字工房刻宋（非商用）粗体" pitchFamily="50" charset="-122"/>
                <a:sym typeface="+mn-ea"/>
              </a:rPr>
              <a:t>代码设计</a:t>
            </a:r>
          </a:p>
        </p:txBody>
      </p:sp>
      <p:pic>
        <p:nvPicPr>
          <p:cNvPr id="233" name="图片 233" descr="C:\Users\Administrator\Documents\Tencent Files\1121645477\Image\C2C\RL{KA8I97LES}6}ZPH}J6`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1339850" y="918210"/>
            <a:ext cx="6376670" cy="3657600"/>
          </a:xfrm>
          <a:prstGeom prst="rect">
            <a:avLst/>
          </a:prstGeom>
          <a:noFill/>
          <a:ln>
            <a:noFill/>
          </a:ln>
        </p:spPr>
      </p:pic>
    </p:spTree>
  </p:cSld>
  <p:clrMapOvr>
    <a:masterClrMapping/>
  </p:clrMapOvr>
  <p:transition spd="slow">
    <p:push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菱形 29"/>
          <p:cNvSpPr/>
          <p:nvPr/>
        </p:nvSpPr>
        <p:spPr>
          <a:xfrm>
            <a:off x="622713" y="144408"/>
            <a:ext cx="593996" cy="685733"/>
          </a:xfrm>
          <a:prstGeom prst="diamond">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latin typeface="造字工房刻宋（非商用）粗体" pitchFamily="50" charset="-122"/>
                <a:ea typeface="造字工房刻宋（非商用）粗体" pitchFamily="50" charset="-122"/>
              </a:rPr>
              <a:t>6</a:t>
            </a:r>
            <a:endParaRPr lang="en-US" altLang="zh-CN" sz="3200" dirty="0">
              <a:latin typeface="造字工房刻宋（非商用）粗体" pitchFamily="50" charset="-122"/>
              <a:ea typeface="造字工房刻宋（非商用）粗体" pitchFamily="50" charset="-122"/>
            </a:endParaRPr>
          </a:p>
        </p:txBody>
      </p:sp>
      <p:sp>
        <p:nvSpPr>
          <p:cNvPr id="32" name="文本框 31"/>
          <p:cNvSpPr txBox="1"/>
          <p:nvPr/>
        </p:nvSpPr>
        <p:spPr>
          <a:xfrm>
            <a:off x="1569720" y="257175"/>
            <a:ext cx="5112385" cy="460375"/>
          </a:xfrm>
          <a:prstGeom prst="rect">
            <a:avLst/>
          </a:prstGeom>
          <a:noFill/>
        </p:spPr>
        <p:txBody>
          <a:bodyPr wrap="square" rtlCol="0" anchor="t">
            <a:spAutoFit/>
          </a:bodyPr>
          <a:lstStyle/>
          <a:p>
            <a:r>
              <a:rPr lang="zh-CN" altLang="en-US" sz="2400" dirty="0" smtClean="0">
                <a:effectLst>
                  <a:outerShdw blurRad="38100" dist="19050" dir="2700000" algn="tl" rotWithShape="0">
                    <a:schemeClr val="dk1">
                      <a:alpha val="40000"/>
                    </a:schemeClr>
                  </a:outerShdw>
                </a:effectLst>
                <a:latin typeface="造字工房刻宋（非商用）粗体" pitchFamily="50" charset="-122"/>
                <a:ea typeface="造字工房刻宋（非商用）粗体" pitchFamily="50" charset="-122"/>
                <a:sym typeface="+mn-ea"/>
              </a:rPr>
              <a:t>技术栈</a:t>
            </a:r>
            <a:endParaRPr lang="zh-CN" sz="2400" dirty="0" smtClean="0">
              <a:effectLst>
                <a:outerShdw blurRad="38100" dist="19050" dir="2700000" algn="tl" rotWithShape="0">
                  <a:schemeClr val="dk1">
                    <a:alpha val="40000"/>
                  </a:schemeClr>
                </a:outerShdw>
              </a:effectLst>
              <a:latin typeface="造字工房刻宋（非商用）粗体" pitchFamily="50" charset="-122"/>
              <a:ea typeface="造字工房刻宋（非商用）粗体" pitchFamily="50" charset="-122"/>
              <a:sym typeface="+mn-ea"/>
            </a:endParaRPr>
          </a:p>
        </p:txBody>
      </p:sp>
      <p:sp>
        <p:nvSpPr>
          <p:cNvPr id="2" name="文本框 1"/>
          <p:cNvSpPr txBox="1"/>
          <p:nvPr/>
        </p:nvSpPr>
        <p:spPr>
          <a:xfrm>
            <a:off x="2051824" y="1375317"/>
            <a:ext cx="4246547" cy="369332"/>
          </a:xfrm>
          <a:prstGeom prst="rect">
            <a:avLst/>
          </a:prstGeom>
          <a:noFill/>
        </p:spPr>
        <p:txBody>
          <a:bodyPr wrap="none" rtlCol="0">
            <a:spAutoFit/>
          </a:bodyPr>
          <a:lstStyle/>
          <a:p>
            <a:r>
              <a:rPr kumimoji="1" lang="zh-CN" altLang="en-US" dirty="0" smtClean="0"/>
              <a:t>前端：</a:t>
            </a:r>
            <a:r>
              <a:rPr kumimoji="1" lang="en-US" altLang="zh-CN" dirty="0" err="1" smtClean="0"/>
              <a:t>html+css+js</a:t>
            </a:r>
            <a:r>
              <a:rPr kumimoji="1" lang="en-US" altLang="zh-CN" dirty="0" smtClean="0"/>
              <a:t>/</a:t>
            </a:r>
            <a:r>
              <a:rPr kumimoji="1" lang="en-US" altLang="zh-CN" dirty="0" err="1" smtClean="0"/>
              <a:t>jquery</a:t>
            </a:r>
            <a:r>
              <a:rPr kumimoji="1" lang="en-US" altLang="zh-CN" dirty="0" smtClean="0"/>
              <a:t>/ajax</a:t>
            </a:r>
            <a:r>
              <a:rPr kumimoji="1" lang="zh-CN" altLang="en-US" dirty="0" smtClean="0"/>
              <a:t> </a:t>
            </a:r>
            <a:r>
              <a:rPr kumimoji="1" lang="en-US" altLang="zh-CN" dirty="0" smtClean="0"/>
              <a:t>+</a:t>
            </a:r>
            <a:r>
              <a:rPr kumimoji="1" lang="zh-CN" altLang="en-US" dirty="0" smtClean="0"/>
              <a:t> </a:t>
            </a:r>
            <a:r>
              <a:rPr kumimoji="1" lang="en-US" altLang="zh-CN" dirty="0" smtClean="0"/>
              <a:t>bootstrap</a:t>
            </a:r>
            <a:endParaRPr kumimoji="1" lang="zh-CN" altLang="en-US" dirty="0"/>
          </a:p>
        </p:txBody>
      </p:sp>
      <p:sp>
        <p:nvSpPr>
          <p:cNvPr id="7" name="文本框 6"/>
          <p:cNvSpPr txBox="1"/>
          <p:nvPr/>
        </p:nvSpPr>
        <p:spPr>
          <a:xfrm>
            <a:off x="2051824" y="2217750"/>
            <a:ext cx="3039102" cy="369332"/>
          </a:xfrm>
          <a:prstGeom prst="rect">
            <a:avLst/>
          </a:prstGeom>
          <a:noFill/>
        </p:spPr>
        <p:txBody>
          <a:bodyPr wrap="none" rtlCol="0">
            <a:spAutoFit/>
          </a:bodyPr>
          <a:lstStyle/>
          <a:p>
            <a:r>
              <a:rPr kumimoji="1" lang="zh-CN" altLang="en-US" dirty="0" smtClean="0"/>
              <a:t>后端：</a:t>
            </a:r>
            <a:r>
              <a:rPr kumimoji="1" lang="en-US" altLang="zh-CN" dirty="0" smtClean="0"/>
              <a:t>python+django+sqlite3</a:t>
            </a:r>
            <a:endParaRPr kumimoji="1" lang="zh-CN" altLang="en-US" dirty="0"/>
          </a:p>
        </p:txBody>
      </p:sp>
      <p:sp>
        <p:nvSpPr>
          <p:cNvPr id="8" name="文本框 7"/>
          <p:cNvSpPr txBox="1"/>
          <p:nvPr/>
        </p:nvSpPr>
        <p:spPr>
          <a:xfrm>
            <a:off x="2051824" y="1375317"/>
            <a:ext cx="3110788" cy="369332"/>
          </a:xfrm>
          <a:prstGeom prst="rect">
            <a:avLst/>
          </a:prstGeom>
          <a:noFill/>
        </p:spPr>
        <p:txBody>
          <a:bodyPr wrap="none" rtlCol="0">
            <a:spAutoFit/>
          </a:bodyPr>
          <a:lstStyle/>
          <a:p>
            <a:r>
              <a:rPr kumimoji="1" lang="zh-CN" altLang="en-US" dirty="0" smtClean="0"/>
              <a:t>前端：</a:t>
            </a:r>
            <a:r>
              <a:rPr kumimoji="1" lang="en-US" altLang="zh-CN" dirty="0" err="1" smtClean="0"/>
              <a:t>html+css+js</a:t>
            </a:r>
            <a:r>
              <a:rPr kumimoji="1" lang="en-US" altLang="zh-CN" dirty="0" smtClean="0"/>
              <a:t>/</a:t>
            </a:r>
            <a:r>
              <a:rPr kumimoji="1" lang="en-US" altLang="zh-CN" dirty="0" err="1" smtClean="0"/>
              <a:t>jquery</a:t>
            </a:r>
            <a:r>
              <a:rPr kumimoji="1" lang="en-US" altLang="zh-CN" dirty="0" smtClean="0"/>
              <a:t>/ajax</a:t>
            </a:r>
            <a:endParaRPr kumimoji="1" lang="zh-CN" altLang="en-US" dirty="0"/>
          </a:p>
        </p:txBody>
      </p:sp>
    </p:spTree>
    <p:extLst>
      <p:ext uri="{BB962C8B-B14F-4D97-AF65-F5344CB8AC3E}">
        <p14:creationId xmlns:p14="http://schemas.microsoft.com/office/powerpoint/2010/main" val="966931007"/>
      </p:ext>
    </p:extLst>
  </p:cSld>
  <p:clrMapOvr>
    <a:masterClrMapping/>
  </p:clrMapOvr>
  <p:transition spd="slow">
    <p:push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cstate="screen"/>
          <a:srcRect/>
          <a:stretch>
            <a:fillRect/>
          </a:stretch>
        </p:blipFill>
        <p:spPr>
          <a:xfrm>
            <a:off x="1475656" y="1707654"/>
            <a:ext cx="1343594" cy="1610828"/>
          </a:xfrm>
          <a:prstGeom prst="rect">
            <a:avLst/>
          </a:prstGeom>
        </p:spPr>
      </p:pic>
      <p:sp>
        <p:nvSpPr>
          <p:cNvPr id="3" name="TextBox 2"/>
          <p:cNvSpPr txBox="1"/>
          <p:nvPr/>
        </p:nvSpPr>
        <p:spPr>
          <a:xfrm>
            <a:off x="2987824" y="2065222"/>
            <a:ext cx="3611880" cy="922020"/>
          </a:xfrm>
          <a:prstGeom prst="rect">
            <a:avLst/>
          </a:prstGeom>
          <a:noFill/>
        </p:spPr>
        <p:txBody>
          <a:bodyPr wrap="none" rtlCol="0">
            <a:spAutoFit/>
          </a:bodyPr>
          <a:lstStyle/>
          <a:p>
            <a:r>
              <a:rPr lang="zh-CN" altLang="en-US" sz="5400" dirty="0" smtClean="0">
                <a:solidFill>
                  <a:schemeClr val="tx1">
                    <a:lumMod val="75000"/>
                    <a:lumOff val="25000"/>
                  </a:schemeClr>
                </a:solidFill>
                <a:latin typeface="华文中宋" panose="02010600040101010101" pitchFamily="2" charset="-122"/>
                <a:ea typeface="华文中宋" panose="02010600040101010101" pitchFamily="2" charset="-122"/>
              </a:rPr>
              <a:t>谢谢观看！</a:t>
            </a:r>
            <a:endParaRPr lang="zh-CN" altLang="en-US" sz="5400" dirty="0">
              <a:solidFill>
                <a:schemeClr val="tx1">
                  <a:lumMod val="75000"/>
                  <a:lumOff val="25000"/>
                </a:schemeClr>
              </a:solidFill>
              <a:latin typeface="华文中宋" panose="02010600040101010101" pitchFamily="2" charset="-122"/>
              <a:ea typeface="华文中宋" panose="02010600040101010101" pitchFamily="2" charset="-122"/>
            </a:endParaRPr>
          </a:p>
        </p:txBody>
      </p:sp>
    </p:spTree>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rotWithShape="1">
          <a:blip r:embed="rId3" cstate="screen"/>
          <a:srcRect/>
          <a:stretch>
            <a:fillRect/>
          </a:stretch>
        </p:blipFill>
        <p:spPr>
          <a:xfrm>
            <a:off x="225898" y="3483882"/>
            <a:ext cx="1343594" cy="1610828"/>
          </a:xfrm>
          <a:prstGeom prst="rect">
            <a:avLst/>
          </a:prstGeom>
        </p:spPr>
      </p:pic>
      <p:sp>
        <p:nvSpPr>
          <p:cNvPr id="10" name="TextBox 14"/>
          <p:cNvSpPr txBox="1"/>
          <p:nvPr/>
        </p:nvSpPr>
        <p:spPr>
          <a:xfrm>
            <a:off x="1301120" y="193060"/>
            <a:ext cx="1605280" cy="521970"/>
          </a:xfrm>
          <a:prstGeom prst="rect">
            <a:avLst/>
          </a:prstGeom>
          <a:noFill/>
        </p:spPr>
        <p:txBody>
          <a:bodyPr wrap="none" rtlCol="0">
            <a:spAutoFit/>
          </a:bodyPr>
          <a:lstStyle/>
          <a:p>
            <a:r>
              <a:rPr lang="zh-CN" altLang="en-US" sz="2800" dirty="0">
                <a:latin typeface="造字工房刻宋（非商用）粗体" pitchFamily="50" charset="-122"/>
                <a:ea typeface="造字工房刻宋（非商用）粗体" pitchFamily="50" charset="-122"/>
              </a:rPr>
              <a:t>背景概述</a:t>
            </a:r>
          </a:p>
        </p:txBody>
      </p:sp>
      <p:sp>
        <p:nvSpPr>
          <p:cNvPr id="20" name="文本框 19"/>
          <p:cNvSpPr txBox="1"/>
          <p:nvPr/>
        </p:nvSpPr>
        <p:spPr>
          <a:xfrm>
            <a:off x="553720" y="817880"/>
            <a:ext cx="3359785" cy="3507740"/>
          </a:xfrm>
          <a:prstGeom prst="rect">
            <a:avLst/>
          </a:prstGeom>
          <a:noFill/>
        </p:spPr>
        <p:txBody>
          <a:bodyPr wrap="square" rtlCol="0">
            <a:spAutoFit/>
          </a:bodyPr>
          <a:lstStyle/>
          <a:p>
            <a:r>
              <a:rPr lang="en-US" altLang="zh-CN" sz="1400"/>
              <a:t>     </a:t>
            </a:r>
            <a:r>
              <a:rPr lang="zh-CN" altLang="en-US" sz="1400"/>
              <a:t>随着社会资源利用越来越受到重视，使得二手书市场越来越壮大。我们通过问卷调查的结果发现</a:t>
            </a:r>
            <a:r>
              <a:rPr lang="zh-CN" altLang="en-US" sz="1600"/>
              <a:t>：</a:t>
            </a:r>
          </a:p>
          <a:p>
            <a:r>
              <a:rPr lang="en-US" sz="1600"/>
              <a:t>(1)</a:t>
            </a:r>
            <a:r>
              <a:rPr lang="zh-CN" altLang="en-US" sz="1600" b="1"/>
              <a:t>用过的旧书不知如何处理</a:t>
            </a:r>
            <a:r>
              <a:rPr lang="zh-CN" altLang="en-US" sz="1600"/>
              <a:t>：</a:t>
            </a:r>
            <a:r>
              <a:rPr lang="en-US" altLang="zh-CN" sz="1400"/>
              <a:t>72%</a:t>
            </a:r>
            <a:r>
              <a:rPr lang="zh-CN" altLang="en-US" sz="1400"/>
              <a:t>的同学选择当废纸卖掉用过的书，造成资源浪费；</a:t>
            </a:r>
          </a:p>
          <a:p>
            <a:r>
              <a:rPr lang="en-US" sz="1600"/>
              <a:t>(2)</a:t>
            </a:r>
            <a:r>
              <a:rPr lang="zh-CN" altLang="en-US" sz="1600" b="1"/>
              <a:t>愿意购买旧书的人数较多</a:t>
            </a:r>
            <a:r>
              <a:rPr lang="zh-CN" altLang="en-US" sz="1600"/>
              <a:t>：</a:t>
            </a:r>
            <a:r>
              <a:rPr lang="zh-CN" altLang="en-US" sz="1400"/>
              <a:t>在调查中有将近</a:t>
            </a:r>
            <a:r>
              <a:rPr lang="en-US" altLang="zh-CN" sz="1400"/>
              <a:t>90%</a:t>
            </a:r>
            <a:r>
              <a:rPr lang="zh-CN" altLang="en-US" sz="1400"/>
              <a:t>的同学愿意购买；</a:t>
            </a:r>
          </a:p>
          <a:p>
            <a:r>
              <a:rPr lang="en-US" sz="1600"/>
              <a:t>(3)</a:t>
            </a:r>
            <a:r>
              <a:rPr lang="zh-CN" altLang="en-US" sz="1600" b="1"/>
              <a:t>购买旧书的地点多在实体店</a:t>
            </a:r>
            <a:r>
              <a:rPr lang="zh-CN" altLang="en-US" sz="1600"/>
              <a:t>：</a:t>
            </a:r>
            <a:r>
              <a:rPr lang="zh-CN" altLang="en-US" sz="1400"/>
              <a:t>在学校附近的书店购买占</a:t>
            </a:r>
            <a:r>
              <a:rPr lang="en-US" altLang="zh-CN" sz="1400"/>
              <a:t>67%</a:t>
            </a:r>
            <a:r>
              <a:rPr lang="zh-CN" altLang="en-US" sz="1400"/>
              <a:t>，仅有</a:t>
            </a:r>
            <a:r>
              <a:rPr lang="en-US" altLang="zh-CN" sz="1400"/>
              <a:t>23%</a:t>
            </a:r>
            <a:r>
              <a:rPr lang="zh-CN" altLang="en-US" sz="1400"/>
              <a:t>在网上购买；</a:t>
            </a:r>
          </a:p>
          <a:p>
            <a:r>
              <a:rPr lang="en-US" sz="1600"/>
              <a:t>(4)</a:t>
            </a:r>
            <a:r>
              <a:rPr lang="zh-CN" altLang="en-US" sz="1600" b="1"/>
              <a:t>手中闲置的图书数量巨大：</a:t>
            </a:r>
            <a:r>
              <a:rPr lang="zh-CN" altLang="en-US" sz="1400"/>
              <a:t>拥有</a:t>
            </a:r>
            <a:r>
              <a:rPr lang="en-US" altLang="zh-CN" sz="1400"/>
              <a:t>60</a:t>
            </a:r>
            <a:r>
              <a:rPr lang="zh-CN" altLang="en-US" sz="1400"/>
              <a:t>本以上闲书的同学占到近</a:t>
            </a:r>
            <a:r>
              <a:rPr lang="en-US" altLang="zh-CN" sz="1400"/>
              <a:t>70%</a:t>
            </a:r>
            <a:r>
              <a:rPr lang="zh-CN" altLang="en-US" sz="1400"/>
              <a:t>。</a:t>
            </a:r>
          </a:p>
          <a:p>
            <a:r>
              <a:rPr lang="en-US" altLang="zh-CN" sz="1600"/>
              <a:t>(5)</a:t>
            </a:r>
            <a:r>
              <a:rPr lang="zh-CN" altLang="en-US" sz="1600" b="1"/>
              <a:t>对二手书平台的需求巨大</a:t>
            </a:r>
            <a:r>
              <a:rPr lang="zh-CN" altLang="en-US" sz="1400"/>
              <a:t>：有</a:t>
            </a:r>
            <a:r>
              <a:rPr lang="en-US" altLang="zh-CN" sz="1400"/>
              <a:t>94%</a:t>
            </a:r>
            <a:r>
              <a:rPr lang="zh-CN" altLang="en-US" sz="1400"/>
              <a:t>的同学愿意关注这样的平台。</a:t>
            </a:r>
          </a:p>
        </p:txBody>
      </p:sp>
      <p:sp>
        <p:nvSpPr>
          <p:cNvPr id="23" name="菱形 22"/>
          <p:cNvSpPr/>
          <p:nvPr/>
        </p:nvSpPr>
        <p:spPr>
          <a:xfrm>
            <a:off x="445135" y="167005"/>
            <a:ext cx="515620" cy="548005"/>
          </a:xfrm>
          <a:prstGeom prst="diamond">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latin typeface="造字工房刻宋（非商用）粗体" pitchFamily="50" charset="-122"/>
                <a:ea typeface="造字工房刻宋（非商用）粗体" pitchFamily="50" charset="-122"/>
              </a:rPr>
              <a:t>1</a:t>
            </a:r>
            <a:endParaRPr lang="zh-CN" altLang="en-US" sz="3200" dirty="0" smtClean="0">
              <a:latin typeface="造字工房刻宋（非商用）粗体" pitchFamily="50" charset="-122"/>
              <a:ea typeface="造字工房刻宋（非商用）粗体" pitchFamily="50" charset="-122"/>
            </a:endParaRPr>
          </a:p>
        </p:txBody>
      </p:sp>
      <p:pic>
        <p:nvPicPr>
          <p:cNvPr id="24" name="图片 23"/>
          <p:cNvPicPr>
            <a:picLocks noChangeAspect="1"/>
          </p:cNvPicPr>
          <p:nvPr/>
        </p:nvPicPr>
        <p:blipFill>
          <a:blip r:embed="rId4"/>
          <a:stretch>
            <a:fillRect/>
          </a:stretch>
        </p:blipFill>
        <p:spPr>
          <a:xfrm>
            <a:off x="3913505" y="925830"/>
            <a:ext cx="2414905" cy="2737485"/>
          </a:xfrm>
          <a:prstGeom prst="rect">
            <a:avLst/>
          </a:prstGeom>
        </p:spPr>
      </p:pic>
      <p:pic>
        <p:nvPicPr>
          <p:cNvPr id="25" name="图片 24"/>
          <p:cNvPicPr>
            <a:picLocks noChangeAspect="1"/>
          </p:cNvPicPr>
          <p:nvPr/>
        </p:nvPicPr>
        <p:blipFill>
          <a:blip r:embed="rId5"/>
          <a:stretch>
            <a:fillRect/>
          </a:stretch>
        </p:blipFill>
        <p:spPr>
          <a:xfrm>
            <a:off x="3913505" y="3726815"/>
            <a:ext cx="2414905" cy="541020"/>
          </a:xfrm>
          <a:prstGeom prst="rect">
            <a:avLst/>
          </a:prstGeom>
        </p:spPr>
      </p:pic>
      <p:pic>
        <p:nvPicPr>
          <p:cNvPr id="3" name="图片 2"/>
          <p:cNvPicPr>
            <a:picLocks noChangeAspect="1"/>
          </p:cNvPicPr>
          <p:nvPr/>
        </p:nvPicPr>
        <p:blipFill>
          <a:blip r:embed="rId6"/>
          <a:stretch>
            <a:fillRect/>
          </a:stretch>
        </p:blipFill>
        <p:spPr>
          <a:xfrm>
            <a:off x="6470015" y="746125"/>
            <a:ext cx="2397760" cy="2630170"/>
          </a:xfrm>
          <a:prstGeom prst="rect">
            <a:avLst/>
          </a:prstGeom>
        </p:spPr>
      </p:pic>
      <p:pic>
        <p:nvPicPr>
          <p:cNvPr id="4" name="图片 3"/>
          <p:cNvPicPr>
            <a:picLocks noChangeAspect="1"/>
          </p:cNvPicPr>
          <p:nvPr/>
        </p:nvPicPr>
        <p:blipFill>
          <a:blip r:embed="rId7"/>
          <a:stretch>
            <a:fillRect/>
          </a:stretch>
        </p:blipFill>
        <p:spPr>
          <a:xfrm>
            <a:off x="6470015" y="3376295"/>
            <a:ext cx="2397125" cy="1242060"/>
          </a:xfrm>
          <a:prstGeom prst="rect">
            <a:avLst/>
          </a:prstGeom>
        </p:spPr>
      </p:pic>
    </p:spTree>
    <p:extLst>
      <p:ext uri="{BB962C8B-B14F-4D97-AF65-F5344CB8AC3E}">
        <p14:creationId xmlns:p14="http://schemas.microsoft.com/office/powerpoint/2010/main" val="1679181616"/>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ïṧ1îḑe"/>
          <p:cNvSpPr txBox="1"/>
          <p:nvPr/>
        </p:nvSpPr>
        <p:spPr>
          <a:xfrm>
            <a:off x="1972971" y="598658"/>
            <a:ext cx="5197500" cy="918102"/>
          </a:xfrm>
          <a:prstGeom prst="rect">
            <a:avLst/>
          </a:prstGeom>
          <a:noFill/>
        </p:spPr>
        <p:txBody>
          <a:bodyPr wrap="square" lIns="90000" tIns="46800" rIns="90000" bIns="46800" rtlCol="0">
            <a:normAutofit/>
          </a:bodyPr>
          <a:lstStyle/>
          <a:p>
            <a:pPr algn="ctr">
              <a:lnSpc>
                <a:spcPct val="150000"/>
              </a:lnSpc>
            </a:pPr>
            <a:endParaRPr lang="en-US" altLang="zh-CN" sz="1600" b="1" dirty="0"/>
          </a:p>
        </p:txBody>
      </p:sp>
      <p:grpSp>
        <p:nvGrpSpPr>
          <p:cNvPr id="5" name="íSľïḑé"/>
          <p:cNvGrpSpPr/>
          <p:nvPr/>
        </p:nvGrpSpPr>
        <p:grpSpPr>
          <a:xfrm>
            <a:off x="519273" y="1432080"/>
            <a:ext cx="2613263" cy="1989501"/>
            <a:chOff x="676650" y="3386332"/>
            <a:chExt cx="3484350" cy="2652667"/>
          </a:xfrm>
        </p:grpSpPr>
        <p:sp>
          <p:nvSpPr>
            <p:cNvPr id="14" name="ïS1iḓè"/>
            <p:cNvSpPr/>
            <p:nvPr/>
          </p:nvSpPr>
          <p:spPr>
            <a:xfrm>
              <a:off x="676652" y="3608092"/>
              <a:ext cx="3484348" cy="2430907"/>
            </a:xfrm>
            <a:prstGeom prst="roundRect">
              <a:avLst>
                <a:gd name="adj" fmla="val 2415"/>
              </a:avLst>
            </a:prstGeom>
            <a:gradFill flip="none" rotWithShape="1">
              <a:gsLst>
                <a:gs pos="0">
                  <a:schemeClr val="accent1">
                    <a:alpha val="23000"/>
                  </a:schemeClr>
                </a:gs>
                <a:gs pos="100000">
                  <a:schemeClr val="accent1">
                    <a:alpha val="0"/>
                  </a:schemeClr>
                </a:gs>
              </a:gsLst>
              <a:lin ang="5400000" scaled="1"/>
              <a:tileRect/>
            </a:gradFill>
            <a:ln w="3175">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chorCtr="1">
              <a:normAutofit/>
            </a:bodyPr>
            <a:lstStyle/>
            <a:p>
              <a:pPr>
                <a:lnSpc>
                  <a:spcPct val="130000"/>
                </a:lnSpc>
                <a:defRPr/>
              </a:pPr>
              <a:endParaRPr lang="zh-CN" altLang="en-US" sz="900" dirty="0">
                <a:solidFill>
                  <a:schemeClr val="tx1">
                    <a:lumMod val="75000"/>
                    <a:lumOff val="25000"/>
                  </a:schemeClr>
                </a:solidFill>
              </a:endParaRPr>
            </a:p>
          </p:txBody>
        </p:sp>
        <p:sp>
          <p:nvSpPr>
            <p:cNvPr id="15" name="îşlidè"/>
            <p:cNvSpPr/>
            <p:nvPr/>
          </p:nvSpPr>
          <p:spPr>
            <a:xfrm>
              <a:off x="676650" y="3386332"/>
              <a:ext cx="3484350" cy="443520"/>
            </a:xfrm>
            <a:prstGeom prst="roundRect">
              <a:avLst>
                <a:gd name="adj" fmla="val 50000"/>
              </a:avLst>
            </a:prstGeom>
            <a:solidFill>
              <a:schemeClr val="accent5">
                <a:lumMod val="50000"/>
              </a:schemeClr>
            </a:soli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wrap="none" anchor="ctr">
              <a:noAutofit/>
            </a:bodyPr>
            <a:lstStyle/>
            <a:p>
              <a:pPr algn="ctr"/>
              <a:r>
                <a:rPr lang="zh-CN" altLang="en-US" sz="1600" dirty="0">
                  <a:solidFill>
                    <a:schemeClr val="bg1"/>
                  </a:solidFill>
                  <a:latin typeface="造字工房刻宋（非商用）粗体" pitchFamily="50" charset="-122"/>
                  <a:ea typeface="造字工房刻宋（非商用）粗体" pitchFamily="50" charset="-122"/>
                </a:rPr>
                <a:t>只有实体店，没有电商系统</a:t>
              </a:r>
            </a:p>
          </p:txBody>
        </p:sp>
        <p:sp>
          <p:nvSpPr>
            <p:cNvPr id="16" name="íṩḻíḋê"/>
            <p:cNvSpPr/>
            <p:nvPr/>
          </p:nvSpPr>
          <p:spPr>
            <a:xfrm>
              <a:off x="955439" y="4054913"/>
              <a:ext cx="2926770" cy="1979999"/>
            </a:xfrm>
            <a:prstGeom prst="rect">
              <a:avLst/>
            </a:prstGeom>
          </p:spPr>
          <p:txBody>
            <a:bodyPr wrap="square">
              <a:noAutofit/>
            </a:bodyPr>
            <a:lstStyle/>
            <a:p>
              <a:pPr algn="just">
                <a:lnSpc>
                  <a:spcPct val="130000"/>
                </a:lnSpc>
                <a:defRPr/>
              </a:pPr>
              <a:r>
                <a:rPr lang="zh-CN" sz="1200" dirty="0">
                  <a:solidFill>
                    <a:srgbClr val="4BACC6">
                      <a:lumMod val="50000"/>
                    </a:srgbClr>
                  </a:solidFill>
                  <a:latin typeface="造字工房刻宋（非商用）粗体" pitchFamily="50" charset="-122"/>
                  <a:ea typeface="造字工房刻宋（非商用）粗体" pitchFamily="50" charset="-122"/>
                </a:rPr>
                <a:t>绿色书屋线下设有一个实体书店，没有网上电商系统，我们为其设计了一个网上电商系统。用户在网上商城进行二手书购买，也可以自主发布二手书。</a:t>
              </a:r>
              <a:endParaRPr lang="zh-CN" altLang="en-US" sz="1200" dirty="0">
                <a:solidFill>
                  <a:schemeClr val="accent5">
                    <a:lumMod val="50000"/>
                  </a:schemeClr>
                </a:solidFill>
                <a:latin typeface="造字工房刻宋（非商用）粗体" pitchFamily="50" charset="-122"/>
                <a:ea typeface="造字工房刻宋（非商用）粗体" pitchFamily="50" charset="-122"/>
              </a:endParaRPr>
            </a:p>
            <a:p>
              <a:pPr>
                <a:lnSpc>
                  <a:spcPct val="120000"/>
                </a:lnSpc>
                <a:spcBef>
                  <a:spcPct val="0"/>
                </a:spcBef>
              </a:pPr>
              <a:endParaRPr lang="zh-CN" altLang="en-US" sz="1200" dirty="0">
                <a:solidFill>
                  <a:schemeClr val="accent5">
                    <a:lumMod val="50000"/>
                  </a:schemeClr>
                </a:solidFill>
                <a:latin typeface="造字工房刻宋（非商用）粗体" pitchFamily="50" charset="-122"/>
                <a:ea typeface="造字工房刻宋（非商用）粗体" pitchFamily="50" charset="-122"/>
              </a:endParaRPr>
            </a:p>
            <a:p>
              <a:pPr lvl="0">
                <a:lnSpc>
                  <a:spcPct val="120000"/>
                </a:lnSpc>
                <a:spcBef>
                  <a:spcPct val="0"/>
                </a:spcBef>
              </a:pPr>
              <a:endParaRPr lang="en-US" altLang="zh-CN" sz="1200" dirty="0" smtClean="0">
                <a:solidFill>
                  <a:srgbClr val="4BACC6">
                    <a:lumMod val="50000"/>
                  </a:srgbClr>
                </a:solidFill>
                <a:latin typeface="造字工房刻宋（非商用）粗体" pitchFamily="50" charset="-122"/>
                <a:ea typeface="造字工房刻宋（非商用）粗体" pitchFamily="50" charset="-122"/>
              </a:endParaRPr>
            </a:p>
          </p:txBody>
        </p:sp>
      </p:grpSp>
      <p:pic>
        <p:nvPicPr>
          <p:cNvPr id="17" name="图片 16"/>
          <p:cNvPicPr>
            <a:picLocks noChangeAspect="1"/>
          </p:cNvPicPr>
          <p:nvPr/>
        </p:nvPicPr>
        <p:blipFill rotWithShape="1">
          <a:blip r:embed="rId3" cstate="screen"/>
          <a:srcRect/>
          <a:stretch>
            <a:fillRect/>
          </a:stretch>
        </p:blipFill>
        <p:spPr>
          <a:xfrm>
            <a:off x="-25567" y="3605808"/>
            <a:ext cx="1343594" cy="1610828"/>
          </a:xfrm>
          <a:prstGeom prst="rect">
            <a:avLst/>
          </a:prstGeom>
        </p:spPr>
      </p:pic>
      <p:grpSp>
        <p:nvGrpSpPr>
          <p:cNvPr id="2" name="组合 1"/>
          <p:cNvGrpSpPr/>
          <p:nvPr/>
        </p:nvGrpSpPr>
        <p:grpSpPr>
          <a:xfrm>
            <a:off x="3265724" y="1432080"/>
            <a:ext cx="2615189" cy="1989501"/>
            <a:chOff x="3237784" y="1698780"/>
            <a:chExt cx="2615189" cy="1989501"/>
          </a:xfrm>
        </p:grpSpPr>
        <p:grpSp>
          <p:nvGrpSpPr>
            <p:cNvPr id="6" name="iṥľîdè"/>
            <p:cNvGrpSpPr/>
            <p:nvPr/>
          </p:nvGrpSpPr>
          <p:grpSpPr>
            <a:xfrm>
              <a:off x="3237784" y="1698780"/>
              <a:ext cx="2615189" cy="1989501"/>
              <a:chOff x="674081" y="3386332"/>
              <a:chExt cx="3486919" cy="2652667"/>
            </a:xfrm>
          </p:grpSpPr>
          <p:sp>
            <p:nvSpPr>
              <p:cNvPr id="11" name="íšļïḑe"/>
              <p:cNvSpPr/>
              <p:nvPr/>
            </p:nvSpPr>
            <p:spPr>
              <a:xfrm>
                <a:off x="676652" y="3608092"/>
                <a:ext cx="3484348" cy="2430907"/>
              </a:xfrm>
              <a:prstGeom prst="roundRect">
                <a:avLst>
                  <a:gd name="adj" fmla="val 2415"/>
                </a:avLst>
              </a:prstGeom>
              <a:gradFill flip="none" rotWithShape="1">
                <a:gsLst>
                  <a:gs pos="0">
                    <a:schemeClr val="accent3">
                      <a:alpha val="23000"/>
                    </a:schemeClr>
                  </a:gs>
                  <a:gs pos="100000">
                    <a:schemeClr val="accent3">
                      <a:alpha val="0"/>
                    </a:schemeClr>
                  </a:gs>
                </a:gsLst>
                <a:lin ang="5400000" scaled="1"/>
                <a:tileRect/>
              </a:gradFill>
              <a:ln w="3175">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chorCtr="1">
                <a:normAutofit/>
              </a:bodyPr>
              <a:lstStyle/>
              <a:p>
                <a:pPr marL="171450" indent="-171450" defTabSz="914400">
                  <a:lnSpc>
                    <a:spcPct val="130000"/>
                  </a:lnSpc>
                  <a:buFont typeface="Arial" panose="020B0604020202020204" pitchFamily="34" charset="0"/>
                  <a:buChar char="•"/>
                </a:pPr>
                <a:endParaRPr lang="zh-CN" altLang="en-US" sz="900" dirty="0">
                  <a:solidFill>
                    <a:schemeClr val="dk1">
                      <a:lumMod val="100000"/>
                    </a:schemeClr>
                  </a:solidFill>
                </a:endParaRPr>
              </a:p>
            </p:txBody>
          </p:sp>
          <p:sp>
            <p:nvSpPr>
              <p:cNvPr id="12" name="îSlïḑé"/>
              <p:cNvSpPr/>
              <p:nvPr/>
            </p:nvSpPr>
            <p:spPr>
              <a:xfrm>
                <a:off x="674081" y="3386332"/>
                <a:ext cx="3484350" cy="443520"/>
              </a:xfrm>
              <a:prstGeom prst="roundRect">
                <a:avLst>
                  <a:gd name="adj" fmla="val 50000"/>
                </a:avLst>
              </a:prstGeom>
              <a:solidFill>
                <a:schemeClr val="accent5">
                  <a:lumMod val="75000"/>
                </a:schemeClr>
              </a:soli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wrap="none" anchor="ctr">
                <a:noAutofit/>
              </a:bodyPr>
              <a:lstStyle/>
              <a:p>
                <a:pPr algn="ctr"/>
                <a:r>
                  <a:rPr lang="zh-CN" altLang="en-US" sz="1600" dirty="0">
                    <a:solidFill>
                      <a:schemeClr val="bg1"/>
                    </a:solidFill>
                    <a:latin typeface="造字工房刻宋（非商用）粗体" pitchFamily="50" charset="-122"/>
                    <a:ea typeface="造字工房刻宋（非商用）粗体" pitchFamily="50" charset="-122"/>
                  </a:rPr>
                  <a:t>书籍管理混乱，难以查找</a:t>
                </a:r>
              </a:p>
            </p:txBody>
          </p:sp>
        </p:grpSp>
        <p:sp>
          <p:nvSpPr>
            <p:cNvPr id="20" name="íṩḻíḋê"/>
            <p:cNvSpPr/>
            <p:nvPr/>
          </p:nvSpPr>
          <p:spPr>
            <a:xfrm>
              <a:off x="3491880" y="2166870"/>
              <a:ext cx="2195078" cy="1485000"/>
            </a:xfrm>
            <a:prstGeom prst="rect">
              <a:avLst/>
            </a:prstGeom>
          </p:spPr>
          <p:txBody>
            <a:bodyPr wrap="square">
              <a:noAutofit/>
            </a:bodyPr>
            <a:lstStyle/>
            <a:p>
              <a:pPr algn="just">
                <a:lnSpc>
                  <a:spcPct val="130000"/>
                </a:lnSpc>
                <a:defRPr/>
              </a:pPr>
              <a:r>
                <a:rPr lang="zh-CN" altLang="en-US" sz="1200" dirty="0">
                  <a:solidFill>
                    <a:schemeClr val="accent5">
                      <a:lumMod val="75000"/>
                    </a:schemeClr>
                  </a:solidFill>
                  <a:latin typeface="造字工房刻宋（非商用）粗体" pitchFamily="50" charset="-122"/>
                  <a:ea typeface="造字工房刻宋（非商用）粗体" pitchFamily="50" charset="-122"/>
                </a:rPr>
                <a:t>我们还为管理人员设计了管理端，可以通过管理端来对绿色书屋的书籍进行管理，方便添加，查找，删除书籍。及时对书店的库存进行检测。</a:t>
              </a:r>
            </a:p>
            <a:p>
              <a:pPr>
                <a:lnSpc>
                  <a:spcPct val="120000"/>
                </a:lnSpc>
                <a:spcBef>
                  <a:spcPct val="0"/>
                </a:spcBef>
              </a:pPr>
              <a:endParaRPr lang="zh-CN" altLang="en-US" sz="1200" dirty="0">
                <a:solidFill>
                  <a:schemeClr val="accent5">
                    <a:lumMod val="75000"/>
                  </a:schemeClr>
                </a:solidFill>
                <a:latin typeface="造字工房刻宋（非商用）粗体" pitchFamily="50" charset="-122"/>
                <a:ea typeface="造字工房刻宋（非商用）粗体" pitchFamily="50" charset="-122"/>
              </a:endParaRPr>
            </a:p>
            <a:p>
              <a:pPr lvl="0">
                <a:lnSpc>
                  <a:spcPct val="120000"/>
                </a:lnSpc>
                <a:spcBef>
                  <a:spcPct val="0"/>
                </a:spcBef>
              </a:pPr>
              <a:endParaRPr lang="en-US" altLang="zh-CN" sz="1200" dirty="0" smtClean="0">
                <a:solidFill>
                  <a:schemeClr val="accent5">
                    <a:lumMod val="75000"/>
                  </a:schemeClr>
                </a:solidFill>
                <a:latin typeface="造字工房刻宋（非商用）粗体" pitchFamily="50" charset="-122"/>
                <a:ea typeface="造字工房刻宋（非商用）粗体" pitchFamily="50" charset="-122"/>
              </a:endParaRPr>
            </a:p>
          </p:txBody>
        </p:sp>
      </p:grpSp>
      <p:grpSp>
        <p:nvGrpSpPr>
          <p:cNvPr id="23" name="组合 22"/>
          <p:cNvGrpSpPr/>
          <p:nvPr/>
        </p:nvGrpSpPr>
        <p:grpSpPr>
          <a:xfrm>
            <a:off x="6019204" y="1432080"/>
            <a:ext cx="2613263" cy="1989501"/>
            <a:chOff x="5999519" y="1698780"/>
            <a:chExt cx="2613263" cy="1989501"/>
          </a:xfrm>
        </p:grpSpPr>
        <p:grpSp>
          <p:nvGrpSpPr>
            <p:cNvPr id="7" name="iṣḷïḓê"/>
            <p:cNvGrpSpPr/>
            <p:nvPr/>
          </p:nvGrpSpPr>
          <p:grpSpPr>
            <a:xfrm>
              <a:off x="5999519" y="1698780"/>
              <a:ext cx="2613263" cy="1989501"/>
              <a:chOff x="676650" y="3386332"/>
              <a:chExt cx="3484350" cy="2652667"/>
            </a:xfrm>
          </p:grpSpPr>
          <p:sp>
            <p:nvSpPr>
              <p:cNvPr id="8" name="îślíḑê"/>
              <p:cNvSpPr/>
              <p:nvPr/>
            </p:nvSpPr>
            <p:spPr>
              <a:xfrm>
                <a:off x="676652" y="3608092"/>
                <a:ext cx="3484348" cy="2430907"/>
              </a:xfrm>
              <a:prstGeom prst="roundRect">
                <a:avLst>
                  <a:gd name="adj" fmla="val 2415"/>
                </a:avLst>
              </a:prstGeom>
              <a:gradFill flip="none" rotWithShape="1">
                <a:gsLst>
                  <a:gs pos="0">
                    <a:schemeClr val="accent1">
                      <a:alpha val="23000"/>
                    </a:schemeClr>
                  </a:gs>
                  <a:gs pos="100000">
                    <a:schemeClr val="accent1">
                      <a:alpha val="0"/>
                    </a:schemeClr>
                  </a:gs>
                </a:gsLst>
                <a:lin ang="5400000" scaled="1"/>
                <a:tileRect/>
              </a:gradFill>
              <a:ln w="3175">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chorCtr="1">
                <a:normAutofit/>
              </a:bodyPr>
              <a:lstStyle/>
              <a:p>
                <a:pPr>
                  <a:lnSpc>
                    <a:spcPct val="130000"/>
                  </a:lnSpc>
                  <a:defRPr/>
                </a:pPr>
                <a:endParaRPr lang="zh-CN" altLang="en-US" sz="900" dirty="0">
                  <a:solidFill>
                    <a:schemeClr val="tx1">
                      <a:lumMod val="75000"/>
                      <a:lumOff val="25000"/>
                    </a:schemeClr>
                  </a:solidFill>
                </a:endParaRPr>
              </a:p>
            </p:txBody>
          </p:sp>
          <p:sp>
            <p:nvSpPr>
              <p:cNvPr id="9" name="íṥlïḑè"/>
              <p:cNvSpPr/>
              <p:nvPr/>
            </p:nvSpPr>
            <p:spPr>
              <a:xfrm>
                <a:off x="676650" y="3386332"/>
                <a:ext cx="3484350" cy="443520"/>
              </a:xfrm>
              <a:prstGeom prst="roundRect">
                <a:avLst>
                  <a:gd name="adj" fmla="val 50000"/>
                </a:avLst>
              </a:prstGeom>
              <a:solidFill>
                <a:schemeClr val="accent5">
                  <a:lumMod val="50000"/>
                </a:schemeClr>
              </a:soli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wrap="none" anchor="ctr">
                <a:noAutofit/>
              </a:bodyPr>
              <a:lstStyle/>
              <a:p>
                <a:pPr algn="ctr"/>
                <a:r>
                  <a:rPr lang="zh-CN" altLang="en-US" sz="1600" dirty="0">
                    <a:solidFill>
                      <a:schemeClr val="bg1"/>
                    </a:solidFill>
                    <a:latin typeface="造字工房刻宋（非商用）粗体" pitchFamily="50" charset="-122"/>
                    <a:ea typeface="造字工房刻宋（非商用）粗体" pitchFamily="50" charset="-122"/>
                    <a:sym typeface="+mn-ea"/>
                  </a:rPr>
                  <a:t>贴心扒取课表，</a:t>
                </a:r>
                <a:r>
                  <a:rPr lang="zh-CN" altLang="en-US" sz="1600" dirty="0">
                    <a:solidFill>
                      <a:schemeClr val="bg1"/>
                    </a:solidFill>
                    <a:latin typeface="造字工房刻宋（非商用）粗体" pitchFamily="50" charset="-122"/>
                    <a:ea typeface="造字工房刻宋（非商用）粗体" pitchFamily="50" charset="-122"/>
                  </a:rPr>
                  <a:t>全套书籍配送</a:t>
                </a:r>
              </a:p>
            </p:txBody>
          </p:sp>
        </p:grpSp>
        <p:sp>
          <p:nvSpPr>
            <p:cNvPr id="21" name="íṩḻíḋê"/>
            <p:cNvSpPr/>
            <p:nvPr/>
          </p:nvSpPr>
          <p:spPr>
            <a:xfrm>
              <a:off x="6335030" y="2166870"/>
              <a:ext cx="2195078" cy="1485000"/>
            </a:xfrm>
            <a:prstGeom prst="rect">
              <a:avLst/>
            </a:prstGeom>
          </p:spPr>
          <p:txBody>
            <a:bodyPr wrap="square">
              <a:noAutofit/>
            </a:bodyPr>
            <a:lstStyle/>
            <a:p>
              <a:pPr algn="just">
                <a:lnSpc>
                  <a:spcPct val="130000"/>
                </a:lnSpc>
                <a:defRPr/>
              </a:pPr>
              <a:r>
                <a:rPr lang="zh-CN" altLang="en-US" sz="1200" dirty="0">
                  <a:solidFill>
                    <a:schemeClr val="accent5">
                      <a:lumMod val="50000"/>
                    </a:schemeClr>
                  </a:solidFill>
                  <a:latin typeface="造字工房刻宋（非商用）粗体" pitchFamily="50" charset="-122"/>
                  <a:ea typeface="造字工房刻宋（非商用）粗体" pitchFamily="50" charset="-122"/>
                </a:rPr>
                <a:t>我们推出了特色功能，针对重邮学子，通过教务在线得到预定全套课表学生的课表，在书店收集全部后直配送到同学手中。</a:t>
              </a:r>
            </a:p>
            <a:p>
              <a:pPr>
                <a:lnSpc>
                  <a:spcPct val="120000"/>
                </a:lnSpc>
                <a:spcBef>
                  <a:spcPct val="0"/>
                </a:spcBef>
              </a:pPr>
              <a:endParaRPr lang="zh-CN" altLang="en-US" sz="1200" dirty="0">
                <a:solidFill>
                  <a:schemeClr val="accent5">
                    <a:lumMod val="50000"/>
                  </a:schemeClr>
                </a:solidFill>
                <a:latin typeface="造字工房刻宋（非商用）粗体" pitchFamily="50" charset="-122"/>
                <a:ea typeface="造字工房刻宋（非商用）粗体" pitchFamily="50" charset="-122"/>
              </a:endParaRPr>
            </a:p>
            <a:p>
              <a:pPr lvl="0">
                <a:lnSpc>
                  <a:spcPct val="120000"/>
                </a:lnSpc>
                <a:spcBef>
                  <a:spcPct val="0"/>
                </a:spcBef>
              </a:pPr>
              <a:endParaRPr lang="en-US" altLang="zh-CN" sz="1200" dirty="0" smtClean="0">
                <a:solidFill>
                  <a:srgbClr val="4BACC6">
                    <a:lumMod val="50000"/>
                  </a:srgbClr>
                </a:solidFill>
                <a:latin typeface="造字工房刻宋（非商用）粗体" pitchFamily="50" charset="-122"/>
                <a:ea typeface="造字工房刻宋（非商用）粗体" pitchFamily="50" charset="-122"/>
              </a:endParaRPr>
            </a:p>
          </p:txBody>
        </p:sp>
      </p:grpSp>
      <p:sp>
        <p:nvSpPr>
          <p:cNvPr id="3" name="菱形 2"/>
          <p:cNvSpPr/>
          <p:nvPr/>
        </p:nvSpPr>
        <p:spPr>
          <a:xfrm>
            <a:off x="519430" y="275590"/>
            <a:ext cx="515620" cy="548005"/>
          </a:xfrm>
          <a:prstGeom prst="diamond">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latin typeface="造字工房刻宋（非商用）粗体" pitchFamily="50" charset="-122"/>
                <a:ea typeface="造字工房刻宋（非商用）粗体" pitchFamily="50" charset="-122"/>
              </a:rPr>
              <a:t>1</a:t>
            </a:r>
          </a:p>
        </p:txBody>
      </p:sp>
      <p:sp>
        <p:nvSpPr>
          <p:cNvPr id="10" name="TextBox 14"/>
          <p:cNvSpPr txBox="1"/>
          <p:nvPr/>
        </p:nvSpPr>
        <p:spPr>
          <a:xfrm>
            <a:off x="1318265" y="346095"/>
            <a:ext cx="1605280" cy="521970"/>
          </a:xfrm>
          <a:prstGeom prst="rect">
            <a:avLst/>
          </a:prstGeom>
          <a:noFill/>
        </p:spPr>
        <p:txBody>
          <a:bodyPr wrap="none" rtlCol="0">
            <a:spAutoFit/>
          </a:bodyPr>
          <a:lstStyle/>
          <a:p>
            <a:r>
              <a:rPr lang="zh-CN" altLang="en-US" sz="2800" dirty="0">
                <a:latin typeface="造字工房刻宋（非商用）粗体" pitchFamily="50" charset="-122"/>
                <a:ea typeface="造字工房刻宋（非商用）粗体" pitchFamily="50" charset="-122"/>
              </a:rPr>
              <a:t>痛点分析</a:t>
            </a:r>
          </a:p>
        </p:txBody>
      </p:sp>
    </p:spTree>
    <p:extLst>
      <p:ext uri="{BB962C8B-B14F-4D97-AF65-F5344CB8AC3E}">
        <p14:creationId xmlns:p14="http://schemas.microsoft.com/office/powerpoint/2010/main" val="141585213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1000"/>
                                        <p:tgtEl>
                                          <p:spTgt spid="23"/>
                                        </p:tgtEl>
                                      </p:cBhvr>
                                    </p:animEffect>
                                    <p:anim calcmode="lin" valueType="num">
                                      <p:cBhvr>
                                        <p:cTn id="22" dur="1000" fill="hold"/>
                                        <p:tgtEl>
                                          <p:spTgt spid="23"/>
                                        </p:tgtEl>
                                        <p:attrNameLst>
                                          <p:attrName>ppt_x</p:attrName>
                                        </p:attrNameLst>
                                      </p:cBhvr>
                                      <p:tavLst>
                                        <p:tav tm="0">
                                          <p:val>
                                            <p:strVal val="#ppt_x"/>
                                          </p:val>
                                        </p:tav>
                                        <p:tav tm="100000">
                                          <p:val>
                                            <p:strVal val="#ppt_x"/>
                                          </p:val>
                                        </p:tav>
                                      </p:tavLst>
                                    </p:anim>
                                    <p:anim calcmode="lin" valueType="num">
                                      <p:cBhvr>
                                        <p:cTn id="23"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cstate="screen"/>
          <a:srcRect/>
          <a:stretch>
            <a:fillRect/>
          </a:stretch>
        </p:blipFill>
        <p:spPr>
          <a:xfrm>
            <a:off x="1084323" y="1461130"/>
            <a:ext cx="1343594" cy="1610828"/>
          </a:xfrm>
          <a:prstGeom prst="rect">
            <a:avLst/>
          </a:prstGeom>
        </p:spPr>
      </p:pic>
      <p:sp>
        <p:nvSpPr>
          <p:cNvPr id="5" name="圆角矩形 4"/>
          <p:cNvSpPr/>
          <p:nvPr/>
        </p:nvSpPr>
        <p:spPr>
          <a:xfrm>
            <a:off x="3540432" y="2047379"/>
            <a:ext cx="3672408" cy="576064"/>
          </a:xfrm>
          <a:prstGeom prst="roundRect">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菱形 9"/>
          <p:cNvSpPr/>
          <p:nvPr/>
        </p:nvSpPr>
        <p:spPr>
          <a:xfrm>
            <a:off x="2539143" y="1923678"/>
            <a:ext cx="593996" cy="685733"/>
          </a:xfrm>
          <a:prstGeom prst="diamond">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造字工房刻宋（非商用）粗体" pitchFamily="50" charset="-122"/>
                <a:ea typeface="造字工房刻宋（非商用）粗体" pitchFamily="50" charset="-122"/>
              </a:rPr>
              <a:t>2</a:t>
            </a:r>
          </a:p>
        </p:txBody>
      </p:sp>
      <p:sp>
        <p:nvSpPr>
          <p:cNvPr id="2" name="文本框 1"/>
          <p:cNvSpPr txBox="1"/>
          <p:nvPr/>
        </p:nvSpPr>
        <p:spPr>
          <a:xfrm>
            <a:off x="3849370" y="2105025"/>
            <a:ext cx="3053080" cy="460375"/>
          </a:xfrm>
          <a:prstGeom prst="rect">
            <a:avLst/>
          </a:prstGeom>
          <a:noFill/>
        </p:spPr>
        <p:txBody>
          <a:bodyPr wrap="square" rtlCol="0" anchor="t">
            <a:spAutoFit/>
          </a:bodyPr>
          <a:lstStyle/>
          <a:p>
            <a:r>
              <a:rPr lang="zh-CN" altLang="en-US" sz="2400" dirty="0" smtClean="0">
                <a:solidFill>
                  <a:schemeClr val="tx1"/>
                </a:solidFill>
                <a:effectLst>
                  <a:outerShdw blurRad="38100" dist="19050" dir="2700000" algn="tl" rotWithShape="0">
                    <a:schemeClr val="dk1">
                      <a:alpha val="40000"/>
                    </a:schemeClr>
                  </a:outerShdw>
                </a:effectLst>
                <a:latin typeface="造字工房刻宋（非商用）粗体" pitchFamily="50" charset="-122"/>
                <a:ea typeface="造字工房刻宋（非商用）粗体" pitchFamily="50" charset="-122"/>
                <a:sym typeface="+mn-ea"/>
              </a:rPr>
              <a:t>与同类网站分析对比</a:t>
            </a:r>
          </a:p>
        </p:txBody>
      </p:sp>
    </p:spTree>
    <p:extLst>
      <p:ext uri="{BB962C8B-B14F-4D97-AF65-F5344CB8AC3E}">
        <p14:creationId xmlns:p14="http://schemas.microsoft.com/office/powerpoint/2010/main" val="1507170085"/>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图片 42"/>
          <p:cNvPicPr>
            <a:picLocks noChangeAspect="1"/>
          </p:cNvPicPr>
          <p:nvPr/>
        </p:nvPicPr>
        <p:blipFill rotWithShape="1">
          <a:blip r:embed="rId3" cstate="screen"/>
          <a:srcRect/>
          <a:stretch>
            <a:fillRect/>
          </a:stretch>
        </p:blipFill>
        <p:spPr>
          <a:xfrm>
            <a:off x="0" y="3472486"/>
            <a:ext cx="1343594" cy="1610828"/>
          </a:xfrm>
          <a:prstGeom prst="rect">
            <a:avLst/>
          </a:prstGeom>
        </p:spPr>
      </p:pic>
      <p:graphicFrame>
        <p:nvGraphicFramePr>
          <p:cNvPr id="3" name="表格 2"/>
          <p:cNvGraphicFramePr>
            <a:graphicFrameLocks noGrp="1"/>
          </p:cNvGraphicFramePr>
          <p:nvPr/>
        </p:nvGraphicFramePr>
        <p:xfrm>
          <a:off x="971600" y="987574"/>
          <a:ext cx="7416825" cy="3949338"/>
        </p:xfrm>
        <a:graphic>
          <a:graphicData uri="http://schemas.openxmlformats.org/drawingml/2006/table">
            <a:tbl>
              <a:tblPr firstRow="1" bandRow="1">
                <a:tableStyleId>{5FD0F851-EC5A-4D38-B0AD-8093EC10F338}</a:tableStyleId>
              </a:tblPr>
              <a:tblGrid>
                <a:gridCol w="2160240"/>
                <a:gridCol w="2808312"/>
                <a:gridCol w="2448273"/>
              </a:tblGrid>
              <a:tr h="387968">
                <a:tc>
                  <a:txBody>
                    <a:bodyPr/>
                    <a:lstStyle/>
                    <a:p>
                      <a:endParaRPr lang="zh-CN" altLang="en-US" dirty="0"/>
                    </a:p>
                  </a:txBody>
                  <a:tcPr>
                    <a:solidFill>
                      <a:schemeClr val="accent5">
                        <a:lumMod val="50000"/>
                        <a:alpha val="77000"/>
                      </a:schemeClr>
                    </a:solidFill>
                  </a:tcPr>
                </a:tc>
                <a:tc>
                  <a:txBody>
                    <a:bodyPr/>
                    <a:lstStyle/>
                    <a:p>
                      <a:r>
                        <a:rPr lang="zh-CN" altLang="en-US" dirty="0" smtClean="0">
                          <a:solidFill>
                            <a:schemeClr val="bg1"/>
                          </a:solidFill>
                        </a:rPr>
                        <a:t>孔夫子旧书网</a:t>
                      </a:r>
                      <a:endParaRPr lang="zh-CN" altLang="en-US" dirty="0">
                        <a:solidFill>
                          <a:schemeClr val="bg1"/>
                        </a:solidFill>
                      </a:endParaRPr>
                    </a:p>
                  </a:txBody>
                  <a:tcPr>
                    <a:solidFill>
                      <a:schemeClr val="accent5">
                        <a:lumMod val="50000"/>
                        <a:alpha val="77000"/>
                      </a:schemeClr>
                    </a:solidFill>
                  </a:tcPr>
                </a:tc>
                <a:tc>
                  <a:txBody>
                    <a:bodyPr/>
                    <a:lstStyle/>
                    <a:p>
                      <a:r>
                        <a:rPr lang="zh-CN" altLang="en-US" dirty="0" smtClean="0">
                          <a:solidFill>
                            <a:schemeClr val="bg1"/>
                          </a:solidFill>
                        </a:rPr>
                        <a:t>绿色书屋网上商城</a:t>
                      </a:r>
                      <a:endParaRPr lang="zh-CN" altLang="en-US" dirty="0">
                        <a:solidFill>
                          <a:schemeClr val="bg1"/>
                        </a:solidFill>
                      </a:endParaRPr>
                    </a:p>
                  </a:txBody>
                  <a:tcPr>
                    <a:solidFill>
                      <a:schemeClr val="accent5">
                        <a:lumMod val="50000"/>
                        <a:alpha val="77000"/>
                      </a:schemeClr>
                    </a:solidFill>
                  </a:tcPr>
                </a:tc>
              </a:tr>
              <a:tr h="437698">
                <a:tc>
                  <a:txBody>
                    <a:bodyPr/>
                    <a:lstStyle/>
                    <a:p>
                      <a:r>
                        <a:rPr lang="zh-CN" altLang="en-US" dirty="0" smtClean="0"/>
                        <a:t>网站目标定位</a:t>
                      </a:r>
                      <a:endParaRPr lang="zh-CN" altLang="en-US" dirty="0"/>
                    </a:p>
                  </a:txBody>
                  <a:tcPr/>
                </a:tc>
                <a:tc>
                  <a:txBody>
                    <a:bodyPr/>
                    <a:lstStyle/>
                    <a:p>
                      <a:r>
                        <a:rPr lang="zh-CN" altLang="en-US" dirty="0" smtClean="0"/>
                        <a:t>由古旧图书交易向所有图书交易转型</a:t>
                      </a:r>
                      <a:endParaRPr lang="zh-CN" altLang="en-US" dirty="0"/>
                    </a:p>
                  </a:txBody>
                  <a:tcPr/>
                </a:tc>
                <a:tc>
                  <a:txBody>
                    <a:bodyPr/>
                    <a:lstStyle/>
                    <a:p>
                      <a:r>
                        <a:rPr lang="zh-CN" altLang="en-US" dirty="0" smtClean="0"/>
                        <a:t>由校园二手书交易向校园二手物品交易转型</a:t>
                      </a:r>
                      <a:endParaRPr lang="zh-CN" altLang="en-US" dirty="0"/>
                    </a:p>
                  </a:txBody>
                  <a:tcPr/>
                </a:tc>
              </a:tr>
              <a:tr h="956634">
                <a:tc>
                  <a:txBody>
                    <a:bodyPr/>
                    <a:lstStyle/>
                    <a:p>
                      <a:r>
                        <a:rPr lang="zh-CN" altLang="zh-CN" sz="1800" kern="1200" dirty="0" smtClean="0">
                          <a:solidFill>
                            <a:schemeClr val="tx1"/>
                          </a:solidFill>
                          <a:effectLst/>
                          <a:latin typeface="+mn-lt"/>
                          <a:ea typeface="+mn-ea"/>
                          <a:cs typeface="+mn-cs"/>
                        </a:rPr>
                        <a:t>网站信息内容</a:t>
                      </a:r>
                      <a:endParaRPr lang="zh-CN" altLang="en-US" dirty="0"/>
                    </a:p>
                  </a:txBody>
                  <a:tcPr/>
                </a:tc>
                <a:tc>
                  <a:txBody>
                    <a:bodyPr/>
                    <a:lstStyle/>
                    <a:p>
                      <a:r>
                        <a:rPr lang="zh-CN" altLang="zh-CN" sz="1800" kern="1200" dirty="0" smtClean="0">
                          <a:solidFill>
                            <a:schemeClr val="tx1"/>
                          </a:solidFill>
                          <a:effectLst/>
                          <a:latin typeface="+mn-lt"/>
                          <a:ea typeface="+mn-ea"/>
                          <a:cs typeface="+mn-cs"/>
                        </a:rPr>
                        <a:t>各种古旧图书、名人墨迹、字画、收藏品交易</a:t>
                      </a:r>
                      <a:endParaRPr lang="zh-CN" altLang="en-US" dirty="0"/>
                    </a:p>
                  </a:txBody>
                  <a:tcPr/>
                </a:tc>
                <a:tc>
                  <a:txBody>
                    <a:bodyPr/>
                    <a:lstStyle/>
                    <a:p>
                      <a:r>
                        <a:rPr lang="zh-CN" altLang="en-US" dirty="0" smtClean="0"/>
                        <a:t>各类二手图书</a:t>
                      </a:r>
                      <a:endParaRPr lang="zh-CN" altLang="en-US" dirty="0"/>
                    </a:p>
                  </a:txBody>
                  <a:tcPr/>
                </a:tc>
              </a:tr>
              <a:tr h="387968">
                <a:tc>
                  <a:txBody>
                    <a:bodyPr/>
                    <a:lstStyle/>
                    <a:p>
                      <a:r>
                        <a:rPr lang="zh-CN" altLang="en-US" dirty="0" smtClean="0"/>
                        <a:t>网站客户定位</a:t>
                      </a:r>
                      <a:endParaRPr lang="zh-CN" altLang="en-US" dirty="0"/>
                    </a:p>
                  </a:txBody>
                  <a:tcPr/>
                </a:tc>
                <a:tc>
                  <a:txBody>
                    <a:bodyPr/>
                    <a:lstStyle/>
                    <a:p>
                      <a:r>
                        <a:rPr lang="zh-CN" altLang="en-US" dirty="0" smtClean="0"/>
                        <a:t>中高级知识分子</a:t>
                      </a:r>
                      <a:endParaRPr lang="zh-CN" altLang="en-US" dirty="0"/>
                    </a:p>
                  </a:txBody>
                  <a:tcPr/>
                </a:tc>
                <a:tc>
                  <a:txBody>
                    <a:bodyPr/>
                    <a:lstStyle/>
                    <a:p>
                      <a:r>
                        <a:rPr lang="zh-CN" altLang="en-US" dirty="0" smtClean="0"/>
                        <a:t>在校大学生</a:t>
                      </a:r>
                      <a:endParaRPr lang="zh-CN" altLang="en-US" dirty="0"/>
                    </a:p>
                  </a:txBody>
                  <a:tcPr/>
                </a:tc>
              </a:tr>
              <a:tr h="387968">
                <a:tc>
                  <a:txBody>
                    <a:bodyPr/>
                    <a:lstStyle/>
                    <a:p>
                      <a:r>
                        <a:rPr lang="zh-CN" altLang="en-US" dirty="0" smtClean="0"/>
                        <a:t>电子商务模式</a:t>
                      </a:r>
                      <a:endParaRPr lang="zh-CN" altLang="en-US" dirty="0"/>
                    </a:p>
                  </a:txBody>
                  <a:tcPr/>
                </a:tc>
                <a:tc>
                  <a:txBody>
                    <a:bodyPr/>
                    <a:lstStyle/>
                    <a:p>
                      <a:r>
                        <a:rPr lang="en-US" altLang="zh-CN" dirty="0" smtClean="0"/>
                        <a:t>C2C</a:t>
                      </a:r>
                      <a:endParaRPr lang="zh-CN" altLang="en-US" dirty="0"/>
                    </a:p>
                  </a:txBody>
                  <a:tcPr/>
                </a:tc>
                <a:tc>
                  <a:txBody>
                    <a:bodyPr/>
                    <a:lstStyle/>
                    <a:p>
                      <a:r>
                        <a:rPr lang="en-US" altLang="zh-CN" dirty="0" smtClean="0"/>
                        <a:t>C2C+B2C</a:t>
                      </a:r>
                      <a:endParaRPr lang="zh-CN" altLang="en-US" dirty="0"/>
                    </a:p>
                  </a:txBody>
                  <a:tcPr/>
                </a:tc>
              </a:tr>
              <a:tr h="387968">
                <a:tc>
                  <a:txBody>
                    <a:bodyPr/>
                    <a:lstStyle/>
                    <a:p>
                      <a:r>
                        <a:rPr lang="zh-CN" altLang="en-US" dirty="0" smtClean="0"/>
                        <a:t>网站的盈利模式</a:t>
                      </a:r>
                      <a:endParaRPr lang="zh-CN" altLang="en-US" dirty="0"/>
                    </a:p>
                  </a:txBody>
                  <a:tcPr/>
                </a:tc>
                <a:tc>
                  <a:txBody>
                    <a:bodyPr/>
                    <a:lstStyle/>
                    <a:p>
                      <a:r>
                        <a:rPr lang="zh-CN" altLang="en-US" dirty="0" smtClean="0"/>
                        <a:t>交易手续费、充值提现手续费、广告费用、加盟会员费</a:t>
                      </a:r>
                      <a:endParaRPr lang="zh-CN" altLang="en-US" dirty="0"/>
                    </a:p>
                  </a:txBody>
                  <a:tcPr/>
                </a:tc>
                <a:tc>
                  <a:txBody>
                    <a:bodyPr/>
                    <a:lstStyle/>
                    <a:p>
                      <a:r>
                        <a:rPr lang="zh-CN" altLang="en-US" dirty="0" smtClean="0"/>
                        <a:t>直接销售、交易手续费、广告费用等</a:t>
                      </a:r>
                      <a:endParaRPr lang="zh-CN" altLang="en-US" dirty="0"/>
                    </a:p>
                  </a:txBody>
                  <a:tcPr/>
                </a:tc>
              </a:tr>
            </a:tbl>
          </a:graphicData>
        </a:graphic>
      </p:graphicFrame>
      <p:sp>
        <p:nvSpPr>
          <p:cNvPr id="10" name="TextBox 9"/>
          <p:cNvSpPr txBox="1"/>
          <p:nvPr/>
        </p:nvSpPr>
        <p:spPr>
          <a:xfrm>
            <a:off x="170736" y="297895"/>
            <a:ext cx="7056784" cy="369332"/>
          </a:xfrm>
          <a:prstGeom prst="rect">
            <a:avLst/>
          </a:prstGeom>
          <a:noFill/>
        </p:spPr>
        <p:txBody>
          <a:bodyPr wrap="square" rtlCol="0">
            <a:spAutoFit/>
          </a:bodyPr>
          <a:lstStyle/>
          <a:p>
            <a:pPr algn="ctr">
              <a:spcBef>
                <a:spcPct val="0"/>
              </a:spcBef>
            </a:pPr>
            <a:r>
              <a:rPr lang="zh-CN" altLang="en-US" b="1" dirty="0">
                <a:solidFill>
                  <a:schemeClr val="tx1">
                    <a:lumMod val="75000"/>
                    <a:lumOff val="25000"/>
                  </a:schemeClr>
                </a:solidFill>
                <a:latin typeface="黑体" panose="02010609060101010101" charset="-122"/>
                <a:ea typeface="黑体" panose="02010609060101010101" charset="-122"/>
              </a:rPr>
              <a:t>绿色书屋网上商城与孔夫子旧书网差异对比</a:t>
            </a:r>
          </a:p>
        </p:txBody>
      </p:sp>
      <p:sp>
        <p:nvSpPr>
          <p:cNvPr id="9" name="菱形 8"/>
          <p:cNvSpPr/>
          <p:nvPr/>
        </p:nvSpPr>
        <p:spPr>
          <a:xfrm>
            <a:off x="535841" y="139524"/>
            <a:ext cx="593996" cy="685733"/>
          </a:xfrm>
          <a:prstGeom prst="diamond">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latin typeface="造字工房刻宋（非商用）粗体" pitchFamily="50" charset="-122"/>
                <a:ea typeface="造字工房刻宋（非商用）粗体" pitchFamily="50" charset="-122"/>
              </a:rPr>
              <a:t>2</a:t>
            </a:r>
            <a:endParaRPr lang="zh-CN" altLang="en-US" sz="3200" dirty="0">
              <a:latin typeface="造字工房刻宋（非商用）粗体" pitchFamily="50" charset="-122"/>
              <a:ea typeface="造字工房刻宋（非商用）粗体" pitchFamily="50" charset="-122"/>
            </a:endParaRPr>
          </a:p>
        </p:txBody>
      </p:sp>
    </p:spTree>
    <p:extLst>
      <p:ext uri="{BB962C8B-B14F-4D97-AF65-F5344CB8AC3E}">
        <p14:creationId xmlns:p14="http://schemas.microsoft.com/office/powerpoint/2010/main" val="7225162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9"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ïṧ1îḑe"/>
          <p:cNvSpPr txBox="1"/>
          <p:nvPr/>
        </p:nvSpPr>
        <p:spPr>
          <a:xfrm>
            <a:off x="1945666" y="608818"/>
            <a:ext cx="5197500" cy="918102"/>
          </a:xfrm>
          <a:prstGeom prst="rect">
            <a:avLst/>
          </a:prstGeom>
          <a:noFill/>
        </p:spPr>
        <p:txBody>
          <a:bodyPr wrap="square" lIns="90000" tIns="46800" rIns="90000" bIns="46800" rtlCol="0">
            <a:normAutofit/>
          </a:bodyPr>
          <a:lstStyle/>
          <a:p>
            <a:pPr algn="ctr">
              <a:lnSpc>
                <a:spcPct val="150000"/>
              </a:lnSpc>
            </a:pPr>
            <a:endParaRPr lang="en-US" altLang="zh-CN" sz="1600" b="1" dirty="0"/>
          </a:p>
        </p:txBody>
      </p:sp>
      <p:grpSp>
        <p:nvGrpSpPr>
          <p:cNvPr id="5" name="íSľïḑé"/>
          <p:cNvGrpSpPr/>
          <p:nvPr/>
        </p:nvGrpSpPr>
        <p:grpSpPr>
          <a:xfrm>
            <a:off x="1318027" y="915566"/>
            <a:ext cx="2613263" cy="1989501"/>
            <a:chOff x="676652" y="3386332"/>
            <a:chExt cx="3484350" cy="2652667"/>
          </a:xfrm>
        </p:grpSpPr>
        <p:sp>
          <p:nvSpPr>
            <p:cNvPr id="14" name="ïS1iḓè"/>
            <p:cNvSpPr/>
            <p:nvPr/>
          </p:nvSpPr>
          <p:spPr>
            <a:xfrm>
              <a:off x="676652" y="3608092"/>
              <a:ext cx="3484348" cy="2430907"/>
            </a:xfrm>
            <a:prstGeom prst="roundRect">
              <a:avLst>
                <a:gd name="adj" fmla="val 2415"/>
              </a:avLst>
            </a:prstGeom>
            <a:gradFill flip="none" rotWithShape="1">
              <a:gsLst>
                <a:gs pos="0">
                  <a:schemeClr val="accent1">
                    <a:alpha val="23000"/>
                  </a:schemeClr>
                </a:gs>
                <a:gs pos="100000">
                  <a:schemeClr val="accent1">
                    <a:alpha val="0"/>
                  </a:schemeClr>
                </a:gs>
              </a:gsLst>
              <a:lin ang="5400000" scaled="1"/>
              <a:tileRect/>
            </a:gradFill>
            <a:ln w="3175">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chorCtr="1">
              <a:normAutofit/>
            </a:bodyPr>
            <a:lstStyle/>
            <a:p>
              <a:pPr>
                <a:lnSpc>
                  <a:spcPct val="130000"/>
                </a:lnSpc>
                <a:defRPr/>
              </a:pPr>
              <a:endParaRPr lang="zh-CN" altLang="en-US" sz="900" dirty="0">
                <a:solidFill>
                  <a:schemeClr val="tx1">
                    <a:lumMod val="75000"/>
                    <a:lumOff val="25000"/>
                  </a:schemeClr>
                </a:solidFill>
              </a:endParaRPr>
            </a:p>
          </p:txBody>
        </p:sp>
        <p:sp>
          <p:nvSpPr>
            <p:cNvPr id="15" name="îşlidè"/>
            <p:cNvSpPr/>
            <p:nvPr/>
          </p:nvSpPr>
          <p:spPr>
            <a:xfrm>
              <a:off x="676652" y="3386332"/>
              <a:ext cx="3484350" cy="443520"/>
            </a:xfrm>
            <a:prstGeom prst="roundRect">
              <a:avLst>
                <a:gd name="adj" fmla="val 50000"/>
              </a:avLst>
            </a:prstGeom>
            <a:solidFill>
              <a:schemeClr val="accent5">
                <a:lumMod val="50000"/>
              </a:schemeClr>
            </a:soli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wrap="none" anchor="ctr">
              <a:noAutofit/>
            </a:bodyPr>
            <a:lstStyle/>
            <a:p>
              <a:pPr algn="ctr"/>
              <a:r>
                <a:rPr lang="zh-CN" altLang="en-US" sz="1400" dirty="0" smtClean="0">
                  <a:solidFill>
                    <a:schemeClr val="bg1"/>
                  </a:solidFill>
                  <a:latin typeface="造字工房刻宋（非商用）粗体" pitchFamily="50" charset="-122"/>
                  <a:ea typeface="造字工房刻宋（非商用）粗体" pitchFamily="50" charset="-122"/>
                </a:rPr>
                <a:t>在线拍卖</a:t>
              </a:r>
              <a:endParaRPr lang="zh-CN" altLang="en-US" sz="1400" dirty="0">
                <a:solidFill>
                  <a:schemeClr val="bg1"/>
                </a:solidFill>
                <a:latin typeface="造字工房刻宋（非商用）粗体" pitchFamily="50" charset="-122"/>
                <a:ea typeface="造字工房刻宋（非商用）粗体" pitchFamily="50" charset="-122"/>
              </a:endParaRPr>
            </a:p>
          </p:txBody>
        </p:sp>
        <p:sp>
          <p:nvSpPr>
            <p:cNvPr id="16" name="íṩḻíḋê"/>
            <p:cNvSpPr/>
            <p:nvPr/>
          </p:nvSpPr>
          <p:spPr>
            <a:xfrm>
              <a:off x="976606" y="3853406"/>
              <a:ext cx="2926770" cy="1979999"/>
            </a:xfrm>
            <a:prstGeom prst="rect">
              <a:avLst/>
            </a:prstGeom>
          </p:spPr>
          <p:txBody>
            <a:bodyPr wrap="square">
              <a:noAutofit/>
            </a:bodyPr>
            <a:lstStyle/>
            <a:p>
              <a:pPr>
                <a:lnSpc>
                  <a:spcPct val="120000"/>
                </a:lnSpc>
                <a:spcBef>
                  <a:spcPct val="0"/>
                </a:spcBef>
              </a:pPr>
              <a:r>
                <a:rPr lang="zh-CN" altLang="en-US" sz="1400" dirty="0" smtClean="0">
                  <a:solidFill>
                    <a:schemeClr val="accent5">
                      <a:lumMod val="50000"/>
                    </a:schemeClr>
                  </a:solidFill>
                  <a:latin typeface="造字工房刻宋（非商用）粗体" pitchFamily="50" charset="-122"/>
                  <a:ea typeface="造字工房刻宋（非商用）粗体" pitchFamily="50" charset="-122"/>
                </a:rPr>
                <a:t>分为“珍本拍卖”和“大众拍卖”两部分，是为了方便广大书友拍卖一些珍稀图书或价值较高的旧书而设立的拍卖平台</a:t>
              </a:r>
              <a:endParaRPr lang="zh-CN" altLang="en-US" sz="1200" dirty="0">
                <a:solidFill>
                  <a:schemeClr val="accent5">
                    <a:lumMod val="50000"/>
                  </a:schemeClr>
                </a:solidFill>
                <a:latin typeface="造字工房刻宋（非商用）粗体" pitchFamily="50" charset="-122"/>
                <a:ea typeface="造字工房刻宋（非商用）粗体" pitchFamily="50" charset="-122"/>
              </a:endParaRPr>
            </a:p>
            <a:p>
              <a:pPr lvl="0">
                <a:lnSpc>
                  <a:spcPct val="120000"/>
                </a:lnSpc>
                <a:spcBef>
                  <a:spcPct val="0"/>
                </a:spcBef>
              </a:pPr>
              <a:endParaRPr lang="en-US" altLang="zh-CN" sz="1200" dirty="0" smtClean="0">
                <a:solidFill>
                  <a:srgbClr val="4BACC6">
                    <a:lumMod val="50000"/>
                  </a:srgbClr>
                </a:solidFill>
                <a:latin typeface="造字工房刻宋（非商用）粗体" pitchFamily="50" charset="-122"/>
                <a:ea typeface="造字工房刻宋（非商用）粗体" pitchFamily="50" charset="-122"/>
              </a:endParaRPr>
            </a:p>
          </p:txBody>
        </p:sp>
      </p:grpSp>
      <p:pic>
        <p:nvPicPr>
          <p:cNvPr id="17" name="图片 16"/>
          <p:cNvPicPr>
            <a:picLocks noChangeAspect="1"/>
          </p:cNvPicPr>
          <p:nvPr/>
        </p:nvPicPr>
        <p:blipFill rotWithShape="1">
          <a:blip r:embed="rId2" cstate="screen"/>
          <a:srcRect/>
          <a:stretch>
            <a:fillRect/>
          </a:stretch>
        </p:blipFill>
        <p:spPr>
          <a:xfrm>
            <a:off x="-25567" y="3605808"/>
            <a:ext cx="1343594" cy="1610828"/>
          </a:xfrm>
          <a:prstGeom prst="rect">
            <a:avLst/>
          </a:prstGeom>
        </p:spPr>
      </p:pic>
      <p:sp>
        <p:nvSpPr>
          <p:cNvPr id="19" name="îṩ1ïḋe"/>
          <p:cNvSpPr txBox="1"/>
          <p:nvPr/>
        </p:nvSpPr>
        <p:spPr bwMode="auto">
          <a:xfrm>
            <a:off x="740850" y="265904"/>
            <a:ext cx="4353391" cy="274334"/>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none" lIns="90000">
            <a:noAutofit/>
          </a:bodyPr>
          <a:lstStyle/>
          <a:p>
            <a:pPr algn="ctr" eaLnBrk="1" hangingPunct="1">
              <a:spcBef>
                <a:spcPct val="0"/>
              </a:spcBef>
              <a:buFontTx/>
              <a:buNone/>
            </a:pPr>
            <a:r>
              <a:rPr lang="zh-CN" altLang="en-US" b="1" dirty="0" smtClean="0">
                <a:solidFill>
                  <a:schemeClr val="tx1">
                    <a:lumMod val="75000"/>
                    <a:lumOff val="25000"/>
                  </a:schemeClr>
                </a:solidFill>
                <a:latin typeface="黑体" panose="02010609060101010101" charset="-122"/>
                <a:ea typeface="黑体" panose="02010609060101010101" charset="-122"/>
              </a:rPr>
              <a:t>“孔夫子旧书网”特色功能借鉴</a:t>
            </a:r>
            <a:endParaRPr lang="zh-CN" altLang="en-US" b="1" dirty="0">
              <a:solidFill>
                <a:schemeClr val="tx1">
                  <a:lumMod val="75000"/>
                  <a:lumOff val="25000"/>
                </a:schemeClr>
              </a:solidFill>
              <a:latin typeface="黑体" panose="02010609060101010101" charset="-122"/>
              <a:ea typeface="黑体" panose="02010609060101010101" charset="-122"/>
            </a:endParaRPr>
          </a:p>
        </p:txBody>
      </p:sp>
      <p:grpSp>
        <p:nvGrpSpPr>
          <p:cNvPr id="2" name="组合 1"/>
          <p:cNvGrpSpPr/>
          <p:nvPr/>
        </p:nvGrpSpPr>
        <p:grpSpPr>
          <a:xfrm>
            <a:off x="4905919" y="930300"/>
            <a:ext cx="2615189" cy="1989501"/>
            <a:chOff x="3237784" y="1698780"/>
            <a:chExt cx="2615189" cy="1989501"/>
          </a:xfrm>
        </p:grpSpPr>
        <p:grpSp>
          <p:nvGrpSpPr>
            <p:cNvPr id="6" name="iṥľîdè"/>
            <p:cNvGrpSpPr/>
            <p:nvPr/>
          </p:nvGrpSpPr>
          <p:grpSpPr>
            <a:xfrm>
              <a:off x="3237784" y="1698780"/>
              <a:ext cx="2615189" cy="1989501"/>
              <a:chOff x="674081" y="3386332"/>
              <a:chExt cx="3486919" cy="2652667"/>
            </a:xfrm>
          </p:grpSpPr>
          <p:sp>
            <p:nvSpPr>
              <p:cNvPr id="11" name="íšļïḑe"/>
              <p:cNvSpPr/>
              <p:nvPr/>
            </p:nvSpPr>
            <p:spPr>
              <a:xfrm>
                <a:off x="676652" y="3608092"/>
                <a:ext cx="3484348" cy="2430907"/>
              </a:xfrm>
              <a:prstGeom prst="roundRect">
                <a:avLst>
                  <a:gd name="adj" fmla="val 2415"/>
                </a:avLst>
              </a:prstGeom>
              <a:gradFill flip="none" rotWithShape="1">
                <a:gsLst>
                  <a:gs pos="0">
                    <a:schemeClr val="accent3">
                      <a:alpha val="23000"/>
                    </a:schemeClr>
                  </a:gs>
                  <a:gs pos="100000">
                    <a:schemeClr val="accent3">
                      <a:alpha val="0"/>
                    </a:schemeClr>
                  </a:gs>
                </a:gsLst>
                <a:lin ang="5400000" scaled="1"/>
                <a:tileRect/>
              </a:gradFill>
              <a:ln w="3175">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chorCtr="1">
                <a:normAutofit/>
              </a:bodyPr>
              <a:lstStyle/>
              <a:p>
                <a:pPr marL="171450" indent="-171450" defTabSz="914400">
                  <a:lnSpc>
                    <a:spcPct val="130000"/>
                  </a:lnSpc>
                  <a:buFont typeface="Arial" panose="020B0604020202020204" pitchFamily="34" charset="0"/>
                  <a:buChar char="•"/>
                </a:pPr>
                <a:endParaRPr lang="zh-CN" altLang="en-US" sz="900" dirty="0">
                  <a:solidFill>
                    <a:schemeClr val="dk1">
                      <a:lumMod val="100000"/>
                    </a:schemeClr>
                  </a:solidFill>
                </a:endParaRPr>
              </a:p>
            </p:txBody>
          </p:sp>
          <p:sp>
            <p:nvSpPr>
              <p:cNvPr id="12" name="îSlïḑé"/>
              <p:cNvSpPr/>
              <p:nvPr/>
            </p:nvSpPr>
            <p:spPr>
              <a:xfrm>
                <a:off x="674081" y="3386332"/>
                <a:ext cx="3484350" cy="443520"/>
              </a:xfrm>
              <a:prstGeom prst="roundRect">
                <a:avLst>
                  <a:gd name="adj" fmla="val 50000"/>
                </a:avLst>
              </a:prstGeom>
              <a:solidFill>
                <a:schemeClr val="accent5">
                  <a:lumMod val="75000"/>
                </a:schemeClr>
              </a:soli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wrap="none" anchor="ctr">
                <a:noAutofit/>
              </a:bodyPr>
              <a:lstStyle/>
              <a:p>
                <a:pPr algn="ctr"/>
                <a:r>
                  <a:rPr lang="zh-CN" altLang="en-US" sz="1400" dirty="0">
                    <a:solidFill>
                      <a:schemeClr val="bg1"/>
                    </a:solidFill>
                    <a:latin typeface="造字工房刻宋（非商用）粗体" pitchFamily="50" charset="-122"/>
                    <a:ea typeface="造字工房刻宋（非商用）粗体" pitchFamily="50" charset="-122"/>
                  </a:rPr>
                  <a:t>旧书</a:t>
                </a:r>
                <a:r>
                  <a:rPr lang="zh-CN" altLang="en-US" sz="1400" dirty="0" smtClean="0">
                    <a:solidFill>
                      <a:schemeClr val="bg1"/>
                    </a:solidFill>
                    <a:latin typeface="造字工房刻宋（非商用）粗体" pitchFamily="50" charset="-122"/>
                    <a:ea typeface="造字工房刻宋（非商用）粗体" pitchFamily="50" charset="-122"/>
                  </a:rPr>
                  <a:t>广场</a:t>
                </a:r>
                <a:endParaRPr lang="zh-CN" altLang="en-US" sz="1400" dirty="0">
                  <a:solidFill>
                    <a:schemeClr val="bg1"/>
                  </a:solidFill>
                  <a:latin typeface="造字工房刻宋（非商用）粗体" pitchFamily="50" charset="-122"/>
                  <a:ea typeface="造字工房刻宋（非商用）粗体" pitchFamily="50" charset="-122"/>
                </a:endParaRPr>
              </a:p>
            </p:txBody>
          </p:sp>
        </p:grpSp>
        <p:sp>
          <p:nvSpPr>
            <p:cNvPr id="20" name="íṩḻíḋê"/>
            <p:cNvSpPr/>
            <p:nvPr/>
          </p:nvSpPr>
          <p:spPr>
            <a:xfrm>
              <a:off x="3491880" y="2166870"/>
              <a:ext cx="2195078" cy="1485000"/>
            </a:xfrm>
            <a:prstGeom prst="rect">
              <a:avLst/>
            </a:prstGeom>
          </p:spPr>
          <p:txBody>
            <a:bodyPr wrap="square">
              <a:noAutofit/>
            </a:bodyPr>
            <a:lstStyle/>
            <a:p>
              <a:pPr>
                <a:lnSpc>
                  <a:spcPct val="120000"/>
                </a:lnSpc>
                <a:spcBef>
                  <a:spcPct val="0"/>
                </a:spcBef>
              </a:pPr>
              <a:r>
                <a:rPr lang="zh-CN" altLang="en-US" sz="1400" dirty="0" smtClean="0">
                  <a:solidFill>
                    <a:schemeClr val="accent5">
                      <a:lumMod val="75000"/>
                    </a:schemeClr>
                  </a:solidFill>
                  <a:latin typeface="造字工房刻宋（非商用）粗体" pitchFamily="50" charset="-122"/>
                  <a:ea typeface="造字工房刻宋（非商用）粗体" pitchFamily="50" charset="-122"/>
                </a:rPr>
                <a:t>是为买卖旧书提供的自由交易市场，会员可以在这里自由交易和发布求购配售信息</a:t>
              </a:r>
              <a:endParaRPr lang="zh-CN" altLang="en-US" sz="1200" dirty="0">
                <a:solidFill>
                  <a:schemeClr val="accent5">
                    <a:lumMod val="75000"/>
                  </a:schemeClr>
                </a:solidFill>
                <a:latin typeface="造字工房刻宋（非商用）粗体" pitchFamily="50" charset="-122"/>
                <a:ea typeface="造字工房刻宋（非商用）粗体" pitchFamily="50" charset="-122"/>
              </a:endParaRPr>
            </a:p>
            <a:p>
              <a:pPr lvl="0">
                <a:lnSpc>
                  <a:spcPct val="120000"/>
                </a:lnSpc>
                <a:spcBef>
                  <a:spcPct val="0"/>
                </a:spcBef>
              </a:pPr>
              <a:endParaRPr lang="en-US" altLang="zh-CN" sz="1200" dirty="0" smtClean="0">
                <a:solidFill>
                  <a:schemeClr val="accent5">
                    <a:lumMod val="75000"/>
                  </a:schemeClr>
                </a:solidFill>
                <a:latin typeface="造字工房刻宋（非商用）粗体" pitchFamily="50" charset="-122"/>
                <a:ea typeface="造字工房刻宋（非商用）粗体" pitchFamily="50" charset="-122"/>
              </a:endParaRPr>
            </a:p>
          </p:txBody>
        </p:sp>
      </p:grpSp>
      <p:cxnSp>
        <p:nvCxnSpPr>
          <p:cNvPr id="33" name="直接连接符 32"/>
          <p:cNvCxnSpPr/>
          <p:nvPr/>
        </p:nvCxnSpPr>
        <p:spPr>
          <a:xfrm>
            <a:off x="2640133" y="2643758"/>
            <a:ext cx="0" cy="720080"/>
          </a:xfrm>
          <a:prstGeom prst="line">
            <a:avLst/>
          </a:prstGeom>
          <a:ln w="57150" cap="rnd">
            <a:solidFill>
              <a:schemeClr val="accent5">
                <a:lumMod val="50000"/>
              </a:schemeClr>
            </a:solidFill>
            <a:round/>
            <a:tailEnd type="arrow" w="sm" len="sm"/>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301183" y="2643758"/>
            <a:ext cx="1" cy="720080"/>
          </a:xfrm>
          <a:prstGeom prst="line">
            <a:avLst/>
          </a:prstGeom>
          <a:ln w="57150" cap="rnd">
            <a:solidFill>
              <a:schemeClr val="accent5">
                <a:lumMod val="50000"/>
              </a:schemeClr>
            </a:solidFill>
            <a:round/>
            <a:tailEnd type="arrow" w="sm" len="sm"/>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1398907" y="3224451"/>
            <a:ext cx="2613261" cy="1823181"/>
            <a:chOff x="1333502" y="3743920"/>
            <a:chExt cx="2613261" cy="1823181"/>
          </a:xfrm>
        </p:grpSpPr>
        <p:sp>
          <p:nvSpPr>
            <p:cNvPr id="36" name="ïS1iḓè"/>
            <p:cNvSpPr/>
            <p:nvPr/>
          </p:nvSpPr>
          <p:spPr>
            <a:xfrm>
              <a:off x="1333502" y="3743920"/>
              <a:ext cx="2613261" cy="1823181"/>
            </a:xfrm>
            <a:prstGeom prst="roundRect">
              <a:avLst>
                <a:gd name="adj" fmla="val 2415"/>
              </a:avLst>
            </a:prstGeom>
            <a:gradFill flip="none" rotWithShape="1">
              <a:gsLst>
                <a:gs pos="0">
                  <a:schemeClr val="accent1">
                    <a:alpha val="23000"/>
                  </a:schemeClr>
                </a:gs>
                <a:gs pos="100000">
                  <a:schemeClr val="accent1">
                    <a:alpha val="0"/>
                  </a:schemeClr>
                </a:gs>
              </a:gsLst>
              <a:lin ang="5400000" scaled="1"/>
              <a:tileRect/>
            </a:gradFill>
            <a:ln w="3175">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chorCtr="1">
              <a:normAutofit/>
            </a:bodyPr>
            <a:lstStyle/>
            <a:p>
              <a:pPr>
                <a:lnSpc>
                  <a:spcPct val="130000"/>
                </a:lnSpc>
                <a:defRPr/>
              </a:pPr>
              <a:endParaRPr lang="zh-CN" altLang="en-US" sz="900" dirty="0">
                <a:solidFill>
                  <a:schemeClr val="tx1">
                    <a:lumMod val="75000"/>
                    <a:lumOff val="25000"/>
                  </a:schemeClr>
                </a:solidFill>
              </a:endParaRPr>
            </a:p>
          </p:txBody>
        </p:sp>
        <p:sp>
          <p:nvSpPr>
            <p:cNvPr id="39" name="íṩḻíḋê"/>
            <p:cNvSpPr/>
            <p:nvPr/>
          </p:nvSpPr>
          <p:spPr>
            <a:xfrm>
              <a:off x="1542357" y="3912653"/>
              <a:ext cx="2195078" cy="1485000"/>
            </a:xfrm>
            <a:prstGeom prst="rect">
              <a:avLst/>
            </a:prstGeom>
          </p:spPr>
          <p:txBody>
            <a:bodyPr wrap="square">
              <a:noAutofit/>
            </a:bodyPr>
            <a:lstStyle/>
            <a:p>
              <a:pPr lvl="0">
                <a:lnSpc>
                  <a:spcPct val="120000"/>
                </a:lnSpc>
                <a:spcBef>
                  <a:spcPct val="0"/>
                </a:spcBef>
              </a:pPr>
              <a:r>
                <a:rPr lang="zh-CN" altLang="en-US" dirty="0" smtClean="0">
                  <a:solidFill>
                    <a:srgbClr val="4BACC6">
                      <a:lumMod val="50000"/>
                    </a:srgbClr>
                  </a:solidFill>
                  <a:latin typeface="造字工房刻宋（非商用）粗体" pitchFamily="50" charset="-122"/>
                  <a:ea typeface="造字工房刻宋（非商用）粗体" pitchFamily="50" charset="-122"/>
                </a:rPr>
                <a:t>针对一些稀缺、较难获得的图书，开设</a:t>
              </a:r>
              <a:r>
                <a:rPr lang="zh-CN" altLang="en-US" dirty="0">
                  <a:solidFill>
                    <a:srgbClr val="4BACC6">
                      <a:lumMod val="50000"/>
                    </a:srgbClr>
                  </a:solidFill>
                  <a:latin typeface="造字工房刻宋（非商用）粗体" pitchFamily="50" charset="-122"/>
                  <a:ea typeface="造字工房刻宋（非商用）粗体" pitchFamily="50" charset="-122"/>
                </a:rPr>
                <a:t>拍卖</a:t>
              </a:r>
              <a:r>
                <a:rPr lang="zh-CN" altLang="en-US" dirty="0" smtClean="0">
                  <a:solidFill>
                    <a:srgbClr val="4BACC6">
                      <a:lumMod val="50000"/>
                    </a:srgbClr>
                  </a:solidFill>
                  <a:latin typeface="造字工房刻宋（非商用）粗体" pitchFamily="50" charset="-122"/>
                  <a:ea typeface="造字工房刻宋（非商用）粗体" pitchFamily="50" charset="-122"/>
                </a:rPr>
                <a:t>专区</a:t>
              </a:r>
            </a:p>
          </p:txBody>
        </p:sp>
      </p:grpSp>
      <p:sp>
        <p:nvSpPr>
          <p:cNvPr id="40" name="íṩḻíḋê"/>
          <p:cNvSpPr/>
          <p:nvPr/>
        </p:nvSpPr>
        <p:spPr>
          <a:xfrm>
            <a:off x="5237310" y="3913010"/>
            <a:ext cx="2195078" cy="1485000"/>
          </a:xfrm>
          <a:prstGeom prst="rect">
            <a:avLst/>
          </a:prstGeom>
        </p:spPr>
        <p:txBody>
          <a:bodyPr wrap="square">
            <a:noAutofit/>
          </a:bodyPr>
          <a:lstStyle/>
          <a:p>
            <a:pPr lvl="0">
              <a:lnSpc>
                <a:spcPct val="120000"/>
              </a:lnSpc>
              <a:spcBef>
                <a:spcPct val="0"/>
              </a:spcBef>
            </a:pPr>
            <a:endParaRPr lang="en-US" altLang="zh-CN" sz="1200" dirty="0" smtClean="0">
              <a:solidFill>
                <a:srgbClr val="4BACC6">
                  <a:lumMod val="50000"/>
                </a:srgbClr>
              </a:solidFill>
              <a:latin typeface="造字工房刻宋（非商用）粗体" pitchFamily="50" charset="-122"/>
              <a:ea typeface="造字工房刻宋（非商用）粗体" pitchFamily="50" charset="-122"/>
            </a:endParaRPr>
          </a:p>
        </p:txBody>
      </p:sp>
      <p:grpSp>
        <p:nvGrpSpPr>
          <p:cNvPr id="44" name="组合 43"/>
          <p:cNvGrpSpPr/>
          <p:nvPr/>
        </p:nvGrpSpPr>
        <p:grpSpPr>
          <a:xfrm>
            <a:off x="5028853" y="3287541"/>
            <a:ext cx="2613261" cy="1823181"/>
            <a:chOff x="4995188" y="3511788"/>
            <a:chExt cx="2613261" cy="1823181"/>
          </a:xfrm>
        </p:grpSpPr>
        <p:sp>
          <p:nvSpPr>
            <p:cNvPr id="38" name="íšļïḑe"/>
            <p:cNvSpPr/>
            <p:nvPr/>
          </p:nvSpPr>
          <p:spPr>
            <a:xfrm>
              <a:off x="4995188" y="3511788"/>
              <a:ext cx="2613261" cy="1823181"/>
            </a:xfrm>
            <a:prstGeom prst="roundRect">
              <a:avLst>
                <a:gd name="adj" fmla="val 2415"/>
              </a:avLst>
            </a:prstGeom>
            <a:gradFill flip="none" rotWithShape="1">
              <a:gsLst>
                <a:gs pos="0">
                  <a:schemeClr val="accent3">
                    <a:alpha val="23000"/>
                  </a:schemeClr>
                </a:gs>
                <a:gs pos="100000">
                  <a:schemeClr val="accent3">
                    <a:alpha val="0"/>
                  </a:schemeClr>
                </a:gs>
              </a:gsLst>
              <a:lin ang="5400000" scaled="1"/>
              <a:tileRect/>
            </a:gradFill>
            <a:ln w="3175">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chorCtr="1">
              <a:normAutofit/>
            </a:bodyPr>
            <a:lstStyle/>
            <a:p>
              <a:pPr defTabSz="914400">
                <a:lnSpc>
                  <a:spcPct val="130000"/>
                </a:lnSpc>
              </a:pPr>
              <a:endParaRPr lang="zh-CN" altLang="en-US" sz="900" dirty="0">
                <a:solidFill>
                  <a:schemeClr val="dk1">
                    <a:lumMod val="100000"/>
                  </a:schemeClr>
                </a:solidFill>
              </a:endParaRPr>
            </a:p>
          </p:txBody>
        </p:sp>
        <p:sp>
          <p:nvSpPr>
            <p:cNvPr id="42" name="íṩḻíḋê"/>
            <p:cNvSpPr/>
            <p:nvPr/>
          </p:nvSpPr>
          <p:spPr>
            <a:xfrm>
              <a:off x="5203644" y="3588128"/>
              <a:ext cx="2195078" cy="1485000"/>
            </a:xfrm>
            <a:prstGeom prst="rect">
              <a:avLst/>
            </a:prstGeom>
          </p:spPr>
          <p:txBody>
            <a:bodyPr wrap="square">
              <a:noAutofit/>
            </a:bodyPr>
            <a:lstStyle/>
            <a:p>
              <a:pPr lvl="0">
                <a:lnSpc>
                  <a:spcPct val="120000"/>
                </a:lnSpc>
                <a:spcBef>
                  <a:spcPct val="0"/>
                </a:spcBef>
              </a:pPr>
              <a:r>
                <a:rPr lang="zh-CN" altLang="en-US" dirty="0" smtClean="0">
                  <a:solidFill>
                    <a:schemeClr val="accent5">
                      <a:lumMod val="75000"/>
                    </a:schemeClr>
                  </a:solidFill>
                  <a:latin typeface="造字工房刻宋（非商用）粗体" pitchFamily="50" charset="-122"/>
                  <a:ea typeface="造字工房刻宋（非商用）粗体" pitchFamily="50" charset="-122"/>
                </a:rPr>
                <a:t>设立用户能够发布求购配售、特殊需求信息的专区</a:t>
              </a:r>
            </a:p>
          </p:txBody>
        </p:sp>
      </p:grpSp>
      <p:sp>
        <p:nvSpPr>
          <p:cNvPr id="9" name="菱形 8"/>
          <p:cNvSpPr/>
          <p:nvPr/>
        </p:nvSpPr>
        <p:spPr>
          <a:xfrm>
            <a:off x="535841" y="139524"/>
            <a:ext cx="593996" cy="685733"/>
          </a:xfrm>
          <a:prstGeom prst="diamond">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latin typeface="造字工房刻宋（非商用）粗体" pitchFamily="50" charset="-122"/>
                <a:ea typeface="造字工房刻宋（非商用）粗体" pitchFamily="50" charset="-122"/>
              </a:rPr>
              <a:t>2</a:t>
            </a:r>
            <a:endParaRPr lang="zh-CN" altLang="en-US" sz="3200" dirty="0">
              <a:latin typeface="造字工房刻宋（非商用）粗体" pitchFamily="50" charset="-122"/>
              <a:ea typeface="造字工房刻宋（非商用）粗体" pitchFamily="50" charset="-122"/>
            </a:endParaRPr>
          </a:p>
        </p:txBody>
      </p:sp>
    </p:spTree>
    <p:extLst>
      <p:ext uri="{BB962C8B-B14F-4D97-AF65-F5344CB8AC3E}">
        <p14:creationId xmlns:p14="http://schemas.microsoft.com/office/powerpoint/2010/main" val="6793055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500"/>
                                        <p:tgtEl>
                                          <p:spTgt spid="19"/>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1000"/>
                                        <p:tgtEl>
                                          <p:spTgt spid="2"/>
                                        </p:tgtEl>
                                      </p:cBhvr>
                                    </p:animEffect>
                                    <p:anim calcmode="lin" valueType="num">
                                      <p:cBhvr>
                                        <p:cTn id="27" dur="1000" fill="hold"/>
                                        <p:tgtEl>
                                          <p:spTgt spid="2"/>
                                        </p:tgtEl>
                                        <p:attrNameLst>
                                          <p:attrName>ppt_x</p:attrName>
                                        </p:attrNameLst>
                                      </p:cBhvr>
                                      <p:tavLst>
                                        <p:tav tm="0">
                                          <p:val>
                                            <p:strVal val="#ppt_x"/>
                                          </p:val>
                                        </p:tav>
                                        <p:tav tm="100000">
                                          <p:val>
                                            <p:strVal val="#ppt_x"/>
                                          </p:val>
                                        </p:tav>
                                      </p:tavLst>
                                    </p:anim>
                                    <p:anim calcmode="lin" valueType="num">
                                      <p:cBhvr>
                                        <p:cTn id="2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fade">
                                      <p:cBhvr>
                                        <p:cTn id="33" dur="1000"/>
                                        <p:tgtEl>
                                          <p:spTgt spid="33"/>
                                        </p:tgtEl>
                                      </p:cBhvr>
                                    </p:animEffect>
                                    <p:anim calcmode="lin" valueType="num">
                                      <p:cBhvr>
                                        <p:cTn id="34" dur="1000" fill="hold"/>
                                        <p:tgtEl>
                                          <p:spTgt spid="33"/>
                                        </p:tgtEl>
                                        <p:attrNameLst>
                                          <p:attrName>ppt_x</p:attrName>
                                        </p:attrNameLst>
                                      </p:cBhvr>
                                      <p:tavLst>
                                        <p:tav tm="0">
                                          <p:val>
                                            <p:strVal val="#ppt_x"/>
                                          </p:val>
                                        </p:tav>
                                        <p:tav tm="100000">
                                          <p:val>
                                            <p:strVal val="#ppt_x"/>
                                          </p:val>
                                        </p:tav>
                                      </p:tavLst>
                                    </p:anim>
                                    <p:anim calcmode="lin" valueType="num">
                                      <p:cBhvr>
                                        <p:cTn id="35" dur="1000" fill="hold"/>
                                        <p:tgtEl>
                                          <p:spTgt spid="33"/>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34"/>
                                        </p:tgtEl>
                                        <p:attrNameLst>
                                          <p:attrName>style.visibility</p:attrName>
                                        </p:attrNameLst>
                                      </p:cBhvr>
                                      <p:to>
                                        <p:strVal val="visible"/>
                                      </p:to>
                                    </p:set>
                                    <p:animEffect transition="in" filter="fade">
                                      <p:cBhvr>
                                        <p:cTn id="38" dur="1000"/>
                                        <p:tgtEl>
                                          <p:spTgt spid="34"/>
                                        </p:tgtEl>
                                      </p:cBhvr>
                                    </p:animEffect>
                                    <p:anim calcmode="lin" valueType="num">
                                      <p:cBhvr>
                                        <p:cTn id="39" dur="1000" fill="hold"/>
                                        <p:tgtEl>
                                          <p:spTgt spid="34"/>
                                        </p:tgtEl>
                                        <p:attrNameLst>
                                          <p:attrName>ppt_x</p:attrName>
                                        </p:attrNameLst>
                                      </p:cBhvr>
                                      <p:tavLst>
                                        <p:tav tm="0">
                                          <p:val>
                                            <p:strVal val="#ppt_x"/>
                                          </p:val>
                                        </p:tav>
                                        <p:tav tm="100000">
                                          <p:val>
                                            <p:strVal val="#ppt_x"/>
                                          </p:val>
                                        </p:tav>
                                      </p:tavLst>
                                    </p:anim>
                                    <p:anim calcmode="lin" valueType="num">
                                      <p:cBhvr>
                                        <p:cTn id="40" dur="1000" fill="hold"/>
                                        <p:tgtEl>
                                          <p:spTgt spid="34"/>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43"/>
                                        </p:tgtEl>
                                        <p:attrNameLst>
                                          <p:attrName>style.visibility</p:attrName>
                                        </p:attrNameLst>
                                      </p:cBhvr>
                                      <p:to>
                                        <p:strVal val="visible"/>
                                      </p:to>
                                    </p:set>
                                    <p:animEffect transition="in" filter="fade">
                                      <p:cBhvr>
                                        <p:cTn id="43" dur="1000"/>
                                        <p:tgtEl>
                                          <p:spTgt spid="43"/>
                                        </p:tgtEl>
                                      </p:cBhvr>
                                    </p:animEffect>
                                    <p:anim calcmode="lin" valueType="num">
                                      <p:cBhvr>
                                        <p:cTn id="44" dur="1000" fill="hold"/>
                                        <p:tgtEl>
                                          <p:spTgt spid="43"/>
                                        </p:tgtEl>
                                        <p:attrNameLst>
                                          <p:attrName>ppt_x</p:attrName>
                                        </p:attrNameLst>
                                      </p:cBhvr>
                                      <p:tavLst>
                                        <p:tav tm="0">
                                          <p:val>
                                            <p:strVal val="#ppt_x"/>
                                          </p:val>
                                        </p:tav>
                                        <p:tav tm="100000">
                                          <p:val>
                                            <p:strVal val="#ppt_x"/>
                                          </p:val>
                                        </p:tav>
                                      </p:tavLst>
                                    </p:anim>
                                    <p:anim calcmode="lin" valueType="num">
                                      <p:cBhvr>
                                        <p:cTn id="45" dur="1000" fill="hold"/>
                                        <p:tgtEl>
                                          <p:spTgt spid="43"/>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44"/>
                                        </p:tgtEl>
                                        <p:attrNameLst>
                                          <p:attrName>style.visibility</p:attrName>
                                        </p:attrNameLst>
                                      </p:cBhvr>
                                      <p:to>
                                        <p:strVal val="visible"/>
                                      </p:to>
                                    </p:set>
                                    <p:animEffect transition="in" filter="fade">
                                      <p:cBhvr>
                                        <p:cTn id="48" dur="1000"/>
                                        <p:tgtEl>
                                          <p:spTgt spid="44"/>
                                        </p:tgtEl>
                                      </p:cBhvr>
                                    </p:animEffect>
                                    <p:anim calcmode="lin" valueType="num">
                                      <p:cBhvr>
                                        <p:cTn id="49" dur="1000" fill="hold"/>
                                        <p:tgtEl>
                                          <p:spTgt spid="44"/>
                                        </p:tgtEl>
                                        <p:attrNameLst>
                                          <p:attrName>ppt_x</p:attrName>
                                        </p:attrNameLst>
                                      </p:cBhvr>
                                      <p:tavLst>
                                        <p:tav tm="0">
                                          <p:val>
                                            <p:strVal val="#ppt_x"/>
                                          </p:val>
                                        </p:tav>
                                        <p:tav tm="100000">
                                          <p:val>
                                            <p:strVal val="#ppt_x"/>
                                          </p:val>
                                        </p:tav>
                                      </p:tavLst>
                                    </p:anim>
                                    <p:anim calcmode="lin" valueType="num">
                                      <p:cBhvr>
                                        <p:cTn id="50"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9"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cstate="screen"/>
          <a:srcRect/>
          <a:stretch>
            <a:fillRect/>
          </a:stretch>
        </p:blipFill>
        <p:spPr>
          <a:xfrm>
            <a:off x="1084323" y="1461130"/>
            <a:ext cx="1343594" cy="1610828"/>
          </a:xfrm>
          <a:prstGeom prst="rect">
            <a:avLst/>
          </a:prstGeom>
        </p:spPr>
      </p:pic>
      <p:sp>
        <p:nvSpPr>
          <p:cNvPr id="5" name="圆角矩形 4"/>
          <p:cNvSpPr/>
          <p:nvPr/>
        </p:nvSpPr>
        <p:spPr>
          <a:xfrm>
            <a:off x="3540432" y="2047379"/>
            <a:ext cx="3672408" cy="576064"/>
          </a:xfrm>
          <a:prstGeom prst="roundRect">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菱形 9"/>
          <p:cNvSpPr/>
          <p:nvPr/>
        </p:nvSpPr>
        <p:spPr>
          <a:xfrm>
            <a:off x="2539143" y="1923678"/>
            <a:ext cx="593996" cy="685733"/>
          </a:xfrm>
          <a:prstGeom prst="diamond">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造字工房刻宋（非商用）粗体" pitchFamily="50" charset="-122"/>
                <a:ea typeface="造字工房刻宋（非商用）粗体" pitchFamily="50" charset="-122"/>
              </a:rPr>
              <a:t>3</a:t>
            </a:r>
          </a:p>
        </p:txBody>
      </p:sp>
      <p:sp>
        <p:nvSpPr>
          <p:cNvPr id="2" name="文本框 1"/>
          <p:cNvSpPr txBox="1"/>
          <p:nvPr/>
        </p:nvSpPr>
        <p:spPr>
          <a:xfrm>
            <a:off x="4428490" y="2073910"/>
            <a:ext cx="3053080" cy="521970"/>
          </a:xfrm>
          <a:prstGeom prst="rect">
            <a:avLst/>
          </a:prstGeom>
          <a:noFill/>
        </p:spPr>
        <p:txBody>
          <a:bodyPr wrap="square" rtlCol="0" anchor="t">
            <a:spAutoFit/>
          </a:bodyPr>
          <a:lstStyle/>
          <a:p>
            <a:r>
              <a:rPr lang="zh-CN" altLang="en-US" sz="2800" dirty="0" smtClean="0">
                <a:solidFill>
                  <a:schemeClr val="tx1"/>
                </a:solidFill>
                <a:effectLst>
                  <a:outerShdw blurRad="38100" dist="19050" dir="2700000" algn="tl" rotWithShape="0">
                    <a:schemeClr val="dk1">
                      <a:alpha val="40000"/>
                    </a:schemeClr>
                  </a:outerShdw>
                </a:effectLst>
                <a:latin typeface="造字工房刻宋（非商用）粗体" pitchFamily="50" charset="-122"/>
                <a:ea typeface="造字工房刻宋（非商用）粗体" pitchFamily="50" charset="-122"/>
                <a:sym typeface="+mn-ea"/>
              </a:rPr>
              <a:t>功能分析</a:t>
            </a:r>
          </a:p>
        </p:txBody>
      </p:sp>
    </p:spTree>
    <p:extLst>
      <p:ext uri="{BB962C8B-B14F-4D97-AF65-F5344CB8AC3E}">
        <p14:creationId xmlns:p14="http://schemas.microsoft.com/office/powerpoint/2010/main" val="1064538276"/>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266</TotalTime>
  <Words>1591</Words>
  <Application>Microsoft Macintosh PowerPoint</Application>
  <PresentationFormat>全屏显示(16:9)</PresentationFormat>
  <Paragraphs>194</Paragraphs>
  <Slides>36</Slides>
  <Notes>22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36</vt:i4>
      </vt:variant>
    </vt:vector>
  </HeadingPairs>
  <TitlesOfParts>
    <vt:vector size="45" baseType="lpstr">
      <vt:lpstr>Calibri</vt:lpstr>
      <vt:lpstr>黑体</vt:lpstr>
      <vt:lpstr>华文中宋</vt:lpstr>
      <vt:lpstr>时尚中黑简体</vt:lpstr>
      <vt:lpstr>宋体</vt:lpstr>
      <vt:lpstr>微软雅黑</vt:lpstr>
      <vt:lpstr>造字工房刻宋（非商用）粗体</vt:lpstr>
      <vt:lpstr>Arial</vt:lpstr>
      <vt:lpstr>第一PPT，www.1ppt.com</vt:lpstr>
      <vt:lpstr> 绿色书屋 电子商务平台系统与开发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夏日薄荷绿清新模板</dc:title>
  <dc:creator>第一PPT</dc:creator>
  <cp:keywords>www.1ppt.com</cp:keywords>
  <dc:description>www.1ppt.com</dc:description>
  <cp:lastModifiedBy>Microsoft Office 用户</cp:lastModifiedBy>
  <cp:revision>119</cp:revision>
  <dcterms:created xsi:type="dcterms:W3CDTF">2018-04-09T07:10:00Z</dcterms:created>
  <dcterms:modified xsi:type="dcterms:W3CDTF">2018-06-21T08:01:50Z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