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4" r:id="rId4"/>
    <p:sldMasterId id="2147483668" r:id="rId5"/>
    <p:sldMasterId id="2147483672" r:id="rId6"/>
    <p:sldMasterId id="2147483676" r:id="rId7"/>
    <p:sldMasterId id="2147483680" r:id="rId8"/>
    <p:sldMasterId id="2147483684" r:id="rId9"/>
    <p:sldMasterId id="2147483688" r:id="rId10"/>
    <p:sldMasterId id="2147483692" r:id="rId11"/>
  </p:sldMasterIdLst>
  <p:notesMasterIdLst>
    <p:notesMasterId r:id="rId13"/>
  </p:notesMasterIdLst>
  <p:sldIdLst>
    <p:sldId id="374" r:id="rId12"/>
    <p:sldId id="296" r:id="rId14"/>
    <p:sldId id="297" r:id="rId15"/>
    <p:sldId id="408" r:id="rId16"/>
    <p:sldId id="447" r:id="rId17"/>
    <p:sldId id="410" r:id="rId18"/>
    <p:sldId id="448" r:id="rId19"/>
    <p:sldId id="486" r:id="rId20"/>
    <p:sldId id="412" r:id="rId21"/>
    <p:sldId id="431" r:id="rId22"/>
    <p:sldId id="415" r:id="rId23"/>
    <p:sldId id="449" r:id="rId24"/>
    <p:sldId id="487" r:id="rId25"/>
    <p:sldId id="488" r:id="rId26"/>
    <p:sldId id="418" r:id="rId27"/>
    <p:sldId id="452" r:id="rId28"/>
    <p:sldId id="425" r:id="rId29"/>
    <p:sldId id="432" r:id="rId30"/>
    <p:sldId id="427" r:id="rId31"/>
    <p:sldId id="429" r:id="rId32"/>
  </p:sldIdLst>
  <p:sldSz cx="12190095" cy="685927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9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03445A"/>
    <a:srgbClr val="0B4F5C"/>
    <a:srgbClr val="737D7F"/>
    <a:srgbClr val="3598DB"/>
    <a:srgbClr val="0067B4"/>
    <a:srgbClr val="0079A4"/>
    <a:srgbClr val="3AB7AF"/>
    <a:srgbClr val="01ACBE"/>
    <a:srgbClr val="1B9D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4" autoAdjust="0"/>
    <p:restoredTop sz="94660"/>
  </p:normalViewPr>
  <p:slideViewPr>
    <p:cSldViewPr snapToGrid="0" showGuides="1">
      <p:cViewPr>
        <p:scale>
          <a:sx n="75" d="100"/>
          <a:sy n="75" d="100"/>
        </p:scale>
        <p:origin x="1446" y="822"/>
      </p:cViewPr>
      <p:guideLst>
        <p:guide orient="horz" pos="2182"/>
        <p:guide pos="3908"/>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6" Type="http://schemas.openxmlformats.org/officeDocument/2006/relationships/tags" Target="tags/tag50.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0.xml"/><Relationship Id="rId31" Type="http://schemas.openxmlformats.org/officeDocument/2006/relationships/slide" Target="slides/slide19.xml"/><Relationship Id="rId30" Type="http://schemas.openxmlformats.org/officeDocument/2006/relationships/slide" Target="slides/slide18.xml"/><Relationship Id="rId3" Type="http://schemas.openxmlformats.org/officeDocument/2006/relationships/slideMaster" Target="slideMasters/slideMaster2.xml"/><Relationship Id="rId29" Type="http://schemas.openxmlformats.org/officeDocument/2006/relationships/slide" Target="slides/slide17.xml"/><Relationship Id="rId28" Type="http://schemas.openxmlformats.org/officeDocument/2006/relationships/slide" Target="slides/slide16.xml"/><Relationship Id="rId27" Type="http://schemas.openxmlformats.org/officeDocument/2006/relationships/slide" Target="slides/slide15.xml"/><Relationship Id="rId26" Type="http://schemas.openxmlformats.org/officeDocument/2006/relationships/slide" Target="slides/slide14.xml"/><Relationship Id="rId25" Type="http://schemas.openxmlformats.org/officeDocument/2006/relationships/slide" Target="slides/slide13.xml"/><Relationship Id="rId24" Type="http://schemas.openxmlformats.org/officeDocument/2006/relationships/slide" Target="slides/slide12.xml"/><Relationship Id="rId23" Type="http://schemas.openxmlformats.org/officeDocument/2006/relationships/slide" Target="slides/slide11.xml"/><Relationship Id="rId22" Type="http://schemas.openxmlformats.org/officeDocument/2006/relationships/slide" Target="slides/slide10.xml"/><Relationship Id="rId21" Type="http://schemas.openxmlformats.org/officeDocument/2006/relationships/slide" Target="slides/slide9.xml"/><Relationship Id="rId20" Type="http://schemas.openxmlformats.org/officeDocument/2006/relationships/slide" Target="slides/slide8.xml"/><Relationship Id="rId2" Type="http://schemas.openxmlformats.org/officeDocument/2006/relationships/theme" Target="theme/theme1.xml"/><Relationship Id="rId19" Type="http://schemas.openxmlformats.org/officeDocument/2006/relationships/slide" Target="slides/slide7.xml"/><Relationship Id="rId18" Type="http://schemas.openxmlformats.org/officeDocument/2006/relationships/slide" Target="slides/slide6.xml"/><Relationship Id="rId17" Type="http://schemas.openxmlformats.org/officeDocument/2006/relationships/slide" Target="slides/slide5.xml"/><Relationship Id="rId16" Type="http://schemas.openxmlformats.org/officeDocument/2006/relationships/slide" Target="slides/slide4.xml"/><Relationship Id="rId15" Type="http://schemas.openxmlformats.org/officeDocument/2006/relationships/slide" Target="slides/slide3.xml"/><Relationship Id="rId14" Type="http://schemas.openxmlformats.org/officeDocument/2006/relationships/slide" Target="slides/slide2.xml"/><Relationship Id="rId13" Type="http://schemas.openxmlformats.org/officeDocument/2006/relationships/notesMaster" Target="notesMasters/notesMaster1.xml"/><Relationship Id="rId12" Type="http://schemas.openxmlformats.org/officeDocument/2006/relationships/slide" Target="slides/slide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12C8C0-A3D3-487B-AECC-CB6663EAE28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49D3E0-124D-4DFF-AE99-4EA4CC201DB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31.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4" Type="http://schemas.microsoft.com/office/2007/relationships/hdphoto" Target="../media/image5.wdp"/><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802" y="1122624"/>
            <a:ext cx="9142810" cy="2388153"/>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3802" y="3602873"/>
            <a:ext cx="9142810" cy="165614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3764" y="365209"/>
            <a:ext cx="2628558" cy="581318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092" y="365209"/>
            <a:ext cx="7733293" cy="581318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743" y="1710135"/>
            <a:ext cx="10514231" cy="2853398"/>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743" y="4590527"/>
            <a:ext cx="10514231" cy="150053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hex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US">
                <a:solidFill>
                  <a:prstClr val="white">
                    <a:lumMod val="65000"/>
                  </a:prstClr>
                </a:solidFill>
              </a:rPr>
              <a:t>WWW.DESIGNERSPARADISE.COM</a:t>
            </a:r>
            <a:endParaRPr lang="en-US" dirty="0">
              <a:solidFill>
                <a:prstClr val="white">
                  <a:lumMod val="6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defRPr/>
            </a:pPr>
            <a:fld id="{480435F3-CE51-FE47-901D-12AFFB0ECEA9}"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LiHei Pro" panose="020B0500000000000000" pitchFamily="34" charset="-122"/>
                <a:ea typeface="LiHei Pro" panose="020B0500000000000000" pitchFamily="34" charset="-122"/>
              </a:defRPr>
            </a:lvl1pPr>
          </a:lstStyle>
          <a:p>
            <a:pPr>
              <a:defRPr/>
            </a:pPr>
            <a:r>
              <a:rPr lang="en-US">
                <a:solidFill>
                  <a:prstClr val="white">
                    <a:lumMod val="65000"/>
                  </a:prstClr>
                </a:solidFill>
              </a:rPr>
              <a:t>xiaoer.yanj.cn</a:t>
            </a:r>
            <a:endParaRPr lang="en-US" dirty="0">
              <a:solidFill>
                <a:prstClr val="white">
                  <a:lumMod val="65000"/>
                </a:prstClr>
              </a:solidFill>
            </a:endParaRPr>
          </a:p>
        </p:txBody>
      </p:sp>
      <p:sp>
        <p:nvSpPr>
          <p:cNvPr id="6" name="Slide Number Placeholder 5"/>
          <p:cNvSpPr>
            <a:spLocks noGrp="1"/>
          </p:cNvSpPr>
          <p:nvPr>
            <p:ph type="sldNum" sz="quarter" idx="12"/>
          </p:nvPr>
        </p:nvSpPr>
        <p:spPr/>
        <p:txBody>
          <a:bodyPr/>
          <a:lstStyle>
            <a:lvl1pPr>
              <a:defRPr sz="1400">
                <a:solidFill>
                  <a:schemeClr val="tx1">
                    <a:lumMod val="50000"/>
                    <a:lumOff val="50000"/>
                  </a:schemeClr>
                </a:solidFill>
                <a:latin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cxnSp>
        <p:nvCxnSpPr>
          <p:cNvPr id="7" name="直接连接符 6"/>
          <p:cNvCxnSpPr/>
          <p:nvPr userDrawn="1"/>
        </p:nvCxnSpPr>
        <p:spPr>
          <a:xfrm flipV="1">
            <a:off x="3024904" y="479935"/>
            <a:ext cx="836551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8" name="组合 7"/>
          <p:cNvGrpSpPr/>
          <p:nvPr userDrawn="1"/>
        </p:nvGrpSpPr>
        <p:grpSpPr>
          <a:xfrm>
            <a:off x="1" y="195152"/>
            <a:ext cx="3125772" cy="569565"/>
            <a:chOff x="0" y="194743"/>
            <a:chExt cx="3126179" cy="569433"/>
          </a:xfrm>
        </p:grpSpPr>
        <p:sp>
          <p:nvSpPr>
            <p:cNvPr id="9" name="圆角矩形 8"/>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0" name="组合 9"/>
            <p:cNvGrpSpPr/>
            <p:nvPr/>
          </p:nvGrpSpPr>
          <p:grpSpPr>
            <a:xfrm>
              <a:off x="0" y="290669"/>
              <a:ext cx="424561" cy="355906"/>
              <a:chOff x="469900" y="728859"/>
              <a:chExt cx="424561" cy="355906"/>
            </a:xfrm>
          </p:grpSpPr>
          <p:sp>
            <p:nvSpPr>
              <p:cNvPr id="11" name="椭圆 10"/>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2" name="椭圆 11"/>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椭圆 12"/>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4" name="椭圆 13"/>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圆角矩形 14"/>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6" name="圆角矩形 15"/>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 name="圆角矩形 16"/>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8" name="圆角矩形 17"/>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grpSp>
      <p:grpSp>
        <p:nvGrpSpPr>
          <p:cNvPr id="19" name="组合 18"/>
          <p:cNvGrpSpPr/>
          <p:nvPr userDrawn="1"/>
        </p:nvGrpSpPr>
        <p:grpSpPr>
          <a:xfrm>
            <a:off x="11352323" y="175669"/>
            <a:ext cx="838091" cy="743984"/>
            <a:chOff x="39833" y="101457"/>
            <a:chExt cx="838200" cy="743812"/>
          </a:xfrm>
        </p:grpSpPr>
        <p:grpSp>
          <p:nvGrpSpPr>
            <p:cNvPr id="20" name="组合 19"/>
            <p:cNvGrpSpPr/>
            <p:nvPr userDrawn="1"/>
          </p:nvGrpSpPr>
          <p:grpSpPr>
            <a:xfrm>
              <a:off x="130195" y="101457"/>
              <a:ext cx="647560" cy="567974"/>
              <a:chOff x="257420" y="226345"/>
              <a:chExt cx="540747" cy="474289"/>
            </a:xfrm>
          </p:grpSpPr>
          <p:pic>
            <p:nvPicPr>
              <p:cNvPr id="22" name="图片 2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7420" y="226345"/>
                <a:ext cx="472830" cy="472830"/>
              </a:xfrm>
              <a:prstGeom prst="rect">
                <a:avLst/>
              </a:prstGeom>
            </p:spPr>
          </p:pic>
          <p:pic>
            <p:nvPicPr>
              <p:cNvPr id="23" name="图片 22"/>
              <p:cNvPicPr>
                <a:picLocks noChangeAspect="1"/>
              </p:cNvPicPr>
              <p:nvPr userDrawn="1"/>
            </p:nvPicPr>
            <p:blipFill rotWithShape="1">
              <a:blip r:embed="rId3">
                <a:grayscl/>
                <a:extLst>
                  <a:ext uri="{BEBA8EAE-BF5A-486C-A8C5-ECC9F3942E4B}">
                    <a14:imgProps xmlns:a14="http://schemas.microsoft.com/office/drawing/2010/main">
                      <a14:imgLayer r:embed="rId4">
                        <a14:imgEffect>
                          <a14:colorTemperature colorTemp="2000"/>
                        </a14:imgEffect>
                      </a14:imgLayer>
                    </a14:imgProps>
                  </a:ext>
                </a:extLst>
              </a:blip>
              <a:srcRect b="72279"/>
              <a:stretch>
                <a:fillRect/>
              </a:stretch>
            </p:blipFill>
            <p:spPr>
              <a:xfrm flipH="1">
                <a:off x="265701" y="654915"/>
                <a:ext cx="532466" cy="45719"/>
              </a:xfrm>
              <a:prstGeom prst="rect">
                <a:avLst/>
              </a:prstGeom>
            </p:spPr>
          </p:pic>
        </p:grpSp>
        <p:sp>
          <p:nvSpPr>
            <p:cNvPr id="21" name="文本框 20"/>
            <p:cNvSpPr txBox="1"/>
            <p:nvPr userDrawn="1"/>
          </p:nvSpPr>
          <p:spPr>
            <a:xfrm>
              <a:off x="39833" y="629875"/>
              <a:ext cx="838200" cy="21539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By </a:t>
              </a:r>
              <a:r>
                <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rPr>
                <a:t>杜小二</a:t>
              </a:r>
              <a:endParaRPr kumimoji="0" lang="zh-CN" altLang="en-US" sz="800" b="0" i="0" u="none" strike="noStrike" kern="1200" cap="none" spc="0" normalizeH="0" baseline="0" noProof="0" dirty="0">
                <a:ln>
                  <a:noFill/>
                </a:ln>
                <a:solidFill>
                  <a:prstClr val="black">
                    <a:lumMod val="65000"/>
                    <a:lumOff val="35000"/>
                  </a:prstClr>
                </a:solidFill>
                <a:effectLst/>
                <a:uLnTx/>
                <a:uFillTx/>
                <a:latin typeface="迷你简汉真广标" panose="02010609000101010101" pitchFamily="49" charset="-122"/>
                <a:ea typeface="迷你简汉真广标" panose="02010609000101010101" pitchFamily="49" charset="-122"/>
                <a:cs typeface="+mn-cs"/>
              </a:endParaRPr>
            </a:p>
          </p:txBody>
        </p:sp>
      </p:grpSp>
      <p:sp>
        <p:nvSpPr>
          <p:cNvPr id="24" name="标题占位符 1"/>
          <p:cNvSpPr>
            <a:spLocks noGrp="1"/>
          </p:cNvSpPr>
          <p:nvPr>
            <p:ph type="title"/>
          </p:nvPr>
        </p:nvSpPr>
        <p:spPr>
          <a:xfrm>
            <a:off x="416259" y="206382"/>
            <a:ext cx="3050391" cy="547102"/>
          </a:xfrm>
          <a:prstGeom prst="rect">
            <a:avLst/>
          </a:prstGeom>
        </p:spPr>
        <p:txBody>
          <a:bodyPr vert="horz" lIns="91436" tIns="45718" rIns="91436" bIns="45718" rtlCol="0" anchor="ctr">
            <a:normAutofit/>
          </a:bodyPr>
          <a:lstStyle>
            <a:lvl1pPr>
              <a:defRPr sz="1800">
                <a:solidFill>
                  <a:schemeClr val="bg1"/>
                </a:solidFill>
                <a:latin typeface="迷你简汉真广标" panose="02010609000101010101" pitchFamily="49" charset="-122"/>
                <a:ea typeface="迷你简汉真广标" panose="02010609000101010101" pitchFamily="49" charset="-122"/>
              </a:defRPr>
            </a:lvl1pPr>
          </a:lstStyle>
          <a:p>
            <a:r>
              <a:rPr lang="zh-CN" altLang="en-US" dirty="0"/>
              <a:t>单击此处编辑母版标题样式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Rectangle 13"/>
          <p:cNvSpPr/>
          <p:nvPr userDrawn="1"/>
        </p:nvSpPr>
        <p:spPr>
          <a:xfrm>
            <a:off x="-8905" y="0"/>
            <a:ext cx="12202286" cy="6859588"/>
          </a:xfrm>
          <a:prstGeom prst="rect">
            <a:avLst/>
          </a:prstGeom>
          <a:gradFill flip="none" rotWithShape="1">
            <a:gsLst>
              <a:gs pos="0">
                <a:srgbClr val="77458B"/>
              </a:gs>
              <a:gs pos="100000">
                <a:srgbClr val="4F2D5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rgbClr val="F34F57"/>
              </a:solidFill>
              <a:effectLst/>
              <a:uLnTx/>
              <a:uFillTx/>
              <a:latin typeface="Calibri" panose="020F0502020204030204"/>
              <a:ea typeface="+mn-ea"/>
              <a:cs typeface="+mn-cs"/>
            </a:endParaRPr>
          </a:p>
        </p:txBody>
      </p:sp>
      <p:sp>
        <p:nvSpPr>
          <p:cNvPr id="3" name="日期占位符 2"/>
          <p:cNvSpPr>
            <a:spLocks noGrp="1"/>
          </p:cNvSpPr>
          <p:nvPr>
            <p:ph type="dt" sz="half" idx="10"/>
          </p:nvPr>
        </p:nvSpPr>
        <p:spPr/>
        <p:txBody>
          <a:body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2" y="2130922"/>
            <a:ext cx="10361851" cy="1470365"/>
          </a:xfrm>
        </p:spPr>
        <p:txBody>
          <a:bodyPr/>
          <a:lstStyle/>
          <a:p>
            <a:r>
              <a:rPr lang="en-US"/>
              <a:t>Click to edit Master title style</a:t>
            </a:r>
            <a:endParaRPr lang="en-US"/>
          </a:p>
        </p:txBody>
      </p:sp>
      <p:sp>
        <p:nvSpPr>
          <p:cNvPr id="3" name="Subtitle 2"/>
          <p:cNvSpPr>
            <a:spLocks noGrp="1"/>
          </p:cNvSpPr>
          <p:nvPr>
            <p:ph type="subTitle" idx="1"/>
          </p:nvPr>
        </p:nvSpPr>
        <p:spPr>
          <a:xfrm>
            <a:off x="1828563" y="3887100"/>
            <a:ext cx="8533289" cy="1753006"/>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pPr>
              <a:defRPr/>
            </a:pPr>
            <a:fld id="{406E9206-D2D6-4057-92D4-39C87A03E66D}"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C052E9E1-D97D-4C90-BB96-FA1ED58B786F}"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60" y="4407923"/>
            <a:ext cx="10361851" cy="1362390"/>
          </a:xfrm>
        </p:spPr>
        <p:txBody>
          <a:bodyPr anchor="t"/>
          <a:lstStyle>
            <a:lvl1pPr algn="l">
              <a:defRPr sz="5400" b="1" cap="all"/>
            </a:lvl1pPr>
          </a:lstStyle>
          <a:p>
            <a:r>
              <a:rPr lang="en-US"/>
              <a:t>Click to edit Master title style</a:t>
            </a:r>
            <a:endParaRPr lang="en-US"/>
          </a:p>
        </p:txBody>
      </p:sp>
      <p:sp>
        <p:nvSpPr>
          <p:cNvPr id="3" name="Text Placeholder 2"/>
          <p:cNvSpPr>
            <a:spLocks noGrp="1"/>
          </p:cNvSpPr>
          <p:nvPr>
            <p:ph type="body" idx="1"/>
          </p:nvPr>
        </p:nvSpPr>
        <p:spPr>
          <a:xfrm>
            <a:off x="962960" y="2907387"/>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2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pPr>
              <a:defRPr/>
            </a:pPr>
            <a:fld id="{814779EE-1E16-4CC5-A459-C716090F6017}"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522"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6794" y="1600572"/>
            <a:ext cx="5384099" cy="4527011"/>
          </a:xfrm>
        </p:spPr>
        <p:txBody>
          <a:bodyPr/>
          <a:lstStyle>
            <a:lvl1pPr>
              <a:defRPr sz="38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pPr>
              <a:defRPr/>
            </a:pPr>
            <a:fld id="{A3311C9F-D64E-4824-A709-CF61DE4E0BDD}"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091"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1396" y="1826048"/>
            <a:ext cx="5180926" cy="4352346"/>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522"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endParaRPr lang="en-US"/>
          </a:p>
        </p:txBody>
      </p:sp>
      <p:sp>
        <p:nvSpPr>
          <p:cNvPr id="4" name="Content Placeholder 3"/>
          <p:cNvSpPr>
            <a:spLocks noGrp="1"/>
          </p:cNvSpPr>
          <p:nvPr>
            <p:ph sz="half" idx="2"/>
          </p:nvPr>
        </p:nvSpPr>
        <p:spPr>
          <a:xfrm>
            <a:off x="609522" y="2175380"/>
            <a:ext cx="5386216"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2567"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200" b="1"/>
            </a:lvl4pPr>
            <a:lvl5pPr marL="2438400" indent="0">
              <a:buNone/>
              <a:defRPr sz="2200" b="1"/>
            </a:lvl5pPr>
            <a:lvl6pPr marL="3048000" indent="0">
              <a:buNone/>
              <a:defRPr sz="2200" b="1"/>
            </a:lvl6pPr>
            <a:lvl7pPr marL="3657600" indent="0">
              <a:buNone/>
              <a:defRPr sz="2200" b="1"/>
            </a:lvl7pPr>
            <a:lvl8pPr marL="4267200" indent="0">
              <a:buNone/>
              <a:defRPr sz="2200" b="1"/>
            </a:lvl8pPr>
            <a:lvl9pPr marL="4876800" indent="0">
              <a:buNone/>
              <a:defRPr sz="2200" b="1"/>
            </a:lvl9pPr>
          </a:lstStyle>
          <a:p>
            <a:pPr lvl="0"/>
            <a:r>
              <a:rPr lang="en-US"/>
              <a:t>Click to edit Master text styles</a:t>
            </a:r>
            <a:endParaRPr lang="en-US"/>
          </a:p>
        </p:txBody>
      </p:sp>
      <p:sp>
        <p:nvSpPr>
          <p:cNvPr id="6" name="Content Placeholder 5"/>
          <p:cNvSpPr>
            <a:spLocks noGrp="1"/>
          </p:cNvSpPr>
          <p:nvPr>
            <p:ph sz="quarter" idx="4"/>
          </p:nvPr>
        </p:nvSpPr>
        <p:spPr>
          <a:xfrm>
            <a:off x="6192567" y="2175380"/>
            <a:ext cx="5388332" cy="3952203"/>
          </a:xfrm>
        </p:spPr>
        <p:txBody>
          <a:bodyPr/>
          <a:lstStyle>
            <a:lvl1pPr>
              <a:defRPr sz="3200"/>
            </a:lvl1pPr>
            <a:lvl2pPr>
              <a:defRPr sz="2700"/>
            </a:lvl2pPr>
            <a:lvl3pPr>
              <a:defRPr sz="24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pPr>
              <a:defRPr/>
            </a:pPr>
            <a:fld id="{0A4318BD-B3C6-4D4B-B871-C29490A2E55A}" type="datetime1">
              <a:rPr lang="en-US" altLang="zh-CN" smtClean="0">
                <a:solidFill>
                  <a:prstClr val="black">
                    <a:tint val="75000"/>
                  </a:prstClr>
                </a:solidFill>
              </a:rPr>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pPr>
              <a:defRPr/>
            </a:pPr>
            <a:fld id="{E14CAFC4-799C-4CDE-B92B-8C262F06CF3E}" type="datetime1">
              <a:rPr lang="en-US" altLang="zh-CN" smtClean="0">
                <a:solidFill>
                  <a:prstClr val="black">
                    <a:tint val="75000"/>
                  </a:prstClr>
                </a:solidFill>
              </a:rPr>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圆角矩形 4"/>
          <p:cNvSpPr/>
          <p:nvPr userDrawn="1"/>
        </p:nvSpPr>
        <p:spPr>
          <a:xfrm>
            <a:off x="1139485" y="1031497"/>
            <a:ext cx="9911444" cy="42900"/>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6" name="圆角矩形 5"/>
          <p:cNvSpPr/>
          <p:nvPr userDrawn="1"/>
        </p:nvSpPr>
        <p:spPr>
          <a:xfrm>
            <a:off x="5899289" y="6453393"/>
            <a:ext cx="391838" cy="22015"/>
          </a:xfrm>
          <a:prstGeom prst="roundRect">
            <a:avLst>
              <a:gd name="adj" fmla="val 50000"/>
            </a:avLst>
          </a:prstGeom>
          <a:gradFill>
            <a:gsLst>
              <a:gs pos="0">
                <a:schemeClr val="bg1">
                  <a:lumMod val="7500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a:ea typeface="宋体" panose="02010600030101010101" pitchFamily="2" charset="-122"/>
              <a:cs typeface="+mn-cs"/>
            </a:endParaRPr>
          </a:p>
        </p:txBody>
      </p:sp>
      <p:sp>
        <p:nvSpPr>
          <p:cNvPr id="7" name="日期占位符 6"/>
          <p:cNvSpPr>
            <a:spLocks noGrp="1"/>
          </p:cNvSpPr>
          <p:nvPr>
            <p:ph type="dt" sz="half" idx="10"/>
          </p:nvPr>
        </p:nvSpPr>
        <p:spPr/>
        <p:txBody>
          <a:bodyPr/>
          <a:lstStyle/>
          <a:p>
            <a:pPr>
              <a:defRPr/>
            </a:pPr>
            <a:fld id="{3E729073-8FFE-4F18-B513-07581FC6638E}" type="datetime1">
              <a:rPr lang="en-US" altLang="zh-CN" smtClean="0">
                <a:solidFill>
                  <a:prstClr val="black">
                    <a:tint val="75000"/>
                  </a:prstClr>
                </a:solidFill>
              </a:rPr>
            </a:fld>
            <a:endParaRPr lang="en-US" dirty="0">
              <a:solidFill>
                <a:prstClr val="black">
                  <a:tint val="75000"/>
                </a:prstClr>
              </a:solidFill>
            </a:endParaRPr>
          </a:p>
        </p:txBody>
      </p:sp>
      <p:sp>
        <p:nvSpPr>
          <p:cNvPr id="9" name="灯片编号占位符 8"/>
          <p:cNvSpPr>
            <a:spLocks noGrp="1"/>
          </p:cNvSpPr>
          <p:nvPr>
            <p:ph type="sldNum" sz="quarter" idx="12"/>
          </p:nvPr>
        </p:nvSpPr>
        <p:spPr>
          <a:xfrm>
            <a:off x="4672992" y="6397708"/>
            <a:ext cx="2844430" cy="365210"/>
          </a:xfrm>
        </p:spPr>
        <p:txBody>
          <a:bodyPr/>
          <a:lstStyle>
            <a:lvl1pPr algn="ctr">
              <a:defRPr>
                <a:latin typeface="ITC Avant Garde Std Bk" panose="020B0502020202020204" pitchFamily="34" charset="0"/>
              </a:defRPr>
            </a:lvl1p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4" y="273113"/>
            <a:ext cx="4010562" cy="1162320"/>
          </a:xfrm>
        </p:spPr>
        <p:txBody>
          <a:bodyPr anchor="b"/>
          <a:lstStyle>
            <a:lvl1pPr algn="l">
              <a:defRPr sz="2700" b="1"/>
            </a:lvl1pPr>
          </a:lstStyle>
          <a:p>
            <a:r>
              <a:rPr lang="en-US"/>
              <a:t>Click to edit Master title style</a:t>
            </a:r>
            <a:endParaRPr lang="en-US"/>
          </a:p>
        </p:txBody>
      </p:sp>
      <p:sp>
        <p:nvSpPr>
          <p:cNvPr id="3" name="Content Placeholder 2"/>
          <p:cNvSpPr>
            <a:spLocks noGrp="1"/>
          </p:cNvSpPr>
          <p:nvPr>
            <p:ph idx="1"/>
          </p:nvPr>
        </p:nvSpPr>
        <p:spPr>
          <a:xfrm>
            <a:off x="4766113" y="273117"/>
            <a:ext cx="6814780" cy="5854468"/>
          </a:xfrm>
        </p:spPr>
        <p:txBody>
          <a:bodyPr/>
          <a:lstStyle>
            <a:lvl1pPr>
              <a:defRPr sz="4300"/>
            </a:lvl1pPr>
            <a:lvl2pPr>
              <a:defRPr sz="38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524" y="1435437"/>
            <a:ext cx="4010562" cy="46921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43C7FCF6-76BD-4495-B08F-4C059D2BA31F}"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1714"/>
            <a:ext cx="7314248" cy="566870"/>
          </a:xfrm>
        </p:spPr>
        <p:txBody>
          <a:bodyPr anchor="b"/>
          <a:lstStyle>
            <a:lvl1pPr algn="l">
              <a:defRPr sz="2700" b="1"/>
            </a:lvl1pPr>
          </a:lstStyle>
          <a:p>
            <a:r>
              <a:rPr lang="en-US"/>
              <a:t>Click to edit Master title style</a:t>
            </a:r>
            <a:endParaRPr lang="en-US"/>
          </a:p>
        </p:txBody>
      </p:sp>
      <p:sp>
        <p:nvSpPr>
          <p:cNvPr id="3" name="Picture Placeholder 2"/>
          <p:cNvSpPr>
            <a:spLocks noGrp="1"/>
          </p:cNvSpPr>
          <p:nvPr>
            <p:ph type="pic" idx="1"/>
          </p:nvPr>
        </p:nvSpPr>
        <p:spPr>
          <a:xfrm>
            <a:off x="2389406" y="612918"/>
            <a:ext cx="7314248" cy="4115753"/>
          </a:xfrm>
        </p:spPr>
        <p:txBody>
          <a:bodyPr/>
          <a:lstStyle>
            <a:lvl1pPr marL="0" indent="0">
              <a:buNone/>
              <a:defRPr sz="4300"/>
            </a:lvl1pPr>
            <a:lvl2pPr marL="609600" indent="0">
              <a:buNone/>
              <a:defRPr sz="3800"/>
            </a:lvl2pPr>
            <a:lvl3pPr marL="1219200" indent="0">
              <a:buNone/>
              <a:defRPr sz="3200"/>
            </a:lvl3pPr>
            <a:lvl4pPr marL="1828800" indent="0">
              <a:buNone/>
              <a:defRPr sz="2700"/>
            </a:lvl4pPr>
            <a:lvl5pPr marL="2438400" indent="0">
              <a:buNone/>
              <a:defRPr sz="2700"/>
            </a:lvl5pPr>
            <a:lvl6pPr marL="3048000" indent="0">
              <a:buNone/>
              <a:defRPr sz="2700"/>
            </a:lvl6pPr>
            <a:lvl7pPr marL="3657600" indent="0">
              <a:buNone/>
              <a:defRPr sz="2700"/>
            </a:lvl7pPr>
            <a:lvl8pPr marL="4267200" indent="0">
              <a:buNone/>
              <a:defRPr sz="2700"/>
            </a:lvl8pPr>
            <a:lvl9pPr marL="4876800" indent="0">
              <a:buNone/>
              <a:defRPr sz="2700"/>
            </a:lvl9pPr>
          </a:lstStyle>
          <a:p>
            <a:endParaRPr lang="en-US" dirty="0"/>
          </a:p>
        </p:txBody>
      </p:sp>
      <p:sp>
        <p:nvSpPr>
          <p:cNvPr id="4" name="Text Placeholder 3"/>
          <p:cNvSpPr>
            <a:spLocks noGrp="1"/>
          </p:cNvSpPr>
          <p:nvPr>
            <p:ph type="body" sz="half" idx="2"/>
          </p:nvPr>
        </p:nvSpPr>
        <p:spPr>
          <a:xfrm>
            <a:off x="2389406" y="5368584"/>
            <a:ext cx="7314248" cy="805049"/>
          </a:xfrm>
        </p:spPr>
        <p:txBody>
          <a:bodyPr/>
          <a:lstStyle>
            <a:lvl1pPr marL="0" indent="0">
              <a:buNone/>
              <a:defRPr sz="1900"/>
            </a:lvl1pPr>
            <a:lvl2pPr marL="609600" indent="0">
              <a:buNone/>
              <a:defRPr sz="1600"/>
            </a:lvl2pPr>
            <a:lvl3pPr marL="1219200" indent="0">
              <a:buNone/>
              <a:defRPr sz="1400"/>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pPr>
              <a:defRPr/>
            </a:pPr>
            <a:fld id="{E257577C-F53D-4BB9-9408-EB84DEB3CD80}" type="datetime1">
              <a:rPr lang="en-US" altLang="zh-CN" smtClean="0">
                <a:solidFill>
                  <a:prstClr val="black">
                    <a:tint val="75000"/>
                  </a:prstClr>
                </a:solidFill>
              </a:rPr>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77D58058-BD14-4845-947D-4A9B79A00D09}"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50" y="274704"/>
            <a:ext cx="2742843" cy="585288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522" y="274704"/>
            <a:ext cx="8025355" cy="585288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pPr>
              <a:defRPr/>
            </a:pPr>
            <a:fld id="{18ECB469-C949-4E3F-B0CB-0C15DA7B7F92}"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091" y="365210"/>
            <a:ext cx="10514231" cy="1325870"/>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838091" y="6357822"/>
            <a:ext cx="2742843" cy="365210"/>
          </a:xfrm>
        </p:spPr>
        <p:txBody>
          <a:bodyPr/>
          <a:lstStyle>
            <a:lvl1pPr>
              <a:defRPr/>
            </a:lvl1pPr>
          </a:lstStyle>
          <a:p>
            <a:fld id="{80F42DC0-2E3F-F440-A3AA-64F0AA1F84F2}" type="datetime1">
              <a:rPr lang="zh-CN" altLang="en-US"/>
            </a:fld>
            <a:endParaRPr lang="zh-CN" altLang="en-US" sz="1900">
              <a:solidFill>
                <a:schemeClr val="tx1"/>
              </a:solidFill>
            </a:endParaRPr>
          </a:p>
        </p:txBody>
      </p:sp>
      <p:sp>
        <p:nvSpPr>
          <p:cNvPr id="4" name="页脚占位符 3"/>
          <p:cNvSpPr>
            <a:spLocks noGrp="1"/>
          </p:cNvSpPr>
          <p:nvPr>
            <p:ph type="ftr" sz="quarter" idx="11"/>
          </p:nvPr>
        </p:nvSpPr>
        <p:spPr>
          <a:xfrm>
            <a:off x="4038075" y="6357822"/>
            <a:ext cx="4114264" cy="365210"/>
          </a:xfrm>
        </p:spPr>
        <p:txBody>
          <a:bodyPr/>
          <a:lstStyle>
            <a:lvl1pPr>
              <a:defRPr/>
            </a:lvl1pPr>
          </a:lstStyle>
          <a:p>
            <a:endParaRPr lang="zh-CN" altLang="zh-CN"/>
          </a:p>
        </p:txBody>
      </p:sp>
      <p:sp>
        <p:nvSpPr>
          <p:cNvPr id="5" name="幻灯片编号占位符 4"/>
          <p:cNvSpPr>
            <a:spLocks noGrp="1"/>
          </p:cNvSpPr>
          <p:nvPr>
            <p:ph type="sldNum" sz="quarter" idx="12"/>
          </p:nvPr>
        </p:nvSpPr>
        <p:spPr>
          <a:xfrm>
            <a:off x="8609479" y="6357822"/>
            <a:ext cx="2742843" cy="365210"/>
          </a:xfrm>
        </p:spPr>
        <p:txBody>
          <a:bodyPr/>
          <a:lstStyle>
            <a:lvl1pPr>
              <a:defRPr/>
            </a:lvl1pPr>
          </a:lstStyle>
          <a:p>
            <a:fld id="{C5FC99A0-26D8-5E4B-82FB-70809BCEE9F6}" type="slidenum">
              <a:rPr lang="zh-CN" altLang="en-US"/>
            </a:fld>
            <a:endParaRPr lang="zh-CN" altLang="en-US" sz="190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680" y="365211"/>
            <a:ext cx="10514231" cy="1325870"/>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679" y="1681553"/>
            <a:ext cx="5157116"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679" y="2505656"/>
            <a:ext cx="5157116"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1398" y="1681553"/>
            <a:ext cx="5182513" cy="82410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1398" y="2505656"/>
            <a:ext cx="5182513" cy="368544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2514" y="987654"/>
            <a:ext cx="6171397" cy="48747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679" y="457307"/>
            <a:ext cx="3931725" cy="1600571"/>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2514" y="987654"/>
            <a:ext cx="6171397" cy="48747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679" y="2057877"/>
            <a:ext cx="3931725" cy="38124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4C4388EF-52D1-4258-9BE5-BCD010C7D4D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D3EE65E-57D2-4566-898C-4F2076833F8D}"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6" Type="http://schemas.openxmlformats.org/officeDocument/2006/relationships/theme" Target="../theme/theme10.xml"/><Relationship Id="rId15" Type="http://schemas.openxmlformats.org/officeDocument/2006/relationships/image" Target="../media/image1.jpeg"/><Relationship Id="rId14" Type="http://schemas.openxmlformats.org/officeDocument/2006/relationships/slideLayout" Target="../slideLayouts/slideLayout49.xml"/><Relationship Id="rId13" Type="http://schemas.openxmlformats.org/officeDocument/2006/relationships/slideLayout" Target="../slideLayouts/slideLayout48.xml"/><Relationship Id="rId12" Type="http://schemas.openxmlformats.org/officeDocument/2006/relationships/slideLayout" Target="../slideLayouts/slideLayout47.xml"/><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6" Type="http://schemas.openxmlformats.org/officeDocument/2006/relationships/theme" Target="../theme/theme6.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6" Type="http://schemas.openxmlformats.org/officeDocument/2006/relationships/theme" Target="../theme/theme7.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s>
</file>

<file path=ppt/slideMasters/_rels/slideMaster8.xml.rels><?xml version="1.0" encoding="UTF-8" standalone="yes"?>
<Relationships xmlns="http://schemas.openxmlformats.org/package/2006/relationships"><Relationship Id="rId6" Type="http://schemas.openxmlformats.org/officeDocument/2006/relationships/theme" Target="../theme/theme8.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2.xml"/><Relationship Id="rId2" Type="http://schemas.openxmlformats.org/officeDocument/2006/relationships/slideLayout" Target="../slideLayouts/slideLayout31.xml"/><Relationship Id="rId1" Type="http://schemas.openxmlformats.org/officeDocument/2006/relationships/slideLayout" Target="../slideLayouts/slideLayout30.xml"/></Relationships>
</file>

<file path=ppt/slideMasters/_rels/slideMaster9.xml.rels><?xml version="1.0" encoding="UTF-8" standalone="yes"?>
<Relationships xmlns="http://schemas.openxmlformats.org/package/2006/relationships"><Relationship Id="rId6" Type="http://schemas.openxmlformats.org/officeDocument/2006/relationships/theme" Target="../theme/theme9.xml"/><Relationship Id="rId5" Type="http://schemas.openxmlformats.org/officeDocument/2006/relationships/image" Target="../media/image2.png"/><Relationship Id="rId4" Type="http://schemas.openxmlformats.org/officeDocument/2006/relationships/image" Target="../media/image1.jpeg"/><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092" y="365211"/>
            <a:ext cx="10514231" cy="1325870"/>
          </a:xfrm>
          <a:prstGeom prst="rect">
            <a:avLst/>
          </a:prstGeom>
        </p:spPr>
        <p:txBody>
          <a:bodyPr vert="horz" lIns="91436" tIns="45718" rIns="91436" bIns="45718"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92" y="1826048"/>
            <a:ext cx="10514231" cy="4352346"/>
          </a:xfrm>
          <a:prstGeom prst="rect">
            <a:avLst/>
          </a:prstGeom>
        </p:spPr>
        <p:txBody>
          <a:bodyPr vert="horz" lIns="91436" tIns="45718" rIns="91436" bIns="45718"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092" y="6357823"/>
            <a:ext cx="2742843" cy="365210"/>
          </a:xfrm>
          <a:prstGeom prst="rect">
            <a:avLst/>
          </a:prstGeom>
        </p:spPr>
        <p:txBody>
          <a:bodyPr vert="horz" lIns="91436" tIns="45718" rIns="91436" bIns="45718" rtlCol="0" anchor="ctr"/>
          <a:lstStyle>
            <a:lvl1pPr algn="l">
              <a:defRPr sz="1200">
                <a:solidFill>
                  <a:schemeClr val="tx1">
                    <a:tint val="75000"/>
                  </a:schemeClr>
                </a:solidFill>
              </a:defRPr>
            </a:lvl1pPr>
          </a:lstStyle>
          <a:p>
            <a:fld id="{4C4388EF-52D1-4258-9BE5-BCD010C7D4DE}" type="datetimeFigureOut">
              <a:rPr lang="zh-CN" altLang="en-US" smtClean="0"/>
            </a:fld>
            <a:endParaRPr lang="zh-CN" altLang="en-US"/>
          </a:p>
        </p:txBody>
      </p:sp>
      <p:sp>
        <p:nvSpPr>
          <p:cNvPr id="5" name="页脚占位符 4"/>
          <p:cNvSpPr>
            <a:spLocks noGrp="1"/>
          </p:cNvSpPr>
          <p:nvPr>
            <p:ph type="ftr" sz="quarter" idx="3"/>
          </p:nvPr>
        </p:nvSpPr>
        <p:spPr>
          <a:xfrm>
            <a:off x="4038075" y="6357823"/>
            <a:ext cx="4114264" cy="365210"/>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09480" y="6357823"/>
            <a:ext cx="2742843" cy="365210"/>
          </a:xfrm>
          <a:prstGeom prst="rect">
            <a:avLst/>
          </a:prstGeom>
        </p:spPr>
        <p:txBody>
          <a:bodyPr vert="horz" lIns="91436" tIns="45718" rIns="91436" bIns="45718" rtlCol="0" anchor="ctr"/>
          <a:lstStyle>
            <a:lvl1pPr algn="r">
              <a:defRPr sz="1200">
                <a:solidFill>
                  <a:schemeClr val="tx1">
                    <a:tint val="75000"/>
                  </a:schemeClr>
                </a:solidFill>
              </a:defRPr>
            </a:lvl1pPr>
          </a:lstStyle>
          <a:p>
            <a:fld id="{3D3EE65E-57D2-4566-898C-4F2076833F8D}"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521" y="274703"/>
            <a:ext cx="10971372" cy="1143265"/>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521" y="1600572"/>
            <a:ext cx="10971372" cy="4527011"/>
          </a:xfrm>
          <a:prstGeom prst="rect">
            <a:avLst/>
          </a:prstGeom>
        </p:spPr>
        <p:txBody>
          <a:bodyPr vert="horz" lIns="91436" tIns="45718" rIns="91436" bIns="45718"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521" y="6357825"/>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9196EC2F-0988-4314-AD4B-24FF16D7B45E}" type="datetime1">
              <a:rPr lang="en-US" altLang="zh-CN"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57825"/>
            <a:ext cx="3860297" cy="365210"/>
          </a:xfrm>
          <a:prstGeom prst="rect">
            <a:avLst/>
          </a:prstGeom>
        </p:spPr>
        <p:txBody>
          <a:bodyPr vert="horz" lIns="91436" tIns="45718" rIns="91436" bIns="45718" rtlCol="0" anchor="ctr"/>
          <a:lstStyle>
            <a:lvl1pPr algn="ctr">
              <a:defRPr sz="1600">
                <a:solidFill>
                  <a:schemeClr val="tx1">
                    <a:tint val="75000"/>
                  </a:schemeClr>
                </a:solidFill>
              </a:defRPr>
            </a:lvl1pPr>
          </a:lstStyle>
          <a:p>
            <a:pPr>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8736463" y="6357825"/>
            <a:ext cx="2844430" cy="365210"/>
          </a:xfrm>
          <a:prstGeom prst="rect">
            <a:avLst/>
          </a:prstGeom>
        </p:spPr>
        <p:txBody>
          <a:bodyPr vert="horz" lIns="91436" tIns="45718" rIns="91436" bIns="45718" rtlCol="0" anchor="ctr"/>
          <a:lstStyle>
            <a:lvl1pPr algn="r">
              <a:defRPr sz="1600">
                <a:solidFill>
                  <a:schemeClr val="tx1">
                    <a:tint val="75000"/>
                  </a:schemeClr>
                </a:solidFill>
              </a:defRPr>
            </a:lvl1pPr>
          </a:lstStyle>
          <a:p>
            <a:pPr>
              <a:defRPr/>
            </a:pPr>
            <a:fld id="{601EE9E8-4134-49B0-9AA7-3089E6521627}" type="slidenum">
              <a:rPr lang="en-US" smtClean="0">
                <a:solidFill>
                  <a:prstClr val="black">
                    <a:tint val="75000"/>
                  </a:prstClr>
                </a:solidFill>
              </a:rPr>
            </a:fld>
            <a:endParaRPr lang="en-US"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ftr="0" dt="0"/>
  <p:txStyles>
    <p:titleStyle>
      <a:lvl1pPr algn="ctr" defTabSz="1218565"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8565"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pic>
        <p:nvPicPr>
          <p:cNvPr id="10" name="Picture 9" descr="hexa.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 y="0"/>
            <a:ext cx="12190413" cy="6859588"/>
          </a:xfrm>
          <a:prstGeom prst="rect">
            <a:avLst/>
          </a:prstGeom>
        </p:spPr>
      </p:pic>
      <p:sp>
        <p:nvSpPr>
          <p:cNvPr id="2" name="Title Placeholder 1"/>
          <p:cNvSpPr>
            <a:spLocks noGrp="1"/>
          </p:cNvSpPr>
          <p:nvPr>
            <p:ph type="title"/>
          </p:nvPr>
        </p:nvSpPr>
        <p:spPr>
          <a:xfrm>
            <a:off x="609521" y="355683"/>
            <a:ext cx="10971372" cy="1143265"/>
          </a:xfrm>
          <a:prstGeom prst="rect">
            <a:avLst/>
          </a:prstGeom>
        </p:spPr>
        <p:txBody>
          <a:bodyPr vert="horz" lIns="91436" tIns="45718" rIns="91436" bIns="45718"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09521" y="1600573"/>
            <a:ext cx="10971372" cy="4166564"/>
          </a:xfrm>
          <a:prstGeom prst="rect">
            <a:avLst/>
          </a:prstGeom>
        </p:spPr>
        <p:txBody>
          <a:bodyPr vert="horz" lIns="91436" tIns="45718" rIns="91436" bIns="4571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Freeform 5"/>
          <p:cNvSpPr/>
          <p:nvPr userDrawn="1"/>
        </p:nvSpPr>
        <p:spPr bwMode="auto">
          <a:xfrm rot="5400000">
            <a:off x="11245248" y="6045087"/>
            <a:ext cx="541705" cy="479936"/>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gradFill flip="none" rotWithShape="1">
            <a:gsLst>
              <a:gs pos="100000">
                <a:schemeClr val="bg1">
                  <a:lumMod val="97000"/>
                </a:schemeClr>
              </a:gs>
              <a:gs pos="2000">
                <a:schemeClr val="bg1">
                  <a:lumMod val="83000"/>
                </a:schemeClr>
              </a:gs>
            </a:gsLst>
            <a:lin ang="18900000" scaled="0"/>
            <a:tileRect/>
          </a:gradFill>
          <a:ln w="12700">
            <a:gradFill flip="none" rotWithShape="1">
              <a:gsLst>
                <a:gs pos="0">
                  <a:schemeClr val="bg1"/>
                </a:gs>
                <a:gs pos="100000">
                  <a:schemeClr val="bg1">
                    <a:lumMod val="80000"/>
                  </a:schemeClr>
                </a:gs>
              </a:gsLst>
              <a:lin ang="18900000" scaled="0"/>
              <a:tileRect/>
            </a:gradFill>
          </a:ln>
          <a:effectLst>
            <a:outerShdw blurRad="165100" dist="76200" dir="2700000" algn="tl" rotWithShape="0">
              <a:prstClr val="black">
                <a:alpha val="30000"/>
              </a:prstClr>
            </a:outerShdw>
          </a:effectLst>
        </p:spPr>
        <p:txBody>
          <a:bodyPr vert="horz" wrap="square" lIns="91436" tIns="45718" rIns="91436" bIns="45718"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
        <p:nvSpPr>
          <p:cNvPr id="4" name="Date Placeholder 3"/>
          <p:cNvSpPr>
            <a:spLocks noGrp="1"/>
          </p:cNvSpPr>
          <p:nvPr>
            <p:ph type="dt" sz="half" idx="2"/>
          </p:nvPr>
        </p:nvSpPr>
        <p:spPr>
          <a:xfrm>
            <a:off x="8939636" y="177842"/>
            <a:ext cx="2844430" cy="365210"/>
          </a:xfrm>
          <a:prstGeom prst="rect">
            <a:avLst/>
          </a:prstGeom>
        </p:spPr>
        <p:txBody>
          <a:bodyPr vert="horz" lIns="91436" tIns="45718" rIns="91436" bIns="45718" rtlCol="0" anchor="ctr"/>
          <a:lstStyle>
            <a:lvl1pPr algn="l">
              <a:defRPr sz="1600">
                <a:solidFill>
                  <a:schemeClr val="tx1">
                    <a:tint val="75000"/>
                  </a:schemeClr>
                </a:solidFill>
              </a:defRPr>
            </a:lvl1pPr>
          </a:lstStyle>
          <a:p>
            <a:pPr>
              <a:defRPr/>
            </a:pPr>
            <a:fld id="{A6620504-D840-6A40-90BC-6F3747762FA2}" type="datetime1">
              <a:rPr lang="en-US" smtClean="0">
                <a:solidFill>
                  <a:prstClr val="black">
                    <a:tint val="75000"/>
                  </a:prstClr>
                </a:solidFill>
              </a:rPr>
            </a:fld>
            <a:endParaRPr lang="en-US" dirty="0">
              <a:solidFill>
                <a:prstClr val="black">
                  <a:tint val="75000"/>
                </a:prstClr>
              </a:solidFill>
            </a:endParaRPr>
          </a:p>
        </p:txBody>
      </p:sp>
      <p:sp>
        <p:nvSpPr>
          <p:cNvPr id="5" name="Footer Placeholder 4"/>
          <p:cNvSpPr>
            <a:spLocks noGrp="1"/>
          </p:cNvSpPr>
          <p:nvPr>
            <p:ph type="ftr" sz="quarter" idx="3"/>
          </p:nvPr>
        </p:nvSpPr>
        <p:spPr>
          <a:xfrm>
            <a:off x="4165059" y="6334005"/>
            <a:ext cx="3860297" cy="365210"/>
          </a:xfrm>
          <a:prstGeom prst="rect">
            <a:avLst/>
          </a:prstGeom>
        </p:spPr>
        <p:txBody>
          <a:bodyPr vert="horz" lIns="91436" tIns="45718" rIns="91436" bIns="45718" rtlCol="0" anchor="ctr"/>
          <a:lstStyle>
            <a:lvl1pPr algn="ctr">
              <a:defRPr sz="1600">
                <a:solidFill>
                  <a:schemeClr val="bg1">
                    <a:lumMod val="65000"/>
                  </a:schemeClr>
                </a:solidFill>
              </a:defRPr>
            </a:lvl1pPr>
          </a:lstStyle>
          <a:p>
            <a:pPr>
              <a:defRPr/>
            </a:pPr>
            <a:r>
              <a:rPr lang="en-US">
                <a:solidFill>
                  <a:prstClr val="white">
                    <a:lumMod val="65000"/>
                  </a:prstClr>
                </a:solidFill>
              </a:rPr>
              <a:t>WWW.DESIGNERSPARADISE.COM</a:t>
            </a:r>
            <a:endParaRPr lang="en-US" dirty="0">
              <a:solidFill>
                <a:prstClr val="white">
                  <a:lumMod val="65000"/>
                </a:prstClr>
              </a:solidFill>
            </a:endParaRPr>
          </a:p>
        </p:txBody>
      </p:sp>
      <p:cxnSp>
        <p:nvCxnSpPr>
          <p:cNvPr id="9" name="Straight Connector 8"/>
          <p:cNvCxnSpPr/>
          <p:nvPr userDrawn="1"/>
        </p:nvCxnSpPr>
        <p:spPr>
          <a:xfrm>
            <a:off x="812694" y="6275254"/>
            <a:ext cx="10463438" cy="19604"/>
          </a:xfrm>
          <a:prstGeom prst="line">
            <a:avLst/>
          </a:prstGeom>
          <a:ln w="952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a:xfrm>
            <a:off x="11281415" y="6145720"/>
            <a:ext cx="479938" cy="304871"/>
          </a:xfrm>
          <a:prstGeom prst="rect">
            <a:avLst/>
          </a:prstGeom>
        </p:spPr>
        <p:txBody>
          <a:bodyPr vert="horz" lIns="91436" tIns="45718" rIns="91436" bIns="45718" rtlCol="0" anchor="ctr"/>
          <a:lstStyle>
            <a:lvl1pPr algn="ctr">
              <a:defRPr sz="1600" b="0">
                <a:solidFill>
                  <a:schemeClr val="tx1">
                    <a:lumMod val="50000"/>
                    <a:lumOff val="50000"/>
                  </a:schemeClr>
                </a:solidFill>
                <a:latin typeface="Impact" panose="020B0806030902050204" pitchFamily="34" charset="0"/>
                <a:ea typeface="Impact" panose="020B0806030902050204" pitchFamily="34" charset="0"/>
                <a:cs typeface="Impact" panose="020B0806030902050204" pitchFamily="34" charset="0"/>
              </a:defRPr>
            </a:lvl1pPr>
          </a:lstStyle>
          <a:p>
            <a:pPr>
              <a:defRPr/>
            </a:pPr>
            <a:fld id="{857B18ED-D931-45F4-8873-1BEDAB4DC03E}" type="slidenum">
              <a:rPr lang="en-US" smtClean="0">
                <a:solidFill>
                  <a:prstClr val="black">
                    <a:lumMod val="50000"/>
                    <a:lumOff val="50000"/>
                  </a:prstClr>
                </a:solidFill>
              </a:rPr>
            </a:fld>
            <a:endParaRPr lang="en-US" dirty="0">
              <a:solidFill>
                <a:prstClr val="black">
                  <a:lumMod val="50000"/>
                  <a:lumOff val="50000"/>
                </a:prstClr>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Lst>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hf hdr="0" ftr="0" dt="0"/>
  <p:txStyles>
    <p:titleStyle>
      <a:lvl1pPr algn="l" defTabSz="1218565" rtl="0" eaLnBrk="1" latinLnBrk="0" hangingPunct="1">
        <a:spcBef>
          <a:spcPct val="0"/>
        </a:spcBef>
        <a:buNone/>
        <a:defRPr sz="4600" kern="1200">
          <a:solidFill>
            <a:srgbClr val="17375E"/>
          </a:solidFill>
          <a:latin typeface="Signika"/>
          <a:ea typeface="Open Sans Extrabold" pitchFamily="34" charset="0"/>
          <a:cs typeface="Signika"/>
        </a:defRPr>
      </a:lvl1pPr>
    </p:titleStyle>
    <p:bodyStyle>
      <a:lvl1pPr marL="457200" indent="-457200" algn="l" defTabSz="1218565" rtl="0" eaLnBrk="1" latinLnBrk="0" hangingPunct="1">
        <a:spcBef>
          <a:spcPct val="20000"/>
        </a:spcBef>
        <a:buFont typeface="Arial" panose="020B0604020202020204" pitchFamily="34" charset="0"/>
        <a:buChar char="•"/>
        <a:defRPr sz="2700" kern="1200">
          <a:solidFill>
            <a:srgbClr val="17375E"/>
          </a:solidFill>
          <a:latin typeface="+mn-lt"/>
          <a:ea typeface="+mn-ea"/>
          <a:cs typeface="+mn-cs"/>
        </a:defRPr>
      </a:lvl1pPr>
      <a:lvl2pPr marL="990600" indent="-381000" algn="l" defTabSz="1218565" rtl="0" eaLnBrk="1" latinLnBrk="0" hangingPunct="1">
        <a:spcBef>
          <a:spcPct val="20000"/>
        </a:spcBef>
        <a:buFont typeface="Arial" panose="020B0604020202020204" pitchFamily="34" charset="0"/>
        <a:buChar char="–"/>
        <a:defRPr sz="2400" kern="1200">
          <a:solidFill>
            <a:srgbClr val="17375E"/>
          </a:solidFill>
          <a:latin typeface="+mn-lt"/>
          <a:ea typeface="+mn-ea"/>
          <a:cs typeface="+mn-cs"/>
        </a:defRPr>
      </a:lvl2pPr>
      <a:lvl3pPr marL="1524000" indent="-304800" algn="l" defTabSz="1218565" rtl="0" eaLnBrk="1" latinLnBrk="0" hangingPunct="1">
        <a:spcBef>
          <a:spcPct val="20000"/>
        </a:spcBef>
        <a:buFont typeface="Arial" panose="020B0604020202020204" pitchFamily="34" charset="0"/>
        <a:buChar char="•"/>
        <a:defRPr sz="2200" kern="1200">
          <a:solidFill>
            <a:srgbClr val="17375E"/>
          </a:solidFill>
          <a:latin typeface="+mn-lt"/>
          <a:ea typeface="+mn-ea"/>
          <a:cs typeface="+mn-cs"/>
        </a:defRPr>
      </a:lvl3pPr>
      <a:lvl4pPr marL="21336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4pPr>
      <a:lvl5pPr marL="2743200" indent="-304800" algn="l" defTabSz="1218565" rtl="0" eaLnBrk="1" latinLnBrk="0" hangingPunct="1">
        <a:spcBef>
          <a:spcPct val="20000"/>
        </a:spcBef>
        <a:buFont typeface="Arial" panose="020B0604020202020204" pitchFamily="34" charset="0"/>
        <a:buChar char="»"/>
        <a:defRPr sz="1900" kern="1200">
          <a:solidFill>
            <a:srgbClr val="17375E"/>
          </a:solidFill>
          <a:latin typeface="+mn-lt"/>
          <a:ea typeface="+mn-ea"/>
          <a:cs typeface="+mn-cs"/>
        </a:defRPr>
      </a:lvl5pPr>
      <a:lvl6pPr marL="33528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8565"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8565" rtl="0" eaLnBrk="1" latinLnBrk="0" hangingPunct="1">
        <a:defRPr sz="2400" kern="1200">
          <a:solidFill>
            <a:schemeClr val="tx1"/>
          </a:solidFill>
          <a:latin typeface="+mn-lt"/>
          <a:ea typeface="+mn-ea"/>
          <a:cs typeface="+mn-cs"/>
        </a:defRPr>
      </a:lvl1pPr>
      <a:lvl2pPr marL="609600" algn="l" defTabSz="1218565" rtl="0" eaLnBrk="1" latinLnBrk="0" hangingPunct="1">
        <a:defRPr sz="2400" kern="1200">
          <a:solidFill>
            <a:schemeClr val="tx1"/>
          </a:solidFill>
          <a:latin typeface="+mn-lt"/>
          <a:ea typeface="+mn-ea"/>
          <a:cs typeface="+mn-cs"/>
        </a:defRPr>
      </a:lvl2pPr>
      <a:lvl3pPr marL="1219200" algn="l" defTabSz="1218565" rtl="0" eaLnBrk="1" latinLnBrk="0" hangingPunct="1">
        <a:defRPr sz="2400" kern="1200">
          <a:solidFill>
            <a:schemeClr val="tx1"/>
          </a:solidFill>
          <a:latin typeface="+mn-lt"/>
          <a:ea typeface="+mn-ea"/>
          <a:cs typeface="+mn-cs"/>
        </a:defRPr>
      </a:lvl3pPr>
      <a:lvl4pPr marL="1828800" algn="l" defTabSz="1218565" rtl="0" eaLnBrk="1" latinLnBrk="0" hangingPunct="1">
        <a:defRPr sz="2400" kern="1200">
          <a:solidFill>
            <a:schemeClr val="tx1"/>
          </a:solidFill>
          <a:latin typeface="+mn-lt"/>
          <a:ea typeface="+mn-ea"/>
          <a:cs typeface="+mn-cs"/>
        </a:defRPr>
      </a:lvl4pPr>
      <a:lvl5pPr marL="2438400" algn="l" defTabSz="1218565" rtl="0" eaLnBrk="1" latinLnBrk="0" hangingPunct="1">
        <a:defRPr sz="2400" kern="1200">
          <a:solidFill>
            <a:schemeClr val="tx1"/>
          </a:solidFill>
          <a:latin typeface="+mn-lt"/>
          <a:ea typeface="+mn-ea"/>
          <a:cs typeface="+mn-cs"/>
        </a:defRPr>
      </a:lvl5pPr>
      <a:lvl6pPr marL="3048000" algn="l" defTabSz="1218565" rtl="0" eaLnBrk="1" latinLnBrk="0" hangingPunct="1">
        <a:defRPr sz="2400" kern="1200">
          <a:solidFill>
            <a:schemeClr val="tx1"/>
          </a:solidFill>
          <a:latin typeface="+mn-lt"/>
          <a:ea typeface="+mn-ea"/>
          <a:cs typeface="+mn-cs"/>
        </a:defRPr>
      </a:lvl6pPr>
      <a:lvl7pPr marL="3657600" algn="l" defTabSz="1218565" rtl="0" eaLnBrk="1" latinLnBrk="0" hangingPunct="1">
        <a:defRPr sz="2400" kern="1200">
          <a:solidFill>
            <a:schemeClr val="tx1"/>
          </a:solidFill>
          <a:latin typeface="+mn-lt"/>
          <a:ea typeface="+mn-ea"/>
          <a:cs typeface="+mn-cs"/>
        </a:defRPr>
      </a:lvl7pPr>
      <a:lvl8pPr marL="4267200" algn="l" defTabSz="1218565" rtl="0" eaLnBrk="1" latinLnBrk="0" hangingPunct="1">
        <a:defRPr sz="2400" kern="1200">
          <a:solidFill>
            <a:schemeClr val="tx1"/>
          </a:solidFill>
          <a:latin typeface="+mn-lt"/>
          <a:ea typeface="+mn-ea"/>
          <a:cs typeface="+mn-cs"/>
        </a:defRPr>
      </a:lvl8pPr>
      <a:lvl9pPr marL="4876800" algn="l" defTabSz="121856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43.xml"/><Relationship Id="rId8" Type="http://schemas.openxmlformats.org/officeDocument/2006/relationships/image" Target="../media/image9.png"/><Relationship Id="rId7" Type="http://schemas.openxmlformats.org/officeDocument/2006/relationships/tags" Target="../tags/tag27.xml"/><Relationship Id="rId6" Type="http://schemas.openxmlformats.org/officeDocument/2006/relationships/image" Target="../media/image8.png"/><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0" Type="http://schemas.openxmlformats.org/officeDocument/2006/relationships/notesSlide" Target="../notesSlides/notesSlide10.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43.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43.xml"/><Relationship Id="rId5" Type="http://schemas.openxmlformats.org/officeDocument/2006/relationships/tags" Target="../tags/tag33.xml"/><Relationship Id="rId4" Type="http://schemas.openxmlformats.org/officeDocument/2006/relationships/image" Target="../media/image10.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43.xml"/><Relationship Id="rId7" Type="http://schemas.openxmlformats.org/officeDocument/2006/relationships/image" Target="../media/image11.png"/><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43.xml"/><Relationship Id="rId6" Type="http://schemas.openxmlformats.org/officeDocument/2006/relationships/image" Target="../media/image12.png"/><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3.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43.xml"/><Relationship Id="rId5" Type="http://schemas.openxmlformats.org/officeDocument/2006/relationships/image" Target="../media/image1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3.xml"/><Relationship Id="rId1" Type="http://schemas.openxmlformats.org/officeDocument/2006/relationships/image" Target="../media/image7.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43.xml"/><Relationship Id="rId3" Type="http://schemas.openxmlformats.org/officeDocument/2006/relationships/tags" Target="../tags/tag46.xml"/><Relationship Id="rId2" Type="http://schemas.openxmlformats.org/officeDocument/2006/relationships/image" Target="../media/image14.pn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43.xml"/><Relationship Id="rId4" Type="http://schemas.openxmlformats.org/officeDocument/2006/relationships/tags" Target="../tags/tag49.xml"/><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image" Target="../media/image7.jpe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notesSlide" Target="../notesSlides/notesSlide2.xml"/><Relationship Id="rId13" Type="http://schemas.openxmlformats.org/officeDocument/2006/relationships/slideLayout" Target="../slideLayouts/slideLayout43.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image" Target="../media/image6.png"/><Relationship Id="rId1" Type="http://schemas.openxmlformats.org/officeDocument/2006/relationships/image" Target="../media/image7.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3.xml"/><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3.xml"/><Relationship Id="rId1"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43.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3.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43.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7.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4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3.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8" name="图片 14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493039" y="2392283"/>
            <a:ext cx="3504812" cy="2427888"/>
          </a:xfrm>
          <a:prstGeom prst="rect">
            <a:avLst/>
          </a:prstGeom>
        </p:spPr>
      </p:pic>
      <p:sp>
        <p:nvSpPr>
          <p:cNvPr id="34" name="矩形 33"/>
          <p:cNvSpPr/>
          <p:nvPr/>
        </p:nvSpPr>
        <p:spPr>
          <a:xfrm>
            <a:off x="353695" y="1734820"/>
            <a:ext cx="8139430" cy="1523365"/>
          </a:xfrm>
          <a:prstGeom prst="rect">
            <a:avLst/>
          </a:prstGeom>
        </p:spPr>
        <p:txBody>
          <a:bodyPr wrap="none">
            <a:noAutofit/>
          </a:bodyPr>
          <a:lstStyle/>
          <a:p>
            <a:pPr algn="ctr"/>
            <a:r>
              <a:rPr sz="3200" b="1" dirty="0">
                <a:solidFill>
                  <a:srgbClr val="00B0F0"/>
                </a:solidFill>
                <a:latin typeface="微软雅黑" panose="020B0503020204020204" pitchFamily="34" charset="-122"/>
                <a:ea typeface="微软雅黑" panose="020B0503020204020204" pitchFamily="34" charset="-122"/>
              </a:rPr>
              <a:t>The Eyes Have It: </a:t>
            </a:r>
            <a:endParaRPr sz="3200" b="1" dirty="0">
              <a:solidFill>
                <a:srgbClr val="00B0F0"/>
              </a:solidFill>
              <a:latin typeface="微软雅黑" panose="020B0503020204020204" pitchFamily="34" charset="-122"/>
              <a:ea typeface="微软雅黑" panose="020B0503020204020204" pitchFamily="34" charset="-122"/>
            </a:endParaRPr>
          </a:p>
          <a:p>
            <a:pPr algn="ctr"/>
            <a:r>
              <a:rPr sz="3200" b="1" dirty="0">
                <a:solidFill>
                  <a:srgbClr val="00B0F0"/>
                </a:solidFill>
                <a:latin typeface="微软雅黑" panose="020B0503020204020204" pitchFamily="34" charset="-122"/>
                <a:ea typeface="微软雅黑" panose="020B0503020204020204" pitchFamily="34" charset="-122"/>
              </a:rPr>
              <a:t>An Integrated Eye and Face Model </a:t>
            </a:r>
            <a:endParaRPr sz="3200" b="1" dirty="0">
              <a:solidFill>
                <a:srgbClr val="00B0F0"/>
              </a:solidFill>
              <a:latin typeface="微软雅黑" panose="020B0503020204020204" pitchFamily="34" charset="-122"/>
              <a:ea typeface="微软雅黑" panose="020B0503020204020204" pitchFamily="34" charset="-122"/>
            </a:endParaRPr>
          </a:p>
          <a:p>
            <a:pPr algn="ctr"/>
            <a:r>
              <a:rPr sz="3200" b="1" dirty="0">
                <a:solidFill>
                  <a:srgbClr val="00B0F0"/>
                </a:solidFill>
                <a:latin typeface="微软雅黑" panose="020B0503020204020204" pitchFamily="34" charset="-122"/>
                <a:ea typeface="微软雅黑" panose="020B0503020204020204" pitchFamily="34" charset="-122"/>
              </a:rPr>
              <a:t>for Photorealistic Facial Animation</a:t>
            </a:r>
            <a:endParaRPr sz="3200" b="1" dirty="0">
              <a:solidFill>
                <a:srgbClr val="00B0F0"/>
              </a:solidFill>
              <a:latin typeface="微软雅黑" panose="020B0503020204020204" pitchFamily="34" charset="-122"/>
              <a:ea typeface="微软雅黑" panose="020B0503020204020204" pitchFamily="34" charset="-122"/>
            </a:endParaRPr>
          </a:p>
        </p:txBody>
      </p:sp>
      <p:grpSp>
        <p:nvGrpSpPr>
          <p:cNvPr id="13" name="组合 12"/>
          <p:cNvGrpSpPr/>
          <p:nvPr/>
        </p:nvGrpSpPr>
        <p:grpSpPr>
          <a:xfrm>
            <a:off x="3065435" y="3675113"/>
            <a:ext cx="3818080" cy="1042476"/>
            <a:chOff x="4026" y="6543"/>
            <a:chExt cx="4582" cy="890"/>
          </a:xfrm>
        </p:grpSpPr>
        <p:sp>
          <p:nvSpPr>
            <p:cNvPr id="37" name="文本框 138"/>
            <p:cNvSpPr txBox="1"/>
            <p:nvPr/>
          </p:nvSpPr>
          <p:spPr>
            <a:xfrm>
              <a:off x="4800" y="6813"/>
              <a:ext cx="3088" cy="341"/>
            </a:xfrm>
            <a:prstGeom prst="rect">
              <a:avLst/>
            </a:prstGeom>
            <a:noFill/>
          </p:spPr>
          <p:txBody>
            <a:bodyPr wrap="square" rtlCol="0">
              <a:spAutoFit/>
            </a:bodyPr>
            <a:lstStyle/>
            <a:p>
              <a:r>
                <a:rPr lang="zh-CN" altLang="en-US" sz="2000" dirty="0">
                  <a:solidFill>
                    <a:srgbClr val="737D7F"/>
                  </a:solidFill>
                  <a:latin typeface="微软雅黑" panose="020B0503020204020204" pitchFamily="34" charset="-122"/>
                  <a:ea typeface="微软雅黑" panose="020B0503020204020204" pitchFamily="34" charset="-122"/>
                </a:rPr>
                <a:t>汇报人</a:t>
              </a:r>
              <a:r>
                <a:rPr lang="zh-CN" altLang="en-US" sz="2000" dirty="0" smtClean="0">
                  <a:solidFill>
                    <a:srgbClr val="737D7F"/>
                  </a:solidFill>
                  <a:latin typeface="微软雅黑" panose="020B0503020204020204" pitchFamily="34" charset="-122"/>
                  <a:ea typeface="微软雅黑" panose="020B0503020204020204" pitchFamily="34" charset="-122"/>
                </a:rPr>
                <a:t>：郭姿成</a:t>
              </a:r>
              <a:endParaRPr lang="zh-CN" altLang="en-US" sz="2000" dirty="0">
                <a:solidFill>
                  <a:srgbClr val="737D7F"/>
                </a:solidFill>
                <a:latin typeface="微软雅黑" panose="020B0503020204020204" pitchFamily="34" charset="-122"/>
                <a:ea typeface="微软雅黑" panose="020B0503020204020204" pitchFamily="34" charset="-122"/>
              </a:endParaRPr>
            </a:p>
          </p:txBody>
        </p:sp>
        <p:grpSp>
          <p:nvGrpSpPr>
            <p:cNvPr id="64" name="组合 63"/>
            <p:cNvGrpSpPr/>
            <p:nvPr/>
          </p:nvGrpSpPr>
          <p:grpSpPr>
            <a:xfrm>
              <a:off x="4026" y="6543"/>
              <a:ext cx="624" cy="890"/>
              <a:chOff x="33337500" y="3175"/>
              <a:chExt cx="2930525" cy="4181475"/>
            </a:xfrm>
            <a:solidFill>
              <a:srgbClr val="03445A"/>
            </a:solidFill>
          </p:grpSpPr>
          <p:sp>
            <p:nvSpPr>
              <p:cNvPr id="65" name="Freeform 25"/>
              <p:cNvSpPr/>
              <p:nvPr/>
            </p:nvSpPr>
            <p:spPr bwMode="auto">
              <a:xfrm>
                <a:off x="35061525" y="2049463"/>
                <a:ext cx="1163638" cy="2033588"/>
              </a:xfrm>
              <a:custGeom>
                <a:avLst/>
                <a:gdLst>
                  <a:gd name="T0" fmla="*/ 64 w 275"/>
                  <a:gd name="T1" fmla="*/ 480 h 480"/>
                  <a:gd name="T2" fmla="*/ 275 w 275"/>
                  <a:gd name="T3" fmla="*/ 421 h 480"/>
                  <a:gd name="T4" fmla="*/ 258 w 275"/>
                  <a:gd name="T5" fmla="*/ 163 h 480"/>
                  <a:gd name="T6" fmla="*/ 135 w 275"/>
                  <a:gd name="T7" fmla="*/ 52 h 480"/>
                  <a:gd name="T8" fmla="*/ 36 w 275"/>
                  <a:gd name="T9" fmla="*/ 0 h 480"/>
                  <a:gd name="T10" fmla="*/ 0 w 275"/>
                  <a:gd name="T11" fmla="*/ 26 h 480"/>
                  <a:gd name="T12" fmla="*/ 64 w 275"/>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275" h="480">
                    <a:moveTo>
                      <a:pt x="64" y="480"/>
                    </a:moveTo>
                    <a:cubicBezTo>
                      <a:pt x="196" y="460"/>
                      <a:pt x="275" y="421"/>
                      <a:pt x="275" y="421"/>
                    </a:cubicBezTo>
                    <a:cubicBezTo>
                      <a:pt x="275" y="421"/>
                      <a:pt x="268" y="194"/>
                      <a:pt x="258" y="163"/>
                    </a:cubicBezTo>
                    <a:cubicBezTo>
                      <a:pt x="248" y="133"/>
                      <a:pt x="173" y="76"/>
                      <a:pt x="135" y="52"/>
                    </a:cubicBezTo>
                    <a:cubicBezTo>
                      <a:pt x="98" y="29"/>
                      <a:pt x="36" y="0"/>
                      <a:pt x="36" y="0"/>
                    </a:cubicBezTo>
                    <a:cubicBezTo>
                      <a:pt x="36" y="0"/>
                      <a:pt x="21" y="13"/>
                      <a:pt x="0" y="26"/>
                    </a:cubicBezTo>
                    <a:lnTo>
                      <a:pt x="64" y="4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6" name="Freeform 26"/>
              <p:cNvSpPr/>
              <p:nvPr/>
            </p:nvSpPr>
            <p:spPr bwMode="auto">
              <a:xfrm>
                <a:off x="34378900" y="2189163"/>
                <a:ext cx="263525" cy="1931988"/>
              </a:xfrm>
              <a:custGeom>
                <a:avLst/>
                <a:gdLst>
                  <a:gd name="T0" fmla="*/ 0 w 62"/>
                  <a:gd name="T1" fmla="*/ 453 h 456"/>
                  <a:gd name="T2" fmla="*/ 28 w 62"/>
                  <a:gd name="T3" fmla="*/ 456 h 456"/>
                  <a:gd name="T4" fmla="*/ 62 w 62"/>
                  <a:gd name="T5" fmla="*/ 7 h 456"/>
                  <a:gd name="T6" fmla="*/ 48 w 62"/>
                  <a:gd name="T7" fmla="*/ 0 h 456"/>
                  <a:gd name="T8" fmla="*/ 0 w 62"/>
                  <a:gd name="T9" fmla="*/ 453 h 456"/>
                </a:gdLst>
                <a:ahLst/>
                <a:cxnLst>
                  <a:cxn ang="0">
                    <a:pos x="T0" y="T1"/>
                  </a:cxn>
                  <a:cxn ang="0">
                    <a:pos x="T2" y="T3"/>
                  </a:cxn>
                  <a:cxn ang="0">
                    <a:pos x="T4" y="T5"/>
                  </a:cxn>
                  <a:cxn ang="0">
                    <a:pos x="T6" y="T7"/>
                  </a:cxn>
                  <a:cxn ang="0">
                    <a:pos x="T8" y="T9"/>
                  </a:cxn>
                </a:cxnLst>
                <a:rect l="0" t="0" r="r" b="b"/>
                <a:pathLst>
                  <a:path w="62" h="456">
                    <a:moveTo>
                      <a:pt x="0" y="453"/>
                    </a:moveTo>
                    <a:cubicBezTo>
                      <a:pt x="9" y="454"/>
                      <a:pt x="18" y="455"/>
                      <a:pt x="28" y="456"/>
                    </a:cubicBezTo>
                    <a:cubicBezTo>
                      <a:pt x="62" y="7"/>
                      <a:pt x="62" y="7"/>
                      <a:pt x="62" y="7"/>
                    </a:cubicBezTo>
                    <a:cubicBezTo>
                      <a:pt x="57" y="5"/>
                      <a:pt x="53" y="3"/>
                      <a:pt x="48" y="0"/>
                    </a:cubicBezTo>
                    <a:lnTo>
                      <a:pt x="0" y="45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7" name="Freeform 27"/>
              <p:cNvSpPr/>
              <p:nvPr/>
            </p:nvSpPr>
            <p:spPr bwMode="auto">
              <a:xfrm>
                <a:off x="33396238" y="2032000"/>
                <a:ext cx="1127125" cy="2058988"/>
              </a:xfrm>
              <a:custGeom>
                <a:avLst/>
                <a:gdLst>
                  <a:gd name="T0" fmla="*/ 266 w 266"/>
                  <a:gd name="T1" fmla="*/ 27 h 486"/>
                  <a:gd name="T2" fmla="*/ 235 w 266"/>
                  <a:gd name="T3" fmla="*/ 0 h 486"/>
                  <a:gd name="T4" fmla="*/ 67 w 266"/>
                  <a:gd name="T5" fmla="*/ 101 h 486"/>
                  <a:gd name="T6" fmla="*/ 7 w 266"/>
                  <a:gd name="T7" fmla="*/ 235 h 486"/>
                  <a:gd name="T8" fmla="*/ 0 w 266"/>
                  <a:gd name="T9" fmla="*/ 428 h 486"/>
                  <a:gd name="T10" fmla="*/ 201 w 266"/>
                  <a:gd name="T11" fmla="*/ 486 h 486"/>
                  <a:gd name="T12" fmla="*/ 266 w 266"/>
                  <a:gd name="T13" fmla="*/ 27 h 486"/>
                </a:gdLst>
                <a:ahLst/>
                <a:cxnLst>
                  <a:cxn ang="0">
                    <a:pos x="T0" y="T1"/>
                  </a:cxn>
                  <a:cxn ang="0">
                    <a:pos x="T2" y="T3"/>
                  </a:cxn>
                  <a:cxn ang="0">
                    <a:pos x="T4" y="T5"/>
                  </a:cxn>
                  <a:cxn ang="0">
                    <a:pos x="T6" y="T7"/>
                  </a:cxn>
                  <a:cxn ang="0">
                    <a:pos x="T8" y="T9"/>
                  </a:cxn>
                  <a:cxn ang="0">
                    <a:pos x="T10" y="T11"/>
                  </a:cxn>
                  <a:cxn ang="0">
                    <a:pos x="T12" y="T13"/>
                  </a:cxn>
                </a:cxnLst>
                <a:rect l="0" t="0" r="r" b="b"/>
                <a:pathLst>
                  <a:path w="266" h="486">
                    <a:moveTo>
                      <a:pt x="266" y="27"/>
                    </a:moveTo>
                    <a:cubicBezTo>
                      <a:pt x="248" y="14"/>
                      <a:pt x="235" y="0"/>
                      <a:pt x="235" y="0"/>
                    </a:cubicBezTo>
                    <a:cubicBezTo>
                      <a:pt x="235" y="0"/>
                      <a:pt x="91" y="70"/>
                      <a:pt x="67" y="101"/>
                    </a:cubicBezTo>
                    <a:cubicBezTo>
                      <a:pt x="43" y="131"/>
                      <a:pt x="9" y="156"/>
                      <a:pt x="7" y="235"/>
                    </a:cubicBezTo>
                    <a:cubicBezTo>
                      <a:pt x="5" y="315"/>
                      <a:pt x="0" y="428"/>
                      <a:pt x="0" y="428"/>
                    </a:cubicBezTo>
                    <a:cubicBezTo>
                      <a:pt x="0" y="428"/>
                      <a:pt x="83" y="467"/>
                      <a:pt x="201" y="486"/>
                    </a:cubicBezTo>
                    <a:lnTo>
                      <a:pt x="266" y="2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8" name="Freeform 28"/>
              <p:cNvSpPr/>
              <p:nvPr/>
            </p:nvSpPr>
            <p:spPr bwMode="auto">
              <a:xfrm>
                <a:off x="34947225" y="2197100"/>
                <a:ext cx="254000" cy="1914525"/>
              </a:xfrm>
              <a:custGeom>
                <a:avLst/>
                <a:gdLst>
                  <a:gd name="T0" fmla="*/ 12 w 60"/>
                  <a:gd name="T1" fmla="*/ 0 h 452"/>
                  <a:gd name="T2" fmla="*/ 0 w 60"/>
                  <a:gd name="T3" fmla="*/ 6 h 452"/>
                  <a:gd name="T4" fmla="*/ 36 w 60"/>
                  <a:gd name="T5" fmla="*/ 452 h 452"/>
                  <a:gd name="T6" fmla="*/ 60 w 60"/>
                  <a:gd name="T7" fmla="*/ 450 h 452"/>
                  <a:gd name="T8" fmla="*/ 12 w 60"/>
                  <a:gd name="T9" fmla="*/ 0 h 452"/>
                </a:gdLst>
                <a:ahLst/>
                <a:cxnLst>
                  <a:cxn ang="0">
                    <a:pos x="T0" y="T1"/>
                  </a:cxn>
                  <a:cxn ang="0">
                    <a:pos x="T2" y="T3"/>
                  </a:cxn>
                  <a:cxn ang="0">
                    <a:pos x="T4" y="T5"/>
                  </a:cxn>
                  <a:cxn ang="0">
                    <a:pos x="T6" y="T7"/>
                  </a:cxn>
                  <a:cxn ang="0">
                    <a:pos x="T8" y="T9"/>
                  </a:cxn>
                </a:cxnLst>
                <a:rect l="0" t="0" r="r" b="b"/>
                <a:pathLst>
                  <a:path w="60" h="452">
                    <a:moveTo>
                      <a:pt x="12" y="0"/>
                    </a:moveTo>
                    <a:cubicBezTo>
                      <a:pt x="8" y="2"/>
                      <a:pt x="4" y="4"/>
                      <a:pt x="0" y="6"/>
                    </a:cubicBezTo>
                    <a:cubicBezTo>
                      <a:pt x="36" y="452"/>
                      <a:pt x="36" y="452"/>
                      <a:pt x="36" y="452"/>
                    </a:cubicBezTo>
                    <a:cubicBezTo>
                      <a:pt x="44" y="452"/>
                      <a:pt x="52" y="451"/>
                      <a:pt x="60" y="450"/>
                    </a:cubicBezTo>
                    <a:lnTo>
                      <a:pt x="1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69" name="Freeform 29"/>
              <p:cNvSpPr/>
              <p:nvPr/>
            </p:nvSpPr>
            <p:spPr bwMode="auto">
              <a:xfrm>
                <a:off x="33337500" y="1981200"/>
                <a:ext cx="2930525" cy="2203450"/>
              </a:xfrm>
              <a:custGeom>
                <a:avLst/>
                <a:gdLst>
                  <a:gd name="T0" fmla="*/ 692 w 692"/>
                  <a:gd name="T1" fmla="*/ 438 h 520"/>
                  <a:gd name="T2" fmla="*/ 681 w 692"/>
                  <a:gd name="T3" fmla="*/ 209 h 520"/>
                  <a:gd name="T4" fmla="*/ 593 w 692"/>
                  <a:gd name="T5" fmla="*/ 86 h 520"/>
                  <a:gd name="T6" fmla="*/ 550 w 692"/>
                  <a:gd name="T7" fmla="*/ 62 h 520"/>
                  <a:gd name="T8" fmla="*/ 456 w 692"/>
                  <a:gd name="T9" fmla="*/ 4 h 520"/>
                  <a:gd name="T10" fmla="*/ 452 w 692"/>
                  <a:gd name="T11" fmla="*/ 0 h 520"/>
                  <a:gd name="T12" fmla="*/ 447 w 692"/>
                  <a:gd name="T13" fmla="*/ 0 h 520"/>
                  <a:gd name="T14" fmla="*/ 424 w 692"/>
                  <a:gd name="T15" fmla="*/ 24 h 520"/>
                  <a:gd name="T16" fmla="*/ 442 w 692"/>
                  <a:gd name="T17" fmla="*/ 24 h 520"/>
                  <a:gd name="T18" fmla="*/ 539 w 692"/>
                  <a:gd name="T19" fmla="*/ 84 h 520"/>
                  <a:gd name="T20" fmla="*/ 580 w 692"/>
                  <a:gd name="T21" fmla="*/ 106 h 520"/>
                  <a:gd name="T22" fmla="*/ 657 w 692"/>
                  <a:gd name="T23" fmla="*/ 211 h 520"/>
                  <a:gd name="T24" fmla="*/ 667 w 692"/>
                  <a:gd name="T25" fmla="*/ 430 h 520"/>
                  <a:gd name="T26" fmla="*/ 343 w 692"/>
                  <a:gd name="T27" fmla="*/ 496 h 520"/>
                  <a:gd name="T28" fmla="*/ 25 w 692"/>
                  <a:gd name="T29" fmla="*/ 431 h 520"/>
                  <a:gd name="T30" fmla="*/ 36 w 692"/>
                  <a:gd name="T31" fmla="*/ 211 h 520"/>
                  <a:gd name="T32" fmla="*/ 112 w 692"/>
                  <a:gd name="T33" fmla="*/ 106 h 520"/>
                  <a:gd name="T34" fmla="*/ 154 w 692"/>
                  <a:gd name="T35" fmla="*/ 84 h 520"/>
                  <a:gd name="T36" fmla="*/ 251 w 692"/>
                  <a:gd name="T37" fmla="*/ 24 h 520"/>
                  <a:gd name="T38" fmla="*/ 260 w 692"/>
                  <a:gd name="T39" fmla="*/ 24 h 520"/>
                  <a:gd name="T40" fmla="*/ 241 w 692"/>
                  <a:gd name="T41" fmla="*/ 0 h 520"/>
                  <a:gd name="T42" fmla="*/ 240 w 692"/>
                  <a:gd name="T43" fmla="*/ 0 h 520"/>
                  <a:gd name="T44" fmla="*/ 237 w 692"/>
                  <a:gd name="T45" fmla="*/ 4 h 520"/>
                  <a:gd name="T46" fmla="*/ 142 w 692"/>
                  <a:gd name="T47" fmla="*/ 62 h 520"/>
                  <a:gd name="T48" fmla="*/ 100 w 692"/>
                  <a:gd name="T49" fmla="*/ 86 h 520"/>
                  <a:gd name="T50" fmla="*/ 12 w 692"/>
                  <a:gd name="T51" fmla="*/ 209 h 520"/>
                  <a:gd name="T52" fmla="*/ 1 w 692"/>
                  <a:gd name="T53" fmla="*/ 438 h 520"/>
                  <a:gd name="T54" fmla="*/ 0 w 692"/>
                  <a:gd name="T55" fmla="*/ 446 h 520"/>
                  <a:gd name="T56" fmla="*/ 8 w 692"/>
                  <a:gd name="T57" fmla="*/ 449 h 520"/>
                  <a:gd name="T58" fmla="*/ 343 w 692"/>
                  <a:gd name="T59" fmla="*/ 520 h 520"/>
                  <a:gd name="T60" fmla="*/ 685 w 692"/>
                  <a:gd name="T61" fmla="*/ 449 h 520"/>
                  <a:gd name="T62" fmla="*/ 692 w 692"/>
                  <a:gd name="T63" fmla="*/ 446 h 520"/>
                  <a:gd name="T64" fmla="*/ 692 w 692"/>
                  <a:gd name="T65" fmla="*/ 438 h 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2" h="520">
                    <a:moveTo>
                      <a:pt x="692" y="438"/>
                    </a:moveTo>
                    <a:cubicBezTo>
                      <a:pt x="692" y="436"/>
                      <a:pt x="685" y="268"/>
                      <a:pt x="681" y="209"/>
                    </a:cubicBezTo>
                    <a:cubicBezTo>
                      <a:pt x="677" y="137"/>
                      <a:pt x="614" y="99"/>
                      <a:pt x="593" y="86"/>
                    </a:cubicBezTo>
                    <a:cubicBezTo>
                      <a:pt x="582" y="80"/>
                      <a:pt x="567" y="72"/>
                      <a:pt x="550" y="62"/>
                    </a:cubicBezTo>
                    <a:cubicBezTo>
                      <a:pt x="516" y="44"/>
                      <a:pt x="469" y="19"/>
                      <a:pt x="456" y="4"/>
                    </a:cubicBezTo>
                    <a:cubicBezTo>
                      <a:pt x="452" y="0"/>
                      <a:pt x="452" y="0"/>
                      <a:pt x="452" y="0"/>
                    </a:cubicBezTo>
                    <a:cubicBezTo>
                      <a:pt x="447" y="0"/>
                      <a:pt x="447" y="0"/>
                      <a:pt x="447" y="0"/>
                    </a:cubicBezTo>
                    <a:cubicBezTo>
                      <a:pt x="441" y="7"/>
                      <a:pt x="433" y="16"/>
                      <a:pt x="424" y="24"/>
                    </a:cubicBezTo>
                    <a:cubicBezTo>
                      <a:pt x="442" y="24"/>
                      <a:pt x="442" y="24"/>
                      <a:pt x="442" y="24"/>
                    </a:cubicBezTo>
                    <a:cubicBezTo>
                      <a:pt x="460" y="42"/>
                      <a:pt x="502" y="64"/>
                      <a:pt x="539" y="84"/>
                    </a:cubicBezTo>
                    <a:cubicBezTo>
                      <a:pt x="555" y="92"/>
                      <a:pt x="570" y="100"/>
                      <a:pt x="580" y="106"/>
                    </a:cubicBezTo>
                    <a:cubicBezTo>
                      <a:pt x="612" y="126"/>
                      <a:pt x="654" y="158"/>
                      <a:pt x="657" y="211"/>
                    </a:cubicBezTo>
                    <a:cubicBezTo>
                      <a:pt x="660" y="262"/>
                      <a:pt x="666" y="396"/>
                      <a:pt x="667" y="430"/>
                    </a:cubicBezTo>
                    <a:cubicBezTo>
                      <a:pt x="634" y="444"/>
                      <a:pt x="496" y="496"/>
                      <a:pt x="343" y="496"/>
                    </a:cubicBezTo>
                    <a:cubicBezTo>
                      <a:pt x="190" y="496"/>
                      <a:pt x="57" y="444"/>
                      <a:pt x="25" y="431"/>
                    </a:cubicBezTo>
                    <a:cubicBezTo>
                      <a:pt x="27" y="396"/>
                      <a:pt x="32" y="262"/>
                      <a:pt x="36" y="211"/>
                    </a:cubicBezTo>
                    <a:cubicBezTo>
                      <a:pt x="39" y="158"/>
                      <a:pt x="81" y="126"/>
                      <a:pt x="112" y="106"/>
                    </a:cubicBezTo>
                    <a:cubicBezTo>
                      <a:pt x="122" y="100"/>
                      <a:pt x="137" y="92"/>
                      <a:pt x="154" y="84"/>
                    </a:cubicBezTo>
                    <a:cubicBezTo>
                      <a:pt x="191" y="64"/>
                      <a:pt x="232" y="42"/>
                      <a:pt x="251" y="24"/>
                    </a:cubicBezTo>
                    <a:cubicBezTo>
                      <a:pt x="260" y="24"/>
                      <a:pt x="260" y="24"/>
                      <a:pt x="260" y="24"/>
                    </a:cubicBezTo>
                    <a:cubicBezTo>
                      <a:pt x="253" y="17"/>
                      <a:pt x="247" y="9"/>
                      <a:pt x="241" y="0"/>
                    </a:cubicBezTo>
                    <a:cubicBezTo>
                      <a:pt x="240" y="0"/>
                      <a:pt x="240" y="0"/>
                      <a:pt x="240" y="0"/>
                    </a:cubicBezTo>
                    <a:cubicBezTo>
                      <a:pt x="237" y="4"/>
                      <a:pt x="237" y="4"/>
                      <a:pt x="237" y="4"/>
                    </a:cubicBezTo>
                    <a:cubicBezTo>
                      <a:pt x="223" y="19"/>
                      <a:pt x="177" y="44"/>
                      <a:pt x="142" y="62"/>
                    </a:cubicBezTo>
                    <a:cubicBezTo>
                      <a:pt x="125" y="72"/>
                      <a:pt x="110" y="80"/>
                      <a:pt x="100" y="86"/>
                    </a:cubicBezTo>
                    <a:cubicBezTo>
                      <a:pt x="79" y="99"/>
                      <a:pt x="16" y="137"/>
                      <a:pt x="12" y="209"/>
                    </a:cubicBezTo>
                    <a:cubicBezTo>
                      <a:pt x="8" y="268"/>
                      <a:pt x="1" y="436"/>
                      <a:pt x="1" y="438"/>
                    </a:cubicBezTo>
                    <a:cubicBezTo>
                      <a:pt x="0" y="446"/>
                      <a:pt x="0" y="446"/>
                      <a:pt x="0" y="446"/>
                    </a:cubicBezTo>
                    <a:cubicBezTo>
                      <a:pt x="8" y="449"/>
                      <a:pt x="8" y="449"/>
                      <a:pt x="8" y="449"/>
                    </a:cubicBezTo>
                    <a:cubicBezTo>
                      <a:pt x="14" y="452"/>
                      <a:pt x="163" y="520"/>
                      <a:pt x="343" y="520"/>
                    </a:cubicBezTo>
                    <a:cubicBezTo>
                      <a:pt x="522" y="520"/>
                      <a:pt x="678" y="452"/>
                      <a:pt x="685" y="449"/>
                    </a:cubicBezTo>
                    <a:cubicBezTo>
                      <a:pt x="692" y="446"/>
                      <a:pt x="692" y="446"/>
                      <a:pt x="692" y="446"/>
                    </a:cubicBezTo>
                    <a:lnTo>
                      <a:pt x="692" y="43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0" name="Freeform 30"/>
              <p:cNvSpPr/>
              <p:nvPr/>
            </p:nvSpPr>
            <p:spPr bwMode="auto">
              <a:xfrm>
                <a:off x="33951863" y="1265238"/>
                <a:ext cx="258763" cy="482600"/>
              </a:xfrm>
              <a:custGeom>
                <a:avLst/>
                <a:gdLst>
                  <a:gd name="T0" fmla="*/ 40 w 61"/>
                  <a:gd name="T1" fmla="*/ 7 h 114"/>
                  <a:gd name="T2" fmla="*/ 5 w 61"/>
                  <a:gd name="T3" fmla="*/ 14 h 114"/>
                  <a:gd name="T4" fmla="*/ 17 w 61"/>
                  <a:gd name="T5" fmla="*/ 69 h 114"/>
                  <a:gd name="T6" fmla="*/ 35 w 61"/>
                  <a:gd name="T7" fmla="*/ 93 h 114"/>
                  <a:gd name="T8" fmla="*/ 54 w 61"/>
                  <a:gd name="T9" fmla="*/ 98 h 114"/>
                  <a:gd name="T10" fmla="*/ 40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40" y="7"/>
                    </a:moveTo>
                    <a:cubicBezTo>
                      <a:pt x="29" y="0"/>
                      <a:pt x="12" y="0"/>
                      <a:pt x="5" y="14"/>
                    </a:cubicBezTo>
                    <a:cubicBezTo>
                      <a:pt x="0" y="25"/>
                      <a:pt x="7" y="54"/>
                      <a:pt x="17" y="69"/>
                    </a:cubicBezTo>
                    <a:cubicBezTo>
                      <a:pt x="26" y="83"/>
                      <a:pt x="33" y="88"/>
                      <a:pt x="35" y="93"/>
                    </a:cubicBezTo>
                    <a:cubicBezTo>
                      <a:pt x="37" y="100"/>
                      <a:pt x="48" y="114"/>
                      <a:pt x="54" y="98"/>
                    </a:cubicBezTo>
                    <a:cubicBezTo>
                      <a:pt x="61" y="81"/>
                      <a:pt x="40" y="7"/>
                      <a:pt x="40"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1" name="Freeform 31"/>
              <p:cNvSpPr/>
              <p:nvPr/>
            </p:nvSpPr>
            <p:spPr bwMode="auto">
              <a:xfrm>
                <a:off x="35399663" y="1252538"/>
                <a:ext cx="258763" cy="482600"/>
              </a:xfrm>
              <a:custGeom>
                <a:avLst/>
                <a:gdLst>
                  <a:gd name="T0" fmla="*/ 21 w 61"/>
                  <a:gd name="T1" fmla="*/ 7 h 114"/>
                  <a:gd name="T2" fmla="*/ 56 w 61"/>
                  <a:gd name="T3" fmla="*/ 14 h 114"/>
                  <a:gd name="T4" fmla="*/ 44 w 61"/>
                  <a:gd name="T5" fmla="*/ 69 h 114"/>
                  <a:gd name="T6" fmla="*/ 26 w 61"/>
                  <a:gd name="T7" fmla="*/ 93 h 114"/>
                  <a:gd name="T8" fmla="*/ 6 w 61"/>
                  <a:gd name="T9" fmla="*/ 97 h 114"/>
                  <a:gd name="T10" fmla="*/ 21 w 61"/>
                  <a:gd name="T11" fmla="*/ 7 h 114"/>
                </a:gdLst>
                <a:ahLst/>
                <a:cxnLst>
                  <a:cxn ang="0">
                    <a:pos x="T0" y="T1"/>
                  </a:cxn>
                  <a:cxn ang="0">
                    <a:pos x="T2" y="T3"/>
                  </a:cxn>
                  <a:cxn ang="0">
                    <a:pos x="T4" y="T5"/>
                  </a:cxn>
                  <a:cxn ang="0">
                    <a:pos x="T6" y="T7"/>
                  </a:cxn>
                  <a:cxn ang="0">
                    <a:pos x="T8" y="T9"/>
                  </a:cxn>
                  <a:cxn ang="0">
                    <a:pos x="T10" y="T11"/>
                  </a:cxn>
                </a:cxnLst>
                <a:rect l="0" t="0" r="r" b="b"/>
                <a:pathLst>
                  <a:path w="61" h="114">
                    <a:moveTo>
                      <a:pt x="21" y="7"/>
                    </a:moveTo>
                    <a:cubicBezTo>
                      <a:pt x="32" y="0"/>
                      <a:pt x="49" y="0"/>
                      <a:pt x="56" y="14"/>
                    </a:cubicBezTo>
                    <a:cubicBezTo>
                      <a:pt x="61" y="25"/>
                      <a:pt x="54" y="54"/>
                      <a:pt x="44" y="69"/>
                    </a:cubicBezTo>
                    <a:cubicBezTo>
                      <a:pt x="35" y="82"/>
                      <a:pt x="28" y="88"/>
                      <a:pt x="26" y="93"/>
                    </a:cubicBezTo>
                    <a:cubicBezTo>
                      <a:pt x="23" y="100"/>
                      <a:pt x="13" y="114"/>
                      <a:pt x="6" y="97"/>
                    </a:cubicBezTo>
                    <a:cubicBezTo>
                      <a:pt x="0" y="81"/>
                      <a:pt x="21" y="7"/>
                      <a:pt x="21"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2" name="Freeform 32"/>
              <p:cNvSpPr/>
              <p:nvPr/>
            </p:nvSpPr>
            <p:spPr bwMode="auto">
              <a:xfrm>
                <a:off x="33977263" y="815975"/>
                <a:ext cx="1630363" cy="1495425"/>
              </a:xfrm>
              <a:custGeom>
                <a:avLst/>
                <a:gdLst>
                  <a:gd name="T0" fmla="*/ 201 w 385"/>
                  <a:gd name="T1" fmla="*/ 24 h 353"/>
                  <a:gd name="T2" fmla="*/ 361 w 385"/>
                  <a:gd name="T3" fmla="*/ 24 h 353"/>
                  <a:gd name="T4" fmla="*/ 193 w 385"/>
                  <a:gd name="T5" fmla="*/ 329 h 353"/>
                  <a:gd name="T6" fmla="*/ 24 w 385"/>
                  <a:gd name="T7" fmla="*/ 24 h 353"/>
                  <a:gd name="T8" fmla="*/ 183 w 385"/>
                  <a:gd name="T9" fmla="*/ 24 h 353"/>
                  <a:gd name="T10" fmla="*/ 111 w 385"/>
                  <a:gd name="T11" fmla="*/ 0 h 353"/>
                  <a:gd name="T12" fmla="*/ 0 w 385"/>
                  <a:gd name="T13" fmla="*/ 0 h 353"/>
                  <a:gd name="T14" fmla="*/ 0 w 385"/>
                  <a:gd name="T15" fmla="*/ 12 h 353"/>
                  <a:gd name="T16" fmla="*/ 193 w 385"/>
                  <a:gd name="T17" fmla="*/ 353 h 353"/>
                  <a:gd name="T18" fmla="*/ 385 w 385"/>
                  <a:gd name="T19" fmla="*/ 12 h 353"/>
                  <a:gd name="T20" fmla="*/ 385 w 385"/>
                  <a:gd name="T21" fmla="*/ 0 h 353"/>
                  <a:gd name="T22" fmla="*/ 273 w 385"/>
                  <a:gd name="T23" fmla="*/ 0 h 353"/>
                  <a:gd name="T24" fmla="*/ 201 w 385"/>
                  <a:gd name="T25" fmla="*/ 2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5" h="353">
                    <a:moveTo>
                      <a:pt x="201" y="24"/>
                    </a:moveTo>
                    <a:cubicBezTo>
                      <a:pt x="361" y="24"/>
                      <a:pt x="361" y="24"/>
                      <a:pt x="361" y="24"/>
                    </a:cubicBezTo>
                    <a:cubicBezTo>
                      <a:pt x="357" y="156"/>
                      <a:pt x="299" y="329"/>
                      <a:pt x="193" y="329"/>
                    </a:cubicBezTo>
                    <a:cubicBezTo>
                      <a:pt x="86" y="329"/>
                      <a:pt x="28" y="156"/>
                      <a:pt x="24" y="24"/>
                    </a:cubicBezTo>
                    <a:cubicBezTo>
                      <a:pt x="183" y="24"/>
                      <a:pt x="183" y="24"/>
                      <a:pt x="183" y="24"/>
                    </a:cubicBezTo>
                    <a:cubicBezTo>
                      <a:pt x="111" y="0"/>
                      <a:pt x="111" y="0"/>
                      <a:pt x="111" y="0"/>
                    </a:cubicBezTo>
                    <a:cubicBezTo>
                      <a:pt x="0" y="0"/>
                      <a:pt x="0" y="0"/>
                      <a:pt x="0" y="0"/>
                    </a:cubicBezTo>
                    <a:cubicBezTo>
                      <a:pt x="0" y="12"/>
                      <a:pt x="0" y="12"/>
                      <a:pt x="0" y="12"/>
                    </a:cubicBezTo>
                    <a:cubicBezTo>
                      <a:pt x="0" y="150"/>
                      <a:pt x="61" y="353"/>
                      <a:pt x="193" y="353"/>
                    </a:cubicBezTo>
                    <a:cubicBezTo>
                      <a:pt x="324" y="353"/>
                      <a:pt x="385" y="150"/>
                      <a:pt x="385" y="12"/>
                    </a:cubicBezTo>
                    <a:cubicBezTo>
                      <a:pt x="385" y="0"/>
                      <a:pt x="385" y="0"/>
                      <a:pt x="385" y="0"/>
                    </a:cubicBezTo>
                    <a:cubicBezTo>
                      <a:pt x="273" y="0"/>
                      <a:pt x="273" y="0"/>
                      <a:pt x="273" y="0"/>
                    </a:cubicBezTo>
                    <a:lnTo>
                      <a:pt x="201" y="2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3" name="Freeform 33"/>
              <p:cNvSpPr/>
              <p:nvPr/>
            </p:nvSpPr>
            <p:spPr bwMode="auto">
              <a:xfrm>
                <a:off x="33918525" y="638175"/>
                <a:ext cx="1743075" cy="636588"/>
              </a:xfrm>
              <a:custGeom>
                <a:avLst/>
                <a:gdLst>
                  <a:gd name="T0" fmla="*/ 206 w 412"/>
                  <a:gd name="T1" fmla="*/ 69 h 150"/>
                  <a:gd name="T2" fmla="*/ 0 w 412"/>
                  <a:gd name="T3" fmla="*/ 0 h 150"/>
                  <a:gd name="T4" fmla="*/ 0 w 412"/>
                  <a:gd name="T5" fmla="*/ 98 h 150"/>
                  <a:gd name="T6" fmla="*/ 206 w 412"/>
                  <a:gd name="T7" fmla="*/ 150 h 150"/>
                  <a:gd name="T8" fmla="*/ 412 w 412"/>
                  <a:gd name="T9" fmla="*/ 98 h 150"/>
                  <a:gd name="T10" fmla="*/ 412 w 412"/>
                  <a:gd name="T11" fmla="*/ 0 h 150"/>
                  <a:gd name="T12" fmla="*/ 206 w 412"/>
                  <a:gd name="T13" fmla="*/ 69 h 150"/>
                </a:gdLst>
                <a:ahLst/>
                <a:cxnLst>
                  <a:cxn ang="0">
                    <a:pos x="T0" y="T1"/>
                  </a:cxn>
                  <a:cxn ang="0">
                    <a:pos x="T2" y="T3"/>
                  </a:cxn>
                  <a:cxn ang="0">
                    <a:pos x="T4" y="T5"/>
                  </a:cxn>
                  <a:cxn ang="0">
                    <a:pos x="T6" y="T7"/>
                  </a:cxn>
                  <a:cxn ang="0">
                    <a:pos x="T8" y="T9"/>
                  </a:cxn>
                  <a:cxn ang="0">
                    <a:pos x="T10" y="T11"/>
                  </a:cxn>
                  <a:cxn ang="0">
                    <a:pos x="T12" y="T13"/>
                  </a:cxn>
                </a:cxnLst>
                <a:rect l="0" t="0" r="r" b="b"/>
                <a:pathLst>
                  <a:path w="412" h="150">
                    <a:moveTo>
                      <a:pt x="206" y="69"/>
                    </a:moveTo>
                    <a:cubicBezTo>
                      <a:pt x="0" y="0"/>
                      <a:pt x="0" y="0"/>
                      <a:pt x="0" y="0"/>
                    </a:cubicBezTo>
                    <a:cubicBezTo>
                      <a:pt x="0" y="98"/>
                      <a:pt x="0" y="98"/>
                      <a:pt x="0" y="98"/>
                    </a:cubicBezTo>
                    <a:cubicBezTo>
                      <a:pt x="0" y="118"/>
                      <a:pt x="92" y="150"/>
                      <a:pt x="206" y="150"/>
                    </a:cubicBezTo>
                    <a:cubicBezTo>
                      <a:pt x="320" y="150"/>
                      <a:pt x="412" y="118"/>
                      <a:pt x="412" y="98"/>
                    </a:cubicBezTo>
                    <a:cubicBezTo>
                      <a:pt x="412" y="0"/>
                      <a:pt x="412" y="0"/>
                      <a:pt x="412" y="0"/>
                    </a:cubicBezTo>
                    <a:lnTo>
                      <a:pt x="206"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4" name="Freeform 34"/>
              <p:cNvSpPr/>
              <p:nvPr/>
            </p:nvSpPr>
            <p:spPr bwMode="auto">
              <a:xfrm>
                <a:off x="33570863" y="3175"/>
                <a:ext cx="2438400" cy="822325"/>
              </a:xfrm>
              <a:custGeom>
                <a:avLst/>
                <a:gdLst>
                  <a:gd name="T0" fmla="*/ 1536 w 1536"/>
                  <a:gd name="T1" fmla="*/ 259 h 518"/>
                  <a:gd name="T2" fmla="*/ 768 w 1536"/>
                  <a:gd name="T3" fmla="*/ 518 h 518"/>
                  <a:gd name="T4" fmla="*/ 0 w 1536"/>
                  <a:gd name="T5" fmla="*/ 259 h 518"/>
                  <a:gd name="T6" fmla="*/ 768 w 1536"/>
                  <a:gd name="T7" fmla="*/ 0 h 518"/>
                  <a:gd name="T8" fmla="*/ 1536 w 1536"/>
                  <a:gd name="T9" fmla="*/ 259 h 518"/>
                </a:gdLst>
                <a:ahLst/>
                <a:cxnLst>
                  <a:cxn ang="0">
                    <a:pos x="T0" y="T1"/>
                  </a:cxn>
                  <a:cxn ang="0">
                    <a:pos x="T2" y="T3"/>
                  </a:cxn>
                  <a:cxn ang="0">
                    <a:pos x="T4" y="T5"/>
                  </a:cxn>
                  <a:cxn ang="0">
                    <a:pos x="T6" y="T7"/>
                  </a:cxn>
                  <a:cxn ang="0">
                    <a:pos x="T8" y="T9"/>
                  </a:cxn>
                </a:cxnLst>
                <a:rect l="0" t="0" r="r" b="b"/>
                <a:pathLst>
                  <a:path w="1536" h="518">
                    <a:moveTo>
                      <a:pt x="1536" y="259"/>
                    </a:moveTo>
                    <a:lnTo>
                      <a:pt x="768" y="518"/>
                    </a:lnTo>
                    <a:lnTo>
                      <a:pt x="0" y="259"/>
                    </a:lnTo>
                    <a:lnTo>
                      <a:pt x="768" y="0"/>
                    </a:lnTo>
                    <a:lnTo>
                      <a:pt x="1536" y="25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5" name="Rectangle 35"/>
              <p:cNvSpPr>
                <a:spLocks noChangeArrowheads="1"/>
              </p:cNvSpPr>
              <p:nvPr/>
            </p:nvSpPr>
            <p:spPr bwMode="auto">
              <a:xfrm>
                <a:off x="35869563" y="427038"/>
                <a:ext cx="55563" cy="3476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chemeClr val="bg1"/>
                  </a:solidFill>
                </a:endParaRPr>
              </a:p>
            </p:txBody>
          </p:sp>
          <p:sp>
            <p:nvSpPr>
              <p:cNvPr id="76" name="Freeform 36"/>
              <p:cNvSpPr/>
              <p:nvPr/>
            </p:nvSpPr>
            <p:spPr bwMode="auto">
              <a:xfrm>
                <a:off x="35840988" y="688975"/>
                <a:ext cx="122238" cy="284163"/>
              </a:xfrm>
              <a:custGeom>
                <a:avLst/>
                <a:gdLst>
                  <a:gd name="T0" fmla="*/ 29 w 29"/>
                  <a:gd name="T1" fmla="*/ 52 h 67"/>
                  <a:gd name="T2" fmla="*/ 14 w 29"/>
                  <a:gd name="T3" fmla="*/ 67 h 67"/>
                  <a:gd name="T4" fmla="*/ 14 w 29"/>
                  <a:gd name="T5" fmla="*/ 67 h 67"/>
                  <a:gd name="T6" fmla="*/ 0 w 29"/>
                  <a:gd name="T7" fmla="*/ 52 h 67"/>
                  <a:gd name="T8" fmla="*/ 0 w 29"/>
                  <a:gd name="T9" fmla="*/ 15 h 67"/>
                  <a:gd name="T10" fmla="*/ 14 w 29"/>
                  <a:gd name="T11" fmla="*/ 0 h 67"/>
                  <a:gd name="T12" fmla="*/ 14 w 29"/>
                  <a:gd name="T13" fmla="*/ 0 h 67"/>
                  <a:gd name="T14" fmla="*/ 29 w 29"/>
                  <a:gd name="T15" fmla="*/ 15 h 67"/>
                  <a:gd name="T16" fmla="*/ 29 w 29"/>
                  <a:gd name="T17" fmla="*/ 5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 h="67">
                    <a:moveTo>
                      <a:pt x="29" y="52"/>
                    </a:moveTo>
                    <a:cubicBezTo>
                      <a:pt x="29" y="60"/>
                      <a:pt x="23" y="67"/>
                      <a:pt x="14" y="67"/>
                    </a:cubicBezTo>
                    <a:cubicBezTo>
                      <a:pt x="14" y="67"/>
                      <a:pt x="14" y="67"/>
                      <a:pt x="14" y="67"/>
                    </a:cubicBezTo>
                    <a:cubicBezTo>
                      <a:pt x="6" y="67"/>
                      <a:pt x="0" y="60"/>
                      <a:pt x="0" y="52"/>
                    </a:cubicBezTo>
                    <a:cubicBezTo>
                      <a:pt x="0" y="15"/>
                      <a:pt x="0" y="15"/>
                      <a:pt x="0" y="15"/>
                    </a:cubicBezTo>
                    <a:cubicBezTo>
                      <a:pt x="0" y="7"/>
                      <a:pt x="6" y="0"/>
                      <a:pt x="14" y="0"/>
                    </a:cubicBezTo>
                    <a:cubicBezTo>
                      <a:pt x="14" y="0"/>
                      <a:pt x="14" y="0"/>
                      <a:pt x="14" y="0"/>
                    </a:cubicBezTo>
                    <a:cubicBezTo>
                      <a:pt x="23" y="0"/>
                      <a:pt x="29" y="7"/>
                      <a:pt x="29" y="15"/>
                    </a:cubicBezTo>
                    <a:lnTo>
                      <a:pt x="29" y="5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bg1"/>
                  </a:solidFill>
                </a:endParaRPr>
              </a:p>
            </p:txBody>
          </p:sp>
        </p:grpSp>
        <p:cxnSp>
          <p:nvCxnSpPr>
            <p:cNvPr id="89" name="直接连接符 88"/>
            <p:cNvCxnSpPr/>
            <p:nvPr/>
          </p:nvCxnSpPr>
          <p:spPr>
            <a:xfrm>
              <a:off x="4896" y="7433"/>
              <a:ext cx="3712" cy="0"/>
            </a:xfrm>
            <a:prstGeom prst="line">
              <a:avLst/>
            </a:prstGeom>
            <a:ln>
              <a:solidFill>
                <a:srgbClr val="0B4F5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0" name="矩形 19"/>
          <p:cNvSpPr/>
          <p:nvPr>
            <p:custDataLst>
              <p:tags r:id="rId2"/>
            </p:custDataLst>
          </p:nvPr>
        </p:nvSpPr>
        <p:spPr bwMode="auto">
          <a:xfrm>
            <a:off x="367030" y="1168400"/>
            <a:ext cx="4271645" cy="676275"/>
          </a:xfrm>
          <a:prstGeom prst="rect">
            <a:avLst/>
          </a:prstGeom>
        </p:spPr>
        <p:txBody>
          <a:bodyPr lIns="121917" tIns="60958" rIns="121917" bIns="60958">
            <a:noAutofit/>
          </a:bodyPr>
          <a:p>
            <a:pPr>
              <a:defRPr/>
            </a:pPr>
            <a:r>
              <a:rPr lang="zh-CN" sz="2800" b="1" dirty="0">
                <a:solidFill>
                  <a:schemeClr val="tx1"/>
                </a:solidFill>
                <a:latin typeface="微软雅黑" panose="020B0503020204020204" pitchFamily="34" charset="-122"/>
                <a:ea typeface="微软雅黑" panose="020B0503020204020204" pitchFamily="34" charset="-122"/>
              </a:rPr>
              <a:t>技术贡献（目光接触）</a:t>
            </a:r>
            <a:endParaRPr lang="zh-CN" sz="2800" b="1" dirty="0">
              <a:solidFill>
                <a:schemeClr val="tx1"/>
              </a:solidFill>
              <a:latin typeface="微软雅黑" panose="020B0503020204020204" pitchFamily="34" charset="-122"/>
              <a:ea typeface="微软雅黑" panose="020B0503020204020204" pitchFamily="34" charset="-122"/>
            </a:endParaRPr>
          </a:p>
        </p:txBody>
      </p:sp>
      <p:sp>
        <p:nvSpPr>
          <p:cNvPr id="19" name="TextBox 26"/>
          <p:cNvSpPr txBox="1"/>
          <p:nvPr>
            <p:custDataLst>
              <p:tags r:id="rId3"/>
            </p:custDataLst>
          </p:nvPr>
        </p:nvSpPr>
        <p:spPr bwMode="auto">
          <a:xfrm>
            <a:off x="367030" y="1844675"/>
            <a:ext cx="5213985" cy="4613910"/>
          </a:xfrm>
          <a:prstGeom prst="rect">
            <a:avLst/>
          </a:prstGeom>
          <a:noFill/>
        </p:spPr>
        <p:txBody>
          <a:bodyPr wrap="square" lIns="121917" tIns="60958" rIns="121917" bIns="60958">
            <a:spAutoFit/>
          </a:bodyPr>
          <a:p>
            <a:pPr algn="l">
              <a:lnSpc>
                <a:spcPct val="100000"/>
              </a:lnSpc>
              <a:buClrTx/>
              <a:buSzTx/>
              <a:buFontTx/>
              <a:buNone/>
              <a:defRPr/>
            </a:pPr>
            <a:r>
              <a:rPr lang="zh-CN" sz="2800" b="1" dirty="0">
                <a:latin typeface="微软雅黑" panose="020B0503020204020204" pitchFamily="34" charset="-122"/>
                <a:ea typeface="微软雅黑" panose="020B0503020204020204" pitchFamily="34" charset="-122"/>
              </a:rPr>
              <a:t>基本限制一：</a:t>
            </a:r>
            <a:endParaRPr lang="zh-CN" sz="2800" b="1" dirty="0">
              <a:latin typeface="微软雅黑" panose="020B0503020204020204" pitchFamily="34" charset="-122"/>
              <a:ea typeface="微软雅黑" panose="020B0503020204020204" pitchFamily="34" charset="-122"/>
            </a:endParaRPr>
          </a:p>
          <a:p>
            <a:pPr marL="457200" indent="-457200" algn="just" fontAlgn="base">
              <a:lnSpc>
                <a:spcPct val="100000"/>
              </a:lnSpc>
              <a:buClrTx/>
              <a:buSzTx/>
              <a:buFont typeface="Wingdings" panose="05000000000000000000" charset="0"/>
              <a:buChar char="n"/>
            </a:pPr>
            <a:r>
              <a:rPr sz="2400" dirty="0">
                <a:solidFill>
                  <a:schemeClr val="bg1">
                    <a:lumMod val="50000"/>
                  </a:schemeClr>
                </a:solidFill>
                <a:latin typeface="微软雅黑" panose="020B0503020204020204" pitchFamily="34" charset="-122"/>
                <a:ea typeface="微软雅黑" panose="020B0503020204020204" pitchFamily="34" charset="-122"/>
              </a:rPr>
              <a:t>最近的数据驱动表示通过使用神经网络模拟不完美几何上的视图依赖效应，消除了对高精度几何的需求。</a:t>
            </a:r>
            <a:endParaRPr sz="2400" dirty="0">
              <a:solidFill>
                <a:schemeClr val="bg1">
                  <a:lumMod val="50000"/>
                </a:schemeClr>
              </a:solidFill>
              <a:latin typeface="微软雅黑" panose="020B0503020204020204" pitchFamily="34" charset="-122"/>
              <a:ea typeface="微软雅黑" panose="020B0503020204020204" pitchFamily="34" charset="-122"/>
            </a:endParaRPr>
          </a:p>
          <a:p>
            <a:pPr marL="457200" indent="-457200" algn="just" fontAlgn="base">
              <a:lnSpc>
                <a:spcPct val="100000"/>
              </a:lnSpc>
              <a:buClrTx/>
              <a:buSzTx/>
              <a:buFont typeface="Wingdings" panose="05000000000000000000" charset="0"/>
              <a:buChar char="n"/>
            </a:pPr>
            <a:r>
              <a:rPr sz="2400" dirty="0">
                <a:solidFill>
                  <a:schemeClr val="bg1">
                    <a:lumMod val="50000"/>
                  </a:schemeClr>
                </a:solidFill>
                <a:latin typeface="微软雅黑" panose="020B0503020204020204" pitchFamily="34" charset="-122"/>
                <a:ea typeface="微软雅黑" panose="020B0503020204020204" pitchFamily="34" charset="-122"/>
              </a:rPr>
              <a:t>然而，如图所示，这些方法不适用于视点、凝视方向和凝视-表情组合在训练中没有看到。因此，这种方法无法捕捉真实的凝视和眼神交流，这是在远程呈现期间实现社交存在感所必需的。</a:t>
            </a:r>
            <a:endParaRPr sz="2400" dirty="0">
              <a:solidFill>
                <a:schemeClr val="bg1">
                  <a:lumMod val="50000"/>
                </a:schemeClr>
              </a:solidFill>
              <a:latin typeface="微软雅黑" panose="020B0503020204020204" pitchFamily="34" charset="-122"/>
              <a:ea typeface="微软雅黑" panose="020B0503020204020204" pitchFamily="34" charset="-122"/>
            </a:endParaRPr>
          </a:p>
          <a:p>
            <a:pPr marL="457200" indent="-457200" algn="just" fontAlgn="base">
              <a:lnSpc>
                <a:spcPct val="100000"/>
              </a:lnSpc>
              <a:buClrTx/>
              <a:buSzTx/>
              <a:buFont typeface="Wingdings" panose="05000000000000000000" charset="0"/>
              <a:buChar char="n"/>
            </a:pPr>
            <a:endParaRPr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40"/>
          <p:cNvSpPr>
            <a:spLocks noChangeArrowheads="1"/>
          </p:cNvSpPr>
          <p:nvPr>
            <p:custDataLst>
              <p:tags r:id="rId4"/>
            </p:custDataLst>
          </p:nvPr>
        </p:nvSpPr>
        <p:spPr bwMode="auto">
          <a:xfrm>
            <a:off x="1297687" y="308218"/>
            <a:ext cx="22091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8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800" spc="200" dirty="0">
                <a:solidFill>
                  <a:srgbClr val="00B0F0"/>
                </a:solidFill>
                <a:latin typeface="微软雅黑" panose="020B0503020204020204" pitchFamily="34" charset="-122"/>
                <a:ea typeface="微软雅黑" panose="020B0503020204020204" pitchFamily="34" charset="-122"/>
                <a:sym typeface="+mn-ea"/>
              </a:rPr>
              <a:t>技术贡献</a:t>
            </a:r>
            <a:endParaRPr lang="zh-CN" altLang="en-US" sz="28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8" name="图片 5"/>
          <p:cNvPicPr>
            <a:picLocks noChangeAspect="1"/>
          </p:cNvPicPr>
          <p:nvPr>
            <p:custDataLst>
              <p:tags r:id="rId5"/>
            </p:custDataLst>
          </p:nvPr>
        </p:nvPicPr>
        <p:blipFill>
          <a:blip r:embed="rId6"/>
          <a:stretch>
            <a:fillRect/>
          </a:stretch>
        </p:blipFill>
        <p:spPr>
          <a:xfrm>
            <a:off x="6203315" y="1168400"/>
            <a:ext cx="4681855" cy="2295525"/>
          </a:xfrm>
          <a:prstGeom prst="rect">
            <a:avLst/>
          </a:prstGeom>
          <a:noFill/>
          <a:ln w="9525">
            <a:noFill/>
          </a:ln>
        </p:spPr>
      </p:pic>
      <p:pic>
        <p:nvPicPr>
          <p:cNvPr id="9" name="图片 -2147482594"/>
          <p:cNvPicPr>
            <a:picLocks noChangeAspect="1"/>
          </p:cNvPicPr>
          <p:nvPr>
            <p:custDataLst>
              <p:tags r:id="rId7"/>
            </p:custDataLst>
          </p:nvPr>
        </p:nvPicPr>
        <p:blipFill>
          <a:blip r:embed="rId8"/>
          <a:stretch>
            <a:fillRect/>
          </a:stretch>
        </p:blipFill>
        <p:spPr>
          <a:xfrm>
            <a:off x="6297295" y="3463925"/>
            <a:ext cx="4587875" cy="223329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20"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矩形 7"/>
          <p:cNvSpPr/>
          <p:nvPr>
            <p:custDataLst>
              <p:tags r:id="rId2"/>
            </p:custDataLst>
          </p:nvPr>
        </p:nvSpPr>
        <p:spPr bwMode="auto">
          <a:xfrm>
            <a:off x="622300" y="1917700"/>
            <a:ext cx="8547735" cy="4058920"/>
          </a:xfrm>
          <a:prstGeom prst="rect">
            <a:avLst/>
          </a:prstGeom>
        </p:spPr>
        <p:txBody>
          <a:bodyPr lIns="121917" tIns="60958" rIns="121917" bIns="60958">
            <a:noAutofit/>
          </a:bodyPr>
          <a:p>
            <a:pPr indent="0" algn="just" fontAlgn="base">
              <a:lnSpc>
                <a:spcPct val="100000"/>
              </a:lnSpc>
              <a:buClrTx/>
              <a:buSzTx/>
              <a:buFont typeface="Wingdings" panose="05000000000000000000" charset="0"/>
              <a:buNone/>
            </a:pPr>
            <a:r>
              <a:rPr lang="zh-CN" sz="2800" b="1" dirty="0">
                <a:latin typeface="微软雅黑" panose="020B0503020204020204" pitchFamily="34" charset="-122"/>
                <a:ea typeface="微软雅黑" panose="020B0503020204020204" pitchFamily="34" charset="-122"/>
                <a:sym typeface="+mn-ea"/>
              </a:rPr>
              <a:t>基本限制一：</a:t>
            </a:r>
            <a:endParaRPr lang="zh-CN" sz="2800" b="1" dirty="0">
              <a:latin typeface="微软雅黑" panose="020B0503020204020204" pitchFamily="34" charset="-122"/>
              <a:ea typeface="微软雅黑" panose="020B0503020204020204" pitchFamily="34" charset="-122"/>
              <a:sym typeface="+mn-ea"/>
            </a:endParaRPr>
          </a:p>
          <a:p>
            <a:pPr marL="457200" indent="-457200" algn="just" fontAlgn="base">
              <a:lnSpc>
                <a:spcPct val="100000"/>
              </a:lnSpc>
              <a:buClrTx/>
              <a:buSzTx/>
              <a:buFont typeface="Wingdings" panose="05000000000000000000" charset="0"/>
              <a:buChar char="n"/>
            </a:pPr>
            <a:r>
              <a:rPr sz="2800" dirty="0">
                <a:solidFill>
                  <a:schemeClr val="bg1">
                    <a:lumMod val="50000"/>
                  </a:schemeClr>
                </a:solidFill>
                <a:latin typeface="微软雅黑" panose="020B0503020204020204" pitchFamily="34" charset="-122"/>
                <a:ea typeface="微软雅黑" panose="020B0503020204020204" pitchFamily="34" charset="-122"/>
                <a:sym typeface="+mn-ea"/>
              </a:rPr>
              <a:t>尽管存在上述缺点，但如果我们能够解决Lombardi等人提出的方法在泛化方面的缺点，则可以提供简单的可扩展性。他们的方法准确地再现了训练中看到的条件，但对于看不见的或罕见的条件，例如新的收敛组合，却不能做到同样的效果。这种范围的眼球运动虽然在捕捉过程中很少见，但在自然环境中很常见。如果不能复制它，就会导致不可思议的相互作用。</a:t>
            </a:r>
            <a:endParaRPr lang="zh-CN" sz="2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40"/>
          <p:cNvSpPr>
            <a:spLocks noChangeArrowheads="1"/>
          </p:cNvSpPr>
          <p:nvPr>
            <p:custDataLst>
              <p:tags r:id="rId3"/>
            </p:custDataLst>
          </p:nvPr>
        </p:nvSpPr>
        <p:spPr bwMode="auto">
          <a:xfrm>
            <a:off x="1297687" y="308218"/>
            <a:ext cx="22091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8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800" spc="200" dirty="0">
                <a:solidFill>
                  <a:srgbClr val="00B0F0"/>
                </a:solidFill>
                <a:latin typeface="微软雅黑" panose="020B0503020204020204" pitchFamily="34" charset="-122"/>
                <a:ea typeface="微软雅黑" panose="020B0503020204020204" pitchFamily="34" charset="-122"/>
                <a:sym typeface="+mn-ea"/>
              </a:rPr>
              <a:t>技术贡献</a:t>
            </a:r>
            <a:endParaRPr lang="zh-CN" altLang="en-US" sz="28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0" name="矩形 19"/>
          <p:cNvSpPr/>
          <p:nvPr>
            <p:custDataLst>
              <p:tags r:id="rId4"/>
            </p:custDataLst>
          </p:nvPr>
        </p:nvSpPr>
        <p:spPr bwMode="auto">
          <a:xfrm>
            <a:off x="619760" y="1168400"/>
            <a:ext cx="4271645" cy="676275"/>
          </a:xfrm>
          <a:prstGeom prst="rect">
            <a:avLst/>
          </a:prstGeom>
        </p:spPr>
        <p:txBody>
          <a:bodyPr lIns="121917" tIns="60958" rIns="121917" bIns="60958">
            <a:noAutofit/>
          </a:bodyPr>
          <a:p>
            <a:pPr>
              <a:defRPr/>
            </a:pPr>
            <a:r>
              <a:rPr lang="zh-CN" sz="2800" b="1" dirty="0">
                <a:solidFill>
                  <a:schemeClr val="tx1"/>
                </a:solidFill>
                <a:latin typeface="微软雅黑" panose="020B0503020204020204" pitchFamily="34" charset="-122"/>
                <a:ea typeface="微软雅黑" panose="020B0503020204020204" pitchFamily="34" charset="-122"/>
              </a:rPr>
              <a:t>技术贡献（目光接触）</a:t>
            </a:r>
            <a:endParaRPr lang="zh-CN" sz="2800" b="1"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矩形 7"/>
          <p:cNvSpPr/>
          <p:nvPr>
            <p:custDataLst>
              <p:tags r:id="rId2"/>
            </p:custDataLst>
          </p:nvPr>
        </p:nvSpPr>
        <p:spPr bwMode="auto">
          <a:xfrm>
            <a:off x="622300" y="1082040"/>
            <a:ext cx="11087100" cy="1697355"/>
          </a:xfrm>
          <a:prstGeom prst="rect">
            <a:avLst/>
          </a:prstGeom>
        </p:spPr>
        <p:txBody>
          <a:bodyPr lIns="121917" tIns="60958" rIns="121917" bIns="60958">
            <a:noAutofit/>
          </a:bodyPr>
          <a:p>
            <a:pPr>
              <a:defRPr/>
            </a:pPr>
            <a:r>
              <a:rPr lang="zh-CN" sz="2800" b="1" dirty="0">
                <a:solidFill>
                  <a:schemeClr val="tx1">
                    <a:lumMod val="95000"/>
                    <a:lumOff val="5000"/>
                  </a:schemeClr>
                </a:solidFill>
                <a:latin typeface="微软雅黑" panose="020B0503020204020204" pitchFamily="34" charset="-122"/>
                <a:ea typeface="微软雅黑" panose="020B0503020204020204" pitchFamily="34" charset="-122"/>
              </a:rPr>
              <a:t>解决方法</a:t>
            </a:r>
            <a:r>
              <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endParaRPr>
          </a:p>
          <a:p>
            <a:pPr indent="0" algn="just" fontAlgn="base">
              <a:lnSpc>
                <a:spcPct val="150000"/>
              </a:lnSpc>
              <a:buClrTx/>
              <a:buSzTx/>
              <a:buFont typeface="Wingdings" panose="05000000000000000000" charset="0"/>
              <a:buNone/>
            </a:pPr>
            <a:r>
              <a:rPr sz="2400" dirty="0">
                <a:solidFill>
                  <a:schemeClr val="bg1">
                    <a:lumMod val="50000"/>
                  </a:schemeClr>
                </a:solidFill>
                <a:latin typeface="微软雅黑" panose="020B0503020204020204" pitchFamily="34" charset="-122"/>
                <a:ea typeface="微软雅黑" panose="020B0503020204020204" pitchFamily="34" charset="-122"/>
              </a:rPr>
              <a:t>我们将面部模型分离为空间上不相交的区域，这样眼睛就可以独立控制。为了提高我们控制眼睛的精度，我们将完全不可解释的潜在空间替换为将注视信息视为我们可以直接提供的单独信号的潜在空间。这为我们提供了更精确的凝视控制，也为捕获系统和实时耳机域之间的通信提供了额外的途径。</a:t>
            </a:r>
            <a:endParaRPr sz="2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7" name="图形 10"/>
          <p:cNvPicPr>
            <a:picLocks noChangeAspect="1"/>
          </p:cNvPicPr>
          <p:nvPr>
            <p:custDataLst>
              <p:tags r:id="rId3"/>
            </p:custDataLst>
          </p:nvPr>
        </p:nvPicPr>
        <p:blipFill>
          <a:blip r:embed="rId4"/>
          <a:stretch>
            <a:fillRect/>
          </a:stretch>
        </p:blipFill>
        <p:spPr>
          <a:xfrm>
            <a:off x="640080" y="3787140"/>
            <a:ext cx="9845675" cy="2607945"/>
          </a:xfrm>
          <a:prstGeom prst="rect">
            <a:avLst/>
          </a:prstGeom>
          <a:noFill/>
          <a:ln w="9525">
            <a:noFill/>
          </a:ln>
        </p:spPr>
      </p:pic>
      <p:sp>
        <p:nvSpPr>
          <p:cNvPr id="11" name="文本框 40"/>
          <p:cNvSpPr>
            <a:spLocks noChangeArrowheads="1"/>
          </p:cNvSpPr>
          <p:nvPr>
            <p:custDataLst>
              <p:tags r:id="rId5"/>
            </p:custDataLst>
          </p:nvPr>
        </p:nvSpPr>
        <p:spPr bwMode="auto">
          <a:xfrm>
            <a:off x="1297687" y="308218"/>
            <a:ext cx="22091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8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800" spc="200" dirty="0">
                <a:solidFill>
                  <a:srgbClr val="00B0F0"/>
                </a:solidFill>
                <a:latin typeface="微软雅黑" panose="020B0503020204020204" pitchFamily="34" charset="-122"/>
                <a:ea typeface="微软雅黑" panose="020B0503020204020204" pitchFamily="34" charset="-122"/>
                <a:sym typeface="+mn-ea"/>
              </a:rPr>
              <a:t>技术贡献</a:t>
            </a:r>
            <a:endParaRPr lang="zh-CN" altLang="en-US" sz="28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0" name="矩形 19"/>
          <p:cNvSpPr/>
          <p:nvPr>
            <p:custDataLst>
              <p:tags r:id="rId2"/>
            </p:custDataLst>
          </p:nvPr>
        </p:nvSpPr>
        <p:spPr bwMode="auto">
          <a:xfrm>
            <a:off x="367030" y="1168400"/>
            <a:ext cx="4271645" cy="676275"/>
          </a:xfrm>
          <a:prstGeom prst="rect">
            <a:avLst/>
          </a:prstGeom>
        </p:spPr>
        <p:txBody>
          <a:bodyPr lIns="121917" tIns="60958" rIns="121917" bIns="60958">
            <a:noAutofit/>
          </a:bodyPr>
          <a:p>
            <a:pPr>
              <a:defRPr/>
            </a:pPr>
            <a:r>
              <a:rPr lang="zh-CN" sz="2800" b="1" dirty="0">
                <a:solidFill>
                  <a:schemeClr val="tx1"/>
                </a:solidFill>
                <a:latin typeface="微软雅黑" panose="020B0503020204020204" pitchFamily="34" charset="-122"/>
                <a:ea typeface="微软雅黑" panose="020B0503020204020204" pitchFamily="34" charset="-122"/>
              </a:rPr>
              <a:t>技术贡献（目光接触）</a:t>
            </a:r>
            <a:endParaRPr lang="zh-CN" sz="2800" b="1" dirty="0">
              <a:solidFill>
                <a:schemeClr val="tx1"/>
              </a:solidFill>
              <a:latin typeface="微软雅黑" panose="020B0503020204020204" pitchFamily="34" charset="-122"/>
              <a:ea typeface="微软雅黑" panose="020B0503020204020204" pitchFamily="34" charset="-122"/>
            </a:endParaRPr>
          </a:p>
        </p:txBody>
      </p:sp>
      <p:sp>
        <p:nvSpPr>
          <p:cNvPr id="19" name="TextBox 26"/>
          <p:cNvSpPr txBox="1"/>
          <p:nvPr>
            <p:custDataLst>
              <p:tags r:id="rId3"/>
            </p:custDataLst>
          </p:nvPr>
        </p:nvSpPr>
        <p:spPr bwMode="auto">
          <a:xfrm>
            <a:off x="367030" y="1844675"/>
            <a:ext cx="5539740" cy="4983480"/>
          </a:xfrm>
          <a:prstGeom prst="rect">
            <a:avLst/>
          </a:prstGeom>
          <a:noFill/>
        </p:spPr>
        <p:txBody>
          <a:bodyPr wrap="square" lIns="121917" tIns="60958" rIns="121917" bIns="60958">
            <a:spAutoFit/>
          </a:bodyPr>
          <a:p>
            <a:pPr>
              <a:lnSpc>
                <a:spcPct val="100000"/>
              </a:lnSpc>
              <a:buClrTx/>
              <a:buSzTx/>
              <a:buFontTx/>
              <a:buNone/>
              <a:defRPr/>
            </a:pPr>
            <a:r>
              <a:rPr lang="zh-CN" sz="2800" b="1" dirty="0">
                <a:latin typeface="微软雅黑" panose="020B0503020204020204" pitchFamily="34" charset="-122"/>
                <a:ea typeface="微软雅黑" panose="020B0503020204020204" pitchFamily="34" charset="-122"/>
              </a:rPr>
              <a:t>基本限制二：</a:t>
            </a:r>
            <a:endParaRPr lang="zh-CN" sz="2800" b="1" dirty="0">
              <a:latin typeface="微软雅黑" panose="020B0503020204020204" pitchFamily="34" charset="-122"/>
              <a:ea typeface="微软雅黑" panose="020B0503020204020204" pitchFamily="34" charset="-122"/>
            </a:endParaRPr>
          </a:p>
          <a:p>
            <a:pPr marL="457200" indent="-457200" algn="just" fontAlgn="base">
              <a:lnSpc>
                <a:spcPct val="100000"/>
              </a:lnSpc>
              <a:buClrTx/>
              <a:buSzTx/>
              <a:buFont typeface="Wingdings" panose="05000000000000000000" charset="0"/>
              <a:buChar char="n"/>
            </a:pPr>
            <a:r>
              <a:rPr sz="2400" dirty="0">
                <a:solidFill>
                  <a:schemeClr val="bg1">
                    <a:lumMod val="50000"/>
                  </a:schemeClr>
                </a:solidFill>
                <a:latin typeface="微软雅黑" panose="020B0503020204020204" pitchFamily="34" charset="-122"/>
                <a:ea typeface="微软雅黑" panose="020B0503020204020204" pitchFamily="34" charset="-122"/>
              </a:rPr>
              <a:t>许多故障案例都源于以前的方法使用的低分辨率几何图形。之所以选择这个几何图形，是因为它易于跟踪和注册。缺点是，当这个几何不准确时，纹理需要大的扭曲来匹配观察到的视图。正如我们在上面所看到的，这些扭曲并不能一概而论。我们将证明，即使我们不能像面部的其他部分一样精确地跟踪和重建眼周区域，粗略的跟踪，结合不同生成的几何和纹理，可以极大地提高保真度。</a:t>
            </a:r>
            <a:endParaRPr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40"/>
          <p:cNvSpPr>
            <a:spLocks noChangeArrowheads="1"/>
          </p:cNvSpPr>
          <p:nvPr>
            <p:custDataLst>
              <p:tags r:id="rId4"/>
            </p:custDataLst>
          </p:nvPr>
        </p:nvSpPr>
        <p:spPr bwMode="auto">
          <a:xfrm>
            <a:off x="1297687" y="308218"/>
            <a:ext cx="22091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8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800" spc="200" dirty="0">
                <a:solidFill>
                  <a:srgbClr val="00B0F0"/>
                </a:solidFill>
                <a:latin typeface="微软雅黑" panose="020B0503020204020204" pitchFamily="34" charset="-122"/>
                <a:ea typeface="微软雅黑" panose="020B0503020204020204" pitchFamily="34" charset="-122"/>
                <a:sym typeface="+mn-ea"/>
              </a:rPr>
              <a:t>技术贡献</a:t>
            </a:r>
            <a:endParaRPr lang="zh-CN" altLang="en-US" sz="28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0" name="矩形 9"/>
          <p:cNvSpPr/>
          <p:nvPr>
            <p:custDataLst>
              <p:tags r:id="rId5"/>
            </p:custDataLst>
          </p:nvPr>
        </p:nvSpPr>
        <p:spPr bwMode="auto">
          <a:xfrm>
            <a:off x="5906770" y="790575"/>
            <a:ext cx="6075680" cy="5512435"/>
          </a:xfrm>
          <a:prstGeom prst="rect">
            <a:avLst/>
          </a:prstGeom>
        </p:spPr>
        <p:txBody>
          <a:bodyPr lIns="121917" tIns="60958" rIns="121917" bIns="60958">
            <a:noAutofit/>
          </a:bodyPr>
          <a:p>
            <a:pPr>
              <a:defRPr/>
            </a:pPr>
            <a:r>
              <a:rPr lang="zh-CN" sz="2800" b="1" dirty="0">
                <a:solidFill>
                  <a:schemeClr val="tx1">
                    <a:lumMod val="95000"/>
                    <a:lumOff val="5000"/>
                  </a:schemeClr>
                </a:solidFill>
                <a:latin typeface="微软雅黑" panose="020B0503020204020204" pitchFamily="34" charset="-122"/>
                <a:ea typeface="微软雅黑" panose="020B0503020204020204" pitchFamily="34" charset="-122"/>
              </a:rPr>
              <a:t>解决方法</a:t>
            </a:r>
            <a:r>
              <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rPr>
              <a:t>：</a:t>
            </a:r>
            <a:endPar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endParaRPr>
          </a:p>
          <a:p>
            <a:pPr indent="0" algn="just" fontAlgn="base">
              <a:lnSpc>
                <a:spcPct val="100000"/>
              </a:lnSpc>
              <a:buClrTx/>
              <a:buSzTx/>
              <a:buFont typeface="Wingdings" panose="05000000000000000000" charset="0"/>
              <a:buNone/>
            </a:pPr>
            <a:r>
              <a:rPr sz="2400" dirty="0">
                <a:solidFill>
                  <a:schemeClr val="bg1">
                    <a:lumMod val="50000"/>
                  </a:schemeClr>
                </a:solidFill>
                <a:latin typeface="微软雅黑" panose="020B0503020204020204" pitchFamily="34" charset="-122"/>
                <a:ea typeface="微软雅黑" panose="020B0503020204020204" pitchFamily="34" charset="-122"/>
              </a:rPr>
              <a:t>我们提出了一个过程，共同学习面部和眼周外观的模型，由几何和视图依赖的纹理表示。这一过程的关键组成部分是一个眼球外观模型，它符合基于图像的学习，同时仍然尽可能地尊重人眼的潜在几何特性。方便的是，用于凝视跟踪的简单几何模型非常适合渲染眼睛外观的任务，当与适当的视图依赖纹理配对时。</a:t>
            </a:r>
            <a:endParaRPr sz="2400" dirty="0">
              <a:solidFill>
                <a:schemeClr val="bg1">
                  <a:lumMod val="50000"/>
                </a:schemeClr>
              </a:solidFill>
              <a:latin typeface="微软雅黑" panose="020B0503020204020204" pitchFamily="34" charset="-122"/>
              <a:ea typeface="微软雅黑" panose="020B0503020204020204" pitchFamily="34" charset="-122"/>
            </a:endParaRPr>
          </a:p>
        </p:txBody>
      </p:sp>
      <p:pic>
        <p:nvPicPr>
          <p:cNvPr id="8" name="图形 11"/>
          <p:cNvPicPr>
            <a:picLocks noChangeAspect="1"/>
          </p:cNvPicPr>
          <p:nvPr>
            <p:custDataLst>
              <p:tags r:id="rId6"/>
            </p:custDataLst>
          </p:nvPr>
        </p:nvPicPr>
        <p:blipFill>
          <a:blip r:embed="rId7"/>
          <a:stretch>
            <a:fillRect/>
          </a:stretch>
        </p:blipFill>
        <p:spPr>
          <a:xfrm>
            <a:off x="6497320" y="4312285"/>
            <a:ext cx="5211445" cy="219075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20"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0" name="矩形 19"/>
          <p:cNvSpPr/>
          <p:nvPr>
            <p:custDataLst>
              <p:tags r:id="rId2"/>
            </p:custDataLst>
          </p:nvPr>
        </p:nvSpPr>
        <p:spPr bwMode="auto">
          <a:xfrm>
            <a:off x="367030" y="1168400"/>
            <a:ext cx="5214620" cy="676275"/>
          </a:xfrm>
          <a:prstGeom prst="rect">
            <a:avLst/>
          </a:prstGeom>
        </p:spPr>
        <p:txBody>
          <a:bodyPr lIns="121917" tIns="60958" rIns="121917" bIns="60958">
            <a:noAutofit/>
          </a:bodyPr>
          <a:p>
            <a:pPr>
              <a:defRPr/>
            </a:pPr>
            <a:r>
              <a:rPr lang="zh-CN" sz="2800" b="1" dirty="0">
                <a:solidFill>
                  <a:schemeClr val="tx1"/>
                </a:solidFill>
                <a:latin typeface="微软雅黑" panose="020B0503020204020204" pitchFamily="34" charset="-122"/>
                <a:ea typeface="微软雅黑" panose="020B0503020204020204" pitchFamily="34" charset="-122"/>
              </a:rPr>
              <a:t>技术贡献（HMC↔Avatar通信系统）</a:t>
            </a:r>
            <a:endParaRPr lang="zh-CN" sz="2800" b="1" dirty="0">
              <a:solidFill>
                <a:schemeClr val="tx1"/>
              </a:solidFill>
              <a:latin typeface="微软雅黑" panose="020B0503020204020204" pitchFamily="34" charset="-122"/>
              <a:ea typeface="微软雅黑" panose="020B0503020204020204" pitchFamily="34" charset="-122"/>
            </a:endParaRPr>
          </a:p>
        </p:txBody>
      </p:sp>
      <p:sp>
        <p:nvSpPr>
          <p:cNvPr id="19" name="TextBox 26"/>
          <p:cNvSpPr txBox="1"/>
          <p:nvPr>
            <p:custDataLst>
              <p:tags r:id="rId3"/>
            </p:custDataLst>
          </p:nvPr>
        </p:nvSpPr>
        <p:spPr bwMode="auto">
          <a:xfrm>
            <a:off x="367030" y="2424430"/>
            <a:ext cx="5213985" cy="2336165"/>
          </a:xfrm>
          <a:prstGeom prst="rect">
            <a:avLst/>
          </a:prstGeom>
          <a:noFill/>
        </p:spPr>
        <p:txBody>
          <a:bodyPr wrap="square" lIns="121917" tIns="60958" rIns="121917" bIns="60958">
            <a:spAutoFit/>
          </a:bodyPr>
          <a:p>
            <a:pPr marL="457200" indent="-457200" algn="just" fontAlgn="base">
              <a:lnSpc>
                <a:spcPct val="100000"/>
              </a:lnSpc>
              <a:buClrTx/>
              <a:buSzTx/>
              <a:buFont typeface="Wingdings" panose="05000000000000000000" charset="0"/>
              <a:buChar char="n"/>
            </a:pPr>
            <a:r>
              <a:rPr sz="2400" dirty="0">
                <a:solidFill>
                  <a:schemeClr val="bg1">
                    <a:lumMod val="50000"/>
                  </a:schemeClr>
                </a:solidFill>
                <a:latin typeface="微软雅黑" panose="020B0503020204020204" pitchFamily="34" charset="-122"/>
                <a:ea typeface="微软雅黑" panose="020B0503020204020204" pitchFamily="34" charset="-122"/>
              </a:rPr>
              <a:t>联合训练网络，，未知刚性变换，以及每视图线性变换 (图中未显示)，以最大限度地减少重建图像损失，眼睛分割(红色和黄色所示)损失和凝视损失(仅适用于带有凝视标签的部分数据集)。</a:t>
            </a:r>
            <a:endParaRPr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40"/>
          <p:cNvSpPr>
            <a:spLocks noChangeArrowheads="1"/>
          </p:cNvSpPr>
          <p:nvPr>
            <p:custDataLst>
              <p:tags r:id="rId4"/>
            </p:custDataLst>
          </p:nvPr>
        </p:nvSpPr>
        <p:spPr bwMode="auto">
          <a:xfrm>
            <a:off x="1297687" y="308218"/>
            <a:ext cx="220916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en-US" altLang="zh-CN" sz="28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03.</a:t>
            </a:r>
            <a:r>
              <a:rPr lang="zh-CN" altLang="en-US" sz="2800" spc="200" dirty="0">
                <a:solidFill>
                  <a:srgbClr val="00B0F0"/>
                </a:solidFill>
                <a:latin typeface="微软雅黑" panose="020B0503020204020204" pitchFamily="34" charset="-122"/>
                <a:ea typeface="微软雅黑" panose="020B0503020204020204" pitchFamily="34" charset="-122"/>
                <a:sym typeface="+mn-ea"/>
              </a:rPr>
              <a:t>技术贡献</a:t>
            </a:r>
            <a:endParaRPr lang="zh-CN" altLang="en-US" sz="28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8" name="图形 14"/>
          <p:cNvPicPr>
            <a:picLocks noChangeAspect="1"/>
          </p:cNvPicPr>
          <p:nvPr>
            <p:custDataLst>
              <p:tags r:id="rId5"/>
            </p:custDataLst>
          </p:nvPr>
        </p:nvPicPr>
        <p:blipFill>
          <a:blip r:embed="rId6"/>
          <a:stretch>
            <a:fillRect/>
          </a:stretch>
        </p:blipFill>
        <p:spPr>
          <a:xfrm>
            <a:off x="5633720" y="1844675"/>
            <a:ext cx="6075045" cy="37617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20"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8639" y="1813627"/>
              <a:ext cx="421737" cy="688672"/>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4</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实验</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3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8" name="矩形 7"/>
          <p:cNvSpPr/>
          <p:nvPr>
            <p:custDataLst>
              <p:tags r:id="rId2"/>
            </p:custDataLst>
          </p:nvPr>
        </p:nvSpPr>
        <p:spPr bwMode="auto">
          <a:xfrm>
            <a:off x="619760" y="1082040"/>
            <a:ext cx="11089005" cy="5421630"/>
          </a:xfrm>
          <a:prstGeom prst="rect">
            <a:avLst/>
          </a:prstGeom>
        </p:spPr>
        <p:txBody>
          <a:bodyPr lIns="121917" tIns="60958" rIns="121917" bIns="60958">
            <a:noAutofit/>
          </a:bodyPr>
          <a:p>
            <a:pPr>
              <a:defRPr/>
            </a:pPr>
            <a:r>
              <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rPr>
              <a:t>实验对比：</a:t>
            </a:r>
            <a:endParaRPr lang="zh-CN" altLang="en-US" sz="2800" b="1" dirty="0">
              <a:solidFill>
                <a:schemeClr val="tx1">
                  <a:lumMod val="95000"/>
                  <a:lumOff val="5000"/>
                </a:schemeClr>
              </a:solidFill>
              <a:latin typeface="微软雅黑" panose="020B0503020204020204" pitchFamily="34" charset="-122"/>
              <a:ea typeface="微软雅黑" panose="020B0503020204020204" pitchFamily="34" charset="-122"/>
            </a:endParaRPr>
          </a:p>
          <a:p>
            <a:pPr indent="0" algn="just" fontAlgn="base">
              <a:lnSpc>
                <a:spcPct val="150000"/>
              </a:lnSpc>
              <a:buClrTx/>
              <a:buSzTx/>
              <a:buNone/>
            </a:pPr>
            <a:r>
              <a:rPr lang="zh-CN" sz="2400" dirty="0">
                <a:solidFill>
                  <a:schemeClr val="bg1">
                    <a:lumMod val="50000"/>
                  </a:schemeClr>
                </a:solidFill>
                <a:latin typeface="微软雅黑" panose="020B0503020204020204" pitchFamily="34" charset="-122"/>
                <a:ea typeface="微软雅黑" panose="020B0503020204020204" pitchFamily="34" charset="-122"/>
              </a:rPr>
              <a:t>右</a:t>
            </a:r>
            <a:r>
              <a:rPr sz="2400" dirty="0">
                <a:solidFill>
                  <a:schemeClr val="bg1">
                    <a:lumMod val="50000"/>
                  </a:schemeClr>
                </a:solidFill>
                <a:latin typeface="微软雅黑" panose="020B0503020204020204" pitchFamily="34" charset="-122"/>
                <a:ea typeface="微软雅黑" panose="020B0503020204020204" pitchFamily="34" charset="-122"/>
              </a:rPr>
              <a:t>图展示了已建立通信的比较。</a:t>
            </a:r>
            <a:endParaRPr sz="2400" dirty="0">
              <a:solidFill>
                <a:schemeClr val="bg1">
                  <a:lumMod val="50000"/>
                </a:schemeClr>
              </a:solidFill>
              <a:latin typeface="微软雅黑" panose="020B0503020204020204" pitchFamily="34" charset="-122"/>
              <a:ea typeface="微软雅黑" panose="020B0503020204020204" pitchFamily="34" charset="-122"/>
            </a:endParaRPr>
          </a:p>
          <a:p>
            <a:pPr indent="0" algn="just" fontAlgn="base">
              <a:lnSpc>
                <a:spcPct val="150000"/>
              </a:lnSpc>
              <a:buClrTx/>
              <a:buSzTx/>
              <a:buNone/>
            </a:pPr>
            <a:r>
              <a:rPr sz="2400" dirty="0">
                <a:solidFill>
                  <a:schemeClr val="bg1">
                    <a:lumMod val="50000"/>
                  </a:schemeClr>
                </a:solidFill>
                <a:latin typeface="微软雅黑" panose="020B0503020204020204" pitchFamily="34" charset="-122"/>
                <a:ea typeface="微软雅黑" panose="020B0503020204020204" pitchFamily="34" charset="-122"/>
              </a:rPr>
              <a:t>在左边，我们显示了EEM和</a:t>
            </a:r>
            <a:endParaRPr sz="2400" dirty="0">
              <a:solidFill>
                <a:schemeClr val="bg1">
                  <a:lumMod val="50000"/>
                </a:schemeClr>
              </a:solidFill>
              <a:latin typeface="微软雅黑" panose="020B0503020204020204" pitchFamily="34" charset="-122"/>
              <a:ea typeface="微软雅黑" panose="020B0503020204020204" pitchFamily="34" charset="-122"/>
            </a:endParaRPr>
          </a:p>
          <a:p>
            <a:pPr indent="0" algn="just" fontAlgn="base">
              <a:lnSpc>
                <a:spcPct val="150000"/>
              </a:lnSpc>
              <a:buClrTx/>
              <a:buSzTx/>
              <a:buNone/>
            </a:pPr>
            <a:r>
              <a:rPr sz="2400" dirty="0">
                <a:solidFill>
                  <a:schemeClr val="bg1">
                    <a:lumMod val="50000"/>
                  </a:schemeClr>
                </a:solidFill>
                <a:latin typeface="微软雅黑" panose="020B0503020204020204" pitchFamily="34" charset="-122"/>
                <a:ea typeface="微软雅黑" panose="020B0503020204020204" pitchFamily="34" charset="-122"/>
              </a:rPr>
              <a:t>HMC图像之间的估计对应关系</a:t>
            </a:r>
            <a:endParaRPr sz="2400" dirty="0">
              <a:solidFill>
                <a:schemeClr val="bg1">
                  <a:lumMod val="50000"/>
                </a:schemeClr>
              </a:solidFill>
              <a:latin typeface="微软雅黑" panose="020B0503020204020204" pitchFamily="34" charset="-122"/>
              <a:ea typeface="微软雅黑" panose="020B0503020204020204" pitchFamily="34" charset="-122"/>
            </a:endParaRPr>
          </a:p>
          <a:p>
            <a:pPr indent="0" algn="just" fontAlgn="base">
              <a:lnSpc>
                <a:spcPct val="150000"/>
              </a:lnSpc>
              <a:buClrTx/>
              <a:buSzTx/>
              <a:buNone/>
            </a:pPr>
            <a:r>
              <a:rPr sz="2400" dirty="0">
                <a:solidFill>
                  <a:schemeClr val="bg1">
                    <a:lumMod val="50000"/>
                  </a:schemeClr>
                </a:solidFill>
                <a:latin typeface="微软雅黑" panose="020B0503020204020204" pitchFamily="34" charset="-122"/>
                <a:ea typeface="微软雅黑" panose="020B0503020204020204" pitchFamily="34" charset="-122"/>
              </a:rPr>
              <a:t>。在右侧，我们与Wei等应用</a:t>
            </a:r>
            <a:endParaRPr sz="2400" dirty="0">
              <a:solidFill>
                <a:schemeClr val="bg1">
                  <a:lumMod val="50000"/>
                </a:schemeClr>
              </a:solidFill>
              <a:latin typeface="微软雅黑" panose="020B0503020204020204" pitchFamily="34" charset="-122"/>
              <a:ea typeface="微软雅黑" panose="020B0503020204020204" pitchFamily="34" charset="-122"/>
            </a:endParaRPr>
          </a:p>
          <a:p>
            <a:pPr indent="0" algn="just" fontAlgn="base">
              <a:lnSpc>
                <a:spcPct val="150000"/>
              </a:lnSpc>
              <a:buClrTx/>
              <a:buSzTx/>
              <a:buNone/>
            </a:pPr>
            <a:r>
              <a:rPr sz="2400" dirty="0">
                <a:solidFill>
                  <a:schemeClr val="bg1">
                    <a:lumMod val="50000"/>
                  </a:schemeClr>
                </a:solidFill>
                <a:latin typeface="微软雅黑" panose="020B0503020204020204" pitchFamily="34" charset="-122"/>
                <a:ea typeface="微软雅黑" panose="020B0503020204020204" pitchFamily="34" charset="-122"/>
              </a:rPr>
              <a:t>于深度外观模型的方法进行了</a:t>
            </a:r>
            <a:endParaRPr sz="2400" dirty="0">
              <a:solidFill>
                <a:schemeClr val="bg1">
                  <a:lumMod val="50000"/>
                </a:schemeClr>
              </a:solidFill>
              <a:latin typeface="微软雅黑" panose="020B0503020204020204" pitchFamily="34" charset="-122"/>
              <a:ea typeface="微软雅黑" panose="020B0503020204020204" pitchFamily="34" charset="-122"/>
            </a:endParaRPr>
          </a:p>
          <a:p>
            <a:pPr indent="0" algn="just" fontAlgn="base">
              <a:lnSpc>
                <a:spcPct val="150000"/>
              </a:lnSpc>
              <a:buClrTx/>
              <a:buSzTx/>
              <a:buNone/>
            </a:pPr>
            <a:r>
              <a:rPr sz="2400" dirty="0">
                <a:solidFill>
                  <a:schemeClr val="bg1">
                    <a:lumMod val="50000"/>
                  </a:schemeClr>
                </a:solidFill>
                <a:latin typeface="微软雅黑" panose="020B0503020204020204" pitchFamily="34" charset="-122"/>
                <a:ea typeface="微软雅黑" panose="020B0503020204020204" pitchFamily="34" charset="-122"/>
              </a:rPr>
              <a:t>比较。在我们展示的每个角色的右边，从上到下:输入HMC图像(左边是眼睛部分)，使用耳机摄像头视点发现的对应关系渲染的角色，以及上面图像的平铺以显示对齐。我们的方法能更好地调整眼球，尤其是在极端的注视方向上，而且它能更好地概括出罕见的注视方向和面部表情的组合。</a:t>
            </a:r>
            <a:endParaRPr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12" name="文本框 40"/>
          <p:cNvSpPr>
            <a:spLocks noChangeArrowheads="1"/>
          </p:cNvSpPr>
          <p:nvPr>
            <p:custDataLst>
              <p:tags r:id="rId3"/>
            </p:custDataLst>
          </p:nvPr>
        </p:nvSpPr>
        <p:spPr bwMode="auto">
          <a:xfrm>
            <a:off x="1747267" y="355208"/>
            <a:ext cx="1310005"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04.</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实验</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 name="图形 15"/>
          <p:cNvPicPr>
            <a:picLocks noChangeAspect="1"/>
          </p:cNvPicPr>
          <p:nvPr>
            <p:custDataLst>
              <p:tags r:id="rId4"/>
            </p:custDataLst>
          </p:nvPr>
        </p:nvPicPr>
        <p:blipFill>
          <a:blip r:embed="rId5"/>
          <a:stretch>
            <a:fillRect/>
          </a:stretch>
        </p:blipFill>
        <p:spPr>
          <a:xfrm>
            <a:off x="4805680" y="728345"/>
            <a:ext cx="7216775" cy="35871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03909" y="1848357"/>
              <a:ext cx="421737" cy="688672"/>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5</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小结</a:t>
            </a:r>
            <a:endPar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38"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6" y="6214726"/>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44" name="矩形 43"/>
          <p:cNvSpPr/>
          <p:nvPr/>
        </p:nvSpPr>
        <p:spPr>
          <a:xfrm>
            <a:off x="348615" y="1562735"/>
            <a:ext cx="11360150" cy="4864100"/>
          </a:xfrm>
          <a:prstGeom prst="rect">
            <a:avLst/>
          </a:prstGeom>
          <a:noFill/>
          <a:ln>
            <a:noFill/>
          </a:ln>
        </p:spPr>
        <p:txBody>
          <a:bodyPr wrap="square" lIns="121917" tIns="60958" rIns="121917" bIns="60958">
            <a:noAutofit/>
          </a:bodyPr>
          <a:lstStyle/>
          <a:p>
            <a:pPr marL="342900" indent="-342900" algn="l" fontAlgn="auto">
              <a:spcBef>
                <a:spcPts val="0"/>
              </a:spcBef>
              <a:buClrTx/>
              <a:buSzTx/>
              <a:buFont typeface="Arial" panose="020B0604020202020204" pitchFamily="34" charset="0"/>
              <a:buChar char="•"/>
            </a:pPr>
            <a:r>
              <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章创建了一个3D虚拟化身模型，该模型可以通过安装在VR头显上的摄像头进行动画处理，以准确跟踪和重现VR中的人类凝视。文章在这项工作中的主要贡献是一个联合学习的3D面部和眼球模型，更好地代表凝视方向和上面部表情，一种将左右眼的注视从彼此和面部其余部分分离出来的方法，使模型能够代表完全看不见的注视和表情的组合。以及一种用于头戴式摄像头精确动画的注视感知模型。</a:t>
            </a:r>
            <a:endPar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fontAlgn="auto">
              <a:spcBef>
                <a:spcPts val="0"/>
              </a:spcBef>
              <a:buClrTx/>
              <a:buSzTx/>
              <a:buFont typeface="Arial" panose="020B0604020202020204" pitchFamily="34" charset="0"/>
              <a:buChar char="•"/>
            </a:pPr>
            <a:endPar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fontAlgn="auto">
              <a:spcBef>
                <a:spcPts val="0"/>
              </a:spcBef>
              <a:buClrTx/>
              <a:buSzTx/>
              <a:buFont typeface="Arial" panose="020B0604020202020204" pitchFamily="34" charset="0"/>
              <a:buChar char="•"/>
            </a:pPr>
            <a:r>
              <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定量实验表明，文章的方法获得了更高的重建质量，定性结果表明，文章的方法极大地改善了VR虚拟形象的存在感。</a:t>
            </a:r>
            <a:endPar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12573" y="68897"/>
            <a:ext cx="1017539" cy="993775"/>
          </a:xfrm>
          <a:prstGeom prst="rect">
            <a:avLst/>
          </a:prstGeom>
        </p:spPr>
      </p:pic>
      <p:sp>
        <p:nvSpPr>
          <p:cNvPr id="9" name="文本框 8"/>
          <p:cNvSpPr txBox="1"/>
          <p:nvPr/>
        </p:nvSpPr>
        <p:spPr>
          <a:xfrm>
            <a:off x="619760" y="979170"/>
            <a:ext cx="2587625" cy="583565"/>
          </a:xfrm>
          <a:prstGeom prst="rect">
            <a:avLst/>
          </a:prstGeom>
          <a:noFill/>
        </p:spPr>
        <p:txBody>
          <a:bodyPr wrap="square" rtlCol="0">
            <a:spAutoFit/>
          </a:bodyPr>
          <a:p>
            <a:pPr algn="l">
              <a:buClrTx/>
              <a:buSzTx/>
              <a:buFontTx/>
              <a:defRPr/>
            </a:pPr>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技术优势：</a:t>
            </a:r>
            <a:endPar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文本框 40"/>
          <p:cNvSpPr>
            <a:spLocks noChangeArrowheads="1"/>
          </p:cNvSpPr>
          <p:nvPr>
            <p:custDataLst>
              <p:tags r:id="rId3"/>
            </p:custDataLst>
          </p:nvPr>
        </p:nvSpPr>
        <p:spPr bwMode="auto">
          <a:xfrm>
            <a:off x="1747267" y="341873"/>
            <a:ext cx="1310005"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05.</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小结</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animBg="1"/>
      <p:bldP spid="3" grpId="0" animBg="1"/>
      <p:bldP spid="4" grpId="0" animBg="1"/>
      <p:bldP spid="5" grpId="0" animBg="1"/>
      <p:bldP spid="6" grpId="0" animBg="1"/>
      <p:bldP spid="44"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7" name="矩形 6"/>
          <p:cNvSpPr/>
          <p:nvPr>
            <p:custDataLst>
              <p:tags r:id="rId2"/>
            </p:custDataLst>
          </p:nvPr>
        </p:nvSpPr>
        <p:spPr>
          <a:xfrm>
            <a:off x="619760" y="1562100"/>
            <a:ext cx="11089005" cy="4909185"/>
          </a:xfrm>
          <a:prstGeom prst="rect">
            <a:avLst/>
          </a:prstGeom>
          <a:noFill/>
          <a:ln>
            <a:noFill/>
          </a:ln>
        </p:spPr>
        <p:txBody>
          <a:bodyPr wrap="square" lIns="121917" tIns="60958" rIns="121917" bIns="60958">
            <a:noAutofit/>
          </a:bodyPr>
          <a:p>
            <a:pPr marL="342900" indent="-342900" algn="l" fontAlgn="auto">
              <a:spcBef>
                <a:spcPts val="0"/>
              </a:spcBef>
              <a:buClrTx/>
              <a:buSzTx/>
              <a:buFont typeface="Arial" panose="020B0604020202020204" pitchFamily="34" charset="0"/>
              <a:buChar char="•"/>
            </a:pPr>
            <a:r>
              <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我们的眼睛外观可以很好地推广到新颖的凝视方向，但如果我们远离给定角色的看似合理的输入空间(即如果凝视输入不是物理上可实现的)，我们就会在结果渲染中看到错误。虽然我们优化了模型的纹理和几何形状来匹配图像，但这个优化过程并不完美，确实依赖于良好的初始化。在基于关键点的眼球拟合产生明显不正确形状的情况下，仅用可微渲染很难恢复。</a:t>
            </a:r>
            <a:endPar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fontAlgn="auto">
              <a:spcBef>
                <a:spcPts val="0"/>
              </a:spcBef>
              <a:buClrTx/>
              <a:buSzTx/>
              <a:buFont typeface="Arial" panose="020B0604020202020204" pitchFamily="34" charset="0"/>
              <a:buChar char="•"/>
            </a:pPr>
            <a:endPar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fontAlgn="auto">
              <a:spcBef>
                <a:spcPts val="0"/>
              </a:spcBef>
              <a:buClrTx/>
              <a:buSzTx/>
              <a:buFont typeface="Arial" panose="020B0604020202020204" pitchFamily="34" charset="0"/>
              <a:buChar char="•"/>
            </a:pPr>
            <a:r>
              <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文章提出的方法的计算时间较长，在处理视频时会带来30ms的延迟。</a:t>
            </a:r>
            <a:endPar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endParaRPr>
          </a:p>
          <a:p>
            <a:pPr marL="342900" indent="-342900" algn="l" fontAlgn="auto">
              <a:spcBef>
                <a:spcPts val="0"/>
              </a:spcBef>
              <a:buClrTx/>
              <a:buSzTx/>
              <a:buFont typeface="Arial" panose="020B0604020202020204" pitchFamily="34" charset="0"/>
              <a:buChar char="•"/>
            </a:pPr>
            <a:endPar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lgn="l" fontAlgn="auto">
              <a:spcBef>
                <a:spcPts val="0"/>
              </a:spcBef>
              <a:buClrTx/>
              <a:buSzTx/>
              <a:buFont typeface="Arial" panose="020B0604020202020204" pitchFamily="34" charset="0"/>
              <a:buChar char="•"/>
            </a:pPr>
            <a:r>
              <a:rPr lang="zh-CN" altLang="en-US" sz="28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文章提出的方法只适用于单一主体，还不能推广到多个身份。</a:t>
            </a:r>
            <a:endParaRPr lang="zh-CN" altLang="en-US" sz="2400" kern="0" dirty="0">
              <a:solidFill>
                <a:schemeClr val="bg1">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mj-lt"/>
              <a:buAutoNum type="arabicPeriod"/>
            </a:pP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custDataLst>
              <p:tags r:id="rId3"/>
            </p:custDataLst>
          </p:nvPr>
        </p:nvSpPr>
        <p:spPr>
          <a:xfrm>
            <a:off x="622300" y="978535"/>
            <a:ext cx="2587625" cy="583565"/>
          </a:xfrm>
          <a:prstGeom prst="rect">
            <a:avLst/>
          </a:prstGeom>
          <a:noFill/>
        </p:spPr>
        <p:txBody>
          <a:bodyPr wrap="square" rtlCol="0">
            <a:spAutoFit/>
          </a:bodyPr>
          <a:p>
            <a:pPr algn="l">
              <a:buClrTx/>
              <a:buSzTx/>
              <a:buFontTx/>
              <a:defRPr/>
            </a:pPr>
            <a:r>
              <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rPr>
              <a:t>技术局限：</a:t>
            </a:r>
            <a:endParaRPr lang="zh-CN" altLang="en-US" sz="3200" b="1" dirty="0">
              <a:solidFill>
                <a:schemeClr val="tx1">
                  <a:lumMod val="95000"/>
                  <a:lumOff val="5000"/>
                </a:schemeClr>
              </a:solidFill>
              <a:latin typeface="微软雅黑" panose="020B0503020204020204" pitchFamily="34" charset="-122"/>
              <a:ea typeface="微软雅黑" panose="020B0503020204020204" pitchFamily="34" charset="-122"/>
            </a:endParaRPr>
          </a:p>
        </p:txBody>
      </p:sp>
      <p:sp>
        <p:nvSpPr>
          <p:cNvPr id="21" name="文本框 40"/>
          <p:cNvSpPr>
            <a:spLocks noChangeArrowheads="1"/>
          </p:cNvSpPr>
          <p:nvPr>
            <p:custDataLst>
              <p:tags r:id="rId4"/>
            </p:custDataLst>
          </p:nvPr>
        </p:nvSpPr>
        <p:spPr bwMode="auto">
          <a:xfrm>
            <a:off x="1747267" y="341873"/>
            <a:ext cx="1310005"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05.</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小结</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2" name="组合 41"/>
          <p:cNvGrpSpPr/>
          <p:nvPr/>
        </p:nvGrpSpPr>
        <p:grpSpPr>
          <a:xfrm>
            <a:off x="1278652" y="1935807"/>
            <a:ext cx="1447546" cy="1149156"/>
            <a:chOff x="3419345" y="385660"/>
            <a:chExt cx="1447546" cy="1149156"/>
          </a:xfrm>
          <a:effectLst/>
        </p:grpSpPr>
        <p:sp>
          <p:nvSpPr>
            <p:cNvPr id="43" name="椭圆 42"/>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4" name="椭圆 43"/>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5" name="椭圆 44"/>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6" name="椭圆 45"/>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47" name="组合 46"/>
          <p:cNvGrpSpPr/>
          <p:nvPr/>
        </p:nvGrpSpPr>
        <p:grpSpPr>
          <a:xfrm flipH="1" flipV="1">
            <a:off x="4224607" y="4323785"/>
            <a:ext cx="1447546" cy="1149156"/>
            <a:chOff x="3419345" y="385660"/>
            <a:chExt cx="1447546" cy="1149156"/>
          </a:xfrm>
          <a:effectLst/>
        </p:grpSpPr>
        <p:sp>
          <p:nvSpPr>
            <p:cNvPr id="48" name="椭圆 47"/>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49" name="椭圆 48"/>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0" name="椭圆 49"/>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1" name="椭圆 50"/>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52" name="组合 51"/>
          <p:cNvGrpSpPr/>
          <p:nvPr/>
        </p:nvGrpSpPr>
        <p:grpSpPr>
          <a:xfrm>
            <a:off x="2432333" y="2710506"/>
            <a:ext cx="1996576" cy="1996574"/>
            <a:chOff x="3606461" y="1664340"/>
            <a:chExt cx="1040024" cy="1040024"/>
          </a:xfrm>
          <a:effectLst/>
        </p:grpSpPr>
        <p:sp>
          <p:nvSpPr>
            <p:cNvPr id="53" name="椭圆 52"/>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54" name="文本框 1"/>
            <p:cNvSpPr txBox="1"/>
            <p:nvPr/>
          </p:nvSpPr>
          <p:spPr>
            <a:xfrm>
              <a:off x="3718006" y="1919472"/>
              <a:ext cx="817642" cy="480967"/>
            </a:xfrm>
            <a:prstGeom prst="rect">
              <a:avLst/>
            </a:prstGeom>
            <a:noFill/>
            <a:ln>
              <a:noFill/>
            </a:ln>
            <a:effectLst/>
          </p:spPr>
          <p:txBody>
            <a:bodyPr wrap="none" rtlCol="0">
              <a:spAutoFit/>
            </a:bodyPr>
            <a:lstStyle/>
            <a:p>
              <a:pPr algn="ctr"/>
              <a:r>
                <a:rPr lang="zh-CN" altLang="en-US" sz="5400" b="1" dirty="0">
                  <a:solidFill>
                    <a:schemeClr val="bg1"/>
                  </a:solidFill>
                  <a:effectLst/>
                  <a:latin typeface="微软雅黑" panose="020B0503020204020204" pitchFamily="34" charset="-122"/>
                  <a:ea typeface="微软雅黑" panose="020B0503020204020204" pitchFamily="34" charset="-122"/>
                </a:rPr>
                <a:t>目录</a:t>
              </a:r>
              <a:endParaRPr lang="zh-CN" altLang="en-US" sz="5400" b="1" dirty="0">
                <a:solidFill>
                  <a:schemeClr val="bg1"/>
                </a:solidFill>
                <a:effectLst/>
                <a:latin typeface="微软雅黑" panose="020B0503020204020204" pitchFamily="34" charset="-122"/>
                <a:ea typeface="微软雅黑" panose="020B0503020204020204" pitchFamily="34" charset="-122"/>
              </a:endParaRPr>
            </a:p>
          </p:txBody>
        </p:sp>
      </p:grpSp>
      <p:sp>
        <p:nvSpPr>
          <p:cNvPr id="140" name="MH_Number_1"/>
          <p:cNvSpPr/>
          <p:nvPr>
            <p:custDataLst>
              <p:tags r:id="rId2"/>
            </p:custDataLst>
          </p:nvPr>
        </p:nvSpPr>
        <p:spPr>
          <a:xfrm>
            <a:off x="6102985" y="1491615"/>
            <a:ext cx="523875"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1" name="MH_Number_2"/>
          <p:cNvSpPr/>
          <p:nvPr>
            <p:custDataLst>
              <p:tags r:id="rId3"/>
            </p:custDataLst>
          </p:nvPr>
        </p:nvSpPr>
        <p:spPr>
          <a:xfrm>
            <a:off x="6102985" y="2320925"/>
            <a:ext cx="523875"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2" name="MH_Number_1"/>
          <p:cNvSpPr/>
          <p:nvPr>
            <p:custDataLst>
              <p:tags r:id="rId4"/>
            </p:custDataLst>
          </p:nvPr>
        </p:nvSpPr>
        <p:spPr>
          <a:xfrm>
            <a:off x="6102985" y="3150235"/>
            <a:ext cx="523875"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 name="MH_Number_2"/>
          <p:cNvSpPr/>
          <p:nvPr>
            <p:custDataLst>
              <p:tags r:id="rId5"/>
            </p:custDataLst>
          </p:nvPr>
        </p:nvSpPr>
        <p:spPr>
          <a:xfrm>
            <a:off x="6102985" y="3980180"/>
            <a:ext cx="523875"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4" name="MH_Entry_1"/>
          <p:cNvSpPr/>
          <p:nvPr>
            <p:custDataLst>
              <p:tags r:id="rId6"/>
            </p:custDataLst>
          </p:nvPr>
        </p:nvSpPr>
        <p:spPr>
          <a:xfrm>
            <a:off x="6796405" y="1491615"/>
            <a:ext cx="4227830"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背景与动机</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45" name="MH_Entry_2"/>
          <p:cNvSpPr/>
          <p:nvPr>
            <p:custDataLst>
              <p:tags r:id="rId7"/>
            </p:custDataLst>
          </p:nvPr>
        </p:nvSpPr>
        <p:spPr>
          <a:xfrm>
            <a:off x="6796405" y="2320925"/>
            <a:ext cx="4227830"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sz="2400" spc="200" dirty="0">
                <a:solidFill>
                  <a:schemeClr val="bg1"/>
                </a:solidFill>
                <a:latin typeface="微软雅黑" panose="020B0503020204020204" pitchFamily="34" charset="-122"/>
                <a:ea typeface="微软雅黑" panose="020B0503020204020204" pitchFamily="34" charset="-122"/>
              </a:rPr>
              <a:t>问题描述</a:t>
            </a:r>
            <a:endParaRPr lang="zh-CN" sz="2400" spc="200" dirty="0">
              <a:solidFill>
                <a:schemeClr val="bg1"/>
              </a:solidFill>
              <a:latin typeface="微软雅黑" panose="020B0503020204020204" pitchFamily="34" charset="-122"/>
              <a:ea typeface="微软雅黑" panose="020B0503020204020204" pitchFamily="34" charset="-122"/>
            </a:endParaRPr>
          </a:p>
        </p:txBody>
      </p:sp>
      <p:sp>
        <p:nvSpPr>
          <p:cNvPr id="146" name="MH_Entry_1"/>
          <p:cNvSpPr/>
          <p:nvPr>
            <p:custDataLst>
              <p:tags r:id="rId8"/>
            </p:custDataLst>
          </p:nvPr>
        </p:nvSpPr>
        <p:spPr>
          <a:xfrm>
            <a:off x="6796405" y="3150235"/>
            <a:ext cx="4227830"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sz="2400" spc="200" dirty="0">
                <a:solidFill>
                  <a:schemeClr val="bg1"/>
                </a:solidFill>
                <a:latin typeface="微软雅黑" panose="020B0503020204020204" pitchFamily="34" charset="-122"/>
                <a:ea typeface="微软雅黑" panose="020B0503020204020204" pitchFamily="34" charset="-122"/>
                <a:sym typeface="+mn-ea"/>
              </a:rPr>
              <a:t>技术贡献</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
        <p:nvSpPr>
          <p:cNvPr id="147" name="MH_Entry_2"/>
          <p:cNvSpPr/>
          <p:nvPr>
            <p:custDataLst>
              <p:tags r:id="rId9"/>
            </p:custDataLst>
          </p:nvPr>
        </p:nvSpPr>
        <p:spPr>
          <a:xfrm>
            <a:off x="6796405" y="3980180"/>
            <a:ext cx="4227830"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r>
              <a:rPr lang="zh-CN" altLang="en-US" sz="2400" spc="200" dirty="0">
                <a:solidFill>
                  <a:schemeClr val="bg1"/>
                </a:solidFill>
                <a:latin typeface="微软雅黑" panose="020B0503020204020204" pitchFamily="34" charset="-122"/>
                <a:ea typeface="微软雅黑" panose="020B0503020204020204" pitchFamily="34" charset="-122"/>
              </a:rPr>
              <a:t>实验</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pic>
        <p:nvPicPr>
          <p:cNvPr id="148" name="图片 14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78652" y="4987616"/>
            <a:ext cx="2802290" cy="1941230"/>
          </a:xfrm>
          <a:prstGeom prst="rect">
            <a:avLst/>
          </a:prstGeom>
        </p:spPr>
      </p:pic>
      <p:sp>
        <p:nvSpPr>
          <p:cNvPr id="12" name="MH_Number_2"/>
          <p:cNvSpPr/>
          <p:nvPr>
            <p:custDataLst>
              <p:tags r:id="rId11"/>
            </p:custDataLst>
          </p:nvPr>
        </p:nvSpPr>
        <p:spPr>
          <a:xfrm>
            <a:off x="6102985" y="4809490"/>
            <a:ext cx="523875"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p>
            <a:pPr algn="ctr"/>
            <a:endParaRPr lang="zh-CN" altLang="en-US" sz="28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MH_Entry_2"/>
          <p:cNvSpPr/>
          <p:nvPr>
            <p:custDataLst>
              <p:tags r:id="rId12"/>
            </p:custDataLst>
          </p:nvPr>
        </p:nvSpPr>
        <p:spPr>
          <a:xfrm>
            <a:off x="6796405" y="4809490"/>
            <a:ext cx="4227830" cy="6457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r>
              <a:rPr lang="zh-CN" altLang="en-US" sz="2400" spc="200" dirty="0">
                <a:solidFill>
                  <a:schemeClr val="bg1"/>
                </a:solidFill>
                <a:latin typeface="微软雅黑" panose="020B0503020204020204" pitchFamily="34" charset="-122"/>
                <a:ea typeface="微软雅黑" panose="020B0503020204020204" pitchFamily="34" charset="-122"/>
              </a:rPr>
              <a:t>小结</a:t>
            </a:r>
            <a:endParaRPr lang="zh-CN" altLang="en-US" sz="2400" spc="2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40" grpId="0" bldLvl="0" animBg="1"/>
      <p:bldP spid="141" grpId="0" bldLvl="0" animBg="1"/>
      <p:bldP spid="142" grpId="0" bldLvl="0" animBg="1"/>
      <p:bldP spid="143" grpId="0" bldLvl="0" animBg="1"/>
      <p:bldP spid="144" grpId="0" bldLvl="0" animBg="1"/>
      <p:bldP spid="145" grpId="0" bldLvl="0" animBg="1"/>
      <p:bldP spid="146" grpId="0" bldLvl="0" animBg="1"/>
      <p:bldP spid="147" grpId="0" bldLvl="0" animBg="1"/>
      <p:bldP spid="12" grpId="0" bldLvl="0" animBg="1"/>
      <p:bldP spid="13"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4068799" y="1813627"/>
              <a:ext cx="161418" cy="688672"/>
            </a:xfrm>
            <a:prstGeom prst="rect">
              <a:avLst/>
            </a:prstGeom>
            <a:noFill/>
            <a:ln>
              <a:noFill/>
            </a:ln>
            <a:effectLst/>
          </p:spPr>
          <p:txBody>
            <a:bodyPr wrap="none" rtlCol="0">
              <a:spAutoFit/>
            </a:bodyPr>
            <a:lstStyle/>
            <a:p>
              <a:pPr algn="ct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26771" y="3676355"/>
            <a:ext cx="5137076"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0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谢谢观看</a:t>
            </a:r>
            <a:endParaRPr lang="zh-CN" altLang="en-US" sz="40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38"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1</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rPr>
              <a:t>背景与动机</a:t>
            </a:r>
            <a:endParaRPr lang="en-US" altLang="zh-CN" sz="48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3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747267" y="355208"/>
            <a:ext cx="1310005"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背景</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7" name="组合 16"/>
          <p:cNvGrpSpPr/>
          <p:nvPr/>
        </p:nvGrpSpPr>
        <p:grpSpPr>
          <a:xfrm>
            <a:off x="1078865" y="1119505"/>
            <a:ext cx="9968865" cy="4774627"/>
            <a:chOff x="1699" y="1763"/>
            <a:chExt cx="16383" cy="8177"/>
          </a:xfrm>
        </p:grpSpPr>
        <p:grpSp>
          <p:nvGrpSpPr>
            <p:cNvPr id="63" name="组合 62"/>
            <p:cNvGrpSpPr/>
            <p:nvPr/>
          </p:nvGrpSpPr>
          <p:grpSpPr>
            <a:xfrm>
              <a:off x="1699" y="2354"/>
              <a:ext cx="2590" cy="2587"/>
              <a:chOff x="1600993" y="1463903"/>
              <a:chExt cx="1447800" cy="1446213"/>
            </a:xfrm>
          </p:grpSpPr>
          <p:sp>
            <p:nvSpPr>
              <p:cNvPr id="64" name="Freeform 14"/>
              <p:cNvSpPr/>
              <p:nvPr/>
            </p:nvSpPr>
            <p:spPr bwMode="auto">
              <a:xfrm>
                <a:off x="1600993" y="1463903"/>
                <a:ext cx="1447800" cy="1446213"/>
              </a:xfrm>
              <a:custGeom>
                <a:avLst/>
                <a:gdLst>
                  <a:gd name="T0" fmla="*/ 649558364 w 3227"/>
                  <a:gd name="T1" fmla="*/ 328185033 h 3227"/>
                  <a:gd name="T2" fmla="*/ 324879680 w 3227"/>
                  <a:gd name="T3" fmla="*/ 648135123 h 3227"/>
                  <a:gd name="T4" fmla="*/ 0 w 3227"/>
                  <a:gd name="T5" fmla="*/ 323966949 h 3227"/>
                  <a:gd name="T6" fmla="*/ 320652929 w 3227"/>
                  <a:gd name="T7" fmla="*/ 0 h 3227"/>
                  <a:gd name="T8" fmla="*/ 320652929 w 3227"/>
                  <a:gd name="T9" fmla="*/ 0 h 3227"/>
                  <a:gd name="T10" fmla="*/ 324879680 w 3227"/>
                  <a:gd name="T11" fmla="*/ 0 h 3227"/>
                  <a:gd name="T12" fmla="*/ 649558364 w 3227"/>
                  <a:gd name="T13" fmla="*/ 0 h 3227"/>
                  <a:gd name="T14" fmla="*/ 649558364 w 3227"/>
                  <a:gd name="T15" fmla="*/ 323966949 h 3227"/>
                  <a:gd name="T16" fmla="*/ 649558364 w 3227"/>
                  <a:gd name="T17" fmla="*/ 328185033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00B0F0"/>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E63"/>
                  </a:solidFill>
                  <a:effectLst/>
                  <a:uLnTx/>
                  <a:uFillTx/>
                  <a:latin typeface="Arial" panose="020B0604020202020204" pitchFamily="34" charset="0"/>
                  <a:ea typeface="宋体" panose="02010600030101010101" pitchFamily="2" charset="-122"/>
                  <a:cs typeface="+mn-cs"/>
                </a:endParaRPr>
              </a:p>
            </p:txBody>
          </p:sp>
          <p:sp>
            <p:nvSpPr>
              <p:cNvPr id="65" name="TextBox 5"/>
              <p:cNvSpPr txBox="1">
                <a:spLocks noChangeArrowheads="1"/>
              </p:cNvSpPr>
              <p:nvPr/>
            </p:nvSpPr>
            <p:spPr bwMode="auto">
              <a:xfrm>
                <a:off x="1856742" y="1678685"/>
                <a:ext cx="1085850" cy="971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01</a:t>
                </a:r>
                <a:endParaRPr kumimoji="0" lang="zh-CN" altLang="en-US" sz="6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66" name="TextBox 6"/>
            <p:cNvSpPr txBox="1">
              <a:spLocks noChangeArrowheads="1"/>
            </p:cNvSpPr>
            <p:nvPr/>
          </p:nvSpPr>
          <p:spPr bwMode="auto">
            <a:xfrm>
              <a:off x="4760" y="3109"/>
              <a:ext cx="13322" cy="6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457200" lvl="0" indent="-457200" algn="just">
                <a:buFont typeface="Wingdings" panose="05000000000000000000" charset="0"/>
                <a:buChar char="n"/>
              </a:pPr>
              <a:r>
                <a:rPr sz="2800" dirty="0">
                  <a:solidFill>
                    <a:schemeClr val="bg1">
                      <a:lumMod val="50000"/>
                    </a:schemeClr>
                  </a:solidFill>
                  <a:latin typeface="微软雅黑" panose="020B0503020204020204" pitchFamily="34" charset="-122"/>
                  <a:ea typeface="微软雅黑" panose="020B0503020204020204" pitchFamily="34" charset="-122"/>
                </a:rPr>
                <a:t>与远距离的人互动对于远程工作、人际关系和娱乐都很重要。虽然这种面对面的互动可以使用2D视频会议或最近的虚拟现实（VR）来实现，但远程呈现系统目前扭曲了眼神交流和社交凝视信号的交流。</a:t>
              </a:r>
              <a:endParaRPr sz="28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8" name="TextBox 8"/>
            <p:cNvSpPr txBox="1">
              <a:spLocks noChangeArrowheads="1"/>
            </p:cNvSpPr>
            <p:nvPr/>
          </p:nvSpPr>
          <p:spPr bwMode="auto">
            <a:xfrm>
              <a:off x="4760" y="1763"/>
              <a:ext cx="13322" cy="976"/>
            </a:xfrm>
            <a:prstGeom prst="rect">
              <a:avLst/>
            </a:prstGeom>
            <a:solidFill>
              <a:srgbClr val="00B0F0"/>
            </a:solidFill>
            <a:ln>
              <a:noFill/>
            </a:ln>
          </p:spPr>
          <p:txBody>
            <a:bodyPr>
              <a:no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lgn="l"/>
              <a:r>
                <a:rPr lang="zh-CN" altLang="en-US" sz="3200" b="1" dirty="0">
                  <a:solidFill>
                    <a:srgbClr val="FFFFFF"/>
                  </a:solidFill>
                  <a:latin typeface="微软雅黑" panose="020B0503020204020204" pitchFamily="34" charset="-122"/>
                  <a:ea typeface="微软雅黑" panose="020B0503020204020204" pitchFamily="34" charset="-122"/>
                </a:rPr>
                <a:t>背景</a:t>
              </a:r>
              <a:endPar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747267" y="355208"/>
            <a:ext cx="1310005" cy="49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01.</a:t>
            </a:r>
            <a:r>
              <a:rPr lang="zh-CN" altLang="en-US" sz="26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背景</a:t>
            </a:r>
            <a:endParaRPr lang="zh-CN" altLang="en-US" sz="26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grpSp>
        <p:nvGrpSpPr>
          <p:cNvPr id="18" name="组合 17"/>
          <p:cNvGrpSpPr/>
          <p:nvPr/>
        </p:nvGrpSpPr>
        <p:grpSpPr>
          <a:xfrm>
            <a:off x="622300" y="1165225"/>
            <a:ext cx="9976776" cy="5392403"/>
            <a:chOff x="1699" y="1763"/>
            <a:chExt cx="16396" cy="9235"/>
          </a:xfrm>
        </p:grpSpPr>
        <p:grpSp>
          <p:nvGrpSpPr>
            <p:cNvPr id="19" name="组合 18"/>
            <p:cNvGrpSpPr/>
            <p:nvPr/>
          </p:nvGrpSpPr>
          <p:grpSpPr>
            <a:xfrm>
              <a:off x="1699" y="2354"/>
              <a:ext cx="2590" cy="2587"/>
              <a:chOff x="1600993" y="1463903"/>
              <a:chExt cx="1447800" cy="1446213"/>
            </a:xfrm>
          </p:grpSpPr>
          <p:sp>
            <p:nvSpPr>
              <p:cNvPr id="20" name="Freeform 14"/>
              <p:cNvSpPr/>
              <p:nvPr>
                <p:custDataLst>
                  <p:tags r:id="rId2"/>
                </p:custDataLst>
              </p:nvPr>
            </p:nvSpPr>
            <p:spPr bwMode="auto">
              <a:xfrm>
                <a:off x="1600993" y="1463903"/>
                <a:ext cx="1447800" cy="1446213"/>
              </a:xfrm>
              <a:custGeom>
                <a:avLst/>
                <a:gdLst>
                  <a:gd name="T0" fmla="*/ 649558364 w 3227"/>
                  <a:gd name="T1" fmla="*/ 328185033 h 3227"/>
                  <a:gd name="T2" fmla="*/ 324879680 w 3227"/>
                  <a:gd name="T3" fmla="*/ 648135123 h 3227"/>
                  <a:gd name="T4" fmla="*/ 0 w 3227"/>
                  <a:gd name="T5" fmla="*/ 323966949 h 3227"/>
                  <a:gd name="T6" fmla="*/ 320652929 w 3227"/>
                  <a:gd name="T7" fmla="*/ 0 h 3227"/>
                  <a:gd name="T8" fmla="*/ 320652929 w 3227"/>
                  <a:gd name="T9" fmla="*/ 0 h 3227"/>
                  <a:gd name="T10" fmla="*/ 324879680 w 3227"/>
                  <a:gd name="T11" fmla="*/ 0 h 3227"/>
                  <a:gd name="T12" fmla="*/ 649558364 w 3227"/>
                  <a:gd name="T13" fmla="*/ 0 h 3227"/>
                  <a:gd name="T14" fmla="*/ 649558364 w 3227"/>
                  <a:gd name="T15" fmla="*/ 323966949 h 3227"/>
                  <a:gd name="T16" fmla="*/ 649558364 w 3227"/>
                  <a:gd name="T17" fmla="*/ 328185033 h 32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27" h="3227">
                    <a:moveTo>
                      <a:pt x="3227" y="1634"/>
                    </a:moveTo>
                    <a:cubicBezTo>
                      <a:pt x="3216" y="2515"/>
                      <a:pt x="2498" y="3227"/>
                      <a:pt x="1614" y="3227"/>
                    </a:cubicBezTo>
                    <a:cubicBezTo>
                      <a:pt x="723" y="3227"/>
                      <a:pt x="0" y="2504"/>
                      <a:pt x="0" y="1613"/>
                    </a:cubicBezTo>
                    <a:cubicBezTo>
                      <a:pt x="0" y="729"/>
                      <a:pt x="712" y="11"/>
                      <a:pt x="1593" y="0"/>
                    </a:cubicBezTo>
                    <a:lnTo>
                      <a:pt x="1614" y="0"/>
                    </a:lnTo>
                    <a:lnTo>
                      <a:pt x="3227" y="0"/>
                    </a:lnTo>
                    <a:lnTo>
                      <a:pt x="3227" y="1613"/>
                    </a:lnTo>
                    <a:lnTo>
                      <a:pt x="3227" y="1634"/>
                    </a:lnTo>
                    <a:close/>
                  </a:path>
                </a:pathLst>
              </a:custGeom>
              <a:solidFill>
                <a:srgbClr val="00B0F0"/>
              </a:solidFill>
              <a:ln>
                <a:noFill/>
              </a:ln>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rgbClr val="404E63"/>
                  </a:solidFill>
                  <a:effectLst/>
                  <a:uLnTx/>
                  <a:uFillTx/>
                  <a:latin typeface="Arial" panose="020B0604020202020204" pitchFamily="34" charset="0"/>
                  <a:ea typeface="宋体" panose="02010600030101010101" pitchFamily="2" charset="-122"/>
                  <a:cs typeface="+mn-cs"/>
                </a:endParaRPr>
              </a:p>
            </p:txBody>
          </p:sp>
          <p:sp>
            <p:nvSpPr>
              <p:cNvPr id="21" name="TextBox 5"/>
              <p:cNvSpPr txBox="1">
                <a:spLocks noChangeArrowheads="1"/>
              </p:cNvSpPr>
              <p:nvPr>
                <p:custDataLst>
                  <p:tags r:id="rId3"/>
                </p:custDataLst>
              </p:nvPr>
            </p:nvSpPr>
            <p:spPr bwMode="auto">
              <a:xfrm>
                <a:off x="1857326" y="1678685"/>
                <a:ext cx="1085850" cy="971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en-US" altLang="zh-CN" sz="6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02</a:t>
                </a:r>
                <a:endParaRPr kumimoji="0" lang="zh-CN" altLang="en-US" sz="60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
          <p:nvSpPr>
            <p:cNvPr id="22" name="TextBox 6"/>
            <p:cNvSpPr txBox="1">
              <a:spLocks noChangeArrowheads="1"/>
            </p:cNvSpPr>
            <p:nvPr>
              <p:custDataLst>
                <p:tags r:id="rId4"/>
              </p:custDataLst>
            </p:nvPr>
          </p:nvSpPr>
          <p:spPr bwMode="auto">
            <a:xfrm>
              <a:off x="4773" y="2738"/>
              <a:ext cx="13322" cy="8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457200" lvl="0" indent="-457200" algn="just">
                <a:buFont typeface="Wingdings" panose="05000000000000000000" charset="0"/>
                <a:buChar char="n"/>
              </a:pPr>
              <a:r>
                <a:rPr sz="2400" dirty="0">
                  <a:solidFill>
                    <a:schemeClr val="bg1">
                      <a:lumMod val="50000"/>
                    </a:schemeClr>
                  </a:solidFill>
                  <a:latin typeface="微软雅黑" panose="020B0503020204020204" pitchFamily="34" charset="-122"/>
                  <a:ea typeface="微软雅黑" panose="020B0503020204020204" pitchFamily="34" charset="-122"/>
                </a:rPr>
                <a:t>尽管已经提出了在2D电话会议情况下重定向视线以实现眼神交流的方法，但2D视频会议缺乏真实生活的3D沉浸感。为了解决这些问题，我们开发了一个虚拟现实中的面对面交互系统，该系统专注于再现真实感的凝视和眼神交流。为了做到这一点，我们创建了一个3D虚拟化身模型，该模型可以通过安装在VR耳机上的摄像头进行动画制作，以准确跟踪和再现VR中的人类凝视。我们在这项工作中的主要贡献是一种可联合学习的3D人脸和眼球模型，该模型可以更好地代表凝视方向和上部面部表情，这是一种解开纠缠的方法。</a:t>
              </a:r>
              <a:endParaRPr sz="24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23" name="TextBox 8"/>
            <p:cNvSpPr txBox="1">
              <a:spLocks noChangeArrowheads="1"/>
            </p:cNvSpPr>
            <p:nvPr>
              <p:custDataLst>
                <p:tags r:id="rId5"/>
              </p:custDataLst>
            </p:nvPr>
          </p:nvSpPr>
          <p:spPr bwMode="auto">
            <a:xfrm>
              <a:off x="4760" y="1763"/>
              <a:ext cx="13322" cy="976"/>
            </a:xfrm>
            <a:prstGeom prst="rect">
              <a:avLst/>
            </a:prstGeom>
            <a:solidFill>
              <a:srgbClr val="00B0F0"/>
            </a:solidFill>
            <a:ln>
              <a:noFill/>
            </a:ln>
          </p:spPr>
          <p:txBody>
            <a:bodyPr>
              <a:noAutofit/>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0"/>
              <a:r>
                <a:rPr lang="zh-CN" altLang="en-US" sz="3200" b="1" dirty="0">
                  <a:solidFill>
                    <a:srgbClr val="FFFFFF"/>
                  </a:solidFill>
                  <a:latin typeface="微软雅黑" panose="020B0503020204020204" pitchFamily="34" charset="-122"/>
                  <a:ea typeface="微软雅黑" panose="020B0503020204020204" pitchFamily="34" charset="-122"/>
                </a:rPr>
                <a:t>研究动机</a:t>
              </a:r>
              <a:endParaRPr kumimoji="0" lang="zh-CN" altLang="en-US" sz="32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2</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4029415"/>
            <a:ext cx="5137076"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000" b="1" dirty="0">
                <a:solidFill>
                  <a:srgbClr val="00B0F0"/>
                </a:solidFill>
                <a:latin typeface="微软雅黑" panose="020B0503020204020204" pitchFamily="34" charset="-122"/>
                <a:ea typeface="微软雅黑" panose="020B0503020204020204" pitchFamily="34" charset="-122"/>
                <a:sym typeface="+mn-ea"/>
              </a:rPr>
              <a:t>问题描述</a:t>
            </a:r>
            <a:endParaRPr lang="zh-CN" altLang="en-US" sz="4000" b="1" dirty="0">
              <a:solidFill>
                <a:srgbClr val="00B0F0"/>
              </a:solidFill>
              <a:latin typeface="微软雅黑" panose="020B0503020204020204" pitchFamily="34" charset="-122"/>
              <a:ea typeface="微软雅黑" panose="020B0503020204020204" pitchFamily="34" charset="-122"/>
              <a:sym typeface="微软雅黑" panose="020B0503020204020204" pitchFamily="34" charset="-122"/>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38"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485647" y="308218"/>
            <a:ext cx="18326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4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mn-ea"/>
              </a:rPr>
              <a:t>问题描述</a:t>
            </a:r>
            <a:endParaRPr lang="zh-CN" altLang="en-US" sz="24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0" name="矩形 19"/>
          <p:cNvSpPr/>
          <p:nvPr>
            <p:custDataLst>
              <p:tags r:id="rId2"/>
            </p:custDataLst>
          </p:nvPr>
        </p:nvSpPr>
        <p:spPr bwMode="auto">
          <a:xfrm>
            <a:off x="1608455" y="1168400"/>
            <a:ext cx="4212590" cy="676275"/>
          </a:xfrm>
          <a:prstGeom prst="rect">
            <a:avLst/>
          </a:prstGeom>
        </p:spPr>
        <p:txBody>
          <a:bodyPr lIns="121917" tIns="60958" rIns="121917" bIns="60958">
            <a:noAutofit/>
          </a:bodyPr>
          <a:p>
            <a:pPr>
              <a:defRPr/>
            </a:pPr>
            <a:r>
              <a:rPr lang="zh-CN" sz="2800" b="1" dirty="0">
                <a:solidFill>
                  <a:schemeClr val="tx1"/>
                </a:solidFill>
                <a:latin typeface="微软雅黑" panose="020B0503020204020204" pitchFamily="34" charset="-122"/>
                <a:ea typeface="微软雅黑" panose="020B0503020204020204" pitchFamily="34" charset="-122"/>
              </a:rPr>
              <a:t>问题描述</a:t>
            </a:r>
            <a:r>
              <a:rPr lang="en-US" altLang="zh-CN" sz="2800" b="1" dirty="0">
                <a:solidFill>
                  <a:schemeClr val="tx1"/>
                </a:solidFill>
                <a:latin typeface="微软雅黑" panose="020B0503020204020204" pitchFamily="34" charset="-122"/>
                <a:ea typeface="微软雅黑" panose="020B0503020204020204" pitchFamily="34" charset="-122"/>
              </a:rPr>
              <a:t>——</a:t>
            </a:r>
            <a:r>
              <a:rPr lang="zh-CN" altLang="en-US" sz="2800" b="1" dirty="0">
                <a:solidFill>
                  <a:schemeClr val="tx1"/>
                </a:solidFill>
                <a:latin typeface="微软雅黑" panose="020B0503020204020204" pitchFamily="34" charset="-122"/>
                <a:ea typeface="微软雅黑" panose="020B0503020204020204" pitchFamily="34" charset="-122"/>
              </a:rPr>
              <a:t>目光接触</a:t>
            </a:r>
            <a:r>
              <a:rPr lang="zh-CN" sz="2800" b="1" dirty="0">
                <a:solidFill>
                  <a:schemeClr val="tx1"/>
                </a:solidFill>
                <a:latin typeface="微软雅黑" panose="020B0503020204020204" pitchFamily="34" charset="-122"/>
                <a:ea typeface="微软雅黑" panose="020B0503020204020204" pitchFamily="34" charset="-122"/>
              </a:rPr>
              <a:t>：</a:t>
            </a:r>
            <a:endParaRPr lang="zh-CN" sz="2800" b="1" dirty="0">
              <a:solidFill>
                <a:schemeClr val="tx1"/>
              </a:solidFill>
              <a:latin typeface="微软雅黑" panose="020B0503020204020204" pitchFamily="34" charset="-122"/>
              <a:ea typeface="微软雅黑" panose="020B0503020204020204" pitchFamily="34" charset="-122"/>
            </a:endParaRPr>
          </a:p>
        </p:txBody>
      </p:sp>
      <p:sp>
        <p:nvSpPr>
          <p:cNvPr id="19" name="TextBox 26"/>
          <p:cNvSpPr txBox="1"/>
          <p:nvPr>
            <p:custDataLst>
              <p:tags r:id="rId3"/>
            </p:custDataLst>
          </p:nvPr>
        </p:nvSpPr>
        <p:spPr bwMode="auto">
          <a:xfrm>
            <a:off x="1275715" y="1844675"/>
            <a:ext cx="9211310" cy="3567430"/>
          </a:xfrm>
          <a:prstGeom prst="rect">
            <a:avLst/>
          </a:prstGeom>
          <a:noFill/>
        </p:spPr>
        <p:txBody>
          <a:bodyPr wrap="square" lIns="121917" tIns="60958" rIns="121917" bIns="60958">
            <a:spAutoFit/>
          </a:bodyPr>
          <a:p>
            <a:pPr marL="342900" indent="-342900" algn="just" fontAlgn="base">
              <a:lnSpc>
                <a:spcPct val="100000"/>
              </a:lnSpc>
              <a:buClrTx/>
              <a:buSzTx/>
              <a:buFont typeface="Wingdings" panose="05000000000000000000" charset="0"/>
              <a:buChar char="n"/>
            </a:pPr>
            <a:r>
              <a:rPr lang="zh-CN" sz="2800" dirty="0">
                <a:solidFill>
                  <a:schemeClr val="bg1">
                    <a:lumMod val="50000"/>
                  </a:schemeClr>
                </a:solidFill>
                <a:latin typeface="微软雅黑" panose="020B0503020204020204" pitchFamily="34" charset="-122"/>
                <a:ea typeface="微软雅黑" panose="020B0503020204020204" pitchFamily="34" charset="-122"/>
              </a:rPr>
              <a:t>目光接触是一种强烈而重要的社交信号，人们可以通过观察别人的眼睛来准确地估计他们的眼睛指向哪里。最近在图像空间凝视校正方面的努力[4;5]证明了在网真应用中实现眼神交流的重要性，但这种方法是为了解决看屏幕(你的谈话对象)和看相机(为了感知眼神接触)之间的内在冲突。在3D(例如，在虚拟现实中)中观看逼真的头像，提供了一个独特的好处，即只需看着某人的眼睛就可以实现眼神交流。</a:t>
            </a:r>
            <a:endParaRPr lang="zh-CN" sz="28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853440" y="1168400"/>
            <a:ext cx="887095" cy="582295"/>
            <a:chOff x="1563" y="2643"/>
            <a:chExt cx="1397" cy="917"/>
          </a:xfrm>
        </p:grpSpPr>
        <p:sp>
          <p:nvSpPr>
            <p:cNvPr id="31" name="椭圆 30"/>
            <p:cNvSpPr/>
            <p:nvPr>
              <p:custDataLst>
                <p:tags r:id="rId4"/>
              </p:custDataLst>
            </p:nvPr>
          </p:nvSpPr>
          <p:spPr>
            <a:xfrm flipH="1">
              <a:off x="1605" y="2643"/>
              <a:ext cx="928" cy="917"/>
            </a:xfrm>
            <a:prstGeom prst="ellipse">
              <a:avLst/>
            </a:prstGeom>
            <a:solidFill>
              <a:srgbClr val="00B0F0"/>
            </a:solidFill>
            <a:ln w="44450" cap="flat" cmpd="sng" algn="ctr">
              <a:noFill/>
              <a:prstDash val="solid"/>
            </a:ln>
            <a:effectLst/>
          </p:spPr>
          <p:txBody>
            <a:bodyPr rtlCol="0" anchor="ctr"/>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 name="TextBox 25"/>
            <p:cNvSpPr txBox="1"/>
            <p:nvPr>
              <p:custDataLst>
                <p:tags r:id="rId5"/>
              </p:custDataLst>
            </p:nvPr>
          </p:nvSpPr>
          <p:spPr>
            <a:xfrm>
              <a:off x="1563" y="2664"/>
              <a:ext cx="1397" cy="868"/>
            </a:xfrm>
            <a:prstGeom prst="rect">
              <a:avLst/>
            </a:prstGeom>
            <a:noFill/>
          </p:spPr>
          <p:txBody>
            <a:bodyPr wrap="square" lIns="121917" tIns="60958" rIns="121917" bIns="60958" rtlCol="0">
              <a:spAutoFit/>
            </a:bodyPr>
            <a:p>
              <a:r>
                <a:rPr lang="en-US" altLang="zh-CN" sz="2800" dirty="0">
                  <a:solidFill>
                    <a:schemeClr val="bg1"/>
                  </a:solidFill>
                  <a:latin typeface="微软雅黑" panose="020B0503020204020204" pitchFamily="34" charset="-122"/>
                  <a:ea typeface="微软雅黑" panose="020B0503020204020204" pitchFamily="34" charset="-122"/>
                </a:rPr>
                <a:t>01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12" grpId="0"/>
      <p:bldP spid="20"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40"/>
          <p:cNvSpPr>
            <a:spLocks noChangeArrowheads="1"/>
          </p:cNvSpPr>
          <p:nvPr/>
        </p:nvSpPr>
        <p:spPr bwMode="auto">
          <a:xfrm>
            <a:off x="1485647" y="308218"/>
            <a:ext cx="18326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en-US" altLang="zh-CN" sz="24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Calibri" panose="020F0502020204030204" pitchFamily="34" charset="0"/>
              </a:rPr>
              <a:t>02.</a:t>
            </a:r>
            <a:r>
              <a:rPr lang="zh-CN" altLang="en-US" sz="2400" dirty="0">
                <a:solidFill>
                  <a:srgbClr val="00B0F0"/>
                </a:solidFill>
                <a:latin typeface="微软雅黑" panose="020B0503020204020204" pitchFamily="34" charset="-122"/>
                <a:ea typeface="微软雅黑" panose="020B0503020204020204" pitchFamily="34" charset="-122"/>
                <a:cs typeface="Calibri" panose="020F0502020204030204" pitchFamily="34" charset="0"/>
                <a:sym typeface="+mn-ea"/>
              </a:rPr>
              <a:t>问题描述</a:t>
            </a:r>
            <a:endParaRPr lang="zh-CN" altLang="en-US" sz="2400" dirty="0">
              <a:solidFill>
                <a:srgbClr val="00B0F0"/>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3" name="组合 12"/>
          <p:cNvGrpSpPr/>
          <p:nvPr/>
        </p:nvGrpSpPr>
        <p:grpSpPr>
          <a:xfrm>
            <a:off x="0" y="307975"/>
            <a:ext cx="12190413" cy="576263"/>
            <a:chOff x="0" y="307975"/>
            <a:chExt cx="12190413" cy="576263"/>
          </a:xfrm>
        </p:grpSpPr>
        <p:sp>
          <p:nvSpPr>
            <p:cNvPr id="14" name="圆角矩形 38"/>
            <p:cNvSpPr>
              <a:spLocks noChangeArrowheads="1"/>
            </p:cNvSpPr>
            <p:nvPr/>
          </p:nvSpPr>
          <p:spPr bwMode="auto">
            <a:xfrm>
              <a:off x="622421" y="307975"/>
              <a:ext cx="3559175" cy="576263"/>
            </a:xfrm>
            <a:prstGeom prst="roundRect">
              <a:avLst>
                <a:gd name="adj" fmla="val 16667"/>
              </a:avLst>
            </a:prstGeom>
            <a:noFill/>
            <a:ln w="28575">
              <a:solidFill>
                <a:srgbClr val="00B0F0"/>
              </a:solidFill>
              <a:miter lim="800000"/>
            </a:ln>
            <a:extLst>
              <a:ext uri="{909E8E84-426E-40DD-AFC4-6F175D3DCCD1}">
                <a14:hiddenFill xmlns:a14="http://schemas.microsoft.com/office/drawing/2010/main">
                  <a:solidFill>
                    <a:srgbClr val="FFFFFF"/>
                  </a:solidFill>
                </a14:hiddenFill>
              </a:ext>
            </a:extLst>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5" name="圆角矩形 39"/>
            <p:cNvSpPr>
              <a:spLocks noChangeArrowheads="1"/>
            </p:cNvSpPr>
            <p:nvPr/>
          </p:nvSpPr>
          <p:spPr bwMode="auto">
            <a:xfrm>
              <a:off x="4184680" y="542925"/>
              <a:ext cx="8005733" cy="53181"/>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6" name="圆角矩形 39"/>
            <p:cNvSpPr>
              <a:spLocks noChangeArrowheads="1"/>
            </p:cNvSpPr>
            <p:nvPr/>
          </p:nvSpPr>
          <p:spPr bwMode="auto">
            <a:xfrm>
              <a:off x="0" y="542925"/>
              <a:ext cx="619990" cy="45720"/>
            </a:xfrm>
            <a:prstGeom prst="roundRect">
              <a:avLst>
                <a:gd name="adj" fmla="val 16667"/>
              </a:avLst>
            </a:prstGeom>
            <a:solidFill>
              <a:srgbClr val="00B0F0"/>
            </a:solidFill>
            <a:ln w="25400">
              <a:noFill/>
              <a:miter lim="800000"/>
            </a:ln>
          </p:spPr>
          <p:txBody>
            <a:bodyPr anchor="ctr"/>
            <a:lstStyle/>
            <a:p>
              <a:pPr algn="ctr"/>
              <a:endParaRPr lang="zh-CN" altLang="zh-CN">
                <a:solidFill>
                  <a:srgbClr val="FFFFFF"/>
                </a:solidFill>
                <a:latin typeface="宋体" panose="02010600030101010101" pitchFamily="2" charset="-122"/>
                <a:sym typeface="宋体" panose="02010600030101010101" pitchFamily="2" charset="-122"/>
              </a:endParaRPr>
            </a:p>
          </p:txBody>
        </p:sp>
      </p:grpSp>
      <p:sp>
        <p:nvSpPr>
          <p:cNvPr id="20" name="矩形 19"/>
          <p:cNvSpPr/>
          <p:nvPr>
            <p:custDataLst>
              <p:tags r:id="rId2"/>
            </p:custDataLst>
          </p:nvPr>
        </p:nvSpPr>
        <p:spPr bwMode="auto">
          <a:xfrm>
            <a:off x="1608455" y="1168400"/>
            <a:ext cx="4212590" cy="676275"/>
          </a:xfrm>
          <a:prstGeom prst="rect">
            <a:avLst/>
          </a:prstGeom>
        </p:spPr>
        <p:txBody>
          <a:bodyPr lIns="121917" tIns="60958" rIns="121917" bIns="60958">
            <a:noAutofit/>
          </a:bodyPr>
          <a:p>
            <a:pPr>
              <a:defRPr/>
            </a:pPr>
            <a:r>
              <a:rPr lang="zh-CN" sz="2800" b="1" dirty="0">
                <a:solidFill>
                  <a:schemeClr val="tx1"/>
                </a:solidFill>
                <a:latin typeface="微软雅黑" panose="020B0503020204020204" pitchFamily="34" charset="-122"/>
                <a:ea typeface="微软雅黑" panose="020B0503020204020204" pitchFamily="34" charset="-122"/>
              </a:rPr>
              <a:t>研究目的：</a:t>
            </a:r>
            <a:endParaRPr lang="zh-CN" sz="2800" b="1" dirty="0">
              <a:solidFill>
                <a:schemeClr val="tx1"/>
              </a:solidFill>
              <a:latin typeface="微软雅黑" panose="020B0503020204020204" pitchFamily="34" charset="-122"/>
              <a:ea typeface="微软雅黑" panose="020B0503020204020204" pitchFamily="34" charset="-122"/>
            </a:endParaRPr>
          </a:p>
        </p:txBody>
      </p:sp>
      <p:sp>
        <p:nvSpPr>
          <p:cNvPr id="19" name="TextBox 26"/>
          <p:cNvSpPr txBox="1"/>
          <p:nvPr>
            <p:custDataLst>
              <p:tags r:id="rId3"/>
            </p:custDataLst>
          </p:nvPr>
        </p:nvSpPr>
        <p:spPr bwMode="auto">
          <a:xfrm>
            <a:off x="1275715" y="1844675"/>
            <a:ext cx="9211310" cy="3567430"/>
          </a:xfrm>
          <a:prstGeom prst="rect">
            <a:avLst/>
          </a:prstGeom>
          <a:noFill/>
        </p:spPr>
        <p:txBody>
          <a:bodyPr wrap="square" lIns="121917" tIns="60958" rIns="121917" bIns="60958">
            <a:spAutoFit/>
          </a:bodyPr>
          <a:p>
            <a:pPr marL="342900" indent="-342900" algn="just" fontAlgn="base">
              <a:lnSpc>
                <a:spcPct val="100000"/>
              </a:lnSpc>
              <a:buClrTx/>
              <a:buSzTx/>
              <a:buFont typeface="Wingdings" panose="05000000000000000000" charset="0"/>
              <a:buChar char="n"/>
            </a:pPr>
            <a:r>
              <a:rPr lang="zh-CN" sz="2800" dirty="0">
                <a:solidFill>
                  <a:schemeClr val="bg1">
                    <a:lumMod val="50000"/>
                  </a:schemeClr>
                </a:solidFill>
                <a:latin typeface="微软雅黑" panose="020B0503020204020204" pitchFamily="34" charset="-122"/>
                <a:ea typeface="微软雅黑" panose="020B0503020204020204" pitchFamily="34" charset="-122"/>
              </a:rPr>
              <a:t>本文的目标是建立一个系统，使地球上的任何人都能远程通信。不幸的是，现有的虚拟形象技术在这些领域是有限的。传统的计算机图形设备和渲染方法可以制作出高质量的虚拟形象，但需要大量的手工美术工作，因此推广到普通人群的成本很高。图像空间生成模型，如StyleGAN，可以合成极其清晰的逼真的面部图像，并以自动化的方式在大范围内这样做。然而，可靠地控制这些无监督方法的输出仍然是一个悬而未决的研究问题。</a:t>
            </a:r>
            <a:endParaRPr lang="zh-CN" sz="2800" dirty="0">
              <a:solidFill>
                <a:schemeClr val="bg1">
                  <a:lumMod val="50000"/>
                </a:schemeClr>
              </a:solidFill>
              <a:latin typeface="微软雅黑" panose="020B0503020204020204" pitchFamily="34" charset="-122"/>
              <a:ea typeface="微软雅黑" panose="020B0503020204020204" pitchFamily="34" charset="-122"/>
            </a:endParaRPr>
          </a:p>
        </p:txBody>
      </p:sp>
      <p:grpSp>
        <p:nvGrpSpPr>
          <p:cNvPr id="23" name="组合 22"/>
          <p:cNvGrpSpPr/>
          <p:nvPr/>
        </p:nvGrpSpPr>
        <p:grpSpPr>
          <a:xfrm>
            <a:off x="853440" y="1168400"/>
            <a:ext cx="887095" cy="582295"/>
            <a:chOff x="1563" y="2643"/>
            <a:chExt cx="1397" cy="917"/>
          </a:xfrm>
        </p:grpSpPr>
        <p:sp>
          <p:nvSpPr>
            <p:cNvPr id="31" name="椭圆 30"/>
            <p:cNvSpPr/>
            <p:nvPr>
              <p:custDataLst>
                <p:tags r:id="rId4"/>
              </p:custDataLst>
            </p:nvPr>
          </p:nvSpPr>
          <p:spPr>
            <a:xfrm flipH="1">
              <a:off x="1605" y="2643"/>
              <a:ext cx="928" cy="917"/>
            </a:xfrm>
            <a:prstGeom prst="ellipse">
              <a:avLst/>
            </a:prstGeom>
            <a:solidFill>
              <a:srgbClr val="00B0F0"/>
            </a:solidFill>
            <a:ln w="44450" cap="flat" cmpd="sng" algn="ctr">
              <a:noFill/>
              <a:prstDash val="solid"/>
            </a:ln>
            <a:effectLst/>
          </p:spPr>
          <p:txBody>
            <a:bodyPr rtlCol="0" anchor="ctr"/>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18" name="TextBox 25"/>
            <p:cNvSpPr txBox="1"/>
            <p:nvPr>
              <p:custDataLst>
                <p:tags r:id="rId5"/>
              </p:custDataLst>
            </p:nvPr>
          </p:nvSpPr>
          <p:spPr>
            <a:xfrm>
              <a:off x="1563" y="2664"/>
              <a:ext cx="1397" cy="868"/>
            </a:xfrm>
            <a:prstGeom prst="rect">
              <a:avLst/>
            </a:prstGeom>
            <a:noFill/>
          </p:spPr>
          <p:txBody>
            <a:bodyPr wrap="square" lIns="121917" tIns="60958" rIns="121917" bIns="60958" rtlCol="0">
              <a:spAutoFit/>
            </a:bodyPr>
            <a:p>
              <a:r>
                <a:rPr lang="en-US" altLang="zh-CN" sz="2800" dirty="0">
                  <a:solidFill>
                    <a:schemeClr val="bg1"/>
                  </a:solidFill>
                  <a:latin typeface="微软雅黑" panose="020B0503020204020204" pitchFamily="34" charset="-122"/>
                  <a:ea typeface="微软雅黑" panose="020B0503020204020204" pitchFamily="34" charset="-122"/>
                </a:rPr>
                <a:t>02</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12" grpId="0"/>
      <p:bldP spid="20"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grayscl/>
            <a:lum/>
          </a:blip>
          <a:srcRect/>
          <a:stretch>
            <a:fillRect t="-39000" b="-39000"/>
          </a:stretch>
        </a:blipFill>
        <a:effectLst/>
      </p:bgPr>
    </p:bg>
    <p:spTree>
      <p:nvGrpSpPr>
        <p:cNvPr id="1" name=""/>
        <p:cNvGrpSpPr/>
        <p:nvPr/>
      </p:nvGrpSpPr>
      <p:grpSpPr>
        <a:xfrm>
          <a:off x="0" y="0"/>
          <a:ext cx="0" cy="0"/>
          <a:chOff x="0" y="0"/>
          <a:chExt cx="0" cy="0"/>
        </a:xfrm>
      </p:grpSpPr>
      <p:sp>
        <p:nvSpPr>
          <p:cNvPr id="2" name="矩形 1"/>
          <p:cNvSpPr/>
          <p:nvPr/>
        </p:nvSpPr>
        <p:spPr>
          <a:xfrm rot="2700000">
            <a:off x="9383919" y="6617242"/>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rot="2700000">
            <a:off x="10198597" y="6619917"/>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11013273" y="6622062"/>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10605935" y="6214724"/>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2700000">
            <a:off x="11420611" y="6214725"/>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18900000" flipH="1">
            <a:off x="2211536" y="-289546"/>
            <a:ext cx="576064" cy="57606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rot="18900000" flipH="1">
            <a:off x="1396858" y="-292221"/>
            <a:ext cx="576064" cy="576064"/>
          </a:xfrm>
          <a:prstGeom prst="rect">
            <a:avLst/>
          </a:prstGeom>
          <a:solidFill>
            <a:schemeClr val="bg1">
              <a:lumMod val="50000"/>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18900000" flipH="1">
            <a:off x="582182" y="-294366"/>
            <a:ext cx="576064" cy="576064"/>
          </a:xfrm>
          <a:prstGeom prst="rect">
            <a:avLst/>
          </a:prstGeom>
          <a:solidFill>
            <a:srgbClr val="00B0F0">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rot="18900000" flipH="1">
            <a:off x="989520" y="112972"/>
            <a:ext cx="576064" cy="576064"/>
          </a:xfrm>
          <a:prstGeom prst="rect">
            <a:avLst/>
          </a:prstGeom>
          <a:solidFill>
            <a:srgbClr val="00B0F0">
              <a:alpha val="3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rot="18900000" flipH="1">
            <a:off x="174844" y="112971"/>
            <a:ext cx="576064" cy="576064"/>
          </a:xfrm>
          <a:prstGeom prst="rect">
            <a:avLst/>
          </a:prstGeom>
          <a:solidFill>
            <a:schemeClr val="bg1">
              <a:lumMod val="50000"/>
              <a:alpha val="3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3630085" y="1537354"/>
            <a:ext cx="1447546" cy="1149156"/>
            <a:chOff x="3419345" y="385660"/>
            <a:chExt cx="1447546" cy="1149156"/>
          </a:xfrm>
          <a:effectLst/>
        </p:grpSpPr>
        <p:sp>
          <p:nvSpPr>
            <p:cNvPr id="26" name="椭圆 25"/>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7" name="椭圆 26"/>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8" name="椭圆 27"/>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29" name="椭圆 28"/>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0" name="组合 29"/>
          <p:cNvGrpSpPr/>
          <p:nvPr/>
        </p:nvGrpSpPr>
        <p:grpSpPr>
          <a:xfrm flipH="1" flipV="1">
            <a:off x="7109618" y="1979815"/>
            <a:ext cx="1447546" cy="1149156"/>
            <a:chOff x="3419345" y="385660"/>
            <a:chExt cx="1447546" cy="1149156"/>
          </a:xfrm>
          <a:effectLst/>
        </p:grpSpPr>
        <p:sp>
          <p:nvSpPr>
            <p:cNvPr id="31" name="椭圆 30"/>
            <p:cNvSpPr/>
            <p:nvPr/>
          </p:nvSpPr>
          <p:spPr>
            <a:xfrm flipV="1">
              <a:off x="3419345" y="946280"/>
              <a:ext cx="588536" cy="588536"/>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2" name="椭圆 31"/>
            <p:cNvSpPr/>
            <p:nvPr/>
          </p:nvSpPr>
          <p:spPr>
            <a:xfrm flipV="1">
              <a:off x="4274117" y="1163083"/>
              <a:ext cx="299650" cy="29965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3" name="椭圆 32"/>
            <p:cNvSpPr/>
            <p:nvPr/>
          </p:nvSpPr>
          <p:spPr>
            <a:xfrm flipV="1">
              <a:off x="4650079" y="385660"/>
              <a:ext cx="216812" cy="216812"/>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4" name="椭圆 33"/>
            <p:cNvSpPr/>
            <p:nvPr/>
          </p:nvSpPr>
          <p:spPr>
            <a:xfrm flipV="1">
              <a:off x="4007881" y="550314"/>
              <a:ext cx="424390" cy="424390"/>
            </a:xfrm>
            <a:prstGeom prst="ellipse">
              <a:avLst/>
            </a:prstGeom>
            <a:solidFill>
              <a:schemeClr val="bg1">
                <a:lumMod val="50000"/>
              </a:schemeClr>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grpSp>
      <p:grpSp>
        <p:nvGrpSpPr>
          <p:cNvPr id="35" name="组合 34"/>
          <p:cNvGrpSpPr/>
          <p:nvPr/>
        </p:nvGrpSpPr>
        <p:grpSpPr>
          <a:xfrm>
            <a:off x="5087458" y="1371094"/>
            <a:ext cx="1996576" cy="1996574"/>
            <a:chOff x="3606461" y="1664340"/>
            <a:chExt cx="1040024" cy="1040024"/>
          </a:xfrm>
          <a:effectLst/>
        </p:grpSpPr>
        <p:sp>
          <p:nvSpPr>
            <p:cNvPr id="36" name="椭圆 35"/>
            <p:cNvSpPr/>
            <p:nvPr/>
          </p:nvSpPr>
          <p:spPr>
            <a:xfrm>
              <a:off x="3606461" y="1664340"/>
              <a:ext cx="1040024" cy="1040024"/>
            </a:xfrm>
            <a:prstGeom prst="ellipse">
              <a:avLst/>
            </a:prstGeom>
            <a:solidFill>
              <a:srgbClr val="00B0F0"/>
            </a:solidFill>
            <a:ln w="44450" cap="flat" cmpd="sng" algn="ctr">
              <a:noFill/>
              <a:prstDash val="solid"/>
            </a:ln>
            <a:effectLst/>
          </p:spPr>
          <p:txBody>
            <a:bodyPr rtlCol="0" anchor="ctr"/>
            <a:lstStyle/>
            <a:p>
              <a:pPr marL="0" marR="0" lvl="0" indent="0" algn="ctr" defTabSz="1218565" eaLnBrk="1" fontAlgn="auto" latinLnBrk="0" hangingPunct="1">
                <a:lnSpc>
                  <a:spcPct val="100000"/>
                </a:lnSpc>
                <a:spcBef>
                  <a:spcPts val="0"/>
                </a:spcBef>
                <a:spcAft>
                  <a:spcPts val="0"/>
                </a:spcAft>
                <a:buClrTx/>
                <a:buSzTx/>
                <a:buFontTx/>
                <a:buNone/>
                <a:defRPr/>
              </a:pPr>
              <a:endParaRPr kumimoji="0" lang="zh-CN" altLang="en-US" sz="1575"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endParaRPr>
            </a:p>
          </p:txBody>
        </p:sp>
        <p:sp>
          <p:nvSpPr>
            <p:cNvPr id="37" name="文本框 1"/>
            <p:cNvSpPr txBox="1"/>
            <p:nvPr/>
          </p:nvSpPr>
          <p:spPr>
            <a:xfrm>
              <a:off x="3936496" y="1813627"/>
              <a:ext cx="426023" cy="689385"/>
            </a:xfrm>
            <a:prstGeom prst="rect">
              <a:avLst/>
            </a:prstGeom>
            <a:noFill/>
            <a:ln>
              <a:noFill/>
            </a:ln>
            <a:effectLst/>
          </p:spPr>
          <p:txBody>
            <a:bodyPr wrap="none" rtlCol="0">
              <a:spAutoFit/>
            </a:bodyPr>
            <a:lstStyle/>
            <a:p>
              <a:pPr algn="ctr"/>
              <a:r>
                <a:rPr lang="en-US" altLang="zh-CN" sz="8000" b="1" dirty="0">
                  <a:solidFill>
                    <a:schemeClr val="bg1"/>
                  </a:solidFill>
                  <a:effectLst/>
                  <a:latin typeface="微软雅黑" panose="020B0503020204020204" pitchFamily="34" charset="-122"/>
                  <a:ea typeface="微软雅黑" panose="020B0503020204020204" pitchFamily="34" charset="-122"/>
                </a:rPr>
                <a:t>3</a:t>
              </a:r>
              <a:endParaRPr lang="zh-CN" altLang="en-US" sz="8000" b="1" dirty="0">
                <a:solidFill>
                  <a:schemeClr val="bg1"/>
                </a:solidFill>
                <a:effectLst/>
                <a:latin typeface="微软雅黑" panose="020B0503020204020204" pitchFamily="34" charset="-122"/>
                <a:ea typeface="微软雅黑" panose="020B0503020204020204" pitchFamily="34" charset="-122"/>
              </a:endParaRPr>
            </a:p>
          </p:txBody>
        </p:sp>
      </p:grpSp>
      <p:sp>
        <p:nvSpPr>
          <p:cNvPr id="38" name="矩形 69"/>
          <p:cNvSpPr>
            <a:spLocks noChangeArrowheads="1"/>
          </p:cNvSpPr>
          <p:nvPr/>
        </p:nvSpPr>
        <p:spPr bwMode="auto">
          <a:xfrm>
            <a:off x="3534391" y="3810340"/>
            <a:ext cx="5137076"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Font typeface="Arial" panose="020B0604020202020204" pitchFamily="34" charset="0"/>
              <a:buNone/>
            </a:pPr>
            <a:r>
              <a:rPr lang="zh-CN" altLang="en-US" sz="4800" spc="200" dirty="0">
                <a:solidFill>
                  <a:srgbClr val="00B0F0"/>
                </a:solidFill>
                <a:latin typeface="微软雅黑" panose="020B0503020204020204" pitchFamily="34" charset="-122"/>
                <a:ea typeface="微软雅黑" panose="020B0503020204020204" pitchFamily="34" charset="-122"/>
                <a:sym typeface="+mn-ea"/>
              </a:rPr>
              <a:t>技术贡献</a:t>
            </a:r>
            <a:endParaRPr lang="zh-CN" altLang="en-US" sz="4800" b="1" spc="200" dirty="0">
              <a:solidFill>
                <a:srgbClr val="00B0F0"/>
              </a:solidFill>
              <a:latin typeface="微软雅黑" panose="020B0503020204020204" pitchFamily="34" charset="-122"/>
              <a:ea typeface="微软雅黑" panose="020B0503020204020204" pitchFamily="34" charset="-122"/>
              <a:sym typeface="+mn-ea"/>
            </a:endParaRPr>
          </a:p>
        </p:txBody>
      </p:sp>
      <p:cxnSp>
        <p:nvCxnSpPr>
          <p:cNvPr id="40" name="直接连接符 39"/>
          <p:cNvCxnSpPr/>
          <p:nvPr/>
        </p:nvCxnSpPr>
        <p:spPr>
          <a:xfrm>
            <a:off x="2369788" y="4383237"/>
            <a:ext cx="1456264"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32888" y="4383237"/>
            <a:ext cx="1379619" cy="1"/>
          </a:xfrm>
          <a:prstGeom prst="line">
            <a:avLst/>
          </a:prstGeom>
          <a:ln w="9525">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000" advClick="0">
        <p:push dir="u"/>
      </p:transition>
    </mc:Choice>
    <mc:Fallback>
      <p:transition spd="slow" advClick="0">
        <p:push dir="u"/>
      </p:transition>
    </mc:Fallback>
  </mc:AlternateContent>
  <p:timing>
    <p:tnLst>
      <p:par>
        <p:cTn id="1" dur="indefinite" restart="never" nodeType="tmRoot"/>
      </p:par>
    </p:tnLst>
    <p:bldLst>
      <p:bldP spid="2" grpId="0" bldLvl="0" animBg="1"/>
      <p:bldP spid="3" grpId="0" bldLvl="0" animBg="1"/>
      <p:bldP spid="4" grpId="0" bldLvl="0" animBg="1"/>
      <p:bldP spid="5" grpId="0" bldLvl="0" animBg="1"/>
      <p:bldP spid="6" grpId="0" bldLvl="0" animBg="1"/>
      <p:bldP spid="7" grpId="0" bldLvl="0" animBg="1"/>
      <p:bldP spid="8" grpId="0" bldLvl="0" animBg="1"/>
      <p:bldP spid="9" grpId="0" bldLvl="0" animBg="1"/>
      <p:bldP spid="10" grpId="0" bldLvl="0" animBg="1"/>
      <p:bldP spid="11" grpId="0" bldLvl="0" animBg="1"/>
      <p:bldP spid="38" grpId="0"/>
    </p:bldLst>
  </p:timing>
</p:sld>
</file>

<file path=ppt/tags/tag1.xml><?xml version="1.0" encoding="utf-8"?>
<p:tagLst xmlns:p="http://schemas.openxmlformats.org/presentationml/2006/main">
  <p:tag name="MH" val="20150429225421"/>
  <p:tag name="MH_LIBRARY" val="CONTENTS"/>
  <p:tag name="MH_TYPE" val="NUMBER"/>
  <p:tag name="ID" val="547142"/>
  <p:tag name="MH_ORDER" val="1"/>
</p:tagLst>
</file>

<file path=ppt/tags/tag10.xml><?xml version="1.0" encoding="utf-8"?>
<p:tagLst xmlns:p="http://schemas.openxmlformats.org/presentationml/2006/main">
  <p:tag name="MH" val="20150429225421"/>
  <p:tag name="MH_LIBRARY" val="CONTENTS"/>
  <p:tag name="MH_TYPE" val="ENTRY"/>
  <p:tag name="ID" val="547142"/>
  <p:tag name="MH_ORDER" val="2"/>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MH" val="20150429225421"/>
  <p:tag name="MH_LIBRARY" val="CONTENTS"/>
  <p:tag name="MH_TYPE" val="NUMBER"/>
  <p:tag name="ID" val="547142"/>
  <p:tag name="MH_ORDER" val="2"/>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MH" val="20150429225421"/>
  <p:tag name="MH_LIBRARY" val="CONTENTS"/>
  <p:tag name="MH_TYPE" val="NUMBER"/>
  <p:tag name="ID" val="547142"/>
  <p:tag name="MH_ORDER" val="1"/>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MH" val="20150429225421"/>
  <p:tag name="MH_LIBRARY" val="CONTENTS"/>
  <p:tag name="MH_TYPE" val="NUMBER"/>
  <p:tag name="ID" val="547142"/>
  <p:tag name="MH_ORDER" val="2"/>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MH" val="20150429225421"/>
  <p:tag name="MH_LIBRARY" val="CONTENTS"/>
  <p:tag name="MH_TYPE" val="ENTRY"/>
  <p:tag name="ID" val="547142"/>
  <p:tag name="MH_ORDER" val="1"/>
</p:tagLst>
</file>

<file path=ppt/tags/tag50.xml><?xml version="1.0" encoding="utf-8"?>
<p:tagLst xmlns:p="http://schemas.openxmlformats.org/presentationml/2006/main">
  <p:tag name="commondata" val="eyJoZGlkIjoiMDA2NTdmNTQ5MjY4NzlhNTk1N2ZjNDQwYjU2MjVmMzEifQ=="/>
</p:tagLst>
</file>

<file path=ppt/tags/tag6.xml><?xml version="1.0" encoding="utf-8"?>
<p:tagLst xmlns:p="http://schemas.openxmlformats.org/presentationml/2006/main">
  <p:tag name="MH" val="20150429225421"/>
  <p:tag name="MH_LIBRARY" val="CONTENTS"/>
  <p:tag name="MH_TYPE" val="ENTRY"/>
  <p:tag name="ID" val="547142"/>
  <p:tag name="MH_ORDER" val="2"/>
</p:tagLst>
</file>

<file path=ppt/tags/tag7.xml><?xml version="1.0" encoding="utf-8"?>
<p:tagLst xmlns:p="http://schemas.openxmlformats.org/presentationml/2006/main">
  <p:tag name="MH" val="20150429225421"/>
  <p:tag name="MH_LIBRARY" val="CONTENTS"/>
  <p:tag name="MH_TYPE" val="ENTRY"/>
  <p:tag name="ID" val="547142"/>
  <p:tag name="MH_ORDER" val="1"/>
</p:tagLst>
</file>

<file path=ppt/tags/tag8.xml><?xml version="1.0" encoding="utf-8"?>
<p:tagLst xmlns:p="http://schemas.openxmlformats.org/presentationml/2006/main">
  <p:tag name="MH" val="20150429225421"/>
  <p:tag name="MH_LIBRARY" val="CONTENTS"/>
  <p:tag name="MH_TYPE" val="ENTRY"/>
  <p:tag name="ID" val="547142"/>
  <p:tag name="MH_ORDER" val="2"/>
</p:tagLst>
</file>

<file path=ppt/tags/tag9.xml><?xml version="1.0" encoding="utf-8"?>
<p:tagLst xmlns:p="http://schemas.openxmlformats.org/presentationml/2006/main">
  <p:tag name="MH" val="20150429225421"/>
  <p:tag name="MH_LIBRARY" val="CONTENTS"/>
  <p:tag name="MH_TYPE" val="NUMBER"/>
  <p:tag name="ID" val="547142"/>
  <p:tag name="MH_ORDER" val="2"/>
  <p:tag name="KSO_WM_BEAUTIFY_FLAG" val=""/>
</p:tagLst>
</file>

<file path=ppt/theme/theme1.xml><?xml version="1.0" encoding="utf-8"?>
<a:theme xmlns:a="http://schemas.openxmlformats.org/drawingml/2006/main" name="夏雨家 https://xnwe.taobao.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炫彩扁平2">
      <a:dk1>
        <a:srgbClr val="000000"/>
      </a:dk1>
      <a:lt1>
        <a:srgbClr val="FFFFFF"/>
      </a:lt1>
      <a:dk2>
        <a:srgbClr val="44546A"/>
      </a:dk2>
      <a:lt2>
        <a:srgbClr val="E7E6E6"/>
      </a:lt2>
      <a:accent1>
        <a:srgbClr val="FFBF53"/>
      </a:accent1>
      <a:accent2>
        <a:srgbClr val="F17475"/>
      </a:accent2>
      <a:accent3>
        <a:srgbClr val="01B3C5"/>
      </a:accent3>
      <a:accent4>
        <a:srgbClr val="77448C"/>
      </a:accent4>
      <a:accent5>
        <a:srgbClr val="00AF92"/>
      </a:accent5>
      <a:accent6>
        <a:srgbClr val="C65885"/>
      </a:accent6>
      <a:hlink>
        <a:srgbClr val="FCC79F"/>
      </a:hlink>
      <a:folHlink>
        <a:srgbClr val="869FB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2508</Words>
  <Application>WPS 演示</Application>
  <PresentationFormat>自定义</PresentationFormat>
  <Paragraphs>138</Paragraphs>
  <Slides>20</Slides>
  <Notes>34</Notes>
  <HiddenSlides>0</HiddenSlides>
  <MMClips>0</MMClips>
  <ScaleCrop>false</ScaleCrop>
  <HeadingPairs>
    <vt:vector size="6" baseType="variant">
      <vt:variant>
        <vt:lpstr>已用的字体</vt:lpstr>
      </vt:variant>
      <vt:variant>
        <vt:i4>19</vt:i4>
      </vt:variant>
      <vt:variant>
        <vt:lpstr>主题</vt:lpstr>
      </vt:variant>
      <vt:variant>
        <vt:i4>10</vt:i4>
      </vt:variant>
      <vt:variant>
        <vt:lpstr>幻灯片标题</vt:lpstr>
      </vt:variant>
      <vt:variant>
        <vt:i4>20</vt:i4>
      </vt:variant>
    </vt:vector>
  </HeadingPairs>
  <TitlesOfParts>
    <vt:vector size="49" baseType="lpstr">
      <vt:lpstr>Arial</vt:lpstr>
      <vt:lpstr>宋体</vt:lpstr>
      <vt:lpstr>Wingdings</vt:lpstr>
      <vt:lpstr>Calibri</vt:lpstr>
      <vt:lpstr>Impact</vt:lpstr>
      <vt:lpstr>Signika</vt:lpstr>
      <vt:lpstr>Segoe Print</vt:lpstr>
      <vt:lpstr>Open Sans Extrabold</vt:lpstr>
      <vt:lpstr>LiHei Pro</vt:lpstr>
      <vt:lpstr>迷你简汉真广标</vt:lpstr>
      <vt:lpstr>ITC Avant Garde Std Bk</vt:lpstr>
      <vt:lpstr>NumberOnly</vt:lpstr>
      <vt:lpstr>微软雅黑</vt:lpstr>
      <vt:lpstr>Times New Roman</vt:lpstr>
      <vt:lpstr>Calibri</vt:lpstr>
      <vt:lpstr>Wingdings</vt:lpstr>
      <vt:lpstr>Arial Unicode MS</vt:lpstr>
      <vt:lpstr>等线</vt:lpstr>
      <vt:lpstr>等线 Light</vt:lpstr>
      <vt:lpstr>夏雨家 https://xnwe.taobao.com/</vt:lpstr>
      <vt:lpstr>1_Office Theme</vt:lpstr>
      <vt:lpstr>2_Office Theme</vt:lpstr>
      <vt:lpstr>3_Office Theme</vt:lpstr>
      <vt:lpstr>4_Office Theme</vt:lpstr>
      <vt:lpstr>5_Office Theme</vt:lpstr>
      <vt:lpstr>6_Office Theme</vt:lpstr>
      <vt:lpstr>7_Office Theme</vt:lpstr>
      <vt:lpstr>8_Office Theme</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  Hei !!  Man!!!</cp:lastModifiedBy>
  <cp:revision>959</cp:revision>
  <dcterms:created xsi:type="dcterms:W3CDTF">2018-11-08T00:30:00Z</dcterms:created>
  <dcterms:modified xsi:type="dcterms:W3CDTF">2024-01-08T16:11:07Z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57DE7102FCB84DA797103928770390E7_12</vt:lpwstr>
  </property>
</Properties>
</file>