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48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SOAT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Etude d’un projet d’intranet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7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 rot="21180998">
            <a:off x="1746329" y="2738141"/>
            <a:ext cx="1419655" cy="2480959"/>
            <a:chOff x="1604864" y="1446245"/>
            <a:chExt cx="737118" cy="1339570"/>
          </a:xfrm>
        </p:grpSpPr>
        <p:sp>
          <p:nvSpPr>
            <p:cNvPr id="4" name="Ellipse 3"/>
            <p:cNvSpPr/>
            <p:nvPr/>
          </p:nvSpPr>
          <p:spPr>
            <a:xfrm>
              <a:off x="1744824" y="1446245"/>
              <a:ext cx="457200" cy="428272"/>
            </a:xfrm>
            <a:prstGeom prst="ellipse">
              <a:avLst/>
            </a:prstGeom>
            <a:solidFill>
              <a:srgbClr val="0B08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orde 4"/>
            <p:cNvSpPr/>
            <p:nvPr/>
          </p:nvSpPr>
          <p:spPr>
            <a:xfrm rot="5400000">
              <a:off x="1534884" y="1978717"/>
              <a:ext cx="877078" cy="737118"/>
            </a:xfrm>
            <a:prstGeom prst="chord">
              <a:avLst>
                <a:gd name="adj1" fmla="val 2700000"/>
                <a:gd name="adj2" fmla="val 18873305"/>
              </a:avLst>
            </a:prstGeom>
            <a:solidFill>
              <a:srgbClr val="0B08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3767538" y="2855739"/>
            <a:ext cx="7138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Agency FB" panose="020B0503020202020204" pitchFamily="34" charset="0"/>
              </a:rPr>
              <a:t>300 employés</a:t>
            </a:r>
          </a:p>
          <a:p>
            <a:r>
              <a:rPr lang="fr-FR" sz="3600" dirty="0" smtClean="0">
                <a:latin typeface="Agency FB" panose="020B0503020202020204" pitchFamily="34" charset="0"/>
              </a:rPr>
              <a:t>Conseil et Coaching dans le domaines de l’IT</a:t>
            </a:r>
          </a:p>
          <a:p>
            <a:r>
              <a:rPr lang="fr-FR" sz="3600" dirty="0" smtClean="0">
                <a:latin typeface="Agency FB" panose="020B0503020202020204" pitchFamily="34" charset="0"/>
              </a:rPr>
              <a:t>Spécialiste des méthodes agile</a:t>
            </a:r>
          </a:p>
          <a:p>
            <a:r>
              <a:rPr lang="fr-FR" sz="3600" dirty="0" smtClean="0">
                <a:latin typeface="Agency FB" panose="020B0503020202020204" pitchFamily="34" charset="0"/>
              </a:rPr>
              <a:t>38 millions de CA</a:t>
            </a:r>
          </a:p>
        </p:txBody>
      </p:sp>
    </p:spTree>
    <p:extLst>
      <p:ext uri="{BB962C8B-B14F-4D97-AF65-F5344CB8AC3E}">
        <p14:creationId xmlns:p14="http://schemas.microsoft.com/office/powerpoint/2010/main" val="25003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21430401">
            <a:off x="1841448" y="202875"/>
            <a:ext cx="2017927" cy="765213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 anchorCtr="0">
            <a:noAutofit/>
          </a:bodyPr>
          <a:lstStyle/>
          <a:p>
            <a:r>
              <a:rPr lang="fr-FR" sz="2400" dirty="0" err="1" smtClean="0"/>
              <a:t>ProblèmEs</a:t>
            </a:r>
            <a:endParaRPr lang="fr-FR" sz="2400" dirty="0"/>
          </a:p>
        </p:txBody>
      </p:sp>
      <p:sp>
        <p:nvSpPr>
          <p:cNvPr id="4" name="Éclair 3"/>
          <p:cNvSpPr/>
          <p:nvPr/>
        </p:nvSpPr>
        <p:spPr>
          <a:xfrm>
            <a:off x="1071332" y="305210"/>
            <a:ext cx="1504950" cy="1733550"/>
          </a:xfrm>
          <a:prstGeom prst="lightningBolt">
            <a:avLst/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12844" y="987500"/>
            <a:ext cx="526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gency FB" panose="020B0503020202020204" pitchFamily="34" charset="0"/>
              </a:rPr>
              <a:t>Employés peu impliqués dans la vie de l’entreprise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Pas de soutien du management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Manque de communication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Pas d’experts reconnus au sein de l’entreprise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008742" y="2917733"/>
            <a:ext cx="28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+mj-lt"/>
              </a:rPr>
              <a:t>Turnover important</a:t>
            </a:r>
          </a:p>
        </p:txBody>
      </p:sp>
      <p:sp>
        <p:nvSpPr>
          <p:cNvPr id="8" name="Pentagone 7"/>
          <p:cNvSpPr/>
          <p:nvPr/>
        </p:nvSpPr>
        <p:spPr>
          <a:xfrm rot="9145713">
            <a:off x="7893324" y="4473149"/>
            <a:ext cx="1796546" cy="651598"/>
          </a:xfrm>
          <a:prstGeom prst="homePlate">
            <a:avLst/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755527" y="4949519"/>
            <a:ext cx="5831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gency FB" panose="020B0503020202020204" pitchFamily="34" charset="0"/>
              </a:rPr>
              <a:t>Rendre la vie d’entreprise plus attractive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Impliquer les employés et le management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Réduire le turnover et garder des experts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1430401">
            <a:off x="1751837" y="3982490"/>
            <a:ext cx="1335382" cy="765213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Enjeux</a:t>
            </a:r>
            <a:endParaRPr lang="fr-FR" sz="2400" dirty="0"/>
          </a:p>
        </p:txBody>
      </p:sp>
      <p:sp>
        <p:nvSpPr>
          <p:cNvPr id="11" name="Étoile à 5 branches 10"/>
          <p:cNvSpPr/>
          <p:nvPr/>
        </p:nvSpPr>
        <p:spPr>
          <a:xfrm rot="20569044">
            <a:off x="1425000" y="5496945"/>
            <a:ext cx="784352" cy="721488"/>
          </a:xfrm>
          <a:prstGeom prst="star5">
            <a:avLst>
              <a:gd name="adj" fmla="val 32323"/>
              <a:gd name="hf" fmla="val 105146"/>
              <a:gd name="vf" fmla="val 110557"/>
            </a:avLst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 rot="20569044">
            <a:off x="2082590" y="5075221"/>
            <a:ext cx="445770" cy="400376"/>
          </a:xfrm>
          <a:prstGeom prst="star5">
            <a:avLst>
              <a:gd name="adj" fmla="val 32323"/>
              <a:gd name="hf" fmla="val 105146"/>
              <a:gd name="vf" fmla="val 110557"/>
            </a:avLst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 rot="20569044">
            <a:off x="1911909" y="6214776"/>
            <a:ext cx="1146707" cy="977985"/>
          </a:xfrm>
          <a:prstGeom prst="star5">
            <a:avLst>
              <a:gd name="adj" fmla="val 32323"/>
              <a:gd name="hf" fmla="val 105146"/>
              <a:gd name="vf" fmla="val 110557"/>
            </a:avLst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 rot="20569044">
            <a:off x="2439942" y="4804244"/>
            <a:ext cx="188200" cy="166637"/>
          </a:xfrm>
          <a:prstGeom prst="star5">
            <a:avLst>
              <a:gd name="adj" fmla="val 32323"/>
              <a:gd name="hf" fmla="val 105146"/>
              <a:gd name="vf" fmla="val 110557"/>
            </a:avLst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entagone 14"/>
          <p:cNvSpPr/>
          <p:nvPr/>
        </p:nvSpPr>
        <p:spPr>
          <a:xfrm rot="1451885">
            <a:off x="7543919" y="1841888"/>
            <a:ext cx="1796546" cy="651598"/>
          </a:xfrm>
          <a:prstGeom prst="homePlate">
            <a:avLst/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9425"/>
              </p:ext>
            </p:extLst>
          </p:nvPr>
        </p:nvGraphicFramePr>
        <p:xfrm>
          <a:off x="1123211" y="191069"/>
          <a:ext cx="10611588" cy="65802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22318"/>
                <a:gridCol w="2122318"/>
                <a:gridCol w="1061158"/>
                <a:gridCol w="1061158"/>
                <a:gridCol w="2122318"/>
                <a:gridCol w="2122318"/>
              </a:tblGrid>
              <a:tr h="28084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Problem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Unique Value </a:t>
                      </a:r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Prop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Unfair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Advantage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 Segments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</a:tr>
              <a:tr h="2533905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Turnover du personnel dû à :          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Manque de reconnaissance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Manque de communication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Intranet contenant : 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-mail intra-entraprise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-forum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-dashboard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-plateforme d'e-learning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facilite communication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mise en valeur des réussites de l'entreprise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- intranet personnalisable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utilisé par de nombreuses personnes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se déploie sur tous types de supports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permet de viser les besoins des utlisateurs pour proposer une solution adaptée aux besoins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>
                          <a:effectLst/>
                        </a:rPr>
                        <a:t>Employés de l'entreprise</a:t>
                      </a:r>
                      <a:br>
                        <a:rPr lang="fr-FR" sz="1600" u="none" strike="noStrike" dirty="0">
                          <a:effectLst/>
                        </a:rPr>
                      </a:br>
                      <a:endParaRPr lang="fr-FR" sz="1600" b="0" i="0" u="none" strike="noStrike" dirty="0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</a:tr>
              <a:tr h="30483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Existing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Alternatives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</a:rPr>
                        <a:t>Key Metrics</a:t>
                      </a:r>
                      <a:endParaRPr lang="fr-FR" sz="1800" b="1" i="0" u="none" strike="noStrike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</a:rPr>
                        <a:t>High-Level Concept</a:t>
                      </a:r>
                      <a:endParaRPr lang="fr-FR" sz="1800" b="1" i="0" u="none" strike="noStrike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>
                          <a:solidFill>
                            <a:schemeClr val="bg1"/>
                          </a:solidFill>
                          <a:effectLst/>
                        </a:rPr>
                        <a:t>Channels</a:t>
                      </a:r>
                      <a:endParaRPr lang="fr-FR" sz="1800" b="1" i="0" u="none" strike="noStrike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Early</a:t>
                      </a:r>
                      <a:r>
                        <a:rPr lang="fr-F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8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Adopters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</a:tr>
              <a:tr h="2073195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Mise en place d'un intranet 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Taux utilisation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Type d'utilisation 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 err="1" smtClean="0">
                          <a:effectLst/>
                        </a:rPr>
                        <a:t>SOATnet</a:t>
                      </a:r>
                      <a:r>
                        <a:rPr lang="fr-FR" sz="1600" u="none" strike="noStrike" dirty="0" smtClean="0">
                          <a:effectLst/>
                        </a:rPr>
                        <a:t>:</a:t>
                      </a:r>
                      <a:r>
                        <a:rPr lang="fr-FR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fr-FR" sz="1600" i="1" u="none" strike="noStrike" dirty="0" err="1" smtClean="0">
                          <a:effectLst/>
                        </a:rPr>
                        <a:t>SOATez</a:t>
                      </a:r>
                      <a:r>
                        <a:rPr lang="fr-FR" sz="1600" i="1" u="none" strike="noStrike" dirty="0" smtClean="0">
                          <a:effectLst/>
                        </a:rPr>
                        <a:t> </a:t>
                      </a:r>
                      <a:r>
                        <a:rPr lang="fr-FR" sz="1600" i="1" u="none" strike="noStrike" dirty="0">
                          <a:effectLst/>
                        </a:rPr>
                        <a:t>le pas, rejoignez-nous !</a:t>
                      </a:r>
                      <a:endParaRPr lang="fr-FR" sz="1600" b="0" i="1" u="none" strike="noStrike" dirty="0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>
                          <a:effectLst/>
                        </a:rPr>
                        <a:t>mailing</a:t>
                      </a:r>
                      <a:br>
                        <a:rPr lang="fr-FR" sz="1600" u="none" strike="noStrike" dirty="0">
                          <a:effectLst/>
                        </a:rPr>
                      </a:br>
                      <a:r>
                        <a:rPr lang="fr-FR" sz="1600" u="none" strike="noStrike" dirty="0" smtClean="0">
                          <a:effectLst/>
                        </a:rPr>
                        <a:t>affichages </a:t>
                      </a:r>
                      <a:r>
                        <a:rPr lang="fr-FR" sz="1600" u="none" strike="noStrike" dirty="0">
                          <a:effectLst/>
                        </a:rPr>
                        <a:t>dans l'entreprise</a:t>
                      </a:r>
                      <a:br>
                        <a:rPr lang="fr-FR" sz="1600" u="none" strike="noStrike" dirty="0">
                          <a:effectLst/>
                        </a:rPr>
                      </a:br>
                      <a:r>
                        <a:rPr lang="fr-FR" sz="1600" u="none" strike="noStrike" dirty="0" err="1">
                          <a:effectLst/>
                        </a:rPr>
                        <a:t>afterwork</a:t>
                      </a:r>
                      <a:r>
                        <a:rPr lang="fr-FR" sz="1600" u="none" strike="noStrike" dirty="0">
                          <a:effectLst/>
                        </a:rPr>
                        <a:t> d'information</a:t>
                      </a:r>
                      <a:br>
                        <a:rPr lang="fr-FR" sz="1600" u="none" strike="noStrike" dirty="0">
                          <a:effectLst/>
                        </a:rPr>
                      </a:br>
                      <a:r>
                        <a:rPr lang="fr-FR" sz="1600" u="none" strike="noStrike" dirty="0">
                          <a:effectLst/>
                        </a:rPr>
                        <a:t>responsable référent par équipe</a:t>
                      </a:r>
                      <a:br>
                        <a:rPr lang="fr-FR" sz="1600" u="none" strike="noStrike" dirty="0">
                          <a:effectLst/>
                        </a:rPr>
                      </a:br>
                      <a:r>
                        <a:rPr lang="fr-FR" sz="1600" u="none" strike="noStrike" dirty="0" err="1">
                          <a:effectLst/>
                        </a:rPr>
                        <a:t>gamification</a:t>
                      </a:r>
                      <a:r>
                        <a:rPr lang="fr-FR" sz="1600" u="none" strike="noStrike" dirty="0">
                          <a:effectLst/>
                        </a:rPr>
                        <a:t> de l'utilisation de l'intranet (badge, jeux à thème…)</a:t>
                      </a:r>
                      <a:endParaRPr lang="fr-FR" sz="1600" b="0" i="0" u="none" strike="noStrike" dirty="0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Cadre de l'entreprise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Membres du CE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Service de communication interne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</a:tr>
              <a:tr h="3048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>
                          <a:solidFill>
                            <a:schemeClr val="bg1"/>
                          </a:solidFill>
                          <a:effectLst/>
                        </a:rPr>
                        <a:t>Cost Structure</a:t>
                      </a:r>
                      <a:endParaRPr lang="fr-FR" sz="2000" b="1" i="0" u="none" strike="noStrike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Revenue </a:t>
                      </a:r>
                      <a:r>
                        <a:rPr lang="fr-FR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Streams</a:t>
                      </a:r>
                      <a:endParaRPr lang="fr-FR" sz="2000" b="1" i="0" u="none" strike="noStrike" dirty="0">
                        <a:solidFill>
                          <a:schemeClr val="bg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 anchor="ctr">
                    <a:solidFill>
                      <a:srgbClr val="0B08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812903">
                <a:tc gridSpan="3"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>
                          <a:effectLst/>
                        </a:rPr>
                        <a:t>periode de test  : 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intranet clé en main 150 000€ avec maintenance debug d'1 an</a:t>
                      </a:r>
                      <a:br>
                        <a:rPr lang="fr-FR" sz="1600" u="none" strike="noStrike">
                          <a:effectLst/>
                        </a:rPr>
                      </a:br>
                      <a:r>
                        <a:rPr lang="fr-FR" sz="1600" u="none" strike="noStrike">
                          <a:effectLst/>
                        </a:rPr>
                        <a:t>- si souhait de maintenance prolongée : nouvelle prestation </a:t>
                      </a:r>
                      <a:endParaRPr lang="fr-FR" sz="1600" b="0" i="0" u="none" strike="noStrike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>
                          <a:effectLst/>
                        </a:rPr>
                        <a:t>SOAT</a:t>
                      </a:r>
                      <a:endParaRPr lang="fr-FR" sz="1600" b="0" i="0" u="none" strike="noStrike" dirty="0">
                        <a:solidFill>
                          <a:srgbClr val="80808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55188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 rot="21430401">
            <a:off x="114612" y="2198831"/>
            <a:ext cx="1419508" cy="765213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Lean </a:t>
            </a:r>
            <a:r>
              <a:rPr lang="fr-FR" sz="2400" dirty="0" err="1" smtClean="0"/>
              <a:t>Canvas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7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21430401">
            <a:off x="1679927" y="269878"/>
            <a:ext cx="2017927" cy="765213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 anchorCtr="0">
            <a:noAutofit/>
          </a:bodyPr>
          <a:lstStyle/>
          <a:p>
            <a:r>
              <a:rPr lang="fr-FR" sz="2400" dirty="0" smtClean="0"/>
              <a:t>Solution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67596" y="1242934"/>
            <a:ext cx="327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gency FB" panose="020B0503020202020204" pitchFamily="34" charset="0"/>
              </a:rPr>
              <a:t>Développement d’un intranet afin de créer un esprit d’entreprise fort et attrayant</a:t>
            </a:r>
          </a:p>
        </p:txBody>
      </p:sp>
      <p:sp>
        <p:nvSpPr>
          <p:cNvPr id="3" name="Soleil 2"/>
          <p:cNvSpPr/>
          <p:nvPr/>
        </p:nvSpPr>
        <p:spPr>
          <a:xfrm rot="19700192">
            <a:off x="3384420" y="149883"/>
            <a:ext cx="1241619" cy="1140520"/>
          </a:xfrm>
          <a:prstGeom prst="sun">
            <a:avLst/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142862" y="4619330"/>
            <a:ext cx="6311590" cy="2461673"/>
          </a:xfrm>
          <a:prstGeom prst="roundRect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latin typeface="Agency FB" panose="020B0503020202020204" pitchFamily="34" charset="0"/>
              </a:rPr>
              <a:t>Réputation plus solide auprès des clients grâce aux experts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Moins de coûts de formation des nouveaux arrivants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Employés plus productifs</a:t>
            </a:r>
            <a:endParaRPr lang="fr-FR" sz="2400" dirty="0">
              <a:latin typeface="Agency FB" panose="020B0503020202020204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 rot="21430401">
            <a:off x="5837518" y="4415144"/>
            <a:ext cx="1361737" cy="765213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Valeur ajoutée</a:t>
            </a:r>
            <a:endParaRPr lang="fr-FR" sz="2400" dirty="0"/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 rot="21276682">
            <a:off x="6402144" y="255255"/>
            <a:ext cx="1592221" cy="794457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Features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931079" y="1122720"/>
            <a:ext cx="5978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gency FB" panose="020B0503020202020204" pitchFamily="34" charset="0"/>
              </a:rPr>
              <a:t>Dashboard sur l’actualité de l’entreprise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Forum d’échanges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Système de messagerie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Blog sur l’actualité de l’entreprise et du domaine de l’IT</a:t>
            </a:r>
          </a:p>
          <a:p>
            <a:r>
              <a:rPr lang="fr-FR" sz="2400" dirty="0" smtClean="0">
                <a:latin typeface="Agency FB" panose="020B0503020202020204" pitchFamily="34" charset="0"/>
              </a:rPr>
              <a:t>Plateforme d’e-learning</a:t>
            </a:r>
          </a:p>
        </p:txBody>
      </p:sp>
      <p:sp>
        <p:nvSpPr>
          <p:cNvPr id="22" name="Cœur 21"/>
          <p:cNvSpPr/>
          <p:nvPr/>
        </p:nvSpPr>
        <p:spPr>
          <a:xfrm rot="1616815">
            <a:off x="9899061" y="2794590"/>
            <a:ext cx="1008463" cy="1002972"/>
          </a:xfrm>
          <a:prstGeom prst="heart">
            <a:avLst/>
          </a:prstGeom>
          <a:solidFill>
            <a:srgbClr val="0B082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 rot="21276682">
            <a:off x="1049813" y="3209108"/>
            <a:ext cx="1224946" cy="794457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Com’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277420" y="4225915"/>
            <a:ext cx="2714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gency FB" panose="020B0503020202020204" pitchFamily="34" charset="0"/>
              </a:rPr>
              <a:t>Mailing</a:t>
            </a:r>
          </a:p>
          <a:p>
            <a:r>
              <a:rPr lang="fr-FR" sz="2400" dirty="0" err="1" smtClean="0">
                <a:latin typeface="Agency FB" panose="020B0503020202020204" pitchFamily="34" charset="0"/>
              </a:rPr>
              <a:t>Afterworks</a:t>
            </a:r>
            <a:r>
              <a:rPr lang="fr-FR" sz="2400" dirty="0" smtClean="0">
                <a:latin typeface="Agency FB" panose="020B0503020202020204" pitchFamily="34" charset="0"/>
              </a:rPr>
              <a:t> d’information</a:t>
            </a:r>
          </a:p>
          <a:p>
            <a:r>
              <a:rPr lang="fr-FR" sz="2400" dirty="0" err="1" smtClean="0">
                <a:latin typeface="Agency FB" panose="020B0503020202020204" pitchFamily="34" charset="0"/>
              </a:rPr>
              <a:t>Gamification</a:t>
            </a:r>
            <a:r>
              <a:rPr lang="fr-FR" sz="2400" dirty="0" smtClean="0">
                <a:latin typeface="Agency FB" panose="020B0503020202020204" pitchFamily="34" charset="0"/>
              </a:rPr>
              <a:t> de l’intranet</a:t>
            </a:r>
          </a:p>
          <a:p>
            <a:endParaRPr lang="fr-FR" sz="2400" dirty="0" smtClean="0">
              <a:latin typeface="Agency FB" panose="020B0503020202020204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865864" y="3523303"/>
            <a:ext cx="400829" cy="412879"/>
          </a:xfrm>
          <a:prstGeom prst="ellipse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apèze 26"/>
          <p:cNvSpPr/>
          <p:nvPr/>
        </p:nvSpPr>
        <p:spPr>
          <a:xfrm rot="15693480">
            <a:off x="3108678" y="3353509"/>
            <a:ext cx="688325" cy="627554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apèze 28"/>
          <p:cNvSpPr/>
          <p:nvPr/>
        </p:nvSpPr>
        <p:spPr>
          <a:xfrm rot="14052493">
            <a:off x="3955738" y="2944708"/>
            <a:ext cx="91151" cy="396759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apèze 29"/>
          <p:cNvSpPr/>
          <p:nvPr/>
        </p:nvSpPr>
        <p:spPr>
          <a:xfrm rot="14843883">
            <a:off x="4143308" y="2997535"/>
            <a:ext cx="91151" cy="594870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apèze 30"/>
          <p:cNvSpPr/>
          <p:nvPr/>
        </p:nvSpPr>
        <p:spPr>
          <a:xfrm rot="15352821">
            <a:off x="4200692" y="3165229"/>
            <a:ext cx="91151" cy="594870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apèze 31"/>
          <p:cNvSpPr/>
          <p:nvPr/>
        </p:nvSpPr>
        <p:spPr>
          <a:xfrm rot="16836670">
            <a:off x="4143307" y="3680671"/>
            <a:ext cx="91151" cy="396759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apèze 32"/>
          <p:cNvSpPr/>
          <p:nvPr/>
        </p:nvSpPr>
        <p:spPr>
          <a:xfrm rot="15899708">
            <a:off x="4246839" y="3326054"/>
            <a:ext cx="91151" cy="594870"/>
          </a:xfrm>
          <a:prstGeom prst="trapezoid">
            <a:avLst/>
          </a:prstGeom>
          <a:solidFill>
            <a:srgbClr val="0B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836529" y="3969609"/>
            <a:ext cx="8542670" cy="951135"/>
          </a:xfrm>
        </p:spPr>
        <p:txBody>
          <a:bodyPr>
            <a:noAutofit/>
          </a:bodyPr>
          <a:lstStyle/>
          <a:p>
            <a:r>
              <a:rPr lang="fr-FR" sz="3600" dirty="0" smtClean="0"/>
              <a:t>Merci de votre attention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54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67</TotalTime>
  <Words>207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Gill Sans MT</vt:lpstr>
      <vt:lpstr>Impact</vt:lpstr>
      <vt:lpstr>Badge</vt:lpstr>
      <vt:lpstr>SOAT</vt:lpstr>
      <vt:lpstr>Le client</vt:lpstr>
      <vt:lpstr>ProblèmEs</vt:lpstr>
      <vt:lpstr>Présentation PowerPoint</vt:lpstr>
      <vt:lpstr>Solution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SOAT</dc:title>
  <dc:creator>adminl</dc:creator>
  <cp:lastModifiedBy>adminl</cp:lastModifiedBy>
  <cp:revision>6</cp:revision>
  <dcterms:created xsi:type="dcterms:W3CDTF">2017-12-27T09:12:02Z</dcterms:created>
  <dcterms:modified xsi:type="dcterms:W3CDTF">2017-12-27T10:19:51Z</dcterms:modified>
</cp:coreProperties>
</file>