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300" r:id="rId2"/>
    <p:sldId id="325" r:id="rId3"/>
    <p:sldId id="469" r:id="rId4"/>
    <p:sldId id="384" r:id="rId5"/>
    <p:sldId id="470" r:id="rId6"/>
    <p:sldId id="385" r:id="rId7"/>
    <p:sldId id="420" r:id="rId8"/>
    <p:sldId id="386" r:id="rId9"/>
    <p:sldId id="399" r:id="rId10"/>
    <p:sldId id="400" r:id="rId11"/>
    <p:sldId id="387" r:id="rId12"/>
    <p:sldId id="388" r:id="rId13"/>
    <p:sldId id="421" r:id="rId14"/>
    <p:sldId id="389" r:id="rId15"/>
    <p:sldId id="401" r:id="rId16"/>
    <p:sldId id="402" r:id="rId17"/>
    <p:sldId id="468" r:id="rId18"/>
    <p:sldId id="422" r:id="rId19"/>
    <p:sldId id="471" r:id="rId20"/>
    <p:sldId id="455" r:id="rId21"/>
    <p:sldId id="391" r:id="rId22"/>
    <p:sldId id="424" r:id="rId23"/>
    <p:sldId id="457" r:id="rId24"/>
    <p:sldId id="456" r:id="rId25"/>
    <p:sldId id="392" r:id="rId26"/>
    <p:sldId id="403" r:id="rId27"/>
    <p:sldId id="394" r:id="rId28"/>
    <p:sldId id="423" r:id="rId29"/>
    <p:sldId id="396" r:id="rId30"/>
    <p:sldId id="397" r:id="rId31"/>
    <p:sldId id="398" r:id="rId32"/>
    <p:sldId id="440" r:id="rId33"/>
    <p:sldId id="472" r:id="rId34"/>
    <p:sldId id="427" r:id="rId35"/>
    <p:sldId id="428" r:id="rId36"/>
    <p:sldId id="429" r:id="rId37"/>
    <p:sldId id="458" r:id="rId38"/>
    <p:sldId id="459" r:id="rId39"/>
    <p:sldId id="431" r:id="rId40"/>
    <p:sldId id="432" r:id="rId41"/>
    <p:sldId id="443" r:id="rId42"/>
    <p:sldId id="433" r:id="rId43"/>
    <p:sldId id="462" r:id="rId44"/>
    <p:sldId id="461" r:id="rId45"/>
    <p:sldId id="460" r:id="rId46"/>
    <p:sldId id="473" r:id="rId47"/>
    <p:sldId id="474" r:id="rId48"/>
    <p:sldId id="442" r:id="rId49"/>
    <p:sldId id="463" r:id="rId50"/>
    <p:sldId id="444" r:id="rId51"/>
    <p:sldId id="449" r:id="rId52"/>
    <p:sldId id="464" r:id="rId53"/>
    <p:sldId id="466" r:id="rId54"/>
    <p:sldId id="467" r:id="rId55"/>
    <p:sldId id="475" r:id="rId56"/>
    <p:sldId id="417" r:id="rId57"/>
    <p:sldId id="418" r:id="rId58"/>
    <p:sldId id="419" r:id="rId59"/>
    <p:sldId id="476" r:id="rId60"/>
    <p:sldId id="477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9" autoAdjust="0"/>
    <p:restoredTop sz="84429" autoAdjust="0"/>
  </p:normalViewPr>
  <p:slideViewPr>
    <p:cSldViewPr snapToGrid="0">
      <p:cViewPr varScale="1">
        <p:scale>
          <a:sx n="98" d="100"/>
          <a:sy n="98" d="100"/>
        </p:scale>
        <p:origin x="1602" y="84"/>
      </p:cViewPr>
      <p:guideLst/>
    </p:cSldViewPr>
  </p:slideViewPr>
  <p:outlineViewPr>
    <p:cViewPr>
      <p:scale>
        <a:sx n="33" d="100"/>
        <a:sy n="33" d="100"/>
      </p:scale>
      <p:origin x="0" y="-91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7424-ADA2-BD49-BF3C-425E5A93F7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896C-8D0E-B04D-A9C9-1CE68DE3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Draws</a:t>
            </a:r>
            <a:r>
              <a:rPr lang="zh-CN" altLang="en-US" dirty="0" smtClean="0"/>
              <a:t>比较少发生，另一篇中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critic network</a:t>
            </a:r>
            <a:r>
              <a:rPr lang="zh-CN" altLang="en-US" dirty="0" smtClean="0"/>
              <a:t>得到的是</a:t>
            </a:r>
            <a:r>
              <a:rPr lang="en-US" altLang="zh-CN" dirty="0" smtClean="0"/>
              <a:t>player1</a:t>
            </a:r>
            <a:r>
              <a:rPr lang="zh-CN" altLang="en-US" dirty="0" smtClean="0"/>
              <a:t>的胜率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move is often near a position which has been occupied.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第二个相当于随机选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action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时增加随机性，至此整个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结构介绍完了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这个结构是从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time t,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fed forward to the Action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x(t)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描述的是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board state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Action Selection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针对棋盘的状态选取对应的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Under the action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游戏就会转移到下一个状态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同时得到一个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+1)).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在这个结构里面，我们还有一个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的核心思想，用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Network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用来估计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function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reward r(x(t+1)), the estimation V(t) and V(t+1) are used to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network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的参数，使其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 function)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Bellman equation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接下里我们分别介绍这个结构里的内容和组件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1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这也是为什么可以前述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我们先介绍一下</a:t>
            </a:r>
            <a:r>
              <a:rPr lang="en-US" altLang="zh-CN" dirty="0" smtClean="0"/>
              <a:t>MCTS</a:t>
            </a:r>
            <a:r>
              <a:rPr lang="zh-CN" altLang="en-US" dirty="0" smtClean="0"/>
              <a:t>的基本过程，再介绍五子棋中用的两种</a:t>
            </a:r>
            <a:r>
              <a:rPr lang="en-US" altLang="zh-CN" dirty="0" smtClean="0"/>
              <a:t>MCTS</a:t>
            </a:r>
            <a:endParaRPr lang="en-US" altLang="zh-CN" dirty="0" smtClean="0"/>
          </a:p>
          <a:p>
            <a:r>
              <a:rPr lang="zh-CN" altLang="en-US" dirty="0" smtClean="0"/>
              <a:t>然后再结合</a:t>
            </a:r>
            <a:r>
              <a:rPr lang="en-US" altLang="zh-CN" dirty="0" smtClean="0"/>
              <a:t>ADP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选到一个</a:t>
            </a:r>
            <a:r>
              <a:rPr lang="en-US" altLang="zh-CN" dirty="0" smtClean="0"/>
              <a:t>most urgent to expand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node(</a:t>
            </a:r>
            <a:r>
              <a:rPr lang="zh-CN" altLang="en-US" dirty="0" smtClean="0"/>
              <a:t>例如没有</a:t>
            </a:r>
            <a:r>
              <a:rPr lang="en-US" altLang="zh-CN" dirty="0" smtClean="0"/>
              <a:t>visit</a:t>
            </a:r>
            <a:r>
              <a:rPr lang="zh-CN" altLang="en-US" dirty="0" smtClean="0"/>
              <a:t>过得节点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expand</a:t>
            </a:r>
            <a:r>
              <a:rPr lang="zh-CN" altLang="en-US" dirty="0" smtClean="0"/>
              <a:t>他的子节点（没有走过的）</a:t>
            </a:r>
            <a:endParaRPr lang="en-US" altLang="zh-CN" dirty="0" smtClean="0"/>
          </a:p>
          <a:p>
            <a:r>
              <a:rPr lang="zh-CN" altLang="en-US" dirty="0" smtClean="0"/>
              <a:t>之后从这个节点开始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， 然后回传（将</a:t>
            </a:r>
            <a:r>
              <a:rPr lang="en-US" altLang="zh-CN" dirty="0" smtClean="0"/>
              <a:t>root node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expand node</a:t>
            </a:r>
            <a:r>
              <a:rPr lang="zh-CN" altLang="en-US" dirty="0" smtClean="0"/>
              <a:t>）遍历次数和总的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5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自适应动态规划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7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这个和前面的</a:t>
            </a:r>
            <a:r>
              <a:rPr lang="en-US" altLang="zh-CN" dirty="0" smtClean="0"/>
              <a:t>MCTS</a:t>
            </a:r>
            <a:r>
              <a:rPr lang="zh-CN" altLang="en-US" dirty="0" smtClean="0"/>
              <a:t>基本过程不太一样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每一</a:t>
            </a:r>
            <a:r>
              <a:rPr lang="zh-CN" altLang="en-US" dirty="0" smtClean="0"/>
              <a:t>个可能的动作得到的</a:t>
            </a:r>
            <a:r>
              <a:rPr lang="en-US" altLang="zh-CN" dirty="0" smtClean="0"/>
              <a:t>s(m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，都</a:t>
            </a:r>
            <a:r>
              <a:rPr lang="zh-CN" altLang="en-US" dirty="0" smtClean="0"/>
              <a:t>做同样次数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，得到这个</a:t>
            </a:r>
            <a:r>
              <a:rPr lang="en-US" altLang="zh-CN" dirty="0" smtClean="0"/>
              <a:t>action </a:t>
            </a:r>
            <a:r>
              <a:rPr lang="en-US" altLang="zh-CN" dirty="0" smtClean="0"/>
              <a:t>m</a:t>
            </a:r>
            <a:r>
              <a:rPr lang="zh-CN" altLang="en-US" dirty="0" smtClean="0"/>
              <a:t>对应的的</a:t>
            </a:r>
            <a:r>
              <a:rPr lang="en-US" altLang="zh-CN" dirty="0" smtClean="0"/>
              <a:t>total reward</a:t>
            </a:r>
            <a:r>
              <a:rPr lang="zh-CN" altLang="en-US" dirty="0" smtClean="0"/>
              <a:t>，记录下来</a:t>
            </a:r>
            <a:endParaRPr lang="en-US" altLang="zh-CN" dirty="0" smtClean="0"/>
          </a:p>
          <a:p>
            <a:r>
              <a:rPr lang="zh-CN" altLang="en-US" dirty="0" smtClean="0"/>
              <a:t>最后选</a:t>
            </a:r>
            <a:r>
              <a:rPr lang="en-US" altLang="zh-CN" dirty="0" smtClean="0"/>
              <a:t>total reward</a:t>
            </a:r>
            <a:r>
              <a:rPr lang="zh-CN" altLang="en-US" dirty="0" smtClean="0"/>
              <a:t>最高的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有两个节点，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</a:t>
                </a:r>
                <a:r>
                  <a:rPr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v’</a:t>
                </a:r>
                <a:r>
                  <a:rPr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的父亲结点</a:t>
                </a:r>
                <a:endParaRPr lang="en-GB" altLang="zh-CN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total </a:t>
                </a:r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simulation reward </a:t>
                </a:r>
                <a:r>
                  <a:rPr lang="en-GB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GB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</a:t>
                </a:r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12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overall number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encourages the exploitation of higher reward selection 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encourages the exploration of less visited choices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total simulation reward </a:t>
                </a:r>
                <a:r>
                  <a:rPr lang="en-GB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GB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</a:t>
                </a:r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), </a:t>
                </a:r>
                <a:r>
                  <a:rPr lang="en-US" altLang="zh-CN" sz="1200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𝑁(</a:t>
                </a:r>
                <a:r>
                  <a:rPr lang="en-US" altLang="zh-CN" sz="1200" b="0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𝑣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 </a:t>
                </a:r>
                <a:r>
                  <a:rPr lang="en-GB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overall number</a:t>
                </a:r>
                <a:endParaRPr lang="en-GB" altLang="zh-CN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encourages the exploitation of higher reward selection 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encourages the exploration of less visited choices 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8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这个和基本的</a:t>
            </a:r>
            <a:r>
              <a:rPr lang="en-US" altLang="zh-CN" dirty="0" smtClean="0"/>
              <a:t>MCTS</a:t>
            </a:r>
            <a:r>
              <a:rPr lang="zh-CN" altLang="en-US" dirty="0" smtClean="0"/>
              <a:t>比较相似</a:t>
            </a:r>
            <a:endParaRPr lang="en-US" altLang="zh-CN" dirty="0" smtClean="0"/>
          </a:p>
          <a:p>
            <a:r>
              <a:rPr lang="en-US" altLang="zh-CN" dirty="0" smtClean="0"/>
              <a:t>Tree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expansion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，最后</a:t>
            </a:r>
            <a:r>
              <a:rPr lang="en-US" altLang="zh-CN" dirty="0" smtClean="0"/>
              <a:t>Back</a:t>
            </a:r>
            <a:endParaRPr lang="en-US" altLang="zh-CN" dirty="0" smtClean="0"/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Tree policy</a:t>
            </a:r>
            <a:r>
              <a:rPr lang="zh-CN" altLang="en-US" dirty="0" smtClean="0"/>
              <a:t>， 优先</a:t>
            </a:r>
            <a:r>
              <a:rPr lang="zh-CN" altLang="en-US" dirty="0" smtClean="0"/>
              <a:t>考虑没有探索过的节点，如果都探索过，取</a:t>
            </a:r>
            <a:r>
              <a:rPr lang="en-US" altLang="zh-CN" dirty="0" smtClean="0"/>
              <a:t>UCT</a:t>
            </a:r>
            <a:r>
              <a:rPr lang="zh-CN" altLang="en-US" dirty="0" smtClean="0"/>
              <a:t>分数最高的节点</a:t>
            </a:r>
            <a:r>
              <a:rPr lang="zh-CN" altLang="en-US" dirty="0" smtClean="0"/>
              <a:t>，向下找，然后扩展</a:t>
            </a:r>
            <a:endParaRPr lang="en-US" altLang="zh-CN" dirty="0" smtClean="0"/>
          </a:p>
          <a:p>
            <a:r>
              <a:rPr lang="en-US" altLang="zh-CN" dirty="0" smtClean="0"/>
              <a:t>Policy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，和前一个</a:t>
            </a:r>
            <a:r>
              <a:rPr lang="en-US" altLang="zh-CN" dirty="0" smtClean="0"/>
              <a:t>HMCTS</a:t>
            </a:r>
            <a:r>
              <a:rPr lang="zh-CN" altLang="en-US" dirty="0" smtClean="0"/>
              <a:t>一样，最后回传</a:t>
            </a:r>
            <a:endParaRPr lang="en-US" altLang="zh-CN" dirty="0" smtClean="0"/>
          </a:p>
          <a:p>
            <a:r>
              <a:rPr lang="zh-CN" altLang="en-US" dirty="0" smtClean="0"/>
              <a:t>很多次迭代后，</a:t>
            </a:r>
            <a:r>
              <a:rPr lang="en-US" altLang="zh-CN" dirty="0" smtClean="0"/>
              <a:t>Best Child</a:t>
            </a:r>
            <a:r>
              <a:rPr lang="zh-CN" altLang="en-US" dirty="0" smtClean="0"/>
              <a:t>也用</a:t>
            </a:r>
            <a:r>
              <a:rPr lang="en-US" altLang="zh-CN" dirty="0" smtClean="0"/>
              <a:t>UCT</a:t>
            </a:r>
            <a:r>
              <a:rPr lang="zh-CN" altLang="en-US" dirty="0" smtClean="0"/>
              <a:t>选取最优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en-US" altLang="zh-CN" baseline="0" dirty="0" smtClean="0"/>
              <a:t> of simulation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上面都是单纯的</a:t>
            </a:r>
            <a:r>
              <a:rPr lang="en-US" altLang="zh-CN" dirty="0" smtClean="0"/>
              <a:t>MCTS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MCTS</a:t>
            </a:r>
            <a:r>
              <a:rPr lang="zh-CN" altLang="en-US" dirty="0" smtClean="0"/>
              <a:t>的时间复杂度太高，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spend a lot of time on searching some unnecessary feasible actions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only using MCTS, it should save a large amount of time to find out the suitable action for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Gomoku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0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不详细讲了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解决了</a:t>
            </a:r>
            <a:r>
              <a:rPr lang="en-US" altLang="zh-CN" dirty="0" smtClean="0"/>
              <a:t>ADP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short-sight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 network evaluation</a:t>
            </a:r>
            <a:r>
              <a:rPr lang="zh-CN" altLang="en-US" baseline="0" dirty="0" smtClean="0"/>
              <a:t>问题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根据</a:t>
            </a:r>
            <a:r>
              <a:rPr lang="en-US" altLang="zh-CN" baseline="0" dirty="0" smtClean="0"/>
              <a:t>current state, </a:t>
            </a:r>
            <a:r>
              <a:rPr lang="zh-CN" altLang="en-US" dirty="0" smtClean="0"/>
              <a:t>只能根据当前的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来训练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-&gt;MC simulations(</a:t>
            </a:r>
            <a:r>
              <a:rPr lang="zh-CN" altLang="en-US" dirty="0" smtClean="0"/>
              <a:t>每一步都能往后看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news become outdated very fast;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users’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on different news might evolve during time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try to optimize the current reward, ignore effect in the future.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how soon one user will return to this service, indicate how satisfied this user is with the recommendation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some randomness,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ϵ-greedy strategy or Upper Confidence Bound (UCB), but harm the recommendation performance to some extent(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unrelated items,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not get a relatively accurate reward estimation until this item has been tried several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times.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5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交互，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pool 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 pool make up the environment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agent: our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推荐系统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 when a user requests for news,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of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传递给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agent will select the best action and fetch user feedback as reward.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8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形式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DQN: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可以通过估计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Q-value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之后的点击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考虑到未来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（动态性）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就是使用一个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survival 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根据用户的点击状况计算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activeness.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不详细讲，感兴趣可以看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time until next event (i.e., user return) happens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设为常量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不会超过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S0 is set to 0.5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initial state of a user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 to 24 hours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λ0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1.2 × 10−5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6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composed of offline part and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part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Offine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，使用用户和系统的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 logs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去训练一个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DQN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就是根据在线交互去更新模型</a:t>
            </a:r>
            <a:endParaRPr lang="en-GB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0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user-news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label and user activeness</a:t>
            </a:r>
            <a:endParaRPr lang="zh-CN" altLang="en-US" dirty="0" smtClean="0"/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6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each timestamp, when a user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sends a news request to the system,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news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candidates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input, and generate a top-k list of news to recommend L.</a:t>
            </a:r>
          </a:p>
          <a:p>
            <a:pPr lvl="1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u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得到推荐的新闻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will give their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by his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clicks on this set of news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第三步只是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，真正的参数迭代在第四步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4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is the explore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如果来自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的结果更好，就更新成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5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Experience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去除样本相关性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43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具体怎么更新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：当前的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reward+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后面很多轮的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后面的都可以看作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reward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，形式显示了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DQN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future reward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当前开始总回报：当前即时奖励和下一个状态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s′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Immediate reward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DQN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中选动作和估计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值使用相同的参数，会导致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optimal Q-value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估计过高，所以要对选择和衡量解耦（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DQN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，使用不同的参数，类似参数冰冻中的参数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06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，就包含这四个步骤，一直迭代</a:t>
            </a:r>
            <a:endParaRPr lang="en-GB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6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Image Captioning</a:t>
            </a:r>
            <a:r>
              <a:rPr lang="zh-CN" altLang="en-US" dirty="0" smtClean="0"/>
              <a:t>为例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这个结构是从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time t,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fed forward to the Action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x(t)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描述的是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board state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Action Selection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针对棋盘的状态选取对应的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Under the action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游戏就会转移到下一个状态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同时得到一个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+1)).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在这个结构里面，我们还有一个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的核心思想，用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Network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用来估计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function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reward r(x(t+1)), the estimation V(t) and V(t+1) are used to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network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的参数，使其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 function)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Bellman equation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接下里我们分别介绍这个结构里的内容和组件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0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agent interact with an external environment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Policy: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由参数定义的生成概率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中每一步都会更新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对应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each action, the agent (the LSTM) updates its internal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“state”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并且会得到一个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中不是每一步都有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直到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generating the end-of-sequence (EOS) </a:t>
            </a:r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token,</a:t>
            </a:r>
          </a:p>
          <a:p>
            <a:endParaRPr lang="en-GB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是通过和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ground-truth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对比生成</a:t>
            </a:r>
            <a:endParaRPr lang="en-GB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36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就是一条轨迹，就是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generated sentence,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（有每个时刻生成的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5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MC sampling</a:t>
            </a:r>
            <a:r>
              <a:rPr lang="zh-CN" altLang="en-US" dirty="0" smtClean="0"/>
              <a:t>得到的</a:t>
            </a:r>
            <a:r>
              <a:rPr lang="en-US" altLang="zh-CN" dirty="0" smtClean="0"/>
              <a:t>observation</a:t>
            </a:r>
            <a:r>
              <a:rPr lang="zh-CN" altLang="en-US" dirty="0" smtClean="0"/>
              <a:t>去算</a:t>
            </a:r>
            <a:r>
              <a:rPr lang="en-US" altLang="zh-CN" dirty="0" smtClean="0"/>
              <a:t>Expectation</a:t>
            </a:r>
            <a:r>
              <a:rPr lang="zh-CN" altLang="en-US" dirty="0" smtClean="0"/>
              <a:t>，我们</a:t>
            </a:r>
            <a:r>
              <a:rPr lang="en-US" altLang="zh-CN" dirty="0" smtClean="0"/>
              <a:t>single sample</a:t>
            </a:r>
          </a:p>
          <a:p>
            <a:r>
              <a:rPr lang="zh-CN" altLang="en-US" dirty="0" smtClean="0"/>
              <a:t>每次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的时候我们只用一个</a:t>
            </a:r>
            <a:r>
              <a:rPr lang="en-US" altLang="zh-CN" dirty="0" smtClean="0"/>
              <a:t>sample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6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方差很大，训练不稳定</a:t>
            </a:r>
            <a:endParaRPr lang="en-US" altLang="zh-CN" dirty="0" smtClean="0"/>
          </a:p>
          <a:p>
            <a:r>
              <a:rPr lang="zh-CN" altLang="en-US" dirty="0" smtClean="0"/>
              <a:t>加一个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，相对原来和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， 加一个</a:t>
            </a:r>
            <a:r>
              <a:rPr lang="en-US" altLang="zh-CN" dirty="0" smtClean="0"/>
              <a:t>reference reward</a:t>
            </a:r>
          </a:p>
          <a:p>
            <a:r>
              <a:rPr lang="zh-CN" altLang="en-US" dirty="0" smtClean="0"/>
              <a:t>只要和由这个策略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的轨迹无关， 关于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也可以</a:t>
            </a:r>
            <a:endParaRPr lang="en-US" altLang="zh-CN" dirty="0" smtClean="0"/>
          </a:p>
          <a:p>
            <a:r>
              <a:rPr lang="zh-CN" altLang="en-US" dirty="0" smtClean="0"/>
              <a:t>只有满足这个条件，加上的的那部分梯度为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，对梯度没有影响，且可以降低方差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为有效减小方差，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越相关越好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0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w_s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中随机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的，我们训练的模型在</a:t>
            </a:r>
            <a:r>
              <a:rPr lang="en-US" altLang="zh-CN" dirty="0" smtClean="0"/>
              <a:t>inference</a:t>
            </a:r>
            <a:r>
              <a:rPr lang="zh-CN" altLang="en-US" dirty="0" smtClean="0"/>
              <a:t>时每一步在</a:t>
            </a:r>
            <a:r>
              <a:rPr lang="en-US" altLang="zh-CN" dirty="0" smtClean="0"/>
              <a:t>policy(P)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argmax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到的词比测试阶段生成的词好，那么在这些词的维度上，整个式子的值就是负的（因为后面那一项一定为负），负梯度方向就是正的（上升），从而提高这个词的分数；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若差一些，前面是负的，后面也是负的， 整个是正的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1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72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有一副牌，被打乱的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game occurs in a sequence of rounds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可以采取三个动作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先介绍一下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Board state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怎么构造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为了详细说明棋盘的情况，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中需要包含哪些内容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定义了一些旗子出现的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，我们要记录这些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是否出现，以及出现了几次，我们总共定义了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（包括五个子连成一条线），这里列举了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种，我们需要对两个玩家分别记录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的状况，总共就是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endParaRPr lang="en-US" altLang="zh-CN" dirty="0" smtClean="0"/>
          </a:p>
          <a:p>
            <a:r>
              <a:rPr lang="zh-CN" altLang="en-US" dirty="0" smtClean="0"/>
              <a:t>为什么定义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raw info</a:t>
            </a:r>
            <a:r>
              <a:rPr lang="zh-CN" altLang="en-US" dirty="0" smtClean="0"/>
              <a:t>，是因为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更容易理解，且</a:t>
            </a:r>
            <a:r>
              <a:rPr lang="en-US" altLang="zh-CN" dirty="0" smtClean="0"/>
              <a:t>raw info</a:t>
            </a:r>
            <a:r>
              <a:rPr lang="zh-CN" altLang="en-US" dirty="0" smtClean="0"/>
              <a:t>的状态空间大得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要记录当前轮到谁下了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要记录玩家的状态（防御还是进攻）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0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维去记录每一个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出现的个数，除了五个连成一条线，因为这个时候游戏就结束了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这个表就是这五维如何表示一个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出现的次数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下的话，就是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，反之就是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0,1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为什么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：对于不同的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轮到谁走影响不同，如前一页的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最终由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介绍完</a:t>
            </a:r>
            <a:r>
              <a:rPr lang="en-US" altLang="zh-CN" dirty="0" smtClean="0"/>
              <a:t>board state</a:t>
            </a:r>
            <a:r>
              <a:rPr lang="zh-CN" altLang="en-US" dirty="0" smtClean="0"/>
              <a:t>， 我们介绍一下</a:t>
            </a:r>
            <a:r>
              <a:rPr lang="en-US" altLang="zh-CN" dirty="0" smtClean="0"/>
              <a:t>critic</a:t>
            </a:r>
            <a:r>
              <a:rPr lang="zh-CN" altLang="en-US" dirty="0" smtClean="0"/>
              <a:t>是如何根据</a:t>
            </a:r>
            <a:r>
              <a:rPr lang="en-US" altLang="zh-CN" dirty="0" smtClean="0"/>
              <a:t>x(t)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值的</a:t>
            </a:r>
            <a:endParaRPr lang="en-US" altLang="zh-CN" dirty="0" smtClean="0"/>
          </a:p>
          <a:p>
            <a:r>
              <a:rPr lang="en-US" altLang="zh-CN" dirty="0" smtClean="0"/>
              <a:t>Input</a:t>
            </a:r>
            <a:r>
              <a:rPr lang="zh-CN" altLang="en-US" dirty="0" smtClean="0"/>
              <a:t>：就是</a:t>
            </a:r>
            <a:r>
              <a:rPr lang="en-US" altLang="zh-CN" dirty="0" smtClean="0"/>
              <a:t>size:274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state</a:t>
            </a:r>
            <a:endParaRPr lang="en-US" altLang="zh-CN" dirty="0" smtClean="0"/>
          </a:p>
          <a:p>
            <a:r>
              <a:rPr lang="en-US" altLang="zh-CN" dirty="0" smtClean="0"/>
              <a:t>Hidden </a:t>
            </a:r>
            <a:r>
              <a:rPr lang="en-US" altLang="zh-CN" dirty="0" smtClean="0"/>
              <a:t>size:100</a:t>
            </a:r>
          </a:p>
          <a:p>
            <a:r>
              <a:rPr lang="zh-CN" altLang="en-US" dirty="0" smtClean="0"/>
              <a:t>最后的</a:t>
            </a:r>
            <a:r>
              <a:rPr lang="en-US" altLang="zh-CN" dirty="0" smtClean="0"/>
              <a:t>v(t)</a:t>
            </a:r>
            <a:r>
              <a:rPr lang="zh-CN" altLang="en-US" dirty="0" smtClean="0"/>
              <a:t>就是当前棋盘的评分</a:t>
            </a:r>
            <a:r>
              <a:rPr lang="en-US" altLang="zh-CN" dirty="0" smtClean="0"/>
              <a:t>(player1</a:t>
            </a:r>
            <a:r>
              <a:rPr lang="zh-CN" altLang="en-US" dirty="0" smtClean="0"/>
              <a:t>的胜率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6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方式定义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r(t+1)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实际上就是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时刻采取的动作得到的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learning rate and gamma is the discount factor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658102"/>
            <a:ext cx="9144000" cy="205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9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5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7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8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D404D07-26DA-4CB8-925F-4520FCA72453}" type="datetimeFigureOut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3028950" cy="159657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28950" y="0"/>
            <a:ext cx="3086100" cy="159657"/>
          </a:xfrm>
          <a:prstGeom prst="rect">
            <a:avLst/>
          </a:prstGeom>
          <a:solidFill>
            <a:srgbClr val="007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15050" y="0"/>
            <a:ext cx="3028950" cy="159657"/>
          </a:xfrm>
          <a:prstGeom prst="rect">
            <a:avLst/>
          </a:prstGeom>
          <a:solidFill>
            <a:srgbClr val="00A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59657"/>
            <a:ext cx="9144000" cy="205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10.88.3.61/problem.php?cid=1003&amp;pid=0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38415" y="1831244"/>
            <a:ext cx="70592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&amp; Lab3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830058" y="4711919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Siyuan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2019-05-08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1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Board State x(t)</a:t>
            </a: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644270" cy="1017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pattern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assign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nodes(dimensions)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represent 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nodes(dimensions)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indicate which player is the first to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Totally 19*5*2+1*1*2+40*2+2 =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274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input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(dimensions)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/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8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Critical Network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(Value function)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evaluate board situations(winning probability of player1)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feed forward three-layer fully connected neural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Unnecessary to be neural network, you can try other functions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18" y="3018224"/>
            <a:ext cx="4060972" cy="20962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85235" y="3881336"/>
            <a:ext cx="680936" cy="486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Critical Network(Value function)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neural network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Define the </a:t>
            </a:r>
            <a:r>
              <a:rPr lang="en-GB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 </a:t>
            </a:r>
            <a:r>
              <a:rPr lang="en-GB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minimize the objective error</a:t>
            </a:r>
          </a:p>
          <a:p>
            <a:pPr marL="1257300" lvl="2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14" y="2907557"/>
            <a:ext cx="35814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86" y="3922917"/>
            <a:ext cx="1390650" cy="571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1295" y="2986392"/>
            <a:ext cx="768484" cy="252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 is set to 0 during the game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After a game, if player 1 wins, the final reward is 1, if he loses, the reward is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 and if he draws, the reward is 0.5.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8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 Selection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0107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chooses the move that leads to the state with 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output value obtained from 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critic network.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2 selects the move that leads to the state with 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output value obtained by the same critic network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 Selection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1" y="1533423"/>
            <a:ext cx="82454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action space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considering the empty positions near the ones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occupied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are several alternative actions which have equally high evaluation, we simply choose the one that is last found 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4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 Selection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99730" y="1533423"/>
                <a:ext cx="8430261" cy="3191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Cope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with the exploration and exploitation dilemma</a:t>
                </a: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andomly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his first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move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GB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Let both players select moves following </a:t>
                </a:r>
                <a14:m>
                  <m:oMath xmlns:m="http://schemas.openxmlformats.org/officeDocument/2006/math">
                    <m:r>
                      <a:rPr lang="zh-CN" altLang="en-GB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</m:oMath>
                </a14:m>
                <a:r>
                  <a:rPr lang="en-GB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-greedy policy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1533423"/>
                <a:ext cx="8430261" cy="3191066"/>
              </a:xfrm>
              <a:prstGeom prst="rect">
                <a:avLst/>
              </a:prstGeom>
              <a:blipFill rotWithShape="0"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91791"/>
            <a:ext cx="86442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/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139" b="1836"/>
          <a:stretch/>
        </p:blipFill>
        <p:spPr>
          <a:xfrm>
            <a:off x="775356" y="1768970"/>
            <a:ext cx="7484583" cy="37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Self-teaching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583310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Playing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against itself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platform called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Pisvorky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Both player1 and player2 use the same critic network</a:t>
            </a:r>
          </a:p>
        </p:txBody>
      </p:sp>
      <p:sp>
        <p:nvSpPr>
          <p:cNvPr id="3" name="右箭头 2"/>
          <p:cNvSpPr/>
          <p:nvPr/>
        </p:nvSpPr>
        <p:spPr>
          <a:xfrm>
            <a:off x="1171708" y="3839288"/>
            <a:ext cx="766917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71252" y="3765542"/>
            <a:ext cx="1872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ST-</a:t>
            </a:r>
            <a:r>
              <a:rPr lang="en-US" altLang="zh-CN" sz="2800" dirty="0" err="1" smtClean="0"/>
              <a:t>Gomoku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92" y="4473944"/>
            <a:ext cx="7072466" cy="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063" y="2978515"/>
            <a:ext cx="7276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MCTS for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6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170" y="756314"/>
            <a:ext cx="19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996" y="1852403"/>
            <a:ext cx="88356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News Recommendation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537083"/>
            <a:ext cx="88356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Monte Carlo Tree Search(MCTS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Basic process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HMCTS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with MCTS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with MCTS for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933" y="5978914"/>
            <a:ext cx="7595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3333B2"/>
                </a:solidFill>
                <a:latin typeface="CMSS8"/>
              </a:rPr>
              <a:t>Zhentao Tang, Dongbin Zhao, Kun Shao, and Le Lv. </a:t>
            </a:r>
            <a:endParaRPr lang="en" altLang="zh-CN" sz="1600" dirty="0"/>
          </a:p>
          <a:p>
            <a:r>
              <a:rPr lang="en" altLang="zh-CN" sz="1600" dirty="0">
                <a:latin typeface="CMSS8"/>
              </a:rPr>
              <a:t>ADP with MCTS algorithm for Gomoku. </a:t>
            </a:r>
            <a:endParaRPr lang="en" altLang="zh-CN" sz="1600" dirty="0"/>
          </a:p>
          <a:p>
            <a:r>
              <a:rPr lang="en" altLang="zh-CN" sz="1600" dirty="0">
                <a:solidFill>
                  <a:srgbClr val="7A7ACC"/>
                </a:solidFill>
                <a:latin typeface="CMSSI8"/>
              </a:rPr>
              <a:t>2016 IEEE Symp. Ser. Comput. Intell. SSCI 2016</a:t>
            </a:r>
            <a:r>
              <a:rPr lang="en" altLang="zh-CN" sz="1600" dirty="0">
                <a:solidFill>
                  <a:srgbClr val="7A7ACC"/>
                </a:solidFill>
                <a:latin typeface="CMSS8"/>
              </a:rPr>
              <a:t>, (61273136), 2017. 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79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Requires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large number of simulation and builds up a large search tree </a:t>
            </a: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the results.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estimated value will be more accurate with the increase of the simulation times and nodes accessed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process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MCTS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392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659" t="7546" r="1540"/>
          <a:stretch/>
        </p:blipFill>
        <p:spPr>
          <a:xfrm>
            <a:off x="804041" y="2273026"/>
            <a:ext cx="7603162" cy="32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96487"/>
            <a:ext cx="842098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Heuristic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Monte Carlo Tree </a:t>
            </a: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Apply Heuristic Knowledge in Simulation Policy</a:t>
            </a:r>
            <a:endParaRPr lang="en-GB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948" y="1519084"/>
            <a:ext cx="8630178" cy="872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Heuristic rules</a:t>
            </a:r>
          </a:p>
          <a:p>
            <a:pPr marL="800100" lvl="2" indent="-3429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four-in-a-row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occurred in my side,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emerge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five-in-a-row in my side. </a:t>
            </a:r>
          </a:p>
          <a:p>
            <a:pPr marL="800100" lvl="2" indent="-3429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four-in-a-row is occurred in opposite side,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five-in-a-row in opposite side. </a:t>
            </a:r>
          </a:p>
          <a:p>
            <a:pPr marL="800100" lvl="2" indent="-3429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three-in-a-row is occurred in my side,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emerge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four-in-a-row in my side. </a:t>
            </a:r>
          </a:p>
          <a:p>
            <a:pPr marL="800100" lvl="2" indent="-3429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three-in-a-row is occurred in opposite side,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four-in-a-row in opposite side. 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4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 more time in simulation 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than random sampling and get 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converge earlier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GB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01" y="0"/>
            <a:ext cx="4324083" cy="67919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97604" y="1445342"/>
            <a:ext cx="2875936" cy="2064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30757" y="1848255"/>
            <a:ext cx="2648119" cy="2214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72858" y="4635910"/>
            <a:ext cx="1509252" cy="216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04088" y="595793"/>
            <a:ext cx="3971818" cy="4061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40048" y="496510"/>
            <a:ext cx="9028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zh-CN" altLang="en-US" sz="3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1030" y="6556443"/>
            <a:ext cx="3589505" cy="17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73504" y="3336587"/>
            <a:ext cx="735858" cy="2283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44247" y="2286000"/>
            <a:ext cx="1530486" cy="208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9730" y="1533423"/>
                <a:ext cx="8420985" cy="8863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Upper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Confidence bounds for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</a:t>
                </a: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Based on Upper Confidence Bounds(UCB)</a:t>
                </a: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Balance the conflict between exploration and exploitation and find out the final result </a:t>
                </a:r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earlier</a:t>
                </a:r>
                <a:endPara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is the average reward of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 the visited count of </a:t>
                </a:r>
                <a:r>
                  <a:rPr lang="en-US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en-US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the parent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1533423"/>
                <a:ext cx="8420985" cy="8863965"/>
              </a:xfrm>
              <a:prstGeom prst="rect">
                <a:avLst/>
              </a:prstGeom>
              <a:blipFill rotWithShape="0"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199" b="-1"/>
          <a:stretch/>
        </p:blipFill>
        <p:spPr>
          <a:xfrm>
            <a:off x="3219122" y="2785242"/>
            <a:ext cx="2151665" cy="6607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8930" r="71073" b="10104"/>
          <a:stretch/>
        </p:blipFill>
        <p:spPr>
          <a:xfrm>
            <a:off x="1458639" y="4556247"/>
            <a:ext cx="622409" cy="5360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61488" y="2782111"/>
            <a:ext cx="729575" cy="651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6145" y="2840874"/>
            <a:ext cx="173752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Exploitation</a:t>
            </a:r>
            <a:endParaRPr lang="zh-CN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6163" y="2743201"/>
            <a:ext cx="1293778" cy="6874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0866" y="2837632"/>
            <a:ext cx="166590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</a:t>
            </a:r>
            <a:endParaRPr lang="zh-CN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405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79" y="31532"/>
            <a:ext cx="407773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18151" y="31532"/>
            <a:ext cx="1843553" cy="22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36798" y="2873901"/>
            <a:ext cx="2074611" cy="255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35469" y="3554361"/>
            <a:ext cx="1071720" cy="211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68" y="2552363"/>
            <a:ext cx="4176000" cy="24600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35376" y="2587957"/>
            <a:ext cx="9028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zh-CN" altLang="en-US" sz="3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555" y="3082775"/>
            <a:ext cx="3852436" cy="419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UCT vs HMCTS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 to find out the suitable leaf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nodes earlier.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 more time than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HMCTS.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4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31619" cy="645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ADP to train critic network, get top-5 candidate moves and their ADP winning probabilities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Take each of candidate moves as the root node of MCTS and simulate, get their MCTS winning probabilities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 the weighted sum of two winning probabilities: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51" y="4572456"/>
            <a:ext cx="2981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170" y="756314"/>
            <a:ext cx="19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996" y="1852403"/>
            <a:ext cx="8835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 Recommendation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0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31619" cy="405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ADP: ST-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215" y="342900"/>
            <a:ext cx="50196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3161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Compared to ADP :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Eliminate the neural network evaluation function's “short sight” defect, ensure the accuracy of the search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Compared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 a large amount of time to find out the suitable action for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31619" cy="460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</a:p>
          <a:p>
            <a:pPr marL="1257300" lvl="2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56" y="2517300"/>
            <a:ext cx="7059443" cy="36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170" y="756314"/>
            <a:ext cx="19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996" y="1852403"/>
            <a:ext cx="8835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dirty="0" err="1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9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News </a:t>
            </a:r>
            <a:r>
              <a:rPr lang="en-US" altLang="zh-CN" sz="2400" dirty="0" smtClean="0">
                <a:solidFill>
                  <a:schemeClr val="tx1">
                    <a:alpha val="9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1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 to solve the online personalized news recommendation problem.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News Recommendation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932" y="5978914"/>
            <a:ext cx="7875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3333B2"/>
                </a:solidFill>
                <a:latin typeface="CMSS8"/>
              </a:rPr>
              <a:t>Zheng G, Zhang F, Zheng Z, et al</a:t>
            </a:r>
            <a:r>
              <a:rPr lang="en-GB" altLang="zh-CN" sz="1600" dirty="0" smtClean="0">
                <a:solidFill>
                  <a:srgbClr val="3333B2"/>
                </a:solidFill>
                <a:latin typeface="CMSS8"/>
              </a:rPr>
              <a:t>.</a:t>
            </a:r>
          </a:p>
          <a:p>
            <a:r>
              <a:rPr lang="en-US" altLang="zh-CN" sz="1600" dirty="0" smtClean="0">
                <a:latin typeface="CMSS8"/>
              </a:rPr>
              <a:t>DRN: A Deep Reinforcement Learning Framework for </a:t>
            </a:r>
            <a:r>
              <a:rPr lang="en-US" altLang="zh-CN" sz="1600" dirty="0">
                <a:latin typeface="CMSS8"/>
              </a:rPr>
              <a:t>News </a:t>
            </a:r>
            <a:r>
              <a:rPr lang="en-GB" altLang="zh-CN" sz="1600" dirty="0">
                <a:latin typeface="CMSS8"/>
              </a:rPr>
              <a:t>Recommendation</a:t>
            </a:r>
            <a:r>
              <a:rPr lang="en" altLang="zh-CN" sz="1600" dirty="0" smtClean="0">
                <a:latin typeface="CMSS8"/>
              </a:rPr>
              <a:t>. </a:t>
            </a:r>
            <a:endParaRPr lang="en" altLang="zh-CN" sz="1600" dirty="0" smtClean="0"/>
          </a:p>
          <a:p>
            <a:r>
              <a:rPr lang="en-US" altLang="zh-CN" sz="1600" dirty="0" smtClean="0">
                <a:solidFill>
                  <a:srgbClr val="7A7ACC"/>
                </a:solidFill>
                <a:latin typeface="CMSSI8"/>
              </a:rPr>
              <a:t>International </a:t>
            </a:r>
            <a:r>
              <a:rPr lang="en-US" altLang="zh-CN" sz="1600" dirty="0">
                <a:solidFill>
                  <a:srgbClr val="7A7ACC"/>
                </a:solidFill>
                <a:latin typeface="CMSSI8"/>
              </a:rPr>
              <a:t>World Wide Web Conferences Steering Committee, 2018: 167-176.</a:t>
            </a:r>
            <a:endParaRPr lang="en" altLang="zh-CN" sz="1600" dirty="0">
              <a:solidFill>
                <a:srgbClr val="7A7ACC"/>
              </a:solidFill>
              <a:latin typeface="CMSSI8"/>
            </a:endParaRPr>
          </a:p>
        </p:txBody>
      </p:sp>
    </p:spTree>
    <p:extLst>
      <p:ext uri="{BB962C8B-B14F-4D97-AF65-F5344CB8AC3E}">
        <p14:creationId xmlns:p14="http://schemas.microsoft.com/office/powerpoint/2010/main" val="10130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Challenges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news recommendation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628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changes in news recommendations are difficult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handle.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urrent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 methods usually only consider the click / no click labels or ratings as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users’feedback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tend to keep recommending similar items to users, which might decrease users’ interest in similar topics.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7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recommendation system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25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35" y="1812759"/>
            <a:ext cx="5986442" cy="47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recommendation system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25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9494"/>
            <a:ext cx="4476902" cy="35769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3" y="1876926"/>
            <a:ext cx="4090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State: features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a user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Action: a piece of news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Reward: click/no click label + 	      user 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activiness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3263" y="4275219"/>
            <a:ext cx="4090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Explore: Dueling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Bandit Gradient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Descent method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9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reinforcement recommendation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64427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en-GB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Activeness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return time to the application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urvival models</a:t>
            </a:r>
          </a:p>
          <a:p>
            <a:pPr marL="1257300" lvl="2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/>
              <a:t>T</a:t>
            </a:r>
            <a:r>
              <a:rPr lang="en-GB" altLang="zh-CN" sz="2000" dirty="0" smtClean="0"/>
              <a:t>he </a:t>
            </a:r>
            <a:r>
              <a:rPr lang="en-GB" altLang="zh-CN" sz="2000" dirty="0"/>
              <a:t>hazard </a:t>
            </a:r>
            <a:r>
              <a:rPr lang="en-GB" altLang="zh-CN" sz="2000" dirty="0" smtClean="0"/>
              <a:t>function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he </a:t>
            </a:r>
            <a:r>
              <a:rPr lang="en-US" altLang="zh-CN" sz="2000" dirty="0"/>
              <a:t>probability for the event to </a:t>
            </a:r>
            <a:r>
              <a:rPr lang="en-US" altLang="zh-CN" sz="2000" dirty="0" smtClean="0"/>
              <a:t>happen </a:t>
            </a:r>
            <a:r>
              <a:rPr lang="en-GB" altLang="zh-CN" sz="2000" dirty="0"/>
              <a:t>after </a:t>
            </a:r>
            <a:r>
              <a:rPr lang="en-GB" altLang="zh-CN" sz="2000" dirty="0" smtClean="0"/>
              <a:t>t (</a:t>
            </a:r>
            <a:r>
              <a:rPr lang="en-GB" altLang="zh-CN" sz="2000" dirty="0"/>
              <a:t>activeness </a:t>
            </a:r>
            <a:r>
              <a:rPr lang="en-GB" altLang="zh-CN" sz="2000" dirty="0" smtClean="0"/>
              <a:t>score)</a:t>
            </a:r>
          </a:p>
          <a:p>
            <a:pPr marL="1257300" lvl="2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1257300" lvl="2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Every time we detect a </a:t>
            </a:r>
            <a:r>
              <a:rPr lang="en-US" altLang="zh-CN" sz="2000" dirty="0" smtClean="0"/>
              <a:t>return </a:t>
            </a:r>
            <a:r>
              <a:rPr lang="en-GB" altLang="zh-CN" sz="2000" dirty="0" smtClean="0"/>
              <a:t>of user</a:t>
            </a:r>
            <a:r>
              <a:rPr lang="zh-CN" altLang="en-US" sz="2000" dirty="0" smtClean="0"/>
              <a:t>：</a:t>
            </a:r>
            <a:endParaRPr lang="en-GB" altLang="zh-CN" sz="2000" dirty="0"/>
          </a:p>
          <a:p>
            <a:pPr marL="1257300" lvl="2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869" y="3380619"/>
            <a:ext cx="3576567" cy="6181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95" y="4305229"/>
            <a:ext cx="2085975" cy="485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223" y="5278057"/>
            <a:ext cx="17430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982" t="11562"/>
          <a:stretch/>
        </p:blipFill>
        <p:spPr>
          <a:xfrm>
            <a:off x="2647310" y="3208422"/>
            <a:ext cx="4174729" cy="3463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9730" y="1533423"/>
                <a:ext cx="8644270" cy="2831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When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user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u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sends a news request to the recommendation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given a candidate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of news, our algorithm is going to select a list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of top-k appropriate news for this user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1533423"/>
                <a:ext cx="8644270" cy="2831544"/>
              </a:xfrm>
              <a:prstGeom prst="rect">
                <a:avLst/>
              </a:prstGeom>
              <a:blipFill rotWithShape="0">
                <a:blip r:embed="rId4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7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Adaptive Dynamic Programming for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ADP with MCTS for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 framework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Offine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part + Online part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6" y="2168012"/>
            <a:ext cx="8128688" cy="45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Offline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1" y="1533423"/>
            <a:ext cx="6526712" cy="4665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network is trained using the offline user-news click </a:t>
            </a: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logs</a:t>
            </a:r>
            <a:r>
              <a:rPr lang="en-GB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Take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features extracted from news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 as input.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GB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multi-layer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Q-Network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predict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Q-value (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that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user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may click on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piece of news).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 smtClean="0"/>
              <a:t>	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91" y="1651737"/>
            <a:ext cx="1886496" cy="40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 part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99730" y="1533423"/>
                <a:ext cx="5115007" cy="5800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Push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Feedback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Minor Update(Explore)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GB" altLang="zh-CN" sz="1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After </a:t>
                </a:r>
                <a:r>
                  <a:rPr lang="en-GB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timestamp, update </a:t>
                </a:r>
                <a:r>
                  <a:rPr lang="en-US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model by comparing the recommendation performance of exploitation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9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</m:oMath>
                </a14:m>
                <a:r>
                  <a:rPr lang="en-US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exploration network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Q</m:t>
                        </m:r>
                      </m:e>
                    </m:acc>
                  </m:oMath>
                </a14:m>
                <a:endParaRPr lang="en-US" altLang="zh-CN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1533423"/>
                <a:ext cx="5115007" cy="5800819"/>
              </a:xfrm>
              <a:prstGeom prst="rect">
                <a:avLst/>
              </a:prstGeom>
              <a:blipFill rotWithShape="0"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1850"/>
          <a:stretch/>
        </p:blipFill>
        <p:spPr>
          <a:xfrm>
            <a:off x="5674894" y="1572126"/>
            <a:ext cx="2891590" cy="5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Minor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Update(Explore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644270" cy="298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r>
              <a:rPr lang="en-GB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eling</a:t>
            </a: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Bandit Gradient Descent </a:t>
            </a:r>
            <a:r>
              <a:rPr lang="en-GB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interleave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Obtain feedback 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Decide to update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81" y="2181727"/>
            <a:ext cx="4515167" cy="44411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99" y="2240965"/>
            <a:ext cx="280035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160" y="4686385"/>
            <a:ext cx="1590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 part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445728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 startAt="4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After certain period of time(e.g. one hour), use the user feedback B and user activeness stored in the memory to update the network Q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93" y="1554722"/>
            <a:ext cx="4042611" cy="52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99730" y="1533423"/>
                <a:ext cx="8644270" cy="4529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GB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DQN: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probability that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 may click on one specific piece of news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total reward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Double DQN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GB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Every </a:t>
                </a:r>
                <a:r>
                  <a:rPr lang="en-GB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few iterations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will be switched.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1533423"/>
                <a:ext cx="8644270" cy="4529060"/>
              </a:xfrm>
              <a:prstGeom prst="rect">
                <a:avLst/>
              </a:prstGeom>
              <a:blipFill rotWithShape="0"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61" y="2970468"/>
            <a:ext cx="4248150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410" y="3767804"/>
            <a:ext cx="6851176" cy="4673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10911" y="3774332"/>
            <a:ext cx="2976663" cy="4474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21413" y="3647872"/>
            <a:ext cx="4659549" cy="6809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7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 framework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42098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Offine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part + Online part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6" y="2168012"/>
            <a:ext cx="8128688" cy="45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170" y="756314"/>
            <a:ext cx="19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996" y="1852403"/>
            <a:ext cx="8835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dirty="0" err="1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 Recommendation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9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6336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 to apply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 to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 captioning to directly optimize non-differential task metrics rather than cross entropy loss.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 Captioning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347" y="5780782"/>
            <a:ext cx="86306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3333B2"/>
                </a:solidFill>
                <a:latin typeface="CMSS8"/>
              </a:rPr>
              <a:t>Steven J. Rennie1, Etienne Marcheret1, </a:t>
            </a:r>
            <a:r>
              <a:rPr lang="fr-FR" altLang="zh-CN" sz="1600" dirty="0" smtClean="0">
                <a:solidFill>
                  <a:srgbClr val="3333B2"/>
                </a:solidFill>
                <a:latin typeface="CMSS8"/>
              </a:rPr>
              <a:t>Youssef Mroueh</a:t>
            </a:r>
            <a:r>
              <a:rPr lang="en-GB" altLang="zh-CN" sz="1600" dirty="0" smtClean="0">
                <a:solidFill>
                  <a:srgbClr val="3333B2"/>
                </a:solidFill>
                <a:latin typeface="CMSS8"/>
              </a:rPr>
              <a:t>, </a:t>
            </a:r>
            <a:r>
              <a:rPr lang="en-GB" altLang="zh-CN" sz="1600" dirty="0">
                <a:solidFill>
                  <a:srgbClr val="3333B2"/>
                </a:solidFill>
                <a:latin typeface="CMSS8"/>
              </a:rPr>
              <a:t>et al</a:t>
            </a:r>
            <a:r>
              <a:rPr lang="en-GB" altLang="zh-CN" sz="1600" dirty="0" smtClean="0">
                <a:solidFill>
                  <a:srgbClr val="3333B2"/>
                </a:solidFill>
                <a:latin typeface="CMSS8"/>
              </a:rPr>
              <a:t>.</a:t>
            </a:r>
          </a:p>
          <a:p>
            <a:r>
              <a:rPr lang="en-US" altLang="zh-CN" sz="1600" dirty="0">
                <a:latin typeface="CMSS8"/>
              </a:rPr>
              <a:t>Self-critical Sequence Training for Image </a:t>
            </a:r>
            <a:r>
              <a:rPr lang="en-US" altLang="zh-CN" sz="1600" dirty="0" smtClean="0">
                <a:latin typeface="CMSS8"/>
              </a:rPr>
              <a:t>Captioning.</a:t>
            </a:r>
          </a:p>
          <a:p>
            <a:r>
              <a:rPr lang="en-US" altLang="zh-CN" sz="1600" dirty="0">
                <a:solidFill>
                  <a:srgbClr val="7A7ACC"/>
                </a:solidFill>
                <a:latin typeface="CMSSI8"/>
              </a:rPr>
              <a:t>Proceedings of the IEEE Conference on Computer Vision and Pattern Recognition. 2017: 7008-7024</a:t>
            </a:r>
            <a:r>
              <a:rPr lang="en-US" altLang="zh-CN" sz="1600" dirty="0" smtClean="0">
                <a:solidFill>
                  <a:srgbClr val="7A7ACC"/>
                </a:solidFill>
                <a:latin typeface="CMSSI8"/>
              </a:rPr>
              <a:t>.</a:t>
            </a:r>
            <a:endParaRPr lang="en-GB" altLang="zh-CN" sz="1600" dirty="0">
              <a:solidFill>
                <a:srgbClr val="7A7ACC"/>
              </a:solidFill>
              <a:latin typeface="CMSSI8"/>
            </a:endParaRPr>
          </a:p>
        </p:txBody>
      </p:sp>
    </p:spTree>
    <p:extLst>
      <p:ext uri="{BB962C8B-B14F-4D97-AF65-F5344CB8AC3E}">
        <p14:creationId xmlns:p14="http://schemas.microsoft.com/office/powerpoint/2010/main" val="39242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531563"/>
            <a:ext cx="8633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 as an RL problem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140"/>
          <a:stretch/>
        </p:blipFill>
        <p:spPr>
          <a:xfrm>
            <a:off x="397039" y="2009271"/>
            <a:ext cx="4454287" cy="34966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60757" y="1600191"/>
                <a:ext cx="4403557" cy="669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Agent: the neural model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Environment: images and words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State: the internal state of model (cells and hidden states of the LSTM,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…)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Action: predict the next word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defined by the parameters of the network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metrics score(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CIDEr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BLEU) of the generated sentence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7" y="1600191"/>
                <a:ext cx="4403557" cy="6691384"/>
              </a:xfrm>
              <a:prstGeom prst="rect">
                <a:avLst/>
              </a:prstGeom>
              <a:blipFill rotWithShape="0">
                <a:blip r:embed="rId4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6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063" y="2978515"/>
            <a:ext cx="7276862" cy="254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Adaptive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Programming for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1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531563"/>
            <a:ext cx="8633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 as an RL problem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140"/>
          <a:stretch/>
        </p:blipFill>
        <p:spPr>
          <a:xfrm>
            <a:off x="397039" y="2009271"/>
            <a:ext cx="4454287" cy="34966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60757" y="2799262"/>
            <a:ext cx="44035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 of training: minimizing the negative expected reward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443" y="3728515"/>
            <a:ext cx="2663491" cy="3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10364" y="1531563"/>
                <a:ext cx="8417068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Policy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Gradient</a:t>
                </a:r>
                <a:endParaRPr lang="en-GB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GB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practice, </a:t>
                </a:r>
                <a:r>
                  <a:rPr lang="en-GB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</a:t>
                </a:r>
                <a:r>
                  <a:rPr lang="en-GB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expected gradient </a:t>
                </a:r>
                <a:r>
                  <a:rPr lang="en-GB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can be approximated using a </a:t>
                </a:r>
                <a:r>
                  <a:rPr lang="en-GB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single Monte-Carlo </a:t>
                </a:r>
                <a:r>
                  <a:rPr lang="en-GB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sub>
                    </m:sSub>
                  </m:oMath>
                </a14:m>
                <a:endParaRPr lang="en-GB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4" y="1531563"/>
                <a:ext cx="8417068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40185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588" y="2329615"/>
            <a:ext cx="5841837" cy="5820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553" y="4321843"/>
            <a:ext cx="4000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0364" y="1531563"/>
                <a:ext cx="8417068" cy="4585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High variance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subtracting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baseline(reference reward)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GB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The baseline can be an </a:t>
                </a:r>
                <a:r>
                  <a:rPr lang="en-US" altLang="zh-CN" sz="2400" dirty="0" smtClean="0"/>
                  <a:t>arbitrary function, as long as it does not depend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p>
                    </m:sSup>
                  </m:oMath>
                </a14:m>
                <a:endParaRPr lang="en-GB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practice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GB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4" y="1531563"/>
                <a:ext cx="8417068" cy="4585871"/>
              </a:xfrm>
              <a:prstGeom prst="rect">
                <a:avLst/>
              </a:prstGeom>
              <a:blipFill rotWithShape="0">
                <a:blip r:embed="rId3"/>
                <a:stretch>
                  <a:fillRect l="-1014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 with a baseline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40185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44" y="2399045"/>
            <a:ext cx="5886450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057" y="4769267"/>
            <a:ext cx="4714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10364" y="1531563"/>
                <a:ext cx="8417068" cy="4216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GB" altLang="zh-CN" sz="2400" dirty="0" smtClean="0"/>
                  <a:t>Baseline </a:t>
                </a:r>
                <a:r>
                  <a:rPr lang="en-GB" altLang="zh-CN" sz="2400" dirty="0"/>
                  <a:t>the REINFORCE </a:t>
                </a:r>
                <a:r>
                  <a:rPr lang="en-GB" altLang="zh-CN" sz="2400" dirty="0" smtClean="0"/>
                  <a:t>algorithm </a:t>
                </a:r>
                <a:r>
                  <a:rPr lang="en-US" altLang="zh-CN" sz="2400" dirty="0"/>
                  <a:t>with the reward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/>
                  <a:t> obtained </a:t>
                </a:r>
                <a:r>
                  <a:rPr lang="en-US" altLang="zh-CN" sz="2400" dirty="0"/>
                  <a:t>by the current model under </a:t>
                </a:r>
                <a:r>
                  <a:rPr lang="en-US" altLang="zh-CN" sz="2400" dirty="0" smtClean="0"/>
                  <a:t>the </a:t>
                </a:r>
                <a:r>
                  <a:rPr lang="en-US" altLang="zh-CN" sz="2400" dirty="0"/>
                  <a:t>inference algorithm used at test </a:t>
                </a:r>
                <a:r>
                  <a:rPr lang="en-US" altLang="zh-CN" sz="2400" dirty="0" smtClean="0"/>
                  <a:t>time.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This encourages </a:t>
                </a:r>
                <a:r>
                  <a:rPr lang="en-US" altLang="zh-CN" sz="2400" dirty="0" smtClean="0"/>
                  <a:t>training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test </a:t>
                </a:r>
                <a:r>
                  <a:rPr lang="en-US" altLang="zh-CN" sz="2400" dirty="0"/>
                  <a:t>time consistency</a:t>
                </a:r>
                <a:endParaRPr lang="en-US" altLang="zh-CN" sz="2400" dirty="0" smtClean="0"/>
              </a:p>
              <a:p>
                <a:pPr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l"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4" y="1531563"/>
                <a:ext cx="8417068" cy="4216539"/>
              </a:xfrm>
              <a:prstGeom prst="rect">
                <a:avLst/>
              </a:prstGeom>
              <a:blipFill rotWithShape="0">
                <a:blip r:embed="rId3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Self-critical sequence training(SCST)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40787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07" y="3345543"/>
            <a:ext cx="2933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4" y="1531563"/>
            <a:ext cx="84170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Self-critical sequence training(SCST)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40185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34" y="2163545"/>
            <a:ext cx="8545430" cy="39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170" y="756314"/>
            <a:ext cx="19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996" y="1852403"/>
            <a:ext cx="8835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dirty="0" err="1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 Recommendation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1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363" y="1523219"/>
            <a:ext cx="88356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Solve the Grid World Problem based on MDP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Requirement: 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value of all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value iteration and policy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http://10.88.3.61/problem.php?cid=1003&amp;pid=0</a:t>
            </a:r>
            <a:endParaRPr lang="en-US" altLang="zh-CN" sz="2000" u="sng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5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363" y="1523219"/>
            <a:ext cx="8835655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Iteration</a:t>
            </a:r>
            <a:endParaRPr lang="en-US" altLang="zh-CN" sz="2000" u="sng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2278750"/>
            <a:ext cx="7872412" cy="44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0363" y="1852403"/>
            <a:ext cx="8835655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363" y="1523219"/>
            <a:ext cx="8835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Policy Iteration</a:t>
            </a:r>
            <a:endParaRPr lang="en-US" altLang="zh-CN" sz="2000" u="sng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2233612"/>
            <a:ext cx="7861875" cy="44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170" y="756314"/>
            <a:ext cx="19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996" y="1852403"/>
            <a:ext cx="8835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for </a:t>
            </a:r>
            <a:r>
              <a:rPr lang="en-US" altLang="zh-CN" sz="2400" dirty="0" err="1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 Recommendation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 for </a:t>
            </a:r>
            <a:r>
              <a:rPr lang="en-US" altLang="zh-CN" sz="2400" dirty="0" smtClean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Generation</a:t>
            </a:r>
            <a:endParaRPr lang="en-US" altLang="zh-CN" sz="2400" dirty="0" smtClean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Project3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ADP for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64427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Adaptive Dynamic Programming(ADP):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ADP used in 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Gomoku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trained by 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difference learning (TDL)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 idea of ADP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TD learning, the 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decision or value function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 be described in 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continuous form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approximated by nonlinear function such as neural network</a:t>
            </a:r>
            <a:r>
              <a:rPr lang="en-US" altLang="zh-CN" sz="1900" dirty="0" smtClean="0"/>
              <a:t> 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/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F13268A-40CA-2049-B622-80CEACA89184}"/>
              </a:ext>
            </a:extLst>
          </p:cNvPr>
          <p:cNvSpPr/>
          <p:nvPr/>
        </p:nvSpPr>
        <p:spPr>
          <a:xfrm>
            <a:off x="342235" y="5994830"/>
            <a:ext cx="7653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3333B2"/>
                </a:solidFill>
                <a:latin typeface="CMSS8"/>
              </a:rPr>
              <a:t>Dongbin</a:t>
            </a:r>
            <a:r>
              <a:rPr lang="en" altLang="zh-CN" sz="1600" dirty="0">
                <a:solidFill>
                  <a:srgbClr val="3333B2"/>
                </a:solidFill>
                <a:latin typeface="CMSS8"/>
              </a:rPr>
              <a:t> Zhao, Zhen Zhang, and </a:t>
            </a:r>
            <a:r>
              <a:rPr lang="en" altLang="zh-CN" sz="1600" dirty="0" err="1">
                <a:solidFill>
                  <a:srgbClr val="3333B2"/>
                </a:solidFill>
                <a:latin typeface="CMSS8"/>
              </a:rPr>
              <a:t>Yujie</a:t>
            </a:r>
            <a:r>
              <a:rPr lang="en" altLang="zh-CN" sz="1600" dirty="0">
                <a:solidFill>
                  <a:srgbClr val="3333B2"/>
                </a:solidFill>
                <a:latin typeface="CMSS8"/>
              </a:rPr>
              <a:t> Dai. </a:t>
            </a:r>
            <a:endParaRPr lang="en" altLang="zh-CN" sz="1600" dirty="0"/>
          </a:p>
          <a:p>
            <a:r>
              <a:rPr lang="en" altLang="zh-CN" sz="1600" dirty="0">
                <a:latin typeface="CMSS8"/>
              </a:rPr>
              <a:t>Self-teaching adaptive dynamic programming for </a:t>
            </a:r>
            <a:r>
              <a:rPr lang="en" altLang="zh-CN" sz="1600" dirty="0" err="1">
                <a:latin typeface="CMSS8"/>
              </a:rPr>
              <a:t>Gomoku</a:t>
            </a:r>
            <a:r>
              <a:rPr lang="en" altLang="zh-CN" sz="1600" dirty="0">
                <a:latin typeface="CMSS8"/>
              </a:rPr>
              <a:t>. </a:t>
            </a:r>
            <a:endParaRPr lang="en" altLang="zh-CN" sz="1600" dirty="0"/>
          </a:p>
          <a:p>
            <a:r>
              <a:rPr lang="en" altLang="zh-CN" sz="1600" dirty="0">
                <a:solidFill>
                  <a:srgbClr val="7A7ACC"/>
                </a:solidFill>
                <a:latin typeface="CMSSI8"/>
              </a:rPr>
              <a:t>Neurocomputing</a:t>
            </a:r>
            <a:r>
              <a:rPr lang="en" altLang="zh-CN" sz="1600" dirty="0">
                <a:solidFill>
                  <a:srgbClr val="7A7ACC"/>
                </a:solidFill>
                <a:latin typeface="CMSS8"/>
              </a:rPr>
              <a:t>, 78(1):23–29, 2012. 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7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0363" y="1523219"/>
            <a:ext cx="8740641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deck: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zh-CN" sz="1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 standard deck would have card values [1,2,…,13] </a:t>
            </a:r>
            <a:r>
              <a:rPr lang="zh-CN" altLang="en-US" sz="1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zh-CN" altLang="zh-CN" sz="1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 our version., the deck </a:t>
            </a:r>
            <a:r>
              <a:rPr lang="en-US" altLang="zh-CN" sz="1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 contain an arbitrary collection of cards with different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values</a:t>
            </a:r>
            <a:r>
              <a:rPr lang="en-US" altLang="zh-CN" sz="1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e.g. </a:t>
            </a:r>
            <a:r>
              <a:rPr lang="en-US" altLang="zh-CN" sz="1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[1,5,20</a:t>
            </a:r>
            <a:r>
              <a:rPr lang="en-US" altLang="zh-CN" sz="1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], [1,2,3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Action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/>
              <a:t>takes the </a:t>
            </a:r>
            <a:r>
              <a:rPr lang="en-US" altLang="zh-CN" sz="2000" dirty="0" smtClean="0"/>
              <a:t>top </a:t>
            </a:r>
            <a:r>
              <a:rPr lang="en-GB" altLang="zh-CN" sz="2000" dirty="0" smtClean="0"/>
              <a:t>card</a:t>
            </a:r>
            <a:r>
              <a:rPr lang="en-GB" altLang="zh-CN" sz="2000" dirty="0"/>
              <a:t> </a:t>
            </a:r>
            <a:endParaRPr lang="en-GB" altLang="zh-CN" sz="2000" dirty="0" smtClean="0"/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peeks at the top </a:t>
            </a:r>
            <a:r>
              <a:rPr lang="en-US" altLang="zh-CN" sz="2000" dirty="0" smtClean="0"/>
              <a:t>card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GB" altLang="zh-CN" sz="2000" dirty="0"/>
              <a:t>quits the game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en-US" altLang="zh-CN" sz="1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Blackjack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29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ADP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91791"/>
            <a:ext cx="8644270" cy="529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/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500"/>
              </a:lnSpc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x(t): current board state;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500"/>
              </a:lnSpc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(t+1):  next step state;</a:t>
            </a:r>
          </a:p>
          <a:p>
            <a:pPr marL="800100" lvl="1" indent="-342900">
              <a:lnSpc>
                <a:spcPts val="2500"/>
              </a:lnSpc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critic network is used to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eatimate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value function V(t)     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139" b="1836"/>
          <a:stretch/>
        </p:blipFill>
        <p:spPr>
          <a:xfrm>
            <a:off x="1086642" y="1613327"/>
            <a:ext cx="6940215" cy="3465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48545" y="5221688"/>
            <a:ext cx="5735782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ts val="2500"/>
              </a:lnSpc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u(t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500"/>
              </a:lnSpc>
              <a:buClr>
                <a:schemeClr val="accent1">
                  <a:lumMod val="75000"/>
                </a:schemeClr>
              </a:buClr>
              <a:buFont typeface="微软雅黑" panose="020B0503020204020204" pitchFamily="34" charset="-122"/>
              <a:buChar char="−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r(x(t+1)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reward;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1405" y="4387174"/>
            <a:ext cx="437745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92485" y="3595990"/>
            <a:ext cx="437745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9480" y="2629709"/>
            <a:ext cx="502597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68110" y="1867709"/>
            <a:ext cx="739304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66817" y="2603769"/>
            <a:ext cx="606358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64093" y="4131011"/>
            <a:ext cx="547992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72000" y="1556425"/>
            <a:ext cx="3433864" cy="3686783"/>
          </a:xfrm>
          <a:prstGeom prst="roundRect">
            <a:avLst>
              <a:gd name="adj" fmla="val 8377"/>
            </a:avLst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Board State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x(t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6442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 patterns for each of two players, totally 40 patterns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Whose turn to move 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offensive/defensive(Who is first to move)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/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4229" b="5153"/>
          <a:stretch/>
        </p:blipFill>
        <p:spPr>
          <a:xfrm>
            <a:off x="1383462" y="2288174"/>
            <a:ext cx="5629270" cy="15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9135" y="1479665"/>
            <a:ext cx="8562109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171" y="681883"/>
            <a:ext cx="727686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Board State x(t)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30" y="1533423"/>
            <a:ext cx="8644270" cy="1096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(dimensions of state)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indicate 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every pattern except for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five-in-a-row (n: the number of a pattern)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1850" dirty="0" smtClean="0"/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1850" dirty="0"/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zh-CN" sz="1850" dirty="0" smtClean="0"/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8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 of the special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five-in-a-row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is represented by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(dimension)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this pattern shows up, then its input is 1, otherwise 0</a:t>
            </a: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000" dirty="0" smtClean="0"/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26" y="2617737"/>
            <a:ext cx="5744528" cy="18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11457</TotalTime>
  <Words>3318</Words>
  <Application>Microsoft Office PowerPoint</Application>
  <PresentationFormat>全屏显示(4:3)</PresentationFormat>
  <Paragraphs>538</Paragraphs>
  <Slides>60</Slides>
  <Notes>46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CMSS8</vt:lpstr>
      <vt:lpstr>CMSSI8</vt:lpstr>
      <vt:lpstr>微软雅黑</vt:lpstr>
      <vt:lpstr>等线</vt:lpstr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王 思远</cp:lastModifiedBy>
  <cp:revision>2259</cp:revision>
  <dcterms:created xsi:type="dcterms:W3CDTF">2017-07-12T10:47:21Z</dcterms:created>
  <dcterms:modified xsi:type="dcterms:W3CDTF">2019-05-07T15:00:34Z</dcterms:modified>
</cp:coreProperties>
</file>