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595" r:id="rId3"/>
    <p:sldId id="596" r:id="rId4"/>
    <p:sldId id="597" r:id="rId5"/>
    <p:sldId id="598" r:id="rId6"/>
    <p:sldId id="501" r:id="rId7"/>
    <p:sldId id="695" r:id="rId8"/>
    <p:sldId id="599" r:id="rId9"/>
    <p:sldId id="600" r:id="rId10"/>
    <p:sldId id="601" r:id="rId11"/>
    <p:sldId id="602" r:id="rId12"/>
    <p:sldId id="604" r:id="rId13"/>
    <p:sldId id="605" r:id="rId14"/>
    <p:sldId id="606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97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716" r:id="rId51"/>
    <p:sldId id="717" r:id="rId52"/>
    <p:sldId id="718" r:id="rId53"/>
    <p:sldId id="719" r:id="rId54"/>
    <p:sldId id="720" r:id="rId55"/>
    <p:sldId id="733" r:id="rId56"/>
    <p:sldId id="734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5" r:id="rId70"/>
    <p:sldId id="646" r:id="rId71"/>
    <p:sldId id="647" r:id="rId72"/>
    <p:sldId id="648" r:id="rId73"/>
    <p:sldId id="649" r:id="rId74"/>
    <p:sldId id="735" r:id="rId75"/>
    <p:sldId id="737" r:id="rId76"/>
    <p:sldId id="681" r:id="rId77"/>
    <p:sldId id="682" r:id="rId78"/>
    <p:sldId id="743" r:id="rId79"/>
    <p:sldId id="684" r:id="rId80"/>
    <p:sldId id="685" r:id="rId81"/>
    <p:sldId id="686" r:id="rId82"/>
    <p:sldId id="687" r:id="rId83"/>
    <p:sldId id="752" r:id="rId84"/>
    <p:sldId id="688" r:id="rId85"/>
    <p:sldId id="744" r:id="rId86"/>
    <p:sldId id="753" r:id="rId87"/>
    <p:sldId id="689" r:id="rId88"/>
    <p:sldId id="745" r:id="rId89"/>
    <p:sldId id="690" r:id="rId90"/>
    <p:sldId id="692" r:id="rId91"/>
    <p:sldId id="693" r:id="rId92"/>
    <p:sldId id="694" r:id="rId93"/>
    <p:sldId id="748" r:id="rId94"/>
    <p:sldId id="749" r:id="rId95"/>
    <p:sldId id="750" r:id="rId96"/>
    <p:sldId id="751" r:id="rId97"/>
    <p:sldId id="736" r:id="rId98"/>
    <p:sldId id="725" r:id="rId99"/>
    <p:sldId id="726" r:id="rId100"/>
    <p:sldId id="727" r:id="rId101"/>
    <p:sldId id="728" r:id="rId102"/>
    <p:sldId id="729" r:id="rId103"/>
    <p:sldId id="730" r:id="rId104"/>
    <p:sldId id="731" r:id="rId105"/>
    <p:sldId id="746" r:id="rId106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245" autoAdjust="0"/>
  </p:normalViewPr>
  <p:slideViewPr>
    <p:cSldViewPr>
      <p:cViewPr varScale="1">
        <p:scale>
          <a:sx n="53" d="100"/>
          <a:sy n="53" d="100"/>
        </p:scale>
        <p:origin x="5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F256D-1FB2-4D05-9E87-E72615870272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5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84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解释一下为什么以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-1</a:t>
            </a:r>
            <a:r>
              <a:rPr lang="zh-CN" altLang="en-US" dirty="0"/>
              <a:t>为移位基准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反斜线：</a:t>
            </a:r>
            <a:r>
              <a:rPr lang="en-US" altLang="zh-CN" dirty="0"/>
              <a:t>backslash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60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字面常量属于</a:t>
            </a:r>
            <a:r>
              <a:rPr lang="en-US" altLang="zh-CN" dirty="0"/>
              <a:t>C++</a:t>
            </a:r>
            <a:r>
              <a:rPr lang="zh-CN" altLang="en-US" dirty="0"/>
              <a:t>语言的词汇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0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9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15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计算整数加法，如果需要计算字符加法、复数加法就需要重新编写程序，无法重用整数加法程序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7238" y="500063"/>
            <a:ext cx="333375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类的概念来自于</a:t>
            </a:r>
            <a:r>
              <a:rPr lang="en-US" altLang="zh-CN" dirty="0" err="1"/>
              <a:t>Simula</a:t>
            </a:r>
            <a:r>
              <a:rPr lang="zh-CN" altLang="en-US" dirty="0"/>
              <a:t>语言。</a:t>
            </a:r>
            <a:r>
              <a:rPr lang="en-US" altLang="zh-CN" dirty="0"/>
              <a:t>2.0</a:t>
            </a:r>
            <a:r>
              <a:rPr lang="zh-CN" altLang="en-US" dirty="0"/>
              <a:t>版增加了类的保护乘员、多重继承、对象初始化、抽象类、静态成员、</a:t>
            </a:r>
            <a:r>
              <a:rPr lang="en-US" altLang="zh-CN" dirty="0"/>
              <a:t>const</a:t>
            </a:r>
            <a:r>
              <a:rPr lang="zh-CN" altLang="en-US" dirty="0"/>
              <a:t>成员函数</a:t>
            </a:r>
            <a:endParaRPr lang="en-US" altLang="zh-CN" dirty="0"/>
          </a:p>
          <a:p>
            <a:r>
              <a:rPr lang="en-US" altLang="zh-CN" dirty="0"/>
              <a:t>3.0</a:t>
            </a:r>
            <a:r>
              <a:rPr lang="zh-CN" altLang="en-US" dirty="0"/>
              <a:t>版增加了模板</a:t>
            </a:r>
            <a:endParaRPr lang="en-US" altLang="zh-CN" dirty="0"/>
          </a:p>
          <a:p>
            <a:r>
              <a:rPr lang="zh-CN" altLang="en-US" dirty="0"/>
              <a:t>标准中增加名字空间的概念、增加了标准容器类、字符串类型等等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乘到小数部分为</a:t>
            </a:r>
            <a:r>
              <a:rPr lang="en-US" altLang="zh-CN" dirty="0"/>
              <a:t>0</a:t>
            </a:r>
            <a:r>
              <a:rPr lang="zh-CN" altLang="en-US" dirty="0"/>
              <a:t>为止，但是大多数情况，小数部分不会为</a:t>
            </a:r>
            <a:r>
              <a:rPr lang="en-US" altLang="zh-CN" dirty="0"/>
              <a:t>0</a:t>
            </a:r>
            <a:r>
              <a:rPr lang="zh-CN" altLang="en-US" dirty="0"/>
              <a:t>，因此得到的通常是近似数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中的数据类型举例，</a:t>
            </a:r>
            <a:r>
              <a:rPr lang="en-US" altLang="zh-CN" dirty="0" err="1"/>
              <a:t>int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r>
              <a:rPr lang="en-US" altLang="zh-CN" dirty="0"/>
              <a:t>8</a:t>
            </a:r>
            <a:r>
              <a:rPr lang="zh-CN" altLang="en-US" dirty="0"/>
              <a:t>个字节，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1</a:t>
            </a:r>
            <a:r>
              <a:rPr lang="zh-CN" altLang="en-US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在程序设计范畴，用变量来描述“数据”。仅仅用整数、浮点数（小数）和字符，描述现实世界中的数据是远远不够的。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8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" Target="slide9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slide" Target="slide7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png"/><Relationship Id="rId21" Type="http://schemas.openxmlformats.org/officeDocument/2006/relationships/image" Target="../media/image47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wmf"/><Relationship Id="rId11" Type="http://schemas.openxmlformats.org/officeDocument/2006/relationships/image" Target="../media/image37.png"/><Relationship Id="rId24" Type="http://schemas.openxmlformats.org/officeDocument/2006/relationships/slide" Target="slide7.xml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wmf"/><Relationship Id="rId4" Type="http://schemas.openxmlformats.org/officeDocument/2006/relationships/image" Target="../media/image30.png"/><Relationship Id="rId9" Type="http://schemas.openxmlformats.org/officeDocument/2006/relationships/image" Target="../media/image35.wmf"/><Relationship Id="rId14" Type="http://schemas.openxmlformats.org/officeDocument/2006/relationships/image" Target="../media/image40.wmf"/><Relationship Id="rId22" Type="http://schemas.openxmlformats.org/officeDocument/2006/relationships/image" Target="../media/image4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slide" Target="slide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1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slide" Target="slide9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7.xml"/><Relationship Id="rId4" Type="http://schemas.openxmlformats.org/officeDocument/2006/relationships/slide" Target="slide10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" Target="slide9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主讲：张海威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存储器（</a:t>
            </a:r>
            <a:r>
              <a:rPr lang="en-US" altLang="zh-CN" dirty="0"/>
              <a:t>RAM － Random Access Memory）：</a:t>
            </a:r>
            <a:r>
              <a:rPr lang="zh-CN" altLang="en-US" dirty="0"/>
              <a:t>存储程序指令和数据，包括随机存取存储器和只读存储器（</a:t>
            </a:r>
            <a:r>
              <a:rPr lang="en-US" altLang="zh-CN" dirty="0"/>
              <a:t>Read Only Memory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中央处理器（</a:t>
            </a:r>
            <a:r>
              <a:rPr lang="en-US" altLang="zh-CN" dirty="0"/>
              <a:t>CPU － Central Processing Unit）：</a:t>
            </a:r>
            <a:r>
              <a:rPr lang="zh-CN" altLang="en-US" dirty="0"/>
              <a:t>又可细分为控制器（</a:t>
            </a:r>
            <a:r>
              <a:rPr lang="en-US" altLang="zh-CN" dirty="0"/>
              <a:t>CU）</a:t>
            </a:r>
            <a:r>
              <a:rPr lang="zh-CN" altLang="en-US" dirty="0"/>
              <a:t>和运算器（</a:t>
            </a:r>
            <a:r>
              <a:rPr lang="en-US" altLang="zh-CN" dirty="0"/>
              <a:t>ALU），</a:t>
            </a:r>
            <a:r>
              <a:rPr lang="zh-CN" altLang="en-US" dirty="0"/>
              <a:t>即，</a:t>
            </a:r>
            <a:r>
              <a:rPr lang="en-US" altLang="zh-CN" dirty="0"/>
              <a:t>CPU = CU + ALU。</a:t>
            </a:r>
          </a:p>
          <a:p>
            <a:pPr lvl="1"/>
            <a:r>
              <a:rPr lang="zh-CN" altLang="en-US" dirty="0"/>
              <a:t>输入输出设备（</a:t>
            </a:r>
            <a:r>
              <a:rPr lang="en-US" altLang="zh-CN" dirty="0"/>
              <a:t>I/O － Input / Output）：</a:t>
            </a:r>
            <a:r>
              <a:rPr lang="zh-CN" altLang="en-US" dirty="0"/>
              <a:t>也称外部设备，负责对数据和程序进行输入与输出。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4784747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63894" y="1852698"/>
            <a:ext cx="3816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x,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y)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x=a;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y=b;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1852698"/>
            <a:ext cx="42188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output(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=”&lt;&lt;z&lt;&lt;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 = add(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output(c);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6093296"/>
            <a:ext cx="4143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915816" y="1124744"/>
            <a:ext cx="4950550" cy="54942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1.6】</a:t>
            </a:r>
            <a:r>
              <a:rPr lang="zh-CN" altLang="en-US" dirty="0">
                <a:solidFill>
                  <a:srgbClr val="C00000"/>
                </a:solidFill>
              </a:rPr>
              <a:t>函数型程序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函数型结构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面向对象型结构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16398595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646530"/>
            <a:ext cx="360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Calculator();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Sub(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Calculator::Calculator()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a=0;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b=0;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851920" y="1640989"/>
            <a:ext cx="5112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Calculator::Add(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Calculator::Sub(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x-y;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Calculator cal;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&lt;&lt;"m=";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&lt;&lt;"n=";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&lt;&lt;"m-n="&lt;&lt;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cal.Sub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51920" y="1124744"/>
            <a:ext cx="5040560" cy="54942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1.7】</a:t>
            </a:r>
            <a:r>
              <a:rPr lang="zh-CN" altLang="en-US" dirty="0">
                <a:solidFill>
                  <a:srgbClr val="C00000"/>
                </a:solidFill>
              </a:rPr>
              <a:t>面向对象型程序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1769301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30796"/>
            <a:ext cx="7668344" cy="40984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1124107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32343" y="5373216"/>
            <a:ext cx="2448272" cy="369332"/>
          </a:xfrm>
          <a:prstGeom prst="rect">
            <a:avLst/>
          </a:prstGeom>
          <a:solidFill>
            <a:srgbClr val="FFE9F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poker=4;</a:t>
            </a:r>
          </a:p>
        </p:txBody>
      </p:sp>
      <p:sp>
        <p:nvSpPr>
          <p:cNvPr id="8" name="矩形 7"/>
          <p:cNvSpPr/>
          <p:nvPr/>
        </p:nvSpPr>
        <p:spPr>
          <a:xfrm>
            <a:off x="2732343" y="5805264"/>
            <a:ext cx="2448272" cy="369332"/>
          </a:xfrm>
          <a:prstGeom prst="rect">
            <a:avLst/>
          </a:prstGeom>
          <a:solidFill>
            <a:srgbClr val="FFE9F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poker=‘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❤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6644" y="5297568"/>
            <a:ext cx="271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如何将不同类型数据</a:t>
            </a:r>
            <a:r>
              <a:rPr lang="zh-CN" altLang="en-US" b="1" dirty="0">
                <a:solidFill>
                  <a:srgbClr val="FF0000"/>
                </a:solidFill>
              </a:rPr>
              <a:t>组合</a:t>
            </a:r>
            <a:r>
              <a:rPr lang="zh-CN" altLang="en-US" b="1" dirty="0"/>
              <a:t>在一起，描述现实世界中的</a:t>
            </a:r>
            <a:r>
              <a:rPr lang="zh-CN" altLang="en-US" b="1" dirty="0">
                <a:solidFill>
                  <a:srgbClr val="FF0000"/>
                </a:solidFill>
              </a:rPr>
              <a:t>复杂“数据”</a:t>
            </a:r>
          </a:p>
        </p:txBody>
      </p:sp>
      <p:sp>
        <p:nvSpPr>
          <p:cNvPr id="10" name="矩形 9"/>
          <p:cNvSpPr/>
          <p:nvPr/>
        </p:nvSpPr>
        <p:spPr>
          <a:xfrm>
            <a:off x="8156127" y="522920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4" y="5378685"/>
            <a:ext cx="370741" cy="363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308941"/>
            <a:ext cx="581650" cy="9283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4" y="5805264"/>
            <a:ext cx="370741" cy="36386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67744" y="5373216"/>
            <a:ext cx="3168352" cy="830997"/>
          </a:xfrm>
          <a:prstGeom prst="rect">
            <a:avLst/>
          </a:prstGeom>
          <a:solidFill>
            <a:srgbClr val="FFE9FB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poker=4;</a:t>
            </a:r>
          </a:p>
          <a:p>
            <a:pPr marL="4763" lvl="1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poker=‘</a:t>
            </a:r>
            <a:r>
              <a:rPr kumimoji="1"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❤</a:t>
            </a: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</p:txBody>
      </p:sp>
      <p:pic>
        <p:nvPicPr>
          <p:cNvPr id="15" name="内容占位符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5451353"/>
            <a:ext cx="566422" cy="53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19" name="矩形 18">
            <a:hlinkClick r:id="rId7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4078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74 -0.08513 L -0.20712 -0.09924 C -0.24011 -0.10132 -0.28264 -0.08698 -0.3224 -0.05945 C -0.36771 -0.0273 -0.39896 0.00994 -0.41493 0.04904 L -0.50052 0.22577 " pathEditMode="relative" rAng="9139994" ptsTypes="FffFF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22" y="9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9689"/>
            <a:ext cx="7123253" cy="52416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26708149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96752"/>
            <a:ext cx="3905795" cy="3200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84" y="2109911"/>
            <a:ext cx="6797443" cy="4415433"/>
          </a:xfrm>
          <a:prstGeom prst="rect">
            <a:avLst/>
          </a:prstGeom>
        </p:spPr>
      </p:pic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35129495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结束</a:t>
            </a:r>
            <a:endParaRPr lang="zh-CN" altLang="en-US" dirty="0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84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32121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484972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9741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451635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44912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442779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680654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739391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95154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938204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718754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95154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95354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633154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617279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760154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733166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844291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863341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872866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87154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923666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333241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计算机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666366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ea typeface="宋体" pitchFamily="2" charset="-122"/>
              </a:rPr>
              <a:t>主板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666366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>
                <a:ea typeface="宋体" pitchFamily="2" charset="-122"/>
              </a:rPr>
              <a:t>中央处理器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418966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ea typeface="宋体" pitchFamily="2" charset="-122"/>
              </a:rPr>
              <a:t>内存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5019166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ea typeface="宋体" pitchFamily="2" charset="-122"/>
              </a:rPr>
              <a:t>硬盘、光盘驱动器、</a:t>
            </a:r>
            <a:r>
              <a:rPr lang="en-US" altLang="zh-CN" sz="1600" dirty="0">
                <a:ea typeface="宋体" pitchFamily="2" charset="-122"/>
              </a:rPr>
              <a:t>……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418966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>
                <a:ea typeface="宋体" pitchFamily="2" charset="-122"/>
              </a:rPr>
              <a:t>显示器、键盘、鼠标</a:t>
            </a:r>
            <a:r>
              <a:rPr lang="en-US" altLang="zh-CN" sz="1600" dirty="0">
                <a:ea typeface="宋体" pitchFamily="2" charset="-122"/>
              </a:rPr>
              <a:t>……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957254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>
                <a:ea typeface="宋体" pitchFamily="2" charset="-122"/>
              </a:rPr>
              <a:t>声卡、显卡、网卡</a:t>
            </a:r>
            <a:r>
              <a:rPr lang="en-US" altLang="zh-CN" sz="1600" dirty="0">
                <a:ea typeface="宋体" pitchFamily="2" charset="-122"/>
              </a:rPr>
              <a:t>……</a:t>
            </a: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639368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353880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354144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782508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871361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191194" y="919440"/>
            <a:ext cx="2000264" cy="2000264"/>
          </a:xfrm>
          <a:prstGeom prst="rect">
            <a:avLst/>
          </a:prstGeom>
        </p:spPr>
      </p:pic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99147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三级存取器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二级缓存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外存</a:t>
            </a:r>
            <a:endParaRPr lang="en-US" altLang="zh-CN" dirty="0"/>
          </a:p>
          <a:p>
            <a:pPr lvl="2"/>
            <a:r>
              <a:rPr lang="zh-CN" altLang="en-US" dirty="0"/>
              <a:t>硬盘</a:t>
            </a:r>
            <a:endParaRPr lang="en-US" altLang="zh-CN" dirty="0"/>
          </a:p>
          <a:p>
            <a:pPr lvl="2"/>
            <a:r>
              <a:rPr lang="zh-CN" altLang="en-US" dirty="0"/>
              <a:t>光盘</a:t>
            </a:r>
            <a:endParaRPr lang="en-US" altLang="zh-CN" dirty="0"/>
          </a:p>
          <a:p>
            <a:pPr lvl="2"/>
            <a:r>
              <a:rPr lang="zh-CN" altLang="en-US" dirty="0"/>
              <a:t>软盘</a:t>
            </a:r>
            <a:endParaRPr lang="en-US" altLang="zh-CN" dirty="0"/>
          </a:p>
          <a:p>
            <a:pPr lvl="2"/>
            <a:r>
              <a:rPr lang="zh-CN" altLang="en-US" dirty="0"/>
              <a:t>磁带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47617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计算机软件</a:t>
            </a:r>
            <a:endParaRPr lang="en-US" altLang="zh-CN" dirty="0"/>
          </a:p>
          <a:p>
            <a:pPr lvl="1"/>
            <a:r>
              <a:rPr lang="zh-CN" altLang="en-US" dirty="0"/>
              <a:t>系统软件</a:t>
            </a:r>
            <a:endParaRPr lang="en-US" altLang="zh-CN" dirty="0"/>
          </a:p>
          <a:p>
            <a:pPr lvl="2"/>
            <a:r>
              <a:rPr lang="zh-CN" altLang="en-US" dirty="0"/>
              <a:t>操作系统（</a:t>
            </a:r>
            <a:r>
              <a:rPr lang="en-US" altLang="zh-CN" dirty="0"/>
              <a:t>Operating System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Windows</a:t>
            </a:r>
          </a:p>
          <a:p>
            <a:pPr lvl="3"/>
            <a:r>
              <a:rPr lang="en-US" altLang="zh-CN" dirty="0"/>
              <a:t>Unix</a:t>
            </a:r>
          </a:p>
          <a:p>
            <a:pPr lvl="3"/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应用软件</a:t>
            </a:r>
            <a:endParaRPr lang="en-US" altLang="zh-CN" dirty="0"/>
          </a:p>
          <a:p>
            <a:pPr lvl="2"/>
            <a:r>
              <a:rPr lang="en-US" altLang="zh-CN" dirty="0"/>
              <a:t>Office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en-US" altLang="zh-CN" dirty="0"/>
              <a:t>Media Player</a:t>
            </a:r>
          </a:p>
          <a:p>
            <a:pPr lvl="2"/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Explorer</a:t>
            </a:r>
          </a:p>
          <a:p>
            <a:pPr lvl="2"/>
            <a:r>
              <a:rPr lang="zh-CN" altLang="en-US"/>
              <a:t>魔兽争霸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5913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应用软件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94357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程序的含义</a:t>
            </a:r>
            <a:endParaRPr lang="en-US" altLang="zh-CN" dirty="0"/>
          </a:p>
          <a:p>
            <a:pPr lvl="1"/>
            <a:r>
              <a:rPr lang="zh-CN" altLang="en-US" dirty="0"/>
              <a:t>要计算机完成某一任务所规定的一系列动作或步骤</a:t>
            </a:r>
            <a:endParaRPr lang="en-US" altLang="zh-CN" dirty="0"/>
          </a:p>
          <a:p>
            <a:r>
              <a:rPr lang="zh-CN" altLang="en-US" dirty="0"/>
              <a:t>程序在计算机系统中的地位</a:t>
            </a:r>
            <a:endParaRPr lang="en-US" altLang="zh-CN" dirty="0"/>
          </a:p>
          <a:p>
            <a:pPr lvl="1"/>
            <a:r>
              <a:rPr lang="zh-CN" altLang="en-US" dirty="0"/>
              <a:t>软件的根基</a:t>
            </a:r>
            <a:endParaRPr lang="en-US" altLang="zh-CN" dirty="0"/>
          </a:p>
          <a:p>
            <a:r>
              <a:rPr lang="zh-CN" altLang="en-US" dirty="0"/>
              <a:t>程序设计的基础</a:t>
            </a:r>
            <a:r>
              <a:rPr lang="en-US" altLang="zh-CN" dirty="0"/>
              <a:t>——</a:t>
            </a:r>
            <a:r>
              <a:rPr lang="zh-CN" altLang="en-US" dirty="0"/>
              <a:t>计算机语言</a:t>
            </a:r>
            <a:endParaRPr lang="en-US" altLang="zh-CN" dirty="0"/>
          </a:p>
          <a:p>
            <a:pPr lvl="1"/>
            <a:r>
              <a:rPr lang="zh-CN" altLang="en-US" dirty="0"/>
              <a:t>计算机指令系统：机器语言</a:t>
            </a:r>
            <a:endParaRPr lang="en-US" altLang="zh-CN" dirty="0"/>
          </a:p>
          <a:p>
            <a:pPr lvl="1"/>
            <a:r>
              <a:rPr lang="zh-CN" altLang="en-US" dirty="0"/>
              <a:t>低级编程语言</a:t>
            </a:r>
            <a:endParaRPr lang="en-US" altLang="zh-CN" dirty="0"/>
          </a:p>
          <a:p>
            <a:pPr lvl="1"/>
            <a:r>
              <a:rPr lang="zh-CN" altLang="en-US" dirty="0"/>
              <a:t>高级程序设计语言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5115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85454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机器语言示例</a:t>
            </a:r>
            <a:endParaRPr lang="en-US" altLang="zh-CN" dirty="0"/>
          </a:p>
          <a:p>
            <a:pPr lvl="1"/>
            <a:r>
              <a:rPr lang="zh-CN" altLang="en-US" dirty="0"/>
              <a:t>使用“机器语言”编出的做一次加法“</a:t>
            </a:r>
            <a:r>
              <a:rPr lang="en-US" altLang="zh-CN" dirty="0"/>
              <a:t>TOTAL = PRICE + TAX”</a:t>
            </a:r>
            <a:r>
              <a:rPr lang="zh-CN" altLang="en-US" dirty="0"/>
              <a:t>的程序为：</a:t>
            </a:r>
            <a:endParaRPr lang="en-US" altLang="zh-CN" dirty="0"/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50285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机器指令的执行</a:t>
            </a:r>
            <a:endParaRPr lang="en-US" altLang="zh-CN" b="1" dirty="0"/>
          </a:p>
          <a:p>
            <a:pPr lvl="1"/>
            <a:r>
              <a:rPr lang="zh-CN" altLang="en-US" b="1" dirty="0"/>
              <a:t>在内存中执行</a:t>
            </a:r>
            <a:endParaRPr lang="en-US" altLang="zh-CN" b="1" dirty="0"/>
          </a:p>
          <a:p>
            <a:pPr lvl="1"/>
            <a:r>
              <a:rPr lang="zh-CN" altLang="en-US" b="1" dirty="0"/>
              <a:t>举例：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88529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低级编程语言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汇编语言</a:t>
            </a:r>
            <a:endParaRPr lang="en-US" altLang="zh-CN" b="1" dirty="0"/>
          </a:p>
          <a:p>
            <a:pPr lvl="1"/>
            <a:r>
              <a:rPr lang="zh-CN" altLang="en-US" b="1" dirty="0"/>
              <a:t>引入“助记符”</a:t>
            </a:r>
            <a:endParaRPr lang="en-US" altLang="zh-CN" b="1" dirty="0"/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endParaRPr lang="en-US" altLang="zh-CN" b="1" dirty="0"/>
          </a:p>
          <a:p>
            <a:pPr lvl="1"/>
            <a:r>
              <a:rPr lang="zh-CN" altLang="en-US" dirty="0"/>
              <a:t>汇编程序系统(</a:t>
            </a:r>
            <a:r>
              <a:rPr lang="en-US" altLang="zh-CN" dirty="0"/>
              <a:t>Assembler)</a:t>
            </a:r>
          </a:p>
          <a:p>
            <a:pPr lvl="2"/>
            <a:r>
              <a:rPr lang="zh-CN" altLang="en-US" dirty="0">
                <a:ea typeface="楷体_GB2312" pitchFamily="49" charset="-122"/>
              </a:rPr>
              <a:t>汇编语言源程序                   机器语言</a:t>
            </a:r>
            <a:endParaRPr lang="en-US" altLang="zh-CN" dirty="0">
              <a:ea typeface="楷体_GB2312" pitchFamily="49" charset="-122"/>
            </a:endParaRPr>
          </a:p>
          <a:p>
            <a:r>
              <a:rPr lang="zh-CN" altLang="en-US" dirty="0"/>
              <a:t>低级语言的缺点</a:t>
            </a:r>
            <a:endParaRPr lang="en-US" altLang="zh-CN" dirty="0"/>
          </a:p>
          <a:p>
            <a:pPr lvl="1"/>
            <a:r>
              <a:rPr lang="zh-CN" altLang="en-US" dirty="0"/>
              <a:t>依赖于机器，可移植性差</a:t>
            </a:r>
            <a:endParaRPr lang="en-US" altLang="zh-CN" dirty="0"/>
          </a:p>
          <a:p>
            <a:pPr lvl="1"/>
            <a:r>
              <a:rPr lang="zh-CN" altLang="en-US" dirty="0"/>
              <a:t>代码冗长，不易于编写大规模的程序</a:t>
            </a:r>
            <a:endParaRPr lang="en-US" altLang="zh-CN" dirty="0"/>
          </a:p>
          <a:p>
            <a:pPr lvl="1"/>
            <a:r>
              <a:rPr lang="zh-CN" altLang="en-US" dirty="0"/>
              <a:t>可读性差</a:t>
            </a:r>
            <a:endParaRPr lang="en-US" altLang="zh-CN" dirty="0"/>
          </a:p>
          <a:p>
            <a:pPr lvl="1"/>
            <a:r>
              <a:rPr lang="zh-CN" altLang="en-US" dirty="0"/>
              <a:t>可维护性差</a:t>
            </a:r>
          </a:p>
        </p:txBody>
      </p:sp>
      <p:sp>
        <p:nvSpPr>
          <p:cNvPr id="4" name="右箭头 3"/>
          <p:cNvSpPr/>
          <p:nvPr/>
        </p:nvSpPr>
        <p:spPr>
          <a:xfrm>
            <a:off x="3635895" y="3790750"/>
            <a:ext cx="1020129" cy="14230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6948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669160"/>
          </a:xfrm>
        </p:spPr>
        <p:txBody>
          <a:bodyPr/>
          <a:lstStyle/>
          <a:p>
            <a:r>
              <a:rPr lang="zh-CN" altLang="en-US" dirty="0"/>
              <a:t>周课时安排</a:t>
            </a:r>
            <a:endParaRPr lang="en-US" altLang="zh-CN" dirty="0"/>
          </a:p>
          <a:p>
            <a:pPr lvl="1"/>
            <a:r>
              <a:rPr lang="zh-CN" altLang="en-US" dirty="0"/>
              <a:t>第一学期讲授</a:t>
            </a:r>
            <a:r>
              <a:rPr lang="en-US" altLang="zh-CN" dirty="0"/>
              <a:t>3</a:t>
            </a:r>
            <a:r>
              <a:rPr lang="zh-CN" altLang="en-US" dirty="0"/>
              <a:t>课时，实验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r>
              <a:rPr lang="zh-CN" altLang="en-US" dirty="0"/>
              <a:t>第二学期讲授</a:t>
            </a:r>
            <a:r>
              <a:rPr lang="en-US" altLang="zh-CN" dirty="0"/>
              <a:t>3</a:t>
            </a:r>
            <a:r>
              <a:rPr lang="zh-CN" altLang="en-US" dirty="0"/>
              <a:t>课时，实验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成绩</a:t>
            </a:r>
            <a:endParaRPr lang="en-US" altLang="zh-CN" dirty="0"/>
          </a:p>
          <a:p>
            <a:pPr lvl="1"/>
            <a:r>
              <a:rPr lang="zh-CN" altLang="en-US" dirty="0"/>
              <a:t>期末笔试成绩（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上机考试成绩（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平时成绩（包括出勤、作业、测验等，共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247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易于理解、记忆和使用</a:t>
            </a:r>
            <a:endParaRPr lang="en-US" altLang="zh-CN" dirty="0"/>
          </a:p>
          <a:p>
            <a:pPr lvl="1"/>
            <a:r>
              <a:rPr lang="zh-CN" altLang="en-US" dirty="0"/>
              <a:t>更加接近人的思维方式和自然语言</a:t>
            </a:r>
            <a:endParaRPr lang="en-US" altLang="zh-CN" dirty="0"/>
          </a:p>
          <a:p>
            <a:pPr lvl="1"/>
            <a:r>
              <a:rPr lang="zh-CN" altLang="en-US" dirty="0"/>
              <a:t>应用广泛的高级语言：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27615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高级语言程序的运行</a:t>
            </a:r>
            <a:endParaRPr lang="en-US" altLang="zh-CN" dirty="0"/>
          </a:p>
          <a:p>
            <a:pPr lvl="1"/>
            <a:r>
              <a:rPr lang="zh-CN" altLang="en-US" dirty="0"/>
              <a:t>编译程序系统</a:t>
            </a:r>
            <a:endParaRPr lang="en-US" altLang="zh-CN" dirty="0"/>
          </a:p>
          <a:p>
            <a:pPr lvl="2"/>
            <a:r>
              <a:rPr lang="zh-CN" altLang="en-US" dirty="0"/>
              <a:t>编译</a:t>
            </a:r>
            <a:endParaRPr lang="en-US" altLang="zh-CN" dirty="0"/>
          </a:p>
          <a:p>
            <a:pPr lvl="3"/>
            <a:r>
              <a:rPr lang="zh-CN" altLang="en-US" dirty="0"/>
              <a:t>将高级语言源程序转换为汇编语言源程序（目标程序）</a:t>
            </a:r>
            <a:endParaRPr lang="en-US" altLang="zh-CN" dirty="0"/>
          </a:p>
          <a:p>
            <a:pPr lvl="2"/>
            <a:r>
              <a:rPr lang="zh-CN" altLang="en-US" dirty="0"/>
              <a:t>连接</a:t>
            </a:r>
            <a:endParaRPr lang="en-US" altLang="zh-CN" dirty="0"/>
          </a:p>
          <a:p>
            <a:pPr lvl="3"/>
            <a:r>
              <a:rPr lang="zh-CN" altLang="en-US" dirty="0"/>
              <a:t>将目标程序转换为机器指令程序（可执行程序）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endParaRPr lang="en-US" altLang="zh-CN" dirty="0"/>
          </a:p>
          <a:p>
            <a:pPr lvl="3"/>
            <a:r>
              <a:rPr lang="zh-CN" altLang="en-US" dirty="0"/>
              <a:t>执行可执行程序，得到所需的结果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5023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363272" cy="4500562"/>
          </a:xfrm>
        </p:spPr>
        <p:txBody>
          <a:bodyPr/>
          <a:lstStyle/>
          <a:p>
            <a:r>
              <a:rPr lang="zh-CN" altLang="en-US" dirty="0"/>
              <a:t>程序设计技术的初级阶段</a:t>
            </a:r>
            <a:endParaRPr lang="en-US" altLang="zh-CN" dirty="0"/>
          </a:p>
          <a:p>
            <a:pPr lvl="1"/>
            <a:r>
              <a:rPr lang="zh-CN" altLang="en-US" dirty="0"/>
              <a:t>计算机诞生，</a:t>
            </a:r>
            <a:r>
              <a:rPr lang="en-US" altLang="zh-CN" dirty="0"/>
              <a:t>von Neumann </a:t>
            </a:r>
            <a:r>
              <a:rPr lang="zh-CN" altLang="en-US" dirty="0"/>
              <a:t>模式形成，低级语言编程是主要开发形式。 </a:t>
            </a:r>
            <a:endParaRPr lang="en-US" altLang="zh-CN" dirty="0"/>
          </a:p>
          <a:p>
            <a:pPr lvl="1"/>
            <a:r>
              <a:rPr lang="zh-CN" altLang="en-US" dirty="0"/>
              <a:t>第一代高级语言（以 </a:t>
            </a:r>
            <a:r>
              <a:rPr lang="en-US" altLang="zh-CN" dirty="0"/>
              <a:t>FORTRAN </a:t>
            </a:r>
            <a:r>
              <a:rPr lang="zh-CN" altLang="en-US" dirty="0"/>
              <a:t>和</a:t>
            </a:r>
            <a:r>
              <a:rPr lang="en-US" altLang="zh-CN" dirty="0"/>
              <a:t>ALGOL60 </a:t>
            </a:r>
            <a:r>
              <a:rPr lang="zh-CN" altLang="en-US" dirty="0"/>
              <a:t>为代表）诞生，从低级语言编程转向高级语言编程。</a:t>
            </a:r>
          </a:p>
          <a:p>
            <a:pPr lvl="2"/>
            <a:r>
              <a:rPr lang="zh-CN" altLang="en-US" dirty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年代，以大规模程序频频出错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1962</a:t>
            </a:r>
            <a:r>
              <a:rPr lang="zh-CN" altLang="en-US" dirty="0"/>
              <a:t>年，因软件出错导致美国金星探测器水手</a:t>
            </a:r>
            <a:r>
              <a:rPr lang="en-US" altLang="zh-CN" dirty="0"/>
              <a:t>Ⅱ</a:t>
            </a:r>
            <a:r>
              <a:rPr lang="zh-CN" altLang="en-US" dirty="0"/>
              <a:t>号卫星发射失败</a:t>
            </a:r>
            <a:r>
              <a:rPr lang="en-US" altLang="zh-CN" dirty="0"/>
              <a:t>)</a:t>
            </a:r>
            <a:r>
              <a:rPr lang="zh-CN" altLang="en-US" dirty="0"/>
              <a:t>为特征的“软件危机”发生，引起关于“</a:t>
            </a:r>
            <a:r>
              <a:rPr lang="en-US" altLang="zh-CN" dirty="0" err="1"/>
              <a:t>Goto</a:t>
            </a:r>
            <a:r>
              <a:rPr lang="zh-CN" altLang="en-US" dirty="0"/>
              <a:t>语句”的辩论。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70807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结构程序设计（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/>
              <a:t>）阶段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Pascal </a:t>
            </a:r>
            <a:r>
              <a:rPr lang="zh-CN" altLang="en-US" dirty="0"/>
              <a:t>语言和</a:t>
            </a:r>
            <a:r>
              <a:rPr lang="en-US" altLang="zh-CN" dirty="0"/>
              <a:t>C</a:t>
            </a:r>
            <a:r>
              <a:rPr lang="zh-CN" altLang="en-US" dirty="0"/>
              <a:t>语言为代表</a:t>
            </a:r>
            <a:endParaRPr lang="en-US" altLang="zh-CN" dirty="0"/>
          </a:p>
          <a:p>
            <a:pPr lvl="2"/>
            <a:r>
              <a:rPr lang="zh-CN" altLang="en-US" dirty="0"/>
              <a:t>强调数据类型、程序结构</a:t>
            </a:r>
            <a:endParaRPr lang="en-US" altLang="zh-CN" dirty="0"/>
          </a:p>
          <a:p>
            <a:pPr lvl="2"/>
            <a:r>
              <a:rPr lang="zh-CN" altLang="en-US" dirty="0"/>
              <a:t>注重可靠性、可维护性</a:t>
            </a:r>
            <a:endParaRPr lang="en-US" altLang="zh-CN" dirty="0"/>
          </a:p>
          <a:p>
            <a:pPr lvl="1"/>
            <a:r>
              <a:rPr lang="zh-CN" altLang="en-US" dirty="0"/>
              <a:t>主要特点</a:t>
            </a:r>
            <a:endParaRPr lang="en-US" altLang="zh-CN" dirty="0"/>
          </a:p>
          <a:p>
            <a:pPr lvl="2"/>
            <a:r>
              <a:rPr lang="zh-CN" altLang="en-US" dirty="0"/>
              <a:t>采用自顶向下、逐步求精的设计方法 </a:t>
            </a:r>
            <a:endParaRPr lang="en-US" altLang="zh-CN" dirty="0"/>
          </a:p>
          <a:p>
            <a:pPr lvl="2"/>
            <a:r>
              <a:rPr lang="zh-CN" altLang="en-US" sz="2200" dirty="0"/>
              <a:t>程序运行的动态结构与程序书写的静态结构相对一致 </a:t>
            </a:r>
            <a:endParaRPr lang="en-US" altLang="zh-CN" sz="2200" dirty="0"/>
          </a:p>
          <a:p>
            <a:pPr lvl="2"/>
            <a:r>
              <a:rPr lang="zh-CN" altLang="en-US" sz="2200" dirty="0"/>
              <a:t>严格区分数据类型 </a:t>
            </a:r>
            <a:endParaRPr lang="en-US" altLang="zh-CN" sz="2200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程序的可重用性差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08068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363272" cy="4500562"/>
          </a:xfrm>
        </p:spPr>
        <p:txBody>
          <a:bodyPr/>
          <a:lstStyle/>
          <a:p>
            <a:r>
              <a:rPr lang="en-US" altLang="zh-CN" dirty="0"/>
              <a:t>80</a:t>
            </a:r>
            <a:r>
              <a:rPr lang="zh-CN" altLang="en-US" dirty="0"/>
              <a:t>年代，面向对象程序设计逐渐从理论转向实践，程序设计理论步入成熟期。</a:t>
            </a:r>
            <a:endParaRPr lang="en-US" altLang="zh-CN" dirty="0"/>
          </a:p>
          <a:p>
            <a:pPr lvl="1"/>
            <a:r>
              <a:rPr lang="en-US" altLang="zh-CN" dirty="0" err="1"/>
              <a:t>A.Kay</a:t>
            </a:r>
            <a:r>
              <a:rPr lang="en-US" altLang="zh-CN" dirty="0"/>
              <a:t> </a:t>
            </a:r>
            <a:r>
              <a:rPr lang="zh-CN" altLang="en-US" dirty="0"/>
              <a:t>研制了</a:t>
            </a:r>
            <a:r>
              <a:rPr lang="en-US" altLang="zh-CN" dirty="0"/>
              <a:t>Smalltalk 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B.Stroustrup</a:t>
            </a:r>
            <a:r>
              <a:rPr lang="en-US" altLang="zh-CN" dirty="0"/>
              <a:t> </a:t>
            </a:r>
            <a:r>
              <a:rPr lang="zh-CN" altLang="en-US" dirty="0"/>
              <a:t>开发了</a:t>
            </a:r>
            <a:r>
              <a:rPr lang="en-US" altLang="zh-CN" dirty="0"/>
              <a:t>C++ </a:t>
            </a:r>
            <a:r>
              <a:rPr lang="zh-CN" altLang="en-US" dirty="0"/>
              <a:t>语言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OOP</a:t>
            </a:r>
            <a:r>
              <a:rPr lang="zh-CN" altLang="en-US" dirty="0"/>
              <a:t>方法在</a:t>
            </a:r>
            <a:r>
              <a:rPr lang="en-US" altLang="zh-CN" dirty="0"/>
              <a:t>90</a:t>
            </a:r>
            <a:r>
              <a:rPr lang="zh-CN" altLang="en-US" dirty="0"/>
              <a:t>年代盛行</a:t>
            </a:r>
            <a:endParaRPr lang="en-US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方法从思想上与</a:t>
            </a:r>
            <a:r>
              <a:rPr lang="en-US" altLang="zh-CN" dirty="0"/>
              <a:t>SP</a:t>
            </a:r>
            <a:r>
              <a:rPr lang="zh-CN" altLang="en-US" dirty="0"/>
              <a:t>方法相比是抓住了软件开发的本质和规律，计算机所要解决的问题越来越重要，越来越复杂。</a:t>
            </a:r>
            <a:endParaRPr lang="en-US" altLang="zh-CN" dirty="0"/>
          </a:p>
          <a:p>
            <a:pPr lvl="1"/>
            <a:r>
              <a:rPr lang="en-US" altLang="zh-CN" dirty="0"/>
              <a:t>OPP</a:t>
            </a:r>
            <a:r>
              <a:rPr lang="zh-CN" altLang="en-US" dirty="0"/>
              <a:t>技术之所以能适应今天软件产业的需要，是因为它比较好地解决了软件模块化、信息隐蔽和抽象的目标。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91384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常用的面向对象语言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</a:p>
          <a:p>
            <a:pPr lvl="1"/>
            <a:r>
              <a:rPr lang="en-US" altLang="zh-CN" dirty="0"/>
              <a:t>Visual C++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Windows</a:t>
            </a:r>
            <a:r>
              <a:rPr lang="zh-CN" altLang="en-US" dirty="0"/>
              <a:t>窗体规范的</a:t>
            </a:r>
            <a:r>
              <a:rPr lang="en-US" altLang="zh-CN" dirty="0"/>
              <a:t>C++</a:t>
            </a:r>
            <a:r>
              <a:rPr lang="zh-CN" altLang="en-US" dirty="0"/>
              <a:t>的具体实现版本</a:t>
            </a:r>
            <a:endParaRPr lang="en-US" altLang="zh-CN" dirty="0"/>
          </a:p>
          <a:p>
            <a:pPr lvl="1"/>
            <a:r>
              <a:rPr lang="en-US" altLang="zh-CN" dirty="0"/>
              <a:t>Smalltalk</a:t>
            </a:r>
          </a:p>
          <a:p>
            <a:pPr lvl="1"/>
            <a:r>
              <a:rPr lang="en-US" altLang="zh-CN" dirty="0"/>
              <a:t>Simula67</a:t>
            </a:r>
          </a:p>
          <a:p>
            <a:pPr lvl="1"/>
            <a:r>
              <a:rPr lang="en-US" altLang="zh-CN" dirty="0"/>
              <a:t>LISP</a:t>
            </a:r>
            <a:r>
              <a:rPr lang="zh-CN" altLang="en-US" dirty="0"/>
              <a:t>家族语言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61212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面向对象程序设计方法的特点</a:t>
            </a:r>
            <a:endParaRPr lang="en-US" altLang="zh-CN" dirty="0"/>
          </a:p>
          <a:p>
            <a:pPr lvl="2"/>
            <a:r>
              <a:rPr lang="zh-CN" altLang="en-US" dirty="0"/>
              <a:t>将数据以及对这些数据进行操作的方法放在一起，形成一个相互依存、不可分离的整体</a:t>
            </a:r>
            <a:r>
              <a:rPr lang="en-US" altLang="zh-CN" dirty="0"/>
              <a:t>——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2"/>
            <a:r>
              <a:rPr lang="zh-CN" altLang="en-US" dirty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/>
          </a:p>
          <a:p>
            <a:pPr lvl="2"/>
            <a:r>
              <a:rPr lang="zh-CN" altLang="en-US" dirty="0"/>
              <a:t>面向对象程序设计的三大特征是：封装性、继承性、多态性。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85081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对面向对象程序设计方法的支持</a:t>
            </a:r>
            <a:endParaRPr lang="en-US" altLang="zh-CN" dirty="0"/>
          </a:p>
          <a:p>
            <a:pPr lvl="1"/>
            <a:r>
              <a:rPr lang="zh-CN" altLang="en-US" dirty="0"/>
              <a:t>支持数据封装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语言中的类(</a:t>
            </a:r>
            <a:r>
              <a:rPr lang="en-US" altLang="zh-CN" dirty="0"/>
              <a:t>class)</a:t>
            </a:r>
            <a:r>
              <a:rPr lang="zh-CN" altLang="en-US" dirty="0"/>
              <a:t>是支持数据封装的工具。通过类(</a:t>
            </a:r>
            <a:r>
              <a:rPr lang="en-US" altLang="zh-CN" dirty="0"/>
              <a:t>class)</a:t>
            </a:r>
            <a:r>
              <a:rPr lang="zh-CN" altLang="en-US" dirty="0"/>
              <a:t>类型对所要处理的问题进行抽象描述，从而将逻辑上相关的数据与函数进行封装。</a:t>
            </a:r>
            <a:endParaRPr lang="en-US" altLang="zh-CN" dirty="0"/>
          </a:p>
          <a:p>
            <a:pPr lvl="1"/>
            <a:r>
              <a:rPr lang="zh-CN" altLang="en-US" dirty="0"/>
              <a:t>支持继承性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语言允许单继承和多继承。类之间可形成多层次的派生以及继承关系。</a:t>
            </a:r>
            <a:endParaRPr lang="en-US" altLang="zh-CN" dirty="0"/>
          </a:p>
          <a:p>
            <a:pPr lvl="1"/>
            <a:r>
              <a:rPr lang="zh-CN" altLang="en-US" dirty="0"/>
              <a:t>支持多态性</a:t>
            </a:r>
          </a:p>
          <a:p>
            <a:pPr lvl="2"/>
            <a:r>
              <a:rPr lang="zh-CN" altLang="en-US" dirty="0"/>
              <a:t>允许对函数和运算符进行重载。通过在基类及其派生类间对虚函数进行使用体现出另一种多态性。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71994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程序设计的范型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命令型程序设计</a:t>
            </a:r>
            <a:endParaRPr lang="en-US" altLang="zh-CN" dirty="0"/>
          </a:p>
          <a:p>
            <a:pPr lvl="1"/>
            <a:r>
              <a:rPr lang="zh-CN" altLang="en-US" dirty="0"/>
              <a:t>过程型程序设计，指令序列</a:t>
            </a:r>
            <a:endParaRPr lang="en-US" altLang="zh-CN" dirty="0"/>
          </a:p>
          <a:p>
            <a:r>
              <a:rPr lang="en-US" altLang="zh-CN" dirty="0"/>
              <a:t>OOP</a:t>
            </a:r>
            <a:r>
              <a:rPr lang="zh-CN" altLang="en-US" dirty="0"/>
              <a:t>程序设计</a:t>
            </a:r>
            <a:endParaRPr lang="en-US" altLang="zh-CN" dirty="0"/>
          </a:p>
          <a:p>
            <a:pPr lvl="1"/>
            <a:r>
              <a:rPr lang="zh-CN" altLang="en-US" dirty="0"/>
              <a:t>组合成类或对象</a:t>
            </a:r>
            <a:endParaRPr lang="en-US" altLang="zh-CN" dirty="0"/>
          </a:p>
          <a:p>
            <a:r>
              <a:rPr lang="zh-CN" altLang="en-US" dirty="0"/>
              <a:t>函数性程序设计</a:t>
            </a:r>
            <a:endParaRPr lang="en-US" altLang="zh-CN" dirty="0"/>
          </a:p>
          <a:p>
            <a:pPr lvl="1"/>
            <a:r>
              <a:rPr lang="zh-CN" altLang="en-US" dirty="0"/>
              <a:t>“黑盒子”方式</a:t>
            </a:r>
            <a:endParaRPr lang="en-US" altLang="zh-CN" dirty="0"/>
          </a:p>
          <a:p>
            <a:r>
              <a:rPr lang="zh-CN" altLang="en-US" dirty="0"/>
              <a:t>逻辑性程序设计</a:t>
            </a:r>
            <a:endParaRPr lang="en-US" altLang="zh-CN" dirty="0"/>
          </a:p>
          <a:p>
            <a:pPr lvl="1"/>
            <a:r>
              <a:rPr lang="zh-CN" altLang="en-US" dirty="0"/>
              <a:t>申述型程序设计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65130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C++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面向对象程序设计正在逐渐成为主流设计技术</a:t>
            </a:r>
            <a:endParaRPr lang="en-US" altLang="zh-CN" dirty="0"/>
          </a:p>
          <a:p>
            <a:pPr lvl="1"/>
            <a:r>
              <a:rPr lang="en-US" altLang="zh-CN" dirty="0"/>
              <a:t>OOP </a:t>
            </a:r>
            <a:r>
              <a:rPr lang="zh-CN" altLang="en-US" dirty="0"/>
              <a:t>技术并不取代</a:t>
            </a:r>
            <a:r>
              <a:rPr lang="en-US" altLang="zh-CN" dirty="0"/>
              <a:t>SP </a:t>
            </a:r>
            <a:r>
              <a:rPr lang="zh-CN" altLang="en-US" dirty="0"/>
              <a:t>和一般的程序设计的技能技巧</a:t>
            </a:r>
            <a:endParaRPr lang="en-US" altLang="zh-CN" dirty="0"/>
          </a:p>
          <a:p>
            <a:pPr lvl="1"/>
            <a:r>
              <a:rPr lang="zh-CN" altLang="en-US" dirty="0"/>
              <a:t>由于各大公司的竞相开发，</a:t>
            </a:r>
            <a:r>
              <a:rPr lang="en-US" altLang="zh-CN" dirty="0"/>
              <a:t>C++</a:t>
            </a:r>
            <a:r>
              <a:rPr lang="zh-CN" altLang="en-US" dirty="0"/>
              <a:t>语言在各种不同机型上都有优秀的编译系统和相关的环境与工具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语言最可能取代</a:t>
            </a:r>
            <a:r>
              <a:rPr lang="en-US" altLang="zh-CN" dirty="0"/>
              <a:t>C </a:t>
            </a:r>
            <a:r>
              <a:rPr lang="zh-CN" altLang="en-US" dirty="0"/>
              <a:t>而成为主流的软件开发语言之一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语言已成为计算机专业主要的教学语言 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2680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教学用书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36750"/>
            <a:ext cx="8229600" cy="4500562"/>
          </a:xfrm>
        </p:spPr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zh-CN" altLang="en-US" dirty="0"/>
              <a:t>《</a:t>
            </a:r>
            <a:r>
              <a:rPr lang="en-US" altLang="zh-CN" dirty="0"/>
              <a:t>C++</a:t>
            </a:r>
            <a:r>
              <a:rPr lang="zh-CN" altLang="en-US" dirty="0"/>
              <a:t>程序设计》，刘璟编著，高等教育出版社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高级语言</a:t>
            </a:r>
            <a:r>
              <a:rPr lang="en-US" altLang="zh-CN" dirty="0"/>
              <a:t>C++</a:t>
            </a:r>
            <a:r>
              <a:rPr lang="zh-CN" altLang="en-US" dirty="0"/>
              <a:t>程序设计实验指导</a:t>
            </a:r>
            <a:r>
              <a:rPr lang="en-US" altLang="zh-CN" dirty="0"/>
              <a:t>》</a:t>
            </a:r>
            <a:r>
              <a:rPr lang="zh-CN" altLang="en-US" dirty="0"/>
              <a:t>，周玉龙、刘璟编著，高等教育出版社</a:t>
            </a:r>
            <a:endParaRPr lang="en-US" altLang="zh-CN" dirty="0"/>
          </a:p>
        </p:txBody>
      </p:sp>
      <p:pic>
        <p:nvPicPr>
          <p:cNvPr id="11" name="图片 10" descr="51Y3GtgGn-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573016"/>
            <a:ext cx="2786082" cy="2786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4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语言的作者是美国</a:t>
            </a:r>
            <a:r>
              <a:rPr lang="en-US" altLang="zh-CN" dirty="0"/>
              <a:t>AT&amp;T</a:t>
            </a:r>
            <a:r>
              <a:rPr lang="zh-CN" altLang="en-US" dirty="0"/>
              <a:t>公司</a:t>
            </a:r>
            <a:r>
              <a:rPr lang="en-US" altLang="zh-CN" dirty="0"/>
              <a:t>Bell</a:t>
            </a:r>
            <a:r>
              <a:rPr lang="zh-CN" altLang="en-US" dirty="0"/>
              <a:t>实验室的</a:t>
            </a:r>
            <a:r>
              <a:rPr lang="en-US" altLang="zh-CN" dirty="0" err="1"/>
              <a:t>Bjarne</a:t>
            </a:r>
            <a:r>
              <a:rPr lang="en-US" altLang="zh-CN" dirty="0"/>
              <a:t> </a:t>
            </a:r>
            <a:r>
              <a:rPr lang="en-US" altLang="zh-CN" dirty="0" err="1"/>
              <a:t>Stroustrup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带类的</a:t>
            </a:r>
            <a:r>
              <a:rPr lang="en-US" altLang="zh-CN" dirty="0"/>
              <a:t>C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语言的诞生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1985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语言的发展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1989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C++2.0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1993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C++3.0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1998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</a:t>
            </a:r>
            <a:r>
              <a:rPr lang="zh-CN" altLang="en-US" dirty="0">
                <a:solidFill>
                  <a:srgbClr val="C00000"/>
                </a:solidFill>
              </a:rPr>
              <a:t>标准诞生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2011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C++11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2014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C++14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FF"/>
                </a:solidFill>
              </a:rPr>
              <a:t>2017</a:t>
            </a:r>
            <a:r>
              <a:rPr lang="zh-CN" altLang="en-US" dirty="0">
                <a:solidFill>
                  <a:srgbClr val="0000FF"/>
                </a:solidFill>
              </a:rPr>
              <a:t>年，</a:t>
            </a:r>
            <a:r>
              <a:rPr lang="en-US" altLang="zh-CN" dirty="0">
                <a:solidFill>
                  <a:srgbClr val="0000FF"/>
                </a:solidFill>
              </a:rPr>
              <a:t>C++17</a:t>
            </a:r>
            <a:r>
              <a:rPr lang="zh-CN" altLang="en-US" dirty="0">
                <a:solidFill>
                  <a:srgbClr val="0000FF"/>
                </a:solidFill>
              </a:rPr>
              <a:t>标准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年，？标准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99495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语言是支持面向对象程序设计的最主要的代表语言之一。</a:t>
            </a:r>
            <a:endParaRPr lang="en-US" altLang="zh-CN" dirty="0"/>
          </a:p>
          <a:p>
            <a:pPr lvl="2"/>
            <a:r>
              <a:rPr lang="zh-CN" altLang="en-US" dirty="0"/>
              <a:t>封装和信息隐藏</a:t>
            </a:r>
            <a:endParaRPr lang="en-US" altLang="zh-CN" dirty="0"/>
          </a:p>
          <a:p>
            <a:pPr lvl="2"/>
            <a:r>
              <a:rPr lang="zh-CN" altLang="en-US" dirty="0"/>
              <a:t>抽象数据类型</a:t>
            </a:r>
            <a:endParaRPr lang="en-US" altLang="zh-CN" dirty="0"/>
          </a:p>
          <a:p>
            <a:pPr lvl="2"/>
            <a:r>
              <a:rPr lang="zh-CN" altLang="en-US" dirty="0"/>
              <a:t>继承和派生</a:t>
            </a:r>
            <a:endParaRPr lang="en-US" altLang="zh-CN" dirty="0"/>
          </a:p>
          <a:p>
            <a:pPr lvl="2"/>
            <a:r>
              <a:rPr lang="zh-CN" altLang="en-US" dirty="0"/>
              <a:t>函数与运算符的重载</a:t>
            </a:r>
            <a:endParaRPr lang="en-US" altLang="zh-CN" dirty="0"/>
          </a:p>
          <a:p>
            <a:pPr lvl="2"/>
            <a:r>
              <a:rPr lang="zh-CN" altLang="en-US" dirty="0"/>
              <a:t>模板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语言是程序员和软件开发者在实践中的创造，时时处处体现了面向实用，面向软件开发者的思想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语言是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13116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2584" y="3421699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2584" y="1484784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6760" y="160432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6760" y="25404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297" y="354401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5297" y="448012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5297" y="541622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五边形 38"/>
          <p:cNvSpPr/>
          <p:nvPr/>
        </p:nvSpPr>
        <p:spPr bwMode="auto">
          <a:xfrm flipH="1">
            <a:off x="2062509" y="2429425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6760" y="253745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2383380"/>
            <a:ext cx="885840" cy="885840"/>
          </a:xfrm>
          <a:prstGeom prst="rect">
            <a:avLst/>
          </a:prstGeom>
        </p:spPr>
      </p:pic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488367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数的进制</a:t>
            </a:r>
            <a:endParaRPr lang="en-US" altLang="zh-CN" dirty="0"/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475656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八进制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十进制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二进制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十六进制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其它进制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347864" y="3717032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>
                <a:latin typeface="+mj-ea"/>
                <a:ea typeface="+mj-ea"/>
              </a:rPr>
              <a:t>数制转换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579688" y="1752600"/>
            <a:ext cx="1687512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563563" y="175418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24718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二进制数位（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2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每个二进制数位的权，从右向左依次为：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n=0,1,2,3, 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据说数学家莱布尼兹的受了八卦图的启发，才发明了二进制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032984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二进制数的表示方法</a:t>
            </a:r>
            <a:endParaRPr lang="en-US" altLang="zh-CN" dirty="0"/>
          </a:p>
          <a:p>
            <a:pPr lvl="1"/>
            <a:r>
              <a:rPr lang="en-US" altLang="zh-CN" dirty="0"/>
              <a:t>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转换为十进制数的方法</a:t>
            </a:r>
            <a:endParaRPr lang="en-US" altLang="zh-CN" dirty="0"/>
          </a:p>
          <a:p>
            <a:pPr lvl="1"/>
            <a:r>
              <a:rPr lang="zh-CN" altLang="en-US" dirty="0"/>
              <a:t>按“权”展开</a:t>
            </a:r>
            <a:endParaRPr lang="en-US" altLang="zh-CN" dirty="0"/>
          </a:p>
          <a:p>
            <a:pPr lvl="2"/>
            <a:r>
              <a:rPr lang="en-US" altLang="zh-CN" dirty="0"/>
              <a:t>1011(2) = 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+0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=8+0+2+1=11(10)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721336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149824"/>
          </a:xfrm>
        </p:spPr>
        <p:txBody>
          <a:bodyPr/>
          <a:lstStyle/>
          <a:p>
            <a:r>
              <a:rPr lang="zh-CN" altLang="en-US" dirty="0"/>
              <a:t>每个八进制数位只能是数字：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8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从右往左依次为：8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>
                <a:ea typeface="楷体_GB2312" pitchFamily="49" charset="-122"/>
              </a:rPr>
              <a:t>表示方法</a:t>
            </a:r>
            <a:endParaRPr lang="en-US" altLang="zh-CN" dirty="0">
              <a:ea typeface="楷体_GB2312" pitchFamily="49" charset="-122"/>
            </a:endParaRPr>
          </a:p>
          <a:p>
            <a:pPr lvl="1"/>
            <a:r>
              <a:rPr lang="en-US" altLang="zh-CN" dirty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/>
              <a:t>1011（8） = 1×8</a:t>
            </a:r>
            <a:r>
              <a:rPr lang="zh-CN" altLang="en-US" baseline="30000" dirty="0"/>
              <a:t>3</a:t>
            </a:r>
            <a:r>
              <a:rPr lang="zh-CN" altLang="en-US" dirty="0"/>
              <a:t> + 0×8</a:t>
            </a:r>
            <a:r>
              <a:rPr lang="zh-CN" altLang="en-US" baseline="30000" dirty="0"/>
              <a:t>2</a:t>
            </a:r>
            <a:r>
              <a:rPr lang="zh-CN" altLang="en-US" dirty="0"/>
              <a:t> + 1×8</a:t>
            </a:r>
            <a:r>
              <a:rPr lang="zh-CN" altLang="en-US" baseline="30000" dirty="0"/>
              <a:t>1</a:t>
            </a:r>
            <a:r>
              <a:rPr lang="zh-CN" altLang="en-US" dirty="0"/>
              <a:t> + 1×8</a:t>
            </a:r>
            <a:r>
              <a:rPr lang="zh-CN" altLang="en-US" baseline="30000" dirty="0"/>
              <a:t>0</a:t>
            </a:r>
            <a:r>
              <a:rPr lang="zh-CN" altLang="en-US" dirty="0"/>
              <a:t> = 512 + 0 + 8 + 1 = 521（10）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418607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69959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11393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3316833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5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31231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3316833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64426" y="202006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3316833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13056" y="203359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3316833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53703" y="2020053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16</a:t>
            </a: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9" name="矩形 6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0" name="矩形 6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71" name="矩形 7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72" name="矩形 7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73" name="矩形 7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74" name="矩形 7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75" name="矩形 7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8343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zh-CN" altLang="en-US" dirty="0"/>
              <a:t>机械工业出版社，</a:t>
            </a:r>
            <a:r>
              <a:rPr lang="en-US" altLang="zh-CN" dirty="0"/>
              <a:t>《C++17</a:t>
            </a:r>
            <a:r>
              <a:rPr lang="zh-CN" altLang="en-US" dirty="0"/>
              <a:t>入门经典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70C0"/>
                </a:solidFill>
              </a:rPr>
              <a:t>机械工业出版社，《</a:t>
            </a:r>
            <a:r>
              <a:rPr lang="en-US" altLang="zh-CN" dirty="0">
                <a:solidFill>
                  <a:srgbClr val="0070C0"/>
                </a:solidFill>
              </a:rPr>
              <a:t>The C++ Programming Language</a:t>
            </a:r>
            <a:r>
              <a:rPr lang="zh-CN" altLang="en-US" dirty="0">
                <a:solidFill>
                  <a:srgbClr val="0070C0"/>
                </a:solidFill>
              </a:rPr>
              <a:t>》，</a:t>
            </a:r>
            <a:r>
              <a:rPr lang="en-US" altLang="zh-CN" dirty="0">
                <a:solidFill>
                  <a:srgbClr val="0070C0"/>
                </a:solidFill>
              </a:rPr>
              <a:t>Bjarne </a:t>
            </a:r>
            <a:r>
              <a:rPr lang="en-US" altLang="zh-CN" dirty="0" err="1">
                <a:solidFill>
                  <a:srgbClr val="0070C0"/>
                </a:solidFill>
              </a:rPr>
              <a:t>Stroustrup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编著，王刚、杨巨峰译。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电子工业出版社，《</a:t>
            </a:r>
            <a:r>
              <a:rPr lang="en-US" altLang="zh-CN" dirty="0"/>
              <a:t>C++ Primer </a:t>
            </a:r>
            <a:r>
              <a:rPr lang="zh-CN" altLang="en-US" dirty="0"/>
              <a:t>中文版》， </a:t>
            </a:r>
            <a:r>
              <a:rPr lang="en-US" altLang="zh-CN" dirty="0" err="1"/>
              <a:t>S.B.Lippman,J.Lajoie</a:t>
            </a:r>
            <a:r>
              <a:rPr lang="zh-CN" altLang="en-US" dirty="0"/>
              <a:t>编著，王刚、杨巨峰译。</a:t>
            </a:r>
            <a:endParaRPr lang="en-US" altLang="zh-CN" dirty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179094"/>
            <a:ext cx="1599642" cy="2132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79094"/>
            <a:ext cx="1653648" cy="22048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68403"/>
            <a:ext cx="1673461" cy="223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31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5652"/>
            <a:ext cx="8229600" cy="1457324"/>
          </a:xfrm>
        </p:spPr>
        <p:txBody>
          <a:bodyPr/>
          <a:lstStyle/>
          <a:p>
            <a:r>
              <a:rPr lang="zh-CN" altLang="en-US" dirty="0"/>
              <a:t>十进制转换为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  <a:endParaRPr lang="en-US" altLang="zh-CN" dirty="0"/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R</a:t>
            </a:r>
            <a:r>
              <a:rPr lang="zh-CN" altLang="en-US" dirty="0"/>
              <a:t>取余，倒排余数</a:t>
            </a:r>
            <a:endParaRPr lang="en-US" altLang="zh-CN" dirty="0"/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401" y="3584904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563" y="3648409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6563" y="4010359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4176" y="3591254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27176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3140968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9439" y="4019884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65151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5633" y="4377074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234636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59832" y="2662560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1119" y="2662560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365954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723141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5080329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377191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131269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378919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31332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878982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131394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292080" y="2607295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64088" y="3140968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>
            <a:hlinkClick r:id="rId2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3835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二进制转换为十进制</a:t>
            </a:r>
            <a:endParaRPr lang="en-US" altLang="zh-CN" dirty="0"/>
          </a:p>
          <a:p>
            <a:pPr lvl="1"/>
            <a:r>
              <a:rPr lang="zh-CN" altLang="en-US" dirty="0"/>
              <a:t>按“权”展开，累加求和</a:t>
            </a:r>
            <a:endParaRPr lang="en-US" altLang="zh-CN" dirty="0"/>
          </a:p>
          <a:p>
            <a:r>
              <a:rPr lang="zh-CN" altLang="en-US" dirty="0"/>
              <a:t>二进制转换为八进制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从小数点位置，整数向左，小数向右，每三位二进制数为一组，不足三位补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=&gt;(001)(001)</a:t>
            </a:r>
          </a:p>
          <a:p>
            <a:pPr lvl="1"/>
            <a:r>
              <a:rPr lang="zh-CN" altLang="en-US" dirty="0"/>
              <a:t>将每组三位二进制数转换为相应的八进制数并按顺序排列在一起</a:t>
            </a:r>
          </a:p>
          <a:p>
            <a:pPr lvl="2"/>
            <a:r>
              <a:rPr lang="zh-CN" altLang="en-US" dirty="0"/>
              <a:t>101010111（2）=&gt; (101)(010)(111) =&gt; 527（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25270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8812"/>
            <a:ext cx="8229600" cy="600068"/>
          </a:xfrm>
        </p:spPr>
        <p:txBody>
          <a:bodyPr/>
          <a:lstStyle/>
          <a:p>
            <a:r>
              <a:rPr lang="zh-CN" altLang="en-US" dirty="0"/>
              <a:t>二进制与八进制数对照表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85726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二进制转换为十六进制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从小数点位置，整数向左，小数向右，每四位二进制数为一组，不足四位补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10010(2) =&gt;(0001)(0010)</a:t>
            </a:r>
          </a:p>
          <a:p>
            <a:pPr lvl="1"/>
            <a:r>
              <a:rPr lang="zh-CN" altLang="en-US" dirty="0"/>
              <a:t>将每组四位二进制数转换为相应的十六进制数并按顺序排列在一起</a:t>
            </a:r>
          </a:p>
          <a:p>
            <a:pPr lvl="2"/>
            <a:r>
              <a:rPr lang="zh-CN" altLang="en-US" dirty="0"/>
              <a:t>100111110010(2) =&gt;(1001)(1111)(0010) =&gt;9</a:t>
            </a:r>
            <a:r>
              <a:rPr lang="en-US" altLang="zh-CN" dirty="0"/>
              <a:t>F2(16)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172466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804"/>
            <a:ext cx="8229600" cy="600068"/>
          </a:xfrm>
        </p:spPr>
        <p:txBody>
          <a:bodyPr/>
          <a:lstStyle/>
          <a:p>
            <a:r>
              <a:rPr lang="zh-CN" altLang="en-US" dirty="0"/>
              <a:t>二进制与十六进制数对照表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8958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一位化三位，按序连一起</a:t>
            </a:r>
            <a:endParaRPr lang="en-US" altLang="zh-CN" dirty="0"/>
          </a:p>
          <a:p>
            <a:pPr lvl="2"/>
            <a:r>
              <a:rPr lang="zh-CN" altLang="en-US" dirty="0"/>
              <a:t>527</a:t>
            </a:r>
            <a:r>
              <a:rPr lang="en-US" altLang="zh-CN" dirty="0"/>
              <a:t>(</a:t>
            </a:r>
            <a:r>
              <a:rPr lang="zh-CN" altLang="en-US" dirty="0"/>
              <a:t>8</a:t>
            </a:r>
            <a:r>
              <a:rPr lang="en-US" altLang="zh-CN" dirty="0"/>
              <a:t>)</a:t>
            </a:r>
            <a:r>
              <a:rPr lang="zh-CN" altLang="en-US" dirty="0"/>
              <a:t>=&gt; (101)(010)(111) =&gt; 101010111</a:t>
            </a: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十六进制转换二进制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一位化四位，按序连一起</a:t>
            </a:r>
            <a:endParaRPr lang="en-US" altLang="zh-CN" dirty="0"/>
          </a:p>
          <a:p>
            <a:pPr lvl="2"/>
            <a:r>
              <a:rPr lang="zh-CN" altLang="en-US" dirty="0"/>
              <a:t>9</a:t>
            </a:r>
            <a:r>
              <a:rPr lang="en-US" altLang="zh-CN" dirty="0"/>
              <a:t>F2(16) =&gt;(1001)(1111)(0010) =&gt;100111110010(2)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629526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625924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zh-CN" altLang="en-US" dirty="0"/>
              <a:t>整数部分换算</a:t>
            </a:r>
            <a:endParaRPr lang="en-US" altLang="zh-CN" dirty="0"/>
          </a:p>
          <a:p>
            <a:pPr lvl="2"/>
            <a:r>
              <a:rPr lang="zh-CN" altLang="en-US" dirty="0"/>
              <a:t>除</a:t>
            </a:r>
            <a:r>
              <a:rPr lang="en-US" altLang="zh-CN" dirty="0"/>
              <a:t>2</a:t>
            </a:r>
            <a:r>
              <a:rPr lang="zh-CN" altLang="en-US" dirty="0"/>
              <a:t>取余，余数倒排</a:t>
            </a:r>
            <a:endParaRPr lang="en-US" altLang="zh-CN" dirty="0"/>
          </a:p>
          <a:p>
            <a:pPr lvl="1"/>
            <a:r>
              <a:rPr lang="zh-CN" altLang="en-US" dirty="0"/>
              <a:t>小数部分换算</a:t>
            </a:r>
            <a:endParaRPr lang="en-US" altLang="zh-CN" dirty="0"/>
          </a:p>
          <a:p>
            <a:pPr lvl="2"/>
            <a:r>
              <a:rPr lang="zh-CN" altLang="en-US" dirty="0"/>
              <a:t>乘</a:t>
            </a:r>
            <a:r>
              <a:rPr lang="en-US" altLang="zh-CN" dirty="0"/>
              <a:t>2</a:t>
            </a:r>
            <a:r>
              <a:rPr lang="zh-CN" altLang="en-US" dirty="0"/>
              <a:t>取整，小数部分继续乘</a:t>
            </a:r>
            <a:r>
              <a:rPr lang="en-US" altLang="zh-CN" dirty="0"/>
              <a:t>2</a:t>
            </a:r>
            <a:r>
              <a:rPr lang="zh-CN" altLang="en-US" dirty="0"/>
              <a:t>取整</a:t>
            </a:r>
            <a:endParaRPr lang="en-US" altLang="zh-CN" dirty="0"/>
          </a:p>
          <a:p>
            <a:pPr lvl="2"/>
            <a:r>
              <a:rPr lang="zh-CN" altLang="en-US" dirty="0"/>
              <a:t>直到</a:t>
            </a:r>
            <a:r>
              <a:rPr lang="zh-CN" altLang="en-US" dirty="0">
                <a:solidFill>
                  <a:srgbClr val="FF0000"/>
                </a:solidFill>
              </a:rPr>
              <a:t>小数部分为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达到指定的精度</a:t>
            </a:r>
            <a:r>
              <a:rPr lang="zh-CN" altLang="en-US" dirty="0"/>
              <a:t>为止</a:t>
            </a:r>
            <a:endParaRPr lang="en-US" altLang="zh-CN" dirty="0"/>
          </a:p>
          <a:p>
            <a:pPr lvl="1"/>
            <a:r>
              <a:rPr lang="zh-CN" altLang="en-US" dirty="0"/>
              <a:t>十进制小数转换为二进制多数情况下得到近似数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227401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en-US" altLang="zh-CN" dirty="0"/>
              <a:t>0.6875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0.1011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0.6875*2=1.3750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0.375 *2=0.75 </a:t>
            </a:r>
            <a:r>
              <a:rPr lang="zh-CN" altLang="en-US" dirty="0"/>
              <a:t>取个位数</a:t>
            </a:r>
            <a:r>
              <a:rPr lang="en-US" altLang="zh-CN" dirty="0"/>
              <a:t>0 </a:t>
            </a:r>
          </a:p>
          <a:p>
            <a:pPr lvl="2"/>
            <a:r>
              <a:rPr lang="en-US" altLang="zh-CN" dirty="0"/>
              <a:t>0.75 *2=1.5 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0.5 *2=1.0 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0.33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=0.0101……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0.33*2=0.66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0.66*2=1.32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/>
              <a:t>0.32*2=0.64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0.64*2=1.28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  <a:r>
              <a:rPr lang="zh-CN" altLang="en-US" dirty="0"/>
              <a:t>，取小数部分</a:t>
            </a:r>
            <a:r>
              <a:rPr lang="en-US" altLang="zh-CN" dirty="0"/>
              <a:t>0.28</a:t>
            </a:r>
            <a:r>
              <a:rPr lang="zh-CN" altLang="en-US" dirty="0"/>
              <a:t>继续计算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62743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与计算机中整数的存储格式有关</a:t>
            </a:r>
            <a:endParaRPr lang="en-US" altLang="zh-CN" dirty="0"/>
          </a:p>
          <a:p>
            <a:pPr lvl="1"/>
            <a:r>
              <a:rPr lang="zh-CN" altLang="en-US" dirty="0"/>
              <a:t>原码</a:t>
            </a:r>
            <a:endParaRPr lang="en-US" altLang="zh-CN" dirty="0"/>
          </a:p>
          <a:p>
            <a:pPr lvl="2"/>
            <a:r>
              <a:rPr lang="zh-CN" altLang="en-US" dirty="0"/>
              <a:t>一个整数，按照绝对值大小转换成的二进制数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  <a:endParaRPr lang="en-US" altLang="zh-CN" dirty="0"/>
          </a:p>
          <a:p>
            <a:pPr lvl="2"/>
            <a:r>
              <a:rPr lang="zh-CN" altLang="en-US" dirty="0"/>
              <a:t>将二进制数按位取反，所得的新二进制数称为原二进制数的反码</a:t>
            </a:r>
            <a:endParaRPr lang="en-US" altLang="zh-CN" dirty="0"/>
          </a:p>
          <a:p>
            <a:pPr lvl="1"/>
            <a:r>
              <a:rPr lang="zh-CN" altLang="en-US" dirty="0"/>
              <a:t>补码</a:t>
            </a:r>
            <a:endParaRPr lang="en-US" altLang="zh-CN" dirty="0"/>
          </a:p>
          <a:p>
            <a:pPr lvl="2"/>
            <a:r>
              <a:rPr lang="zh-CN" altLang="en-US" dirty="0"/>
              <a:t>反码加</a:t>
            </a:r>
            <a:r>
              <a:rPr lang="en-US" altLang="zh-CN" dirty="0"/>
              <a:t>1</a:t>
            </a:r>
            <a:r>
              <a:rPr lang="zh-CN" altLang="en-US" dirty="0"/>
              <a:t>称为补码</a:t>
            </a:r>
            <a:endParaRPr lang="en-US" altLang="zh-CN" dirty="0"/>
          </a:p>
          <a:p>
            <a:pPr lvl="1"/>
            <a:r>
              <a:rPr lang="zh-CN" altLang="en-US" dirty="0"/>
              <a:t>符号位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96480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en-US" altLang="zh-CN" dirty="0"/>
              <a:t>Email: zhanghaiwei@dbis.nankai.edu.cn</a:t>
            </a:r>
          </a:p>
          <a:p>
            <a:r>
              <a:rPr lang="en-US" altLang="zh-CN" dirty="0"/>
              <a:t>Cellphone#: 13512046566</a:t>
            </a:r>
          </a:p>
          <a:p>
            <a:r>
              <a:rPr lang="en-US" altLang="zh-CN" dirty="0"/>
              <a:t>Lab:</a:t>
            </a:r>
          </a:p>
          <a:p>
            <a:pPr lvl="1"/>
            <a:r>
              <a:rPr lang="en-US" altLang="zh-CN" dirty="0"/>
              <a:t>Database &amp; Information System Lab, 13#532</a:t>
            </a:r>
          </a:p>
          <a:p>
            <a:r>
              <a:rPr lang="en-US" altLang="zh-CN" dirty="0"/>
              <a:t>Office: 13#505</a:t>
            </a:r>
          </a:p>
          <a:p>
            <a:r>
              <a:rPr lang="en-US" altLang="zh-CN" dirty="0"/>
              <a:t>Office time: </a:t>
            </a:r>
          </a:p>
          <a:p>
            <a:pPr lvl="1"/>
            <a:r>
              <a:rPr lang="en-US" altLang="zh-CN" dirty="0"/>
              <a:t>9am-10am, Wednesday</a:t>
            </a:r>
          </a:p>
          <a:p>
            <a:pPr lvl="1"/>
            <a:r>
              <a:rPr lang="en-US" altLang="zh-CN" dirty="0"/>
              <a:t>9am-10am, Thursday</a:t>
            </a:r>
          </a:p>
          <a:p>
            <a:pPr lvl="1"/>
            <a:r>
              <a:rPr lang="en-US" altLang="zh-CN" dirty="0"/>
              <a:t>or by appointment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09120"/>
            <a:ext cx="1656184" cy="16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5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将十进制负数</a:t>
            </a:r>
            <a:r>
              <a:rPr lang="en-US" altLang="zh-CN" dirty="0"/>
              <a:t>-22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3"/>
            <a:r>
              <a:rPr lang="en-US" altLang="zh-CN" dirty="0"/>
              <a:t>10110</a:t>
            </a:r>
          </a:p>
          <a:p>
            <a:pPr lvl="2"/>
            <a:r>
              <a:rPr lang="zh-CN" altLang="en-US" dirty="0"/>
              <a:t>补足</a:t>
            </a:r>
            <a:r>
              <a:rPr lang="en-US" altLang="zh-CN" dirty="0"/>
              <a:t>4</a:t>
            </a:r>
            <a:r>
              <a:rPr lang="zh-CN" altLang="en-US" dirty="0"/>
              <a:t>个字节的二进制数位（根据系统中整数存储的位数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00000000 00000000 00000000 000</a:t>
            </a:r>
            <a:r>
              <a:rPr lang="en-US" altLang="zh-CN" dirty="0"/>
              <a:t>10110</a:t>
            </a:r>
          </a:p>
          <a:p>
            <a:pPr lvl="2"/>
            <a:r>
              <a:rPr lang="zh-CN" altLang="en-US" dirty="0"/>
              <a:t>按位取反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/>
              <a:t>加</a:t>
            </a:r>
            <a:r>
              <a:rPr lang="en-US" altLang="zh-CN" dirty="0"/>
              <a:t>1</a:t>
            </a:r>
          </a:p>
          <a:p>
            <a:pPr lvl="3"/>
            <a:r>
              <a:rPr lang="en-US" altLang="zh-CN" dirty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/>
              <a:t> =</a:t>
            </a:r>
            <a:r>
              <a:rPr lang="en-US" altLang="zh-CN" dirty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050755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计算机内部采用二进制</a:t>
            </a:r>
            <a:endParaRPr lang="en-US" altLang="zh-CN" dirty="0"/>
          </a:p>
          <a:p>
            <a:pPr lvl="2"/>
            <a:r>
              <a:rPr lang="zh-CN" altLang="en-US" dirty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表示。</a:t>
            </a:r>
          </a:p>
          <a:p>
            <a:pPr lvl="2"/>
            <a:r>
              <a:rPr lang="zh-CN" altLang="en-US" dirty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/>
              <a:t>易于进行转换，二进制与十进制数易于转换。</a:t>
            </a:r>
            <a:endParaRPr lang="en-US" altLang="zh-CN" dirty="0"/>
          </a:p>
          <a:p>
            <a:pPr lvl="2"/>
            <a:r>
              <a:rPr lang="zh-CN" altLang="en-US" dirty="0"/>
              <a:t>八进制和十六进制是计算机的辅助数进制，用于缩短二进制数的长度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59815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使用二进制数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1" name="矩形 3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2116362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个二进制数位（</a:t>
            </a:r>
            <a:r>
              <a:rPr lang="en-US" altLang="zh-CN" dirty="0"/>
              <a:t>bit</a:t>
            </a:r>
            <a:r>
              <a:rPr lang="zh-CN" altLang="en-US" dirty="0"/>
              <a:t>）为一个字节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个字节可以表示的范围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 00000000</a:t>
            </a:r>
            <a:r>
              <a:rPr lang="zh-CN" altLang="en-US" dirty="0"/>
              <a:t>）至</a:t>
            </a:r>
            <a:r>
              <a:rPr lang="en-US" altLang="zh-CN" dirty="0"/>
              <a:t>255</a:t>
            </a:r>
            <a:r>
              <a:rPr lang="zh-CN" altLang="en-US" dirty="0"/>
              <a:t>（</a:t>
            </a:r>
            <a:r>
              <a:rPr lang="en-US" altLang="zh-CN" dirty="0"/>
              <a:t>11111111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字节是计算机中指令和数据的基本存储单元</a:t>
            </a:r>
            <a:endParaRPr lang="en-US" altLang="zh-CN" dirty="0"/>
          </a:p>
          <a:p>
            <a:pPr lvl="2"/>
            <a:r>
              <a:rPr lang="zh-CN" altLang="en-US" dirty="0"/>
              <a:t>不同类型的指令使用不同的字节数</a:t>
            </a:r>
            <a:endParaRPr lang="en-US" altLang="zh-CN" dirty="0"/>
          </a:p>
          <a:p>
            <a:pPr lvl="2"/>
            <a:r>
              <a:rPr lang="zh-CN" altLang="en-US" dirty="0"/>
              <a:t>不同类型的数据用不同的字节数存储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15719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3640291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  <a:endParaRPr lang="en-US" altLang="zh-CN" dirty="0"/>
          </a:p>
          <a:p>
            <a:pPr lvl="1"/>
            <a:r>
              <a:rPr lang="zh-CN" altLang="en-US" dirty="0"/>
              <a:t>按字节安排</a:t>
            </a:r>
            <a:endParaRPr lang="en-US" altLang="zh-CN" dirty="0"/>
          </a:p>
          <a:p>
            <a:r>
              <a:rPr lang="zh-CN" altLang="en-US" dirty="0"/>
              <a:t>存储地址</a:t>
            </a:r>
            <a:endParaRPr lang="en-US" altLang="zh-CN" dirty="0"/>
          </a:p>
          <a:p>
            <a:pPr lvl="1"/>
            <a:r>
              <a:rPr lang="zh-CN" altLang="en-US" dirty="0"/>
              <a:t>顺序号，为每个存储器单元指定一个序号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0961" y="393305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810221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数据存储与表示</a:t>
            </a:r>
          </a:p>
        </p:txBody>
      </p:sp>
      <p:sp>
        <p:nvSpPr>
          <p:cNvPr id="7" name="右箭头 6"/>
          <p:cNvSpPr/>
          <p:nvPr/>
        </p:nvSpPr>
        <p:spPr>
          <a:xfrm>
            <a:off x="2339752" y="1971646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292080" y="1946385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383868" y="3159778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4283968" y="3159778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98060" y="2161244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01001010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71732" y="2225012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01001010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421976" y="4548079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2930" y="2173152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5576" y="1838373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输入设备</a:t>
            </a:r>
          </a:p>
        </p:txBody>
      </p:sp>
      <p:sp>
        <p:nvSpPr>
          <p:cNvPr id="28" name="矩形 27"/>
          <p:cNvSpPr/>
          <p:nvPr/>
        </p:nvSpPr>
        <p:spPr>
          <a:xfrm>
            <a:off x="3707904" y="1862465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存储器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（内存）</a:t>
            </a:r>
          </a:p>
        </p:txBody>
      </p:sp>
      <p:sp>
        <p:nvSpPr>
          <p:cNvPr id="29" name="矩形 28"/>
          <p:cNvSpPr/>
          <p:nvPr/>
        </p:nvSpPr>
        <p:spPr>
          <a:xfrm>
            <a:off x="6660232" y="1826465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输出设备</a:t>
            </a:r>
          </a:p>
        </p:txBody>
      </p:sp>
      <p:sp>
        <p:nvSpPr>
          <p:cNvPr id="30" name="矩形 29"/>
          <p:cNvSpPr/>
          <p:nvPr/>
        </p:nvSpPr>
        <p:spPr>
          <a:xfrm>
            <a:off x="3779912" y="4239898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运算器</a:t>
            </a:r>
          </a:p>
        </p:txBody>
      </p:sp>
      <p:sp>
        <p:nvSpPr>
          <p:cNvPr id="31" name="矩形 30"/>
          <p:cNvSpPr/>
          <p:nvPr/>
        </p:nvSpPr>
        <p:spPr>
          <a:xfrm>
            <a:off x="3779912" y="5229200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控制器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454" y="2154342"/>
            <a:ext cx="1098930" cy="338554"/>
          </a:xfrm>
          <a:prstGeom prst="rect">
            <a:avLst/>
          </a:prstGeom>
          <a:solidFill>
            <a:srgbClr val="FFE9FB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4478" y="3975154"/>
            <a:ext cx="294338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spcAft>
                <a:spcPts val="600"/>
              </a:spcAft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计算机中的数据是以二进制的形式存储在内存中：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二进制数只有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逢二进一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字节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为最小的存储单位，每个字节由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位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二进制数构成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24128" y="3975154"/>
            <a:ext cx="294338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spcAft>
                <a:spcPts val="600"/>
              </a:spcAft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不同类型的数据在内存中占有的存储空间（字节数）不同：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整数：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小数：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字符：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84168" y="4850759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a{4};</a:t>
            </a:r>
          </a:p>
        </p:txBody>
      </p:sp>
      <p:sp>
        <p:nvSpPr>
          <p:cNvPr id="59" name="矩形 58"/>
          <p:cNvSpPr/>
          <p:nvPr/>
        </p:nvSpPr>
        <p:spPr>
          <a:xfrm>
            <a:off x="6084168" y="5219908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b(3.14);</a:t>
            </a:r>
          </a:p>
        </p:txBody>
      </p:sp>
      <p:sp>
        <p:nvSpPr>
          <p:cNvPr id="60" name="矩形 59"/>
          <p:cNvSpPr/>
          <p:nvPr/>
        </p:nvSpPr>
        <p:spPr>
          <a:xfrm>
            <a:off x="6084168" y="5589240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c=‘#’;</a:t>
            </a:r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599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0074E-6 L 0.1934 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1.15634E-6 L 0.00225 0.360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0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88622E-6 L 2.77778E-7 -0.335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6605E-7 L 0.29931 6.6605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5" grpId="0"/>
      <p:bldP spid="26" grpId="0"/>
      <p:bldP spid="34" grpId="0" animBg="1"/>
      <p:bldP spid="56" grpId="0"/>
      <p:bldP spid="57" grpId="0"/>
      <p:bldP spid="55" grpId="0" animBg="1"/>
      <p:bldP spid="59" grpId="0" animBg="1"/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4231606"/>
            <a:ext cx="5356225" cy="1717674"/>
            <a:chOff x="1643042" y="4143380"/>
            <a:chExt cx="5356246" cy="1717682"/>
          </a:xfrm>
        </p:grpSpPr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28540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480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760" y="325453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数字与字符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435639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2924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342029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2062509" y="330928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76760" y="341731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3263241"/>
            <a:ext cx="885840" cy="885840"/>
          </a:xfrm>
          <a:prstGeom prst="rect">
            <a:avLst/>
          </a:prstGeom>
        </p:spPr>
      </p:pic>
      <p:sp>
        <p:nvSpPr>
          <p:cNvPr id="51" name="矩形 50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</p:spTree>
    <p:extLst>
      <p:ext uri="{BB962C8B-B14F-4D97-AF65-F5344CB8AC3E}">
        <p14:creationId xmlns:p14="http://schemas.microsoft.com/office/powerpoint/2010/main" val="249621552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B50CC-D50D-4CE6-B40A-08FDDD84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源文件与头文件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E442E-6F7E-42C9-997B-76504DDB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扩展名为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包含函数和全部可执行代码</a:t>
            </a:r>
            <a:endParaRPr lang="en-US" altLang="zh-CN" dirty="0"/>
          </a:p>
          <a:p>
            <a:r>
              <a:rPr lang="zh-CN" altLang="en-US" dirty="0"/>
              <a:t>头文件</a:t>
            </a:r>
            <a:endParaRPr lang="en-US" altLang="zh-CN" dirty="0"/>
          </a:p>
          <a:p>
            <a:pPr lvl="1"/>
            <a:r>
              <a:rPr lang="zh-CN" altLang="en-US" dirty="0"/>
              <a:t>扩展名为</a:t>
            </a:r>
            <a:r>
              <a:rPr lang="en-US" altLang="zh-CN" dirty="0"/>
              <a:t>.h</a:t>
            </a:r>
          </a:p>
          <a:p>
            <a:pPr lvl="1"/>
            <a:r>
              <a:rPr lang="zh-CN" altLang="en-US" dirty="0"/>
              <a:t>标准库的头文件不带扩展名</a:t>
            </a:r>
            <a:endParaRPr lang="en-US" altLang="zh-CN" dirty="0"/>
          </a:p>
          <a:p>
            <a:pPr lvl="1"/>
            <a:r>
              <a:rPr lang="zh-CN" altLang="en-US" dirty="0"/>
              <a:t>包含许多内容</a:t>
            </a:r>
            <a:endParaRPr lang="en-US" altLang="zh-CN" dirty="0"/>
          </a:p>
          <a:p>
            <a:pPr lvl="2"/>
            <a:r>
              <a:rPr lang="zh-CN" altLang="en-US" dirty="0"/>
              <a:t>函数原型</a:t>
            </a:r>
            <a:endParaRPr lang="en-US" altLang="zh-CN" dirty="0"/>
          </a:p>
          <a:p>
            <a:pPr lvl="2"/>
            <a:r>
              <a:rPr lang="zh-CN" altLang="en-US" dirty="0"/>
              <a:t>类定义</a:t>
            </a:r>
            <a:endParaRPr lang="en-US" altLang="zh-CN" dirty="0"/>
          </a:p>
          <a:p>
            <a:pPr lvl="2"/>
            <a:r>
              <a:rPr lang="zh-CN" altLang="en-US" dirty="0"/>
              <a:t>模板定义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24" name="矩形 23"/>
          <p:cNvSpPr/>
          <p:nvPr/>
        </p:nvSpPr>
        <p:spPr>
          <a:xfrm>
            <a:off x="5004048" y="1412776"/>
            <a:ext cx="576064" cy="412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14" y="1134024"/>
            <a:ext cx="4609586" cy="4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3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注释和空白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25625"/>
            <a:ext cx="3712562" cy="4351338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编译器忽略</a:t>
            </a:r>
            <a:endParaRPr lang="en-US" altLang="zh-CN" dirty="0"/>
          </a:p>
          <a:p>
            <a:pPr lvl="1"/>
            <a:r>
              <a:rPr lang="zh-CN" altLang="en-US" dirty="0"/>
              <a:t>一行或多行</a:t>
            </a:r>
            <a:endParaRPr lang="en-US" altLang="zh-CN" dirty="0"/>
          </a:p>
          <a:p>
            <a:pPr lvl="2"/>
            <a:r>
              <a:rPr lang="en-US" altLang="zh-CN" dirty="0"/>
              <a:t>//</a:t>
            </a:r>
          </a:p>
          <a:p>
            <a:pPr lvl="2"/>
            <a:r>
              <a:rPr lang="en-US" altLang="zh-CN" dirty="0"/>
              <a:t>/*</a:t>
            </a:r>
            <a:r>
              <a:rPr lang="zh-CN" altLang="en-US" dirty="0"/>
              <a:t>和</a:t>
            </a:r>
            <a:r>
              <a:rPr lang="en-US" altLang="zh-CN" dirty="0"/>
              <a:t>*/</a:t>
            </a:r>
          </a:p>
          <a:p>
            <a:r>
              <a:rPr lang="zh-CN" altLang="en-US" dirty="0"/>
              <a:t>空白</a:t>
            </a:r>
            <a:endParaRPr lang="en-US" altLang="zh-CN" dirty="0"/>
          </a:p>
          <a:p>
            <a:pPr lvl="1"/>
            <a:r>
              <a:rPr lang="zh-CN" altLang="en-US" dirty="0"/>
              <a:t>空格、制表符、换行符和换页符的任意序列</a:t>
            </a:r>
            <a:endParaRPr lang="en-US" altLang="zh-CN" dirty="0"/>
          </a:p>
          <a:p>
            <a:pPr lvl="1"/>
            <a:r>
              <a:rPr lang="zh-CN" altLang="en-US" dirty="0"/>
              <a:t>编译器一般会忽略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83" y="954362"/>
            <a:ext cx="5115829" cy="55452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076056" y="1789987"/>
            <a:ext cx="720080" cy="19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22142" y="2852936"/>
            <a:ext cx="394440" cy="1915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42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25625"/>
            <a:ext cx="3761783" cy="4351338"/>
          </a:xfrm>
        </p:spPr>
        <p:txBody>
          <a:bodyPr/>
          <a:lstStyle/>
          <a:p>
            <a:r>
              <a:rPr lang="zh-CN" altLang="en-US" dirty="0"/>
              <a:t>预处理指令</a:t>
            </a:r>
            <a:endParaRPr lang="en-US" altLang="zh-CN" dirty="0"/>
          </a:p>
          <a:p>
            <a:pPr lvl="1"/>
            <a:r>
              <a:rPr lang="zh-CN" altLang="en-US" dirty="0"/>
              <a:t>以某种方式修改源代码，并编译为可执行的形式</a:t>
            </a:r>
            <a:endParaRPr lang="en-US" altLang="zh-CN" dirty="0"/>
          </a:p>
          <a:p>
            <a:pPr lvl="2"/>
            <a:r>
              <a:rPr lang="en-US" altLang="zh-CN" dirty="0"/>
              <a:t>#include</a:t>
            </a:r>
          </a:p>
          <a:p>
            <a:pPr lvl="2"/>
            <a:r>
              <a:rPr lang="en-US" altLang="zh-CN" dirty="0"/>
              <a:t>#define</a:t>
            </a:r>
          </a:p>
          <a:p>
            <a:pPr lvl="2"/>
            <a:r>
              <a:rPr lang="en-US" altLang="zh-CN" dirty="0"/>
              <a:t>…</a:t>
            </a: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23" name="矩形 22"/>
          <p:cNvSpPr/>
          <p:nvPr/>
        </p:nvSpPr>
        <p:spPr>
          <a:xfrm>
            <a:off x="4067944" y="1134024"/>
            <a:ext cx="509662" cy="22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151765"/>
            <a:ext cx="4922626" cy="533582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067944" y="1416173"/>
            <a:ext cx="504056" cy="4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36997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41526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6106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9717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34922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442840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3645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25625"/>
            <a:ext cx="3856942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函数是命名的代码块，执行定义好的操作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C++</a:t>
            </a:r>
            <a:r>
              <a:rPr lang="zh-CN" altLang="en-US" dirty="0"/>
              <a:t>程序至少包含一个函数</a:t>
            </a:r>
            <a:endParaRPr lang="en-US" altLang="zh-CN" dirty="0"/>
          </a:p>
          <a:p>
            <a:pPr lvl="1"/>
            <a:r>
              <a:rPr lang="zh-CN" altLang="en-US" dirty="0"/>
              <a:t>主函数：程序的入口</a:t>
            </a:r>
            <a:endParaRPr lang="en-US" altLang="zh-CN" dirty="0"/>
          </a:p>
          <a:p>
            <a:r>
              <a:rPr lang="zh-CN" altLang="en-US" dirty="0"/>
              <a:t>函数的优点：</a:t>
            </a:r>
            <a:endParaRPr lang="en-US" altLang="zh-CN" dirty="0"/>
          </a:p>
          <a:p>
            <a:pPr lvl="1"/>
            <a:r>
              <a:rPr lang="zh-CN" altLang="en-US" dirty="0"/>
              <a:t>程序被分解为不同的单元，易于开发和测试</a:t>
            </a:r>
            <a:endParaRPr lang="en-US" altLang="zh-CN" dirty="0"/>
          </a:p>
          <a:p>
            <a:pPr lvl="1"/>
            <a:r>
              <a:rPr lang="zh-CN" altLang="en-US" dirty="0"/>
              <a:t>一个函数可以在程序的几个不同的地方重用，避免了代码的重复</a:t>
            </a:r>
            <a:endParaRPr lang="en-US" altLang="zh-CN" dirty="0"/>
          </a:p>
          <a:p>
            <a:pPr lvl="1"/>
            <a:r>
              <a:rPr lang="zh-CN" altLang="en-US" dirty="0"/>
              <a:t>一个函数可以在不同程序中重用</a:t>
            </a:r>
            <a:endParaRPr lang="en-US" altLang="zh-CN" dirty="0"/>
          </a:p>
          <a:p>
            <a:pPr lvl="1"/>
            <a:r>
              <a:rPr lang="zh-CN" altLang="en-US" dirty="0"/>
              <a:t>函数是程序的子结构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07384"/>
            <a:ext cx="4825778" cy="523084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717629" y="2800715"/>
            <a:ext cx="2667335" cy="922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17629" y="3712660"/>
            <a:ext cx="2667335" cy="115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36320" y="5002970"/>
            <a:ext cx="4718694" cy="1335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74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语句（</a:t>
            </a:r>
            <a:r>
              <a:rPr lang="en-US" altLang="zh-CN" dirty="0"/>
              <a:t>Statement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25625"/>
            <a:ext cx="4106324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语句是</a:t>
            </a:r>
            <a:r>
              <a:rPr lang="en-US" altLang="zh-CN" dirty="0"/>
              <a:t>C++</a:t>
            </a:r>
            <a:r>
              <a:rPr lang="zh-CN" altLang="en-US" dirty="0"/>
              <a:t>程序的基本单元</a:t>
            </a:r>
            <a:endParaRPr lang="en-US" altLang="zh-CN" dirty="0"/>
          </a:p>
          <a:p>
            <a:r>
              <a:rPr lang="zh-CN" altLang="en-US" dirty="0"/>
              <a:t>分号表示语句的结束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语句的分类</a:t>
            </a:r>
            <a:endParaRPr lang="en-US" altLang="zh-CN" dirty="0"/>
          </a:p>
          <a:p>
            <a:pPr lvl="1"/>
            <a:r>
              <a:rPr lang="zh-CN" altLang="en-US" dirty="0"/>
              <a:t>标签语句（</a:t>
            </a:r>
            <a:r>
              <a:rPr lang="en-US" altLang="zh-CN" dirty="0"/>
              <a:t>Labeled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表达式语句（</a:t>
            </a:r>
            <a:r>
              <a:rPr lang="en-US" altLang="zh-CN" dirty="0"/>
              <a:t>Expression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复合语句或语句块（</a:t>
            </a:r>
            <a:r>
              <a:rPr lang="en-US" altLang="zh-CN" dirty="0"/>
              <a:t>Compound statement or block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选择语句（</a:t>
            </a:r>
            <a:r>
              <a:rPr lang="en-US" altLang="zh-CN" dirty="0"/>
              <a:t>Selection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循环语句（</a:t>
            </a:r>
            <a:r>
              <a:rPr lang="en-US" altLang="zh-CN" dirty="0"/>
              <a:t>Iteration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转向语句（</a:t>
            </a:r>
            <a:r>
              <a:rPr lang="en-US" altLang="zh-CN" dirty="0"/>
              <a:t>Jump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说明语句（</a:t>
            </a:r>
            <a:r>
              <a:rPr lang="en-US" altLang="zh-CN" dirty="0"/>
              <a:t>Declaration statement</a:t>
            </a:r>
            <a:r>
              <a:rPr lang="zh-CN" altLang="en-US" dirty="0"/>
              <a:t>）</a:t>
            </a:r>
          </a:p>
        </p:txBody>
      </p:sp>
      <p:sp>
        <p:nvSpPr>
          <p:cNvPr id="17" name="矩形 1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32436"/>
            <a:ext cx="4833625" cy="52393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719719" y="2301875"/>
            <a:ext cx="895749" cy="297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54219" y="3072650"/>
            <a:ext cx="1784981" cy="555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719719" y="5658330"/>
            <a:ext cx="1400381" cy="57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54218" y="4240099"/>
            <a:ext cx="1784981" cy="557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75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928813"/>
            <a:ext cx="8229600" cy="4500562"/>
          </a:xfrm>
        </p:spPr>
        <p:txBody>
          <a:bodyPr/>
          <a:lstStyle/>
          <a:p>
            <a:r>
              <a:rPr lang="zh-CN" altLang="en-US" dirty="0"/>
              <a:t>使用输入输出流执行</a:t>
            </a:r>
            <a:endParaRPr lang="en-US" altLang="zh-CN" dirty="0"/>
          </a:p>
          <a:p>
            <a:pPr lvl="1"/>
            <a:r>
              <a:rPr lang="zh-CN" altLang="en-US" dirty="0"/>
              <a:t>输入输出流类对象</a:t>
            </a:r>
            <a:endParaRPr lang="en-US" altLang="zh-CN" dirty="0"/>
          </a:p>
          <a:p>
            <a:pPr lvl="2"/>
            <a:r>
              <a:rPr lang="en-US" altLang="zh-CN" dirty="0" err="1"/>
              <a:t>cin</a:t>
            </a:r>
            <a:endParaRPr lang="en-US" altLang="zh-CN" dirty="0"/>
          </a:p>
          <a:p>
            <a:pPr lvl="2"/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插入运算符</a:t>
            </a:r>
            <a:r>
              <a:rPr lang="en-US" altLang="zh-CN" dirty="0"/>
              <a:t>&lt;&lt;</a:t>
            </a:r>
          </a:p>
          <a:p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格式控制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908720"/>
            <a:ext cx="4915956" cy="532859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392124" y="4204693"/>
            <a:ext cx="1412124" cy="44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72000" y="5402139"/>
            <a:ext cx="4330824" cy="11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04048" y="5802293"/>
            <a:ext cx="1030666" cy="146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63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46548"/>
            <a:ext cx="4618482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662231"/>
            <a:ext cx="4121091" cy="446700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788024" y="2220818"/>
            <a:ext cx="1391288" cy="12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4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也称为名字空间（</a:t>
            </a:r>
            <a:r>
              <a:rPr lang="en-US" altLang="zh-CN" dirty="0"/>
              <a:t>namespace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语言的新标准引入的概念</a:t>
            </a:r>
            <a:endParaRPr lang="en-US" altLang="zh-CN" dirty="0"/>
          </a:p>
          <a:p>
            <a:r>
              <a:rPr lang="zh-CN" altLang="en-US" dirty="0"/>
              <a:t>由用户命名的作用域，解决大型程序中标识符重名的问题</a:t>
            </a:r>
            <a:endParaRPr lang="en-US" altLang="zh-CN" dirty="0"/>
          </a:p>
          <a:p>
            <a:r>
              <a:rPr lang="zh-CN" altLang="en-US" dirty="0"/>
              <a:t>说明语句格式</a:t>
            </a:r>
            <a:endParaRPr lang="en-US" altLang="zh-CN" dirty="0"/>
          </a:p>
          <a:p>
            <a:pPr lvl="1"/>
            <a:r>
              <a:rPr lang="en-US" altLang="zh-CN" dirty="0"/>
              <a:t>namespace &lt;</a:t>
            </a:r>
            <a:r>
              <a:rPr lang="zh-CN" altLang="en-US" dirty="0"/>
              <a:t>标识符&gt;{&lt;若干说明或定义&gt;}</a:t>
            </a:r>
          </a:p>
          <a:p>
            <a:r>
              <a:rPr lang="zh-CN" altLang="en-US" dirty="0"/>
              <a:t>使用方式</a:t>
            </a:r>
            <a:endParaRPr lang="en-US" altLang="zh-CN" dirty="0"/>
          </a:p>
          <a:p>
            <a:pPr lvl="1"/>
            <a:r>
              <a:rPr lang="en-US" altLang="zh-CN" dirty="0"/>
              <a:t>using namespace &lt;</a:t>
            </a:r>
            <a:r>
              <a:rPr lang="zh-CN" altLang="en-US" dirty="0"/>
              <a:t>命名空间名&gt;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</p:spTree>
    <p:extLst>
      <p:ext uri="{BB962C8B-B14F-4D97-AF65-F5344CB8AC3E}">
        <p14:creationId xmlns:p14="http://schemas.microsoft.com/office/powerpoint/2010/main" val="2670846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5" y="2500313"/>
            <a:ext cx="6072187" cy="37274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583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500313"/>
            <a:ext cx="6000750" cy="3683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205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471742"/>
            <a:ext cx="6000750" cy="36718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79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40" y="2428879"/>
            <a:ext cx="5703887" cy="39290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87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使用命名空间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40" y="2428879"/>
            <a:ext cx="5661025" cy="39290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2584" y="336997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2584" y="2372382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6760" y="249717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297" y="34922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5297" y="442840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5297" y="53645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计算机的组成</a:t>
            </a:r>
          </a:p>
        </p:txBody>
      </p:sp>
      <p:sp>
        <p:nvSpPr>
          <p:cNvPr id="61" name="矩形 6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62" name="矩形 6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63" name="矩形 6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语言简史</a:t>
            </a:r>
          </a:p>
        </p:txBody>
      </p:sp>
      <p:sp>
        <p:nvSpPr>
          <p:cNvPr id="67" name="五边形 66"/>
          <p:cNvSpPr/>
          <p:nvPr/>
        </p:nvSpPr>
        <p:spPr bwMode="auto">
          <a:xfrm flipH="1">
            <a:off x="2062509" y="145303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6760" y="156106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1406989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42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使用命名空间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7" y="2500314"/>
            <a:ext cx="5149850" cy="33686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04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433649" cy="4351338"/>
          </a:xfrm>
        </p:spPr>
        <p:txBody>
          <a:bodyPr/>
          <a:lstStyle/>
          <a:p>
            <a:r>
              <a:rPr lang="zh-CN" altLang="en-US" dirty="0"/>
              <a:t>标识符是给程序的一些“元素”起的名字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关键字是系统预定义的，具有某些特殊用途，也称为保留字</a:t>
            </a:r>
          </a:p>
        </p:txBody>
      </p:sp>
      <p:sp>
        <p:nvSpPr>
          <p:cNvPr id="16" name="矩形 1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68760"/>
            <a:ext cx="4825778" cy="523084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871798" y="2454001"/>
            <a:ext cx="172820" cy="145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71531" y="2599412"/>
            <a:ext cx="320549" cy="10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26287" y="2733402"/>
            <a:ext cx="432048" cy="119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0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3826768" cy="4500562"/>
          </a:xfrm>
        </p:spPr>
        <p:txBody>
          <a:bodyPr/>
          <a:lstStyle/>
          <a:p>
            <a:r>
              <a:rPr lang="zh-CN" altLang="en-US" dirty="0"/>
              <a:t>类是定义数据类型的代码块</a:t>
            </a:r>
            <a:endParaRPr lang="en-US" altLang="zh-CN" dirty="0"/>
          </a:p>
          <a:p>
            <a:pPr lvl="1"/>
            <a:r>
              <a:rPr lang="zh-CN" altLang="en-US" dirty="0"/>
              <a:t>系统预定义类型</a:t>
            </a:r>
            <a:endParaRPr lang="en-US" altLang="zh-CN" dirty="0"/>
          </a:p>
          <a:p>
            <a:pPr lvl="1"/>
            <a:r>
              <a:rPr lang="zh-CN" altLang="en-US" dirty="0"/>
              <a:t>用户自定义类型</a:t>
            </a:r>
            <a:endParaRPr lang="en-US" altLang="zh-CN" dirty="0"/>
          </a:p>
          <a:p>
            <a:r>
              <a:rPr lang="zh-CN" altLang="en-US" dirty="0"/>
              <a:t>类的名称是数据类型的名称</a:t>
            </a:r>
            <a:endParaRPr lang="en-US" altLang="zh-CN" dirty="0"/>
          </a:p>
          <a:p>
            <a:r>
              <a:rPr lang="zh-CN" altLang="en-US" dirty="0"/>
              <a:t>类类型的数据项称为对象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96752"/>
            <a:ext cx="4575405" cy="495945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242586" y="2060848"/>
            <a:ext cx="2915404" cy="2819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44007" y="5085184"/>
            <a:ext cx="4143357" cy="206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015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25625"/>
            <a:ext cx="3833972" cy="4351338"/>
          </a:xfrm>
        </p:spPr>
        <p:txBody>
          <a:bodyPr/>
          <a:lstStyle/>
          <a:p>
            <a:r>
              <a:rPr lang="zh-CN" altLang="en-US" dirty="0"/>
              <a:t>几个类或者函数，代码中只是数据类型有区别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编译器可以使用给定的类型自动生成类或函数的代码实例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标准模板库（</a:t>
            </a:r>
            <a:r>
              <a:rPr lang="en-US" altLang="zh-CN" dirty="0"/>
              <a:t>STL</a:t>
            </a:r>
            <a:r>
              <a:rPr lang="zh-CN" altLang="en-US" dirty="0"/>
              <a:t>）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13" y="908720"/>
            <a:ext cx="4921687" cy="55983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644008" y="537321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07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72"/>
            <a:ext cx="5356225" cy="2664308"/>
            <a:chOff x="1643042" y="3196746"/>
            <a:chExt cx="5356246" cy="2664316"/>
          </a:xfrm>
        </p:grpSpPr>
        <p:sp>
          <p:nvSpPr>
            <p:cNvPr id="16" name="五边形 15"/>
            <p:cNvSpPr/>
            <p:nvPr/>
          </p:nvSpPr>
          <p:spPr bwMode="auto">
            <a:xfrm flipH="1">
              <a:off x="2041506" y="3196747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3196746"/>
              <a:ext cx="792165" cy="788991"/>
              <a:chOff x="854055" y="696416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696416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696416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28528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4806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8417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760" y="41490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数字与字符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34590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29248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431482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2062509" y="420382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76760" y="43118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4157779"/>
            <a:ext cx="885840" cy="885840"/>
          </a:xfrm>
          <a:prstGeom prst="rect">
            <a:avLst/>
          </a:prstGeom>
        </p:spPr>
      </p:pic>
      <p:sp>
        <p:nvSpPr>
          <p:cNvPr id="51" name="矩形 50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</p:spTree>
    <p:extLst>
      <p:ext uri="{BB962C8B-B14F-4D97-AF65-F5344CB8AC3E}">
        <p14:creationId xmlns:p14="http://schemas.microsoft.com/office/powerpoint/2010/main" val="25843242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/>
        </p:nvSpPr>
        <p:spPr bwMode="gray">
          <a:xfrm rot="16200000">
            <a:off x="4218203" y="247537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 rot="2697709">
            <a:off x="4936586" y="473821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 rot="11771456">
            <a:off x="2953499" y="33211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rot="8130257">
            <a:off x="3331698" y="474923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 rot="20424492">
            <a:off x="5397401" y="332397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25951" y="1785926"/>
            <a:ext cx="360363" cy="360363"/>
            <a:chOff x="1973" y="1706"/>
            <a:chExt cx="227" cy="227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143240" y="5072074"/>
            <a:ext cx="360362" cy="360362"/>
            <a:chOff x="2109" y="3612"/>
            <a:chExt cx="227" cy="227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140464" y="3068638"/>
            <a:ext cx="360362" cy="360362"/>
            <a:chOff x="3470" y="1706"/>
            <a:chExt cx="227" cy="227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640002" y="3140076"/>
            <a:ext cx="360362" cy="360362"/>
            <a:chOff x="3923" y="2659"/>
            <a:chExt cx="227" cy="227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5568959" y="5072074"/>
            <a:ext cx="360363" cy="360362"/>
            <a:chOff x="3515" y="3521"/>
            <a:chExt cx="227" cy="227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835400" y="313372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7625" y="315277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875088" y="316230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890963" y="317658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971925" y="321310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3914874" y="3420815"/>
            <a:ext cx="132465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C++</a:t>
            </a:r>
          </a:p>
          <a:p>
            <a:pPr algn="ctr" eaLnBrk="0" hangingPunct="0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Tokens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078322" y="3071810"/>
            <a:ext cx="156485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标识符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algn="r" eaLnBrk="0" hangingPunct="0"/>
            <a:r>
              <a:rPr lang="en-US" altLang="zh-CN" sz="2800" dirty="0">
                <a:latin typeface="+mn-lt"/>
                <a:ea typeface="黑体" pitchFamily="2" charset="-122"/>
              </a:rPr>
              <a:t>Identifier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486758" y="1196752"/>
            <a:ext cx="26613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关键字</a:t>
            </a:r>
            <a:r>
              <a:rPr lang="en-US" altLang="zh-CN" sz="2800" dirty="0">
                <a:latin typeface="+mn-lt"/>
                <a:ea typeface="黑体" pitchFamily="2" charset="-122"/>
              </a:rPr>
              <a:t>Keyword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544968" y="3000372"/>
            <a:ext cx="16274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字面常量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eaLnBrk="0" hangingPunct="0"/>
            <a:r>
              <a:rPr lang="en-US" altLang="zh-CN" sz="2800" dirty="0"/>
              <a:t>Literal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5703377" y="5286388"/>
            <a:ext cx="160492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运算符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algn="r" eaLnBrk="0" hangingPunct="0"/>
            <a:r>
              <a:rPr lang="en-US" altLang="zh-CN" sz="2800" dirty="0"/>
              <a:t>Operator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178464" y="5305024"/>
            <a:ext cx="1923925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分割符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algn="r" eaLnBrk="0" hangingPunct="0"/>
            <a:r>
              <a:rPr lang="en-US" altLang="zh-CN" sz="2800" dirty="0"/>
              <a:t>Punctuator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</p:spTree>
    <p:extLst>
      <p:ext uri="{BB962C8B-B14F-4D97-AF65-F5344CB8AC3E}">
        <p14:creationId xmlns:p14="http://schemas.microsoft.com/office/powerpoint/2010/main" val="11223925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关键字（</a:t>
            </a:r>
            <a:r>
              <a:rPr lang="en-US" altLang="zh-CN" dirty="0"/>
              <a:t>keyword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一类特定的具有专门含义的单词</a:t>
            </a:r>
            <a:endParaRPr lang="en-US" altLang="zh-CN" dirty="0"/>
          </a:p>
          <a:p>
            <a:r>
              <a:rPr lang="zh-CN" altLang="en-US" dirty="0"/>
              <a:t>又称为保留字（</a:t>
            </a:r>
            <a:r>
              <a:rPr lang="en-US" altLang="zh-CN" dirty="0"/>
              <a:t>reserved 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例如（见</a:t>
            </a:r>
            <a:r>
              <a:rPr lang="en-US" altLang="zh-CN" dirty="0"/>
              <a:t>P34</a:t>
            </a:r>
            <a:r>
              <a:rPr lang="zh-CN" altLang="en-US" dirty="0"/>
              <a:t>表</a:t>
            </a:r>
            <a:r>
              <a:rPr lang="en-US" altLang="zh-CN" dirty="0"/>
              <a:t>2.3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4033908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标识符（</a:t>
            </a:r>
            <a:r>
              <a:rPr lang="en-US" altLang="zh-CN" dirty="0"/>
              <a:t>identifier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为程序中使用的数据（常量或变量）、函数、类、对象、文件等起的“</a:t>
            </a:r>
            <a:r>
              <a:rPr lang="zh-CN" altLang="en-US" dirty="0">
                <a:solidFill>
                  <a:srgbClr val="C00000"/>
                </a:solidFill>
              </a:rPr>
              <a:t>名字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组成规则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以字母或下划线“</a:t>
            </a:r>
            <a:r>
              <a:rPr lang="en-US" altLang="zh-CN" dirty="0">
                <a:solidFill>
                  <a:srgbClr val="7030A0"/>
                </a:solidFill>
              </a:rPr>
              <a:t>_</a:t>
            </a:r>
            <a:r>
              <a:rPr lang="zh-CN" altLang="en-US" dirty="0">
                <a:solidFill>
                  <a:srgbClr val="7030A0"/>
                </a:solidFill>
              </a:rPr>
              <a:t>”开头，由字母、数字、下划线组成的字符串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不能与关键字重名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标识符区分大小写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有效长度有规定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1427853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整型常量（</a:t>
            </a:r>
            <a:r>
              <a:rPr lang="en-US" altLang="zh-CN" dirty="0" err="1"/>
              <a:t>int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整数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浮点型常量（</a:t>
            </a:r>
            <a:r>
              <a:rPr lang="en-US" altLang="zh-CN" dirty="0"/>
              <a:t>double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小数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字符常量（</a:t>
            </a:r>
            <a:r>
              <a:rPr lang="en-US" altLang="zh-CN" dirty="0"/>
              <a:t>char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一个字符，由单引号标识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字符串常量：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0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个或多个字符，以字符</a:t>
            </a:r>
            <a:r>
              <a:rPr lang="en-US" altLang="zh-CN" dirty="0"/>
              <a:t>’\0’</a:t>
            </a:r>
            <a:r>
              <a:rPr lang="zh-CN" altLang="en-US" dirty="0"/>
              <a:t>结尾，由双引号标识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布尔型常量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指针常量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用户自定义常量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字面值常量（</a:t>
            </a:r>
            <a:r>
              <a:rPr lang="en-US" altLang="zh-CN" dirty="0"/>
              <a:t>literal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41756198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型常量即整型常量，实际上就是整数。</a:t>
            </a:r>
            <a:r>
              <a:rPr lang="en-US" altLang="zh-CN" dirty="0"/>
              <a:t>C++</a:t>
            </a:r>
            <a:r>
              <a:rPr lang="zh-CN" altLang="en-US" dirty="0"/>
              <a:t>程序可以处理一般的十进制整数，以及：</a:t>
            </a:r>
            <a:endParaRPr lang="en-US" altLang="zh-CN" dirty="0"/>
          </a:p>
          <a:p>
            <a:pPr lvl="1"/>
            <a:r>
              <a:rPr lang="zh-CN" altLang="en-US" dirty="0"/>
              <a:t>二进制整数（加前缀</a:t>
            </a:r>
            <a:r>
              <a:rPr lang="en-US" altLang="zh-CN" dirty="0"/>
              <a:t>0b</a:t>
            </a:r>
            <a:r>
              <a:rPr lang="zh-CN" altLang="en-US" dirty="0"/>
              <a:t>或</a:t>
            </a:r>
            <a:r>
              <a:rPr lang="en-US" altLang="zh-CN" dirty="0"/>
              <a:t>0B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八进制整数（加前缀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十六进制整数（加前缀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zh-CN" altLang="en-US" dirty="0"/>
              <a:t>：在</a:t>
            </a:r>
            <a:r>
              <a:rPr lang="en-US" altLang="zh-CN" dirty="0"/>
              <a:t>C++</a:t>
            </a:r>
            <a:r>
              <a:rPr lang="zh-CN" altLang="en-US" dirty="0"/>
              <a:t>程序中，各种进制的整数都自动转换为十进制输出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>
                <a:solidFill>
                  <a:srgbClr val="C00000"/>
                </a:solidFill>
              </a:rPr>
              <a:t>cout</a:t>
            </a:r>
            <a:r>
              <a:rPr lang="en-US" altLang="zh-CN" dirty="0">
                <a:solidFill>
                  <a:srgbClr val="C00000"/>
                </a:solidFill>
              </a:rPr>
              <a:t>&lt;&lt;023&lt;&lt;“ ”&lt;&lt;23&lt;&lt;“ ”&lt;&lt;0x23&lt;&lt;0b10;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/>
              <a:t>将输出不同的十进整数：</a:t>
            </a:r>
            <a:r>
              <a:rPr lang="en-US" altLang="zh-CN" dirty="0">
                <a:solidFill>
                  <a:srgbClr val="C00000"/>
                </a:solidFill>
              </a:rPr>
              <a:t>19</a:t>
            </a:r>
            <a:r>
              <a:rPr lang="zh-CN" altLang="en-US" dirty="0">
                <a:solidFill>
                  <a:srgbClr val="C00000"/>
                </a:solidFill>
              </a:rPr>
              <a:t>˽</a:t>
            </a:r>
            <a:r>
              <a:rPr lang="en-US" altLang="zh-CN" dirty="0">
                <a:solidFill>
                  <a:srgbClr val="C00000"/>
                </a:solidFill>
              </a:rPr>
              <a:t>23</a:t>
            </a:r>
            <a:r>
              <a:rPr lang="zh-CN" altLang="en-US" dirty="0">
                <a:solidFill>
                  <a:srgbClr val="C00000"/>
                </a:solidFill>
              </a:rPr>
              <a:t>˽</a:t>
            </a:r>
            <a:r>
              <a:rPr lang="en-US" altLang="zh-CN" dirty="0">
                <a:solidFill>
                  <a:srgbClr val="C00000"/>
                </a:solidFill>
              </a:rPr>
              <a:t>35</a:t>
            </a:r>
            <a:r>
              <a:rPr lang="zh-CN" altLang="en-US" dirty="0">
                <a:solidFill>
                  <a:srgbClr val="C00000"/>
                </a:solidFill>
              </a:rPr>
              <a:t>˽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 </a:t>
            </a:r>
          </a:p>
          <a:p>
            <a:pPr lvl="1"/>
            <a:endParaRPr lang="en-US" altLang="zh-CN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241665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782" y="2060848"/>
            <a:ext cx="2641668" cy="1981251"/>
          </a:xfrm>
          <a:prstGeom prst="rect">
            <a:avLst/>
          </a:prstGeom>
        </p:spPr>
      </p:pic>
      <p:pic>
        <p:nvPicPr>
          <p:cNvPr id="6" name="图片 5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924" y="2060848"/>
            <a:ext cx="3170001" cy="2377501"/>
          </a:xfrm>
          <a:prstGeom prst="rect">
            <a:avLst/>
          </a:prstGeom>
        </p:spPr>
      </p:pic>
      <p:pic>
        <p:nvPicPr>
          <p:cNvPr id="7" name="图片 6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3534" y="2308504"/>
            <a:ext cx="1981251" cy="1485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62" y="4042099"/>
            <a:ext cx="1456760" cy="1456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54" y="4438349"/>
            <a:ext cx="865227" cy="865227"/>
          </a:xfrm>
          <a:prstGeom prst="rect">
            <a:avLst/>
          </a:prstGeom>
        </p:spPr>
      </p:pic>
      <p:sp>
        <p:nvSpPr>
          <p:cNvPr id="33" name="矩形 32">
            <a:hlinkClick r:id="rId7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339940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小数点表示法：</a:t>
            </a:r>
            <a:r>
              <a:rPr lang="en-US" altLang="zh-CN" dirty="0"/>
              <a:t>4.75</a:t>
            </a:r>
            <a:r>
              <a:rPr lang="zh-CN" altLang="en-US" dirty="0"/>
              <a:t>，</a:t>
            </a:r>
            <a:r>
              <a:rPr lang="en-US" altLang="zh-CN" dirty="0"/>
              <a:t>2.0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科学记数表示法：</a:t>
            </a:r>
            <a:r>
              <a:rPr lang="en-US" altLang="zh-CN" dirty="0"/>
              <a:t>1.2e4 </a:t>
            </a:r>
            <a:r>
              <a:rPr lang="zh-CN" altLang="en-US" dirty="0"/>
              <a:t>，</a:t>
            </a:r>
            <a:r>
              <a:rPr lang="en-US" altLang="zh-CN" dirty="0"/>
              <a:t>-7.37e-3 </a:t>
            </a:r>
          </a:p>
          <a:p>
            <a:r>
              <a:rPr lang="zh-CN" altLang="en-US" dirty="0"/>
              <a:t>注意，在</a:t>
            </a:r>
            <a:r>
              <a:rPr lang="en-US" altLang="zh-CN" dirty="0"/>
              <a:t>C++</a:t>
            </a:r>
            <a:r>
              <a:rPr lang="zh-CN" altLang="en-US" dirty="0"/>
              <a:t>程序中，浮点数以十进制的形式输入和输出，浮点数的存储格式与类型有关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C++</a:t>
            </a:r>
            <a:r>
              <a:rPr lang="zh-CN" altLang="en-US" dirty="0"/>
              <a:t>中</a:t>
            </a:r>
            <a:r>
              <a:rPr lang="en-US" altLang="zh-CN" dirty="0">
                <a:solidFill>
                  <a:srgbClr val="C00000"/>
                </a:solidFill>
              </a:rPr>
              <a:t>float</a:t>
            </a:r>
            <a:r>
              <a:rPr lang="zh-CN" altLang="en-US" dirty="0"/>
              <a:t>型浮点数占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/>
              <a:t>个字节，</a:t>
            </a:r>
            <a:r>
              <a:rPr lang="en-US" altLang="zh-CN" dirty="0">
                <a:solidFill>
                  <a:srgbClr val="7030A0"/>
                </a:solidFill>
              </a:rPr>
              <a:t>double</a:t>
            </a:r>
            <a:r>
              <a:rPr lang="zh-CN" altLang="en-US" dirty="0"/>
              <a:t>型浮点数占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/>
              <a:t>个字节，</a:t>
            </a:r>
            <a:r>
              <a:rPr lang="en-US" altLang="zh-CN" dirty="0">
                <a:solidFill>
                  <a:srgbClr val="006600"/>
                </a:solidFill>
              </a:rPr>
              <a:t>long double</a:t>
            </a:r>
            <a:r>
              <a:rPr lang="zh-CN" altLang="en-US" dirty="0"/>
              <a:t>型浮点数占</a:t>
            </a:r>
            <a:r>
              <a:rPr lang="en-US" altLang="zh-CN" dirty="0">
                <a:solidFill>
                  <a:srgbClr val="006600"/>
                </a:solidFill>
              </a:rPr>
              <a:t>10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浮点型常量按</a:t>
            </a:r>
            <a:r>
              <a:rPr lang="en-US" altLang="zh-CN" dirty="0"/>
              <a:t>double</a:t>
            </a:r>
            <a:r>
              <a:rPr lang="zh-CN" altLang="en-US" dirty="0"/>
              <a:t>型处理，占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加后缀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lang="zh-CN" altLang="en-US" dirty="0">
                <a:solidFill>
                  <a:srgbClr val="C00000"/>
                </a:solidFill>
              </a:rPr>
              <a:t>可按</a:t>
            </a:r>
            <a:r>
              <a:rPr lang="en-US" altLang="zh-CN" dirty="0">
                <a:solidFill>
                  <a:srgbClr val="C00000"/>
                </a:solidFill>
              </a:rPr>
              <a:t>float</a:t>
            </a:r>
            <a:r>
              <a:rPr lang="zh-CN" altLang="en-US" dirty="0">
                <a:solidFill>
                  <a:srgbClr val="C00000"/>
                </a:solidFill>
              </a:rPr>
              <a:t>型处理，占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个字节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006600"/>
                </a:solidFill>
              </a:rPr>
              <a:t>加后缀</a:t>
            </a:r>
            <a:r>
              <a:rPr lang="en-US" altLang="zh-CN" dirty="0">
                <a:solidFill>
                  <a:srgbClr val="006600"/>
                </a:solidFill>
              </a:rPr>
              <a:t>l</a:t>
            </a:r>
            <a:r>
              <a:rPr lang="zh-CN" altLang="en-US" dirty="0">
                <a:solidFill>
                  <a:srgbClr val="006600"/>
                </a:solidFill>
              </a:rPr>
              <a:t>或</a:t>
            </a:r>
            <a:r>
              <a:rPr lang="en-US" altLang="zh-CN" dirty="0">
                <a:solidFill>
                  <a:srgbClr val="006600"/>
                </a:solidFill>
              </a:rPr>
              <a:t>L</a:t>
            </a:r>
            <a:r>
              <a:rPr lang="zh-CN" altLang="en-US" dirty="0">
                <a:solidFill>
                  <a:srgbClr val="006600"/>
                </a:solidFill>
              </a:rPr>
              <a:t>可按</a:t>
            </a:r>
            <a:r>
              <a:rPr lang="en-US" altLang="zh-CN" dirty="0">
                <a:solidFill>
                  <a:srgbClr val="006600"/>
                </a:solidFill>
              </a:rPr>
              <a:t>long double</a:t>
            </a:r>
            <a:r>
              <a:rPr lang="zh-CN" altLang="en-US" dirty="0">
                <a:solidFill>
                  <a:srgbClr val="006600"/>
                </a:solidFill>
              </a:rPr>
              <a:t>型处理，占</a:t>
            </a:r>
            <a:r>
              <a:rPr lang="en-US" altLang="zh-CN" dirty="0">
                <a:solidFill>
                  <a:srgbClr val="006600"/>
                </a:solidFill>
              </a:rPr>
              <a:t>10</a:t>
            </a:r>
            <a:r>
              <a:rPr lang="zh-CN" altLang="en-US" dirty="0">
                <a:solidFill>
                  <a:srgbClr val="006600"/>
                </a:solidFill>
              </a:rPr>
              <a:t>个字节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dirty="0"/>
              <a:t>浮点型常量有表示范围，见</a:t>
            </a:r>
            <a:r>
              <a:rPr lang="en-US" altLang="zh-CN" dirty="0"/>
              <a:t>P63</a:t>
            </a:r>
            <a:r>
              <a:rPr lang="zh-CN" altLang="en-US" dirty="0"/>
              <a:t>表</a:t>
            </a:r>
            <a:r>
              <a:rPr lang="en-US" altLang="zh-CN" dirty="0"/>
              <a:t>3.2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5136511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42420"/>
            <a:ext cx="7789900" cy="3214772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double</a:t>
            </a:r>
            <a:r>
              <a:rPr lang="zh-CN" altLang="en-US" dirty="0"/>
              <a:t>型浮点数为例</a:t>
            </a:r>
            <a:endParaRPr lang="en-US" altLang="zh-CN" dirty="0"/>
          </a:p>
          <a:p>
            <a:pPr lvl="1"/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个字节（</a:t>
            </a:r>
            <a:r>
              <a:rPr lang="en-US" altLang="zh-CN" dirty="0"/>
              <a:t>64</a:t>
            </a:r>
            <a:r>
              <a:rPr lang="en-US" altLang="zh-CN" dirty="0">
                <a:solidFill>
                  <a:srgbClr val="C00000"/>
                </a:solidFill>
              </a:rPr>
              <a:t>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符号位</a:t>
            </a:r>
            <a:endParaRPr lang="en-US" altLang="zh-CN" dirty="0"/>
          </a:p>
          <a:p>
            <a:pPr lvl="3"/>
            <a:r>
              <a:rPr lang="zh-CN" altLang="zh-CN" dirty="0"/>
              <a:t>0代表正，1代表为负</a:t>
            </a:r>
            <a:endParaRPr lang="en-US" altLang="zh-CN" dirty="0"/>
          </a:p>
          <a:p>
            <a:pPr lvl="2"/>
            <a:r>
              <a:rPr lang="zh-CN" altLang="en-US" dirty="0"/>
              <a:t>指数位</a:t>
            </a:r>
            <a:endParaRPr lang="en-US" altLang="zh-CN" dirty="0"/>
          </a:p>
          <a:p>
            <a:pPr lvl="3"/>
            <a:r>
              <a:rPr lang="zh-CN" altLang="zh-CN" dirty="0"/>
              <a:t>用于存储科学计数法中的指数数据，并且采用移位存储</a:t>
            </a:r>
            <a:r>
              <a:rPr lang="zh-CN" altLang="en-US" dirty="0"/>
              <a:t>，即以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-1</a:t>
            </a:r>
            <a:r>
              <a:rPr lang="zh-CN" altLang="en-US" dirty="0"/>
              <a:t>为基准，加减指数</a:t>
            </a:r>
            <a:endParaRPr lang="en-US" altLang="zh-CN" dirty="0"/>
          </a:p>
          <a:p>
            <a:pPr lvl="2"/>
            <a:r>
              <a:rPr lang="zh-CN" altLang="en-US" dirty="0"/>
              <a:t>尾数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653136"/>
            <a:ext cx="453650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28478024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double</a:t>
            </a:r>
            <a:r>
              <a:rPr lang="zh-CN" altLang="en-US" dirty="0"/>
              <a:t>型浮点数为例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浮点数存储之前做如下转换：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如：</a:t>
            </a:r>
            <a:r>
              <a:rPr lang="en-US" altLang="zh-CN" dirty="0"/>
              <a:t>120.5(10) = 1110110.1(2) = 1.1101101×2</a:t>
            </a:r>
            <a:r>
              <a:rPr lang="en-US" altLang="zh-CN" baseline="30000" dirty="0"/>
              <a:t>6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二进制科学计数法的整数部分必为</a:t>
            </a:r>
            <a:r>
              <a:rPr lang="en-US" altLang="zh-CN" dirty="0"/>
              <a:t>1</a:t>
            </a:r>
            <a:r>
              <a:rPr lang="zh-CN" altLang="en-US" dirty="0"/>
              <a:t>，因此只需存储小数部分即可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正数符号位为</a:t>
            </a:r>
            <a:r>
              <a:rPr lang="en-US" altLang="zh-CN" dirty="0"/>
              <a:t>0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指数为</a:t>
            </a:r>
            <a:r>
              <a:rPr lang="en-US" altLang="zh-CN" dirty="0"/>
              <a:t>6</a:t>
            </a:r>
            <a:r>
              <a:rPr lang="zh-CN" altLang="en-US" dirty="0"/>
              <a:t>，以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-1</a:t>
            </a:r>
            <a:r>
              <a:rPr lang="zh-CN" altLang="en-US" dirty="0"/>
              <a:t>为基准进行移位，得到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10000000101</a:t>
            </a:r>
            <a:r>
              <a:rPr lang="zh-CN" altLang="en-US" dirty="0"/>
              <a:t>（</a:t>
            </a:r>
            <a:r>
              <a:rPr lang="en-US" altLang="zh-CN" dirty="0"/>
              <a:t>1111111111+110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剩余的小数部分从最高位开始填充尾数部分，填充完毕尾数的剩余</a:t>
            </a:r>
            <a:r>
              <a:rPr lang="en-US" altLang="zh-CN" dirty="0"/>
              <a:t>bit</a:t>
            </a:r>
            <a:r>
              <a:rPr lang="zh-CN" altLang="en-US" dirty="0"/>
              <a:t>补</a:t>
            </a:r>
            <a:r>
              <a:rPr lang="en-US" altLang="zh-CN" dirty="0"/>
              <a:t>0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1101101</a:t>
            </a:r>
            <a:r>
              <a:rPr lang="en-US" altLang="zh-CN" dirty="0">
                <a:solidFill>
                  <a:srgbClr val="C00000"/>
                </a:solidFill>
              </a:rPr>
              <a:t>000000000000000000000000000000000000000000000</a:t>
            </a:r>
            <a:endParaRPr lang="zh-CN" altLang="en-US" dirty="0"/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375365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用单引号括起的基本符号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3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˽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endParaRPr lang="en-US" altLang="zh-CN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基本字符集（</a:t>
            </a:r>
            <a:r>
              <a:rPr lang="en-US" altLang="zh-CN" dirty="0"/>
              <a:t>96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zh-CN" altLang="en-US" dirty="0"/>
              <a:t>大小写字母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数字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空白字符</a:t>
            </a:r>
            <a:r>
              <a:rPr lang="en-US" altLang="zh-CN" dirty="0"/>
              <a:t>1</a:t>
            </a:r>
            <a:r>
              <a:rPr lang="zh-CN" altLang="en-US" dirty="0"/>
              <a:t>个（空格）</a:t>
            </a:r>
            <a:endParaRPr lang="en-US" altLang="zh-CN" dirty="0"/>
          </a:p>
          <a:p>
            <a:pPr lvl="2"/>
            <a:r>
              <a:rPr lang="zh-CN" altLang="en-US" dirty="0"/>
              <a:t>控制字符</a:t>
            </a:r>
            <a:r>
              <a:rPr lang="en-US" altLang="zh-CN" dirty="0"/>
              <a:t>4</a:t>
            </a:r>
            <a:r>
              <a:rPr lang="zh-CN" altLang="en-US" dirty="0"/>
              <a:t>个（水平和垂直制表符、换页符、换行符）</a:t>
            </a:r>
            <a:endParaRPr lang="en-US" altLang="zh-CN" dirty="0"/>
          </a:p>
          <a:p>
            <a:pPr lvl="2"/>
            <a:r>
              <a:rPr lang="zh-CN" altLang="en-US" dirty="0"/>
              <a:t>其它可见字符</a:t>
            </a:r>
            <a:r>
              <a:rPr lang="en-US" altLang="zh-CN" dirty="0"/>
              <a:t>29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转义序列（</a:t>
            </a:r>
            <a:r>
              <a:rPr lang="en-US" altLang="zh-CN" dirty="0"/>
              <a:t>P38</a:t>
            </a:r>
            <a:r>
              <a:rPr lang="zh-CN" altLang="en-US" dirty="0"/>
              <a:t>表</a:t>
            </a:r>
            <a:r>
              <a:rPr lang="en-US" altLang="zh-CN" dirty="0"/>
              <a:t>2.4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基本字符的一符多义</a:t>
            </a:r>
            <a:endParaRPr lang="en-US" altLang="zh-CN" dirty="0"/>
          </a:p>
          <a:p>
            <a:pPr lvl="2"/>
            <a:r>
              <a:rPr lang="zh-CN" altLang="en-US" dirty="0"/>
              <a:t>以反斜杠</a:t>
            </a:r>
            <a:r>
              <a:rPr lang="en-US" altLang="zh-CN" dirty="0"/>
              <a:t>\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2"/>
            <a:r>
              <a:rPr lang="zh-CN" altLang="en-US" dirty="0"/>
              <a:t>一般用于输出字符串中的字符</a:t>
            </a:r>
          </a:p>
          <a:p>
            <a:pPr lvl="2">
              <a:spcBef>
                <a:spcPts val="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3149867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ASCII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占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表示范围：</a:t>
            </a:r>
            <a:r>
              <a:rPr lang="en-US" altLang="zh-CN" dirty="0"/>
              <a:t>-128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en-US" altLang="zh-CN" dirty="0"/>
              <a:t>127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ASCII</a:t>
            </a:r>
            <a:r>
              <a:rPr lang="zh-CN" altLang="en-US" dirty="0"/>
              <a:t>码将字符型常量与整型常量建立对应关系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位二进制编码，有</a:t>
            </a:r>
            <a:r>
              <a:rPr lang="en-US" altLang="zh-CN" dirty="0"/>
              <a:t>128</a:t>
            </a:r>
            <a:r>
              <a:rPr lang="zh-CN" altLang="en-US" dirty="0"/>
              <a:t>不同的编码值，每个值对应一个</a:t>
            </a:r>
            <a:r>
              <a:rPr lang="en-US" altLang="zh-CN" dirty="0"/>
              <a:t>ASCII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0~127</a:t>
            </a:r>
          </a:p>
          <a:p>
            <a:pPr lvl="1"/>
            <a:r>
              <a:rPr lang="zh-CN" altLang="en-US" dirty="0"/>
              <a:t>扩展：</a:t>
            </a:r>
            <a:r>
              <a:rPr lang="en-US" altLang="zh-CN" dirty="0"/>
              <a:t>8</a:t>
            </a:r>
            <a:r>
              <a:rPr lang="zh-CN" altLang="en-US" dirty="0"/>
              <a:t>位二进制编码</a:t>
            </a:r>
            <a:endParaRPr lang="en-US" altLang="zh-CN" dirty="0"/>
          </a:p>
          <a:p>
            <a:pPr lvl="2"/>
            <a:r>
              <a:rPr lang="en-US" altLang="zh-CN" dirty="0"/>
              <a:t>-128~127</a:t>
            </a:r>
          </a:p>
          <a:p>
            <a:pPr lvl="2"/>
            <a:r>
              <a:rPr lang="en-US" altLang="zh-CN" dirty="0"/>
              <a:t>0~255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7047218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err="1"/>
              <a:t>UniCode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Unicode</a:t>
            </a:r>
            <a:r>
              <a:rPr lang="zh-CN" altLang="en-US" dirty="0"/>
              <a:t>是标准，定义了一组字符及其代码点，可以表示更大范围的字符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UTF16</a:t>
            </a:r>
            <a:r>
              <a:rPr lang="zh-CN" altLang="en-US" dirty="0"/>
              <a:t>和</a:t>
            </a:r>
            <a:r>
              <a:rPr lang="en-US" altLang="zh-CN" dirty="0"/>
              <a:t>UTF-32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UTF-8</a:t>
            </a:r>
            <a:r>
              <a:rPr lang="zh-CN" altLang="en-US" dirty="0"/>
              <a:t>将字符表示为</a:t>
            </a:r>
            <a:r>
              <a:rPr lang="en-US" altLang="zh-CN" dirty="0"/>
              <a:t>1</a:t>
            </a:r>
            <a:r>
              <a:rPr lang="zh-CN" altLang="en-US" dirty="0"/>
              <a:t>个字节或者</a:t>
            </a:r>
            <a:r>
              <a:rPr lang="en-US" altLang="zh-CN" dirty="0"/>
              <a:t>4</a:t>
            </a:r>
            <a:r>
              <a:rPr lang="zh-CN" altLang="en-US" dirty="0"/>
              <a:t>个字节的变化序列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UTF-16</a:t>
            </a:r>
            <a:r>
              <a:rPr lang="zh-CN" altLang="en-US" dirty="0"/>
              <a:t>将字符表示</a:t>
            </a:r>
            <a:r>
              <a:rPr lang="en-US" altLang="zh-CN" dirty="0"/>
              <a:t>1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位值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UTF-32</a:t>
            </a:r>
            <a:r>
              <a:rPr lang="zh-CN" altLang="en-US" dirty="0"/>
              <a:t>将字符表示为</a:t>
            </a:r>
            <a:r>
              <a:rPr lang="en-US" altLang="zh-CN" dirty="0"/>
              <a:t>32</a:t>
            </a:r>
            <a:r>
              <a:rPr lang="zh-CN" altLang="en-US" dirty="0"/>
              <a:t>位值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字符常量加前缀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u8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/>
              <a:t>，分别对应宽字符</a:t>
            </a:r>
            <a:r>
              <a:rPr lang="en-US" altLang="zh-CN" dirty="0" err="1"/>
              <a:t>wchar_t</a:t>
            </a:r>
            <a:r>
              <a:rPr lang="zh-CN" altLang="en-US" dirty="0"/>
              <a:t>、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UTF16</a:t>
            </a:r>
            <a:r>
              <a:rPr lang="zh-CN" altLang="en-US" dirty="0"/>
              <a:t>和</a:t>
            </a:r>
            <a:r>
              <a:rPr lang="en-US" altLang="zh-CN" dirty="0"/>
              <a:t>UTF-32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字符型常量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8772793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20" name="矩形 19"/>
          <p:cNvSpPr/>
          <p:nvPr/>
        </p:nvSpPr>
        <p:spPr>
          <a:xfrm>
            <a:off x="518281" y="1894260"/>
            <a:ext cx="8158175" cy="3406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字符型常量（</a:t>
            </a:r>
            <a:r>
              <a:rPr lang="en-US" altLang="zh-CN" sz="2800" dirty="0">
                <a:solidFill>
                  <a:schemeClr val="tx1"/>
                </a:solidFill>
              </a:rPr>
              <a:t>char</a:t>
            </a:r>
            <a:r>
              <a:rPr lang="zh-CN" altLang="en-US" sz="2800" dirty="0">
                <a:solidFill>
                  <a:schemeClr val="tx1"/>
                </a:solidFill>
              </a:rPr>
              <a:t>）：一个字符，由单引号标识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char</a:t>
            </a:r>
            <a:r>
              <a:rPr lang="zh-CN" altLang="en-US" sz="2400" dirty="0">
                <a:solidFill>
                  <a:schemeClr val="tx1"/>
                </a:solidFill>
              </a:rPr>
              <a:t>型：</a:t>
            </a:r>
            <a:r>
              <a:rPr lang="en-US" altLang="zh-CN" sz="2400" dirty="0">
                <a:solidFill>
                  <a:schemeClr val="tx1"/>
                </a:solidFill>
              </a:rPr>
              <a:t> ‘a’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宽字符型，加前缀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L’a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UTF-8</a:t>
            </a:r>
            <a:r>
              <a:rPr lang="zh-CN" altLang="en-US" sz="2400" dirty="0">
                <a:solidFill>
                  <a:schemeClr val="tx1"/>
                </a:solidFill>
              </a:rPr>
              <a:t>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u8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u8’a’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UTF-16</a:t>
            </a:r>
            <a:r>
              <a:rPr lang="zh-CN" altLang="en-US" sz="2400" dirty="0">
                <a:solidFill>
                  <a:schemeClr val="tx1"/>
                </a:solidFill>
              </a:rPr>
              <a:t>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u’a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UTF-32</a:t>
            </a:r>
            <a:r>
              <a:rPr lang="zh-CN" altLang="en-US" sz="2400" dirty="0">
                <a:solidFill>
                  <a:schemeClr val="tx1"/>
                </a:solidFill>
              </a:rPr>
              <a:t>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U’a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467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字符串常量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用双引号括起来的字符序列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以字符</a:t>
            </a:r>
            <a:r>
              <a:rPr lang="en-US" altLang="zh-CN" dirty="0">
                <a:solidFill>
                  <a:srgbClr val="C00000"/>
                </a:solidFill>
              </a:rPr>
              <a:t>‘\0’</a:t>
            </a:r>
            <a:r>
              <a:rPr lang="zh-CN" altLang="en-US" dirty="0"/>
              <a:t>结尾，包含</a:t>
            </a:r>
            <a:r>
              <a:rPr lang="en-US" altLang="zh-CN" dirty="0"/>
              <a:t>0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个或多个字符的序列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字符串长度为字符数</a:t>
            </a:r>
            <a:r>
              <a:rPr lang="en-US" altLang="zh-CN" dirty="0"/>
              <a:t>+1</a:t>
            </a:r>
            <a:r>
              <a:rPr lang="zh-CN" altLang="en-US" dirty="0"/>
              <a:t>，如</a:t>
            </a:r>
            <a:r>
              <a:rPr lang="zh-CN" altLang="en-US" sz="2200" dirty="0"/>
              <a:t>“</a:t>
            </a:r>
            <a:r>
              <a:rPr lang="en-US" altLang="zh-CN" sz="2200" dirty="0"/>
              <a:t>string constant</a:t>
            </a:r>
            <a:r>
              <a:rPr lang="zh-CN" altLang="en-US" sz="2200" dirty="0"/>
              <a:t>”长度为</a:t>
            </a:r>
            <a:r>
              <a:rPr lang="en-US" altLang="zh-CN" sz="2200" dirty="0"/>
              <a:t>16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前缀：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R, u8, u8R, u, </a:t>
            </a:r>
            <a:r>
              <a:rPr lang="en-US" altLang="zh-CN" dirty="0" err="1"/>
              <a:t>uR</a:t>
            </a:r>
            <a:r>
              <a:rPr lang="en-US" altLang="zh-CN" dirty="0"/>
              <a:t>, U, UR, L, LR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U8</a:t>
            </a:r>
            <a:r>
              <a:rPr lang="zh-CN" altLang="en-US" dirty="0"/>
              <a:t>：</a:t>
            </a:r>
            <a:r>
              <a:rPr lang="en-US" altLang="zh-CN" dirty="0"/>
              <a:t>UTF-8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UTF-16</a:t>
            </a:r>
            <a:r>
              <a:rPr lang="zh-CN" altLang="en-US" dirty="0"/>
              <a:t>字符串，</a:t>
            </a:r>
            <a:r>
              <a:rPr lang="en-US" altLang="zh-CN" dirty="0"/>
              <a:t>char16_t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UTF-32</a:t>
            </a:r>
            <a:r>
              <a:rPr lang="zh-CN" altLang="en-US" dirty="0"/>
              <a:t>字符串，</a:t>
            </a:r>
            <a:r>
              <a:rPr lang="en-US" altLang="zh-CN" dirty="0"/>
              <a:t>char32_t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L</a:t>
            </a:r>
            <a:r>
              <a:rPr lang="zh-CN" altLang="en-US" dirty="0"/>
              <a:t>：宽字符串，</a:t>
            </a:r>
            <a:r>
              <a:rPr lang="en-US" altLang="zh-CN" dirty="0" err="1"/>
              <a:t>wchar_t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R</a:t>
            </a:r>
            <a:r>
              <a:rPr lang="zh-CN" altLang="en-US" dirty="0"/>
              <a:t>：表示该字符串常量为原始字符串字面值常量</a:t>
            </a:r>
            <a:endParaRPr lang="en-US" altLang="zh-CN" dirty="0"/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761003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字符串常量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原始字符串字面值常量（</a:t>
            </a:r>
            <a:r>
              <a:rPr lang="en-US" altLang="zh-CN" dirty="0"/>
              <a:t>raw string literal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不包含转义字符，全部按照原始字符理解字符串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R"(…… )"</a:t>
            </a:r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R"(C++ \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nProgramming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)";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输出：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&lt;&lt;"C++ \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nProgramming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输出：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67744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\</a:t>
            </a:r>
            <a:r>
              <a:rPr lang="en-US" altLang="zh-CN" dirty="0" err="1"/>
              <a:t>nProgramming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267744" y="508518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</a:p>
          <a:p>
            <a:r>
              <a:rPr lang="en-US" altLang="zh-CN" dirty="0"/>
              <a:t>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4594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布尔型常量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只有两个值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false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对应</a:t>
            </a:r>
            <a:r>
              <a:rPr lang="en-US" altLang="zh-CN" dirty="0"/>
              <a:t>0</a:t>
            </a:r>
            <a:r>
              <a:rPr lang="zh-CN" altLang="en-US" dirty="0"/>
              <a:t>整数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true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对应非</a:t>
            </a:r>
            <a:r>
              <a:rPr lang="en-US" altLang="zh-CN" dirty="0"/>
              <a:t>0</a:t>
            </a:r>
            <a:r>
              <a:rPr lang="zh-CN" altLang="en-US" dirty="0"/>
              <a:t>整数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457200" y="3933056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指针字面值常量</a:t>
            </a:r>
            <a:endParaRPr lang="en-US" altLang="zh-CN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57200" y="4665117"/>
            <a:ext cx="8229600" cy="171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nullptr</a:t>
            </a:r>
            <a:endParaRPr lang="en-US" altLang="zh-CN" dirty="0"/>
          </a:p>
          <a:p>
            <a:pPr lvl="1"/>
            <a:r>
              <a:rPr lang="zh-CN" altLang="en-US" dirty="0"/>
              <a:t>空指针，用于初始化“悬挂”状态的指针变量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0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</a:t>
            </a:r>
            <a:r>
              <a:rPr lang="en-US" altLang="zh-CN" dirty="0"/>
              <a:t>——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</a:t>
            </a:r>
          </a:p>
        </p:txBody>
      </p:sp>
      <p:pic>
        <p:nvPicPr>
          <p:cNvPr id="5" name="内容占位符 7" descr="冯诺依曼结构图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0888"/>
            <a:ext cx="4968552" cy="208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45170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用户定义字面值常量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用户定义字面值常量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operator</a:t>
            </a:r>
            <a:r>
              <a:rPr lang="zh-CN" altLang="en-US" dirty="0"/>
              <a:t>定义后缀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operator""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后缀名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参数表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zh-CN" altLang="en-US" dirty="0"/>
              <a:t>将后缀的功能用函数描述，该后缀为用户自定义的字面值常量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""km(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double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&lt;&lt;100.0km&lt;&lt;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44208" y="3933056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支持用户自定义字面值常量的参数类型包括：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endParaRPr lang="en-US" altLang="zh-CN" dirty="0"/>
          </a:p>
          <a:p>
            <a:r>
              <a:rPr lang="en-US" altLang="zh-CN" dirty="0"/>
              <a:t>char</a:t>
            </a:r>
          </a:p>
          <a:p>
            <a:r>
              <a:rPr lang="en-US" altLang="zh-CN" dirty="0" err="1"/>
              <a:t>wchar_t</a:t>
            </a:r>
            <a:endParaRPr lang="en-US" altLang="zh-CN" dirty="0"/>
          </a:p>
          <a:p>
            <a:r>
              <a:rPr lang="en-US" altLang="zh-CN" dirty="0"/>
              <a:t>char16_t</a:t>
            </a:r>
          </a:p>
          <a:p>
            <a:r>
              <a:rPr lang="en-US" altLang="zh-CN" dirty="0"/>
              <a:t>char32_t</a:t>
            </a:r>
          </a:p>
          <a:p>
            <a:r>
              <a:rPr lang="en-US" altLang="zh-CN" dirty="0"/>
              <a:t>long double</a:t>
            </a:r>
          </a:p>
          <a:p>
            <a:r>
              <a:rPr lang="zh-CN" altLang="en-US" dirty="0"/>
              <a:t>以及相应的复合类型</a:t>
            </a:r>
          </a:p>
        </p:txBody>
      </p:sp>
    </p:spTree>
    <p:extLst>
      <p:ext uri="{BB962C8B-B14F-4D97-AF65-F5344CB8AC3E}">
        <p14:creationId xmlns:p14="http://schemas.microsoft.com/office/powerpoint/2010/main" val="41469398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运算符（</a:t>
            </a:r>
            <a:r>
              <a:rPr lang="en-US" altLang="zh-CN" dirty="0"/>
              <a:t>operator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977" y="1772816"/>
            <a:ext cx="8064896" cy="2205038"/>
          </a:xfrm>
        </p:spPr>
        <p:txBody>
          <a:bodyPr/>
          <a:lstStyle/>
          <a:p>
            <a:r>
              <a:rPr lang="zh-CN" altLang="en-US" dirty="0"/>
              <a:t>由字母、数字之外的第三类基本符号组成</a:t>
            </a:r>
            <a:endParaRPr lang="en-US" altLang="zh-CN" dirty="0"/>
          </a:p>
          <a:p>
            <a:r>
              <a:rPr lang="zh-CN" altLang="en-US" dirty="0"/>
              <a:t>个别关键字如</a:t>
            </a:r>
            <a:r>
              <a:rPr lang="en-US" altLang="zh-CN" dirty="0" err="1"/>
              <a:t>sizeof</a:t>
            </a:r>
            <a:r>
              <a:rPr lang="zh-CN" altLang="en-US" dirty="0"/>
              <a:t>、</a:t>
            </a:r>
            <a:r>
              <a:rPr lang="en-US" altLang="zh-CN" dirty="0"/>
              <a:t>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，也被认为是运算符</a:t>
            </a:r>
            <a:endParaRPr lang="en-US" altLang="zh-CN" dirty="0"/>
          </a:p>
          <a:p>
            <a:r>
              <a:rPr lang="zh-CN" altLang="en-US" dirty="0"/>
              <a:t>其余运算符为：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6410325" cy="17891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21503" y="5744045"/>
            <a:ext cx="690252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400" kern="0" dirty="0">
                <a:latin typeface="Arial" charset="0"/>
              </a:rPr>
              <a:t>某些运算符还有其它用途，如乘运算符</a:t>
            </a:r>
            <a:r>
              <a:rPr lang="en-US" altLang="zh-CN" sz="2400" kern="0" dirty="0">
                <a:latin typeface="Arial" charset="0"/>
              </a:rPr>
              <a:t>*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运算符</a:t>
            </a:r>
          </a:p>
        </p:txBody>
      </p:sp>
      <p:sp>
        <p:nvSpPr>
          <p:cNvPr id="16" name="矩形 1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24037959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分隔符（</a:t>
            </a:r>
            <a:r>
              <a:rPr lang="en-US" altLang="zh-CN" dirty="0"/>
              <a:t>Punctuator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8589"/>
            <a:ext cx="7499176" cy="1990724"/>
          </a:xfrm>
        </p:spPr>
        <p:txBody>
          <a:bodyPr/>
          <a:lstStyle/>
          <a:p>
            <a:r>
              <a:rPr lang="zh-CN" altLang="en-US" dirty="0"/>
              <a:t>没有明确的含义，但在程序中必不可少</a:t>
            </a:r>
            <a:endParaRPr lang="en-US" altLang="zh-CN" dirty="0"/>
          </a:p>
          <a:p>
            <a:r>
              <a:rPr lang="zh-CN" altLang="en-US" dirty="0"/>
              <a:t>用来界定或分隔程序中的语法成分，类似于“标点符号”</a:t>
            </a:r>
            <a:endParaRPr lang="en-US" altLang="zh-CN" dirty="0"/>
          </a:p>
          <a:p>
            <a:r>
              <a:rPr lang="zh-CN" altLang="en-US" dirty="0"/>
              <a:t>常用分隔符有：</a:t>
            </a:r>
            <a:endParaRPr lang="en-US" altLang="zh-CN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672" y="4653136"/>
            <a:ext cx="4396632" cy="508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2698000" y="4719010"/>
            <a:ext cx="176126" cy="4381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</a:rPr>
              <a:t>˽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36877500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1.1】</a:t>
            </a:r>
            <a:r>
              <a:rPr lang="zh-CN" altLang="en-US" dirty="0">
                <a:solidFill>
                  <a:srgbClr val="C00000"/>
                </a:solidFill>
              </a:rPr>
              <a:t>最简单的</a:t>
            </a:r>
            <a:r>
              <a:rPr lang="en-US" altLang="zh-CN" dirty="0">
                <a:solidFill>
                  <a:srgbClr val="C00000"/>
                </a:solidFill>
              </a:rPr>
              <a:t>C++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2204864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&lt;&lt;"This is a C++ Program."&lt;&lt;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32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1.2】</a:t>
            </a:r>
            <a:r>
              <a:rPr lang="zh-CN" altLang="en-US" dirty="0">
                <a:solidFill>
                  <a:srgbClr val="C00000"/>
                </a:solidFill>
              </a:rPr>
              <a:t>简单的输入输出交互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38437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name[20];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&lt;&lt;"What's your name?"&lt;&lt;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&lt;&lt;"Welcome "&lt;&lt;name&lt;&lt;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图片 5" descr="输入名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622881"/>
            <a:ext cx="648481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1.3】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输出本学期的课程表</a:t>
            </a:r>
            <a:endParaRPr lang="en-US" altLang="zh-CN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83432"/>
            <a:ext cx="8964488" cy="5301952"/>
          </a:xfrm>
        </p:spPr>
        <p:txBody>
          <a:bodyPr/>
          <a:lstStyle/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                                    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课程表                                 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时间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星期一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星期二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星期三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星期四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星期五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(10)&lt;&lt;"8:00"&lt;&lt;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(10)&lt;&lt;"10:00"&lt;&lt;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政治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(10)&lt;&lt;"14:00"&lt;&lt;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体育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(10)&lt;&lt;"16:00"&lt;&lt;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(10)&lt;&lt;"18:30"&lt;&lt;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52127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95</a:t>
            </a:fld>
            <a:endParaRPr lang="en-US" altLang="zh-CN" dirty="0"/>
          </a:p>
        </p:txBody>
      </p:sp>
      <p:pic>
        <p:nvPicPr>
          <p:cNvPr id="6" name="图片 5" descr="课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820693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1.4】</a:t>
            </a:r>
            <a:r>
              <a:rPr lang="zh-CN" altLang="en-US" dirty="0">
                <a:solidFill>
                  <a:srgbClr val="C00000"/>
                </a:solidFill>
              </a:rPr>
              <a:t>简单的计算程序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0056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a=10,b=6;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&lt;&lt;"Select operation('+' or '-'):";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&gt;&gt;op;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(op){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'+':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&lt;&lt;"a"&lt;&lt;op&lt;&lt;"b="&lt;&lt;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'-':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&lt;&lt;"a"&lt;&lt;op&lt;&lt;"b="&lt;&lt;a-b&lt;&lt;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&lt;&lt;"No such operation!"&lt;&lt;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图片 5" descr="计算器程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772816"/>
            <a:ext cx="44753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81"/>
            <a:ext cx="5356225" cy="1728264"/>
            <a:chOff x="1643042" y="3196746"/>
            <a:chExt cx="5356246" cy="1728272"/>
          </a:xfrm>
        </p:grpSpPr>
        <p:sp>
          <p:nvSpPr>
            <p:cNvPr id="16" name="五边形 15"/>
            <p:cNvSpPr/>
            <p:nvPr/>
          </p:nvSpPr>
          <p:spPr bwMode="auto">
            <a:xfrm flipH="1">
              <a:off x="2041506" y="3196747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4132853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3196746"/>
              <a:ext cx="792165" cy="788991"/>
              <a:chOff x="854055" y="696416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696416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696416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4132856"/>
              <a:ext cx="792165" cy="788990"/>
              <a:chOff x="854055" y="703832"/>
              <a:chExt cx="792165" cy="788990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703832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703833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28540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480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760" y="51267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数字与字符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3459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432319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2062509" y="5181493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76760" y="528952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5135448"/>
            <a:ext cx="885840" cy="885840"/>
          </a:xfrm>
          <a:prstGeom prst="rect">
            <a:avLst/>
          </a:prstGeom>
        </p:spPr>
      </p:pic>
      <p:sp>
        <p:nvSpPr>
          <p:cNvPr id="51" name="矩形 50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</p:spTree>
    <p:extLst>
      <p:ext uri="{BB962C8B-B14F-4D97-AF65-F5344CB8AC3E}">
        <p14:creationId xmlns:p14="http://schemas.microsoft.com/office/powerpoint/2010/main" val="1770613492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过程型结构</a:t>
            </a:r>
            <a:endParaRPr lang="en-US" altLang="zh-CN" dirty="0"/>
          </a:p>
          <a:p>
            <a:pPr lvl="1"/>
            <a:r>
              <a:rPr lang="zh-CN" altLang="en-US" dirty="0"/>
              <a:t>根据解决问题的步骤组织程序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函数型结构</a:t>
            </a:r>
            <a:endParaRPr lang="en-US" altLang="zh-CN" dirty="0"/>
          </a:p>
          <a:p>
            <a:pPr lvl="1"/>
            <a:r>
              <a:rPr lang="zh-CN" altLang="en-US" dirty="0"/>
              <a:t>将待解决的问题分解为若干子问题，用函数进行组织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面向对象型结构</a:t>
            </a:r>
            <a:endParaRPr lang="en-US" altLang="zh-CN" dirty="0"/>
          </a:p>
          <a:p>
            <a:pPr lvl="1"/>
            <a:r>
              <a:rPr lang="zh-CN" altLang="en-US" dirty="0"/>
              <a:t>使用类和对象</a:t>
            </a:r>
            <a:endParaRPr lang="en-US" altLang="zh-CN" dirty="0"/>
          </a:p>
        </p:txBody>
      </p:sp>
      <p:sp>
        <p:nvSpPr>
          <p:cNvPr id="6" name="矩形 5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面向对象型结构</a:t>
            </a:r>
          </a:p>
        </p:txBody>
      </p:sp>
    </p:spTree>
    <p:extLst>
      <p:ext uri="{BB962C8B-B14F-4D97-AF65-F5344CB8AC3E}">
        <p14:creationId xmlns:p14="http://schemas.microsoft.com/office/powerpoint/2010/main" val="20582054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688153"/>
            <a:ext cx="6768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6115769"/>
            <a:ext cx="4143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984013" y="1124744"/>
            <a:ext cx="6115050" cy="54942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1.5】</a:t>
            </a:r>
            <a:r>
              <a:rPr lang="zh-CN" altLang="en-US" dirty="0">
                <a:solidFill>
                  <a:srgbClr val="C00000"/>
                </a:solidFill>
              </a:rPr>
              <a:t>过程型程序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面向对象型结构</a:t>
            </a:r>
          </a:p>
        </p:txBody>
      </p:sp>
      <p:sp>
        <p:nvSpPr>
          <p:cNvPr id="14" name="矩形 13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328462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9614</Words>
  <Application>Microsoft Office PowerPoint</Application>
  <PresentationFormat>全屏显示(4:3)</PresentationFormat>
  <Paragraphs>1632</Paragraphs>
  <Slides>105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7" baseType="lpstr">
      <vt:lpstr>黑体</vt:lpstr>
      <vt:lpstr>华文琥珀</vt:lpstr>
      <vt:lpstr>楷体_GB2312</vt:lpstr>
      <vt:lpstr>宋体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主题</vt:lpstr>
      <vt:lpstr>第一章 C++语言概述</vt:lpstr>
      <vt:lpstr>课程安排</vt:lpstr>
      <vt:lpstr>教学用书</vt:lpstr>
      <vt:lpstr>参考资料</vt:lpstr>
      <vt:lpstr>联系方式</vt:lpstr>
      <vt:lpstr>PowerPoint 演示文稿</vt:lpstr>
      <vt:lpstr>PowerPoint 演示文稿</vt:lpstr>
      <vt:lpstr>计算机（Computer）</vt:lpstr>
      <vt:lpstr>计算机体系结构——冯·诺依曼结构</vt:lpstr>
      <vt:lpstr>计算机的组成</vt:lpstr>
      <vt:lpstr>PowerPoint 演示文稿</vt:lpstr>
      <vt:lpstr>计算机的组成</vt:lpstr>
      <vt:lpstr>计算机的组成</vt:lpstr>
      <vt:lpstr>计算机的组成</vt:lpstr>
      <vt:lpstr>程序设计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C++语言的优势</vt:lpstr>
      <vt:lpstr>C++语言简史</vt:lpstr>
      <vt:lpstr>C++语言的特点</vt:lpstr>
      <vt:lpstr>PowerPoint 演示文稿</vt:lpstr>
      <vt:lpstr>数的进制</vt:lpstr>
      <vt:lpstr>二进制数</vt:lpstr>
      <vt:lpstr>二进制数</vt:lpstr>
      <vt:lpstr>八进制数</vt:lpstr>
      <vt:lpstr>十六进制数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数制的选择</vt:lpstr>
      <vt:lpstr>使用二进制数</vt:lpstr>
      <vt:lpstr>存储器单元</vt:lpstr>
      <vt:lpstr>存储器单元</vt:lpstr>
      <vt:lpstr>数据存储与表示</vt:lpstr>
      <vt:lpstr>PowerPoint 演示文稿</vt:lpstr>
      <vt:lpstr>源文件与头文件</vt:lpstr>
      <vt:lpstr>注释和空白</vt:lpstr>
      <vt:lpstr>预处理指令</vt:lpstr>
      <vt:lpstr>函数</vt:lpstr>
      <vt:lpstr>语句（Statement）</vt:lpstr>
      <vt:lpstr>数据的输入输出</vt:lpstr>
      <vt:lpstr>命名空间</vt:lpstr>
      <vt:lpstr>命名空间</vt:lpstr>
      <vt:lpstr>命名空间解决的问题</vt:lpstr>
      <vt:lpstr>命名空间解决的问题</vt:lpstr>
      <vt:lpstr>命名空间解决的问题</vt:lpstr>
      <vt:lpstr>命名空间解决的问题</vt:lpstr>
      <vt:lpstr>使用命名空间</vt:lpstr>
      <vt:lpstr>使用命名空间</vt:lpstr>
      <vt:lpstr>标识符和关键字</vt:lpstr>
      <vt:lpstr>类和对象</vt:lpstr>
      <vt:lpstr>模板</vt:lpstr>
      <vt:lpstr>PowerPoint 演示文稿</vt:lpstr>
      <vt:lpstr>PowerPoint 演示文稿</vt:lpstr>
      <vt:lpstr>关键字（keyword）</vt:lpstr>
      <vt:lpstr>标识符（identifier）</vt:lpstr>
      <vt:lpstr>字面值常量（literal）</vt:lpstr>
      <vt:lpstr>整型常量</vt:lpstr>
      <vt:lpstr>浮点型常量</vt:lpstr>
      <vt:lpstr>浮点数的存储</vt:lpstr>
      <vt:lpstr>浮点数的存储</vt:lpstr>
      <vt:lpstr>字符型常量</vt:lpstr>
      <vt:lpstr>字符型常量</vt:lpstr>
      <vt:lpstr>字符型常量</vt:lpstr>
      <vt:lpstr>字符型常量</vt:lpstr>
      <vt:lpstr>字符串常量</vt:lpstr>
      <vt:lpstr>字符串常量</vt:lpstr>
      <vt:lpstr>布尔型常量</vt:lpstr>
      <vt:lpstr>用户定义字面值常量</vt:lpstr>
      <vt:lpstr>运算符（operator）</vt:lpstr>
      <vt:lpstr>分隔符（Punctuator）</vt:lpstr>
      <vt:lpstr>【例1.1】最简单的C++程序</vt:lpstr>
      <vt:lpstr>【例1.2】简单的输入输出交互</vt:lpstr>
      <vt:lpstr>【例1.3】输出本学期的课程表</vt:lpstr>
      <vt:lpstr>【例1.4】简单的计算程序</vt:lpstr>
      <vt:lpstr>PowerPoint 演示文稿</vt:lpstr>
      <vt:lpstr>C++程序的结构</vt:lpstr>
      <vt:lpstr>过程型结构</vt:lpstr>
      <vt:lpstr>函数型结构</vt:lpstr>
      <vt:lpstr>面向对象型结构</vt:lpstr>
      <vt:lpstr>PowerPoint 演示文稿</vt:lpstr>
      <vt:lpstr>PowerPoint 演示文稿</vt:lpstr>
      <vt:lpstr>PowerPoint 演示文稿</vt:lpstr>
      <vt:lpstr>第一章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2019-12-28T02:01:58Z</dcterms:modified>
</cp:coreProperties>
</file>