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747" r:id="rId3"/>
    <p:sldId id="860" r:id="rId4"/>
    <p:sldId id="799" r:id="rId5"/>
    <p:sldId id="800" r:id="rId6"/>
    <p:sldId id="801" r:id="rId7"/>
    <p:sldId id="847" r:id="rId8"/>
    <p:sldId id="848" r:id="rId9"/>
    <p:sldId id="805" r:id="rId10"/>
    <p:sldId id="849" r:id="rId11"/>
    <p:sldId id="851" r:id="rId12"/>
    <p:sldId id="850" r:id="rId13"/>
    <p:sldId id="808" r:id="rId14"/>
    <p:sldId id="809" r:id="rId15"/>
    <p:sldId id="810" r:id="rId16"/>
    <p:sldId id="811" r:id="rId17"/>
    <p:sldId id="812" r:id="rId18"/>
    <p:sldId id="855" r:id="rId19"/>
    <p:sldId id="814" r:id="rId20"/>
    <p:sldId id="815" r:id="rId21"/>
    <p:sldId id="816" r:id="rId22"/>
    <p:sldId id="817" r:id="rId23"/>
    <p:sldId id="818" r:id="rId24"/>
    <p:sldId id="852" r:id="rId25"/>
    <p:sldId id="858" r:id="rId26"/>
    <p:sldId id="820" r:id="rId27"/>
    <p:sldId id="821" r:id="rId28"/>
    <p:sldId id="822" r:id="rId29"/>
    <p:sldId id="823" r:id="rId30"/>
    <p:sldId id="824" r:id="rId31"/>
    <p:sldId id="825" r:id="rId32"/>
    <p:sldId id="826" r:id="rId33"/>
    <p:sldId id="827" r:id="rId34"/>
    <p:sldId id="828" r:id="rId35"/>
    <p:sldId id="829" r:id="rId36"/>
    <p:sldId id="830" r:id="rId37"/>
    <p:sldId id="831" r:id="rId38"/>
    <p:sldId id="832" r:id="rId39"/>
    <p:sldId id="833" r:id="rId40"/>
    <p:sldId id="862" r:id="rId41"/>
    <p:sldId id="863" r:id="rId42"/>
    <p:sldId id="856" r:id="rId43"/>
    <p:sldId id="834" r:id="rId44"/>
    <p:sldId id="857" r:id="rId45"/>
    <p:sldId id="836" r:id="rId46"/>
    <p:sldId id="837" r:id="rId47"/>
    <p:sldId id="838" r:id="rId48"/>
    <p:sldId id="840" r:id="rId49"/>
    <p:sldId id="841" r:id="rId50"/>
    <p:sldId id="842" r:id="rId51"/>
    <p:sldId id="861" r:id="rId52"/>
    <p:sldId id="843" r:id="rId53"/>
    <p:sldId id="844" r:id="rId54"/>
    <p:sldId id="845" r:id="rId55"/>
    <p:sldId id="746" r:id="rId56"/>
  </p:sldIdLst>
  <p:sldSz cx="9144000" cy="6858000" type="screen4x3"/>
  <p:notesSz cx="9928225" cy="66690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0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20064"/>
    <a:srgbClr val="86006A"/>
    <a:srgbClr val="FFE9FB"/>
    <a:srgbClr val="FFF1FC"/>
    <a:srgbClr val="173660"/>
    <a:srgbClr val="00FF00"/>
    <a:srgbClr val="3399FF"/>
    <a:srgbClr val="64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88245" autoAdjust="0"/>
  </p:normalViewPr>
  <p:slideViewPr>
    <p:cSldViewPr>
      <p:cViewPr varScale="1">
        <p:scale>
          <a:sx n="97" d="100"/>
          <a:sy n="97" d="100"/>
        </p:scale>
        <p:origin x="-19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6"/>
      </p:cViewPr>
      <p:guideLst>
        <p:guide orient="horz" pos="210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pPr>
                <a:defRPr/>
              </a:pPr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pPr>
                <a:defRPr/>
              </a:pPr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8" tIns="47419" rIns="94838" bIns="4741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167063"/>
            <a:ext cx="7940675" cy="3001962"/>
          </a:xfrm>
          <a:prstGeom prst="rect">
            <a:avLst/>
          </a:prstGeom>
        </p:spPr>
        <p:txBody>
          <a:bodyPr vert="horz" lIns="94838" tIns="47419" rIns="94838" bIns="4741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86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如果是</a:t>
            </a:r>
            <a:r>
              <a:rPr lang="en-US" altLang="zh-CN" dirty="0" smtClean="0"/>
              <a:t>char*</a:t>
            </a:r>
            <a:r>
              <a:rPr lang="zh-CN" altLang="en-US" dirty="0" smtClean="0"/>
              <a:t>，是不是就不对了？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26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86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86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97238" y="500063"/>
            <a:ext cx="3333750" cy="25003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78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0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8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8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63925" y="833438"/>
            <a:ext cx="3000375" cy="22510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0E86E-7207-4357-BB7D-B84DAC83B4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43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86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63925" y="833438"/>
            <a:ext cx="3000375" cy="22510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数据类型没有二义性时，修饰符可以省略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04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63925" y="833438"/>
            <a:ext cx="3000375" cy="22510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单精度</a:t>
            </a:r>
            <a:r>
              <a:rPr lang="en-US" altLang="zh-CN" dirty="0"/>
              <a:t>32bit</a:t>
            </a:r>
            <a:r>
              <a:rPr lang="zh-CN" altLang="en-US" dirty="0"/>
              <a:t>，其中</a:t>
            </a:r>
            <a:r>
              <a:rPr lang="en-US" altLang="zh-CN" dirty="0"/>
              <a:t>1</a:t>
            </a:r>
            <a:r>
              <a:rPr lang="zh-CN" altLang="en-US" dirty="0"/>
              <a:t>位为符号位，</a:t>
            </a:r>
            <a:r>
              <a:rPr lang="en-US" altLang="zh-CN" dirty="0"/>
              <a:t>8bit</a:t>
            </a:r>
            <a:r>
              <a:rPr lang="zh-CN" altLang="en-US" dirty="0"/>
              <a:t>为指数位，</a:t>
            </a:r>
            <a:r>
              <a:rPr lang="en-US" altLang="zh-CN" dirty="0"/>
              <a:t>23</a:t>
            </a:r>
            <a:r>
              <a:rPr lang="zh-CN" altLang="en-US" dirty="0"/>
              <a:t>位为尾数位，因此，指数的表示范围为</a:t>
            </a:r>
            <a:r>
              <a:rPr lang="en-US" altLang="zh-CN" dirty="0"/>
              <a:t>-128</a:t>
            </a:r>
            <a:r>
              <a:rPr lang="zh-CN" altLang="en-US" dirty="0"/>
              <a:t>至</a:t>
            </a:r>
            <a:r>
              <a:rPr lang="en-US" altLang="zh-CN"/>
              <a:t>127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1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latin typeface="Courier New" pitchFamily="49" charset="0"/>
                <a:cs typeface="Courier New" pitchFamily="49" charset="0"/>
              </a:rPr>
              <a:t>'B'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22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"  j="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1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5868144" y="6572250"/>
            <a:ext cx="3242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</a:rPr>
              <a:t>Database &amp; Information System Lab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66" r:id="rId2"/>
    <p:sldLayoutId id="2147484467" r:id="rId3"/>
    <p:sldLayoutId id="2147484468" r:id="rId4"/>
    <p:sldLayoutId id="2147484469" r:id="rId5"/>
    <p:sldLayoutId id="214748447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 smtClean="0"/>
              <a:t>第二章 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076" name="副标题 8"/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r>
              <a:rPr lang="zh-CN" altLang="en-US" sz="2000"/>
              <a:t>主讲：张海威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网络空间安全学院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 smtClean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  <a:endParaRPr lang="zh-CN" altLang="en-US" sz="2400" dirty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常量与变量的存储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自动变量（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语言的概念）就是普通变量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外部变量存储与其所指变量的存储位置有关</a:t>
            </a:r>
            <a:endParaRPr lang="en-US" altLang="zh-CN" dirty="0" smtClean="0"/>
          </a:p>
          <a:p>
            <a:pPr lvl="1"/>
            <a:r>
              <a:rPr lang="zh-CN" altLang="en-US" dirty="0"/>
              <a:t>还有</a:t>
            </a:r>
            <a:r>
              <a:rPr lang="zh-CN" altLang="en-US" dirty="0" smtClean="0"/>
              <a:t>一类存储于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寄存器中的变量，称为寄存器变量（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），也属于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语言的概念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5456" y="1772816"/>
            <a:ext cx="2705536" cy="253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5237" y="1700808"/>
            <a:ext cx="3143067" cy="8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5237" y="2564904"/>
            <a:ext cx="3143067" cy="8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5237" y="3429000"/>
            <a:ext cx="3143067" cy="8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>
            <a:hlinkClick r:id="rId6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数据与数据表示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数据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数据类型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数据表示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4047" y="3284984"/>
            <a:ext cx="5356225" cy="795330"/>
            <a:chOff x="1643042" y="3209740"/>
            <a:chExt cx="5356246" cy="795334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4047" y="1335931"/>
            <a:ext cx="5356225" cy="796925"/>
            <a:chOff x="1643042" y="4143380"/>
            <a:chExt cx="5356246" cy="796929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578223" y="146072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数据与数据表示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6760" y="340730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组合 34"/>
          <p:cNvGrpSpPr>
            <a:grpSpLocks/>
          </p:cNvGrpSpPr>
          <p:nvPr/>
        </p:nvGrpSpPr>
        <p:grpSpPr bwMode="auto">
          <a:xfrm>
            <a:off x="1664047" y="4221088"/>
            <a:ext cx="5356225" cy="1727783"/>
            <a:chOff x="1643042" y="3212518"/>
            <a:chExt cx="5356246" cy="1727791"/>
          </a:xfrm>
        </p:grpSpPr>
        <p:sp>
          <p:nvSpPr>
            <p:cNvPr id="20" name="五边形 19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1" name="五边形 20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4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31" name="椭圆 3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3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2578223" y="434062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CV</a:t>
            </a:r>
            <a:r>
              <a:rPr lang="zh-CN" altLang="en-US" dirty="0" smtClean="0"/>
              <a:t>限定数据类型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78223" y="52767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说明语句</a:t>
            </a:r>
            <a:endParaRPr lang="zh-CN" alt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五边形 35"/>
          <p:cNvSpPr/>
          <p:nvPr/>
        </p:nvSpPr>
        <p:spPr bwMode="auto">
          <a:xfrm flipH="1">
            <a:off x="2062509" y="2301173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60" y="240920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</a:t>
            </a:r>
            <a:endParaRPr lang="zh-CN" alt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2255128"/>
            <a:ext cx="885840" cy="885840"/>
          </a:xfrm>
          <a:prstGeom prst="rect">
            <a:avLst/>
          </a:prstGeom>
        </p:spPr>
      </p:pic>
      <p:sp>
        <p:nvSpPr>
          <p:cNvPr id="45" name="矩形 44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47" name="矩形 4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整型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浮点型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布尔型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14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reeform 3"/>
          <p:cNvSpPr>
            <a:spLocks noEditPoints="1"/>
          </p:cNvSpPr>
          <p:nvPr/>
        </p:nvSpPr>
        <p:spPr bwMode="gray">
          <a:xfrm rot="-1358056">
            <a:off x="1077913" y="2614613"/>
            <a:ext cx="6853237" cy="2803525"/>
          </a:xfrm>
          <a:custGeom>
            <a:avLst/>
            <a:gdLst/>
            <a:ahLst/>
            <a:cxnLst>
              <a:cxn ang="0">
                <a:pos x="1692" y="12"/>
              </a:cxn>
              <a:cxn ang="0">
                <a:pos x="1234" y="74"/>
              </a:cxn>
              <a:cxn ang="0">
                <a:pos x="828" y="182"/>
              </a:cxn>
              <a:cxn ang="0">
                <a:pos x="486" y="330"/>
              </a:cxn>
              <a:cxn ang="0">
                <a:pos x="226" y="510"/>
              </a:cxn>
              <a:cxn ang="0">
                <a:pos x="58" y="718"/>
              </a:cxn>
              <a:cxn ang="0">
                <a:pos x="0" y="944"/>
              </a:cxn>
              <a:cxn ang="0">
                <a:pos x="58" y="1170"/>
              </a:cxn>
              <a:cxn ang="0">
                <a:pos x="226" y="1378"/>
              </a:cxn>
              <a:cxn ang="0">
                <a:pos x="486" y="1558"/>
              </a:cxn>
              <a:cxn ang="0">
                <a:pos x="828" y="1706"/>
              </a:cxn>
              <a:cxn ang="0">
                <a:pos x="1234" y="1814"/>
              </a:cxn>
              <a:cxn ang="0">
                <a:pos x="1692" y="1876"/>
              </a:cxn>
              <a:cxn ang="0">
                <a:pos x="2186" y="1884"/>
              </a:cxn>
              <a:cxn ang="0">
                <a:pos x="2658" y="1840"/>
              </a:cxn>
              <a:cxn ang="0">
                <a:pos x="3084" y="1746"/>
              </a:cxn>
              <a:cxn ang="0">
                <a:pos x="3448" y="1612"/>
              </a:cxn>
              <a:cxn ang="0">
                <a:pos x="3738" y="1442"/>
              </a:cxn>
              <a:cxn ang="0">
                <a:pos x="3938" y="1242"/>
              </a:cxn>
              <a:cxn ang="0">
                <a:pos x="4034" y="1022"/>
              </a:cxn>
              <a:cxn ang="0">
                <a:pos x="4014" y="790"/>
              </a:cxn>
              <a:cxn ang="0">
                <a:pos x="3882" y="576"/>
              </a:cxn>
              <a:cxn ang="0">
                <a:pos x="3650" y="386"/>
              </a:cxn>
              <a:cxn ang="0">
                <a:pos x="3334" y="228"/>
              </a:cxn>
              <a:cxn ang="0">
                <a:pos x="2948" y="106"/>
              </a:cxn>
              <a:cxn ang="0">
                <a:pos x="2506" y="28"/>
              </a:cxn>
              <a:cxn ang="0">
                <a:pos x="2020" y="0"/>
              </a:cxn>
              <a:cxn ang="0">
                <a:pos x="1606" y="1736"/>
              </a:cxn>
              <a:cxn ang="0">
                <a:pos x="1164" y="1678"/>
              </a:cxn>
              <a:cxn ang="0">
                <a:pos x="776" y="1576"/>
              </a:cxn>
              <a:cxn ang="0">
                <a:pos x="458" y="1436"/>
              </a:cxn>
              <a:cxn ang="0">
                <a:pos x="224" y="1266"/>
              </a:cxn>
              <a:cxn ang="0">
                <a:pos x="88" y="1074"/>
              </a:cxn>
              <a:cxn ang="0">
                <a:pos x="68" y="864"/>
              </a:cxn>
              <a:cxn ang="0">
                <a:pos x="166" y="664"/>
              </a:cxn>
              <a:cxn ang="0">
                <a:pos x="370" y="486"/>
              </a:cxn>
              <a:cxn ang="0">
                <a:pos x="662" y="336"/>
              </a:cxn>
              <a:cxn ang="0">
                <a:pos x="1028" y="222"/>
              </a:cxn>
              <a:cxn ang="0">
                <a:pos x="1454" y="148"/>
              </a:cxn>
              <a:cxn ang="0">
                <a:pos x="1922" y="120"/>
              </a:cxn>
              <a:cxn ang="0">
                <a:pos x="2392" y="148"/>
              </a:cxn>
              <a:cxn ang="0">
                <a:pos x="2818" y="222"/>
              </a:cxn>
              <a:cxn ang="0">
                <a:pos x="3184" y="336"/>
              </a:cxn>
              <a:cxn ang="0">
                <a:pos x="3476" y="486"/>
              </a:cxn>
              <a:cxn ang="0">
                <a:pos x="3680" y="664"/>
              </a:cxn>
              <a:cxn ang="0">
                <a:pos x="3778" y="864"/>
              </a:cxn>
              <a:cxn ang="0">
                <a:pos x="3758" y="1074"/>
              </a:cxn>
              <a:cxn ang="0">
                <a:pos x="3622" y="1266"/>
              </a:cxn>
              <a:cxn ang="0">
                <a:pos x="3388" y="1436"/>
              </a:cxn>
              <a:cxn ang="0">
                <a:pos x="3070" y="1576"/>
              </a:cxn>
              <a:cxn ang="0">
                <a:pos x="2682" y="1678"/>
              </a:cxn>
              <a:cxn ang="0">
                <a:pos x="2240" y="1736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gray">
          <a:xfrm>
            <a:off x="3810000" y="1752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gray">
          <a:xfrm>
            <a:off x="1295400" y="3276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37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gray">
          <a:xfrm>
            <a:off x="2178050" y="4973638"/>
            <a:ext cx="1282700" cy="12747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gray">
          <a:xfrm>
            <a:off x="4953000" y="4343400"/>
            <a:ext cx="1284288" cy="1274763"/>
          </a:xfrm>
          <a:prstGeom prst="ellipse">
            <a:avLst/>
          </a:prstGeom>
          <a:gradFill rotWithShape="1">
            <a:gsLst>
              <a:gs pos="0">
                <a:srgbClr val="692AA2"/>
              </a:gs>
              <a:gs pos="100000">
                <a:srgbClr val="692AA2">
                  <a:gamma/>
                  <a:shade val="5764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gray">
          <a:xfrm>
            <a:off x="6781800" y="1981200"/>
            <a:ext cx="1212850" cy="12747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white">
          <a:xfrm>
            <a:off x="1532486" y="3667116"/>
            <a:ext cx="80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整型</a:t>
            </a:r>
            <a:endParaRPr lang="en-US" altLang="zh-CN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white">
          <a:xfrm>
            <a:off x="3944860" y="2143116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浮点型</a:t>
            </a:r>
            <a:endParaRPr lang="en-US" altLang="zh-CN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white">
          <a:xfrm>
            <a:off x="6893725" y="2362184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字符型</a:t>
            </a:r>
            <a:endParaRPr lang="en-US" altLang="zh-CN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white">
          <a:xfrm>
            <a:off x="5087868" y="4719638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布尔型</a:t>
            </a:r>
            <a:endParaRPr lang="en-US" altLang="zh-CN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white">
          <a:xfrm>
            <a:off x="2250255" y="5357804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无值型</a:t>
            </a:r>
            <a:endParaRPr lang="en-US" altLang="zh-CN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基本数据类型</a:t>
            </a:r>
            <a:endParaRPr lang="zh-CN" altLang="en-US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整型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浮点型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布尔型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表示整数，用关键字</a:t>
            </a:r>
            <a:r>
              <a:rPr lang="en-US" altLang="zh-CN" dirty="0" err="1"/>
              <a:t>int</a:t>
            </a:r>
            <a:r>
              <a:rPr lang="zh-CN" altLang="en-US" dirty="0"/>
              <a:t>描述</a:t>
            </a:r>
            <a:endParaRPr lang="en-US" altLang="zh-CN" dirty="0"/>
          </a:p>
          <a:p>
            <a:pPr lvl="1"/>
            <a:r>
              <a:rPr lang="zh-CN" altLang="en-US" dirty="0"/>
              <a:t>正数、负数、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最常用、最基本的数据类型</a:t>
            </a:r>
            <a:endParaRPr lang="en-US" altLang="zh-CN" dirty="0"/>
          </a:p>
          <a:p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signed</a:t>
            </a:r>
            <a:r>
              <a:rPr lang="zh-CN" altLang="en-US" dirty="0"/>
              <a:t>和</a:t>
            </a:r>
            <a:r>
              <a:rPr lang="en-US" altLang="zh-CN" dirty="0"/>
              <a:t>unsigned</a:t>
            </a:r>
            <a:r>
              <a:rPr lang="zh-CN" altLang="en-US" dirty="0"/>
              <a:t>描述不同类型的整型数据</a:t>
            </a:r>
            <a:r>
              <a:rPr lang="en-US" altLang="zh-CN" dirty="0"/>
              <a:t>——</a:t>
            </a:r>
            <a:r>
              <a:rPr lang="zh-CN" altLang="en-US" dirty="0"/>
              <a:t>整型的派生类型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语言规定整型数据占</a:t>
            </a:r>
            <a:r>
              <a:rPr lang="en-US" altLang="zh-CN" dirty="0"/>
              <a:t>4</a:t>
            </a:r>
            <a:r>
              <a:rPr lang="zh-CN" altLang="en-US" dirty="0"/>
              <a:t>个字节存储空间</a:t>
            </a:r>
            <a:endParaRPr lang="en-US" altLang="zh-CN" dirty="0"/>
          </a:p>
          <a:p>
            <a:pPr lvl="1"/>
            <a:r>
              <a:rPr lang="zh-CN" altLang="en-US" dirty="0"/>
              <a:t>短整型（</a:t>
            </a:r>
            <a:r>
              <a:rPr lang="en-US" altLang="zh-CN" dirty="0"/>
              <a:t>short </a:t>
            </a:r>
            <a:r>
              <a:rPr lang="en-US" altLang="zh-CN" dirty="0" err="1"/>
              <a:t>int</a:t>
            </a:r>
            <a:r>
              <a:rPr lang="zh-CN" altLang="en-US" dirty="0"/>
              <a:t>）占</a:t>
            </a:r>
            <a:r>
              <a:rPr lang="en-US" altLang="zh-CN" dirty="0"/>
              <a:t>2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1"/>
            <a:r>
              <a:rPr lang="zh-CN" altLang="en-US" dirty="0"/>
              <a:t>长整型（</a:t>
            </a:r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zh-CN" altLang="en-US" dirty="0"/>
              <a:t>或</a:t>
            </a:r>
            <a:r>
              <a:rPr lang="en-US" altLang="zh-CN" dirty="0"/>
              <a:t>long</a:t>
            </a:r>
            <a:r>
              <a:rPr lang="zh-CN" altLang="en-US" dirty="0"/>
              <a:t>）占</a:t>
            </a:r>
            <a:r>
              <a:rPr lang="en-US" altLang="zh-CN" dirty="0"/>
              <a:t>4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1"/>
            <a:r>
              <a:rPr lang="zh-CN" altLang="en-US" dirty="0"/>
              <a:t>长长</a:t>
            </a:r>
            <a:r>
              <a:rPr lang="zh-CN" altLang="en-US" dirty="0" smtClean="0"/>
              <a:t>整型（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zh-CN" altLang="en-US" dirty="0" smtClean="0"/>
              <a:t>）占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P59</a:t>
            </a:r>
            <a:r>
              <a:rPr lang="zh-CN" altLang="en-US" dirty="0">
                <a:solidFill>
                  <a:srgbClr val="C00000"/>
                </a:solidFill>
              </a:rPr>
              <a:t>程序</a:t>
            </a:r>
            <a:r>
              <a:rPr lang="en-US" altLang="zh-CN" dirty="0">
                <a:solidFill>
                  <a:srgbClr val="C00000"/>
                </a:solidFill>
              </a:rPr>
              <a:t>3.1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整型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浮点型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布尔型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3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整型的修饰符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7864" y="1124744"/>
            <a:ext cx="3816424" cy="486536"/>
          </a:xfrm>
        </p:spPr>
        <p:txBody>
          <a:bodyPr/>
          <a:lstStyle/>
          <a:p>
            <a:r>
              <a:rPr lang="en-US" altLang="zh-CN" dirty="0" smtClean="0"/>
              <a:t>signed</a:t>
            </a:r>
            <a:r>
              <a:rPr lang="zh-CN" altLang="en-US" dirty="0"/>
              <a:t>、</a:t>
            </a:r>
            <a:r>
              <a:rPr lang="en-US" altLang="zh-CN" dirty="0"/>
              <a:t>unsigned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81364"/>
              </p:ext>
            </p:extLst>
          </p:nvPr>
        </p:nvGraphicFramePr>
        <p:xfrm>
          <a:off x="251520" y="1704424"/>
          <a:ext cx="87129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类型描述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字长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取值范围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简写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 </a:t>
                      </a:r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-32768~32767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signed short </a:t>
                      </a:r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-32768~32767(</a:t>
                      </a:r>
                      <a:r>
                        <a:rPr lang="en-US" altLang="zh-CN">
                          <a:solidFill>
                            <a:srgbClr val="0000FF"/>
                          </a:solidFill>
                        </a:rPr>
                        <a:t>-2</a:t>
                      </a:r>
                      <a:r>
                        <a:rPr lang="en-US" altLang="zh-CN" sz="1800" kern="1200" baseline="300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altLang="zh-CN">
                          <a:solidFill>
                            <a:srgbClr val="0000FF"/>
                          </a:solidFill>
                        </a:rPr>
                        <a:t>~2</a:t>
                      </a:r>
                      <a:r>
                        <a:rPr lang="en-US" altLang="zh-CN" sz="1800" kern="1200" baseline="300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altLang="zh-CN">
                          <a:solidFill>
                            <a:srgbClr val="0000FF"/>
                          </a:solidFill>
                        </a:rPr>
                        <a:t>-1</a:t>
                      </a:r>
                      <a:r>
                        <a:rPr lang="en-US" altLang="zh-CN"/>
                        <a:t>)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short </a:t>
                      </a:r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0~65535(</a:t>
                      </a:r>
                      <a:r>
                        <a:rPr lang="en-US" altLang="zh-CN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altLang="zh-CN" sz="1800" kern="1200" baseline="300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altLang="zh-CN" sz="1800" kern="1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en-US" altLang="zh-CN"/>
                        <a:t>)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short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-2</a:t>
                      </a:r>
                      <a:r>
                        <a:rPr lang="en-US" altLang="zh-CN" baseline="30000" dirty="0">
                          <a:solidFill>
                            <a:srgbClr val="C00000"/>
                          </a:solidFill>
                        </a:rPr>
                        <a:t>31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~2</a:t>
                      </a:r>
                      <a:r>
                        <a:rPr lang="en-US" altLang="zh-CN" baseline="30000" dirty="0">
                          <a:solidFill>
                            <a:srgbClr val="C00000"/>
                          </a:solidFill>
                        </a:rPr>
                        <a:t>31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signed </a:t>
                      </a:r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-2</a:t>
                      </a:r>
                      <a:r>
                        <a:rPr lang="en-US" altLang="zh-CN" baseline="30000" dirty="0"/>
                        <a:t>31</a:t>
                      </a:r>
                      <a:r>
                        <a:rPr lang="en-US" altLang="zh-CN" dirty="0"/>
                        <a:t>~2</a:t>
                      </a:r>
                      <a:r>
                        <a:rPr lang="en-US" altLang="zh-CN" baseline="30000" dirty="0"/>
                        <a:t>31</a:t>
                      </a: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endParaRPr lang="en-US" altLang="zh-C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</a:t>
                      </a:r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0~4294967295(</a:t>
                      </a:r>
                      <a:r>
                        <a:rPr lang="en-US" altLang="zh-CN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altLang="zh-CN" sz="1800" kern="1200" baseline="300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altLang="zh-CN" sz="1800" kern="1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en-US" altLang="zh-CN"/>
                        <a:t>)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long </a:t>
                      </a:r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-2147483648~2147483647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signed long </a:t>
                      </a:r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-2147483648~2147483647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 </a:t>
                      </a:r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0~4294967295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long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-2</a:t>
                      </a:r>
                      <a:r>
                        <a:rPr lang="en-US" altLang="zh-CN" baseline="30000" dirty="0" smtClean="0"/>
                        <a:t>63</a:t>
                      </a:r>
                      <a:r>
                        <a:rPr lang="en-US" altLang="zh-CN" dirty="0" smtClean="0"/>
                        <a:t>~2</a:t>
                      </a:r>
                      <a:r>
                        <a:rPr lang="en-US" altLang="zh-CN" baseline="30000" dirty="0" smtClean="0"/>
                        <a:t>63</a:t>
                      </a:r>
                      <a:r>
                        <a:rPr lang="en-US" altLang="zh-CN" dirty="0" smtClean="0"/>
                        <a:t>-1</a:t>
                      </a:r>
                      <a:endParaRPr lang="zh-CN" altLang="en-US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 long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signed</a:t>
                      </a:r>
                      <a:r>
                        <a:rPr lang="en-US" altLang="zh-CN" baseline="0" dirty="0" smtClean="0"/>
                        <a:t> long </a:t>
                      </a:r>
                      <a:r>
                        <a:rPr lang="en-US" altLang="zh-CN" baseline="0" dirty="0" err="1" smtClean="0"/>
                        <a:t>long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-2</a:t>
                      </a:r>
                      <a:r>
                        <a:rPr lang="en-US" altLang="zh-CN" baseline="30000" dirty="0" smtClean="0"/>
                        <a:t>63</a:t>
                      </a:r>
                      <a:r>
                        <a:rPr lang="en-US" altLang="zh-CN" dirty="0" smtClean="0"/>
                        <a:t>~2</a:t>
                      </a:r>
                      <a:r>
                        <a:rPr lang="en-US" altLang="zh-CN" baseline="30000" dirty="0" smtClean="0"/>
                        <a:t>63</a:t>
                      </a:r>
                      <a:r>
                        <a:rPr lang="en-US" altLang="zh-CN" dirty="0" smtClean="0"/>
                        <a:t>-1</a:t>
                      </a:r>
                      <a:endParaRPr lang="zh-CN" altLang="en-US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 </a:t>
                      </a:r>
                      <a:r>
                        <a:rPr lang="en-US" altLang="zh-CN" dirty="0" err="1" smtClean="0"/>
                        <a:t>long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unsigned</a:t>
                      </a:r>
                      <a:r>
                        <a:rPr lang="en-US" altLang="zh-CN" baseline="0" dirty="0" smtClean="0"/>
                        <a:t> long </a:t>
                      </a:r>
                      <a:r>
                        <a:rPr lang="en-US" altLang="zh-CN" baseline="0" dirty="0" err="1" smtClean="0"/>
                        <a:t>long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0~2</a:t>
                      </a:r>
                      <a:r>
                        <a:rPr lang="en-US" altLang="zh-CN" baseline="30000" dirty="0" smtClean="0"/>
                        <a:t>64</a:t>
                      </a:r>
                      <a:r>
                        <a:rPr lang="en-US" altLang="zh-CN" dirty="0" smtClean="0"/>
                        <a:t>-1</a:t>
                      </a:r>
                      <a:endParaRPr lang="zh-CN" altLang="en-US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unsigned</a:t>
                      </a:r>
                      <a:r>
                        <a:rPr lang="en-US" altLang="zh-CN" baseline="0" dirty="0" smtClean="0"/>
                        <a:t> long </a:t>
                      </a:r>
                      <a:r>
                        <a:rPr lang="en-US" altLang="zh-CN" baseline="0" dirty="0" err="1" smtClean="0"/>
                        <a:t>long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整型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浮点型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布尔型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表示小数（或整个实数域）</a:t>
            </a:r>
            <a:endParaRPr lang="en-US" altLang="zh-CN" dirty="0"/>
          </a:p>
          <a:p>
            <a:pPr lvl="1"/>
            <a:r>
              <a:rPr lang="en-US" altLang="zh-CN" dirty="0"/>
              <a:t>-1.2</a:t>
            </a:r>
            <a:r>
              <a:rPr lang="zh-CN" altLang="en-US" dirty="0"/>
              <a:t>、</a:t>
            </a:r>
            <a:r>
              <a:rPr lang="en-US" altLang="zh-CN" dirty="0"/>
              <a:t>0.0</a:t>
            </a:r>
            <a:r>
              <a:rPr lang="zh-CN" altLang="en-US" dirty="0"/>
              <a:t>、</a:t>
            </a:r>
            <a:r>
              <a:rPr lang="en-US" altLang="zh-CN" dirty="0"/>
              <a:t>2.5</a:t>
            </a:r>
          </a:p>
          <a:p>
            <a:r>
              <a:rPr lang="zh-CN" altLang="en-US" dirty="0"/>
              <a:t>分类</a:t>
            </a:r>
            <a:endParaRPr lang="en-US" altLang="zh-CN" dirty="0"/>
          </a:p>
          <a:p>
            <a:pPr lvl="1"/>
            <a:r>
              <a:rPr lang="zh-CN" altLang="en-US" dirty="0"/>
              <a:t>单精度浮点型</a:t>
            </a:r>
            <a:endParaRPr lang="en-US" altLang="zh-CN" dirty="0"/>
          </a:p>
          <a:p>
            <a:pPr lvl="2"/>
            <a:r>
              <a:rPr lang="zh-CN" altLang="en-US" dirty="0"/>
              <a:t>占</a:t>
            </a:r>
            <a:r>
              <a:rPr lang="en-US" altLang="zh-CN" dirty="0"/>
              <a:t>4</a:t>
            </a:r>
            <a:r>
              <a:rPr lang="zh-CN" altLang="en-US" dirty="0"/>
              <a:t>个字节的</a:t>
            </a:r>
            <a:r>
              <a:rPr lang="zh-CN" altLang="en-US" dirty="0" smtClean="0"/>
              <a:t>存储空间，用</a:t>
            </a:r>
            <a:r>
              <a:rPr lang="zh-CN" altLang="en-US" dirty="0"/>
              <a:t>关键字</a:t>
            </a:r>
            <a:r>
              <a:rPr lang="en-US" altLang="zh-CN" dirty="0"/>
              <a:t>float</a:t>
            </a:r>
            <a:r>
              <a:rPr lang="zh-CN" altLang="en-US" dirty="0"/>
              <a:t>描述</a:t>
            </a:r>
            <a:endParaRPr lang="en-US" altLang="zh-CN" dirty="0"/>
          </a:p>
          <a:p>
            <a:pPr lvl="1"/>
            <a:r>
              <a:rPr lang="zh-CN" altLang="en-US" dirty="0"/>
              <a:t>双精度浮点型</a:t>
            </a:r>
            <a:endParaRPr lang="en-US" altLang="zh-CN" dirty="0"/>
          </a:p>
          <a:p>
            <a:pPr lvl="2"/>
            <a:r>
              <a:rPr lang="zh-CN" altLang="en-US" dirty="0"/>
              <a:t>占</a:t>
            </a:r>
            <a:r>
              <a:rPr lang="en-US" altLang="zh-CN" dirty="0"/>
              <a:t>8</a:t>
            </a:r>
            <a:r>
              <a:rPr lang="zh-CN" altLang="en-US" dirty="0"/>
              <a:t>个字节的</a:t>
            </a:r>
            <a:r>
              <a:rPr lang="zh-CN" altLang="en-US" dirty="0" smtClean="0"/>
              <a:t>存储空间，用</a:t>
            </a:r>
            <a:r>
              <a:rPr lang="zh-CN" altLang="en-US" dirty="0"/>
              <a:t>关键字</a:t>
            </a:r>
            <a:r>
              <a:rPr lang="en-US" altLang="zh-CN" dirty="0"/>
              <a:t>double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长双精度浮点型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占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个字节的存储空间，用关键字</a:t>
            </a:r>
            <a:r>
              <a:rPr lang="en-US" altLang="zh-CN" dirty="0" smtClean="0"/>
              <a:t>long double</a:t>
            </a:r>
            <a:r>
              <a:rPr lang="zh-CN" altLang="en-US" dirty="0" smtClean="0"/>
              <a:t>描述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P60</a:t>
            </a:r>
            <a:r>
              <a:rPr lang="zh-CN" altLang="en-US" dirty="0">
                <a:solidFill>
                  <a:srgbClr val="C00000"/>
                </a:solidFill>
              </a:rPr>
              <a:t>程序</a:t>
            </a:r>
            <a:r>
              <a:rPr lang="en-US" altLang="zh-CN" dirty="0">
                <a:solidFill>
                  <a:srgbClr val="C00000"/>
                </a:solidFill>
              </a:rPr>
              <a:t>3.2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整型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浮点型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布尔型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浮点</a:t>
            </a:r>
            <a:r>
              <a:rPr lang="zh-CN" altLang="en-US" dirty="0" smtClean="0"/>
              <a:t>型及其派生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单精度浮点数的表示范围：</a:t>
            </a:r>
            <a:endParaRPr lang="en-US" altLang="zh-CN" dirty="0"/>
          </a:p>
          <a:p>
            <a:pPr lvl="2"/>
            <a:r>
              <a:rPr lang="en-US" altLang="zh-CN" dirty="0"/>
              <a:t>1.00000000000000000000000*2</a:t>
            </a:r>
            <a:r>
              <a:rPr lang="en-US" altLang="zh-CN" baseline="30000" dirty="0"/>
              <a:t>-128 </a:t>
            </a:r>
            <a:r>
              <a:rPr lang="zh-CN" altLang="en-US" dirty="0"/>
              <a:t>≈</a:t>
            </a:r>
            <a:r>
              <a:rPr lang="en-US" altLang="zh-CN" dirty="0"/>
              <a:t> 3.4e-38</a:t>
            </a:r>
          </a:p>
          <a:p>
            <a:pPr lvl="2"/>
            <a:r>
              <a:rPr lang="en-US" altLang="zh-CN" dirty="0"/>
              <a:t>1.11111111111111111111111*2</a:t>
            </a:r>
            <a:r>
              <a:rPr lang="en-US" altLang="zh-CN" baseline="30000" dirty="0"/>
              <a:t>127 </a:t>
            </a:r>
            <a:r>
              <a:rPr lang="zh-CN" altLang="en-US" dirty="0"/>
              <a:t>≈</a:t>
            </a:r>
            <a:r>
              <a:rPr lang="en-US" altLang="zh-CN" dirty="0"/>
              <a:t> 3.4e38</a:t>
            </a:r>
          </a:p>
          <a:p>
            <a:pPr lvl="1"/>
            <a:r>
              <a:rPr lang="zh-CN" altLang="en-US" dirty="0"/>
              <a:t>双精度浮点数的表示范围：</a:t>
            </a:r>
            <a:endParaRPr lang="en-US" altLang="zh-CN" dirty="0"/>
          </a:p>
          <a:p>
            <a:pPr lvl="2"/>
            <a:r>
              <a:rPr lang="zh-CN" altLang="en-US" dirty="0"/>
              <a:t>计算方法类似于单精度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41215"/>
              </p:ext>
            </p:extLst>
          </p:nvPr>
        </p:nvGraphicFramePr>
        <p:xfrm>
          <a:off x="1259632" y="2492896"/>
          <a:ext cx="7312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3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44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86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55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类型描述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字长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取值范围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精度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-3.4E38~3.4E38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1.0E-38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-1.7E308~1.7E308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1.0E-308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long double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-1.1E4932~1.1E4932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1.0E-4932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整型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浮点型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布尔型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FF0000"/>
                </a:solidFill>
              </a:rPr>
              <a:t>无法表示</a:t>
            </a:r>
            <a:r>
              <a:rPr lang="zh-CN" altLang="en-US" dirty="0"/>
              <a:t>全部的实数</a:t>
            </a:r>
            <a:endParaRPr lang="en-US" altLang="zh-CN" dirty="0"/>
          </a:p>
          <a:p>
            <a:pPr lvl="1"/>
            <a:r>
              <a:rPr lang="zh-CN" altLang="en-US" dirty="0"/>
              <a:t>浮点数最接近</a:t>
            </a:r>
            <a:r>
              <a:rPr lang="en-US" altLang="zh-CN" dirty="0"/>
              <a:t>0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zh-CN" altLang="en-US" dirty="0"/>
              <a:t>浮点数表示的实数通常是近似值</a:t>
            </a:r>
            <a:endParaRPr lang="en-US" altLang="zh-CN" dirty="0"/>
          </a:p>
          <a:p>
            <a:pPr lvl="1"/>
            <a:r>
              <a:rPr lang="zh-CN" altLang="en-US" dirty="0"/>
              <a:t>位数有限制，无法在有效的范围内表示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整型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浮点型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布尔型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表示单个字符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基本字符</a:t>
            </a:r>
            <a:r>
              <a:rPr lang="en-US" altLang="zh-CN" dirty="0"/>
              <a:t>96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控制字符</a:t>
            </a:r>
            <a:r>
              <a:rPr lang="en-US" altLang="zh-CN" dirty="0"/>
              <a:t>33</a:t>
            </a:r>
            <a:r>
              <a:rPr lang="zh-CN" altLang="en-US" dirty="0"/>
              <a:t>个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ASCII</a:t>
            </a:r>
            <a:r>
              <a:rPr lang="zh-CN" altLang="en-US" dirty="0" smtClean="0"/>
              <a:t>字符占</a:t>
            </a:r>
            <a:r>
              <a:rPr lang="en-US" altLang="zh-CN" dirty="0"/>
              <a:t>1</a:t>
            </a:r>
            <a:r>
              <a:rPr lang="zh-CN" altLang="en-US" dirty="0"/>
              <a:t>个字节的存储空间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字符型</a:t>
            </a:r>
            <a:r>
              <a:rPr lang="zh-CN" altLang="en-US" dirty="0" smtClean="0"/>
              <a:t>的修饰符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用</a:t>
            </a:r>
            <a:r>
              <a:rPr lang="en-US" altLang="zh-CN" dirty="0"/>
              <a:t>signed </a:t>
            </a:r>
            <a:r>
              <a:rPr lang="zh-CN" altLang="en-US" dirty="0"/>
              <a:t>和</a:t>
            </a:r>
            <a:r>
              <a:rPr lang="en-US" altLang="zh-CN" dirty="0"/>
              <a:t>unsigned</a:t>
            </a:r>
            <a:r>
              <a:rPr lang="zh-CN" altLang="en-US" dirty="0"/>
              <a:t>描述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45008"/>
              </p:ext>
            </p:extLst>
          </p:nvPr>
        </p:nvGraphicFramePr>
        <p:xfrm>
          <a:off x="1259632" y="4681944"/>
          <a:ext cx="69127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68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3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536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类型描述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字长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取值范围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简写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-128~127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signed char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-128~127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char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0~255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char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整型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浮点型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字符型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布尔型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ASCII</a:t>
            </a:r>
            <a:r>
              <a:rPr lang="zh-CN" altLang="en-US" dirty="0" smtClean="0"/>
              <a:t>字符型</a:t>
            </a:r>
            <a:r>
              <a:rPr lang="zh-CN" altLang="en-US" dirty="0"/>
              <a:t>与整型的关系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988840"/>
            <a:ext cx="7992888" cy="4439986"/>
          </a:xfrm>
        </p:spPr>
        <p:txBody>
          <a:bodyPr/>
          <a:lstStyle/>
          <a:p>
            <a:r>
              <a:rPr lang="zh-CN" altLang="en-US" dirty="0"/>
              <a:t>字符型数据与在其表示范围内的整数等价</a:t>
            </a:r>
            <a:endParaRPr lang="en-US" altLang="zh-CN" dirty="0"/>
          </a:p>
          <a:p>
            <a:pPr lvl="1"/>
            <a:r>
              <a:rPr lang="zh-CN" altLang="en-US" dirty="0"/>
              <a:t>将字符型数据设置为整数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97;</a:t>
            </a:r>
          </a:p>
          <a:p>
            <a:pPr lvl="1"/>
            <a:r>
              <a:rPr lang="zh-CN" altLang="en-US" dirty="0"/>
              <a:t>将整型数据设置字符型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lvl="1"/>
            <a:r>
              <a:rPr lang="zh-CN" altLang="en-US" dirty="0"/>
              <a:t>将字符型数据强制转换为整数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'a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914400" lvl="2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myChar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/>
              <a:t>将整数强制转换为字符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97;</a:t>
            </a:r>
          </a:p>
          <a:p>
            <a:pPr marL="914400" lvl="2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b = 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//C</a:t>
            </a:r>
            <a:r>
              <a:rPr lang="zh-CN" alt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风格的数据类型强制转换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整型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浮点型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字符型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布尔型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9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4047" y="3284984"/>
            <a:ext cx="5356225" cy="795330"/>
            <a:chOff x="1643042" y="3209740"/>
            <a:chExt cx="5356246" cy="795334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" name="TextBox 45"/>
          <p:cNvSpPr txBox="1"/>
          <p:nvPr/>
        </p:nvSpPr>
        <p:spPr>
          <a:xfrm>
            <a:off x="2576760" y="340730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组合 34"/>
          <p:cNvGrpSpPr>
            <a:grpSpLocks/>
          </p:cNvGrpSpPr>
          <p:nvPr/>
        </p:nvGrpSpPr>
        <p:grpSpPr bwMode="auto">
          <a:xfrm>
            <a:off x="1664047" y="4221088"/>
            <a:ext cx="5356225" cy="1727783"/>
            <a:chOff x="1643042" y="3212518"/>
            <a:chExt cx="5356246" cy="1727791"/>
          </a:xfrm>
        </p:grpSpPr>
        <p:sp>
          <p:nvSpPr>
            <p:cNvPr id="20" name="五边形 19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1" name="五边形 20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4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31" name="椭圆 3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3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2578223" y="434062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CV</a:t>
            </a:r>
            <a:r>
              <a:rPr lang="zh-CN" altLang="en-US" dirty="0" smtClean="0"/>
              <a:t>限定数据类型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78223" y="52767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说明语句</a:t>
            </a:r>
            <a:endParaRPr lang="zh-CN" alt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9" name="组合 34"/>
          <p:cNvGrpSpPr>
            <a:grpSpLocks/>
          </p:cNvGrpSpPr>
          <p:nvPr/>
        </p:nvGrpSpPr>
        <p:grpSpPr bwMode="auto">
          <a:xfrm>
            <a:off x="1664047" y="1412776"/>
            <a:ext cx="5356225" cy="1727783"/>
            <a:chOff x="1643042" y="3212518"/>
            <a:chExt cx="5356246" cy="1727791"/>
          </a:xfrm>
        </p:grpSpPr>
        <p:sp>
          <p:nvSpPr>
            <p:cNvPr id="40" name="五边形 39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45" name="五边形 4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4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51" name="椭圆 5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5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49" name="椭圆 48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5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3" name="TextBox 52"/>
          <p:cNvSpPr txBox="1"/>
          <p:nvPr/>
        </p:nvSpPr>
        <p:spPr>
          <a:xfrm>
            <a:off x="2578223" y="153231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zh-CN" altLang="en-US" dirty="0"/>
              <a:t>数据与</a:t>
            </a:r>
            <a:r>
              <a:rPr lang="zh-CN" altLang="en-US" dirty="0" smtClean="0"/>
              <a:t>数据表示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78223" y="246842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</a:t>
            </a:r>
            <a:endParaRPr lang="zh-CN" alt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32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/>
              <a:t>字符型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507288" cy="4500562"/>
          </a:xfrm>
        </p:spPr>
        <p:txBody>
          <a:bodyPr/>
          <a:lstStyle/>
          <a:p>
            <a:r>
              <a:rPr lang="en-US" altLang="zh-CN" dirty="0" err="1"/>
              <a:t>wchar_t</a:t>
            </a:r>
            <a:endParaRPr lang="en-US" altLang="zh-CN" dirty="0"/>
          </a:p>
          <a:p>
            <a:pPr lvl="1"/>
            <a:r>
              <a:rPr lang="zh-CN" altLang="en-US" dirty="0"/>
              <a:t>宽字符型</a:t>
            </a:r>
            <a:endParaRPr lang="en-US" altLang="zh-CN" dirty="0"/>
          </a:p>
          <a:p>
            <a:pPr lvl="1"/>
            <a:r>
              <a:rPr lang="zh-CN" altLang="en-US" dirty="0"/>
              <a:t>可以存储实现方式支持的最大扩展字符集中的所有成员</a:t>
            </a:r>
            <a:endParaRPr lang="en-US" altLang="zh-CN" dirty="0"/>
          </a:p>
          <a:p>
            <a:pPr lvl="1"/>
            <a:r>
              <a:rPr lang="zh-CN" altLang="en-US" dirty="0"/>
              <a:t>为字符型（</a:t>
            </a:r>
            <a:r>
              <a:rPr lang="en-US" altLang="zh-CN" dirty="0"/>
              <a:t>char</a:t>
            </a:r>
            <a:r>
              <a:rPr lang="zh-CN" altLang="en-US" dirty="0"/>
              <a:t>）字面值常量加前缀</a:t>
            </a:r>
            <a:r>
              <a:rPr lang="en-US" altLang="zh-CN" dirty="0"/>
              <a:t>L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wcin</a:t>
            </a:r>
            <a:r>
              <a:rPr lang="zh-CN" altLang="en-US" dirty="0"/>
              <a:t>和</a:t>
            </a:r>
            <a:r>
              <a:rPr lang="en-US" altLang="zh-CN" dirty="0" err="1"/>
              <a:t>wcout</a:t>
            </a:r>
            <a:r>
              <a:rPr lang="zh-CN" altLang="en-US" dirty="0"/>
              <a:t>输入和输出</a:t>
            </a:r>
            <a:endParaRPr lang="en-US" altLang="zh-CN" dirty="0"/>
          </a:p>
          <a:p>
            <a:r>
              <a:rPr lang="en-US" altLang="zh-CN" dirty="0"/>
              <a:t>char16_t</a:t>
            </a:r>
          </a:p>
          <a:p>
            <a:pPr lvl="1"/>
            <a:r>
              <a:rPr lang="zh-CN" altLang="en-US" dirty="0"/>
              <a:t>为字符型（</a:t>
            </a:r>
            <a:r>
              <a:rPr lang="en-US" altLang="zh-CN" dirty="0"/>
              <a:t>char</a:t>
            </a:r>
            <a:r>
              <a:rPr lang="zh-CN" altLang="en-US" dirty="0"/>
              <a:t>）字面值</a:t>
            </a:r>
            <a:r>
              <a:rPr lang="zh-CN" altLang="en-US" dirty="0" smtClean="0"/>
              <a:t>常量加前缀</a:t>
            </a:r>
            <a:r>
              <a:rPr lang="en-US" altLang="zh-CN" dirty="0" smtClean="0"/>
              <a:t>u</a:t>
            </a:r>
            <a:endParaRPr lang="en-US" altLang="zh-CN" dirty="0"/>
          </a:p>
          <a:p>
            <a:r>
              <a:rPr lang="en-US" altLang="zh-CN" dirty="0"/>
              <a:t>char32_t</a:t>
            </a:r>
          </a:p>
          <a:p>
            <a:pPr lvl="1"/>
            <a:r>
              <a:rPr lang="zh-CN" altLang="en-US" dirty="0"/>
              <a:t>为字符型（</a:t>
            </a:r>
            <a:r>
              <a:rPr lang="en-US" altLang="zh-CN" dirty="0"/>
              <a:t>char</a:t>
            </a:r>
            <a:r>
              <a:rPr lang="zh-CN" altLang="en-US" dirty="0"/>
              <a:t>）字面值</a:t>
            </a:r>
            <a:r>
              <a:rPr lang="zh-CN" altLang="en-US" dirty="0" smtClean="0"/>
              <a:t>常量加前缀</a:t>
            </a:r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整型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浮点型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字符型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布尔型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69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用关键字</a:t>
            </a:r>
            <a:r>
              <a:rPr lang="en-US" altLang="zh-CN" dirty="0" err="1"/>
              <a:t>bool</a:t>
            </a:r>
            <a:r>
              <a:rPr lang="zh-CN" altLang="en-US" dirty="0"/>
              <a:t>描述，布尔型只包含两个值</a:t>
            </a:r>
            <a:endParaRPr lang="en-US" altLang="zh-CN" dirty="0"/>
          </a:p>
          <a:p>
            <a:pPr lvl="1"/>
            <a:r>
              <a:rPr lang="zh-CN" altLang="en-US" dirty="0"/>
              <a:t>真值：</a:t>
            </a:r>
            <a:r>
              <a:rPr lang="en-US" altLang="zh-CN" dirty="0" smtClean="0"/>
              <a:t>true</a:t>
            </a:r>
            <a:r>
              <a:rPr lang="zh-CN" altLang="en-US" dirty="0"/>
              <a:t>，表示逻辑真</a:t>
            </a:r>
            <a:endParaRPr lang="en-US" altLang="zh-CN" dirty="0"/>
          </a:p>
          <a:p>
            <a:pPr lvl="1"/>
            <a:r>
              <a:rPr lang="zh-CN" altLang="en-US" dirty="0"/>
              <a:t>假值：</a:t>
            </a:r>
            <a:r>
              <a:rPr lang="en-US" altLang="zh-CN" dirty="0"/>
              <a:t>false</a:t>
            </a:r>
            <a:r>
              <a:rPr lang="zh-CN" altLang="en-US" dirty="0"/>
              <a:t>，表示逻辑假</a:t>
            </a:r>
            <a:endParaRPr lang="en-US" altLang="zh-CN" dirty="0"/>
          </a:p>
          <a:p>
            <a:r>
              <a:rPr lang="zh-CN" altLang="en-US" dirty="0"/>
              <a:t>含义</a:t>
            </a:r>
            <a:endParaRPr lang="en-US" altLang="zh-CN" dirty="0"/>
          </a:p>
          <a:p>
            <a:pPr lvl="1"/>
            <a:r>
              <a:rPr lang="zh-CN" altLang="en-US" dirty="0"/>
              <a:t>逻辑表达式或关系表达式的值</a:t>
            </a:r>
            <a:endParaRPr lang="en-US" altLang="zh-CN" dirty="0"/>
          </a:p>
          <a:p>
            <a:pPr lvl="1"/>
            <a:r>
              <a:rPr lang="zh-CN" altLang="en-US" dirty="0"/>
              <a:t>参加逻辑运算</a:t>
            </a:r>
            <a:endParaRPr lang="en-US" altLang="zh-CN" dirty="0"/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整型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浮点型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字符型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布尔型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98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布尔型和整型的关系</a:t>
            </a:r>
            <a:endParaRPr lang="en-US" altLang="zh-CN" dirty="0"/>
          </a:p>
          <a:p>
            <a:pPr lvl="1"/>
            <a:r>
              <a:rPr lang="en-US" altLang="zh-CN" dirty="0"/>
              <a:t>true</a:t>
            </a:r>
            <a:r>
              <a:rPr lang="zh-CN" altLang="en-US" dirty="0"/>
              <a:t>与非</a:t>
            </a:r>
            <a:r>
              <a:rPr lang="en-US" altLang="zh-CN" dirty="0"/>
              <a:t>0</a:t>
            </a:r>
            <a:r>
              <a:rPr lang="zh-CN" altLang="en-US" dirty="0"/>
              <a:t>整数等价</a:t>
            </a:r>
            <a:endParaRPr lang="en-US" altLang="zh-CN" dirty="0"/>
          </a:p>
          <a:p>
            <a:pPr lvl="2"/>
            <a:r>
              <a:rPr lang="zh-CN" altLang="en-US" dirty="0"/>
              <a:t>如果整型数据的值为</a:t>
            </a:r>
            <a:r>
              <a:rPr lang="en-US" altLang="zh-CN" dirty="0"/>
              <a:t>-1</a:t>
            </a:r>
            <a:r>
              <a:rPr lang="zh-CN" altLang="en-US" dirty="0"/>
              <a:t>，则其布尔值为</a:t>
            </a:r>
            <a:r>
              <a:rPr lang="en-US" altLang="zh-CN" dirty="0"/>
              <a:t>true</a:t>
            </a:r>
          </a:p>
          <a:p>
            <a:pPr lvl="2"/>
            <a:r>
              <a:rPr lang="zh-CN" altLang="en-US" dirty="0"/>
              <a:t>如果某个布尔型数据的值为</a:t>
            </a:r>
            <a:r>
              <a:rPr lang="en-US" altLang="zh-CN" dirty="0"/>
              <a:t>true</a:t>
            </a:r>
            <a:r>
              <a:rPr lang="zh-CN" altLang="en-US" dirty="0"/>
              <a:t>，则其整数值为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false</a:t>
            </a:r>
            <a:r>
              <a:rPr lang="zh-CN" altLang="en-US" dirty="0"/>
              <a:t>与整数</a:t>
            </a:r>
            <a:r>
              <a:rPr lang="en-US" altLang="zh-CN" dirty="0"/>
              <a:t>0</a:t>
            </a:r>
            <a:r>
              <a:rPr lang="zh-CN" altLang="en-US" dirty="0"/>
              <a:t>等价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5460" y="4186240"/>
            <a:ext cx="2594000" cy="8858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5460" y="5257803"/>
            <a:ext cx="1686099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186240"/>
            <a:ext cx="2594000" cy="8858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6" y="5257803"/>
            <a:ext cx="1686100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2" name="矩形 21">
            <a:hlinkClick r:id="rId6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整型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浮点型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字符型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布尔型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20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无值型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用关键字</a:t>
            </a:r>
            <a:r>
              <a:rPr lang="en-US" altLang="zh-CN" dirty="0"/>
              <a:t>void</a:t>
            </a:r>
            <a:r>
              <a:rPr lang="zh-CN" altLang="en-US" dirty="0"/>
              <a:t>描述无值型</a:t>
            </a:r>
            <a:endParaRPr lang="en-US" altLang="zh-CN" dirty="0"/>
          </a:p>
          <a:p>
            <a:pPr lvl="1"/>
            <a:r>
              <a:rPr lang="zh-CN" altLang="en-US" dirty="0"/>
              <a:t>无值型的值域为空集</a:t>
            </a:r>
            <a:endParaRPr lang="en-US" altLang="zh-CN" dirty="0"/>
          </a:p>
          <a:p>
            <a:r>
              <a:rPr lang="zh-CN" altLang="en-US" dirty="0"/>
              <a:t>主要应用</a:t>
            </a:r>
            <a:endParaRPr lang="en-US" altLang="zh-CN" dirty="0"/>
          </a:p>
          <a:p>
            <a:pPr lvl="1"/>
            <a:r>
              <a:rPr lang="zh-CN" altLang="en-US" dirty="0"/>
              <a:t>声明函数的返回值</a:t>
            </a:r>
            <a:endParaRPr lang="en-US" altLang="zh-CN" dirty="0"/>
          </a:p>
          <a:p>
            <a:pPr lvl="1"/>
            <a:r>
              <a:rPr lang="zh-CN" altLang="en-US" dirty="0"/>
              <a:t>声明函数的参数</a:t>
            </a:r>
            <a:endParaRPr lang="en-US" altLang="zh-CN" dirty="0"/>
          </a:p>
          <a:p>
            <a:pPr lvl="1"/>
            <a:r>
              <a:rPr lang="zh-CN" altLang="en-US" dirty="0"/>
              <a:t>声明指针</a:t>
            </a:r>
            <a:endParaRPr lang="en-US" altLang="zh-CN" dirty="0"/>
          </a:p>
          <a:p>
            <a:pPr lvl="2"/>
            <a:r>
              <a:rPr lang="en-US" altLang="zh-CN" dirty="0"/>
              <a:t>void *&lt;</a:t>
            </a:r>
            <a:r>
              <a:rPr lang="zh-CN" altLang="en-US" dirty="0"/>
              <a:t>指针变量名</a:t>
            </a:r>
            <a:r>
              <a:rPr lang="en-US" altLang="zh-CN" dirty="0"/>
              <a:t>&gt;</a:t>
            </a:r>
          </a:p>
          <a:p>
            <a:pPr lvl="3"/>
            <a:r>
              <a:rPr lang="zh-CN" altLang="en-US" dirty="0"/>
              <a:t>该指针可以指向任何数据类型</a:t>
            </a:r>
            <a:endParaRPr lang="en-US" altLang="zh-CN" dirty="0"/>
          </a:p>
          <a:p>
            <a:r>
              <a:rPr lang="zh-CN" altLang="en-US" dirty="0"/>
              <a:t>不能用</a:t>
            </a:r>
            <a:r>
              <a:rPr lang="en-US" altLang="zh-CN" dirty="0"/>
              <a:t>void</a:t>
            </a:r>
            <a:r>
              <a:rPr lang="zh-CN" altLang="en-US" dirty="0"/>
              <a:t>类型声明变量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4205" y="3071813"/>
            <a:ext cx="1153715" cy="3365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4205" y="3571875"/>
            <a:ext cx="1564481" cy="3365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无值型</a:t>
            </a:r>
          </a:p>
        </p:txBody>
      </p:sp>
    </p:spTree>
    <p:extLst>
      <p:ext uri="{BB962C8B-B14F-4D97-AF65-F5344CB8AC3E}">
        <p14:creationId xmlns:p14="http://schemas.microsoft.com/office/powerpoint/2010/main" val="22310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4047" y="2276872"/>
            <a:ext cx="5356225" cy="795330"/>
            <a:chOff x="1643042" y="3209740"/>
            <a:chExt cx="5356246" cy="795334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4047" y="1340768"/>
            <a:ext cx="5356225" cy="796925"/>
            <a:chOff x="1643042" y="4143380"/>
            <a:chExt cx="5356246" cy="796929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578223" y="146555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与数据表示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6760" y="23991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组合 34"/>
          <p:cNvGrpSpPr>
            <a:grpSpLocks/>
          </p:cNvGrpSpPr>
          <p:nvPr/>
        </p:nvGrpSpPr>
        <p:grpSpPr bwMode="auto">
          <a:xfrm>
            <a:off x="1664047" y="4221088"/>
            <a:ext cx="5356225" cy="1727783"/>
            <a:chOff x="1643042" y="3212518"/>
            <a:chExt cx="5356246" cy="1727791"/>
          </a:xfrm>
        </p:grpSpPr>
        <p:sp>
          <p:nvSpPr>
            <p:cNvPr id="20" name="五边形 19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1" name="五边形 20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4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31" name="椭圆 3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3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2578223" y="434062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CV</a:t>
            </a:r>
            <a:r>
              <a:rPr lang="zh-CN" altLang="en-US" dirty="0" smtClean="0"/>
              <a:t>限定数据类型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78223" y="52767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说明语句</a:t>
            </a:r>
            <a:endParaRPr lang="zh-CN" alt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五边形 35"/>
          <p:cNvSpPr/>
          <p:nvPr/>
        </p:nvSpPr>
        <p:spPr bwMode="auto">
          <a:xfrm flipH="1">
            <a:off x="2062509" y="3259021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60" y="336705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3212976"/>
            <a:ext cx="885840" cy="885840"/>
          </a:xfrm>
          <a:prstGeom prst="rect">
            <a:avLst/>
          </a:prstGeom>
        </p:spPr>
      </p:pic>
      <p:sp>
        <p:nvSpPr>
          <p:cNvPr id="45" name="矩形 44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47" name="矩形 4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矩形 4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1472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复合类型</a:t>
            </a:r>
            <a:endParaRPr lang="zh-CN" alt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 rot="19304685">
            <a:off x="5102819" y="3037437"/>
            <a:ext cx="87585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 rot="2017609">
            <a:off x="5072682" y="4592633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 rot="13524422">
            <a:off x="3088034" y="3081986"/>
            <a:ext cx="805946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 rot="8397539">
            <a:off x="3174714" y="4588098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5278557" y="375681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 rot="-10800000">
            <a:off x="2868732" y="3750469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gray">
          <a:xfrm>
            <a:off x="2614732" y="1988344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767398" y="2559945"/>
            <a:ext cx="360363" cy="360363"/>
            <a:chOff x="1973" y="1706"/>
            <a:chExt cx="227" cy="227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406770" y="3702844"/>
            <a:ext cx="360362" cy="360362"/>
            <a:chOff x="1565" y="2659"/>
            <a:chExt cx="227" cy="227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877177" y="4909343"/>
            <a:ext cx="360362" cy="360362"/>
            <a:chOff x="2109" y="3612"/>
            <a:chExt cx="227" cy="22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865138" y="2580482"/>
            <a:ext cx="360362" cy="360362"/>
            <a:chOff x="3470" y="1706"/>
            <a:chExt cx="227" cy="227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150095" y="3702844"/>
            <a:ext cx="360362" cy="360362"/>
            <a:chOff x="3923" y="2659"/>
            <a:chExt cx="227" cy="227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789732" y="4869656"/>
            <a:ext cx="360363" cy="360362"/>
            <a:chOff x="3515" y="3521"/>
            <a:chExt cx="227" cy="227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Oval 28"/>
          <p:cNvSpPr>
            <a:spLocks noChangeArrowheads="1"/>
          </p:cNvSpPr>
          <p:nvPr/>
        </p:nvSpPr>
        <p:spPr bwMode="gray">
          <a:xfrm>
            <a:off x="3546595" y="2940844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gray">
          <a:xfrm>
            <a:off x="3540245" y="2924969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gray">
          <a:xfrm>
            <a:off x="3673595" y="3067844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gray">
          <a:xfrm>
            <a:off x="3656132" y="3040856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gray">
          <a:xfrm>
            <a:off x="3757732" y="3151981"/>
            <a:ext cx="1522413" cy="152241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779957" y="3171031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3797420" y="3180556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813295" y="3194844"/>
            <a:ext cx="1366837" cy="13414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3894257" y="3231356"/>
            <a:ext cx="1214438" cy="109061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050070" y="3417877"/>
            <a:ext cx="902811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dirty="0" smtClean="0">
                <a:solidFill>
                  <a:srgbClr val="000000"/>
                </a:solidFill>
                <a:latin typeface="+mn-ea"/>
                <a:ea typeface="+mn-ea"/>
              </a:rPr>
              <a:t>复合</a:t>
            </a:r>
            <a:endParaRPr lang="en-US" altLang="zh-CN" sz="28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0" hangingPunct="0"/>
            <a:r>
              <a:rPr lang="zh-CN" altLang="en-US" sz="2800" dirty="0" smtClean="0">
                <a:solidFill>
                  <a:srgbClr val="000000"/>
                </a:solidFill>
                <a:latin typeface="+mn-ea"/>
                <a:ea typeface="+mn-ea"/>
              </a:rPr>
              <a:t>类型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4192989" y="1412776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 smtClean="0">
                <a:ea typeface="宋体" pitchFamily="2" charset="-122"/>
              </a:rPr>
              <a:t>指针</a:t>
            </a:r>
            <a:endParaRPr lang="en-US" altLang="zh-CN" sz="2000" b="1" dirty="0">
              <a:ea typeface="宋体" pitchFamily="2" charset="-122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134453" y="2249568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000" b="1" dirty="0" smtClean="0">
                <a:ea typeface="宋体" pitchFamily="2" charset="-122"/>
              </a:rPr>
              <a:t>函数</a:t>
            </a:r>
            <a:endParaRPr lang="en-US" altLang="zh-CN" sz="2000" b="1" dirty="0">
              <a:ea typeface="宋体" pitchFamily="2" charset="-122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6277888" y="2272090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 smtClean="0">
                <a:ea typeface="宋体" pitchFamily="2" charset="-122"/>
              </a:rPr>
              <a:t>引用</a:t>
            </a:r>
            <a:endParaRPr lang="en-US" altLang="zh-CN" sz="2000" b="1" dirty="0">
              <a:ea typeface="宋体" pitchFamily="2" charset="-122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1707555" y="3726656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000" b="1" dirty="0" smtClean="0">
                <a:ea typeface="宋体" pitchFamily="2" charset="-122"/>
              </a:rPr>
              <a:t>数组</a:t>
            </a:r>
            <a:endParaRPr lang="en-US" altLang="zh-CN" sz="2000" b="1" dirty="0">
              <a:ea typeface="宋体" pitchFamily="2" charset="-122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2214622" y="5230018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枚举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gray">
          <a:xfrm rot="16200000">
            <a:off x="4098502" y="2518844"/>
            <a:ext cx="805946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" name="Group 19"/>
          <p:cNvGrpSpPr>
            <a:grpSpLocks/>
          </p:cNvGrpSpPr>
          <p:nvPr/>
        </p:nvGrpSpPr>
        <p:grpSpPr bwMode="auto">
          <a:xfrm>
            <a:off x="4316532" y="1772816"/>
            <a:ext cx="360362" cy="360362"/>
            <a:chOff x="3470" y="1706"/>
            <a:chExt cx="227" cy="227"/>
          </a:xfrm>
        </p:grpSpPr>
        <p:sp>
          <p:nvSpPr>
            <p:cNvPr id="53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6533595" y="371703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ea typeface="宋体" pitchFamily="2" charset="-122"/>
              </a:rPr>
              <a:t>结构</a:t>
            </a:r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gray">
          <a:xfrm rot="5400000">
            <a:off x="4113583" y="5085556"/>
            <a:ext cx="805946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" name="Group 19"/>
          <p:cNvGrpSpPr>
            <a:grpSpLocks/>
          </p:cNvGrpSpPr>
          <p:nvPr/>
        </p:nvGrpSpPr>
        <p:grpSpPr bwMode="auto">
          <a:xfrm>
            <a:off x="4338876" y="5632992"/>
            <a:ext cx="360362" cy="360362"/>
            <a:chOff x="3470" y="1706"/>
            <a:chExt cx="227" cy="227"/>
          </a:xfrm>
        </p:grpSpPr>
        <p:sp>
          <p:nvSpPr>
            <p:cNvPr id="58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6184980" y="509638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联合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714604" y="602240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类（标准库类型）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62" name="矩形 6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63" name="矩形 6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矩形 6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65" name="矩形 6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矩形 6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矩形 6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矩形 6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矩形 6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68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064896" cy="4581872"/>
          </a:xfrm>
        </p:spPr>
        <p:txBody>
          <a:bodyPr/>
          <a:lstStyle/>
          <a:p>
            <a:r>
              <a:rPr lang="zh-CN" altLang="en-US" dirty="0"/>
              <a:t>用关键字</a:t>
            </a:r>
            <a:r>
              <a:rPr lang="en-US" altLang="zh-CN" dirty="0" err="1"/>
              <a:t>enum</a:t>
            </a:r>
            <a:r>
              <a:rPr lang="zh-CN" altLang="en-US" dirty="0"/>
              <a:t>描述枚举类型</a:t>
            </a:r>
            <a:endParaRPr lang="en-US" altLang="zh-CN" dirty="0"/>
          </a:p>
          <a:p>
            <a:r>
              <a:rPr lang="zh-CN" altLang="en-US" dirty="0"/>
              <a:t>将数据的取值（枚举值）列举出来，不能超出此范围取值</a:t>
            </a:r>
            <a:endParaRPr lang="en-US" altLang="zh-CN" dirty="0"/>
          </a:p>
          <a:p>
            <a:r>
              <a:rPr lang="zh-CN" altLang="en-US" dirty="0"/>
              <a:t>定义枚举类型</a:t>
            </a:r>
            <a:endParaRPr lang="en-US" altLang="zh-CN" dirty="0"/>
          </a:p>
          <a:p>
            <a:pPr lvl="1"/>
            <a:r>
              <a:rPr lang="en-US" altLang="zh-CN" dirty="0" err="1"/>
              <a:t>enum</a:t>
            </a:r>
            <a:r>
              <a:rPr lang="en-US" altLang="zh-CN" dirty="0"/>
              <a:t>&lt;</a:t>
            </a:r>
            <a:r>
              <a:rPr lang="zh-CN" altLang="en-US" dirty="0">
                <a:solidFill>
                  <a:srgbClr val="C00000"/>
                </a:solidFill>
              </a:rPr>
              <a:t>枚举类型名</a:t>
            </a:r>
            <a:r>
              <a:rPr lang="en-US" altLang="zh-CN" dirty="0"/>
              <a:t>&gt;{&lt;</a:t>
            </a:r>
            <a:r>
              <a:rPr lang="zh-CN" altLang="en-US" dirty="0">
                <a:solidFill>
                  <a:srgbClr val="C00000"/>
                </a:solidFill>
              </a:rPr>
              <a:t>枚举值表</a:t>
            </a:r>
            <a:r>
              <a:rPr lang="en-US" altLang="zh-CN" dirty="0"/>
              <a:t>&gt;}[&lt;</a:t>
            </a:r>
            <a:r>
              <a:rPr lang="zh-CN" altLang="en-US" dirty="0">
                <a:solidFill>
                  <a:srgbClr val="C00000"/>
                </a:solidFill>
              </a:rPr>
              <a:t>枚举变量表</a:t>
            </a:r>
            <a:r>
              <a:rPr lang="en-US" altLang="zh-CN" dirty="0"/>
              <a:t>&gt;]</a:t>
            </a:r>
          </a:p>
          <a:p>
            <a:pPr lvl="2"/>
            <a:r>
              <a:rPr lang="zh-CN" altLang="en-US" dirty="0"/>
              <a:t>枚举类型名：标识符</a:t>
            </a:r>
            <a:endParaRPr lang="en-US" altLang="zh-CN" dirty="0"/>
          </a:p>
          <a:p>
            <a:pPr lvl="2"/>
            <a:r>
              <a:rPr lang="zh-CN" altLang="en-US" dirty="0"/>
              <a:t>枚举值表：枚举类型数据的取值列表</a:t>
            </a:r>
            <a:endParaRPr lang="en-US" altLang="zh-CN" dirty="0"/>
          </a:p>
          <a:p>
            <a:pPr lvl="3"/>
            <a:r>
              <a:rPr lang="zh-CN" altLang="en-US" dirty="0"/>
              <a:t>值名（是一个标识符）</a:t>
            </a:r>
            <a:endParaRPr lang="en-US" altLang="zh-CN" dirty="0"/>
          </a:p>
          <a:p>
            <a:pPr lvl="3"/>
            <a:r>
              <a:rPr lang="en-US" altLang="zh-CN" dirty="0"/>
              <a:t>&lt;</a:t>
            </a:r>
            <a:r>
              <a:rPr lang="zh-CN" altLang="en-US" dirty="0"/>
              <a:t>值名</a:t>
            </a:r>
            <a:r>
              <a:rPr lang="en-US" altLang="zh-CN" dirty="0"/>
              <a:t>&gt; = &lt;</a:t>
            </a:r>
            <a:r>
              <a:rPr lang="zh-CN" altLang="en-US" dirty="0"/>
              <a:t>整型常量</a:t>
            </a:r>
            <a:r>
              <a:rPr lang="en-US" altLang="zh-CN" dirty="0"/>
              <a:t>&gt;</a:t>
            </a:r>
          </a:p>
          <a:p>
            <a:pPr lvl="2"/>
            <a:r>
              <a:rPr lang="zh-CN" altLang="en-US" dirty="0"/>
              <a:t>枚举变量表：声明为此类枚举类型的变量</a:t>
            </a:r>
            <a:endParaRPr lang="en-US" altLang="zh-CN" dirty="0"/>
          </a:p>
          <a:p>
            <a:pPr lvl="3"/>
            <a:r>
              <a:rPr lang="en-US" altLang="zh-CN" dirty="0" err="1"/>
              <a:t>enum</a:t>
            </a:r>
            <a:r>
              <a:rPr lang="en-US" altLang="zh-CN" dirty="0"/>
              <a:t> &lt;</a:t>
            </a:r>
            <a:r>
              <a:rPr lang="zh-CN" altLang="en-US" dirty="0"/>
              <a:t>枚举类型名</a:t>
            </a:r>
            <a:r>
              <a:rPr lang="en-US" altLang="zh-CN" dirty="0"/>
              <a:t>&gt; &lt;</a:t>
            </a:r>
            <a:r>
              <a:rPr lang="zh-CN" altLang="en-US" dirty="0"/>
              <a:t>枚举变量表</a:t>
            </a:r>
            <a:r>
              <a:rPr lang="en-US" altLang="zh-CN" dirty="0"/>
              <a:t>&gt;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76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579296" cy="4500562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color {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RED=1,YELLOW,BLUE}c1=BLUE,c2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zh-CN" altLang="en-US" dirty="0"/>
              <a:t>枚举类型名：</a:t>
            </a:r>
            <a:r>
              <a:rPr lang="en-US" altLang="zh-CN" dirty="0"/>
              <a:t>color</a:t>
            </a:r>
          </a:p>
          <a:p>
            <a:pPr lvl="2"/>
            <a:r>
              <a:rPr lang="zh-CN" altLang="en-US" dirty="0"/>
              <a:t>枚举值</a:t>
            </a:r>
            <a:endParaRPr lang="en-US" altLang="zh-CN" dirty="0"/>
          </a:p>
          <a:p>
            <a:pPr lvl="3"/>
            <a:r>
              <a:rPr lang="en-US" altLang="zh-CN" dirty="0"/>
              <a:t>RED</a:t>
            </a:r>
            <a:r>
              <a:rPr lang="zh-CN" altLang="en-US" dirty="0"/>
              <a:t>（对应整数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YELLOW</a:t>
            </a:r>
            <a:r>
              <a:rPr lang="zh-CN" altLang="en-US" dirty="0"/>
              <a:t>（对应整数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BLUE</a:t>
            </a:r>
            <a:r>
              <a:rPr lang="zh-CN" altLang="en-US" dirty="0"/>
              <a:t>（对应整数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枚举类型变量</a:t>
            </a:r>
            <a:endParaRPr lang="en-US" altLang="zh-CN" dirty="0"/>
          </a:p>
          <a:p>
            <a:pPr lvl="3"/>
            <a:r>
              <a:rPr lang="en-US" altLang="zh-CN" dirty="0"/>
              <a:t>c1</a:t>
            </a:r>
            <a:r>
              <a:rPr lang="zh-CN" altLang="en-US" dirty="0"/>
              <a:t>，初始值为</a:t>
            </a:r>
            <a:r>
              <a:rPr lang="en-US" altLang="zh-CN" dirty="0"/>
              <a:t>BLUE</a:t>
            </a:r>
          </a:p>
          <a:p>
            <a:pPr lvl="3"/>
            <a:r>
              <a:rPr lang="en-US" altLang="zh-CN" dirty="0"/>
              <a:t>c2</a:t>
            </a:r>
            <a:r>
              <a:rPr lang="zh-CN" altLang="en-US" dirty="0"/>
              <a:t>，未进行初始化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57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060848"/>
            <a:ext cx="8424936" cy="4263752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color a, b = RED, c;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color</a:t>
            </a:r>
            <a:r>
              <a:rPr lang="zh-CN" altLang="en-US" dirty="0"/>
              <a:t>类型定义完毕后，可声明</a:t>
            </a:r>
            <a:r>
              <a:rPr lang="en-US" altLang="zh-CN" dirty="0"/>
              <a:t>color</a:t>
            </a:r>
            <a:r>
              <a:rPr lang="zh-CN" altLang="en-US" dirty="0"/>
              <a:t>类型的变量</a:t>
            </a:r>
            <a:endParaRPr lang="en-US" altLang="zh-CN" dirty="0"/>
          </a:p>
          <a:p>
            <a:pPr lvl="3"/>
            <a:r>
              <a:rPr lang="zh-CN" altLang="en-US" dirty="0"/>
              <a:t>声明</a:t>
            </a:r>
            <a:r>
              <a:rPr lang="en-US" altLang="zh-CN" dirty="0"/>
              <a:t>color</a:t>
            </a:r>
            <a:r>
              <a:rPr lang="zh-CN" altLang="en-US" dirty="0"/>
              <a:t>变量时，关键字</a:t>
            </a:r>
            <a:r>
              <a:rPr lang="en-US" altLang="zh-CN" dirty="0" err="1"/>
              <a:t>enum</a:t>
            </a:r>
            <a:r>
              <a:rPr lang="zh-CN" altLang="en-US" dirty="0"/>
              <a:t>可以省略</a:t>
            </a:r>
            <a:endParaRPr lang="en-US" altLang="zh-CN" dirty="0"/>
          </a:p>
          <a:p>
            <a:pPr lvl="2"/>
            <a:r>
              <a:rPr lang="zh-CN" altLang="en-US" dirty="0"/>
              <a:t>变量</a:t>
            </a:r>
            <a:r>
              <a:rPr lang="en-US" altLang="zh-CN" dirty="0"/>
              <a:t>b</a:t>
            </a:r>
            <a:r>
              <a:rPr lang="zh-CN" altLang="en-US" dirty="0"/>
              <a:t>的初始值为</a:t>
            </a:r>
            <a:r>
              <a:rPr lang="en-US" altLang="zh-CN" dirty="0"/>
              <a:t>RED</a:t>
            </a:r>
            <a:r>
              <a:rPr lang="zh-CN" altLang="en-US" dirty="0"/>
              <a:t>（或整数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day {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Sun,Mon,Tue,Wed,Thu,Fri,Sat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2"/>
            <a:r>
              <a:rPr lang="en-US" altLang="zh-CN" sz="2200" dirty="0"/>
              <a:t>Sun</a:t>
            </a:r>
            <a:r>
              <a:rPr lang="zh-CN" altLang="en-US" sz="2200" dirty="0"/>
              <a:t>与整数</a:t>
            </a:r>
            <a:r>
              <a:rPr lang="en-US" altLang="zh-CN" sz="2200" dirty="0">
                <a:solidFill>
                  <a:srgbClr val="FF0000"/>
                </a:solidFill>
              </a:rPr>
              <a:t>0</a:t>
            </a:r>
            <a:r>
              <a:rPr lang="zh-CN" altLang="en-US" sz="2200" dirty="0"/>
              <a:t>对应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day1 {Mon=1,Tue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Wed,Thu,Fri,Sat,Sun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259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zh-CN" altLang="en-US" dirty="0"/>
              <a:t>枚举类型是整型的子集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个枚举值</a:t>
            </a:r>
            <a:r>
              <a:rPr lang="zh-CN" altLang="en-US" dirty="0">
                <a:solidFill>
                  <a:srgbClr val="C00000"/>
                </a:solidFill>
              </a:rPr>
              <a:t>全部未赋</a:t>
            </a:r>
            <a:r>
              <a:rPr lang="zh-CN" altLang="en-US" dirty="0"/>
              <a:t>整型常量值时，从左向右对应整数</a:t>
            </a:r>
            <a:r>
              <a:rPr lang="en-US" altLang="zh-CN" dirty="0"/>
              <a:t>0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~</a:t>
            </a:r>
            <a:r>
              <a:rPr lang="en-US" altLang="zh-CN" dirty="0"/>
              <a:t>n-1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个枚举值赋予常量</a:t>
            </a:r>
            <a:r>
              <a:rPr lang="en-US" altLang="zh-CN" dirty="0"/>
              <a:t>m</a:t>
            </a:r>
            <a:r>
              <a:rPr lang="zh-CN" altLang="en-US" dirty="0"/>
              <a:t>，则从第</a:t>
            </a:r>
            <a:r>
              <a:rPr lang="en-US" altLang="zh-CN" dirty="0"/>
              <a:t>i+1</a:t>
            </a:r>
            <a:r>
              <a:rPr lang="zh-CN" altLang="en-US" dirty="0"/>
              <a:t>个枚举值开始，分别对应整数</a:t>
            </a:r>
            <a:r>
              <a:rPr lang="en-US" altLang="zh-CN" dirty="0"/>
              <a:t>m+1</a:t>
            </a:r>
            <a:r>
              <a:rPr lang="zh-CN" altLang="en-US" dirty="0"/>
              <a:t>，</a:t>
            </a:r>
            <a:r>
              <a:rPr lang="en-US" altLang="zh-CN"/>
              <a:t>m+2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，直到下一个赋了值的枚举值或结束</a:t>
            </a:r>
            <a:endParaRPr lang="en-US" altLang="zh-CN" dirty="0"/>
          </a:p>
          <a:p>
            <a:pPr lvl="1"/>
            <a:r>
              <a:rPr lang="zh-CN" altLang="en-US" dirty="0"/>
              <a:t>枚举类型变量不能赋整数值</a:t>
            </a:r>
            <a:endParaRPr lang="en-US" altLang="zh-CN" dirty="0"/>
          </a:p>
          <a:p>
            <a:pPr lvl="1"/>
            <a:r>
              <a:rPr lang="zh-CN" altLang="en-US" dirty="0"/>
              <a:t>枚举值按照常量处理，是整型常量</a:t>
            </a:r>
            <a:endParaRPr lang="en-US" altLang="zh-CN" dirty="0"/>
          </a:p>
          <a:p>
            <a:pPr lvl="2"/>
            <a:r>
              <a:rPr lang="zh-CN" altLang="en-US" dirty="0"/>
              <a:t>枚举值用标识符表示，但是输出为整数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1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4047" y="3284984"/>
            <a:ext cx="5356225" cy="795330"/>
            <a:chOff x="1643042" y="3209740"/>
            <a:chExt cx="5356246" cy="795334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4047" y="2343632"/>
            <a:ext cx="5356225" cy="796925"/>
            <a:chOff x="1643042" y="4143380"/>
            <a:chExt cx="5356246" cy="796929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578223" y="158258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zh-CN" altLang="en-US" dirty="0"/>
              <a:t>数据与</a:t>
            </a:r>
            <a:r>
              <a:rPr lang="zh-CN" altLang="en-US" dirty="0" smtClean="0"/>
              <a:t>数据表示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78223" y="246842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</a:t>
            </a:r>
            <a:endParaRPr lang="zh-CN" alt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6760" y="340730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组合 34"/>
          <p:cNvGrpSpPr>
            <a:grpSpLocks/>
          </p:cNvGrpSpPr>
          <p:nvPr/>
        </p:nvGrpSpPr>
        <p:grpSpPr bwMode="auto">
          <a:xfrm>
            <a:off x="1664047" y="4221088"/>
            <a:ext cx="5356225" cy="1727783"/>
            <a:chOff x="1643042" y="3212518"/>
            <a:chExt cx="5356246" cy="1727791"/>
          </a:xfrm>
        </p:grpSpPr>
        <p:sp>
          <p:nvSpPr>
            <p:cNvPr id="20" name="五边形 19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1" name="五边形 20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4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31" name="椭圆 3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3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2578223" y="434062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CV</a:t>
            </a:r>
            <a:r>
              <a:rPr lang="zh-CN" altLang="en-US" dirty="0" smtClean="0"/>
              <a:t>限定数据类型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78223" y="52767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说明语句</a:t>
            </a:r>
            <a:endParaRPr lang="zh-CN" alt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五边形 35"/>
          <p:cNvSpPr/>
          <p:nvPr/>
        </p:nvSpPr>
        <p:spPr bwMode="auto">
          <a:xfrm flipH="1">
            <a:off x="2062509" y="1416909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60" y="1524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数据与数据表示</a:t>
            </a:r>
            <a:endParaRPr lang="zh-CN" alt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00" y="1391032"/>
            <a:ext cx="885840" cy="885840"/>
          </a:xfrm>
          <a:prstGeom prst="rect">
            <a:avLst/>
          </a:prstGeom>
        </p:spPr>
      </p:pic>
      <p:sp>
        <p:nvSpPr>
          <p:cNvPr id="45" name="矩形 44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数据与数据表示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47" name="矩形 4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数据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数据表示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61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</a:p>
        </p:txBody>
      </p:sp>
      <p:sp>
        <p:nvSpPr>
          <p:cNvPr id="6" name="矩形 5"/>
          <p:cNvSpPr/>
          <p:nvPr/>
        </p:nvSpPr>
        <p:spPr>
          <a:xfrm>
            <a:off x="557081" y="2060848"/>
            <a:ext cx="7992888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color{RED,YELLOW=3,BLUE } c1=YELLOW,c2;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color a, b=BLUE, c, d=RED;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&lt;&lt;RED&lt;&lt;' '&lt;&lt;YELLOW&lt;&lt;' '&lt;&lt;BLUE&lt;&lt;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&lt;&lt;"c1="&lt;&lt;c1&lt;&lt;"  b="&lt;&lt;b&lt;&lt;"  d="&lt;&lt;d&lt;&lt;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5417716"/>
            <a:ext cx="3045060" cy="96361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474856"/>
            <a:ext cx="1440160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63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87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字符串类</a:t>
            </a:r>
            <a:endParaRPr lang="en-US" altLang="zh-CN" dirty="0"/>
          </a:p>
          <a:p>
            <a:pPr lvl="1"/>
            <a:r>
              <a:rPr lang="zh-CN" altLang="en-US" dirty="0"/>
              <a:t>不是基本数据类型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标准库中</a:t>
            </a:r>
            <a:r>
              <a:rPr lang="zh-CN" altLang="en-US" dirty="0" smtClean="0"/>
              <a:t>定义，属于</a:t>
            </a:r>
            <a:r>
              <a:rPr lang="zh-CN" altLang="en-US" dirty="0" smtClean="0">
                <a:solidFill>
                  <a:srgbClr val="C00000"/>
                </a:solidFill>
              </a:rPr>
              <a:t>标准库类型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可以作为数据类型使用</a:t>
            </a:r>
            <a:endParaRPr lang="en-US" altLang="zh-CN" dirty="0"/>
          </a:p>
          <a:p>
            <a:r>
              <a:rPr lang="zh-CN" altLang="en-US" dirty="0"/>
              <a:t>字符串对象</a:t>
            </a:r>
            <a:endParaRPr lang="en-US" altLang="zh-CN" dirty="0"/>
          </a:p>
          <a:p>
            <a:pPr lvl="1"/>
            <a:r>
              <a:rPr lang="zh-CN" altLang="en-US" dirty="0"/>
              <a:t>说明为字符串类型的变量</a:t>
            </a:r>
            <a:endParaRPr lang="en-US" altLang="zh-CN" dirty="0"/>
          </a:p>
          <a:p>
            <a:pPr lvl="1"/>
            <a:r>
              <a:rPr lang="zh-CN" altLang="en-US" dirty="0"/>
              <a:t>实际是字符串类的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字符串类型的某些功能通过字符串类的成员函数实现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38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8841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说明字符串对象</a:t>
            </a:r>
            <a:endParaRPr lang="en-US" altLang="zh-CN" dirty="0"/>
          </a:p>
          <a:p>
            <a:pPr lvl="1" algn="ctr">
              <a:buFont typeface="Wingdings" pitchFamily="2" charset="2"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zh-CN" altLang="en-US" dirty="0"/>
              <a:t>字符串对象的初始化</a:t>
            </a:r>
            <a:endParaRPr lang="en-US" altLang="zh-CN" dirty="0"/>
          </a:p>
          <a:p>
            <a:pPr lvl="1" algn="ctr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{"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pPr lvl="1" algn="ctr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 algn="ctr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 algn="ctr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{};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10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89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操作字符串对象</a:t>
            </a:r>
            <a:endParaRPr lang="en-US" altLang="zh-CN" dirty="0"/>
          </a:p>
          <a:p>
            <a:pPr lvl="1"/>
            <a:r>
              <a:rPr lang="zh-CN" altLang="en-US" dirty="0"/>
              <a:t>访问字符串中的字符</a:t>
            </a:r>
            <a:endParaRPr lang="en-US" altLang="zh-CN" dirty="0"/>
          </a:p>
          <a:p>
            <a:pPr lvl="2"/>
            <a:r>
              <a:rPr lang="zh-CN" altLang="en-US" dirty="0"/>
              <a:t>字符数组下标</a:t>
            </a:r>
            <a:endParaRPr lang="en-US" altLang="zh-CN" dirty="0"/>
          </a:p>
          <a:p>
            <a:pPr lvl="2"/>
            <a:r>
              <a:rPr lang="zh-CN" altLang="en-US" dirty="0"/>
              <a:t>例如</a:t>
            </a:r>
            <a:endParaRPr lang="en-US" altLang="zh-CN" dirty="0"/>
          </a:p>
          <a:p>
            <a:pPr lvl="2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string word ="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word[2] =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'a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lvl="2"/>
            <a:r>
              <a:rPr lang="zh-CN" altLang="en-US" dirty="0"/>
              <a:t>字符串对象的值变为</a:t>
            </a:r>
            <a:r>
              <a:rPr lang="zh-CN" altLang="en-US" dirty="0" smtClean="0"/>
              <a:t>：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Than"</a:t>
            </a:r>
          </a:p>
          <a:p>
            <a:pPr lvl="2"/>
            <a:r>
              <a:rPr lang="zh-CN" altLang="en-US" dirty="0" smtClean="0"/>
              <a:t>输入输出</a:t>
            </a:r>
            <a:endParaRPr lang="en-US" altLang="zh-CN" dirty="0" smtClean="0"/>
          </a:p>
          <a:p>
            <a:pPr lvl="2"/>
            <a:r>
              <a:rPr lang="en-US" altLang="zh-CN" b="1" dirty="0" err="1" smtClean="0">
                <a:latin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</a:rPr>
              <a:t>&gt;&gt;word;</a:t>
            </a:r>
          </a:p>
          <a:p>
            <a:pPr lvl="2"/>
            <a:r>
              <a:rPr lang="en-US" altLang="zh-CN" b="1" dirty="0" err="1" smtClean="0">
                <a:latin typeface="Courier New" pitchFamily="49" charset="0"/>
              </a:rPr>
              <a:t>cout</a:t>
            </a:r>
            <a:r>
              <a:rPr lang="en-US" altLang="zh-CN" b="1" dirty="0" smtClean="0">
                <a:latin typeface="Courier New" pitchFamily="49" charset="0"/>
              </a:rPr>
              <a:t>&lt;&lt;</a:t>
            </a:r>
            <a:r>
              <a:rPr lang="en-US" altLang="zh-CN" b="1" dirty="0">
                <a:latin typeface="Courier New" pitchFamily="49" charset="0"/>
              </a:rPr>
              <a:t>word;</a:t>
            </a:r>
          </a:p>
          <a:p>
            <a:pPr lvl="1"/>
            <a:endParaRPr lang="en-US" altLang="zh-CN" dirty="0"/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5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90467" name="内容占位符 2"/>
          <p:cNvSpPr>
            <a:spLocks noGrp="1"/>
          </p:cNvSpPr>
          <p:nvPr>
            <p:ph idx="1"/>
          </p:nvPr>
        </p:nvSpPr>
        <p:spPr>
          <a:xfrm>
            <a:off x="539552" y="1988840"/>
            <a:ext cx="7920880" cy="4335760"/>
          </a:xfrm>
        </p:spPr>
        <p:txBody>
          <a:bodyPr/>
          <a:lstStyle/>
          <a:p>
            <a:r>
              <a:rPr lang="zh-CN" altLang="en-US" dirty="0"/>
              <a:t>操作字符串对象</a:t>
            </a:r>
            <a:endParaRPr lang="en-US" altLang="zh-CN" dirty="0"/>
          </a:p>
          <a:p>
            <a:pPr lvl="1"/>
            <a:r>
              <a:rPr lang="zh-CN" altLang="en-US" dirty="0"/>
              <a:t>计算长度</a:t>
            </a:r>
            <a:endParaRPr lang="en-US" altLang="zh-CN" dirty="0"/>
          </a:p>
          <a:p>
            <a:pPr lvl="2"/>
            <a:r>
              <a:rPr lang="zh-CN" altLang="en-US" dirty="0"/>
              <a:t>调用字符串类的成员函数</a:t>
            </a:r>
            <a:r>
              <a:rPr lang="en-US" altLang="zh-CN" dirty="0"/>
              <a:t>length()</a:t>
            </a:r>
          </a:p>
          <a:p>
            <a:pPr lvl="2"/>
            <a:r>
              <a:rPr lang="zh-CN" altLang="en-US" dirty="0"/>
              <a:t>例如：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word.length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zh-CN" altLang="en-US" dirty="0"/>
              <a:t>连接</a:t>
            </a:r>
            <a:endParaRPr lang="en-US" altLang="zh-CN" dirty="0"/>
          </a:p>
          <a:p>
            <a:pPr lvl="2"/>
            <a:r>
              <a:rPr lang="zh-CN" altLang="en-US" dirty="0"/>
              <a:t>重载算术运算符“</a:t>
            </a:r>
            <a:r>
              <a:rPr lang="en-US" altLang="zh-CN" dirty="0"/>
              <a:t>+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zh-CN" altLang="en-US" dirty="0" smtClean="0"/>
              <a:t>例如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619672" y="4509120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Tx/>
              <a:buNone/>
            </a:pPr>
            <a:r>
              <a:rPr lang="en-US" altLang="zh-CN" b="1" dirty="0" smtClean="0">
                <a:latin typeface="Courier New" pitchFamily="49" charset="0"/>
              </a:rPr>
              <a:t>string word1 =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 smtClean="0">
                <a:latin typeface="Courier New" pitchFamily="49" charset="0"/>
              </a:rPr>
              <a:t>hello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 smtClean="0">
                <a:latin typeface="Courier New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zh-CN" b="1" dirty="0" smtClean="0">
                <a:latin typeface="Courier New" pitchFamily="49" charset="0"/>
              </a:rPr>
              <a:t>string word2 =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 smtClean="0">
                <a:latin typeface="Courier New" pitchFamily="49" charset="0"/>
              </a:rPr>
              <a:t> C++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 smtClean="0">
                <a:latin typeface="Courier New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zh-CN" b="1" dirty="0" smtClean="0">
                <a:latin typeface="Courier New" pitchFamily="49" charset="0"/>
              </a:rPr>
              <a:t>string word3 = word1 + word2;</a:t>
            </a:r>
          </a:p>
          <a:p>
            <a:pPr lvl="2">
              <a:buFontTx/>
              <a:buNone/>
            </a:pPr>
            <a:r>
              <a:rPr lang="en-US" altLang="zh-CN" b="1" dirty="0" err="1" smtClean="0">
                <a:latin typeface="Courier New" pitchFamily="49" charset="0"/>
              </a:rPr>
              <a:t>cout</a:t>
            </a:r>
            <a:r>
              <a:rPr lang="en-US" altLang="zh-CN" b="1" dirty="0" smtClean="0">
                <a:latin typeface="Courier New" pitchFamily="49" charset="0"/>
              </a:rPr>
              <a:t>&lt;&lt;word3&lt;&lt;</a:t>
            </a:r>
            <a:r>
              <a:rPr lang="en-US" altLang="zh-CN" b="1" dirty="0" err="1" smtClean="0">
                <a:latin typeface="Courier New" pitchFamily="49" charset="0"/>
              </a:rPr>
              <a:t>endl</a:t>
            </a:r>
            <a:r>
              <a:rPr lang="en-US" altLang="zh-CN" b="1" dirty="0" smtClean="0">
                <a:latin typeface="Courier New" pitchFamily="49" charset="0"/>
              </a:rPr>
              <a:t>;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</a:rPr>
              <a:t>//word3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</a:rPr>
              <a:t>为：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"hello C++"</a:t>
            </a:r>
          </a:p>
          <a:p>
            <a:pPr lvl="2"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注意：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不支持两个字符串字面量的连接，如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zh-CN" b="1" dirty="0" smtClean="0">
                <a:latin typeface="Courier New" pitchFamily="49" charset="0"/>
              </a:rPr>
              <a:t>string word4 =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 smtClean="0">
                <a:latin typeface="Courier New" pitchFamily="49" charset="0"/>
              </a:rPr>
              <a:t>hello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 smtClean="0">
                <a:latin typeface="Courier New" pitchFamily="49" charset="0"/>
              </a:rPr>
              <a:t> +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 smtClean="0">
                <a:latin typeface="Courier New" pitchFamily="49" charset="0"/>
              </a:rPr>
              <a:t> world!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 smtClean="0">
                <a:latin typeface="Courier New" pitchFamily="49" charset="0"/>
              </a:rPr>
              <a:t>;</a:t>
            </a:r>
            <a:endParaRPr lang="en-US" altLang="zh-CN" b="1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51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操作字符串对象</a:t>
            </a:r>
            <a:endParaRPr lang="en-US" altLang="zh-CN" dirty="0"/>
          </a:p>
          <a:p>
            <a:pPr lvl="1"/>
            <a:r>
              <a:rPr lang="zh-CN" altLang="en-US" dirty="0"/>
              <a:t>字符串连接字符、整数、浮点数</a:t>
            </a:r>
            <a:endParaRPr lang="en-US" altLang="zh-CN" dirty="0"/>
          </a:p>
          <a:p>
            <a:pPr lvl="2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{"the result is "};</a:t>
            </a:r>
          </a:p>
          <a:p>
            <a:pPr lvl="2"/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lvl="2"/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(69);</a:t>
            </a:r>
          </a:p>
          <a:p>
            <a:pPr lvl="2"/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(6.2832);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308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91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操作字符串对象</a:t>
            </a:r>
            <a:endParaRPr lang="en-US" altLang="zh-CN" dirty="0"/>
          </a:p>
          <a:p>
            <a:pPr lvl="1"/>
            <a:r>
              <a:rPr lang="zh-CN" altLang="en-US" dirty="0"/>
              <a:t>赋值</a:t>
            </a:r>
            <a:endParaRPr lang="en-US" altLang="zh-CN" dirty="0"/>
          </a:p>
          <a:p>
            <a:pPr lvl="2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string word1="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string word2{word1};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word1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值赋给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word2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比较</a:t>
            </a:r>
            <a:endParaRPr lang="en-US" altLang="zh-CN" dirty="0"/>
          </a:p>
          <a:p>
            <a:pPr lvl="2"/>
            <a:r>
              <a:rPr lang="zh-CN" altLang="en-US" dirty="0"/>
              <a:t>重载关系运算符：</a:t>
            </a:r>
            <a:r>
              <a:rPr lang="en-US" altLang="zh-CN" dirty="0"/>
              <a:t>==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endParaRPr lang="en-US" altLang="zh-CN" dirty="0"/>
          </a:p>
          <a:p>
            <a:pPr lvl="3"/>
            <a:r>
              <a:rPr lang="zh-CN" altLang="en-US" dirty="0"/>
              <a:t>逐个比较字符，直到找到第一个不同的字符，根据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值比较</a:t>
            </a:r>
            <a:r>
              <a:rPr lang="zh-CN" altLang="en-US" dirty="0"/>
              <a:t>不同字符的大小关系</a:t>
            </a:r>
            <a:endParaRPr lang="en-US" altLang="zh-CN" dirty="0"/>
          </a:p>
          <a:p>
            <a:pPr lvl="2"/>
            <a:r>
              <a:rPr lang="zh-CN" altLang="en-US" dirty="0"/>
              <a:t>构造关于字符串的关系表达式</a:t>
            </a:r>
          </a:p>
          <a:p>
            <a:pPr lvl="1"/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6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92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字符串数组</a:t>
            </a:r>
            <a:endParaRPr lang="en-US" altLang="zh-CN" dirty="0"/>
          </a:p>
          <a:p>
            <a:pPr lvl="1"/>
            <a:r>
              <a:rPr lang="zh-CN" altLang="en-US" dirty="0"/>
              <a:t>说明</a:t>
            </a:r>
            <a:endParaRPr lang="en-US" altLang="zh-CN" dirty="0"/>
          </a:p>
          <a:p>
            <a:pPr lvl="2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/>
            <a:r>
              <a:rPr lang="zh-CN" altLang="en-US" dirty="0"/>
              <a:t>初始化</a:t>
            </a:r>
            <a:endParaRPr lang="en-US" altLang="zh-CN" dirty="0"/>
          </a:p>
          <a:p>
            <a:pPr lvl="2"/>
            <a:r>
              <a:rPr lang="en-US" altLang="zh-CN" b="1" dirty="0">
                <a:latin typeface="Courier New" pitchFamily="49" charset="0"/>
              </a:rPr>
              <a:t>string </a:t>
            </a:r>
            <a:r>
              <a:rPr lang="en-US" altLang="zh-CN" b="1" dirty="0" err="1">
                <a:latin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</a:rPr>
              <a:t>[10</a:t>
            </a:r>
            <a:r>
              <a:rPr lang="en-US" altLang="zh-CN" b="1" dirty="0" smtClean="0">
                <a:latin typeface="Courier New" pitchFamily="49" charset="0"/>
              </a:rPr>
              <a:t>]={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 err="1" smtClean="0">
                <a:latin typeface="Courier New" pitchFamily="49" charset="0"/>
              </a:rPr>
              <a:t>zhao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 smtClean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altLang="zh-CN" b="1" dirty="0" err="1" smtClean="0">
                <a:latin typeface="Courier New" pitchFamily="49" charset="0"/>
              </a:rPr>
              <a:t>qian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 smtClean="0">
                <a:latin typeface="Courier New" pitchFamily="49" charset="0"/>
              </a:rPr>
              <a:t>};</a:t>
            </a:r>
            <a:endParaRPr lang="en-US" altLang="zh-CN" b="1" dirty="0">
              <a:latin typeface="Courier New" pitchFamily="49" charset="0"/>
            </a:endParaRPr>
          </a:p>
          <a:p>
            <a:pPr lvl="1"/>
            <a:r>
              <a:rPr lang="zh-CN" altLang="en-US" dirty="0"/>
              <a:t>赋值</a:t>
            </a:r>
            <a:endParaRPr lang="en-US" altLang="zh-CN" dirty="0"/>
          </a:p>
          <a:p>
            <a:pPr lvl="2"/>
            <a:r>
              <a:rPr lang="en-US" altLang="zh-CN" b="1" dirty="0" err="1">
                <a:latin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</a:rPr>
              <a:t>[2</a:t>
            </a:r>
            <a:r>
              <a:rPr lang="en-US" altLang="zh-CN" b="1" dirty="0" smtClean="0">
                <a:latin typeface="Courier New" pitchFamily="49" charset="0"/>
              </a:rPr>
              <a:t>]=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 smtClean="0">
                <a:latin typeface="Courier New" pitchFamily="49" charset="0"/>
              </a:rPr>
              <a:t>sun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 smtClean="0">
                <a:latin typeface="Courier New" pitchFamily="49" charset="0"/>
              </a:rPr>
              <a:t>;</a:t>
            </a:r>
            <a:endParaRPr lang="en-US" altLang="zh-CN" b="1" dirty="0">
              <a:latin typeface="Courier New" pitchFamily="49" charset="0"/>
            </a:endParaRPr>
          </a:p>
          <a:p>
            <a:pPr lvl="1"/>
            <a:r>
              <a:rPr lang="zh-CN" altLang="en-US" dirty="0"/>
              <a:t>存储方式</a:t>
            </a:r>
            <a:endParaRPr lang="en-US" altLang="zh-CN" dirty="0"/>
          </a:p>
          <a:p>
            <a:pPr lvl="2"/>
            <a:r>
              <a:rPr lang="en-US" altLang="zh-CN" dirty="0"/>
              <a:t>Visual C++</a:t>
            </a:r>
            <a:r>
              <a:rPr lang="zh-CN" altLang="en-US" dirty="0"/>
              <a:t>编译器为字符串类型变量分配</a:t>
            </a:r>
            <a:r>
              <a:rPr lang="en-US" altLang="zh-CN" dirty="0"/>
              <a:t>16Byte</a:t>
            </a:r>
            <a:r>
              <a:rPr lang="zh-CN" altLang="en-US" dirty="0"/>
              <a:t>的存储空间，存储字符串在内存中的地址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51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宽字符串</a:t>
            </a:r>
            <a:endParaRPr lang="en-US" altLang="zh-CN" dirty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wsting</a:t>
            </a:r>
            <a:endParaRPr lang="en-US" altLang="zh-CN" dirty="0"/>
          </a:p>
          <a:p>
            <a:r>
              <a:rPr lang="en-US" altLang="zh-CN" dirty="0"/>
              <a:t>Unicode</a:t>
            </a:r>
            <a:r>
              <a:rPr lang="zh-CN" altLang="en-US" dirty="0"/>
              <a:t>字符串</a:t>
            </a:r>
            <a:endParaRPr lang="en-US" altLang="zh-CN" dirty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::u16string</a:t>
            </a:r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::u32string</a:t>
            </a:r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579296" cy="450056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样式的字符串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string</a:t>
            </a:r>
            <a:r>
              <a:rPr lang="zh-CN" altLang="en-US" dirty="0"/>
              <a:t>字符串转换为</a:t>
            </a:r>
            <a:r>
              <a:rPr lang="en-US" altLang="zh-CN" dirty="0"/>
              <a:t>C</a:t>
            </a:r>
            <a:r>
              <a:rPr lang="zh-CN" altLang="en-US" dirty="0"/>
              <a:t>字符串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string_type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pPr marL="457200" lvl="1" indent="0">
              <a:buNone/>
            </a:pPr>
            <a:r>
              <a:rPr lang="en-US" altLang="zh-CN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 c_type1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string_type.c_str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常量指针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c_type2=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string_type.data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普通指针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4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什么是数据</a:t>
            </a:r>
            <a:endParaRPr lang="en-US" altLang="zh-CN" dirty="0"/>
          </a:p>
          <a:p>
            <a:pPr lvl="1"/>
            <a:r>
              <a:rPr lang="zh-CN" altLang="en-US" dirty="0"/>
              <a:t>计算机处理的对象</a:t>
            </a:r>
            <a:endParaRPr lang="en-US" altLang="zh-CN" dirty="0"/>
          </a:p>
          <a:p>
            <a:pPr lvl="1"/>
            <a:r>
              <a:rPr lang="zh-CN" altLang="en-US" dirty="0"/>
              <a:t>以某种特定的形式存在（数据类型）</a:t>
            </a:r>
            <a:endParaRPr lang="en-US" altLang="zh-CN" dirty="0"/>
          </a:p>
          <a:p>
            <a:pPr lvl="1"/>
            <a:r>
              <a:rPr lang="zh-CN" altLang="en-US" dirty="0"/>
              <a:t>数据之间存在某些联系</a:t>
            </a:r>
            <a:endParaRPr lang="en-US" altLang="zh-CN" dirty="0"/>
          </a:p>
          <a:p>
            <a:pPr lvl="1"/>
            <a:r>
              <a:rPr lang="zh-CN" altLang="en-US" dirty="0"/>
              <a:t>数据在程序设计中的地位</a:t>
            </a:r>
            <a:endParaRPr lang="en-US" altLang="zh-CN" dirty="0"/>
          </a:p>
          <a:p>
            <a:pPr lvl="2"/>
            <a:r>
              <a:rPr lang="zh-CN" altLang="en-US" dirty="0"/>
              <a:t>第一要素</a:t>
            </a:r>
            <a:endParaRPr lang="en-US" altLang="zh-CN" dirty="0"/>
          </a:p>
          <a:p>
            <a:pPr lvl="1"/>
            <a:r>
              <a:rPr lang="zh-CN" altLang="en-US" dirty="0"/>
              <a:t>程序设计中，数据用</a:t>
            </a:r>
            <a:r>
              <a:rPr lang="zh-CN" altLang="en-US" dirty="0">
                <a:solidFill>
                  <a:srgbClr val="C00000"/>
                </a:solidFill>
              </a:rPr>
              <a:t>常量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zh-CN" altLang="en-US" dirty="0"/>
              <a:t>进行描述</a:t>
            </a:r>
            <a:endParaRPr lang="en-US" altLang="zh-CN" dirty="0"/>
          </a:p>
          <a:p>
            <a:pPr lvl="2"/>
            <a:r>
              <a:rPr lang="zh-CN" altLang="en-US" dirty="0"/>
              <a:t>数组元素、类对象的性质与变量类似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数据与数据表示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数据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数据表示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8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隐式转换</a:t>
            </a:r>
            <a:endParaRPr lang="en-US" altLang="zh-CN" dirty="0" smtClean="0"/>
          </a:p>
          <a:p>
            <a:pPr lvl="1"/>
            <a:r>
              <a:rPr lang="zh-CN" altLang="en-US" dirty="0"/>
              <a:t>运算</a:t>
            </a:r>
            <a:r>
              <a:rPr lang="zh-CN" altLang="en-US" dirty="0" smtClean="0"/>
              <a:t>表达式中，运算分量、运算结果的类型不一致时，支持部分数据类型的隐式转换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赋值运算、算术运算等等</a:t>
            </a:r>
            <a:endParaRPr lang="en-US" altLang="zh-CN" dirty="0" smtClean="0"/>
          </a:p>
          <a:p>
            <a:r>
              <a:rPr lang="zh-CN" altLang="en-US" dirty="0"/>
              <a:t>显式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C00000"/>
                </a:solidFill>
              </a:rPr>
              <a:t>static_cast</a:t>
            </a:r>
            <a:r>
              <a:rPr lang="en-US" altLang="zh-CN" dirty="0" smtClean="0">
                <a:solidFill>
                  <a:srgbClr val="C00000"/>
                </a:solidFill>
              </a:rPr>
              <a:t>&lt;</a:t>
            </a:r>
            <a:r>
              <a:rPr lang="zh-CN" altLang="en-US" dirty="0">
                <a:solidFill>
                  <a:srgbClr val="C00000"/>
                </a:solidFill>
              </a:rPr>
              <a:t>目标</a:t>
            </a:r>
            <a:r>
              <a:rPr lang="zh-CN" altLang="en-US" dirty="0" smtClean="0">
                <a:solidFill>
                  <a:srgbClr val="C00000"/>
                </a:solidFill>
              </a:rPr>
              <a:t>数据类型</a:t>
            </a:r>
            <a:r>
              <a:rPr lang="en-US" altLang="zh-CN" dirty="0" smtClean="0">
                <a:solidFill>
                  <a:srgbClr val="C00000"/>
                </a:solidFill>
              </a:rPr>
              <a:t>&gt;(</a:t>
            </a:r>
            <a:r>
              <a:rPr lang="zh-CN" altLang="en-US" dirty="0" smtClean="0">
                <a:solidFill>
                  <a:srgbClr val="C00000"/>
                </a:solidFill>
              </a:rPr>
              <a:t>表达式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zh-CN" dirty="0" err="1"/>
              <a:t>const</a:t>
            </a:r>
            <a:r>
              <a:rPr lang="en-US" altLang="zh-CN" dirty="0" err="1" smtClean="0"/>
              <a:t>_cast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目标数据类型</a:t>
            </a:r>
            <a:r>
              <a:rPr lang="en-US" altLang="zh-CN" dirty="0"/>
              <a:t>&gt;(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 err="1" smtClean="0"/>
              <a:t>dynamic_cast</a:t>
            </a:r>
            <a:r>
              <a:rPr lang="en-US" altLang="zh-CN" dirty="0" smtClean="0"/>
              <a:t>&lt;</a:t>
            </a:r>
            <a:r>
              <a:rPr lang="zh-CN" altLang="en-US" dirty="0"/>
              <a:t>目标</a:t>
            </a:r>
            <a:r>
              <a:rPr lang="zh-CN" altLang="en-US" dirty="0" smtClean="0"/>
              <a:t>数据类型</a:t>
            </a:r>
            <a:r>
              <a:rPr lang="en-US" altLang="zh-CN" dirty="0"/>
              <a:t>&gt;(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 err="1" smtClean="0"/>
              <a:t>reinterpret_cast</a:t>
            </a:r>
            <a:r>
              <a:rPr lang="en-US" altLang="zh-CN" dirty="0" smtClean="0"/>
              <a:t>&lt;</a:t>
            </a:r>
            <a:r>
              <a:rPr lang="zh-CN" altLang="en-US" dirty="0"/>
              <a:t>目标</a:t>
            </a:r>
            <a:r>
              <a:rPr lang="zh-CN" altLang="en-US" dirty="0" smtClean="0"/>
              <a:t>数据类型</a:t>
            </a:r>
            <a:r>
              <a:rPr lang="en-US" altLang="zh-CN" dirty="0"/>
              <a:t>&gt;(</a:t>
            </a:r>
            <a:r>
              <a:rPr lang="zh-CN" altLang="en-US" dirty="0"/>
              <a:t>表达式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数据类型的转换</a:t>
            </a:r>
            <a:endParaRPr lang="zh-CN" altLang="en-US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89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d1=21.98,d2=6.28;</a:t>
            </a:r>
          </a:p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&gt;(d1+d2)};</a:t>
            </a:r>
          </a:p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{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&gt;(d1)+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&gt;(d2)};</a:t>
            </a: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程序执行后，变量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的值分别是：？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数据类型的转换</a:t>
            </a:r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复合数据类型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枚举类型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数据类型的转换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87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4047" y="2276872"/>
            <a:ext cx="5356225" cy="795330"/>
            <a:chOff x="1643042" y="3209740"/>
            <a:chExt cx="5356246" cy="795334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4047" y="1340768"/>
            <a:ext cx="5356225" cy="796925"/>
            <a:chOff x="1643042" y="4143380"/>
            <a:chExt cx="5356246" cy="796929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578223" y="146555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与数据表示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6760" y="23991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组合 34"/>
          <p:cNvGrpSpPr>
            <a:grpSpLocks/>
          </p:cNvGrpSpPr>
          <p:nvPr/>
        </p:nvGrpSpPr>
        <p:grpSpPr bwMode="auto">
          <a:xfrm>
            <a:off x="1664047" y="3212976"/>
            <a:ext cx="5356225" cy="2735904"/>
            <a:chOff x="1643042" y="2204397"/>
            <a:chExt cx="5356246" cy="2735912"/>
          </a:xfrm>
        </p:grpSpPr>
        <p:sp>
          <p:nvSpPr>
            <p:cNvPr id="20" name="五边形 19"/>
            <p:cNvSpPr/>
            <p:nvPr/>
          </p:nvSpPr>
          <p:spPr bwMode="auto">
            <a:xfrm flipH="1">
              <a:off x="2041506" y="2204397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1" name="五边形 20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4" name="组合 19"/>
            <p:cNvGrpSpPr>
              <a:grpSpLocks/>
            </p:cNvGrpSpPr>
            <p:nvPr/>
          </p:nvGrpSpPr>
          <p:grpSpPr bwMode="auto">
            <a:xfrm>
              <a:off x="1643042" y="2204397"/>
              <a:ext cx="792165" cy="792091"/>
              <a:chOff x="854055" y="1561455"/>
              <a:chExt cx="792165" cy="792091"/>
            </a:xfrm>
          </p:grpSpPr>
          <p:sp>
            <p:nvSpPr>
              <p:cNvPr id="31" name="椭圆 30"/>
              <p:cNvSpPr>
                <a:spLocks noChangeAspect="1"/>
              </p:cNvSpPr>
              <p:nvPr/>
            </p:nvSpPr>
            <p:spPr bwMode="auto">
              <a:xfrm>
                <a:off x="857230" y="1561455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3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56455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2578223" y="3284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zh-CN" altLang="en-US" dirty="0"/>
              <a:t>复合数据类型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78223" y="52767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说明语句</a:t>
            </a:r>
            <a:endParaRPr lang="zh-CN" alt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五边形 35"/>
          <p:cNvSpPr/>
          <p:nvPr/>
        </p:nvSpPr>
        <p:spPr bwMode="auto">
          <a:xfrm flipH="1">
            <a:off x="2062509" y="4173381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60" y="4281414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</a:t>
            </a:r>
          </a:p>
          <a:p>
            <a:endParaRPr lang="zh-CN" alt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4127336"/>
            <a:ext cx="885840" cy="885840"/>
          </a:xfrm>
          <a:prstGeom prst="rect">
            <a:avLst/>
          </a:prstGeom>
        </p:spPr>
      </p:pic>
      <p:sp>
        <p:nvSpPr>
          <p:cNvPr id="45" name="矩形 44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47" name="矩形 4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 ■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const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volatile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2257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CV</a:t>
            </a:r>
            <a:r>
              <a:rPr lang="zh-CN" altLang="en-US" dirty="0"/>
              <a:t>限定符（</a:t>
            </a:r>
            <a:r>
              <a:rPr lang="en-US" altLang="zh-CN" dirty="0"/>
              <a:t>CV-qualifiers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const</a:t>
            </a:r>
            <a:endParaRPr lang="en-US" altLang="zh-CN" dirty="0"/>
          </a:p>
          <a:p>
            <a:pPr lvl="1"/>
            <a:r>
              <a:rPr lang="zh-CN" altLang="en-US" dirty="0"/>
              <a:t>常量限定，用于将某个变量限定为其值不可变（常变量）</a:t>
            </a:r>
            <a:endParaRPr lang="en-US" altLang="zh-CN" dirty="0"/>
          </a:p>
          <a:p>
            <a:r>
              <a:rPr lang="en-US" altLang="zh-CN" dirty="0"/>
              <a:t>volatile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</a:rPr>
              <a:t>volatile</a:t>
            </a:r>
            <a:r>
              <a:rPr lang="zh-CN" altLang="en-US" dirty="0"/>
              <a:t>提醒编译器它后面所定义的变量随时都有可能改变，因此编译后的程序每次需要存储或读取这个变量的时候，都会直接从变量地址中读取数据。</a:t>
            </a:r>
          </a:p>
          <a:p>
            <a:pPr lvl="1"/>
            <a:r>
              <a:rPr lang="zh-CN" altLang="en-US" dirty="0"/>
              <a:t>如果没有</a:t>
            </a:r>
            <a:r>
              <a:rPr lang="en-US" altLang="zh-CN" dirty="0"/>
              <a:t>volatile</a:t>
            </a:r>
            <a:r>
              <a:rPr lang="zh-CN" altLang="en-US" dirty="0"/>
              <a:t>关键字，则编译器可能优化读取和存储，可能暂时使用寄存器中的值，如果这个变量由别的程序更新了的话，将出现不一致的现象。</a:t>
            </a:r>
          </a:p>
          <a:p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表示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const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volatile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71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4047" y="2276872"/>
            <a:ext cx="5356225" cy="795330"/>
            <a:chOff x="1643042" y="3209740"/>
            <a:chExt cx="5356246" cy="795334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4047" y="1340768"/>
            <a:ext cx="5356225" cy="796925"/>
            <a:chOff x="1643042" y="4143380"/>
            <a:chExt cx="5356246" cy="796929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578223" y="146555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与数据表示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6760" y="23991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</a:t>
            </a:r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数据类型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组合 34"/>
          <p:cNvGrpSpPr>
            <a:grpSpLocks/>
          </p:cNvGrpSpPr>
          <p:nvPr/>
        </p:nvGrpSpPr>
        <p:grpSpPr bwMode="auto">
          <a:xfrm>
            <a:off x="1664047" y="3212976"/>
            <a:ext cx="5356225" cy="1729852"/>
            <a:chOff x="1643042" y="2204397"/>
            <a:chExt cx="5356246" cy="1729860"/>
          </a:xfrm>
        </p:grpSpPr>
        <p:sp>
          <p:nvSpPr>
            <p:cNvPr id="20" name="五边形 19"/>
            <p:cNvSpPr/>
            <p:nvPr/>
          </p:nvSpPr>
          <p:spPr bwMode="auto">
            <a:xfrm flipH="1">
              <a:off x="2041506" y="2204397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1" name="五边形 20"/>
            <p:cNvSpPr/>
            <p:nvPr/>
          </p:nvSpPr>
          <p:spPr bwMode="auto">
            <a:xfrm flipH="1">
              <a:off x="2041506" y="314050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4" name="组合 19"/>
            <p:cNvGrpSpPr>
              <a:grpSpLocks/>
            </p:cNvGrpSpPr>
            <p:nvPr/>
          </p:nvGrpSpPr>
          <p:grpSpPr bwMode="auto">
            <a:xfrm>
              <a:off x="1643042" y="2204397"/>
              <a:ext cx="792165" cy="792091"/>
              <a:chOff x="854055" y="1561455"/>
              <a:chExt cx="792165" cy="792091"/>
            </a:xfrm>
          </p:grpSpPr>
          <p:sp>
            <p:nvSpPr>
              <p:cNvPr id="31" name="椭圆 30"/>
              <p:cNvSpPr>
                <a:spLocks noChangeAspect="1"/>
              </p:cNvSpPr>
              <p:nvPr/>
            </p:nvSpPr>
            <p:spPr bwMode="auto">
              <a:xfrm>
                <a:off x="857230" y="1561455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3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56455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" name="组合 28"/>
            <p:cNvGrpSpPr>
              <a:grpSpLocks/>
            </p:cNvGrpSpPr>
            <p:nvPr/>
          </p:nvGrpSpPr>
          <p:grpSpPr bwMode="auto">
            <a:xfrm>
              <a:off x="1643042" y="3140504"/>
              <a:ext cx="792165" cy="788992"/>
              <a:chOff x="854055" y="640174"/>
              <a:chExt cx="792165" cy="788992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 bwMode="auto">
              <a:xfrm>
                <a:off x="857230" y="640175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64017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2578223" y="3284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zh-CN" altLang="en-US" dirty="0"/>
              <a:t>复合数据类型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78223" y="429309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</a:t>
            </a:r>
          </a:p>
        </p:txBody>
      </p:sp>
      <p:sp>
        <p:nvSpPr>
          <p:cNvPr id="36" name="五边形 35"/>
          <p:cNvSpPr/>
          <p:nvPr/>
        </p:nvSpPr>
        <p:spPr bwMode="auto">
          <a:xfrm flipH="1">
            <a:off x="2062509" y="5131229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60" y="5239262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  <a:p>
            <a:endParaRPr lang="zh-CN" alt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5085184"/>
            <a:ext cx="885840" cy="885840"/>
          </a:xfrm>
          <a:prstGeom prst="rect">
            <a:avLst/>
          </a:prstGeom>
        </p:spPr>
      </p:pic>
      <p:sp>
        <p:nvSpPr>
          <p:cNvPr id="45" name="矩形 44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常量与变量的说明及初始化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3661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 smtClean="0"/>
              <a:t>语句概览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 smtClean="0"/>
              <a:t>标签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表达式语句</a:t>
            </a:r>
            <a:endParaRPr lang="en-US" altLang="zh-CN" dirty="0"/>
          </a:p>
          <a:p>
            <a:pPr lvl="2"/>
            <a:r>
              <a:rPr lang="zh-CN" altLang="en-US" dirty="0"/>
              <a:t>数学表达式</a:t>
            </a:r>
            <a:endParaRPr lang="en-US" altLang="zh-CN" dirty="0"/>
          </a:p>
          <a:p>
            <a:pPr lvl="2"/>
            <a:r>
              <a:rPr lang="zh-CN" altLang="en-US" dirty="0"/>
              <a:t>赋值语句</a:t>
            </a:r>
            <a:endParaRPr lang="en-US" altLang="zh-CN" dirty="0"/>
          </a:p>
          <a:p>
            <a:pPr lvl="2"/>
            <a:r>
              <a:rPr lang="zh-CN" altLang="en-US" dirty="0"/>
              <a:t>输入输出语句</a:t>
            </a:r>
            <a:endParaRPr lang="en-US" altLang="zh-CN" dirty="0"/>
          </a:p>
          <a:p>
            <a:pPr lvl="2"/>
            <a:r>
              <a:rPr lang="zh-CN" altLang="en-US" dirty="0"/>
              <a:t>函数调用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分支语句</a:t>
            </a:r>
            <a:endParaRPr lang="en-US" altLang="zh-CN" dirty="0"/>
          </a:p>
          <a:p>
            <a:pPr lvl="1"/>
            <a:r>
              <a:rPr lang="zh-CN" altLang="en-US" dirty="0"/>
              <a:t>循环语句</a:t>
            </a:r>
            <a:endParaRPr lang="en-US" altLang="zh-CN" dirty="0"/>
          </a:p>
          <a:p>
            <a:pPr lvl="1"/>
            <a:r>
              <a:rPr lang="zh-CN" altLang="en-US" dirty="0"/>
              <a:t>转向语句</a:t>
            </a:r>
            <a:endParaRPr lang="en-US" altLang="zh-CN" dirty="0"/>
          </a:p>
          <a:p>
            <a:pPr lvl="1"/>
            <a:r>
              <a:rPr lang="zh-CN" altLang="en-US" dirty="0"/>
              <a:t>复合语句和语句块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说明语句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常量与变量的说明及初始化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64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常变量说明及初始化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const</a:t>
            </a:r>
            <a:r>
              <a:rPr lang="en-US" altLang="zh-CN" dirty="0"/>
              <a:t> &lt;</a:t>
            </a:r>
            <a:r>
              <a:rPr lang="zh-CN" altLang="en-US" dirty="0"/>
              <a:t>数据类型</a:t>
            </a:r>
            <a:r>
              <a:rPr lang="en-US" altLang="zh-CN" dirty="0"/>
              <a:t>&gt; &lt;</a:t>
            </a:r>
            <a:r>
              <a:rPr lang="zh-CN" altLang="en-US" dirty="0"/>
              <a:t>常变量名</a:t>
            </a:r>
            <a:r>
              <a:rPr lang="en-US" altLang="zh-CN" dirty="0"/>
              <a:t>&gt; = &lt;</a:t>
            </a:r>
            <a:r>
              <a:rPr lang="zh-CN" altLang="en-US" dirty="0"/>
              <a:t>表达式</a:t>
            </a:r>
            <a:r>
              <a:rPr lang="en-US" altLang="zh-CN" dirty="0"/>
              <a:t>&gt;</a:t>
            </a:r>
            <a:endParaRPr lang="zh-CN" altLang="en-US" dirty="0"/>
          </a:p>
          <a:p>
            <a:pPr lvl="2"/>
            <a:r>
              <a:rPr lang="zh-CN" altLang="en-US" dirty="0"/>
              <a:t>类型名，即数据类型</a:t>
            </a:r>
            <a:endParaRPr lang="en-US" altLang="zh-CN" dirty="0"/>
          </a:p>
          <a:p>
            <a:pPr lvl="2"/>
            <a:r>
              <a:rPr lang="zh-CN" altLang="en-US" dirty="0"/>
              <a:t>常变量名是标识符</a:t>
            </a:r>
            <a:endParaRPr lang="en-US" altLang="zh-CN" dirty="0"/>
          </a:p>
          <a:p>
            <a:pPr lvl="2"/>
            <a:r>
              <a:rPr lang="zh-CN" altLang="en-US" dirty="0"/>
              <a:t>表达式的类型与常变量类型一致</a:t>
            </a:r>
            <a:endParaRPr lang="en-US" altLang="zh-CN" dirty="0"/>
          </a:p>
          <a:p>
            <a:r>
              <a:rPr lang="zh-CN" altLang="en-US" dirty="0"/>
              <a:t>宏替换定义常量</a:t>
            </a:r>
            <a:endParaRPr lang="en-US" altLang="zh-CN" dirty="0"/>
          </a:p>
          <a:p>
            <a:pPr lvl="1"/>
            <a:r>
              <a:rPr lang="zh-CN" altLang="en-US" dirty="0"/>
              <a:t>字符串替换，没有数据类型，不分配存储空间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#define </a:t>
            </a:r>
            <a:r>
              <a:rPr lang="en-US" altLang="zh-CN" dirty="0"/>
              <a:t>&lt;</a:t>
            </a:r>
            <a:r>
              <a:rPr lang="zh-CN" altLang="en-US" dirty="0"/>
              <a:t>常量名</a:t>
            </a:r>
            <a:r>
              <a:rPr lang="en-US" altLang="zh-CN" dirty="0"/>
              <a:t>&gt; &lt;</a:t>
            </a:r>
            <a:r>
              <a:rPr lang="zh-CN" altLang="en-US" dirty="0"/>
              <a:t>表达式</a:t>
            </a:r>
            <a:r>
              <a:rPr lang="en-US" altLang="zh-CN" dirty="0"/>
              <a:t>&gt;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常量与变量的说明及初始化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2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变量说明</a:t>
            </a:r>
            <a:endParaRPr lang="en-US" altLang="zh-CN" dirty="0"/>
          </a:p>
          <a:p>
            <a:pPr lvl="1"/>
            <a:r>
              <a:rPr lang="en-US" altLang="zh-CN" dirty="0"/>
              <a:t>[&lt;</a:t>
            </a:r>
            <a:r>
              <a:rPr lang="zh-CN" altLang="en-US" dirty="0"/>
              <a:t>存储类属性</a:t>
            </a:r>
            <a:r>
              <a:rPr lang="en-US" altLang="zh-CN" dirty="0"/>
              <a:t>&gt;]  &lt;</a:t>
            </a:r>
            <a:r>
              <a:rPr lang="zh-CN" altLang="en-US" dirty="0"/>
              <a:t>数据类型</a:t>
            </a:r>
            <a:r>
              <a:rPr lang="en-US" altLang="zh-CN" dirty="0"/>
              <a:t>&gt;  &lt;</a:t>
            </a:r>
            <a:r>
              <a:rPr lang="zh-CN" altLang="en-US" dirty="0"/>
              <a:t>变量名</a:t>
            </a:r>
            <a:r>
              <a:rPr lang="en-US" altLang="zh-CN" dirty="0"/>
              <a:t>&gt;[,&lt;</a:t>
            </a:r>
            <a:r>
              <a:rPr lang="zh-CN" altLang="en-US" dirty="0"/>
              <a:t>变量名</a:t>
            </a:r>
            <a:r>
              <a:rPr lang="en-US" altLang="zh-CN" dirty="0" smtClean="0"/>
              <a:t>&gt;]*;</a:t>
            </a:r>
            <a:endParaRPr lang="en-US" altLang="zh-CN" dirty="0"/>
          </a:p>
          <a:p>
            <a:r>
              <a:rPr lang="zh-CN" altLang="en-US" dirty="0"/>
              <a:t>变量的存储类属性</a:t>
            </a:r>
            <a:endParaRPr lang="en-US" altLang="zh-CN" dirty="0"/>
          </a:p>
          <a:p>
            <a:pPr lvl="1"/>
            <a:r>
              <a:rPr lang="en-US" altLang="zh-CN" dirty="0"/>
              <a:t>static</a:t>
            </a:r>
            <a:r>
              <a:rPr lang="zh-CN" altLang="en-US" dirty="0"/>
              <a:t>：静态变量</a:t>
            </a:r>
            <a:endParaRPr lang="en-US" altLang="zh-CN" dirty="0"/>
          </a:p>
          <a:p>
            <a:pPr lvl="1"/>
            <a:r>
              <a:rPr lang="en-US" altLang="zh-CN" dirty="0" err="1"/>
              <a:t>thread_local</a:t>
            </a:r>
            <a:r>
              <a:rPr lang="zh-CN" altLang="en-US" dirty="0"/>
              <a:t>：线程的局部变量</a:t>
            </a:r>
            <a:endParaRPr lang="en-US" altLang="zh-CN" dirty="0"/>
          </a:p>
          <a:p>
            <a:pPr lvl="1"/>
            <a:r>
              <a:rPr lang="en-US" altLang="zh-CN" dirty="0"/>
              <a:t>extern</a:t>
            </a:r>
            <a:r>
              <a:rPr lang="zh-CN" altLang="en-US" dirty="0"/>
              <a:t>：外部变量</a:t>
            </a:r>
            <a:endParaRPr lang="en-US" altLang="zh-CN" dirty="0"/>
          </a:p>
          <a:p>
            <a:pPr lvl="1"/>
            <a:r>
              <a:rPr lang="en-US" altLang="zh-CN" dirty="0"/>
              <a:t>mutable</a:t>
            </a:r>
            <a:r>
              <a:rPr lang="zh-CN" altLang="en-US" dirty="0"/>
              <a:t>：可变</a:t>
            </a:r>
            <a:r>
              <a:rPr lang="zh-CN" altLang="en-US" dirty="0" smtClean="0"/>
              <a:t>变量</a:t>
            </a:r>
            <a:endParaRPr lang="en-US" altLang="zh-CN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常量与变量的说明及初始化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8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有关变量的概念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/>
              <a:t>全局变量</a:t>
            </a:r>
            <a:r>
              <a:rPr lang="zh-CN" altLang="en-US" dirty="0"/>
              <a:t>和局部变量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全局变量：程序运行的整个过程，内存中位置不变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局部变量：程序运行的过程中，所占内存反复占用和释放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生存期和作用域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生存期：变量所占内存空间由分配到释放的时期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作用域：变量有效的范围，</a:t>
            </a:r>
            <a:r>
              <a:rPr lang="zh-CN" altLang="en-US" dirty="0">
                <a:solidFill>
                  <a:srgbClr val="C00000"/>
                </a:solidFill>
              </a:rPr>
              <a:t>说明变量时所在的语句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常量与变量的说明及初始化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68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初始化（</a:t>
            </a:r>
            <a:r>
              <a:rPr lang="en-US" altLang="zh-CN" dirty="0"/>
              <a:t>Initialization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CN" altLang="en-US" dirty="0"/>
              <a:t>变量的初始化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在变量说明语句中对变量进行赋值</a:t>
            </a:r>
          </a:p>
          <a:p>
            <a:pPr lvl="1"/>
            <a:r>
              <a:rPr lang="zh-CN" altLang="en-US" dirty="0"/>
              <a:t>格式</a:t>
            </a:r>
            <a:endParaRPr lang="en-US" altLang="zh-CN" dirty="0"/>
          </a:p>
          <a:p>
            <a:pPr lvl="2"/>
            <a:r>
              <a:rPr lang="en-US" altLang="zh-CN" dirty="0"/>
              <a:t>[&lt;</a:t>
            </a:r>
            <a:r>
              <a:rPr lang="zh-CN" altLang="en-US" dirty="0"/>
              <a:t>存储类属性</a:t>
            </a:r>
            <a:r>
              <a:rPr lang="en-US" altLang="zh-CN" dirty="0"/>
              <a:t>&gt;]  &lt;</a:t>
            </a:r>
            <a:r>
              <a:rPr lang="zh-CN" altLang="en-US" dirty="0"/>
              <a:t>数据类型</a:t>
            </a:r>
            <a:r>
              <a:rPr lang="en-US" altLang="zh-CN" dirty="0"/>
              <a:t>&gt;  &lt;</a:t>
            </a:r>
            <a:r>
              <a:rPr lang="zh-CN" altLang="en-US" dirty="0"/>
              <a:t>变量名</a:t>
            </a:r>
            <a:r>
              <a:rPr lang="en-US" altLang="zh-CN" dirty="0"/>
              <a:t>&gt;{&lt;</a:t>
            </a:r>
            <a:r>
              <a:rPr lang="zh-CN" altLang="en-US" dirty="0"/>
              <a:t>初始值</a:t>
            </a:r>
            <a:r>
              <a:rPr lang="en-US" altLang="zh-CN" dirty="0"/>
              <a:t>&gt;};</a:t>
            </a:r>
          </a:p>
          <a:p>
            <a:pPr lvl="2"/>
            <a:r>
              <a:rPr lang="en-US" altLang="zh-CN" dirty="0"/>
              <a:t>[&lt;</a:t>
            </a:r>
            <a:r>
              <a:rPr lang="zh-CN" altLang="en-US" dirty="0"/>
              <a:t>存储类属性</a:t>
            </a:r>
            <a:r>
              <a:rPr lang="en-US" altLang="zh-CN" dirty="0"/>
              <a:t>&gt;]  &lt;</a:t>
            </a:r>
            <a:r>
              <a:rPr lang="zh-CN" altLang="en-US" dirty="0"/>
              <a:t>数据类型</a:t>
            </a:r>
            <a:r>
              <a:rPr lang="en-US" altLang="zh-CN" dirty="0"/>
              <a:t>&gt;  &lt;</a:t>
            </a:r>
            <a:r>
              <a:rPr lang="zh-CN" altLang="en-US" dirty="0"/>
              <a:t>变量名</a:t>
            </a:r>
            <a:r>
              <a:rPr lang="en-US" altLang="zh-CN" dirty="0"/>
              <a:t>&gt;(&lt;</a:t>
            </a:r>
            <a:r>
              <a:rPr lang="zh-CN" altLang="en-US" dirty="0"/>
              <a:t>初始值</a:t>
            </a:r>
            <a:r>
              <a:rPr lang="en-US" altLang="zh-CN" dirty="0"/>
              <a:t>&gt;);</a:t>
            </a:r>
          </a:p>
          <a:p>
            <a:pPr lvl="2"/>
            <a:r>
              <a:rPr lang="en-US" altLang="zh-CN" dirty="0"/>
              <a:t>[&lt;</a:t>
            </a:r>
            <a:r>
              <a:rPr lang="zh-CN" altLang="en-US" dirty="0"/>
              <a:t>存储类属性</a:t>
            </a:r>
            <a:r>
              <a:rPr lang="en-US" altLang="zh-CN" dirty="0"/>
              <a:t>&gt;]  &lt;</a:t>
            </a:r>
            <a:r>
              <a:rPr lang="zh-CN" altLang="en-US" dirty="0"/>
              <a:t>数据类型</a:t>
            </a:r>
            <a:r>
              <a:rPr lang="en-US" altLang="zh-CN" dirty="0"/>
              <a:t>&gt;  &lt;</a:t>
            </a:r>
            <a:r>
              <a:rPr lang="zh-CN" altLang="en-US" dirty="0"/>
              <a:t>变量名</a:t>
            </a:r>
            <a:r>
              <a:rPr lang="en-US" altLang="zh-CN" dirty="0"/>
              <a:t>&gt;=&lt;</a:t>
            </a:r>
            <a:r>
              <a:rPr lang="zh-CN" altLang="en-US" dirty="0"/>
              <a:t>初始值</a:t>
            </a:r>
            <a:r>
              <a:rPr lang="en-US" altLang="zh-CN" dirty="0"/>
              <a:t>&gt;;</a:t>
            </a:r>
          </a:p>
          <a:p>
            <a:pPr marL="1371600" lvl="3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a{5};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初始化列表法，默认初始值为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，如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a{}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a(5);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函数表示法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5;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赋值表示法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常量与变量的说明及初始化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9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 smtClean="0"/>
              <a:t>每</a:t>
            </a:r>
            <a:r>
              <a:rPr lang="zh-CN" altLang="en-US" sz="2800" dirty="0"/>
              <a:t>一项数据应唯一地属于某种</a:t>
            </a:r>
            <a:r>
              <a:rPr lang="zh-CN" altLang="en-US" sz="2800" dirty="0" smtClean="0"/>
              <a:t>类型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每一</a:t>
            </a:r>
            <a:r>
              <a:rPr lang="zh-CN" altLang="en-US" dirty="0"/>
              <a:t>数据类型意味着一个有明确定义的值的集合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同</a:t>
            </a:r>
            <a:r>
              <a:rPr lang="zh-CN" altLang="en-US" dirty="0"/>
              <a:t>一类型的数据占有相同大小的存储空间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同</a:t>
            </a:r>
            <a:r>
              <a:rPr lang="zh-CN" altLang="en-US" dirty="0"/>
              <a:t>一类型的数据具有相同的（允许对其施加的）运算操作集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数据与数据表示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数据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数据类型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数据表示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定义（</a:t>
            </a:r>
            <a:r>
              <a:rPr lang="en-US" altLang="zh-CN" dirty="0"/>
              <a:t>definition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带有初始化的说明语句</a:t>
            </a:r>
            <a:endParaRPr lang="en-US" altLang="zh-CN" dirty="0"/>
          </a:p>
          <a:p>
            <a:pPr marL="457200" lvl="1" indent="0" algn="ctr">
              <a:buNone/>
            </a:pPr>
            <a:r>
              <a:rPr lang="en-US" altLang="zh-CN" dirty="0"/>
              <a:t>[</a:t>
            </a:r>
            <a:r>
              <a:rPr lang="zh-CN" altLang="en-US" dirty="0"/>
              <a:t>存储类属性</a:t>
            </a:r>
            <a:r>
              <a:rPr lang="en-US" altLang="zh-CN" dirty="0"/>
              <a:t>]  &lt;</a:t>
            </a:r>
            <a:r>
              <a:rPr lang="zh-CN" altLang="en-US" dirty="0"/>
              <a:t>数据类型</a:t>
            </a:r>
            <a:r>
              <a:rPr lang="en-US" altLang="zh-CN" dirty="0"/>
              <a:t>&gt; &lt;</a:t>
            </a:r>
            <a:r>
              <a:rPr lang="zh-CN" altLang="en-US" dirty="0"/>
              <a:t>变量名表</a:t>
            </a:r>
            <a:r>
              <a:rPr lang="en-US" altLang="zh-CN" dirty="0"/>
              <a:t>&gt;;</a:t>
            </a:r>
          </a:p>
          <a:p>
            <a:r>
              <a:rPr lang="zh-CN" altLang="en-US" dirty="0"/>
              <a:t>变量名表</a:t>
            </a:r>
            <a:endParaRPr lang="en-US" altLang="zh-CN" dirty="0"/>
          </a:p>
          <a:p>
            <a:pPr lvl="1"/>
            <a:r>
              <a:rPr lang="zh-CN" altLang="en-US" dirty="0"/>
              <a:t>可以完成对变量的初始化</a:t>
            </a:r>
            <a:endParaRPr lang="en-US" altLang="zh-CN" dirty="0"/>
          </a:p>
          <a:p>
            <a:pPr lvl="1"/>
            <a:r>
              <a:rPr lang="zh-CN" altLang="en-US" dirty="0"/>
              <a:t>格式</a:t>
            </a:r>
            <a:endParaRPr lang="en-US" altLang="zh-CN" dirty="0"/>
          </a:p>
          <a:p>
            <a:pPr marL="914400" lvl="2" indent="0" algn="ctr">
              <a:buNone/>
            </a:pPr>
            <a:r>
              <a:rPr lang="en-US" altLang="zh-CN" dirty="0"/>
              <a:t>&lt;</a:t>
            </a:r>
            <a:r>
              <a:rPr lang="zh-CN" altLang="en-US" dirty="0"/>
              <a:t>变量名</a:t>
            </a:r>
            <a:r>
              <a:rPr lang="en-US" altLang="zh-CN" dirty="0"/>
              <a:t>&gt;[ = &lt;</a:t>
            </a:r>
            <a:r>
              <a:rPr lang="zh-CN" altLang="en-US" dirty="0"/>
              <a:t>表达式</a:t>
            </a:r>
            <a:r>
              <a:rPr lang="en-US" altLang="zh-CN" dirty="0" smtClean="0"/>
              <a:t>&gt;][, </a:t>
            </a:r>
            <a:r>
              <a:rPr lang="en-US" altLang="zh-CN" dirty="0"/>
              <a:t>&lt;</a:t>
            </a:r>
            <a:r>
              <a:rPr lang="zh-CN" altLang="en-US" dirty="0"/>
              <a:t>变量名表</a:t>
            </a:r>
            <a:r>
              <a:rPr lang="en-US" altLang="zh-CN" dirty="0" smtClean="0"/>
              <a:t>&gt;]*;</a:t>
            </a:r>
            <a:endParaRPr lang="en-US" altLang="zh-CN" dirty="0"/>
          </a:p>
          <a:p>
            <a:r>
              <a:rPr lang="zh-CN" altLang="en-US" dirty="0"/>
              <a:t>举例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085184"/>
            <a:ext cx="3870325" cy="9350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常量与变量的说明及初始化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82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</a:t>
            </a:r>
            <a:r>
              <a:rPr lang="zh-CN" altLang="en-US" dirty="0" smtClean="0"/>
              <a:t>空间的说明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语言的新标准引入的概念</a:t>
            </a:r>
            <a:endParaRPr lang="en-US" altLang="zh-CN" dirty="0" smtClean="0"/>
          </a:p>
          <a:p>
            <a:r>
              <a:rPr lang="zh-CN" altLang="en-US" dirty="0" smtClean="0"/>
              <a:t>由用户命名的作用域，解决大型程序中标识符重名的问题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说明语句格式</a:t>
            </a:r>
            <a:endParaRPr lang="en-US" altLang="zh-CN" dirty="0" smtClean="0"/>
          </a:p>
          <a:p>
            <a:pPr marL="914400" lvl="2" indent="0" algn="ctr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namespace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标识符&gt;{&lt;若干说明或定义&gt;}</a:t>
            </a:r>
          </a:p>
          <a:p>
            <a:pPr lvl="1"/>
            <a:r>
              <a:rPr lang="zh-CN" altLang="en-US" dirty="0" smtClean="0"/>
              <a:t>使用方式</a:t>
            </a:r>
            <a:endParaRPr lang="en-US" altLang="zh-CN" dirty="0" smtClean="0"/>
          </a:p>
          <a:p>
            <a:pPr marL="914400" lvl="2" indent="0" algn="ctr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名字&gt;</a:t>
            </a:r>
            <a:r>
              <a:rPr lang="en-US" altLang="zh-CN" dirty="0" smtClean="0"/>
              <a:t>;</a:t>
            </a:r>
            <a:endParaRPr lang="zh-CN" altLang="en-US" dirty="0" smtClean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常量与变量的说明及初始化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命名空间的说明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告诉</a:t>
            </a:r>
            <a:r>
              <a:rPr lang="zh-CN" altLang="en-US" dirty="0"/>
              <a:t>编译器应该“推断”类型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m {10};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被推断为整型</a:t>
            </a:r>
            <a:endParaRPr lang="en-US" altLang="zh-CN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200UL;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被推断为无符号长整型</a:t>
            </a:r>
            <a:endParaRPr lang="en-US" altLang="zh-CN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(3.1416);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被推断为双精度浮点型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常量与变量的说明及初始化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命名空间的说明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zh-CN" altLang="en-US" dirty="0"/>
              <a:t>数据类型设置别名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BigOnes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BigOnes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可以用来代替无符号长长</a:t>
            </a:r>
            <a:r>
              <a:rPr lang="zh-CN" alt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整型</a:t>
            </a:r>
            <a:endParaRPr lang="en-US" altLang="zh-CN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BigOnes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常量与变量的说明及初始化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命名空间的说明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typedef</a:t>
            </a:r>
            <a:r>
              <a:rPr lang="zh-CN" altLang="en-US" dirty="0" smtClean="0"/>
              <a:t>关键字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类型</a:t>
            </a:r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zh-CN" altLang="en-US" dirty="0"/>
              <a:t>用户为一个已定义的类型赋予一个新的数据类型名</a:t>
            </a:r>
            <a:endParaRPr lang="en-US" altLang="zh-CN" dirty="0"/>
          </a:p>
          <a:p>
            <a:pPr lvl="1"/>
            <a:r>
              <a:rPr lang="zh-CN" altLang="en-US" dirty="0"/>
              <a:t>用来提高程序的可读性</a:t>
            </a:r>
            <a:endParaRPr lang="en-US" altLang="zh-CN" dirty="0"/>
          </a:p>
          <a:p>
            <a:pPr marL="457200" lvl="1" indent="0" algn="ctr">
              <a:buNone/>
            </a:pP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id_number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可以用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id_number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表示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整型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id_number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= 1901234;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说明语句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语句概览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常量与变量的说明及初始化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命名空间的说明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 smtClean="0"/>
              <a:t>第二章 </a:t>
            </a:r>
            <a:r>
              <a:rPr lang="zh-CN" altLang="en-US" dirty="0"/>
              <a:t>结束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网络空间安全学院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 smtClean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  <a:endParaRPr lang="zh-CN" altLang="en-US" sz="2400" dirty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288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71532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11" name="矩形 10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数据与数据表示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数据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数据类型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数据表示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程序运行过程中不能改变值的数据，分为</a:t>
            </a:r>
            <a:endParaRPr lang="en-US" altLang="zh-CN" dirty="0"/>
          </a:p>
          <a:p>
            <a:pPr lvl="1"/>
            <a:r>
              <a:rPr lang="zh-CN" altLang="en-US" dirty="0"/>
              <a:t>字面值常量</a:t>
            </a:r>
            <a:endParaRPr lang="en-US" altLang="zh-CN" dirty="0"/>
          </a:p>
          <a:p>
            <a:pPr lvl="2"/>
            <a:r>
              <a:rPr lang="zh-CN" altLang="en-US" dirty="0" smtClean="0"/>
              <a:t>整型字面值常量、浮点型字面值常量、字符型常量、字符串字面值常量、用户定义字面值常量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常变量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</a:t>
            </a:r>
            <a:r>
              <a:rPr lang="en-US" altLang="zh-CN" dirty="0" err="1"/>
              <a:t>const</a:t>
            </a:r>
            <a:r>
              <a:rPr lang="zh-CN" altLang="en-US" dirty="0"/>
              <a:t>对变量进行限定</a:t>
            </a:r>
            <a:endParaRPr lang="en-US" altLang="zh-CN" dirty="0"/>
          </a:p>
          <a:p>
            <a:pPr lvl="2"/>
            <a:r>
              <a:rPr lang="zh-CN" altLang="en-US" dirty="0"/>
              <a:t>说明常变量</a:t>
            </a:r>
            <a:endParaRPr lang="en-US" altLang="zh-CN" dirty="0"/>
          </a:p>
          <a:p>
            <a:pPr lvl="3"/>
            <a:r>
              <a:rPr lang="en-US" altLang="zh-CN" dirty="0" err="1"/>
              <a:t>const</a:t>
            </a:r>
            <a:r>
              <a:rPr lang="en-US" altLang="zh-CN" dirty="0"/>
              <a:t> &lt;</a:t>
            </a:r>
            <a:r>
              <a:rPr lang="zh-CN" altLang="en-US" dirty="0"/>
              <a:t>数据类型</a:t>
            </a:r>
            <a:r>
              <a:rPr lang="en-US" altLang="zh-CN" dirty="0"/>
              <a:t>&gt; &lt;</a:t>
            </a:r>
            <a:r>
              <a:rPr lang="zh-CN" altLang="en-US" dirty="0"/>
              <a:t>常量名</a:t>
            </a:r>
            <a:r>
              <a:rPr lang="en-US" altLang="zh-CN" dirty="0"/>
              <a:t>&gt; = &lt;</a:t>
            </a:r>
            <a:r>
              <a:rPr lang="zh-CN" altLang="en-US" dirty="0"/>
              <a:t>表达式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/>
              <a:t>宏定义常量</a:t>
            </a:r>
            <a:endParaRPr lang="en-US" altLang="zh-CN" dirty="0"/>
          </a:p>
          <a:p>
            <a:pPr lvl="2"/>
            <a:r>
              <a:rPr lang="en-US" altLang="zh-CN" dirty="0"/>
              <a:t>#define &lt;</a:t>
            </a:r>
            <a:r>
              <a:rPr lang="zh-CN" altLang="en-US" dirty="0"/>
              <a:t>宏名</a:t>
            </a:r>
            <a:r>
              <a:rPr lang="en-US" altLang="zh-CN" dirty="0"/>
              <a:t>&gt; &lt;</a:t>
            </a:r>
            <a:r>
              <a:rPr lang="zh-CN" altLang="en-US" dirty="0"/>
              <a:t>宏替换体</a:t>
            </a:r>
            <a:r>
              <a:rPr lang="en-US" altLang="zh-CN" dirty="0"/>
              <a:t>&gt;</a:t>
            </a:r>
          </a:p>
          <a:p>
            <a:pPr lvl="3"/>
            <a:r>
              <a:rPr lang="zh-CN" altLang="en-US" dirty="0"/>
              <a:t>宏名可理解为常量名，宏替换体可理解为常量值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数据与数据表示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数据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数据类型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数据表示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/>
              <a:t>程序运行过程中其值能够改变的数据</a:t>
            </a:r>
            <a:endParaRPr lang="en-US" altLang="zh-CN" dirty="0"/>
          </a:p>
          <a:p>
            <a:pPr lvl="1"/>
            <a:r>
              <a:rPr lang="zh-CN" altLang="en-US" dirty="0" smtClean="0"/>
              <a:t>根据</a:t>
            </a:r>
            <a:r>
              <a:rPr lang="zh-CN" altLang="en-US" dirty="0"/>
              <a:t>变量的数据类型，在内存中开辟相应大小的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变量的存储类型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static</a:t>
            </a:r>
          </a:p>
          <a:p>
            <a:pPr lvl="2"/>
            <a:r>
              <a:rPr lang="en-US" altLang="zh-CN" dirty="0" smtClean="0"/>
              <a:t>thread-local</a:t>
            </a:r>
          </a:p>
          <a:p>
            <a:pPr lvl="2"/>
            <a:r>
              <a:rPr lang="en-US" altLang="zh-CN" dirty="0" smtClean="0"/>
              <a:t>extern</a:t>
            </a:r>
          </a:p>
          <a:p>
            <a:pPr lvl="2"/>
            <a:r>
              <a:rPr lang="en-US" altLang="zh-CN" dirty="0" smtClean="0"/>
              <a:t>mutable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数据与数据表示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数据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数据类型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数据表示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说明变量</a:t>
            </a:r>
            <a:endParaRPr lang="en-US" altLang="zh-CN" dirty="0"/>
          </a:p>
          <a:p>
            <a:pPr lvl="1"/>
            <a:r>
              <a:rPr lang="zh-CN" altLang="en-US" dirty="0"/>
              <a:t>赋给该变量一标识符作为其名</a:t>
            </a:r>
            <a:endParaRPr lang="en-US" altLang="zh-CN" dirty="0"/>
          </a:p>
          <a:p>
            <a:pPr lvl="1"/>
            <a:r>
              <a:rPr lang="zh-CN" altLang="en-US" dirty="0"/>
              <a:t>指定其类型</a:t>
            </a:r>
            <a:endParaRPr lang="en-US" altLang="zh-CN" dirty="0"/>
          </a:p>
          <a:p>
            <a:pPr lvl="1"/>
            <a:r>
              <a:rPr lang="zh-CN" altLang="en-US" dirty="0"/>
              <a:t>在内存中分配给它一片存放</a:t>
            </a:r>
            <a:r>
              <a:rPr lang="zh-CN" altLang="en-US" dirty="0" smtClean="0"/>
              <a:t>空间，其</a:t>
            </a:r>
            <a:r>
              <a:rPr lang="zh-CN" altLang="en-US" dirty="0"/>
              <a:t>大小由类型</a:t>
            </a:r>
            <a:r>
              <a:rPr lang="zh-CN" altLang="en-US" dirty="0" smtClean="0"/>
              <a:t>决定</a:t>
            </a:r>
            <a:endParaRPr lang="en-US" altLang="zh-CN" dirty="0"/>
          </a:p>
          <a:p>
            <a:pPr lvl="1"/>
            <a:r>
              <a:rPr lang="zh-CN" altLang="en-US" dirty="0"/>
              <a:t>使用说明语句</a:t>
            </a:r>
            <a:endParaRPr lang="en-US" altLang="zh-CN" dirty="0"/>
          </a:p>
          <a:p>
            <a:pPr lvl="2"/>
            <a:r>
              <a:rPr lang="zh-CN" altLang="en-US" dirty="0"/>
              <a:t>在说明语句中，通过赋初值给它一个当前</a:t>
            </a:r>
            <a:r>
              <a:rPr lang="zh-CN" altLang="en-US" dirty="0" smtClean="0"/>
              <a:t>值，作为变量</a:t>
            </a:r>
            <a:r>
              <a:rPr lang="zh-CN" altLang="en-US" dirty="0"/>
              <a:t>的初始值，该过程称为变量</a:t>
            </a:r>
            <a:r>
              <a:rPr lang="zh-CN" altLang="en-US" dirty="0" smtClean="0">
                <a:solidFill>
                  <a:srgbClr val="C00000"/>
                </a:solidFill>
              </a:rPr>
              <a:t>初始化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数据与数据表示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基本数据类型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复合数据类型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限定数据类型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数据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数据类型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数据表示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3962</Words>
  <Application>Microsoft Office PowerPoint</Application>
  <PresentationFormat>全屏显示(4:3)</PresentationFormat>
  <Paragraphs>903</Paragraphs>
  <Slides>55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</vt:lpstr>
      <vt:lpstr>第二章 数据类型</vt:lpstr>
      <vt:lpstr>PowerPoint 演示文稿</vt:lpstr>
      <vt:lpstr>PowerPoint 演示文稿</vt:lpstr>
      <vt:lpstr>数据</vt:lpstr>
      <vt:lpstr>数据类型</vt:lpstr>
      <vt:lpstr>数据类型</vt:lpstr>
      <vt:lpstr>常量</vt:lpstr>
      <vt:lpstr>变量</vt:lpstr>
      <vt:lpstr>变量</vt:lpstr>
      <vt:lpstr>常量与变量的存储</vt:lpstr>
      <vt:lpstr>PowerPoint 演示文稿</vt:lpstr>
      <vt:lpstr>基本数据类型</vt:lpstr>
      <vt:lpstr>整型</vt:lpstr>
      <vt:lpstr>整型的修饰符</vt:lpstr>
      <vt:lpstr>浮点型</vt:lpstr>
      <vt:lpstr>浮点型</vt:lpstr>
      <vt:lpstr>浮点型</vt:lpstr>
      <vt:lpstr>字符型</vt:lpstr>
      <vt:lpstr>ASCII字符型与整型的关系</vt:lpstr>
      <vt:lpstr>Unicode字符型</vt:lpstr>
      <vt:lpstr>布尔型</vt:lpstr>
      <vt:lpstr>布尔型</vt:lpstr>
      <vt:lpstr>无值型</vt:lpstr>
      <vt:lpstr>PowerPoint 演示文稿</vt:lpstr>
      <vt:lpstr>复合类型</vt:lpstr>
      <vt:lpstr>枚举类型</vt:lpstr>
      <vt:lpstr>枚举类型</vt:lpstr>
      <vt:lpstr>枚举类型</vt:lpstr>
      <vt:lpstr>枚举类型</vt:lpstr>
      <vt:lpstr>枚举类型</vt:lpstr>
      <vt:lpstr>字符串类型</vt:lpstr>
      <vt:lpstr>字符串类型</vt:lpstr>
      <vt:lpstr>字符串类型</vt:lpstr>
      <vt:lpstr>字符串类型</vt:lpstr>
      <vt:lpstr>字符串类型</vt:lpstr>
      <vt:lpstr>字符串类型</vt:lpstr>
      <vt:lpstr>字符串类型</vt:lpstr>
      <vt:lpstr>字符串类型</vt:lpstr>
      <vt:lpstr>字符串类型</vt:lpstr>
      <vt:lpstr>数据类型的转换</vt:lpstr>
      <vt:lpstr>数据类型的转换</vt:lpstr>
      <vt:lpstr>PowerPoint 演示文稿</vt:lpstr>
      <vt:lpstr>CV限定符（CV-qualifiers）</vt:lpstr>
      <vt:lpstr>PowerPoint 演示文稿</vt:lpstr>
      <vt:lpstr>C++语句概览</vt:lpstr>
      <vt:lpstr>常量的说明</vt:lpstr>
      <vt:lpstr>变量的说明</vt:lpstr>
      <vt:lpstr>有关变量的概念</vt:lpstr>
      <vt:lpstr>初始化（Initialization）</vt:lpstr>
      <vt:lpstr>定义（definition）</vt:lpstr>
      <vt:lpstr>命名空间的说明</vt:lpstr>
      <vt:lpstr>auto关键字</vt:lpstr>
      <vt:lpstr>using 关键字</vt:lpstr>
      <vt:lpstr>typedef关键字</vt:lpstr>
      <vt:lpstr>第二章 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2009-05-27T07:01:46Z</dcterms:created>
  <dcterms:modified xsi:type="dcterms:W3CDTF">2019-09-22T10:59:26Z</dcterms:modified>
</cp:coreProperties>
</file>