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2"/>
  </p:notesMasterIdLst>
  <p:handoutMasterIdLst>
    <p:handoutMasterId r:id="rId93"/>
  </p:handoutMasterIdLst>
  <p:sldIdLst>
    <p:sldId id="256" r:id="rId2"/>
    <p:sldId id="939" r:id="rId3"/>
    <p:sldId id="940" r:id="rId4"/>
    <p:sldId id="861" r:id="rId5"/>
    <p:sldId id="862" r:id="rId6"/>
    <p:sldId id="863" r:id="rId7"/>
    <p:sldId id="864" r:id="rId8"/>
    <p:sldId id="865" r:id="rId9"/>
    <p:sldId id="866" r:id="rId10"/>
    <p:sldId id="867" r:id="rId11"/>
    <p:sldId id="868" r:id="rId12"/>
    <p:sldId id="869" r:id="rId13"/>
    <p:sldId id="941" r:id="rId14"/>
    <p:sldId id="871" r:id="rId15"/>
    <p:sldId id="872" r:id="rId16"/>
    <p:sldId id="873" r:id="rId17"/>
    <p:sldId id="874" r:id="rId18"/>
    <p:sldId id="875" r:id="rId19"/>
    <p:sldId id="876" r:id="rId20"/>
    <p:sldId id="877" r:id="rId21"/>
    <p:sldId id="878" r:id="rId22"/>
    <p:sldId id="942" r:id="rId23"/>
    <p:sldId id="879" r:id="rId24"/>
    <p:sldId id="949" r:id="rId25"/>
    <p:sldId id="880" r:id="rId26"/>
    <p:sldId id="881" r:id="rId27"/>
    <p:sldId id="882" r:id="rId28"/>
    <p:sldId id="883" r:id="rId29"/>
    <p:sldId id="884" r:id="rId30"/>
    <p:sldId id="885" r:id="rId31"/>
    <p:sldId id="886" r:id="rId32"/>
    <p:sldId id="887" r:id="rId33"/>
    <p:sldId id="888" r:id="rId34"/>
    <p:sldId id="889" r:id="rId35"/>
    <p:sldId id="890" r:id="rId36"/>
    <p:sldId id="891" r:id="rId37"/>
    <p:sldId id="943" r:id="rId38"/>
    <p:sldId id="892" r:id="rId39"/>
    <p:sldId id="893" r:id="rId40"/>
    <p:sldId id="894" r:id="rId41"/>
    <p:sldId id="944" r:id="rId42"/>
    <p:sldId id="895" r:id="rId43"/>
    <p:sldId id="896" r:id="rId44"/>
    <p:sldId id="897" r:id="rId45"/>
    <p:sldId id="898" r:id="rId46"/>
    <p:sldId id="899" r:id="rId47"/>
    <p:sldId id="900" r:id="rId48"/>
    <p:sldId id="901" r:id="rId49"/>
    <p:sldId id="902" r:id="rId50"/>
    <p:sldId id="945" r:id="rId51"/>
    <p:sldId id="903" r:id="rId52"/>
    <p:sldId id="904" r:id="rId53"/>
    <p:sldId id="905" r:id="rId54"/>
    <p:sldId id="906" r:id="rId55"/>
    <p:sldId id="907" r:id="rId56"/>
    <p:sldId id="908" r:id="rId57"/>
    <p:sldId id="909" r:id="rId58"/>
    <p:sldId id="910" r:id="rId59"/>
    <p:sldId id="911" r:id="rId60"/>
    <p:sldId id="912" r:id="rId61"/>
    <p:sldId id="946" r:id="rId62"/>
    <p:sldId id="913" r:id="rId63"/>
    <p:sldId id="914" r:id="rId64"/>
    <p:sldId id="915" r:id="rId65"/>
    <p:sldId id="947" r:id="rId66"/>
    <p:sldId id="916" r:id="rId67"/>
    <p:sldId id="918" r:id="rId68"/>
    <p:sldId id="950" r:id="rId69"/>
    <p:sldId id="919" r:id="rId70"/>
    <p:sldId id="920" r:id="rId71"/>
    <p:sldId id="921" r:id="rId72"/>
    <p:sldId id="922" r:id="rId73"/>
    <p:sldId id="923" r:id="rId74"/>
    <p:sldId id="924" r:id="rId75"/>
    <p:sldId id="925" r:id="rId76"/>
    <p:sldId id="926" r:id="rId77"/>
    <p:sldId id="927" r:id="rId78"/>
    <p:sldId id="928" r:id="rId79"/>
    <p:sldId id="929" r:id="rId80"/>
    <p:sldId id="948" r:id="rId81"/>
    <p:sldId id="930" r:id="rId82"/>
    <p:sldId id="931" r:id="rId83"/>
    <p:sldId id="932" r:id="rId84"/>
    <p:sldId id="933" r:id="rId85"/>
    <p:sldId id="938" r:id="rId86"/>
    <p:sldId id="934" r:id="rId87"/>
    <p:sldId id="935" r:id="rId88"/>
    <p:sldId id="936" r:id="rId89"/>
    <p:sldId id="937" r:id="rId90"/>
    <p:sldId id="746" r:id="rId91"/>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86006A"/>
    <a:srgbClr val="820064"/>
    <a:srgbClr val="FFE9FB"/>
    <a:srgbClr val="FFF1FC"/>
    <a:srgbClr val="173660"/>
    <a:srgbClr val="00FF00"/>
    <a:srgbClr val="3399FF"/>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13" autoAdjust="0"/>
    <p:restoredTop sz="88245" autoAdjust="0"/>
  </p:normalViewPr>
  <p:slideViewPr>
    <p:cSldViewPr>
      <p:cViewPr varScale="1">
        <p:scale>
          <a:sx n="97" d="100"/>
          <a:sy n="97" d="100"/>
        </p:scale>
        <p:origin x="-195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2019/9/22</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2019/9/22</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61</a:t>
            </a:fld>
            <a:endParaRPr lang="zh-CN" altLang="en-US"/>
          </a:p>
        </p:txBody>
      </p:sp>
    </p:spTree>
    <p:extLst>
      <p:ext uri="{BB962C8B-B14F-4D97-AF65-F5344CB8AC3E}">
        <p14:creationId xmlns:p14="http://schemas.microsoft.com/office/powerpoint/2010/main" val="3376754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65</a:t>
            </a:fld>
            <a:endParaRPr lang="zh-CN" altLang="en-US"/>
          </a:p>
        </p:txBody>
      </p:sp>
    </p:spTree>
    <p:extLst>
      <p:ext uri="{BB962C8B-B14F-4D97-AF65-F5344CB8AC3E}">
        <p14:creationId xmlns:p14="http://schemas.microsoft.com/office/powerpoint/2010/main" val="1380481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r>
              <a:rPr lang="zh-CN" altLang="en-US" dirty="0"/>
              <a:t>的内存分配是由高地址向低地址分配的，变量在内存中的首地址为高地址。指针的作用是操作变量的地址。原先都是操作变量的值</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67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为什么称为表达式，因为，无论是函数调用还是强制类型转换，这个“表达式”都有值，即函数返回值或强制类型转换后得到的值</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73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同样，这个“表达式”也有值，就是字长。</a:t>
            </a:r>
            <a:r>
              <a:rPr lang="en-US" altLang="zh-CN" dirty="0" err="1"/>
              <a:t>sizeof</a:t>
            </a:r>
            <a:r>
              <a:rPr lang="zh-CN" altLang="en-US" dirty="0"/>
              <a:t>不是左值，不能用增量运算</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76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81</a:t>
            </a:fld>
            <a:endParaRPr lang="zh-CN" altLang="en-US"/>
          </a:p>
        </p:txBody>
      </p:sp>
    </p:spTree>
    <p:extLst>
      <p:ext uri="{BB962C8B-B14F-4D97-AF65-F5344CB8AC3E}">
        <p14:creationId xmlns:p14="http://schemas.microsoft.com/office/powerpoint/2010/main" val="1663069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90</a:t>
            </a:fld>
            <a:endParaRPr lang="zh-CN" altLang="en-US"/>
          </a:p>
        </p:txBody>
      </p:sp>
    </p:spTree>
    <p:extLst>
      <p:ext uri="{BB962C8B-B14F-4D97-AF65-F5344CB8AC3E}">
        <p14:creationId xmlns:p14="http://schemas.microsoft.com/office/powerpoint/2010/main" val="3917130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a:t>
            </a:fld>
            <a:endParaRPr lang="zh-CN" altLang="en-US"/>
          </a:p>
        </p:txBody>
      </p:sp>
    </p:spTree>
    <p:extLst>
      <p:ext uri="{BB962C8B-B14F-4D97-AF65-F5344CB8AC3E}">
        <p14:creationId xmlns:p14="http://schemas.microsoft.com/office/powerpoint/2010/main" val="2881286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extLst>
      <p:ext uri="{BB962C8B-B14F-4D97-AF65-F5344CB8AC3E}">
        <p14:creationId xmlns:p14="http://schemas.microsoft.com/office/powerpoint/2010/main" val="2881286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表达式的类型：算术表达式、逻辑表达式、关系表达式、</a:t>
            </a:r>
            <a:r>
              <a:rPr lang="en-US" altLang="zh-CN" dirty="0"/>
              <a:t>……</a:t>
            </a:r>
          </a:p>
          <a:p>
            <a:r>
              <a:rPr lang="zh-CN" altLang="en-US" dirty="0"/>
              <a:t>表达式跟语句的区别在于表达式有值，而语句没有值</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13</a:t>
            </a:fld>
            <a:endParaRPr lang="zh-CN" altLang="en-US"/>
          </a:p>
        </p:txBody>
      </p:sp>
    </p:spTree>
    <p:extLst>
      <p:ext uri="{BB962C8B-B14F-4D97-AF65-F5344CB8AC3E}">
        <p14:creationId xmlns:p14="http://schemas.microsoft.com/office/powerpoint/2010/main" val="3168439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22</a:t>
            </a:fld>
            <a:endParaRPr lang="zh-CN" altLang="en-US"/>
          </a:p>
        </p:txBody>
      </p:sp>
    </p:spTree>
    <p:extLst>
      <p:ext uri="{BB962C8B-B14F-4D97-AF65-F5344CB8AC3E}">
        <p14:creationId xmlns:p14="http://schemas.microsoft.com/office/powerpoint/2010/main" val="4220927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37</a:t>
            </a:fld>
            <a:endParaRPr lang="zh-CN" altLang="en-US"/>
          </a:p>
        </p:txBody>
      </p:sp>
    </p:spTree>
    <p:extLst>
      <p:ext uri="{BB962C8B-B14F-4D97-AF65-F5344CB8AC3E}">
        <p14:creationId xmlns:p14="http://schemas.microsoft.com/office/powerpoint/2010/main" val="3932081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41</a:t>
            </a:fld>
            <a:endParaRPr lang="zh-CN" altLang="en-US"/>
          </a:p>
        </p:txBody>
      </p:sp>
    </p:spTree>
    <p:extLst>
      <p:ext uri="{BB962C8B-B14F-4D97-AF65-F5344CB8AC3E}">
        <p14:creationId xmlns:p14="http://schemas.microsoft.com/office/powerpoint/2010/main" val="3771693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50</a:t>
            </a:fld>
            <a:endParaRPr lang="zh-CN" altLang="en-US"/>
          </a:p>
        </p:txBody>
      </p:sp>
    </p:spTree>
    <p:extLst>
      <p:ext uri="{BB962C8B-B14F-4D97-AF65-F5344CB8AC3E}">
        <p14:creationId xmlns:p14="http://schemas.microsoft.com/office/powerpoint/2010/main" val="183629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5" name="日期占位符 3"/>
          <p:cNvSpPr>
            <a:spLocks noGrp="1"/>
          </p:cNvSpPr>
          <p:nvPr>
            <p:ph type="dt" sz="half" idx="10"/>
          </p:nvPr>
        </p:nvSpPr>
        <p:spPr>
          <a:xfrm>
            <a:off x="6500813" y="6551613"/>
            <a:ext cx="1500187" cy="306387"/>
          </a:xfrm>
          <a:prstGeom prst="rect">
            <a:avLst/>
          </a:prstGeom>
        </p:spPr>
        <p:txBody>
          <a:bodyPr/>
          <a:lstStyle>
            <a:lvl1pPr>
              <a:defRPr/>
            </a:lvl1pPr>
          </a:lstStyle>
          <a:p>
            <a:pPr>
              <a:defRPr/>
            </a:pPr>
            <a:endParaRPr lang="zh-CN" altLang="en-US"/>
          </a:p>
        </p:txBody>
      </p:sp>
      <p:sp>
        <p:nvSpPr>
          <p:cNvPr id="6" name="页脚占位符 4"/>
          <p:cNvSpPr>
            <a:spLocks noGrp="1"/>
          </p:cNvSpPr>
          <p:nvPr>
            <p:ph type="ftr" sz="quarter" idx="11"/>
          </p:nvPr>
        </p:nvSpPr>
        <p:spPr>
          <a:xfrm>
            <a:off x="3721026" y="6551613"/>
            <a:ext cx="1715070" cy="306387"/>
          </a:xfrm>
          <a:prstGeom prst="rect">
            <a:avLst/>
          </a:prstGeom>
        </p:spPr>
        <p:txBody>
          <a:bodyPr/>
          <a:lstStyle>
            <a:lvl1pPr algn="l">
              <a:defRPr/>
            </a:lvl1pPr>
          </a:lstStyle>
          <a:p>
            <a:pPr>
              <a:defRPr/>
            </a:pP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4"/>
          <p:cNvSpPr>
            <a:spLocks noGrp="1"/>
          </p:cNvSpPr>
          <p:nvPr>
            <p:ph type="ftr" sz="quarter" idx="11"/>
          </p:nvPr>
        </p:nvSpPr>
        <p:spPr>
          <a:xfrm>
            <a:off x="3721026" y="6551613"/>
            <a:ext cx="1715070" cy="306387"/>
          </a:xfrm>
          <a:prstGeom prst="rect">
            <a:avLst/>
          </a:prstGeom>
        </p:spPr>
        <p:txBody>
          <a:bodyPr/>
          <a:lstStyle>
            <a:lvl1pPr>
              <a:defRPr/>
            </a:lvl1pPr>
          </a:lstStyle>
          <a:p>
            <a:pPr>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4"/>
          <p:cNvSpPr>
            <a:spLocks noGrp="1"/>
          </p:cNvSpPr>
          <p:nvPr>
            <p:ph type="ftr" sz="quarter" idx="18"/>
          </p:nvPr>
        </p:nvSpPr>
        <p:spPr>
          <a:xfrm>
            <a:off x="3721026" y="6551613"/>
            <a:ext cx="1715070" cy="306387"/>
          </a:xfrm>
          <a:prstGeom prst="rect">
            <a:avLst/>
          </a:prstGeom>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4" name="图片 12"/>
          <p:cNvPicPr>
            <a:picLocks noChangeAspect="1"/>
          </p:cNvPicPr>
          <p:nvPr/>
        </p:nvPicPr>
        <p:blipFill>
          <a:blip r:embed="rId8"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9" cstate="print"/>
          <a:srcRect/>
          <a:stretch>
            <a:fillRect/>
          </a:stretch>
        </p:blipFill>
        <p:spPr bwMode="auto">
          <a:xfrm>
            <a:off x="8329613" y="50800"/>
            <a:ext cx="781050" cy="776288"/>
          </a:xfrm>
          <a:prstGeom prst="rect">
            <a:avLst/>
          </a:prstGeom>
          <a:noFill/>
          <a:ln w="9525">
            <a:noFill/>
            <a:miter lim="800000"/>
            <a:headEnd/>
            <a:tailEnd/>
          </a:ln>
        </p:spPr>
      </p:pic>
      <p:sp>
        <p:nvSpPr>
          <p:cNvPr id="2" name="TextBox 1"/>
          <p:cNvSpPr txBox="1"/>
          <p:nvPr userDrawn="1"/>
        </p:nvSpPr>
        <p:spPr>
          <a:xfrm>
            <a:off x="5868144" y="6572250"/>
            <a:ext cx="3242519" cy="276999"/>
          </a:xfrm>
          <a:prstGeom prst="rect">
            <a:avLst/>
          </a:prstGeom>
          <a:noFill/>
        </p:spPr>
        <p:txBody>
          <a:bodyPr wrap="square" rtlCol="0">
            <a:spAutoFit/>
          </a:bodyPr>
          <a:lstStyle/>
          <a:p>
            <a:pPr algn="r"/>
            <a:r>
              <a:rPr lang="en-US" altLang="zh-CN" sz="1200" dirty="0">
                <a:solidFill>
                  <a:schemeClr val="bg1"/>
                </a:solidFill>
              </a:rPr>
              <a:t>Database &amp; Information System Lab</a:t>
            </a:r>
            <a:endParaRPr lang="zh-CN" altLang="en-US" sz="12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 Id="rId9" Type="http://schemas.openxmlformats.org/officeDocument/2006/relationships/slide" Target="slide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3.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slide" Target="slide5.xml"/><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slide" Target="slide5.xml"/><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6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6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slide" Target="slide5.xml"/><Relationship Id="rId4" Type="http://schemas.openxmlformats.org/officeDocument/2006/relationships/image" Target="../media/image26.wmf"/></Relationships>
</file>

<file path=ppt/slides/_rels/slide6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3.xml"/><Relationship Id="rId4" Type="http://schemas.openxmlformats.org/officeDocument/2006/relationships/slide" Target="slide5.xml"/></Relationships>
</file>

<file path=ppt/slides/_rels/slide7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第三章 运算符与表达式</a:t>
            </a:r>
          </a:p>
        </p:txBody>
      </p:sp>
      <p:sp>
        <p:nvSpPr>
          <p:cNvPr id="3076" name="副标题 8"/>
          <p:cNvSpPr>
            <a:spLocks noGrp="1"/>
          </p:cNvSpPr>
          <p:nvPr>
            <p:ph type="subTitle" idx="1"/>
          </p:nvPr>
        </p:nvSpPr>
        <p:spPr>
          <a:xfrm>
            <a:off x="714375" y="4000500"/>
            <a:ext cx="7715250" cy="1928813"/>
          </a:xfrm>
        </p:spPr>
        <p:txBody>
          <a:bodyPr/>
          <a:lstStyle/>
          <a:p>
            <a:r>
              <a:rPr lang="zh-CN" altLang="en-US" sz="2000"/>
              <a:t>主讲：张海威</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itchFamily="2" charset="-122"/>
              </a:rPr>
              <a:t>计算机学院</a:t>
            </a:r>
            <a:r>
              <a:rPr lang="en-US" altLang="zh-CN" sz="1600" dirty="0">
                <a:solidFill>
                  <a:schemeClr val="bg1"/>
                </a:solidFill>
                <a:latin typeface="+mn-lt"/>
                <a:ea typeface="方正姚体" pitchFamily="2" charset="-122"/>
              </a:rPr>
              <a:t>&amp;</a:t>
            </a:r>
            <a:r>
              <a:rPr lang="zh-CN" altLang="en-US" sz="1600" dirty="0">
                <a:solidFill>
                  <a:schemeClr val="bg1"/>
                </a:solidFill>
                <a:latin typeface="+mn-lt"/>
                <a:ea typeface="方正姚体"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3"/>
          <p:cNvSpPr>
            <a:spLocks noChangeArrowheads="1"/>
          </p:cNvSpPr>
          <p:nvPr/>
        </p:nvSpPr>
        <p:spPr bwMode="auto">
          <a:xfrm>
            <a:off x="457200" y="1576406"/>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186006"/>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lIns="0" rIns="0" anchor="ctr"/>
          <a:lstStyle/>
          <a:p>
            <a:pPr lvl="1"/>
            <a:r>
              <a:rPr lang="zh-CN" altLang="en-US" sz="2400" b="1" dirty="0">
                <a:solidFill>
                  <a:schemeClr val="bg1"/>
                </a:solidFill>
                <a:latin typeface="黑体" pitchFamily="49" charset="-122"/>
                <a:ea typeface="黑体" pitchFamily="49" charset="-122"/>
              </a:rPr>
              <a:t>参加运算的运算分量</a:t>
            </a:r>
            <a:endParaRPr lang="en-US" altLang="zh-CN" sz="2400" b="1" dirty="0">
              <a:solidFill>
                <a:schemeClr val="bg1"/>
              </a:solidFill>
              <a:latin typeface="黑体" pitchFamily="49" charset="-122"/>
              <a:ea typeface="黑体" pitchFamily="49" charset="-122"/>
            </a:endParaRPr>
          </a:p>
          <a:p>
            <a:pPr lvl="1"/>
            <a:r>
              <a:rPr lang="zh-CN" altLang="en-US" sz="2400" b="1" dirty="0">
                <a:solidFill>
                  <a:schemeClr val="bg1"/>
                </a:solidFill>
                <a:latin typeface="黑体" pitchFamily="49" charset="-122"/>
                <a:ea typeface="黑体" pitchFamily="49" charset="-122"/>
              </a:rPr>
              <a:t>数量和类型</a:t>
            </a:r>
            <a:endParaRPr lang="en-US" altLang="zh-CN" sz="2400" b="1" dirty="0">
              <a:solidFill>
                <a:schemeClr val="bg1"/>
              </a:solidFill>
              <a:latin typeface="黑体" pitchFamily="49" charset="-122"/>
              <a:ea typeface="黑体" pitchFamily="49" charset="-122"/>
            </a:endParaRPr>
          </a:p>
        </p:txBody>
      </p:sp>
      <p:sp>
        <p:nvSpPr>
          <p:cNvPr id="48133" name="AutoShape 5"/>
          <p:cNvSpPr>
            <a:spLocks noChangeArrowheads="1"/>
          </p:cNvSpPr>
          <p:nvPr/>
        </p:nvSpPr>
        <p:spPr bwMode="gray">
          <a:xfrm>
            <a:off x="838200" y="3329006"/>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lIns="0" rIns="0" anchor="ctr"/>
          <a:lstStyle/>
          <a:p>
            <a:pPr lvl="1"/>
            <a:r>
              <a:rPr lang="zh-CN" altLang="en-US" sz="2400" b="1" dirty="0">
                <a:solidFill>
                  <a:schemeClr val="bg1"/>
                </a:solidFill>
                <a:latin typeface="黑体" pitchFamily="49" charset="-122"/>
                <a:ea typeface="黑体" pitchFamily="49" charset="-122"/>
              </a:rPr>
              <a:t>运算结果的类型</a:t>
            </a:r>
            <a:endParaRPr lang="en-US" altLang="zh-CN" sz="2400" b="1" dirty="0">
              <a:solidFill>
                <a:schemeClr val="bg1"/>
              </a:solidFill>
              <a:latin typeface="黑体" pitchFamily="49" charset="-122"/>
              <a:ea typeface="黑体" pitchFamily="49" charset="-122"/>
            </a:endParaRPr>
          </a:p>
        </p:txBody>
      </p:sp>
      <p:sp>
        <p:nvSpPr>
          <p:cNvPr id="48134" name="AutoShape 6"/>
          <p:cNvSpPr>
            <a:spLocks noChangeArrowheads="1"/>
          </p:cNvSpPr>
          <p:nvPr/>
        </p:nvSpPr>
        <p:spPr bwMode="gray">
          <a:xfrm>
            <a:off x="838200" y="4472006"/>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lIns="0" rIns="0" anchor="ctr"/>
          <a:lstStyle/>
          <a:p>
            <a:pPr lvl="1"/>
            <a:r>
              <a:rPr lang="zh-CN" altLang="en-US" sz="2400" b="1" dirty="0">
                <a:solidFill>
                  <a:schemeClr val="bg1"/>
                </a:solidFill>
                <a:latin typeface="黑体" pitchFamily="49" charset="-122"/>
                <a:ea typeface="黑体" pitchFamily="49" charset="-122"/>
              </a:rPr>
              <a:t>运算的具体操作</a:t>
            </a:r>
            <a:endParaRPr lang="en-US" altLang="zh-CN" sz="2400" b="1" dirty="0">
              <a:solidFill>
                <a:schemeClr val="bg1"/>
              </a:solidFill>
              <a:latin typeface="黑体" pitchFamily="49" charset="-122"/>
              <a:ea typeface="黑体" pitchFamily="49" charset="-122"/>
            </a:endParaRPr>
          </a:p>
        </p:txBody>
      </p:sp>
      <p:sp>
        <p:nvSpPr>
          <p:cNvPr id="48135" name="AutoShape 7"/>
          <p:cNvSpPr>
            <a:spLocks noChangeArrowheads="1"/>
          </p:cNvSpPr>
          <p:nvPr/>
        </p:nvSpPr>
        <p:spPr bwMode="auto">
          <a:xfrm>
            <a:off x="6086476" y="3100406"/>
            <a:ext cx="2771804" cy="1295400"/>
          </a:xfrm>
          <a:prstGeom prst="roundRect">
            <a:avLst>
              <a:gd name="adj" fmla="val 9106"/>
            </a:avLst>
          </a:prstGeom>
          <a:noFill/>
          <a:ln w="25400">
            <a:noFill/>
            <a:round/>
            <a:headEnd/>
            <a:tailEnd/>
          </a:ln>
          <a:effectLst/>
        </p:spPr>
        <p:txBody>
          <a:bodyPr anchor="ctr"/>
          <a:lstStyle/>
          <a:p>
            <a:pPr algn="ctr"/>
            <a:r>
              <a:rPr lang="zh-CN" altLang="en-US" sz="3200" dirty="0">
                <a:latin typeface="+mn-ea"/>
                <a:ea typeface="+mn-ea"/>
              </a:rPr>
              <a:t>运算类型之间的区别</a:t>
            </a:r>
            <a:endParaRPr lang="en-US" altLang="zh-CN" sz="3200" dirty="0">
              <a:latin typeface="+mn-ea"/>
              <a:ea typeface="+mn-ea"/>
            </a:endParaRPr>
          </a:p>
        </p:txBody>
      </p:sp>
      <p:sp>
        <p:nvSpPr>
          <p:cNvPr id="10" name="标题 9"/>
          <p:cNvSpPr>
            <a:spLocks noGrp="1"/>
          </p:cNvSpPr>
          <p:nvPr>
            <p:ph type="title"/>
          </p:nvPr>
        </p:nvSpPr>
        <p:spPr/>
        <p:txBody>
          <a:bodyPr/>
          <a:lstStyle/>
          <a:p>
            <a:r>
              <a:rPr lang="zh-CN" altLang="en-US" dirty="0"/>
              <a:t>运算类型</a:t>
            </a:r>
          </a:p>
        </p:txBody>
      </p:sp>
      <p:sp>
        <p:nvSpPr>
          <p:cNvPr id="8" name="矩形 7">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9" name="矩形 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3301547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AutoShape 3"/>
          <p:cNvSpPr>
            <a:spLocks noChangeArrowheads="1"/>
          </p:cNvSpPr>
          <p:nvPr/>
        </p:nvSpPr>
        <p:spPr bwMode="gray">
          <a:xfrm rot="39573186">
            <a:off x="4777581" y="2726522"/>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77582" y="4890284"/>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558381" y="2802722"/>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520281" y="4856947"/>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356225" y="3854441"/>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946400" y="3848091"/>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92400" y="2085966"/>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2" name="Group 10"/>
          <p:cNvGrpSpPr>
            <a:grpSpLocks/>
          </p:cNvGrpSpPr>
          <p:nvPr/>
        </p:nvGrpSpPr>
        <p:grpSpPr bwMode="auto">
          <a:xfrm>
            <a:off x="3429000" y="2144703"/>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3" name="Group 13"/>
          <p:cNvGrpSpPr>
            <a:grpSpLocks/>
          </p:cNvGrpSpPr>
          <p:nvPr/>
        </p:nvGrpSpPr>
        <p:grpSpPr bwMode="auto">
          <a:xfrm>
            <a:off x="2484438" y="3800466"/>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4" name="Group 16"/>
          <p:cNvGrpSpPr>
            <a:grpSpLocks/>
          </p:cNvGrpSpPr>
          <p:nvPr/>
        </p:nvGrpSpPr>
        <p:grpSpPr bwMode="auto">
          <a:xfrm>
            <a:off x="3348038" y="5343516"/>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 name="Group 19"/>
          <p:cNvGrpSpPr>
            <a:grpSpLocks/>
          </p:cNvGrpSpPr>
          <p:nvPr/>
        </p:nvGrpSpPr>
        <p:grpSpPr bwMode="auto">
          <a:xfrm>
            <a:off x="5278438" y="2124066"/>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6" name="Group 22"/>
          <p:cNvGrpSpPr>
            <a:grpSpLocks/>
          </p:cNvGrpSpPr>
          <p:nvPr/>
        </p:nvGrpSpPr>
        <p:grpSpPr bwMode="auto">
          <a:xfrm>
            <a:off x="6227763" y="3800466"/>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7" name="Group 25"/>
          <p:cNvGrpSpPr>
            <a:grpSpLocks/>
          </p:cNvGrpSpPr>
          <p:nvPr/>
        </p:nvGrpSpPr>
        <p:grpSpPr bwMode="auto">
          <a:xfrm>
            <a:off x="5334000" y="5400666"/>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624263" y="3038466"/>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617913" y="3022591"/>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751263" y="3165466"/>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733800" y="3138478"/>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835400" y="3249603"/>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857625" y="3268653"/>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75088" y="3278178"/>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90963" y="3292466"/>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71925" y="3328978"/>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1237" name="Text Box 37"/>
          <p:cNvSpPr txBox="1">
            <a:spLocks noChangeArrowheads="1"/>
          </p:cNvSpPr>
          <p:nvPr/>
        </p:nvSpPr>
        <p:spPr bwMode="auto">
          <a:xfrm>
            <a:off x="3780571" y="3738553"/>
            <a:ext cx="1620958" cy="523220"/>
          </a:xfrm>
          <a:prstGeom prst="rect">
            <a:avLst/>
          </a:prstGeom>
          <a:noFill/>
          <a:ln w="9525" algn="ctr">
            <a:noFill/>
            <a:miter lim="800000"/>
            <a:headEnd/>
            <a:tailEnd/>
          </a:ln>
          <a:effectLst/>
        </p:spPr>
        <p:txBody>
          <a:bodyPr wrap="none">
            <a:spAutoFit/>
          </a:bodyPr>
          <a:lstStyle/>
          <a:p>
            <a:pPr algn="ctr" eaLnBrk="0" hangingPunct="0"/>
            <a:r>
              <a:rPr lang="zh-CN" altLang="en-US" sz="2800" dirty="0">
                <a:solidFill>
                  <a:srgbClr val="000000"/>
                </a:solidFill>
                <a:latin typeface="黑体" pitchFamily="49" charset="-122"/>
                <a:ea typeface="黑体" pitchFamily="49" charset="-122"/>
              </a:rPr>
              <a:t>运算类型</a:t>
            </a:r>
            <a:endParaRPr lang="en-US" altLang="zh-CN" sz="2800" dirty="0">
              <a:solidFill>
                <a:srgbClr val="000000"/>
              </a:solidFill>
              <a:latin typeface="黑体" pitchFamily="49" charset="-122"/>
              <a:ea typeface="黑体" pitchFamily="49" charset="-122"/>
            </a:endParaRPr>
          </a:p>
        </p:txBody>
      </p:sp>
      <p:sp>
        <p:nvSpPr>
          <p:cNvPr id="51238" name="Text Box 38"/>
          <p:cNvSpPr txBox="1">
            <a:spLocks noChangeArrowheads="1"/>
          </p:cNvSpPr>
          <p:nvPr/>
        </p:nvSpPr>
        <p:spPr bwMode="auto">
          <a:xfrm>
            <a:off x="5715000" y="2071678"/>
            <a:ext cx="1620957" cy="523220"/>
          </a:xfrm>
          <a:prstGeom prst="rect">
            <a:avLst/>
          </a:prstGeom>
          <a:noFill/>
          <a:ln w="9525" algn="ctr">
            <a:noFill/>
            <a:miter lim="800000"/>
            <a:headEnd/>
            <a:tailEnd/>
          </a:ln>
          <a:effectLst/>
        </p:spPr>
        <p:txBody>
          <a:bodyPr wrap="none">
            <a:spAutoFit/>
          </a:bodyPr>
          <a:lstStyle/>
          <a:p>
            <a:pPr eaLnBrk="0" hangingPunct="0"/>
            <a:r>
              <a:rPr lang="zh-CN" altLang="en-US" sz="2800" b="1" dirty="0">
                <a:solidFill>
                  <a:srgbClr val="0000FF"/>
                </a:solidFill>
                <a:ea typeface="宋体" pitchFamily="2" charset="-122"/>
              </a:rPr>
              <a:t>算术运算</a:t>
            </a:r>
            <a:endParaRPr lang="en-US" altLang="zh-CN" sz="2800" b="1" dirty="0">
              <a:solidFill>
                <a:srgbClr val="0000FF"/>
              </a:solidFill>
              <a:ea typeface="宋体" pitchFamily="2" charset="-122"/>
            </a:endParaRPr>
          </a:p>
        </p:txBody>
      </p:sp>
      <p:sp>
        <p:nvSpPr>
          <p:cNvPr id="51239" name="Text Box 39"/>
          <p:cNvSpPr txBox="1">
            <a:spLocks noChangeArrowheads="1"/>
          </p:cNvSpPr>
          <p:nvPr/>
        </p:nvSpPr>
        <p:spPr bwMode="auto">
          <a:xfrm>
            <a:off x="1776293" y="2071678"/>
            <a:ext cx="1620957" cy="523220"/>
          </a:xfrm>
          <a:prstGeom prst="rect">
            <a:avLst/>
          </a:prstGeom>
          <a:noFill/>
          <a:ln w="9525" algn="ctr">
            <a:noFill/>
            <a:miter lim="800000"/>
            <a:headEnd/>
            <a:tailEnd/>
          </a:ln>
          <a:effectLst/>
        </p:spPr>
        <p:txBody>
          <a:bodyPr wrap="none">
            <a:spAutoFit/>
          </a:bodyPr>
          <a:lstStyle/>
          <a:p>
            <a:pPr algn="r" eaLnBrk="0" hangingPunct="0"/>
            <a:r>
              <a:rPr lang="zh-CN" altLang="en-US" sz="2800" b="1" dirty="0">
                <a:solidFill>
                  <a:srgbClr val="0000FF"/>
                </a:solidFill>
                <a:ea typeface="宋体" pitchFamily="2" charset="-122"/>
              </a:rPr>
              <a:t>赋值运算</a:t>
            </a:r>
            <a:endParaRPr lang="en-US" altLang="zh-CN" sz="2800" b="1" dirty="0">
              <a:solidFill>
                <a:srgbClr val="0000FF"/>
              </a:solidFill>
              <a:ea typeface="宋体" pitchFamily="2" charset="-122"/>
            </a:endParaRPr>
          </a:p>
        </p:txBody>
      </p:sp>
      <p:sp>
        <p:nvSpPr>
          <p:cNvPr id="51240" name="Text Box 40"/>
          <p:cNvSpPr txBox="1">
            <a:spLocks noChangeArrowheads="1"/>
          </p:cNvSpPr>
          <p:nvPr/>
        </p:nvSpPr>
        <p:spPr bwMode="auto">
          <a:xfrm>
            <a:off x="6629400" y="3824278"/>
            <a:ext cx="1620957" cy="523220"/>
          </a:xfrm>
          <a:prstGeom prst="rect">
            <a:avLst/>
          </a:prstGeom>
          <a:noFill/>
          <a:ln w="9525" algn="ctr">
            <a:noFill/>
            <a:miter lim="800000"/>
            <a:headEnd/>
            <a:tailEnd/>
          </a:ln>
          <a:effectLst/>
        </p:spPr>
        <p:txBody>
          <a:bodyPr wrap="none">
            <a:spAutoFit/>
          </a:bodyPr>
          <a:lstStyle/>
          <a:p>
            <a:pPr eaLnBrk="0" hangingPunct="0"/>
            <a:r>
              <a:rPr lang="zh-CN" altLang="en-US" sz="2800" b="1" dirty="0">
                <a:solidFill>
                  <a:srgbClr val="0000FF"/>
                </a:solidFill>
                <a:ea typeface="宋体" pitchFamily="2" charset="-122"/>
              </a:rPr>
              <a:t>逻辑运算</a:t>
            </a:r>
            <a:endParaRPr lang="en-US" altLang="zh-CN" sz="2800" b="1" dirty="0">
              <a:solidFill>
                <a:srgbClr val="0000FF"/>
              </a:solidFill>
              <a:ea typeface="宋体" pitchFamily="2" charset="-122"/>
            </a:endParaRPr>
          </a:p>
        </p:txBody>
      </p:sp>
      <p:sp>
        <p:nvSpPr>
          <p:cNvPr id="51241" name="Text Box 41"/>
          <p:cNvSpPr txBox="1">
            <a:spLocks noChangeArrowheads="1"/>
          </p:cNvSpPr>
          <p:nvPr/>
        </p:nvSpPr>
        <p:spPr bwMode="auto">
          <a:xfrm>
            <a:off x="5715000" y="5424478"/>
            <a:ext cx="1620957" cy="523220"/>
          </a:xfrm>
          <a:prstGeom prst="rect">
            <a:avLst/>
          </a:prstGeom>
          <a:noFill/>
          <a:ln w="9525" algn="ctr">
            <a:noFill/>
            <a:miter lim="800000"/>
            <a:headEnd/>
            <a:tailEnd/>
          </a:ln>
          <a:effectLst/>
        </p:spPr>
        <p:txBody>
          <a:bodyPr wrap="none">
            <a:spAutoFit/>
          </a:bodyPr>
          <a:lstStyle/>
          <a:p>
            <a:pPr eaLnBrk="0" hangingPunct="0"/>
            <a:r>
              <a:rPr lang="zh-CN" altLang="en-US" sz="2800" b="1" dirty="0">
                <a:solidFill>
                  <a:srgbClr val="0000FF"/>
                </a:solidFill>
                <a:ea typeface="宋体" pitchFamily="2" charset="-122"/>
              </a:rPr>
              <a:t>其它运算</a:t>
            </a:r>
            <a:endParaRPr lang="en-US" altLang="zh-CN" sz="2800" b="1" dirty="0">
              <a:solidFill>
                <a:srgbClr val="0000FF"/>
              </a:solidFill>
              <a:ea typeface="宋体" pitchFamily="2" charset="-122"/>
            </a:endParaRPr>
          </a:p>
        </p:txBody>
      </p:sp>
      <p:sp>
        <p:nvSpPr>
          <p:cNvPr id="51242" name="Text Box 42"/>
          <p:cNvSpPr txBox="1">
            <a:spLocks noChangeArrowheads="1"/>
          </p:cNvSpPr>
          <p:nvPr/>
        </p:nvSpPr>
        <p:spPr bwMode="auto">
          <a:xfrm>
            <a:off x="861893" y="3824278"/>
            <a:ext cx="1620957" cy="523220"/>
          </a:xfrm>
          <a:prstGeom prst="rect">
            <a:avLst/>
          </a:prstGeom>
          <a:noFill/>
          <a:ln w="9525" algn="ctr">
            <a:noFill/>
            <a:miter lim="800000"/>
            <a:headEnd/>
            <a:tailEnd/>
          </a:ln>
          <a:effectLst/>
        </p:spPr>
        <p:txBody>
          <a:bodyPr wrap="none">
            <a:spAutoFit/>
          </a:bodyPr>
          <a:lstStyle/>
          <a:p>
            <a:pPr algn="r" eaLnBrk="0" hangingPunct="0"/>
            <a:r>
              <a:rPr lang="zh-CN" altLang="en-US" sz="2800" b="1" dirty="0">
                <a:solidFill>
                  <a:srgbClr val="0000FF"/>
                </a:solidFill>
                <a:ea typeface="宋体" pitchFamily="2" charset="-122"/>
              </a:rPr>
              <a:t>关系运算</a:t>
            </a:r>
            <a:endParaRPr lang="en-US" altLang="zh-CN" sz="2800" b="1" dirty="0">
              <a:solidFill>
                <a:srgbClr val="0000FF"/>
              </a:solidFill>
              <a:ea typeface="宋体" pitchFamily="2" charset="-122"/>
            </a:endParaRPr>
          </a:p>
        </p:txBody>
      </p:sp>
      <p:sp>
        <p:nvSpPr>
          <p:cNvPr id="51243" name="Text Box 43"/>
          <p:cNvSpPr txBox="1">
            <a:spLocks noChangeArrowheads="1"/>
          </p:cNvSpPr>
          <p:nvPr/>
        </p:nvSpPr>
        <p:spPr bwMode="auto">
          <a:xfrm>
            <a:off x="2059166" y="5362566"/>
            <a:ext cx="1261884" cy="523220"/>
          </a:xfrm>
          <a:prstGeom prst="rect">
            <a:avLst/>
          </a:prstGeom>
          <a:noFill/>
          <a:ln w="9525" algn="ctr">
            <a:noFill/>
            <a:miter lim="800000"/>
            <a:headEnd/>
            <a:tailEnd/>
          </a:ln>
          <a:effectLst/>
        </p:spPr>
        <p:txBody>
          <a:bodyPr wrap="none">
            <a:spAutoFit/>
          </a:bodyPr>
          <a:lstStyle/>
          <a:p>
            <a:pPr algn="r" eaLnBrk="0" hangingPunct="0"/>
            <a:r>
              <a:rPr lang="zh-CN" altLang="en-US" sz="2800" b="1" dirty="0">
                <a:solidFill>
                  <a:srgbClr val="0000FF"/>
                </a:solidFill>
                <a:ea typeface="宋体" pitchFamily="2" charset="-122"/>
              </a:rPr>
              <a:t>位运算</a:t>
            </a:r>
            <a:endParaRPr lang="en-US" altLang="zh-CN" sz="2800" b="1" dirty="0">
              <a:solidFill>
                <a:srgbClr val="0000FF"/>
              </a:solidFill>
              <a:ea typeface="宋体" pitchFamily="2" charset="-122"/>
            </a:endParaRPr>
          </a:p>
        </p:txBody>
      </p:sp>
      <p:sp>
        <p:nvSpPr>
          <p:cNvPr id="46" name="标题 45"/>
          <p:cNvSpPr>
            <a:spLocks noGrp="1"/>
          </p:cNvSpPr>
          <p:nvPr>
            <p:ph type="title"/>
          </p:nvPr>
        </p:nvSpPr>
        <p:spPr/>
        <p:txBody>
          <a:bodyPr/>
          <a:lstStyle/>
          <a:p>
            <a:r>
              <a:rPr lang="zh-CN" altLang="en-US" dirty="0"/>
              <a:t>根据运算的功能和含义</a:t>
            </a:r>
          </a:p>
        </p:txBody>
      </p:sp>
      <p:sp>
        <p:nvSpPr>
          <p:cNvPr id="45" name="矩形 4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3520745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根据参加运算的运算分量的个数</a:t>
            </a:r>
          </a:p>
        </p:txBody>
      </p:sp>
      <p:sp>
        <p:nvSpPr>
          <p:cNvPr id="6" name="AutoShape 3"/>
          <p:cNvSpPr>
            <a:spLocks noChangeArrowheads="1"/>
          </p:cNvSpPr>
          <p:nvPr/>
        </p:nvSpPr>
        <p:spPr bwMode="gray">
          <a:xfrm>
            <a:off x="2916238" y="3078163"/>
            <a:ext cx="504825" cy="576262"/>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7" name="AutoShape 4"/>
          <p:cNvSpPr>
            <a:spLocks noChangeArrowheads="1"/>
          </p:cNvSpPr>
          <p:nvPr/>
        </p:nvSpPr>
        <p:spPr bwMode="gray">
          <a:xfrm>
            <a:off x="5651500" y="3078163"/>
            <a:ext cx="504825" cy="576262"/>
          </a:xfrm>
          <a:prstGeom prst="chevron">
            <a:avLst>
              <a:gd name="adj" fmla="val 52514"/>
            </a:avLst>
          </a:prstGeom>
          <a:solidFill>
            <a:schemeClr val="hlink"/>
          </a:solidFill>
          <a:ln w="0" algn="ctr">
            <a:noFill/>
            <a:miter lim="800000"/>
            <a:headEnd/>
            <a:tailEnd/>
          </a:ln>
          <a:effectLst/>
        </p:spPr>
        <p:txBody>
          <a:bodyPr wrap="none" anchor="ctr"/>
          <a:lstStyle/>
          <a:p>
            <a:endParaRPr lang="zh-CN" altLang="en-US"/>
          </a:p>
        </p:txBody>
      </p:sp>
      <p:sp>
        <p:nvSpPr>
          <p:cNvPr id="8" name="Oval 5"/>
          <p:cNvSpPr>
            <a:spLocks noChangeArrowheads="1"/>
          </p:cNvSpPr>
          <p:nvPr/>
        </p:nvSpPr>
        <p:spPr bwMode="gray">
          <a:xfrm>
            <a:off x="6227763" y="2286000"/>
            <a:ext cx="2160587" cy="216058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9" name="Oval 6"/>
          <p:cNvSpPr>
            <a:spLocks noChangeArrowheads="1"/>
          </p:cNvSpPr>
          <p:nvPr/>
        </p:nvSpPr>
        <p:spPr bwMode="gray">
          <a:xfrm>
            <a:off x="6227763" y="2286000"/>
            <a:ext cx="2160587" cy="2160588"/>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10" name="Oval 7"/>
          <p:cNvSpPr>
            <a:spLocks noChangeArrowheads="1"/>
          </p:cNvSpPr>
          <p:nvPr/>
        </p:nvSpPr>
        <p:spPr bwMode="gray">
          <a:xfrm>
            <a:off x="6369050" y="2427288"/>
            <a:ext cx="1878013" cy="187801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11" name="Oval 8"/>
          <p:cNvSpPr>
            <a:spLocks noChangeArrowheads="1"/>
          </p:cNvSpPr>
          <p:nvPr/>
        </p:nvSpPr>
        <p:spPr bwMode="gray">
          <a:xfrm>
            <a:off x="6400800" y="2438400"/>
            <a:ext cx="1878013" cy="1878013"/>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12" name="Oval 9"/>
          <p:cNvSpPr>
            <a:spLocks noChangeArrowheads="1"/>
          </p:cNvSpPr>
          <p:nvPr/>
        </p:nvSpPr>
        <p:spPr bwMode="gray">
          <a:xfrm>
            <a:off x="6470650" y="252095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13" name="Oval 10"/>
          <p:cNvSpPr>
            <a:spLocks noChangeArrowheads="1"/>
          </p:cNvSpPr>
          <p:nvPr/>
        </p:nvSpPr>
        <p:spPr bwMode="gray">
          <a:xfrm>
            <a:off x="755650" y="2279650"/>
            <a:ext cx="2160588" cy="2160588"/>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14" name="Oval 11"/>
          <p:cNvSpPr>
            <a:spLocks noChangeArrowheads="1"/>
          </p:cNvSpPr>
          <p:nvPr/>
        </p:nvSpPr>
        <p:spPr bwMode="gray">
          <a:xfrm>
            <a:off x="755650" y="2279650"/>
            <a:ext cx="2160588" cy="2160588"/>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15" name="Oval 12"/>
          <p:cNvSpPr>
            <a:spLocks noChangeArrowheads="1"/>
          </p:cNvSpPr>
          <p:nvPr/>
        </p:nvSpPr>
        <p:spPr bwMode="gray">
          <a:xfrm>
            <a:off x="896938" y="2420938"/>
            <a:ext cx="1878012" cy="1878012"/>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16" name="Oval 13"/>
          <p:cNvSpPr>
            <a:spLocks noChangeArrowheads="1"/>
          </p:cNvSpPr>
          <p:nvPr/>
        </p:nvSpPr>
        <p:spPr bwMode="gray">
          <a:xfrm>
            <a:off x="898525" y="2424113"/>
            <a:ext cx="1878013" cy="187801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17" name="Oval 14"/>
          <p:cNvSpPr>
            <a:spLocks noChangeArrowheads="1"/>
          </p:cNvSpPr>
          <p:nvPr/>
        </p:nvSpPr>
        <p:spPr bwMode="gray">
          <a:xfrm>
            <a:off x="990600" y="251460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18" name="Group 15"/>
          <p:cNvGrpSpPr>
            <a:grpSpLocks/>
          </p:cNvGrpSpPr>
          <p:nvPr/>
        </p:nvGrpSpPr>
        <p:grpSpPr bwMode="auto">
          <a:xfrm>
            <a:off x="1017588" y="2540000"/>
            <a:ext cx="1636712" cy="1636713"/>
            <a:chOff x="4166" y="1706"/>
            <a:chExt cx="1252" cy="1252"/>
          </a:xfrm>
        </p:grpSpPr>
        <p:sp>
          <p:nvSpPr>
            <p:cNvPr id="19" name="Oval 1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20"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21" name="Oval 1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22" name="Oval 1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23" name="Oval 20"/>
          <p:cNvSpPr>
            <a:spLocks noChangeArrowheads="1"/>
          </p:cNvSpPr>
          <p:nvPr/>
        </p:nvSpPr>
        <p:spPr bwMode="gray">
          <a:xfrm>
            <a:off x="3492500" y="2286000"/>
            <a:ext cx="2160588" cy="2160588"/>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24" name="Oval 21"/>
          <p:cNvSpPr>
            <a:spLocks noChangeArrowheads="1"/>
          </p:cNvSpPr>
          <p:nvPr/>
        </p:nvSpPr>
        <p:spPr bwMode="gray">
          <a:xfrm>
            <a:off x="3492500" y="2286000"/>
            <a:ext cx="2160588" cy="2160588"/>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25" name="Oval 22"/>
          <p:cNvSpPr>
            <a:spLocks noChangeArrowheads="1"/>
          </p:cNvSpPr>
          <p:nvPr/>
        </p:nvSpPr>
        <p:spPr bwMode="gray">
          <a:xfrm>
            <a:off x="3633788" y="2427288"/>
            <a:ext cx="1878012" cy="1878012"/>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26" name="Oval 23"/>
          <p:cNvSpPr>
            <a:spLocks noChangeArrowheads="1"/>
          </p:cNvSpPr>
          <p:nvPr/>
        </p:nvSpPr>
        <p:spPr bwMode="gray">
          <a:xfrm>
            <a:off x="3635375" y="2430463"/>
            <a:ext cx="1878013" cy="1878012"/>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zh-CN" altLang="en-US"/>
          </a:p>
        </p:txBody>
      </p:sp>
      <p:sp>
        <p:nvSpPr>
          <p:cNvPr id="27" name="Oval 24"/>
          <p:cNvSpPr>
            <a:spLocks noChangeArrowheads="1"/>
          </p:cNvSpPr>
          <p:nvPr/>
        </p:nvSpPr>
        <p:spPr bwMode="gray">
          <a:xfrm>
            <a:off x="3727450" y="252095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28" name="Group 25"/>
          <p:cNvGrpSpPr>
            <a:grpSpLocks/>
          </p:cNvGrpSpPr>
          <p:nvPr/>
        </p:nvGrpSpPr>
        <p:grpSpPr bwMode="auto">
          <a:xfrm>
            <a:off x="3754438" y="2540000"/>
            <a:ext cx="1636712" cy="1636713"/>
            <a:chOff x="4166" y="1706"/>
            <a:chExt cx="1252" cy="1252"/>
          </a:xfrm>
        </p:grpSpPr>
        <p:sp>
          <p:nvSpPr>
            <p:cNvPr id="29" name="Oval 2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30" name="Oval 2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31" name="Oval 2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32" name="Oval 2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33" name="Group 30"/>
          <p:cNvGrpSpPr>
            <a:grpSpLocks/>
          </p:cNvGrpSpPr>
          <p:nvPr/>
        </p:nvGrpSpPr>
        <p:grpSpPr bwMode="auto">
          <a:xfrm>
            <a:off x="6500813" y="2540000"/>
            <a:ext cx="1636712" cy="1636713"/>
            <a:chOff x="4166" y="1706"/>
            <a:chExt cx="1252" cy="1252"/>
          </a:xfrm>
        </p:grpSpPr>
        <p:sp>
          <p:nvSpPr>
            <p:cNvPr id="34" name="Oval 31"/>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35" name="Oval 32"/>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36" name="Oval 33"/>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37" name="Oval 34"/>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38" name="AutoShape 35"/>
          <p:cNvSpPr>
            <a:spLocks noChangeArrowheads="1"/>
          </p:cNvSpPr>
          <p:nvPr/>
        </p:nvSpPr>
        <p:spPr bwMode="gray">
          <a:xfrm>
            <a:off x="804863"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zh-CN" altLang="en-US" sz="2400" b="1" dirty="0">
                <a:solidFill>
                  <a:srgbClr val="0000FF"/>
                </a:solidFill>
                <a:effectLst>
                  <a:outerShdw blurRad="38100" dist="38100" dir="2700000" algn="tl">
                    <a:srgbClr val="C0C0C0"/>
                  </a:outerShdw>
                </a:effectLst>
                <a:latin typeface="Verdana" pitchFamily="34" charset="0"/>
                <a:ea typeface="宋体" pitchFamily="2" charset="-122"/>
              </a:rPr>
              <a:t>单目运算</a:t>
            </a:r>
            <a:endParaRPr lang="en-US" altLang="zh-CN" sz="2400" b="1" dirty="0">
              <a:solidFill>
                <a:srgbClr val="0000FF"/>
              </a:solidFill>
              <a:effectLst>
                <a:outerShdw blurRad="38100" dist="38100" dir="2700000" algn="tl">
                  <a:srgbClr val="C0C0C0"/>
                </a:outerShdw>
              </a:effectLst>
              <a:latin typeface="Verdana" pitchFamily="34" charset="0"/>
              <a:ea typeface="宋体" pitchFamily="2" charset="-122"/>
            </a:endParaRPr>
          </a:p>
        </p:txBody>
      </p:sp>
      <p:sp>
        <p:nvSpPr>
          <p:cNvPr id="39" name="AutoShape 36"/>
          <p:cNvSpPr>
            <a:spLocks noChangeArrowheads="1"/>
          </p:cNvSpPr>
          <p:nvPr/>
        </p:nvSpPr>
        <p:spPr bwMode="gray">
          <a:xfrm>
            <a:off x="3538538"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zh-CN" altLang="en-US" sz="2400" b="1" dirty="0">
                <a:solidFill>
                  <a:srgbClr val="0000FF"/>
                </a:solidFill>
                <a:effectLst>
                  <a:outerShdw blurRad="38100" dist="38100" dir="2700000" algn="tl">
                    <a:srgbClr val="C0C0C0"/>
                  </a:outerShdw>
                </a:effectLst>
                <a:latin typeface="Verdana" pitchFamily="34" charset="0"/>
                <a:ea typeface="宋体" pitchFamily="2" charset="-122"/>
              </a:rPr>
              <a:t>双目运算</a:t>
            </a:r>
            <a:endParaRPr lang="en-US" altLang="zh-CN" sz="2400" b="1" dirty="0">
              <a:solidFill>
                <a:srgbClr val="0000FF"/>
              </a:solidFill>
              <a:effectLst>
                <a:outerShdw blurRad="38100" dist="38100" dir="2700000" algn="tl">
                  <a:srgbClr val="C0C0C0"/>
                </a:outerShdw>
              </a:effectLst>
              <a:latin typeface="Verdana" pitchFamily="34" charset="0"/>
              <a:ea typeface="宋体" pitchFamily="2" charset="-122"/>
            </a:endParaRPr>
          </a:p>
        </p:txBody>
      </p:sp>
      <p:sp>
        <p:nvSpPr>
          <p:cNvPr id="40" name="AutoShape 37"/>
          <p:cNvSpPr>
            <a:spLocks noChangeArrowheads="1"/>
          </p:cNvSpPr>
          <p:nvPr/>
        </p:nvSpPr>
        <p:spPr bwMode="gray">
          <a:xfrm>
            <a:off x="6291263"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zh-CN" altLang="en-US" sz="2400" b="1" dirty="0">
                <a:solidFill>
                  <a:srgbClr val="0000FF"/>
                </a:solidFill>
                <a:effectLst>
                  <a:outerShdw blurRad="38100" dist="38100" dir="2700000" algn="tl">
                    <a:srgbClr val="C0C0C0"/>
                  </a:outerShdw>
                </a:effectLst>
                <a:latin typeface="Verdana" pitchFamily="34" charset="0"/>
                <a:ea typeface="宋体" pitchFamily="2" charset="-122"/>
              </a:rPr>
              <a:t>多目运算</a:t>
            </a:r>
            <a:endParaRPr lang="en-US" altLang="zh-CN" sz="2400" b="1" dirty="0">
              <a:solidFill>
                <a:srgbClr val="0000FF"/>
              </a:solidFill>
              <a:effectLst>
                <a:outerShdw blurRad="38100" dist="38100" dir="2700000" algn="tl">
                  <a:srgbClr val="C0C0C0"/>
                </a:outerShdw>
              </a:effectLst>
              <a:latin typeface="Verdana" pitchFamily="34" charset="0"/>
              <a:ea typeface="宋体" pitchFamily="2" charset="-122"/>
            </a:endParaRPr>
          </a:p>
        </p:txBody>
      </p:sp>
      <p:sp>
        <p:nvSpPr>
          <p:cNvPr id="41" name="Text Box 38"/>
          <p:cNvSpPr txBox="1">
            <a:spLocks noChangeArrowheads="1"/>
          </p:cNvSpPr>
          <p:nvPr/>
        </p:nvSpPr>
        <p:spPr bwMode="gray">
          <a:xfrm>
            <a:off x="1131233" y="3000372"/>
            <a:ext cx="1415772" cy="830997"/>
          </a:xfrm>
          <a:prstGeom prst="rect">
            <a:avLst/>
          </a:prstGeom>
          <a:noFill/>
          <a:ln w="9525" algn="ctr">
            <a:noFill/>
            <a:miter lim="800000"/>
            <a:headEnd/>
            <a:tailEnd/>
          </a:ln>
          <a:effectLst/>
        </p:spPr>
        <p:txBody>
          <a:bodyPr wrap="none">
            <a:spAutoFit/>
          </a:bodyPr>
          <a:lstStyle/>
          <a:p>
            <a:pPr algn="ctr" eaLnBrk="0" hangingPunct="0"/>
            <a:r>
              <a:rPr lang="zh-CN" altLang="en-US" sz="2400" dirty="0">
                <a:solidFill>
                  <a:srgbClr val="000000"/>
                </a:solidFill>
                <a:latin typeface="黑体" pitchFamily="49" charset="-122"/>
                <a:ea typeface="黑体" pitchFamily="49" charset="-122"/>
              </a:rPr>
              <a:t>一个运算</a:t>
            </a:r>
            <a:endParaRPr lang="en-US" altLang="zh-CN" sz="2400" dirty="0">
              <a:solidFill>
                <a:srgbClr val="000000"/>
              </a:solidFill>
              <a:latin typeface="黑体" pitchFamily="49" charset="-122"/>
              <a:ea typeface="黑体" pitchFamily="49" charset="-122"/>
            </a:endParaRPr>
          </a:p>
          <a:p>
            <a:pPr algn="ctr" eaLnBrk="0" hangingPunct="0"/>
            <a:r>
              <a:rPr lang="zh-CN" altLang="en-US" sz="2400" dirty="0">
                <a:solidFill>
                  <a:srgbClr val="000000"/>
                </a:solidFill>
                <a:latin typeface="黑体" pitchFamily="49" charset="-122"/>
                <a:ea typeface="黑体" pitchFamily="49" charset="-122"/>
              </a:rPr>
              <a:t>分量</a:t>
            </a:r>
            <a:endParaRPr lang="en-US" altLang="zh-CN" sz="2400" dirty="0">
              <a:solidFill>
                <a:srgbClr val="000000"/>
              </a:solidFill>
              <a:latin typeface="黑体" pitchFamily="49" charset="-122"/>
              <a:ea typeface="黑体" pitchFamily="49" charset="-122"/>
            </a:endParaRPr>
          </a:p>
        </p:txBody>
      </p:sp>
      <p:sp>
        <p:nvSpPr>
          <p:cNvPr id="42" name="Text Box 39"/>
          <p:cNvSpPr txBox="1">
            <a:spLocks noChangeArrowheads="1"/>
          </p:cNvSpPr>
          <p:nvPr/>
        </p:nvSpPr>
        <p:spPr bwMode="gray">
          <a:xfrm>
            <a:off x="3874433" y="3000372"/>
            <a:ext cx="1415772" cy="830997"/>
          </a:xfrm>
          <a:prstGeom prst="rect">
            <a:avLst/>
          </a:prstGeom>
          <a:noFill/>
          <a:ln w="9525" algn="ctr">
            <a:noFill/>
            <a:miter lim="800000"/>
            <a:headEnd/>
            <a:tailEnd/>
          </a:ln>
          <a:effectLst/>
        </p:spPr>
        <p:txBody>
          <a:bodyPr wrap="none">
            <a:spAutoFit/>
          </a:bodyPr>
          <a:lstStyle/>
          <a:p>
            <a:pPr algn="ctr" eaLnBrk="0" hangingPunct="0"/>
            <a:r>
              <a:rPr lang="zh-CN" altLang="en-US" sz="2400" dirty="0">
                <a:solidFill>
                  <a:srgbClr val="000000"/>
                </a:solidFill>
                <a:latin typeface="黑体" pitchFamily="49" charset="-122"/>
                <a:ea typeface="黑体" pitchFamily="49" charset="-122"/>
              </a:rPr>
              <a:t>两个运算</a:t>
            </a:r>
            <a:endParaRPr lang="en-US" altLang="zh-CN" sz="2400" dirty="0">
              <a:solidFill>
                <a:srgbClr val="000000"/>
              </a:solidFill>
              <a:latin typeface="黑体" pitchFamily="49" charset="-122"/>
              <a:ea typeface="黑体" pitchFamily="49" charset="-122"/>
            </a:endParaRPr>
          </a:p>
          <a:p>
            <a:pPr algn="ctr" eaLnBrk="0" hangingPunct="0"/>
            <a:r>
              <a:rPr lang="zh-CN" altLang="en-US" sz="2400" dirty="0">
                <a:solidFill>
                  <a:srgbClr val="000000"/>
                </a:solidFill>
                <a:latin typeface="黑体" pitchFamily="49" charset="-122"/>
                <a:ea typeface="黑体" pitchFamily="49" charset="-122"/>
              </a:rPr>
              <a:t>分量</a:t>
            </a:r>
            <a:endParaRPr lang="en-US" altLang="zh-CN" sz="2400" dirty="0">
              <a:solidFill>
                <a:srgbClr val="000000"/>
              </a:solidFill>
              <a:latin typeface="黑体" pitchFamily="49" charset="-122"/>
              <a:ea typeface="黑体" pitchFamily="49" charset="-122"/>
            </a:endParaRPr>
          </a:p>
        </p:txBody>
      </p:sp>
      <p:sp>
        <p:nvSpPr>
          <p:cNvPr id="43" name="Text Box 40"/>
          <p:cNvSpPr txBox="1">
            <a:spLocks noChangeArrowheads="1"/>
          </p:cNvSpPr>
          <p:nvPr/>
        </p:nvSpPr>
        <p:spPr bwMode="gray">
          <a:xfrm>
            <a:off x="6617633" y="3000372"/>
            <a:ext cx="1415772" cy="830997"/>
          </a:xfrm>
          <a:prstGeom prst="rect">
            <a:avLst/>
          </a:prstGeom>
          <a:noFill/>
          <a:ln w="9525" algn="ctr">
            <a:noFill/>
            <a:miter lim="800000"/>
            <a:headEnd/>
            <a:tailEnd/>
          </a:ln>
          <a:effectLst/>
        </p:spPr>
        <p:txBody>
          <a:bodyPr wrap="none">
            <a:spAutoFit/>
          </a:bodyPr>
          <a:lstStyle/>
          <a:p>
            <a:pPr algn="ctr" eaLnBrk="0" hangingPunct="0"/>
            <a:r>
              <a:rPr lang="zh-CN" altLang="en-US" sz="2400" dirty="0">
                <a:solidFill>
                  <a:srgbClr val="000000"/>
                </a:solidFill>
                <a:latin typeface="黑体" pitchFamily="49" charset="-122"/>
                <a:ea typeface="黑体" pitchFamily="49" charset="-122"/>
              </a:rPr>
              <a:t>三个以上</a:t>
            </a:r>
            <a:endParaRPr lang="en-US" altLang="zh-CN" sz="2400" dirty="0">
              <a:solidFill>
                <a:srgbClr val="000000"/>
              </a:solidFill>
              <a:latin typeface="黑体" pitchFamily="49" charset="-122"/>
              <a:ea typeface="黑体" pitchFamily="49" charset="-122"/>
            </a:endParaRPr>
          </a:p>
          <a:p>
            <a:pPr algn="ctr" eaLnBrk="0" hangingPunct="0"/>
            <a:r>
              <a:rPr lang="zh-CN" altLang="en-US" sz="2400" dirty="0">
                <a:solidFill>
                  <a:srgbClr val="000000"/>
                </a:solidFill>
                <a:latin typeface="黑体" pitchFamily="49" charset="-122"/>
                <a:ea typeface="黑体" pitchFamily="49" charset="-122"/>
              </a:rPr>
              <a:t>运算分量</a:t>
            </a:r>
            <a:endParaRPr lang="en-US" altLang="zh-CN" sz="2400" dirty="0">
              <a:solidFill>
                <a:srgbClr val="000000"/>
              </a:solidFill>
              <a:latin typeface="黑体" pitchFamily="49" charset="-122"/>
              <a:ea typeface="黑体" pitchFamily="49" charset="-122"/>
            </a:endParaRPr>
          </a:p>
        </p:txBody>
      </p:sp>
      <p:sp>
        <p:nvSpPr>
          <p:cNvPr id="44" name="矩形 4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45" name="矩形 4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46" name="矩形 4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47" name="矩形 4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48" name="矩形 4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49" name="矩形 4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50" name="矩形 4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51" name="矩形 5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419060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1844824"/>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72453" y="2788852"/>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33" y="2727900"/>
            <a:ext cx="885840" cy="885840"/>
          </a:xfrm>
          <a:prstGeom prst="rect">
            <a:avLst/>
          </a:prstGeom>
        </p:spPr>
      </p:pic>
      <p:sp>
        <p:nvSpPr>
          <p:cNvPr id="47"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sp>
        <p:nvSpPr>
          <p:cNvPr id="51" name="矩形 50">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2" name="矩形 51">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53" name="矩形 52">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54" name="矩形 53">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55" name="矩形 5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59" name="矩形 5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75" name="矩形 7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76" name="矩形 7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76828241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a:t>
            </a:r>
            <a:r>
              <a:rPr lang="zh-CN" altLang="en-US" dirty="0" smtClean="0"/>
              <a:t>运算符（</a:t>
            </a:r>
            <a:r>
              <a:rPr lang="en-US" altLang="zh-CN" dirty="0" smtClean="0"/>
              <a:t>assignment operator</a:t>
            </a:r>
            <a:r>
              <a:rPr lang="zh-CN" altLang="en-US" dirty="0" smtClean="0"/>
              <a:t>）</a:t>
            </a:r>
            <a:endParaRPr lang="en-US" altLang="zh-CN" dirty="0"/>
          </a:p>
        </p:txBody>
      </p:sp>
      <p:sp>
        <p:nvSpPr>
          <p:cNvPr id="3" name="内容占位符 2"/>
          <p:cNvSpPr>
            <a:spLocks noGrp="1"/>
          </p:cNvSpPr>
          <p:nvPr>
            <p:ph idx="1"/>
          </p:nvPr>
        </p:nvSpPr>
        <p:spPr/>
        <p:txBody>
          <a:bodyPr/>
          <a:lstStyle/>
          <a:p>
            <a:r>
              <a:rPr lang="zh-CN" altLang="en-US" dirty="0"/>
              <a:t>一般赋值运算符：</a:t>
            </a:r>
            <a:r>
              <a:rPr lang="en-US" altLang="zh-CN" dirty="0"/>
              <a:t>=</a:t>
            </a:r>
          </a:p>
          <a:p>
            <a:endParaRPr lang="en-US" altLang="zh-CN" dirty="0"/>
          </a:p>
          <a:p>
            <a:r>
              <a:rPr lang="zh-CN" altLang="en-US" dirty="0"/>
              <a:t>复合赋值</a:t>
            </a:r>
            <a:r>
              <a:rPr lang="zh-CN" altLang="en-US" dirty="0" smtClean="0"/>
              <a:t>运算符（</a:t>
            </a:r>
            <a:r>
              <a:rPr lang="en-US" altLang="zh-CN" dirty="0" smtClean="0"/>
              <a:t>Compound assignment operator</a:t>
            </a:r>
            <a:r>
              <a:rPr lang="zh-CN" altLang="en-US" dirty="0" smtClean="0"/>
              <a:t>）</a:t>
            </a:r>
            <a:endParaRPr lang="en-US" altLang="zh-CN" dirty="0"/>
          </a:p>
          <a:p>
            <a:pPr lvl="1"/>
            <a:r>
              <a:rPr lang="zh-CN" altLang="en-US" dirty="0"/>
              <a:t>与算术运算符或位运算符进行复合</a:t>
            </a:r>
            <a:endParaRPr lang="en-US" altLang="zh-CN" dirty="0"/>
          </a:p>
          <a:p>
            <a:pPr lvl="1"/>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&gt;&gt;=</a:t>
            </a:r>
            <a:r>
              <a:rPr lang="zh-CN" altLang="en-US" dirty="0"/>
              <a:t>、</a:t>
            </a:r>
            <a:r>
              <a:rPr lang="en-US" altLang="zh-CN" dirty="0"/>
              <a:t>&lt;&lt;=</a:t>
            </a:r>
            <a:r>
              <a:rPr lang="zh-CN" altLang="en-US" dirty="0"/>
              <a:t>、</a:t>
            </a:r>
            <a:r>
              <a:rPr lang="en-US" altLang="zh-CN" dirty="0"/>
              <a:t>&amp;=</a:t>
            </a:r>
            <a:r>
              <a:rPr lang="zh-CN" altLang="en-US" dirty="0"/>
              <a:t>、</a:t>
            </a:r>
            <a:r>
              <a:rPr lang="en-US" altLang="zh-CN" dirty="0"/>
              <a:t>|=</a:t>
            </a:r>
            <a:r>
              <a:rPr lang="zh-CN" altLang="en-US" dirty="0"/>
              <a:t>、</a:t>
            </a:r>
            <a:r>
              <a:rPr lang="en-US" altLang="zh-CN" dirty="0"/>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232570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赋值表达式</a:t>
            </a:r>
            <a:endParaRPr lang="en-US" altLang="zh-CN" dirty="0"/>
          </a:p>
        </p:txBody>
      </p:sp>
      <p:sp>
        <p:nvSpPr>
          <p:cNvPr id="3" name="内容占位符 2"/>
          <p:cNvSpPr>
            <a:spLocks noGrp="1"/>
          </p:cNvSpPr>
          <p:nvPr>
            <p:ph idx="1"/>
          </p:nvPr>
        </p:nvSpPr>
        <p:spPr/>
        <p:txBody>
          <a:bodyPr/>
          <a:lstStyle/>
          <a:p>
            <a:r>
              <a:rPr lang="en-US" altLang="zh-CN" dirty="0"/>
              <a:t>&lt;</a:t>
            </a:r>
            <a:r>
              <a:rPr lang="zh-CN" altLang="en-US" dirty="0"/>
              <a:t>左运算分量</a:t>
            </a:r>
            <a:r>
              <a:rPr lang="en-US" altLang="zh-CN" dirty="0"/>
              <a:t>&gt; = &lt;</a:t>
            </a:r>
            <a:r>
              <a:rPr lang="zh-CN" altLang="en-US" dirty="0"/>
              <a:t>右运算分量</a:t>
            </a:r>
            <a:r>
              <a:rPr lang="en-US" altLang="zh-CN" dirty="0"/>
              <a:t>&gt;</a:t>
            </a:r>
          </a:p>
          <a:p>
            <a:pPr lvl="1"/>
            <a:r>
              <a:rPr lang="zh-CN" altLang="en-US" dirty="0"/>
              <a:t>左运算分量一般是与表达式值类型相同的变量</a:t>
            </a:r>
            <a:endParaRPr lang="en-US" altLang="zh-CN" dirty="0"/>
          </a:p>
          <a:p>
            <a:pPr lvl="1"/>
            <a:r>
              <a:rPr lang="zh-CN" altLang="en-US" dirty="0"/>
              <a:t>右运算分量是表达式</a:t>
            </a:r>
            <a:endParaRPr lang="en-US" altLang="zh-CN" dirty="0"/>
          </a:p>
          <a:p>
            <a:pPr lvl="1"/>
            <a:endParaRPr lang="en-US" altLang="zh-CN" dirty="0"/>
          </a:p>
          <a:p>
            <a:r>
              <a:rPr lang="en-US" altLang="zh-CN" dirty="0"/>
              <a:t>&lt;</a:t>
            </a:r>
            <a:r>
              <a:rPr lang="zh-CN" altLang="en-US" dirty="0"/>
              <a:t>左运算分量</a:t>
            </a:r>
            <a:r>
              <a:rPr lang="en-US" altLang="zh-CN" dirty="0"/>
              <a:t>&gt; </a:t>
            </a:r>
            <a:r>
              <a:rPr lang="en-US" altLang="zh-CN" dirty="0">
                <a:solidFill>
                  <a:srgbClr val="C00000"/>
                </a:solidFill>
              </a:rPr>
              <a:t>&lt;</a:t>
            </a:r>
            <a:r>
              <a:rPr lang="zh-CN" altLang="en-US" dirty="0">
                <a:solidFill>
                  <a:srgbClr val="C00000"/>
                </a:solidFill>
              </a:rPr>
              <a:t>算术或位运算符</a:t>
            </a:r>
            <a:r>
              <a:rPr lang="en-US" altLang="zh-CN" dirty="0">
                <a:solidFill>
                  <a:srgbClr val="C00000"/>
                </a:solidFill>
              </a:rPr>
              <a:t>&gt;</a:t>
            </a:r>
            <a:r>
              <a:rPr lang="en-US" altLang="zh-CN" dirty="0"/>
              <a:t>= &lt;</a:t>
            </a:r>
            <a:r>
              <a:rPr lang="zh-CN" altLang="en-US" dirty="0"/>
              <a:t>右运算分量</a:t>
            </a:r>
            <a:r>
              <a:rPr lang="en-US" altLang="zh-CN" dirty="0"/>
              <a:t>&gt;</a:t>
            </a:r>
          </a:p>
          <a:p>
            <a:pPr lvl="1"/>
            <a:r>
              <a:rPr lang="zh-CN" altLang="en-US" dirty="0"/>
              <a:t>等价于</a:t>
            </a:r>
            <a:r>
              <a:rPr lang="en-US" altLang="zh-CN" dirty="0"/>
              <a:t>&lt;</a:t>
            </a:r>
            <a:r>
              <a:rPr lang="zh-CN" altLang="en-US" dirty="0"/>
              <a:t>左运算分量</a:t>
            </a:r>
            <a:r>
              <a:rPr lang="en-US" altLang="zh-CN" dirty="0"/>
              <a:t>&gt; = &lt;</a:t>
            </a:r>
            <a:r>
              <a:rPr lang="zh-CN" altLang="en-US" dirty="0"/>
              <a:t>左运算分量</a:t>
            </a:r>
            <a:r>
              <a:rPr lang="en-US" altLang="zh-CN" dirty="0"/>
              <a:t>&gt; </a:t>
            </a:r>
            <a:r>
              <a:rPr lang="en-US" altLang="zh-CN" dirty="0">
                <a:solidFill>
                  <a:srgbClr val="C00000"/>
                </a:solidFill>
              </a:rPr>
              <a:t>&lt;</a:t>
            </a:r>
            <a:r>
              <a:rPr lang="zh-CN" altLang="en-US" dirty="0">
                <a:solidFill>
                  <a:srgbClr val="C00000"/>
                </a:solidFill>
              </a:rPr>
              <a:t>算术或位运算符</a:t>
            </a:r>
            <a:r>
              <a:rPr lang="en-US" altLang="zh-CN" dirty="0">
                <a:solidFill>
                  <a:srgbClr val="C00000"/>
                </a:solidFill>
              </a:rPr>
              <a:t>&gt;</a:t>
            </a:r>
            <a:r>
              <a:rPr lang="en-US" altLang="zh-CN" dirty="0"/>
              <a:t> &lt;</a:t>
            </a:r>
            <a:r>
              <a:rPr lang="zh-CN" altLang="en-US" dirty="0"/>
              <a:t>右运算分量</a:t>
            </a:r>
            <a:r>
              <a:rPr lang="en-US" altLang="zh-CN" dirty="0"/>
              <a:t>&gt;</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3442734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运算步骤与表达式求值</a:t>
            </a:r>
          </a:p>
        </p:txBody>
      </p:sp>
      <p:sp>
        <p:nvSpPr>
          <p:cNvPr id="3" name="内容占位符 2"/>
          <p:cNvSpPr>
            <a:spLocks noGrp="1"/>
          </p:cNvSpPr>
          <p:nvPr>
            <p:ph idx="1"/>
          </p:nvPr>
        </p:nvSpPr>
        <p:spPr/>
        <p:txBody>
          <a:bodyPr/>
          <a:lstStyle/>
          <a:p>
            <a:r>
              <a:rPr lang="zh-CN" altLang="en-US" dirty="0"/>
              <a:t>运算步骤</a:t>
            </a:r>
            <a:endParaRPr lang="en-US" altLang="zh-CN" dirty="0"/>
          </a:p>
          <a:p>
            <a:pPr lvl="1"/>
            <a:r>
              <a:rPr lang="zh-CN" altLang="en-US" dirty="0"/>
              <a:t>计算右运算分量的值</a:t>
            </a:r>
            <a:endParaRPr lang="en-US" altLang="zh-CN" dirty="0"/>
          </a:p>
          <a:p>
            <a:pPr lvl="2"/>
            <a:r>
              <a:rPr lang="zh-CN" altLang="en-US" dirty="0"/>
              <a:t>表达式的值</a:t>
            </a:r>
            <a:endParaRPr lang="en-US" altLang="zh-CN" dirty="0"/>
          </a:p>
          <a:p>
            <a:pPr lvl="1"/>
            <a:r>
              <a:rPr lang="zh-CN" altLang="en-US" dirty="0"/>
              <a:t>将该值赋给左运算分量</a:t>
            </a:r>
            <a:endParaRPr lang="en-US" altLang="zh-CN" dirty="0"/>
          </a:p>
          <a:p>
            <a:pPr lvl="2"/>
            <a:r>
              <a:rPr lang="zh-CN" altLang="en-US" dirty="0"/>
              <a:t>变量</a:t>
            </a:r>
            <a:endParaRPr lang="en-US" altLang="zh-CN" dirty="0"/>
          </a:p>
          <a:p>
            <a:r>
              <a:rPr lang="zh-CN" altLang="en-US" dirty="0"/>
              <a:t>赋值表达式的值</a:t>
            </a:r>
            <a:endParaRPr lang="en-US" altLang="zh-CN" dirty="0"/>
          </a:p>
          <a:p>
            <a:pPr lvl="1"/>
            <a:r>
              <a:rPr lang="zh-CN" altLang="en-US" dirty="0"/>
              <a:t>赋值表达式的值是左运算分量的值</a:t>
            </a:r>
            <a:endParaRPr lang="en-US" altLang="zh-CN" dirty="0"/>
          </a:p>
          <a:p>
            <a:pPr lvl="2"/>
            <a:r>
              <a:rPr lang="zh-CN" altLang="en-US" dirty="0"/>
              <a:t>赋值运算结束后，右运算分量的值赋给左运算分量，该值同时也是赋值表达式的值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3939168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a:t>
            </a:r>
            <a:endParaRPr lang="zh-CN" altLang="en-US" dirty="0">
              <a:solidFill>
                <a:srgbClr val="C00000"/>
              </a:solidFill>
            </a:endParaRPr>
          </a:p>
        </p:txBody>
      </p:sp>
      <p:sp>
        <p:nvSpPr>
          <p:cNvPr id="3" name="内容占位符 2"/>
          <p:cNvSpPr>
            <a:spLocks noGrp="1"/>
          </p:cNvSpPr>
          <p:nvPr>
            <p:ph idx="1"/>
          </p:nvPr>
        </p:nvSpPr>
        <p:spPr/>
        <p:txBody>
          <a:bodyPr/>
          <a:lstStyle/>
          <a:p>
            <a:r>
              <a:rPr lang="zh-CN" altLang="en-US" dirty="0"/>
              <a:t>声明整型变量：</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=1,j=10,k;</a:t>
            </a:r>
          </a:p>
          <a:p>
            <a:pPr lvl="1"/>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=j+5;</a:t>
            </a:r>
            <a:endParaRPr lang="en-US" altLang="zh-CN" b="1" dirty="0">
              <a:latin typeface="楷体_GB2312" pitchFamily="49" charset="-122"/>
              <a:ea typeface="楷体_GB2312" pitchFamily="49" charset="-122"/>
            </a:endParaRPr>
          </a:p>
          <a:p>
            <a:pPr lvl="2"/>
            <a:r>
              <a:rPr lang="zh-CN" altLang="en-US" dirty="0">
                <a:solidFill>
                  <a:srgbClr val="C00000"/>
                </a:solidFill>
                <a:latin typeface="楷体_GB2312" pitchFamily="49" charset="-122"/>
                <a:ea typeface="楷体_GB2312" pitchFamily="49" charset="-122"/>
              </a:rPr>
              <a:t>将表达式</a:t>
            </a:r>
            <a:r>
              <a:rPr lang="en-US" altLang="zh-CN" dirty="0">
                <a:solidFill>
                  <a:srgbClr val="C00000"/>
                </a:solidFill>
                <a:latin typeface="楷体_GB2312" pitchFamily="49" charset="-122"/>
                <a:ea typeface="楷体_GB2312" pitchFamily="49" charset="-122"/>
              </a:rPr>
              <a:t>j+5</a:t>
            </a:r>
            <a:r>
              <a:rPr lang="zh-CN" altLang="en-US" dirty="0">
                <a:solidFill>
                  <a:srgbClr val="C00000"/>
                </a:solidFill>
                <a:latin typeface="楷体_GB2312" pitchFamily="49" charset="-122"/>
                <a:ea typeface="楷体_GB2312" pitchFamily="49" charset="-122"/>
              </a:rPr>
              <a:t>的值，赋值给变量</a:t>
            </a:r>
            <a:r>
              <a:rPr lang="en-US" altLang="zh-CN" dirty="0" err="1">
                <a:solidFill>
                  <a:srgbClr val="C00000"/>
                </a:solidFill>
                <a:latin typeface="楷体_GB2312" pitchFamily="49" charset="-122"/>
                <a:ea typeface="楷体_GB2312" pitchFamily="49" charset="-122"/>
              </a:rPr>
              <a:t>i</a:t>
            </a:r>
            <a:r>
              <a:rPr lang="en-US" altLang="zh-CN" dirty="0">
                <a:solidFill>
                  <a:srgbClr val="C00000"/>
                </a:solidFill>
                <a:latin typeface="楷体_GB2312" pitchFamily="49" charset="-122"/>
                <a:ea typeface="楷体_GB2312" pitchFamily="49" charset="-122"/>
              </a:rPr>
              <a:t>, </a:t>
            </a:r>
            <a:r>
              <a:rPr lang="zh-CN" altLang="en-US" dirty="0">
                <a:solidFill>
                  <a:srgbClr val="C00000"/>
                </a:solidFill>
                <a:latin typeface="楷体_GB2312" pitchFamily="49" charset="-122"/>
                <a:ea typeface="楷体_GB2312" pitchFamily="49" charset="-122"/>
              </a:rPr>
              <a:t>此时变量</a:t>
            </a:r>
            <a:r>
              <a:rPr lang="en-US" altLang="zh-CN" dirty="0" err="1">
                <a:solidFill>
                  <a:srgbClr val="C00000"/>
                </a:solidFill>
                <a:latin typeface="楷体_GB2312" pitchFamily="49" charset="-122"/>
                <a:ea typeface="楷体_GB2312" pitchFamily="49" charset="-122"/>
              </a:rPr>
              <a:t>i</a:t>
            </a:r>
            <a:r>
              <a:rPr lang="zh-CN" altLang="en-US" dirty="0">
                <a:solidFill>
                  <a:srgbClr val="C00000"/>
                </a:solidFill>
                <a:latin typeface="楷体_GB2312" pitchFamily="49" charset="-122"/>
                <a:ea typeface="楷体_GB2312" pitchFamily="49" charset="-122"/>
              </a:rPr>
              <a:t>的值变为15</a:t>
            </a:r>
            <a:endParaRPr lang="en-US" altLang="zh-CN" dirty="0">
              <a:solidFill>
                <a:srgbClr val="0000FF"/>
              </a:solidFill>
              <a:latin typeface="楷体_GB2312" pitchFamily="49" charset="-122"/>
              <a:ea typeface="楷体_GB2312" pitchFamily="49" charset="-122"/>
            </a:endParaRPr>
          </a:p>
          <a:p>
            <a:pPr lvl="1"/>
            <a:r>
              <a:rPr lang="en-US" altLang="zh-CN" b="1" dirty="0">
                <a:latin typeface="Courier New" pitchFamily="49" charset="0"/>
                <a:cs typeface="Courier New" pitchFamily="49" charset="0"/>
              </a:rPr>
              <a:t>k=</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=j+5;</a:t>
            </a:r>
          </a:p>
          <a:p>
            <a:pPr lvl="2"/>
            <a:r>
              <a:rPr lang="zh-CN" altLang="en-US" dirty="0">
                <a:solidFill>
                  <a:srgbClr val="C00000"/>
                </a:solidFill>
                <a:latin typeface="楷体_GB2312" pitchFamily="49" charset="-122"/>
                <a:ea typeface="楷体_GB2312" pitchFamily="49" charset="-122"/>
              </a:rPr>
              <a:t>将赋值表达式</a:t>
            </a:r>
            <a:r>
              <a:rPr lang="en-US" altLang="zh-CN" dirty="0" err="1">
                <a:solidFill>
                  <a:srgbClr val="C00000"/>
                </a:solidFill>
                <a:latin typeface="楷体_GB2312" pitchFamily="49" charset="-122"/>
                <a:ea typeface="楷体_GB2312" pitchFamily="49" charset="-122"/>
              </a:rPr>
              <a:t>i</a:t>
            </a:r>
            <a:r>
              <a:rPr lang="en-US" altLang="zh-CN" dirty="0">
                <a:solidFill>
                  <a:srgbClr val="C00000"/>
                </a:solidFill>
                <a:latin typeface="楷体_GB2312" pitchFamily="49" charset="-122"/>
                <a:ea typeface="楷体_GB2312" pitchFamily="49" charset="-122"/>
              </a:rPr>
              <a:t>=j+5</a:t>
            </a:r>
            <a:r>
              <a:rPr lang="zh-CN" altLang="en-US" dirty="0">
                <a:solidFill>
                  <a:srgbClr val="C00000"/>
                </a:solidFill>
                <a:latin typeface="楷体_GB2312" pitchFamily="49" charset="-122"/>
                <a:ea typeface="楷体_GB2312" pitchFamily="49" charset="-122"/>
              </a:rPr>
              <a:t>的值，也即变量</a:t>
            </a:r>
            <a:r>
              <a:rPr lang="en-US" altLang="zh-CN" dirty="0" err="1">
                <a:solidFill>
                  <a:srgbClr val="C00000"/>
                </a:solidFill>
                <a:latin typeface="楷体_GB2312" pitchFamily="49" charset="-122"/>
                <a:ea typeface="楷体_GB2312" pitchFamily="49" charset="-122"/>
              </a:rPr>
              <a:t>i</a:t>
            </a:r>
            <a:r>
              <a:rPr lang="zh-CN" altLang="en-US" dirty="0">
                <a:solidFill>
                  <a:srgbClr val="C00000"/>
                </a:solidFill>
                <a:latin typeface="楷体_GB2312" pitchFamily="49" charset="-122"/>
                <a:ea typeface="楷体_GB2312" pitchFamily="49" charset="-122"/>
              </a:rPr>
              <a:t>的值15，进一步赋值给变量</a:t>
            </a:r>
            <a:r>
              <a:rPr lang="en-US" altLang="zh-CN" dirty="0">
                <a:solidFill>
                  <a:srgbClr val="C00000"/>
                </a:solidFill>
                <a:latin typeface="楷体_GB2312" pitchFamily="49" charset="-122"/>
                <a:ea typeface="楷体_GB2312" pitchFamily="49" charset="-122"/>
              </a:rPr>
              <a:t>k，</a:t>
            </a:r>
            <a:r>
              <a:rPr lang="zh-CN" altLang="en-US" dirty="0">
                <a:solidFill>
                  <a:srgbClr val="C00000"/>
                </a:solidFill>
                <a:latin typeface="楷体_GB2312" pitchFamily="49" charset="-122"/>
                <a:ea typeface="楷体_GB2312" pitchFamily="49" charset="-122"/>
              </a:rPr>
              <a:t>使</a:t>
            </a:r>
            <a:r>
              <a:rPr lang="en-US" altLang="zh-CN" dirty="0">
                <a:solidFill>
                  <a:srgbClr val="C00000"/>
                </a:solidFill>
                <a:latin typeface="楷体_GB2312" pitchFamily="49" charset="-122"/>
                <a:ea typeface="楷体_GB2312" pitchFamily="49" charset="-122"/>
              </a:rPr>
              <a:t>k</a:t>
            </a:r>
            <a:r>
              <a:rPr lang="zh-CN" altLang="en-US" dirty="0">
                <a:solidFill>
                  <a:srgbClr val="C00000"/>
                </a:solidFill>
                <a:latin typeface="楷体_GB2312" pitchFamily="49" charset="-122"/>
                <a:ea typeface="楷体_GB2312" pitchFamily="49" charset="-122"/>
              </a:rPr>
              <a:t>也等于15</a:t>
            </a:r>
            <a:endParaRPr lang="en-US" altLang="zh-CN" dirty="0">
              <a:solidFill>
                <a:srgbClr val="C00000"/>
              </a:solidFill>
              <a:latin typeface="楷体_GB2312" pitchFamily="49" charset="-122"/>
              <a:ea typeface="楷体_GB2312" pitchFamily="49" charset="-122"/>
            </a:endParaRPr>
          </a:p>
          <a:p>
            <a:pPr lvl="1"/>
            <a:r>
              <a:rPr lang="zh-CN" altLang="en-US" b="1" dirty="0">
                <a:latin typeface="Courier New" pitchFamily="49" charset="0"/>
                <a:cs typeface="Courier New" pitchFamily="49" charset="0"/>
              </a:rPr>
              <a:t>(</a:t>
            </a:r>
            <a:r>
              <a:rPr lang="en-US" altLang="zh-CN" b="1" dirty="0">
                <a:latin typeface="Courier New" pitchFamily="49" charset="0"/>
                <a:cs typeface="Courier New" pitchFamily="49" charset="0"/>
              </a:rPr>
              <a:t>j=33)=55; </a:t>
            </a:r>
          </a:p>
          <a:p>
            <a:pPr lvl="2"/>
            <a:r>
              <a:rPr lang="zh-CN" altLang="en-US" dirty="0">
                <a:solidFill>
                  <a:srgbClr val="C00000"/>
                </a:solidFill>
                <a:latin typeface="楷体_GB2312" pitchFamily="49" charset="-122"/>
                <a:ea typeface="楷体_GB2312" pitchFamily="49" charset="-122"/>
              </a:rPr>
              <a:t>赋值表达式</a:t>
            </a:r>
            <a:r>
              <a:rPr lang="en-US" altLang="zh-CN" dirty="0">
                <a:solidFill>
                  <a:srgbClr val="C00000"/>
                </a:solidFill>
                <a:latin typeface="楷体_GB2312" pitchFamily="49" charset="-122"/>
                <a:ea typeface="楷体_GB2312" pitchFamily="49" charset="-122"/>
              </a:rPr>
              <a:t>j=33</a:t>
            </a:r>
            <a:r>
              <a:rPr lang="zh-CN" altLang="en-US" dirty="0">
                <a:solidFill>
                  <a:srgbClr val="C00000"/>
                </a:solidFill>
                <a:latin typeface="楷体_GB2312" pitchFamily="49" charset="-122"/>
                <a:ea typeface="楷体_GB2312" pitchFamily="49" charset="-122"/>
              </a:rPr>
              <a:t>是左值,等同于左运算分量</a:t>
            </a:r>
            <a:r>
              <a:rPr lang="en-US" altLang="zh-CN" dirty="0">
                <a:solidFill>
                  <a:srgbClr val="C00000"/>
                </a:solidFill>
                <a:latin typeface="楷体_GB2312" pitchFamily="49" charset="-122"/>
                <a:ea typeface="楷体_GB2312" pitchFamily="49" charset="-122"/>
              </a:rPr>
              <a:t>j,</a:t>
            </a:r>
            <a:r>
              <a:rPr lang="zh-CN" altLang="en-US" dirty="0">
                <a:solidFill>
                  <a:srgbClr val="C00000"/>
                </a:solidFill>
                <a:latin typeface="楷体_GB2312" pitchFamily="49" charset="-122"/>
                <a:ea typeface="楷体_GB2312" pitchFamily="49" charset="-122"/>
              </a:rPr>
              <a:t>可进一步被赋值,结果将使</a:t>
            </a:r>
            <a:r>
              <a:rPr lang="en-US" altLang="zh-CN" dirty="0">
                <a:solidFill>
                  <a:srgbClr val="C00000"/>
                </a:solidFill>
                <a:latin typeface="楷体_GB2312" pitchFamily="49" charset="-122"/>
                <a:ea typeface="楷体_GB2312" pitchFamily="49" charset="-122"/>
              </a:rPr>
              <a:t>j</a:t>
            </a:r>
            <a:r>
              <a:rPr lang="zh-CN" altLang="en-US" dirty="0">
                <a:solidFill>
                  <a:srgbClr val="C00000"/>
                </a:solidFill>
                <a:latin typeface="楷体_GB2312" pitchFamily="49" charset="-122"/>
                <a:ea typeface="楷体_GB2312" pitchFamily="49" charset="-122"/>
              </a:rPr>
              <a:t>的值变为55</a:t>
            </a:r>
            <a:endParaRPr lang="en-US" altLang="zh-CN" dirty="0">
              <a:solidFill>
                <a:srgbClr val="0000FF"/>
              </a:solidFill>
              <a:latin typeface="楷体_GB2312" pitchFamily="49" charset="-122"/>
              <a:ea typeface="楷体_GB2312" pitchFamily="49" charset="-122"/>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2417884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声明整型变量</a:t>
            </a:r>
            <a:r>
              <a:rPr lang="zh-CN" altLang="en-US" dirty="0" smtClean="0"/>
              <a: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=1,j=10,k;</a:t>
            </a:r>
          </a:p>
          <a:p>
            <a:pPr lvl="1"/>
            <a:r>
              <a:rPr lang="zh-CN" altLang="en-US" b="1" dirty="0" smtClean="0">
                <a:latin typeface="Courier New" pitchFamily="49" charset="0"/>
                <a:cs typeface="Courier New" pitchFamily="49" charset="0"/>
              </a:rPr>
              <a:t>(</a:t>
            </a:r>
            <a:r>
              <a:rPr lang="en-US" altLang="zh-CN" b="1" dirty="0">
                <a:latin typeface="Courier New" pitchFamily="49" charset="0"/>
                <a:cs typeface="Courier New" pitchFamily="49" charset="0"/>
              </a:rPr>
              <a:t>j=</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=66)++;</a:t>
            </a:r>
          </a:p>
          <a:p>
            <a:pPr lvl="2"/>
            <a:r>
              <a:rPr lang="zh-CN" altLang="en-US" dirty="0">
                <a:solidFill>
                  <a:srgbClr val="C00000"/>
                </a:solidFill>
              </a:rPr>
              <a:t>结果将使</a:t>
            </a:r>
            <a:r>
              <a:rPr lang="en-US" altLang="zh-CN" dirty="0" err="1">
                <a:solidFill>
                  <a:srgbClr val="C00000"/>
                </a:solidFill>
              </a:rPr>
              <a:t>i</a:t>
            </a:r>
            <a:r>
              <a:rPr lang="zh-CN" altLang="en-US" dirty="0">
                <a:solidFill>
                  <a:srgbClr val="C00000"/>
                </a:solidFill>
              </a:rPr>
              <a:t>等于66，使</a:t>
            </a:r>
            <a:r>
              <a:rPr lang="en-US" altLang="zh-CN" dirty="0">
                <a:solidFill>
                  <a:srgbClr val="C00000"/>
                </a:solidFill>
              </a:rPr>
              <a:t>j</a:t>
            </a:r>
            <a:r>
              <a:rPr lang="zh-CN" altLang="en-US" dirty="0">
                <a:solidFill>
                  <a:srgbClr val="C00000"/>
                </a:solidFill>
              </a:rPr>
              <a:t>的值变为67。注意, </a:t>
            </a:r>
            <a:r>
              <a:rPr lang="zh-CN" altLang="en-US" dirty="0">
                <a:solidFill>
                  <a:srgbClr val="C00000"/>
                </a:solidFill>
                <a:latin typeface="Times New Roman" pitchFamily="18" charset="0"/>
              </a:rPr>
              <a:t>“</a:t>
            </a:r>
            <a:r>
              <a:rPr lang="en-US" altLang="zh-CN" dirty="0">
                <a:solidFill>
                  <a:srgbClr val="C00000"/>
                </a:solidFill>
              </a:rPr>
              <a:t>j=</a:t>
            </a:r>
            <a:r>
              <a:rPr lang="en-US" altLang="zh-CN" dirty="0" err="1">
                <a:solidFill>
                  <a:srgbClr val="C00000"/>
                </a:solidFill>
              </a:rPr>
              <a:t>i</a:t>
            </a:r>
            <a:r>
              <a:rPr lang="en-US" altLang="zh-CN" dirty="0">
                <a:solidFill>
                  <a:srgbClr val="C00000"/>
                </a:solidFill>
              </a:rPr>
              <a:t>=66</a:t>
            </a:r>
            <a:r>
              <a:rPr lang="zh-CN" altLang="en-US" dirty="0">
                <a:solidFill>
                  <a:srgbClr val="C00000"/>
                </a:solidFill>
              </a:rPr>
              <a:t>”使</a:t>
            </a:r>
            <a:r>
              <a:rPr lang="en-US" altLang="zh-CN" dirty="0">
                <a:solidFill>
                  <a:srgbClr val="C00000"/>
                </a:solidFill>
              </a:rPr>
              <a:t>j</a:t>
            </a:r>
            <a:r>
              <a:rPr lang="zh-CN" altLang="en-US" dirty="0">
                <a:solidFill>
                  <a:srgbClr val="C00000"/>
                </a:solidFill>
              </a:rPr>
              <a:t>等于66, 且该子表达式就等同于变量</a:t>
            </a:r>
            <a:r>
              <a:rPr lang="en-US" altLang="zh-CN" dirty="0">
                <a:solidFill>
                  <a:srgbClr val="C00000"/>
                </a:solidFill>
              </a:rPr>
              <a:t>j，</a:t>
            </a:r>
            <a:r>
              <a:rPr lang="zh-CN" altLang="en-US" dirty="0">
                <a:solidFill>
                  <a:srgbClr val="C00000"/>
                </a:solidFill>
              </a:rPr>
              <a:t>从而可进一步进行“++”运算</a:t>
            </a:r>
            <a:endParaRPr lang="en-US" altLang="zh-CN" dirty="0">
              <a:solidFill>
                <a:srgbClr val="C00000"/>
              </a:solidFill>
            </a:endParaRPr>
          </a:p>
          <a:p>
            <a:pPr lvl="2"/>
            <a:endParaRPr lang="zh-CN" altLang="en-US" dirty="0">
              <a:solidFill>
                <a:srgbClr val="C00000"/>
              </a:solidFill>
            </a:endParaRPr>
          </a:p>
          <a:p>
            <a:r>
              <a:rPr lang="zh-CN" altLang="en-US" dirty="0"/>
              <a:t>2=</a:t>
            </a:r>
            <a:r>
              <a:rPr lang="en-US" altLang="zh-CN" dirty="0"/>
              <a:t>j+5</a:t>
            </a:r>
            <a:r>
              <a:rPr lang="zh-CN" altLang="en-US" dirty="0"/>
              <a:t>以及</a:t>
            </a:r>
            <a:r>
              <a:rPr lang="en-US" altLang="zh-CN" dirty="0"/>
              <a:t>i+1=55</a:t>
            </a:r>
            <a:r>
              <a:rPr lang="zh-CN" altLang="en-US" dirty="0"/>
              <a:t>都是错误的赋值表达式, 因为赋值号的</a:t>
            </a:r>
            <a:r>
              <a:rPr lang="zh-CN" altLang="en-US" dirty="0">
                <a:solidFill>
                  <a:srgbClr val="C00000"/>
                </a:solidFill>
              </a:rPr>
              <a:t>左端非左值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650472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复合赋值</a:t>
            </a:r>
            <a:r>
              <a:rPr lang="zh-CN" altLang="en-US" dirty="0" smtClean="0"/>
              <a:t>运算符</a:t>
            </a:r>
            <a:endParaRPr lang="zh-CN" altLang="en-US" dirty="0"/>
          </a:p>
        </p:txBody>
      </p:sp>
      <p:sp>
        <p:nvSpPr>
          <p:cNvPr id="3" name="内容占位符 2"/>
          <p:cNvSpPr>
            <a:spLocks noGrp="1"/>
          </p:cNvSpPr>
          <p:nvPr>
            <p:ph idx="1"/>
          </p:nvPr>
        </p:nvSpPr>
        <p:spPr/>
        <p:txBody>
          <a:bodyPr/>
          <a:lstStyle/>
          <a:p>
            <a:r>
              <a:rPr lang="zh-CN" altLang="en-US" dirty="0"/>
              <a:t>复合赋值运算符举例</a:t>
            </a:r>
            <a:endParaRPr lang="en-US" altLang="zh-CN" dirty="0"/>
          </a:p>
          <a:p>
            <a:pPr lvl="1"/>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+=2</a:t>
            </a:r>
            <a:r>
              <a:rPr lang="zh-CN" altLang="en-US" dirty="0">
                <a:latin typeface="+mn-ea"/>
                <a:ea typeface="+mn-ea"/>
              </a:rPr>
              <a:t>等同于</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=i+2</a:t>
            </a:r>
            <a:r>
              <a:rPr lang="en-US" altLang="zh-CN" dirty="0">
                <a:latin typeface="+mn-ea"/>
                <a:ea typeface="+mn-ea"/>
              </a:rPr>
              <a:t>，</a:t>
            </a:r>
            <a:r>
              <a:rPr lang="zh-CN" altLang="en-US" dirty="0">
                <a:latin typeface="+mn-ea"/>
                <a:ea typeface="+mn-ea"/>
              </a:rPr>
              <a:t>而</a:t>
            </a:r>
            <a:r>
              <a:rPr lang="en-US" altLang="zh-CN" b="1" dirty="0">
                <a:solidFill>
                  <a:srgbClr val="C00000"/>
                </a:solidFill>
                <a:latin typeface="Courier New" pitchFamily="49" charset="0"/>
                <a:cs typeface="Courier New" pitchFamily="49" charset="0"/>
              </a:rPr>
              <a:t>j%=</a:t>
            </a:r>
            <a:r>
              <a:rPr lang="en-US" altLang="zh-CN" b="1" dirty="0" err="1">
                <a:solidFill>
                  <a:srgbClr val="C00000"/>
                </a:solidFill>
                <a:latin typeface="Courier New" pitchFamily="49" charset="0"/>
                <a:cs typeface="Courier New" pitchFamily="49" charset="0"/>
              </a:rPr>
              <a:t>i</a:t>
            </a:r>
            <a:r>
              <a:rPr lang="zh-CN" altLang="en-US" dirty="0">
                <a:latin typeface="+mn-ea"/>
                <a:ea typeface="+mn-ea"/>
              </a:rPr>
              <a:t>等同于</a:t>
            </a:r>
            <a:r>
              <a:rPr lang="zh-CN" altLang="en-US" b="1" dirty="0">
                <a:solidFill>
                  <a:srgbClr val="0000FF"/>
                </a:solidFill>
                <a:latin typeface="楷体_GB2312" pitchFamily="49" charset="-122"/>
                <a:ea typeface="楷体_GB2312" pitchFamily="49" charset="-122"/>
              </a:rPr>
              <a:t> </a:t>
            </a:r>
            <a:r>
              <a:rPr lang="en-US" altLang="zh-CN" b="1" dirty="0">
                <a:solidFill>
                  <a:srgbClr val="C00000"/>
                </a:solidFill>
                <a:latin typeface="Courier New" pitchFamily="49" charset="0"/>
                <a:cs typeface="Courier New" pitchFamily="49" charset="0"/>
              </a:rPr>
              <a:t>j=</a:t>
            </a:r>
            <a:r>
              <a:rPr lang="en-US" altLang="zh-CN" b="1" dirty="0" err="1">
                <a:solidFill>
                  <a:srgbClr val="C00000"/>
                </a:solidFill>
                <a:latin typeface="Courier New" pitchFamily="49" charset="0"/>
                <a:cs typeface="Courier New" pitchFamily="49" charset="0"/>
              </a:rPr>
              <a:t>j%i</a:t>
            </a:r>
            <a:endParaRPr lang="en-US" altLang="zh-CN" b="1" dirty="0">
              <a:solidFill>
                <a:srgbClr val="C00000"/>
              </a:solidFill>
              <a:latin typeface="Courier New" pitchFamily="49" charset="0"/>
              <a:cs typeface="Courier New" pitchFamily="49" charset="0"/>
            </a:endParaRPr>
          </a:p>
          <a:p>
            <a:pPr lvl="1"/>
            <a:r>
              <a:rPr lang="zh-CN" altLang="en-US" dirty="0">
                <a:latin typeface="+mn-ea"/>
                <a:ea typeface="+mn-ea"/>
              </a:rPr>
              <a:t>当</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=10</a:t>
            </a:r>
            <a:r>
              <a:rPr lang="zh-CN" altLang="en-US" dirty="0">
                <a:latin typeface="+mn-ea"/>
                <a:ea typeface="+mn-ea"/>
              </a:rPr>
              <a:t>且</a:t>
            </a:r>
            <a:r>
              <a:rPr lang="en-US" altLang="zh-CN" b="1" dirty="0">
                <a:solidFill>
                  <a:srgbClr val="C00000"/>
                </a:solidFill>
                <a:latin typeface="Courier New" pitchFamily="49" charset="0"/>
                <a:cs typeface="Courier New" pitchFamily="49" charset="0"/>
              </a:rPr>
              <a:t>j=3</a:t>
            </a:r>
            <a:r>
              <a:rPr lang="zh-CN" altLang="en-US" dirty="0">
                <a:latin typeface="+mn-ea"/>
                <a:ea typeface="+mn-ea"/>
              </a:rPr>
              <a:t>时，</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*=j-2</a:t>
            </a:r>
            <a:r>
              <a:rPr lang="zh-CN" altLang="en-US" dirty="0">
                <a:latin typeface="+mn-ea"/>
                <a:ea typeface="+mn-ea"/>
              </a:rPr>
              <a:t>与</a:t>
            </a:r>
            <a:r>
              <a:rPr lang="zh-CN" altLang="en-US" dirty="0">
                <a:latin typeface="Courier New" pitchFamily="49" charset="0"/>
                <a:cs typeface="Courier New" pitchFamily="49" charset="0"/>
              </a:rPr>
              <a:t>以及</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*(j-2) </a:t>
            </a:r>
            <a:r>
              <a:rPr lang="zh-CN" altLang="en-US" dirty="0">
                <a:latin typeface="+mn-ea"/>
                <a:ea typeface="+mn-ea"/>
              </a:rPr>
              <a:t>的运算结果都为10</a:t>
            </a:r>
            <a:endParaRPr lang="en-US" altLang="zh-CN" dirty="0">
              <a:latin typeface="+mn-ea"/>
              <a:ea typeface="+mn-ea"/>
            </a:endParaRPr>
          </a:p>
          <a:p>
            <a:r>
              <a:rPr lang="zh-CN" altLang="en-US" dirty="0"/>
              <a:t>注意，</a:t>
            </a:r>
            <a:r>
              <a:rPr lang="en-US" altLang="zh-CN" dirty="0">
                <a:solidFill>
                  <a:srgbClr val="C00000"/>
                </a:solidFill>
              </a:rPr>
              <a:t>C++</a:t>
            </a:r>
            <a:r>
              <a:rPr lang="zh-CN" altLang="en-US" dirty="0">
                <a:solidFill>
                  <a:srgbClr val="C00000"/>
                </a:solidFill>
              </a:rPr>
              <a:t>认为复合赋值运算符的右运算分量是一个整体</a:t>
            </a:r>
            <a:r>
              <a:rPr lang="zh-CN" altLang="en-US" dirty="0"/>
              <a:t>，可以理解为编译系统将自动地为右运算分量加上了括号（即是说，</a:t>
            </a:r>
            <a:r>
              <a:rPr lang="en-US" altLang="zh-CN" sz="2400" b="1" dirty="0" err="1">
                <a:solidFill>
                  <a:srgbClr val="C00000"/>
                </a:solidFill>
                <a:latin typeface="Courier New" pitchFamily="49" charset="0"/>
                <a:cs typeface="Courier New" pitchFamily="49" charset="0"/>
              </a:rPr>
              <a:t>i</a:t>
            </a:r>
            <a:r>
              <a:rPr lang="en-US" altLang="zh-CN" sz="2400" b="1" dirty="0">
                <a:solidFill>
                  <a:srgbClr val="C00000"/>
                </a:solidFill>
                <a:latin typeface="Courier New" pitchFamily="49" charset="0"/>
                <a:cs typeface="Courier New" pitchFamily="49" charset="0"/>
              </a:rPr>
              <a:t>*=j-2</a:t>
            </a:r>
            <a:r>
              <a:rPr lang="zh-CN" altLang="en-US" dirty="0"/>
              <a:t>并不等同于</a:t>
            </a:r>
            <a:r>
              <a:rPr lang="en-US" altLang="zh-CN" sz="2400" b="1" dirty="0" err="1">
                <a:solidFill>
                  <a:srgbClr val="C00000"/>
                </a:solidFill>
                <a:latin typeface="Courier New" pitchFamily="49" charset="0"/>
                <a:cs typeface="Courier New" pitchFamily="49" charset="0"/>
              </a:rPr>
              <a:t>i</a:t>
            </a:r>
            <a:r>
              <a:rPr lang="en-US" altLang="zh-CN" sz="2400" b="1" dirty="0">
                <a:solidFill>
                  <a:srgbClr val="C00000"/>
                </a:solidFill>
                <a:latin typeface="Courier New" pitchFamily="49" charset="0"/>
                <a:cs typeface="Courier New" pitchFamily="49" charset="0"/>
              </a:rPr>
              <a:t>=</a:t>
            </a:r>
            <a:r>
              <a:rPr lang="en-US" altLang="zh-CN" sz="2400" b="1" dirty="0" err="1">
                <a:solidFill>
                  <a:srgbClr val="C00000"/>
                </a:solidFill>
                <a:latin typeface="Courier New" pitchFamily="49" charset="0"/>
                <a:cs typeface="Courier New" pitchFamily="49" charset="0"/>
              </a:rPr>
              <a:t>i</a:t>
            </a:r>
            <a:r>
              <a:rPr lang="en-US" altLang="zh-CN" sz="2400" b="1" dirty="0">
                <a:solidFill>
                  <a:srgbClr val="C00000"/>
                </a:solidFill>
                <a:latin typeface="Courier New" pitchFamily="49" charset="0"/>
                <a:cs typeface="Courier New" pitchFamily="49" charset="0"/>
              </a:rPr>
              <a:t>*j-2</a:t>
            </a:r>
            <a:r>
              <a:rPr lang="en-US" altLang="zh-CN" dirty="0"/>
              <a:t>，</a:t>
            </a:r>
            <a:r>
              <a:rPr lang="zh-CN" altLang="en-US" dirty="0"/>
              <a:t>否则的话，将使</a:t>
            </a:r>
            <a:r>
              <a:rPr lang="en-US" altLang="zh-CN" b="1" dirty="0" err="1">
                <a:solidFill>
                  <a:srgbClr val="C00000"/>
                </a:solidFill>
                <a:latin typeface="Courier New" pitchFamily="49" charset="0"/>
                <a:cs typeface="Courier New" pitchFamily="49" charset="0"/>
              </a:rPr>
              <a:t>i</a:t>
            </a:r>
            <a:r>
              <a:rPr lang="zh-CN" altLang="en-US" dirty="0"/>
              <a:t>的值变为28而非10）</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15853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1844825"/>
            <a:ext cx="4248472" cy="1727783"/>
            <a:chOff x="1643042" y="3212518"/>
            <a:chExt cx="4248489" cy="1727791"/>
          </a:xfrm>
        </p:grpSpPr>
        <p:sp>
          <p:nvSpPr>
            <p:cNvPr id="40" name="五边形 3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7" name="组合 19"/>
            <p:cNvGrpSpPr>
              <a:grpSpLocks/>
            </p:cNvGrpSpPr>
            <p:nvPr/>
          </p:nvGrpSpPr>
          <p:grpSpPr bwMode="auto">
            <a:xfrm>
              <a:off x="1643042" y="3218860"/>
              <a:ext cx="792165" cy="788993"/>
              <a:chOff x="854055" y="2575918"/>
              <a:chExt cx="792165" cy="788993"/>
            </a:xfrm>
          </p:grpSpPr>
          <p:sp>
            <p:nvSpPr>
              <p:cNvPr id="51" name="椭圆 5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3" name="TextBox 52"/>
          <p:cNvSpPr txBox="1"/>
          <p:nvPr/>
        </p:nvSpPr>
        <p:spPr>
          <a:xfrm>
            <a:off x="1093688" y="1964366"/>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Tree>
    <p:extLst>
      <p:ext uri="{BB962C8B-B14F-4D97-AF65-F5344CB8AC3E}">
        <p14:creationId xmlns:p14="http://schemas.microsoft.com/office/powerpoint/2010/main" val="234396868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优先级与结合性</a:t>
            </a:r>
          </a:p>
        </p:txBody>
      </p:sp>
      <p:sp>
        <p:nvSpPr>
          <p:cNvPr id="3" name="内容占位符 2"/>
          <p:cNvSpPr>
            <a:spLocks noGrp="1"/>
          </p:cNvSpPr>
          <p:nvPr>
            <p:ph idx="1"/>
          </p:nvPr>
        </p:nvSpPr>
        <p:spPr/>
        <p:txBody>
          <a:bodyPr/>
          <a:lstStyle/>
          <a:p>
            <a:r>
              <a:rPr lang="zh-CN" altLang="en-US" dirty="0"/>
              <a:t>优先级</a:t>
            </a:r>
            <a:endParaRPr lang="en-US" altLang="zh-CN" dirty="0"/>
          </a:p>
          <a:p>
            <a:pPr lvl="1"/>
            <a:r>
              <a:rPr lang="zh-CN" altLang="en-US" dirty="0">
                <a:latin typeface="+mn-ea"/>
                <a:ea typeface="+mn-ea"/>
              </a:rPr>
              <a:t>算术运算符、关系运算符、双目逻辑运算符的优先级均高于赋值运算符</a:t>
            </a:r>
            <a:endParaRPr lang="en-US" altLang="zh-CN" dirty="0">
              <a:latin typeface="+mn-ea"/>
              <a:ea typeface="+mn-ea"/>
            </a:endParaRPr>
          </a:p>
          <a:p>
            <a:r>
              <a:rPr lang="zh-CN" altLang="en-US" dirty="0"/>
              <a:t>结合性</a:t>
            </a:r>
            <a:endParaRPr lang="en-US" altLang="zh-CN" dirty="0"/>
          </a:p>
          <a:p>
            <a:pPr lvl="1"/>
            <a:r>
              <a:rPr lang="zh-CN" altLang="en-US" dirty="0">
                <a:latin typeface="+mn-ea"/>
                <a:ea typeface="+mn-ea"/>
              </a:rPr>
              <a:t>赋值运算符的结合性是自右向左（如, </a:t>
            </a:r>
            <a:r>
              <a:rPr lang="en-US" altLang="zh-CN" b="1" dirty="0">
                <a:solidFill>
                  <a:srgbClr val="C00000"/>
                </a:solidFill>
                <a:latin typeface="Courier New" pitchFamily="49" charset="0"/>
                <a:cs typeface="Courier New" pitchFamily="49" charset="0"/>
              </a:rPr>
              <a:t>k=</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=j+5</a:t>
            </a:r>
            <a:r>
              <a:rPr lang="zh-CN" altLang="en-US" dirty="0">
                <a:latin typeface="+mn-ea"/>
                <a:ea typeface="+mn-ea"/>
              </a:rPr>
              <a:t>等同于</a:t>
            </a:r>
            <a:r>
              <a:rPr lang="en-US" altLang="zh-CN" b="1" dirty="0">
                <a:solidFill>
                  <a:srgbClr val="C00000"/>
                </a:solidFill>
                <a:latin typeface="Courier New" pitchFamily="49" charset="0"/>
                <a:cs typeface="Courier New" pitchFamily="49" charset="0"/>
              </a:rPr>
              <a:t>k=(</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=j+5)</a:t>
            </a:r>
            <a:r>
              <a:rPr lang="zh-CN" altLang="en-US" dirty="0">
                <a:latin typeface="+mn-ea"/>
                <a:ea typeface="+mn-ea"/>
              </a:rPr>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2656618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赋值过程中的隐式类型转换</a:t>
            </a:r>
            <a:endParaRPr lang="en-US" altLang="zh-CN" dirty="0"/>
          </a:p>
        </p:txBody>
      </p:sp>
      <p:sp>
        <p:nvSpPr>
          <p:cNvPr id="3" name="内容占位符 2"/>
          <p:cNvSpPr>
            <a:spLocks noGrp="1"/>
          </p:cNvSpPr>
          <p:nvPr>
            <p:ph idx="1"/>
          </p:nvPr>
        </p:nvSpPr>
        <p:spPr/>
        <p:txBody>
          <a:bodyPr/>
          <a:lstStyle/>
          <a:p>
            <a:r>
              <a:rPr lang="zh-CN" altLang="en-US" dirty="0"/>
              <a:t>能够进行赋值运算的运算分量类型</a:t>
            </a:r>
            <a:endParaRPr lang="en-US" altLang="zh-CN" dirty="0"/>
          </a:p>
          <a:p>
            <a:pPr lvl="1"/>
            <a:r>
              <a:rPr lang="zh-CN" altLang="en-US" dirty="0"/>
              <a:t>整型</a:t>
            </a:r>
            <a:r>
              <a:rPr lang="en-US" altLang="zh-CN" dirty="0"/>
              <a:t>=</a:t>
            </a:r>
            <a:r>
              <a:rPr lang="zh-CN" altLang="en-US" dirty="0"/>
              <a:t>浮点型</a:t>
            </a:r>
            <a:endParaRPr lang="en-US" altLang="zh-CN" dirty="0"/>
          </a:p>
          <a:p>
            <a:pPr lvl="1"/>
            <a:r>
              <a:rPr lang="zh-CN" altLang="en-US" dirty="0"/>
              <a:t>浮点型</a:t>
            </a:r>
            <a:r>
              <a:rPr lang="en-US" altLang="zh-CN" dirty="0"/>
              <a:t>=</a:t>
            </a:r>
            <a:r>
              <a:rPr lang="zh-CN" altLang="en-US" dirty="0"/>
              <a:t>整型</a:t>
            </a:r>
            <a:endParaRPr lang="en-US" altLang="zh-CN" dirty="0"/>
          </a:p>
          <a:p>
            <a:pPr lvl="1"/>
            <a:r>
              <a:rPr lang="zh-CN" altLang="en-US" dirty="0"/>
              <a:t>单精度浮点型</a:t>
            </a:r>
            <a:r>
              <a:rPr lang="en-US" altLang="zh-CN" dirty="0"/>
              <a:t>=</a:t>
            </a:r>
            <a:r>
              <a:rPr lang="zh-CN" altLang="en-US" dirty="0"/>
              <a:t>双精度浮点型</a:t>
            </a:r>
            <a:endParaRPr lang="en-US" altLang="zh-CN" dirty="0"/>
          </a:p>
          <a:p>
            <a:pPr lvl="1"/>
            <a:r>
              <a:rPr lang="zh-CN" altLang="en-US" dirty="0"/>
              <a:t>双精度浮点型</a:t>
            </a:r>
            <a:r>
              <a:rPr lang="en-US" altLang="zh-CN" dirty="0"/>
              <a:t>=</a:t>
            </a:r>
            <a:r>
              <a:rPr lang="zh-CN" altLang="en-US" dirty="0"/>
              <a:t>单精度浮点型</a:t>
            </a:r>
            <a:endParaRPr lang="en-US" altLang="zh-CN" dirty="0"/>
          </a:p>
          <a:p>
            <a:pPr lvl="1"/>
            <a:r>
              <a:rPr lang="zh-CN" altLang="en-US" dirty="0"/>
              <a:t>整型</a:t>
            </a:r>
            <a:r>
              <a:rPr lang="en-US" altLang="zh-CN" dirty="0"/>
              <a:t>=</a:t>
            </a:r>
            <a:r>
              <a:rPr lang="zh-CN" altLang="en-US" dirty="0"/>
              <a:t>字符型</a:t>
            </a:r>
            <a:endParaRPr lang="en-US" altLang="zh-CN" dirty="0"/>
          </a:p>
          <a:p>
            <a:pPr lvl="1"/>
            <a:r>
              <a:rPr lang="zh-CN" altLang="en-US" dirty="0"/>
              <a:t>字符型</a:t>
            </a:r>
            <a:r>
              <a:rPr lang="en-US" altLang="zh-CN" dirty="0"/>
              <a:t>=</a:t>
            </a:r>
            <a:r>
              <a:rPr lang="zh-CN" altLang="en-US" dirty="0"/>
              <a:t>整型</a:t>
            </a:r>
            <a:endParaRPr lang="en-US" altLang="zh-CN" dirty="0"/>
          </a:p>
          <a:p>
            <a:pPr lvl="1"/>
            <a:r>
              <a:rPr lang="zh-CN" altLang="en-US" dirty="0"/>
              <a:t>无符号</a:t>
            </a:r>
            <a:r>
              <a:rPr lang="en-US" altLang="zh-CN" dirty="0"/>
              <a:t>=</a:t>
            </a:r>
            <a:r>
              <a:rPr lang="zh-CN" altLang="en-US" dirty="0"/>
              <a:t>有符号</a:t>
            </a:r>
            <a:endParaRPr lang="en-US" altLang="zh-CN" dirty="0"/>
          </a:p>
        </p:txBody>
      </p:sp>
      <p:pic>
        <p:nvPicPr>
          <p:cNvPr id="17" name="Picture 9"/>
          <p:cNvPicPr>
            <a:picLocks noChangeAspect="1" noChangeArrowheads="1"/>
          </p:cNvPicPr>
          <p:nvPr/>
        </p:nvPicPr>
        <p:blipFill>
          <a:blip r:embed="rId2" cstate="print"/>
          <a:srcRect/>
          <a:stretch>
            <a:fillRect/>
          </a:stretch>
        </p:blipFill>
        <p:spPr bwMode="auto">
          <a:xfrm>
            <a:off x="6072188" y="2357438"/>
            <a:ext cx="2368550" cy="928687"/>
          </a:xfrm>
          <a:prstGeom prst="rect">
            <a:avLst/>
          </a:prstGeom>
          <a:noFill/>
          <a:ln w="9525">
            <a:miter lim="800000"/>
            <a:headEnd/>
            <a:tailEnd/>
          </a:ln>
          <a:effectLst/>
        </p:spPr>
      </p:pic>
      <p:pic>
        <p:nvPicPr>
          <p:cNvPr id="18" name="Picture 10"/>
          <p:cNvPicPr>
            <a:picLocks noChangeAspect="1" noChangeArrowheads="1"/>
          </p:cNvPicPr>
          <p:nvPr/>
        </p:nvPicPr>
        <p:blipFill>
          <a:blip r:embed="rId3" cstate="print"/>
          <a:srcRect/>
          <a:stretch>
            <a:fillRect/>
          </a:stretch>
        </p:blipFill>
        <p:spPr bwMode="auto">
          <a:xfrm>
            <a:off x="6072188" y="2571750"/>
            <a:ext cx="2368550" cy="928688"/>
          </a:xfrm>
          <a:prstGeom prst="rect">
            <a:avLst/>
          </a:prstGeom>
          <a:noFill/>
          <a:ln w="9525">
            <a:miter lim="800000"/>
            <a:headEnd/>
            <a:tailEnd/>
          </a:ln>
          <a:effectLst/>
        </p:spPr>
      </p:pic>
      <p:pic>
        <p:nvPicPr>
          <p:cNvPr id="19" name="Picture 11"/>
          <p:cNvPicPr>
            <a:picLocks noChangeAspect="1" noChangeArrowheads="1"/>
          </p:cNvPicPr>
          <p:nvPr/>
        </p:nvPicPr>
        <p:blipFill>
          <a:blip r:embed="rId4" cstate="print"/>
          <a:srcRect/>
          <a:stretch>
            <a:fillRect/>
          </a:stretch>
        </p:blipFill>
        <p:spPr bwMode="auto">
          <a:xfrm>
            <a:off x="6072188" y="2911475"/>
            <a:ext cx="2368550" cy="1160463"/>
          </a:xfrm>
          <a:prstGeom prst="rect">
            <a:avLst/>
          </a:prstGeom>
          <a:noFill/>
          <a:ln w="9525">
            <a:miter lim="800000"/>
            <a:headEnd/>
            <a:tailEnd/>
          </a:ln>
          <a:effectLst/>
        </p:spPr>
      </p:pic>
      <p:pic>
        <p:nvPicPr>
          <p:cNvPr id="13" name="Picture 12"/>
          <p:cNvPicPr>
            <a:picLocks noChangeAspect="1" noChangeArrowheads="1"/>
          </p:cNvPicPr>
          <p:nvPr/>
        </p:nvPicPr>
        <p:blipFill>
          <a:blip r:embed="rId5" cstate="print"/>
          <a:srcRect/>
          <a:stretch>
            <a:fillRect/>
          </a:stretch>
        </p:blipFill>
        <p:spPr bwMode="auto">
          <a:xfrm>
            <a:off x="6072188" y="3357563"/>
            <a:ext cx="2368550" cy="1160462"/>
          </a:xfrm>
          <a:prstGeom prst="rect">
            <a:avLst/>
          </a:prstGeom>
          <a:noFill/>
          <a:ln w="9525">
            <a:miter lim="800000"/>
            <a:headEnd/>
            <a:tailEnd/>
          </a:ln>
          <a:effectLst/>
        </p:spPr>
      </p:pic>
      <p:pic>
        <p:nvPicPr>
          <p:cNvPr id="14" name="Picture 13"/>
          <p:cNvPicPr>
            <a:picLocks noChangeAspect="1" noChangeArrowheads="1"/>
          </p:cNvPicPr>
          <p:nvPr/>
        </p:nvPicPr>
        <p:blipFill>
          <a:blip r:embed="rId6" cstate="print"/>
          <a:srcRect/>
          <a:stretch>
            <a:fillRect/>
          </a:stretch>
        </p:blipFill>
        <p:spPr bwMode="auto">
          <a:xfrm>
            <a:off x="6072188" y="3786188"/>
            <a:ext cx="2368550" cy="928687"/>
          </a:xfrm>
          <a:prstGeom prst="rect">
            <a:avLst/>
          </a:prstGeom>
          <a:noFill/>
          <a:ln w="9525">
            <a:miter lim="800000"/>
            <a:headEnd/>
            <a:tailEnd/>
          </a:ln>
          <a:effectLst/>
        </p:spPr>
      </p:pic>
      <p:pic>
        <p:nvPicPr>
          <p:cNvPr id="15" name="Picture 14"/>
          <p:cNvPicPr>
            <a:picLocks noChangeAspect="1" noChangeArrowheads="1"/>
          </p:cNvPicPr>
          <p:nvPr/>
        </p:nvPicPr>
        <p:blipFill>
          <a:blip r:embed="rId7" cstate="print"/>
          <a:srcRect/>
          <a:stretch>
            <a:fillRect/>
          </a:stretch>
        </p:blipFill>
        <p:spPr bwMode="auto">
          <a:xfrm>
            <a:off x="6072188" y="4214813"/>
            <a:ext cx="2368550" cy="928687"/>
          </a:xfrm>
          <a:prstGeom prst="rect">
            <a:avLst/>
          </a:prstGeom>
          <a:noFill/>
          <a:ln w="9525">
            <a:miter lim="800000"/>
            <a:headEnd/>
            <a:tailEnd/>
          </a:ln>
          <a:effectLst/>
        </p:spPr>
      </p:pic>
      <p:pic>
        <p:nvPicPr>
          <p:cNvPr id="16" name="Picture 15"/>
          <p:cNvPicPr>
            <a:picLocks noChangeAspect="1" noChangeArrowheads="1"/>
          </p:cNvPicPr>
          <p:nvPr/>
        </p:nvPicPr>
        <p:blipFill>
          <a:blip r:embed="rId8" cstate="print"/>
          <a:srcRect/>
          <a:stretch>
            <a:fillRect/>
          </a:stretch>
        </p:blipFill>
        <p:spPr bwMode="auto">
          <a:xfrm>
            <a:off x="6072188" y="4643438"/>
            <a:ext cx="2368550" cy="928687"/>
          </a:xfrm>
          <a:prstGeom prst="rect">
            <a:avLst/>
          </a:prstGeom>
          <a:noFill/>
          <a:ln w="9525">
            <a:miter lim="800000"/>
            <a:headEnd/>
            <a:tailEnd/>
          </a:ln>
          <a:effectLst/>
        </p:spPr>
      </p:pic>
      <p:sp>
        <p:nvSpPr>
          <p:cNvPr id="11" name="矩形 10">
            <a:hlinkClick r:id="rId9"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2" name="矩形 11">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20" name="矩形 1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21" name="矩形 2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22" name="矩形 2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23" name="矩形 2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24" name="矩形 2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25" name="矩形 2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95493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1841582"/>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72453" y="3723374"/>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33" y="3662422"/>
            <a:ext cx="885840" cy="885840"/>
          </a:xfrm>
          <a:prstGeom prst="rect">
            <a:avLst/>
          </a:prstGeom>
        </p:spPr>
      </p:pic>
      <p:sp>
        <p:nvSpPr>
          <p:cNvPr id="47"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sp>
        <p:nvSpPr>
          <p:cNvPr id="46" name="矩形 45">
            <a:hlinkClick r:id="rId5" action="ppaction://hlinksldjump"/>
            <a:extLst>
              <a:ext uri="{FF2B5EF4-FFF2-40B4-BE49-F238E27FC236}">
                <a16:creationId xmlns="" xmlns:a16="http://schemas.microsoft.com/office/drawing/2014/main" id="{441F11E9-087F-4D51-9ACC-FB58206C6E0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1" name="矩形 50">
            <a:hlinkClick r:id="" action="ppaction://noaction"/>
            <a:extLst>
              <a:ext uri="{FF2B5EF4-FFF2-40B4-BE49-F238E27FC236}">
                <a16:creationId xmlns="" xmlns:a16="http://schemas.microsoft.com/office/drawing/2014/main" id="{823436FA-E4B7-43DF-8885-EA79F5C5F59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52" name="矩形 51">
            <a:hlinkClick r:id="" action="ppaction://noaction"/>
            <a:extLst>
              <a:ext uri="{FF2B5EF4-FFF2-40B4-BE49-F238E27FC236}">
                <a16:creationId xmlns="" xmlns:a16="http://schemas.microsoft.com/office/drawing/2014/main" id="{608A937C-4E41-480F-B37B-0247E042EEA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53" name="矩形 52">
            <a:hlinkClick r:id="" action="ppaction://noaction"/>
            <a:extLst>
              <a:ext uri="{FF2B5EF4-FFF2-40B4-BE49-F238E27FC236}">
                <a16:creationId xmlns="" xmlns:a16="http://schemas.microsoft.com/office/drawing/2014/main" id="{53901F9F-4845-4CAF-A8C6-E6D4C9B59B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55" name="矩形 54">
            <a:hlinkClick r:id="" action="ppaction://noaction"/>
            <a:extLst>
              <a:ext uri="{FF2B5EF4-FFF2-40B4-BE49-F238E27FC236}">
                <a16:creationId xmlns="" xmlns:a16="http://schemas.microsoft.com/office/drawing/2014/main" id="{A3CD211F-57B3-41B4-BFE6-5555106539A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59" name="矩形 58">
            <a:hlinkClick r:id="" action="ppaction://noaction"/>
            <a:extLst>
              <a:ext uri="{FF2B5EF4-FFF2-40B4-BE49-F238E27FC236}">
                <a16:creationId xmlns="" xmlns:a16="http://schemas.microsoft.com/office/drawing/2014/main" id="{CF66A741-6C3E-4F84-BA28-C2EB7DC3B34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75" name="矩形 74">
            <a:hlinkClick r:id="" action="ppaction://noaction"/>
            <a:extLst>
              <a:ext uri="{FF2B5EF4-FFF2-40B4-BE49-F238E27FC236}">
                <a16:creationId xmlns="" xmlns:a16="http://schemas.microsoft.com/office/drawing/2014/main" id="{D24B2FC0-1BBE-431C-B993-2E4D1ACAA4E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76" name="矩形 75">
            <a:hlinkClick r:id="" action="ppaction://noaction"/>
            <a:extLst>
              <a:ext uri="{FF2B5EF4-FFF2-40B4-BE49-F238E27FC236}">
                <a16:creationId xmlns="" xmlns:a16="http://schemas.microsoft.com/office/drawing/2014/main" id="{923F3049-4121-4B5C-A0F1-8FA8C43DBD3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157201128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a:t>
            </a:r>
            <a:r>
              <a:rPr lang="zh-CN" altLang="en-US" dirty="0" smtClean="0"/>
              <a:t>符（</a:t>
            </a:r>
            <a:r>
              <a:rPr lang="en-US" altLang="zh-CN" dirty="0" smtClean="0"/>
              <a:t>Arithmetical operators</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单</a:t>
            </a:r>
            <a:r>
              <a:rPr lang="zh-CN" altLang="en-US" dirty="0" smtClean="0"/>
              <a:t>目</a:t>
            </a:r>
            <a:r>
              <a:rPr lang="en-US" altLang="zh-CN" dirty="0" smtClean="0"/>
              <a:t>+</a:t>
            </a:r>
            <a:r>
              <a:rPr lang="zh-CN" altLang="en-US" dirty="0" smtClean="0"/>
              <a:t>和</a:t>
            </a:r>
            <a:r>
              <a:rPr lang="en-US" altLang="zh-CN" dirty="0" smtClean="0"/>
              <a:t>-</a:t>
            </a:r>
            <a:r>
              <a:rPr lang="zh-CN" altLang="en-US" dirty="0"/>
              <a:t>、增量运算符</a:t>
            </a:r>
            <a:r>
              <a:rPr lang="en-US" altLang="zh-CN" dirty="0"/>
              <a:t>++</a:t>
            </a:r>
            <a:r>
              <a:rPr lang="zh-CN" altLang="en-US" dirty="0"/>
              <a:t>、减量运算符</a:t>
            </a:r>
            <a:r>
              <a:rPr lang="en-US" altLang="zh-CN" dirty="0"/>
              <a:t>—</a:t>
            </a:r>
          </a:p>
          <a:p>
            <a:r>
              <a:rPr lang="zh-CN" altLang="en-US" dirty="0"/>
              <a:t>双目</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smtClean="0"/>
              <a:t>%</a:t>
            </a:r>
          </a:p>
          <a:p>
            <a:r>
              <a:rPr lang="en-US" altLang="zh-CN" dirty="0"/>
              <a:t>C</a:t>
            </a:r>
            <a:r>
              <a:rPr lang="en-US" altLang="zh-CN" dirty="0" smtClean="0"/>
              <a:t>++17</a:t>
            </a:r>
            <a:r>
              <a:rPr lang="zh-CN" altLang="en-US" dirty="0" smtClean="0"/>
              <a:t>标准将</a:t>
            </a:r>
            <a:r>
              <a:rPr lang="zh-CN" altLang="en-US" dirty="0"/>
              <a:t>上述</a:t>
            </a:r>
            <a:r>
              <a:rPr lang="zh-CN" altLang="en-US" dirty="0" smtClean="0"/>
              <a:t>算术运算符分别归类为：</a:t>
            </a:r>
            <a:endParaRPr lang="en-US" altLang="zh-CN" dirty="0" smtClean="0"/>
          </a:p>
          <a:p>
            <a:pPr lvl="1"/>
            <a:r>
              <a:rPr lang="zh-CN" altLang="en-US" dirty="0" smtClean="0"/>
              <a:t>一元运算符（</a:t>
            </a:r>
            <a:r>
              <a:rPr lang="en-US" altLang="zh-CN" dirty="0" smtClean="0"/>
              <a:t>Unary operators</a:t>
            </a:r>
            <a:r>
              <a:rPr lang="zh-CN" altLang="en-US" dirty="0" smtClean="0"/>
              <a:t>）</a:t>
            </a:r>
            <a:endParaRPr lang="en-US" altLang="zh-CN" dirty="0" smtClean="0"/>
          </a:p>
          <a:p>
            <a:pPr lvl="1"/>
            <a:r>
              <a:rPr lang="zh-CN" altLang="en-US" dirty="0" smtClean="0"/>
              <a:t>增量和减量运算符（</a:t>
            </a:r>
            <a:r>
              <a:rPr lang="en-US" altLang="zh-CN" dirty="0" smtClean="0"/>
              <a:t>Increment and decrement</a:t>
            </a:r>
            <a:r>
              <a:rPr lang="zh-CN" altLang="en-US" dirty="0" smtClean="0"/>
              <a:t>）</a:t>
            </a:r>
            <a:endParaRPr lang="en-US" altLang="zh-CN" dirty="0" smtClean="0"/>
          </a:p>
          <a:p>
            <a:pPr lvl="1"/>
            <a:r>
              <a:rPr lang="zh-CN" altLang="en-US" dirty="0" smtClean="0"/>
              <a:t>乘法运算符（</a:t>
            </a:r>
            <a:r>
              <a:rPr lang="en-US" altLang="zh-CN" dirty="0" smtClean="0"/>
              <a:t>Multiplicative operators</a:t>
            </a:r>
            <a:r>
              <a:rPr lang="zh-CN" altLang="en-US" dirty="0" smtClean="0"/>
              <a:t>）</a:t>
            </a:r>
            <a:endParaRPr lang="en-US" altLang="zh-CN" dirty="0" smtClean="0"/>
          </a:p>
          <a:p>
            <a:pPr lvl="1"/>
            <a:r>
              <a:rPr lang="zh-CN" altLang="en-US" dirty="0" smtClean="0"/>
              <a:t>加法运算符（</a:t>
            </a:r>
            <a:r>
              <a:rPr lang="en-US" altLang="zh-CN" dirty="0" smtClean="0"/>
              <a:t>Additive operators</a:t>
            </a:r>
            <a:r>
              <a:rPr lang="zh-CN" altLang="en-US" dirty="0" smtClean="0"/>
              <a:t>）</a:t>
            </a:r>
            <a:endParaRPr lang="en-US" altLang="zh-CN" dirty="0"/>
          </a:p>
        </p:txBody>
      </p:sp>
      <p:sp>
        <p:nvSpPr>
          <p:cNvPr id="4" name="矩形 3">
            <a:hlinkClick r:id="rId2" action="ppaction://hlinksldjump"/>
            <a:extLst>
              <a:ext uri="{FF2B5EF4-FFF2-40B4-BE49-F238E27FC236}">
                <a16:creationId xmlns="" xmlns:a16="http://schemas.microsoft.com/office/drawing/2014/main" id="{234678D0-3A53-4C67-ACAA-9357682A7AD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a:extLst>
              <a:ext uri="{FF2B5EF4-FFF2-40B4-BE49-F238E27FC236}">
                <a16:creationId xmlns="" xmlns:a16="http://schemas.microsoft.com/office/drawing/2014/main" id="{8BD2B49D-1015-4575-BAC9-F65246DB9F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a:extLst>
              <a:ext uri="{FF2B5EF4-FFF2-40B4-BE49-F238E27FC236}">
                <a16:creationId xmlns="" xmlns:a16="http://schemas.microsoft.com/office/drawing/2014/main" id="{6AA25AD3-B389-4382-A300-6430DBCE70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a:extLst>
              <a:ext uri="{FF2B5EF4-FFF2-40B4-BE49-F238E27FC236}">
                <a16:creationId xmlns="" xmlns:a16="http://schemas.microsoft.com/office/drawing/2014/main" id="{E7735051-B319-46C0-94D7-2E6770D3876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a:extLst>
              <a:ext uri="{FF2B5EF4-FFF2-40B4-BE49-F238E27FC236}">
                <a16:creationId xmlns="" xmlns:a16="http://schemas.microsoft.com/office/drawing/2014/main" id="{2FC5698E-24CE-49CD-B4E3-7BAC0B041E2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9" name="矩形 8">
            <a:hlinkClick r:id="" action="ppaction://noaction"/>
            <a:extLst>
              <a:ext uri="{FF2B5EF4-FFF2-40B4-BE49-F238E27FC236}">
                <a16:creationId xmlns="" xmlns:a16="http://schemas.microsoft.com/office/drawing/2014/main" id="{D3FF75C2-72C4-4A0F-8449-FE91C246656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0" name="矩形 9">
            <a:hlinkClick r:id="" action="ppaction://noaction"/>
            <a:extLst>
              <a:ext uri="{FF2B5EF4-FFF2-40B4-BE49-F238E27FC236}">
                <a16:creationId xmlns="" xmlns:a16="http://schemas.microsoft.com/office/drawing/2014/main" id="{10455D1D-DEDB-42D9-B4C7-77FB5F3C468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a:extLst>
              <a:ext uri="{FF2B5EF4-FFF2-40B4-BE49-F238E27FC236}">
                <a16:creationId xmlns="" xmlns:a16="http://schemas.microsoft.com/office/drawing/2014/main" id="{BFD28F78-2FFF-4D3F-960A-DDBE50EE46C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780940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算术表达式</a:t>
            </a:r>
            <a:endParaRPr lang="en-US" altLang="zh-CN" dirty="0"/>
          </a:p>
          <a:p>
            <a:pPr lvl="1"/>
            <a:r>
              <a:rPr lang="en-US" altLang="zh-CN" dirty="0" smtClean="0"/>
              <a:t>+&lt;</a:t>
            </a:r>
            <a:r>
              <a:rPr lang="zh-CN" altLang="en-US" dirty="0"/>
              <a:t>运算</a:t>
            </a:r>
            <a:r>
              <a:rPr lang="zh-CN" altLang="en-US" dirty="0" smtClean="0"/>
              <a:t>分量</a:t>
            </a:r>
            <a:r>
              <a:rPr lang="en-US" altLang="zh-CN" dirty="0" smtClean="0"/>
              <a:t>&gt;</a:t>
            </a:r>
          </a:p>
          <a:p>
            <a:pPr lvl="1"/>
            <a:r>
              <a:rPr lang="en-US" altLang="zh-CN" dirty="0" smtClean="0"/>
              <a:t>-&lt;</a:t>
            </a:r>
            <a:r>
              <a:rPr lang="zh-CN" altLang="en-US" dirty="0"/>
              <a:t>运算分量</a:t>
            </a:r>
            <a:r>
              <a:rPr lang="en-US" altLang="zh-CN" dirty="0"/>
              <a:t>&gt;</a:t>
            </a:r>
          </a:p>
          <a:p>
            <a:pPr lvl="1"/>
            <a:r>
              <a:rPr lang="en-US" altLang="zh-CN" dirty="0"/>
              <a:t>&lt;</a:t>
            </a:r>
            <a:r>
              <a:rPr lang="zh-CN" altLang="en-US" dirty="0"/>
              <a:t>运算分量</a:t>
            </a:r>
            <a:r>
              <a:rPr lang="en-US" altLang="zh-CN" dirty="0"/>
              <a:t>&gt;++(--)</a:t>
            </a:r>
          </a:p>
          <a:p>
            <a:pPr lvl="1"/>
            <a:r>
              <a:rPr lang="en-US" altLang="zh-CN" dirty="0"/>
              <a:t>++(--) &lt;</a:t>
            </a:r>
            <a:r>
              <a:rPr lang="zh-CN" altLang="en-US" dirty="0"/>
              <a:t>运算分量</a:t>
            </a:r>
            <a:r>
              <a:rPr lang="en-US" altLang="zh-CN" dirty="0"/>
              <a:t>&gt;</a:t>
            </a:r>
          </a:p>
          <a:p>
            <a:pPr lvl="1"/>
            <a:r>
              <a:rPr lang="en-US" altLang="zh-CN" dirty="0"/>
              <a:t>&lt;</a:t>
            </a:r>
            <a:r>
              <a:rPr lang="zh-CN" altLang="en-US" dirty="0"/>
              <a:t>运算分量</a:t>
            </a:r>
            <a:r>
              <a:rPr lang="en-US" altLang="zh-CN" dirty="0"/>
              <a:t>&gt; &lt;</a:t>
            </a:r>
            <a:r>
              <a:rPr lang="zh-CN" altLang="en-US" dirty="0"/>
              <a:t>双目算术运算符</a:t>
            </a:r>
            <a:r>
              <a:rPr lang="en-US" altLang="zh-CN" dirty="0"/>
              <a:t>&gt; &lt;</a:t>
            </a:r>
            <a:r>
              <a:rPr lang="zh-CN" altLang="en-US" dirty="0"/>
              <a:t>运算分量</a:t>
            </a:r>
            <a:r>
              <a:rPr lang="en-US" altLang="zh-CN" dirty="0"/>
              <a:t>&gt;</a:t>
            </a:r>
          </a:p>
          <a:p>
            <a:pPr lvl="2"/>
            <a:r>
              <a:rPr lang="zh-CN" altLang="en-US" dirty="0"/>
              <a:t>运算分量为数值类型，运算结果的数据类型与运算分量的数据类型相同</a:t>
            </a:r>
          </a:p>
          <a:p>
            <a:endParaRPr lang="zh-CN" altLang="en-US" dirty="0"/>
          </a:p>
        </p:txBody>
      </p:sp>
      <p:sp>
        <p:nvSpPr>
          <p:cNvPr id="3" name="标题 2"/>
          <p:cNvSpPr>
            <a:spLocks noGrp="1"/>
          </p:cNvSpPr>
          <p:nvPr>
            <p:ph type="title"/>
          </p:nvPr>
        </p:nvSpPr>
        <p:spPr/>
        <p:txBody>
          <a:bodyPr/>
          <a:lstStyle/>
          <a:p>
            <a:r>
              <a:rPr lang="zh-CN" altLang="en-US" dirty="0" smtClean="0"/>
              <a:t>算术表达式</a:t>
            </a:r>
            <a:endParaRPr lang="zh-CN" altLang="en-US" dirty="0"/>
          </a:p>
        </p:txBody>
      </p:sp>
    </p:spTree>
    <p:extLst>
      <p:ext uri="{BB962C8B-B14F-4D97-AF65-F5344CB8AC3E}">
        <p14:creationId xmlns:p14="http://schemas.microsoft.com/office/powerpoint/2010/main" val="3808730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算术运算符</a:t>
            </a:r>
          </a:p>
        </p:txBody>
      </p:sp>
      <p:sp>
        <p:nvSpPr>
          <p:cNvPr id="3" name="内容占位符 2"/>
          <p:cNvSpPr>
            <a:spLocks noGrp="1"/>
          </p:cNvSpPr>
          <p:nvPr>
            <p:ph idx="1"/>
          </p:nvPr>
        </p:nvSpPr>
        <p:spPr>
          <a:xfrm>
            <a:off x="457200" y="1844824"/>
            <a:ext cx="4978896" cy="4479776"/>
          </a:xfrm>
        </p:spPr>
        <p:txBody>
          <a:bodyPr/>
          <a:lstStyle/>
          <a:p>
            <a:r>
              <a:rPr lang="zh-CN" altLang="en-US" dirty="0"/>
              <a:t>单目减运算</a:t>
            </a:r>
            <a:r>
              <a:rPr lang="en-US" altLang="zh-CN" dirty="0"/>
              <a:t>-</a:t>
            </a:r>
          </a:p>
          <a:p>
            <a:pPr lvl="1"/>
            <a:r>
              <a:rPr lang="en-US" altLang="zh-CN" dirty="0"/>
              <a:t>-1 * &lt;</a:t>
            </a:r>
            <a:r>
              <a:rPr lang="zh-CN" altLang="en-US" dirty="0"/>
              <a:t>运算分量</a:t>
            </a:r>
            <a:r>
              <a:rPr lang="en-US" altLang="zh-CN" dirty="0"/>
              <a:t>&gt; </a:t>
            </a:r>
          </a:p>
          <a:p>
            <a:r>
              <a:rPr lang="zh-CN" altLang="en-US" dirty="0"/>
              <a:t>增量运算</a:t>
            </a:r>
            <a:r>
              <a:rPr lang="en-US" altLang="zh-CN" dirty="0"/>
              <a:t>++</a:t>
            </a:r>
          </a:p>
          <a:p>
            <a:pPr lvl="1"/>
            <a:r>
              <a:rPr lang="zh-CN" altLang="en-US" dirty="0"/>
              <a:t>前缀增量</a:t>
            </a:r>
            <a:endParaRPr lang="en-US" altLang="zh-CN" dirty="0"/>
          </a:p>
          <a:p>
            <a:pPr lvl="2"/>
            <a:r>
              <a:rPr lang="en-US" altLang="zh-CN" dirty="0"/>
              <a:t>++&lt;</a:t>
            </a:r>
            <a:r>
              <a:rPr lang="zh-CN" altLang="en-US" dirty="0"/>
              <a:t>运算分量</a:t>
            </a:r>
            <a:r>
              <a:rPr lang="en-US" altLang="zh-CN" dirty="0"/>
              <a:t>&gt;</a:t>
            </a:r>
          </a:p>
          <a:p>
            <a:pPr lvl="3"/>
            <a:r>
              <a:rPr lang="zh-CN" altLang="en-US" dirty="0"/>
              <a:t>运算分量值加</a:t>
            </a:r>
            <a:r>
              <a:rPr lang="en-US" altLang="zh-CN" dirty="0"/>
              <a:t>1</a:t>
            </a:r>
          </a:p>
          <a:p>
            <a:pPr lvl="3"/>
            <a:r>
              <a:rPr lang="zh-CN" altLang="en-US" dirty="0"/>
              <a:t>表达式值加</a:t>
            </a:r>
            <a:r>
              <a:rPr lang="en-US" altLang="zh-CN" dirty="0"/>
              <a:t>1</a:t>
            </a:r>
          </a:p>
          <a:p>
            <a:pPr lvl="1"/>
            <a:r>
              <a:rPr lang="zh-CN" altLang="en-US" dirty="0"/>
              <a:t>后缀增量</a:t>
            </a:r>
            <a:endParaRPr lang="en-US" altLang="zh-CN" dirty="0"/>
          </a:p>
          <a:p>
            <a:pPr lvl="2"/>
            <a:r>
              <a:rPr lang="en-US" altLang="zh-CN" dirty="0"/>
              <a:t>&lt;</a:t>
            </a:r>
            <a:r>
              <a:rPr lang="zh-CN" altLang="en-US" dirty="0"/>
              <a:t>运算分量</a:t>
            </a:r>
            <a:r>
              <a:rPr lang="en-US" altLang="zh-CN" dirty="0"/>
              <a:t>&gt;++</a:t>
            </a:r>
          </a:p>
          <a:p>
            <a:pPr lvl="3"/>
            <a:r>
              <a:rPr lang="zh-CN" altLang="en-US" dirty="0"/>
              <a:t>运算分量值加</a:t>
            </a:r>
            <a:r>
              <a:rPr lang="en-US" altLang="zh-CN" dirty="0"/>
              <a:t>1</a:t>
            </a:r>
          </a:p>
          <a:p>
            <a:pPr lvl="3"/>
            <a:r>
              <a:rPr lang="zh-CN" altLang="en-US" dirty="0"/>
              <a:t>表达式值不变</a:t>
            </a:r>
            <a:endParaRPr lang="en-US" altLang="zh-CN" dirty="0"/>
          </a:p>
        </p:txBody>
      </p:sp>
      <p:sp>
        <p:nvSpPr>
          <p:cNvPr id="6" name="内容占位符 2"/>
          <p:cNvSpPr txBox="1">
            <a:spLocks/>
          </p:cNvSpPr>
          <p:nvPr/>
        </p:nvSpPr>
        <p:spPr bwMode="auto">
          <a:xfrm>
            <a:off x="4286248" y="3071810"/>
            <a:ext cx="4214842" cy="35719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a:pPr>
            <a:r>
              <a:rPr kumimoji="0" lang="zh-CN" altLang="en-US" sz="2000" b="1" i="0" u="none" strike="noStrike" kern="0" cap="none" spc="0" normalizeH="0" baseline="0" noProof="0" dirty="0">
                <a:ln>
                  <a:noFill/>
                </a:ln>
                <a:solidFill>
                  <a:srgbClr val="0000FF"/>
                </a:solidFill>
                <a:effectLst/>
                <a:uLnTx/>
                <a:uFillTx/>
                <a:latin typeface="楷体_GB2312" pitchFamily="49" charset="-122"/>
                <a:ea typeface="楷体_GB2312" pitchFamily="49" charset="-122"/>
              </a:rPr>
              <a:t>表达式</a:t>
            </a:r>
            <a:r>
              <a:rPr kumimoji="0" lang="en-US" altLang="zh-CN" sz="20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Courier New" pitchFamily="49" charset="0"/>
              </a:rPr>
              <a:t>++</a:t>
            </a:r>
            <a:r>
              <a:rPr kumimoji="0" lang="en-US" altLang="zh-CN" sz="2000" b="1" i="0" u="none" strike="noStrike" kern="0" cap="none" spc="0" normalizeH="0" baseline="0" noProof="0" dirty="0" err="1">
                <a:ln>
                  <a:noFill/>
                </a:ln>
                <a:solidFill>
                  <a:srgbClr val="0000FF"/>
                </a:solidFill>
                <a:effectLst/>
                <a:uLnTx/>
                <a:uFillTx/>
                <a:latin typeface="楷体_GB2312" pitchFamily="49" charset="-122"/>
                <a:ea typeface="楷体_GB2312" pitchFamily="49" charset="-122"/>
                <a:cs typeface="Courier New" pitchFamily="49" charset="0"/>
              </a:rPr>
              <a:t>i</a:t>
            </a:r>
            <a:r>
              <a:rPr kumimoji="0" lang="en-US" altLang="zh-CN" sz="20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a:latin typeface="楷体_GB2312" pitchFamily="49" charset="-122"/>
                <a:ea typeface="楷体_GB2312" pitchFamily="49" charset="-122"/>
              </a:rPr>
              <a:t>如果</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的初始值为</a:t>
            </a:r>
            <a:r>
              <a:rPr lang="en-US" altLang="zh-CN" sz="2000" b="1" kern="0" dirty="0">
                <a:latin typeface="楷体_GB2312" pitchFamily="49" charset="-122"/>
                <a:ea typeface="楷体_GB2312" pitchFamily="49" charset="-122"/>
              </a:rPr>
              <a:t>3</a:t>
            </a:r>
            <a:r>
              <a:rPr lang="zh-CN" altLang="en-US" sz="2000" b="1" kern="0" dirty="0">
                <a:latin typeface="楷体_GB2312" pitchFamily="49" charset="-122"/>
                <a:ea typeface="楷体_GB2312" pitchFamily="49" charset="-122"/>
              </a:rPr>
              <a:t>，运算过程中，首先</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的值加</a:t>
            </a:r>
            <a:r>
              <a:rPr lang="en-US" altLang="zh-CN" sz="2000" b="1" kern="0" dirty="0">
                <a:latin typeface="楷体_GB2312" pitchFamily="49" charset="-122"/>
                <a:ea typeface="楷体_GB2312" pitchFamily="49" charset="-122"/>
              </a:rPr>
              <a:t>1</a:t>
            </a:r>
            <a:r>
              <a:rPr lang="zh-CN" altLang="en-US" sz="2000" b="1" kern="0" dirty="0">
                <a:latin typeface="楷体_GB2312" pitchFamily="49" charset="-122"/>
                <a:ea typeface="楷体_GB2312" pitchFamily="49" charset="-122"/>
              </a:rPr>
              <a:t>（</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值变为</a:t>
            </a:r>
            <a:r>
              <a:rPr lang="en-US" altLang="zh-CN" sz="2000" b="1" kern="0" dirty="0">
                <a:latin typeface="楷体_GB2312" pitchFamily="49" charset="-122"/>
                <a:ea typeface="楷体_GB2312" pitchFamily="49" charset="-122"/>
              </a:rPr>
              <a:t>4</a:t>
            </a:r>
            <a:r>
              <a:rPr lang="zh-CN" altLang="en-US" sz="2000" b="1" kern="0" dirty="0">
                <a:latin typeface="楷体_GB2312" pitchFamily="49" charset="-122"/>
                <a:ea typeface="楷体_GB2312" pitchFamily="49" charset="-122"/>
              </a:rPr>
              <a:t>），然后表达式的值加</a:t>
            </a:r>
            <a:r>
              <a:rPr lang="en-US" altLang="zh-CN" sz="2000" b="1" kern="0" dirty="0">
                <a:latin typeface="楷体_GB2312" pitchFamily="49" charset="-122"/>
                <a:ea typeface="楷体_GB2312" pitchFamily="49" charset="-122"/>
              </a:rPr>
              <a:t>1</a:t>
            </a:r>
            <a:r>
              <a:rPr lang="zh-CN" altLang="en-US" sz="2000" b="1" kern="0" dirty="0">
                <a:latin typeface="楷体_GB2312" pitchFamily="49" charset="-122"/>
                <a:ea typeface="楷体_GB2312" pitchFamily="49" charset="-122"/>
              </a:rPr>
              <a:t>（</a:t>
            </a:r>
            <a:r>
              <a:rPr lang="en-US" altLang="zh-CN" sz="2000" b="1" kern="0" dirty="0">
                <a:latin typeface="楷体_GB2312" pitchFamily="49" charset="-122"/>
                <a:ea typeface="楷体_GB2312" pitchFamily="49" charset="-122"/>
              </a:rPr>
              <a:t>++</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的值为</a:t>
            </a:r>
            <a:r>
              <a:rPr lang="en-US" altLang="zh-CN" sz="2000" b="1" kern="0" dirty="0">
                <a:latin typeface="楷体_GB2312" pitchFamily="49" charset="-122"/>
                <a:ea typeface="楷体_GB2312" pitchFamily="49" charset="-122"/>
              </a:rPr>
              <a:t>4</a:t>
            </a:r>
            <a:r>
              <a:rPr lang="zh-CN" altLang="en-US" sz="2000" b="1" kern="0" dirty="0">
                <a:latin typeface="楷体_GB2312" pitchFamily="49" charset="-122"/>
                <a:ea typeface="楷体_GB2312" pitchFamily="49" charset="-122"/>
              </a:rPr>
              <a:t>）</a:t>
            </a:r>
            <a:endParaRPr lang="en-US" altLang="zh-CN" sz="2000" b="1" kern="0" dirty="0">
              <a:latin typeface="楷体_GB2312" pitchFamily="49" charset="-122"/>
              <a:ea typeface="楷体_GB2312" pitchFamily="49" charset="-122"/>
            </a:endParaRPr>
          </a:p>
          <a:p>
            <a:pPr marL="742950" lvl="1" indent="-285750">
              <a:spcBef>
                <a:spcPct val="20000"/>
              </a:spcBef>
              <a:buClr>
                <a:schemeClr val="accent1"/>
              </a:buClr>
              <a:buFont typeface="Wingdings" pitchFamily="2" charset="2"/>
              <a:buChar char="§"/>
            </a:pPr>
            <a:r>
              <a:rPr kumimoji="0" lang="zh-CN" altLang="en-US" sz="2000" b="1" i="0" u="none" strike="noStrike" kern="0" cap="none" spc="0" normalizeH="0" baseline="0" noProof="0" dirty="0">
                <a:ln>
                  <a:noFill/>
                </a:ln>
                <a:solidFill>
                  <a:srgbClr val="0000FF"/>
                </a:solidFill>
                <a:effectLst/>
                <a:uLnTx/>
                <a:uFillTx/>
                <a:latin typeface="楷体_GB2312" pitchFamily="49" charset="-122"/>
                <a:ea typeface="楷体_GB2312" pitchFamily="49" charset="-122"/>
              </a:rPr>
              <a:t>表达式</a:t>
            </a:r>
            <a:r>
              <a:rPr kumimoji="0" lang="en-US" altLang="zh-CN" sz="2000" b="1" i="0" u="none" strike="noStrike" kern="0" cap="none" spc="0" normalizeH="0" baseline="0" noProof="0" dirty="0" err="1">
                <a:ln>
                  <a:noFill/>
                </a:ln>
                <a:solidFill>
                  <a:srgbClr val="0000FF"/>
                </a:solidFill>
                <a:effectLst/>
                <a:uLnTx/>
                <a:uFillTx/>
                <a:latin typeface="楷体_GB2312" pitchFamily="49" charset="-122"/>
                <a:ea typeface="楷体_GB2312" pitchFamily="49" charset="-122"/>
                <a:cs typeface="Courier New" pitchFamily="49" charset="0"/>
              </a:rPr>
              <a:t>i</a:t>
            </a:r>
            <a:r>
              <a:rPr kumimoji="0" lang="en-US" altLang="zh-CN" sz="20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a:latin typeface="楷体_GB2312" pitchFamily="49" charset="-122"/>
                <a:ea typeface="楷体_GB2312" pitchFamily="49" charset="-122"/>
              </a:rPr>
              <a:t>如果</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的初始值为</a:t>
            </a:r>
            <a:r>
              <a:rPr lang="en-US" altLang="zh-CN" sz="2000" b="1" kern="0" dirty="0">
                <a:latin typeface="楷体_GB2312" pitchFamily="49" charset="-122"/>
                <a:ea typeface="楷体_GB2312" pitchFamily="49" charset="-122"/>
              </a:rPr>
              <a:t>3</a:t>
            </a:r>
            <a:r>
              <a:rPr lang="zh-CN" altLang="en-US" sz="2000" b="1" kern="0" dirty="0">
                <a:latin typeface="楷体_GB2312" pitchFamily="49" charset="-122"/>
                <a:ea typeface="楷体_GB2312" pitchFamily="49" charset="-122"/>
              </a:rPr>
              <a:t>，运算过程中，首先表达式的值不变（</a:t>
            </a:r>
            <a:r>
              <a:rPr lang="en-US" altLang="zh-CN" sz="2000" b="1" kern="0" dirty="0" err="1">
                <a:latin typeface="楷体_GB2312" pitchFamily="49" charset="-122"/>
                <a:ea typeface="楷体_GB2312" pitchFamily="49" charset="-122"/>
              </a:rPr>
              <a:t>i</a:t>
            </a:r>
            <a:r>
              <a:rPr lang="en-US" altLang="zh-CN" sz="2000" b="1" kern="0" dirty="0">
                <a:latin typeface="楷体_GB2312" pitchFamily="49" charset="-122"/>
                <a:ea typeface="楷体_GB2312" pitchFamily="49" charset="-122"/>
              </a:rPr>
              <a:t>++</a:t>
            </a:r>
            <a:r>
              <a:rPr lang="zh-CN" altLang="en-US" sz="2000" b="1" kern="0" dirty="0">
                <a:latin typeface="楷体_GB2312" pitchFamily="49" charset="-122"/>
                <a:ea typeface="楷体_GB2312" pitchFamily="49" charset="-122"/>
              </a:rPr>
              <a:t>的值仍然为</a:t>
            </a:r>
            <a:r>
              <a:rPr lang="en-US" altLang="zh-CN" sz="2000" b="1" kern="0" dirty="0">
                <a:latin typeface="楷体_GB2312" pitchFamily="49" charset="-122"/>
                <a:ea typeface="楷体_GB2312" pitchFamily="49" charset="-122"/>
              </a:rPr>
              <a:t>3</a:t>
            </a:r>
            <a:r>
              <a:rPr lang="zh-CN" altLang="en-US" sz="2000" b="1" kern="0" dirty="0">
                <a:latin typeface="楷体_GB2312" pitchFamily="49" charset="-122"/>
                <a:ea typeface="楷体_GB2312" pitchFamily="49" charset="-122"/>
              </a:rPr>
              <a:t>），然后</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的值加</a:t>
            </a:r>
            <a:r>
              <a:rPr lang="en-US" altLang="zh-CN" sz="2000" b="1" kern="0" dirty="0">
                <a:latin typeface="楷体_GB2312" pitchFamily="49" charset="-122"/>
                <a:ea typeface="楷体_GB2312" pitchFamily="49" charset="-122"/>
              </a:rPr>
              <a:t>1</a:t>
            </a:r>
            <a:r>
              <a:rPr lang="zh-CN" altLang="en-US" sz="2000" b="1" kern="0" dirty="0">
                <a:latin typeface="楷体_GB2312" pitchFamily="49" charset="-122"/>
                <a:ea typeface="楷体_GB2312" pitchFamily="49" charset="-122"/>
              </a:rPr>
              <a:t>（</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值变为</a:t>
            </a:r>
            <a:r>
              <a:rPr lang="en-US" altLang="zh-CN" sz="2000" b="1" kern="0" dirty="0">
                <a:latin typeface="楷体_GB2312" pitchFamily="49" charset="-122"/>
                <a:ea typeface="楷体_GB2312" pitchFamily="49" charset="-122"/>
              </a:rPr>
              <a:t>4</a:t>
            </a:r>
            <a:r>
              <a:rPr lang="zh-CN" altLang="en-US" sz="2000" b="1" kern="0" dirty="0">
                <a:latin typeface="楷体_GB2312" pitchFamily="49" charset="-122"/>
                <a:ea typeface="楷体_GB2312" pitchFamily="49" charset="-122"/>
              </a:rPr>
              <a:t>）</a:t>
            </a:r>
            <a:endParaRPr kumimoji="0" lang="en-US" altLang="zh-CN" sz="2000" b="1" i="0" u="none" strike="noStrike" kern="0" cap="none" spc="0" normalizeH="0" baseline="0" noProof="0" dirty="0">
              <a:ln>
                <a:noFill/>
              </a:ln>
              <a:solidFill>
                <a:schemeClr val="tx1"/>
              </a:solidFill>
              <a:effectLst/>
              <a:uLnTx/>
              <a:uFillTx/>
              <a:latin typeface="楷体_GB2312" pitchFamily="49" charset="-122"/>
              <a:ea typeface="楷体_GB2312" pitchFamily="49" charset="-122"/>
            </a:endParaRPr>
          </a:p>
        </p:txBody>
      </p:sp>
      <p:sp>
        <p:nvSpPr>
          <p:cNvPr id="5" name="矩形 4">
            <a:hlinkClick r:id="rId2" action="ppaction://hlinksldjump"/>
            <a:extLst>
              <a:ext uri="{FF2B5EF4-FFF2-40B4-BE49-F238E27FC236}">
                <a16:creationId xmlns="" xmlns:a16="http://schemas.microsoft.com/office/drawing/2014/main" id="{81802FED-D900-4C31-9159-5A2FEF53B62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7" name="矩形 6">
            <a:hlinkClick r:id="" action="ppaction://noaction"/>
            <a:extLst>
              <a:ext uri="{FF2B5EF4-FFF2-40B4-BE49-F238E27FC236}">
                <a16:creationId xmlns="" xmlns:a16="http://schemas.microsoft.com/office/drawing/2014/main" id="{3DD7B8EE-5971-42AC-A9E2-246FC278EF8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8" name="矩形 7">
            <a:hlinkClick r:id="" action="ppaction://noaction"/>
            <a:extLst>
              <a:ext uri="{FF2B5EF4-FFF2-40B4-BE49-F238E27FC236}">
                <a16:creationId xmlns="" xmlns:a16="http://schemas.microsoft.com/office/drawing/2014/main" id="{DD24CB19-B1DA-4D93-AE59-840E0CA850A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9" name="矩形 8">
            <a:hlinkClick r:id="" action="ppaction://noaction"/>
            <a:extLst>
              <a:ext uri="{FF2B5EF4-FFF2-40B4-BE49-F238E27FC236}">
                <a16:creationId xmlns="" xmlns:a16="http://schemas.microsoft.com/office/drawing/2014/main" id="{06172B01-B4F0-4CCA-9E35-0DA4E325D69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0" name="矩形 9">
            <a:hlinkClick r:id="" action="ppaction://noaction"/>
            <a:extLst>
              <a:ext uri="{FF2B5EF4-FFF2-40B4-BE49-F238E27FC236}">
                <a16:creationId xmlns="" xmlns:a16="http://schemas.microsoft.com/office/drawing/2014/main" id="{77CC0BA6-CF70-4F46-834F-A4EB90DE252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1" name="矩形 10">
            <a:hlinkClick r:id="" action="ppaction://noaction"/>
            <a:extLst>
              <a:ext uri="{FF2B5EF4-FFF2-40B4-BE49-F238E27FC236}">
                <a16:creationId xmlns="" xmlns:a16="http://schemas.microsoft.com/office/drawing/2014/main" id="{B2584F98-DD7A-4EE4-86BB-BC7AE4B1A89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2" name="矩形 11">
            <a:hlinkClick r:id="" action="ppaction://noaction"/>
            <a:extLst>
              <a:ext uri="{FF2B5EF4-FFF2-40B4-BE49-F238E27FC236}">
                <a16:creationId xmlns="" xmlns:a16="http://schemas.microsoft.com/office/drawing/2014/main" id="{CE576C2D-6884-408B-8C1B-DFBC4FB0D88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3" name="矩形 12">
            <a:hlinkClick r:id="" action="ppaction://noaction"/>
            <a:extLst>
              <a:ext uri="{FF2B5EF4-FFF2-40B4-BE49-F238E27FC236}">
                <a16:creationId xmlns="" xmlns:a16="http://schemas.microsoft.com/office/drawing/2014/main" id="{6FE0F833-D72D-4EE3-9BEA-5ACB7F4EA14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
        <p:nvSpPr>
          <p:cNvPr id="4" name="TextBox 3"/>
          <p:cNvSpPr txBox="1"/>
          <p:nvPr/>
        </p:nvSpPr>
        <p:spPr>
          <a:xfrm>
            <a:off x="4788024" y="1844824"/>
            <a:ext cx="3600400" cy="966418"/>
          </a:xfrm>
          <a:prstGeom prst="rect">
            <a:avLst/>
          </a:prstGeom>
          <a:noFill/>
        </p:spPr>
        <p:txBody>
          <a:bodyPr wrap="square" rtlCol="0">
            <a:spAutoFit/>
          </a:bodyPr>
          <a:lstStyle/>
          <a:p>
            <a:pPr marL="342900" indent="-342900" eaLnBrk="0" hangingPunct="0">
              <a:spcBef>
                <a:spcPct val="20000"/>
              </a:spcBef>
              <a:buFont typeface="Arial" charset="0"/>
              <a:buChar char=" "/>
            </a:pPr>
            <a:r>
              <a:rPr lang="zh-CN" altLang="en-US" sz="2800" dirty="0">
                <a:latin typeface="+mn-lt"/>
                <a:ea typeface="黑体" pitchFamily="2" charset="-122"/>
              </a:rPr>
              <a:t>单目加运算</a:t>
            </a:r>
            <a:r>
              <a:rPr lang="en-US" altLang="zh-CN" sz="2800" dirty="0" smtClean="0">
                <a:latin typeface="+mn-lt"/>
                <a:ea typeface="黑体" pitchFamily="2" charset="-122"/>
              </a:rPr>
              <a:t>+</a:t>
            </a:r>
          </a:p>
          <a:p>
            <a:pPr marL="742950" lvl="1" indent="-285750" eaLnBrk="0" hangingPunct="0">
              <a:spcBef>
                <a:spcPct val="20000"/>
              </a:spcBef>
              <a:buFont typeface="Arial" charset="0"/>
              <a:buChar char="•"/>
            </a:pPr>
            <a:r>
              <a:rPr lang="en-US" altLang="zh-CN" sz="2400" dirty="0" smtClean="0">
                <a:latin typeface="+mn-lt"/>
                <a:ea typeface="黑体" pitchFamily="2" charset="-122"/>
              </a:rPr>
              <a:t>1</a:t>
            </a:r>
            <a:r>
              <a:rPr lang="zh-CN" altLang="en-US" sz="2400" dirty="0" smtClean="0">
                <a:latin typeface="+mn-lt"/>
                <a:ea typeface="黑体" pitchFamily="2" charset="-122"/>
              </a:rPr>
              <a:t>*</a:t>
            </a:r>
            <a:r>
              <a:rPr lang="en-US" altLang="zh-CN" sz="2400" dirty="0" smtClean="0">
                <a:latin typeface="+mn-lt"/>
                <a:ea typeface="黑体" pitchFamily="2" charset="-122"/>
              </a:rPr>
              <a:t>&lt;</a:t>
            </a:r>
            <a:r>
              <a:rPr lang="zh-CN" altLang="en-US" sz="2400" dirty="0" smtClean="0">
                <a:latin typeface="+mn-lt"/>
                <a:ea typeface="黑体" pitchFamily="2" charset="-122"/>
              </a:rPr>
              <a:t>运算分量</a:t>
            </a:r>
            <a:r>
              <a:rPr lang="en-US" altLang="zh-CN" sz="2400" dirty="0">
                <a:latin typeface="+mn-lt"/>
                <a:ea typeface="黑体" pitchFamily="2" charset="-122"/>
              </a:rPr>
              <a:t>&gt;</a:t>
            </a:r>
            <a:endParaRPr lang="zh-CN" altLang="en-US" sz="2400" dirty="0">
              <a:latin typeface="+mn-lt"/>
              <a:ea typeface="黑体" pitchFamily="2" charset="-122"/>
            </a:endParaRPr>
          </a:p>
        </p:txBody>
      </p:sp>
    </p:spTree>
    <p:extLst>
      <p:ext uri="{BB962C8B-B14F-4D97-AF65-F5344CB8AC3E}">
        <p14:creationId xmlns:p14="http://schemas.microsoft.com/office/powerpoint/2010/main" val="3694540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算术运算符</a:t>
            </a:r>
          </a:p>
        </p:txBody>
      </p:sp>
      <p:sp>
        <p:nvSpPr>
          <p:cNvPr id="3" name="内容占位符 2"/>
          <p:cNvSpPr>
            <a:spLocks noGrp="1"/>
          </p:cNvSpPr>
          <p:nvPr>
            <p:ph idx="1"/>
          </p:nvPr>
        </p:nvSpPr>
        <p:spPr>
          <a:xfrm>
            <a:off x="457200" y="1988840"/>
            <a:ext cx="3829048" cy="4335760"/>
          </a:xfrm>
        </p:spPr>
        <p:txBody>
          <a:bodyPr/>
          <a:lstStyle/>
          <a:p>
            <a:r>
              <a:rPr lang="zh-CN" altLang="en-US" dirty="0"/>
              <a:t>减量运算</a:t>
            </a:r>
            <a:r>
              <a:rPr lang="en-US" altLang="zh-CN" dirty="0"/>
              <a:t>--</a:t>
            </a:r>
          </a:p>
          <a:p>
            <a:pPr lvl="1"/>
            <a:r>
              <a:rPr lang="zh-CN" altLang="en-US" dirty="0"/>
              <a:t>前缀减量</a:t>
            </a:r>
            <a:endParaRPr lang="en-US" altLang="zh-CN" dirty="0"/>
          </a:p>
          <a:p>
            <a:pPr lvl="2"/>
            <a:r>
              <a:rPr lang="en-US" altLang="zh-CN" dirty="0"/>
              <a:t>--&lt;</a:t>
            </a:r>
            <a:r>
              <a:rPr lang="zh-CN" altLang="en-US" dirty="0"/>
              <a:t>运算分量</a:t>
            </a:r>
            <a:r>
              <a:rPr lang="en-US" altLang="zh-CN" dirty="0"/>
              <a:t>&gt;</a:t>
            </a:r>
          </a:p>
          <a:p>
            <a:pPr lvl="3"/>
            <a:r>
              <a:rPr lang="zh-CN" altLang="en-US" dirty="0"/>
              <a:t>运算分量值减</a:t>
            </a:r>
            <a:r>
              <a:rPr lang="en-US" altLang="zh-CN" dirty="0"/>
              <a:t>1</a:t>
            </a:r>
          </a:p>
          <a:p>
            <a:pPr lvl="3"/>
            <a:r>
              <a:rPr lang="zh-CN" altLang="en-US" dirty="0"/>
              <a:t>表达式值减</a:t>
            </a:r>
            <a:r>
              <a:rPr lang="en-US" altLang="zh-CN" dirty="0"/>
              <a:t>1</a:t>
            </a:r>
          </a:p>
          <a:p>
            <a:pPr lvl="1"/>
            <a:r>
              <a:rPr lang="zh-CN" altLang="en-US" dirty="0"/>
              <a:t>后缀减量</a:t>
            </a:r>
            <a:endParaRPr lang="en-US" altLang="zh-CN" dirty="0"/>
          </a:p>
          <a:p>
            <a:pPr lvl="2"/>
            <a:r>
              <a:rPr lang="en-US" altLang="zh-CN" dirty="0"/>
              <a:t>&lt;</a:t>
            </a:r>
            <a:r>
              <a:rPr lang="zh-CN" altLang="en-US" dirty="0"/>
              <a:t>运算分量</a:t>
            </a:r>
            <a:r>
              <a:rPr lang="en-US" altLang="zh-CN" dirty="0"/>
              <a:t>&gt;--</a:t>
            </a:r>
          </a:p>
          <a:p>
            <a:pPr lvl="3"/>
            <a:r>
              <a:rPr lang="zh-CN" altLang="en-US" dirty="0"/>
              <a:t>运算分量值减</a:t>
            </a:r>
            <a:r>
              <a:rPr lang="en-US" altLang="zh-CN" dirty="0"/>
              <a:t>1</a:t>
            </a:r>
          </a:p>
          <a:p>
            <a:pPr lvl="3"/>
            <a:r>
              <a:rPr lang="zh-CN" altLang="en-US" dirty="0"/>
              <a:t>表达式值不变</a:t>
            </a:r>
            <a:endParaRPr lang="en-US" altLang="zh-CN" dirty="0"/>
          </a:p>
        </p:txBody>
      </p:sp>
      <p:sp>
        <p:nvSpPr>
          <p:cNvPr id="6" name="内容占位符 2"/>
          <p:cNvSpPr txBox="1">
            <a:spLocks/>
          </p:cNvSpPr>
          <p:nvPr/>
        </p:nvSpPr>
        <p:spPr bwMode="auto">
          <a:xfrm>
            <a:off x="4286248" y="2428868"/>
            <a:ext cx="4214842" cy="35719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a:pPr>
            <a:r>
              <a:rPr kumimoji="0" lang="zh-CN" altLang="en-US" sz="2000" b="1" i="0" u="none" strike="noStrike" kern="0" cap="none" spc="0" normalizeH="0" baseline="0" noProof="0" dirty="0">
                <a:ln>
                  <a:noFill/>
                </a:ln>
                <a:solidFill>
                  <a:srgbClr val="0000FF"/>
                </a:solidFill>
                <a:effectLst/>
                <a:uLnTx/>
                <a:uFillTx/>
                <a:latin typeface="Arial" charset="0"/>
              </a:rPr>
              <a:t>表达式</a:t>
            </a:r>
            <a:r>
              <a:rPr kumimoji="0" lang="en-US" altLang="zh-CN" sz="2000" b="1" i="0" u="none" strike="noStrike" kern="0" cap="none" spc="0" normalizeH="0" baseline="0" noProof="0" dirty="0">
                <a:ln>
                  <a:noFill/>
                </a:ln>
                <a:solidFill>
                  <a:srgbClr val="0000FF"/>
                </a:solidFill>
                <a:effectLst/>
                <a:uLnTx/>
                <a:uFillTx/>
                <a:latin typeface="Courier New" pitchFamily="49" charset="0"/>
                <a:cs typeface="Courier New" pitchFamily="49" charset="0"/>
              </a:rPr>
              <a:t>--</a:t>
            </a:r>
            <a:r>
              <a:rPr kumimoji="0" lang="en-US" altLang="zh-CN" sz="2000" b="1" i="0" u="none" strike="noStrike" kern="0" cap="none" spc="0" normalizeH="0" baseline="0" noProof="0" dirty="0" err="1">
                <a:ln>
                  <a:noFill/>
                </a:ln>
                <a:solidFill>
                  <a:srgbClr val="0000FF"/>
                </a:solidFill>
                <a:effectLst/>
                <a:uLnTx/>
                <a:uFillTx/>
                <a:latin typeface="Courier New" pitchFamily="49" charset="0"/>
                <a:cs typeface="Courier New" pitchFamily="49" charset="0"/>
              </a:rPr>
              <a:t>i</a:t>
            </a:r>
            <a:r>
              <a:rPr kumimoji="0" lang="en-US" altLang="zh-CN" sz="2000" b="1" i="0" u="none" strike="noStrike" kern="0" cap="none" spc="0" normalizeH="0" baseline="0" noProof="0" dirty="0">
                <a:ln>
                  <a:noFill/>
                </a:ln>
                <a:solidFill>
                  <a:srgbClr val="0000FF"/>
                </a:solidFill>
                <a:effectLst/>
                <a:uLnTx/>
                <a:uFillTx/>
                <a:latin typeface="Courier New" pitchFamily="49" charset="0"/>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a:t>如果</a:t>
            </a:r>
            <a:r>
              <a:rPr lang="en-US" altLang="zh-CN" sz="2000" b="1" kern="0" dirty="0" err="1"/>
              <a:t>i</a:t>
            </a:r>
            <a:r>
              <a:rPr lang="zh-CN" altLang="en-US" sz="2000" b="1" kern="0" dirty="0"/>
              <a:t>的初始值为</a:t>
            </a:r>
            <a:r>
              <a:rPr lang="en-US" altLang="zh-CN" sz="2000" b="1" kern="0" dirty="0"/>
              <a:t>3</a:t>
            </a:r>
            <a:r>
              <a:rPr lang="zh-CN" altLang="en-US" sz="2000" b="1" kern="0" dirty="0"/>
              <a:t>，运算过程中，首先</a:t>
            </a:r>
            <a:r>
              <a:rPr lang="en-US" altLang="zh-CN" sz="2000" b="1" kern="0" dirty="0" err="1"/>
              <a:t>i</a:t>
            </a:r>
            <a:r>
              <a:rPr lang="zh-CN" altLang="en-US" sz="2000" b="1" kern="0" dirty="0"/>
              <a:t>的值减</a:t>
            </a:r>
            <a:r>
              <a:rPr lang="en-US" altLang="zh-CN" sz="2000" b="1" kern="0" dirty="0"/>
              <a:t>1</a:t>
            </a:r>
            <a:r>
              <a:rPr lang="zh-CN" altLang="en-US" sz="2000" b="1" kern="0" dirty="0"/>
              <a:t>（</a:t>
            </a:r>
            <a:r>
              <a:rPr lang="en-US" altLang="zh-CN" sz="2000" b="1" kern="0" dirty="0" err="1"/>
              <a:t>i</a:t>
            </a:r>
            <a:r>
              <a:rPr lang="zh-CN" altLang="en-US" sz="2000" b="1" kern="0" dirty="0"/>
              <a:t>值变为</a:t>
            </a:r>
            <a:r>
              <a:rPr lang="en-US" altLang="zh-CN" sz="2000" b="1" kern="0" dirty="0"/>
              <a:t>2</a:t>
            </a:r>
            <a:r>
              <a:rPr lang="zh-CN" altLang="en-US" sz="2000" b="1" kern="0" dirty="0"/>
              <a:t>），然后表达式的值减</a:t>
            </a:r>
            <a:r>
              <a:rPr lang="en-US" altLang="zh-CN" sz="2000" b="1" kern="0" dirty="0"/>
              <a:t>1</a:t>
            </a:r>
            <a:r>
              <a:rPr lang="zh-CN" altLang="en-US" sz="2000" b="1" kern="0" dirty="0"/>
              <a:t>（</a:t>
            </a:r>
            <a:r>
              <a:rPr lang="en-US" altLang="zh-CN" sz="2000" b="1" kern="0" dirty="0"/>
              <a:t>++</a:t>
            </a:r>
            <a:r>
              <a:rPr lang="en-US" altLang="zh-CN" sz="2000" b="1" kern="0" dirty="0" err="1"/>
              <a:t>i</a:t>
            </a:r>
            <a:r>
              <a:rPr lang="zh-CN" altLang="en-US" sz="2000" b="1" kern="0" dirty="0"/>
              <a:t>的值为</a:t>
            </a:r>
            <a:r>
              <a:rPr lang="en-US" altLang="zh-CN" sz="2000" b="1" kern="0" dirty="0"/>
              <a:t>2</a:t>
            </a:r>
            <a:r>
              <a:rPr lang="zh-CN" altLang="en-US" sz="2000" b="1" kern="0" dirty="0"/>
              <a:t>）</a:t>
            </a:r>
            <a:endParaRPr lang="en-US" altLang="zh-CN" sz="2000" b="1" kern="0" dirty="0"/>
          </a:p>
          <a:p>
            <a:pPr marL="742950" lvl="1" indent="-285750">
              <a:spcBef>
                <a:spcPct val="20000"/>
              </a:spcBef>
              <a:buClr>
                <a:schemeClr val="accent1"/>
              </a:buClr>
              <a:buFont typeface="Wingdings" pitchFamily="2" charset="2"/>
              <a:buChar char="§"/>
            </a:pPr>
            <a:r>
              <a:rPr kumimoji="0" lang="zh-CN" altLang="en-US" sz="2000" b="1" i="0" u="none" strike="noStrike" kern="0" cap="none" spc="0" normalizeH="0" baseline="0" noProof="0" dirty="0">
                <a:ln>
                  <a:noFill/>
                </a:ln>
                <a:solidFill>
                  <a:srgbClr val="0000FF"/>
                </a:solidFill>
                <a:effectLst/>
                <a:uLnTx/>
                <a:uFillTx/>
                <a:latin typeface="Arial" charset="0"/>
              </a:rPr>
              <a:t>表达式</a:t>
            </a:r>
            <a:r>
              <a:rPr kumimoji="0" lang="en-US" altLang="zh-CN" sz="2000" b="1" i="0" u="none" strike="noStrike" kern="0" cap="none" spc="0" normalizeH="0" baseline="0" noProof="0" dirty="0" err="1">
                <a:ln>
                  <a:noFill/>
                </a:ln>
                <a:solidFill>
                  <a:srgbClr val="0000FF"/>
                </a:solidFill>
                <a:effectLst/>
                <a:uLnTx/>
                <a:uFillTx/>
                <a:latin typeface="Courier New" pitchFamily="49" charset="0"/>
                <a:cs typeface="Courier New" pitchFamily="49" charset="0"/>
              </a:rPr>
              <a:t>i</a:t>
            </a:r>
            <a:r>
              <a:rPr lang="en-US" altLang="zh-CN" sz="2000" b="1" kern="0" dirty="0">
                <a:solidFill>
                  <a:srgbClr val="0000FF"/>
                </a:solidFill>
                <a:latin typeface="Courier New" pitchFamily="49" charset="0"/>
                <a:cs typeface="Courier New" pitchFamily="49" charset="0"/>
              </a:rPr>
              <a:t>--</a:t>
            </a:r>
            <a:r>
              <a:rPr kumimoji="0" lang="en-US" altLang="zh-CN" sz="2000" b="1" i="0" u="none" strike="noStrike" kern="0" cap="none" spc="0" normalizeH="0" baseline="0" noProof="0" dirty="0">
                <a:ln>
                  <a:noFill/>
                </a:ln>
                <a:solidFill>
                  <a:srgbClr val="0000FF"/>
                </a:solidFill>
                <a:effectLst/>
                <a:uLnTx/>
                <a:uFillTx/>
                <a:latin typeface="Courier New" pitchFamily="49" charset="0"/>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a:t>如果</a:t>
            </a:r>
            <a:r>
              <a:rPr lang="en-US" altLang="zh-CN" sz="2000" b="1" kern="0" dirty="0" err="1"/>
              <a:t>i</a:t>
            </a:r>
            <a:r>
              <a:rPr lang="zh-CN" altLang="en-US" sz="2000" b="1" kern="0" dirty="0"/>
              <a:t>的初始值为</a:t>
            </a:r>
            <a:r>
              <a:rPr lang="en-US" altLang="zh-CN" sz="2000" b="1" kern="0" dirty="0"/>
              <a:t>3</a:t>
            </a:r>
            <a:r>
              <a:rPr lang="zh-CN" altLang="en-US" sz="2000" b="1" kern="0" dirty="0"/>
              <a:t>，运算过程中，首先表达式的值不变（</a:t>
            </a:r>
            <a:r>
              <a:rPr lang="en-US" altLang="zh-CN" sz="2000" b="1" kern="0" dirty="0" err="1"/>
              <a:t>i</a:t>
            </a:r>
            <a:r>
              <a:rPr lang="en-US" altLang="zh-CN" sz="2000" b="1" kern="0" dirty="0"/>
              <a:t>--</a:t>
            </a:r>
            <a:r>
              <a:rPr lang="zh-CN" altLang="en-US" sz="2000" b="1" kern="0" dirty="0"/>
              <a:t>的值仍然为</a:t>
            </a:r>
            <a:r>
              <a:rPr lang="en-US" altLang="zh-CN" sz="2000" b="1" kern="0" dirty="0"/>
              <a:t>3</a:t>
            </a:r>
            <a:r>
              <a:rPr lang="zh-CN" altLang="en-US" sz="2000" b="1" kern="0" dirty="0"/>
              <a:t>），然后</a:t>
            </a:r>
            <a:r>
              <a:rPr lang="en-US" altLang="zh-CN" sz="2000" b="1" kern="0" dirty="0" err="1"/>
              <a:t>i</a:t>
            </a:r>
            <a:r>
              <a:rPr lang="zh-CN" altLang="en-US" sz="2000" b="1" kern="0" dirty="0"/>
              <a:t>的值减</a:t>
            </a:r>
            <a:r>
              <a:rPr lang="en-US" altLang="zh-CN" sz="2000" b="1" kern="0" dirty="0"/>
              <a:t>1</a:t>
            </a:r>
            <a:r>
              <a:rPr lang="zh-CN" altLang="en-US" sz="2000" b="1" kern="0" dirty="0"/>
              <a:t>（</a:t>
            </a:r>
            <a:r>
              <a:rPr lang="en-US" altLang="zh-CN" sz="2000" b="1" kern="0" dirty="0" err="1"/>
              <a:t>i</a:t>
            </a:r>
            <a:r>
              <a:rPr lang="zh-CN" altLang="en-US" sz="2000" b="1" kern="0" dirty="0"/>
              <a:t>值变为</a:t>
            </a:r>
            <a:r>
              <a:rPr lang="en-US" altLang="zh-CN" sz="2000" b="1" kern="0" dirty="0"/>
              <a:t>2</a:t>
            </a:r>
            <a:r>
              <a:rPr lang="zh-CN" altLang="en-US" sz="2000" b="1" kern="0" dirty="0"/>
              <a:t>）</a:t>
            </a:r>
            <a:endParaRPr kumimoji="0" lang="en-US" altLang="zh-CN" sz="2000" b="1" i="0" u="none" strike="noStrike" kern="0" cap="none" spc="0" normalizeH="0" baseline="0" noProof="0" dirty="0">
              <a:ln>
                <a:noFill/>
              </a:ln>
              <a:solidFill>
                <a:schemeClr val="tx1"/>
              </a:solidFill>
              <a:effectLst/>
              <a:uLnTx/>
              <a:uFillTx/>
              <a:latin typeface="Arial" charset="0"/>
            </a:endParaRPr>
          </a:p>
        </p:txBody>
      </p:sp>
      <p:sp>
        <p:nvSpPr>
          <p:cNvPr id="5" name="矩形 4">
            <a:hlinkClick r:id="rId2" action="ppaction://hlinksldjump"/>
            <a:extLst>
              <a:ext uri="{FF2B5EF4-FFF2-40B4-BE49-F238E27FC236}">
                <a16:creationId xmlns="" xmlns:a16="http://schemas.microsoft.com/office/drawing/2014/main" id="{D44FC198-8ECC-452C-984E-4D7983A23F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7" name="矩形 6">
            <a:hlinkClick r:id="" action="ppaction://noaction"/>
            <a:extLst>
              <a:ext uri="{FF2B5EF4-FFF2-40B4-BE49-F238E27FC236}">
                <a16:creationId xmlns="" xmlns:a16="http://schemas.microsoft.com/office/drawing/2014/main" id="{68C0DFBC-2B6E-48C3-8FDC-503C84CF31D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8" name="矩形 7">
            <a:hlinkClick r:id="" action="ppaction://noaction"/>
            <a:extLst>
              <a:ext uri="{FF2B5EF4-FFF2-40B4-BE49-F238E27FC236}">
                <a16:creationId xmlns="" xmlns:a16="http://schemas.microsoft.com/office/drawing/2014/main" id="{20C6A841-0B78-49DA-8205-EB85BB794C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9" name="矩形 8">
            <a:hlinkClick r:id="" action="ppaction://noaction"/>
            <a:extLst>
              <a:ext uri="{FF2B5EF4-FFF2-40B4-BE49-F238E27FC236}">
                <a16:creationId xmlns="" xmlns:a16="http://schemas.microsoft.com/office/drawing/2014/main" id="{BB1B4570-129E-43A4-9A7A-9ABB1CCBB5F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0" name="矩形 9">
            <a:hlinkClick r:id="" action="ppaction://noaction"/>
            <a:extLst>
              <a:ext uri="{FF2B5EF4-FFF2-40B4-BE49-F238E27FC236}">
                <a16:creationId xmlns="" xmlns:a16="http://schemas.microsoft.com/office/drawing/2014/main" id="{1EFB9088-B687-4C1A-9AF7-D633B8DAD1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1" name="矩形 10">
            <a:hlinkClick r:id="" action="ppaction://noaction"/>
            <a:extLst>
              <a:ext uri="{FF2B5EF4-FFF2-40B4-BE49-F238E27FC236}">
                <a16:creationId xmlns="" xmlns:a16="http://schemas.microsoft.com/office/drawing/2014/main" id="{9D3F3512-61BF-4234-90B5-0DA65048583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2" name="矩形 11">
            <a:hlinkClick r:id="" action="ppaction://noaction"/>
            <a:extLst>
              <a:ext uri="{FF2B5EF4-FFF2-40B4-BE49-F238E27FC236}">
                <a16:creationId xmlns="" xmlns:a16="http://schemas.microsoft.com/office/drawing/2014/main" id="{5F0D216D-BBCC-4B10-A84F-21B947B6943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3" name="矩形 12">
            <a:hlinkClick r:id="" action="ppaction://noaction"/>
            <a:extLst>
              <a:ext uri="{FF2B5EF4-FFF2-40B4-BE49-F238E27FC236}">
                <a16:creationId xmlns="" xmlns:a16="http://schemas.microsoft.com/office/drawing/2014/main" id="{C0D5749B-1DB1-4B2A-991E-0431F3B849A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3844948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增量运算表达式可能产生</a:t>
            </a:r>
            <a:r>
              <a:rPr lang="zh-CN" altLang="en-US" dirty="0">
                <a:solidFill>
                  <a:srgbClr val="C00000"/>
                </a:solidFill>
              </a:rPr>
              <a:t>副作用</a:t>
            </a:r>
            <a:endParaRPr lang="en-US" altLang="zh-CN" dirty="0">
              <a:solidFill>
                <a:srgbClr val="C00000"/>
              </a:solidFill>
            </a:endParaRPr>
          </a:p>
        </p:txBody>
      </p:sp>
      <p:sp>
        <p:nvSpPr>
          <p:cNvPr id="3" name="内容占位符 2"/>
          <p:cNvSpPr>
            <a:spLocks noGrp="1"/>
          </p:cNvSpPr>
          <p:nvPr>
            <p:ph idx="1"/>
          </p:nvPr>
        </p:nvSpPr>
        <p:spPr/>
        <p:txBody>
          <a:bodyPr/>
          <a:lstStyle/>
          <a:p>
            <a:r>
              <a:rPr lang="zh-CN" altLang="en-US" dirty="0"/>
              <a:t>在运算的过程中，改变运算分量的值</a:t>
            </a:r>
          </a:p>
        </p:txBody>
      </p:sp>
      <p:sp>
        <p:nvSpPr>
          <p:cNvPr id="6" name="矩形 5"/>
          <p:cNvSpPr/>
          <p:nvPr/>
        </p:nvSpPr>
        <p:spPr>
          <a:xfrm>
            <a:off x="1259632" y="2636912"/>
            <a:ext cx="4572000" cy="1200329"/>
          </a:xfrm>
          <a:prstGeom prst="rect">
            <a:avLst/>
          </a:prstGeom>
          <a:solidFill>
            <a:srgbClr val="FFCCCC"/>
          </a:solidFill>
        </p:spPr>
        <p:txBody>
          <a:bodyPr>
            <a:spAutoFit/>
          </a:bodyPr>
          <a:lstStyle/>
          <a:p>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 =3;</a:t>
            </a:r>
          </a:p>
          <a:p>
            <a:r>
              <a:rPr lang="en-US" altLang="zh-CN" sz="2400" b="1" dirty="0">
                <a:latin typeface="Courier New" pitchFamily="49" charset="0"/>
                <a:cs typeface="Courier New" pitchFamily="49" charset="0"/>
              </a:rPr>
              <a:t>a+=a++*a;</a:t>
            </a:r>
          </a:p>
          <a:p>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&lt;&lt;"a="&lt;&lt;a&lt;&lt;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p:txBody>
      </p:sp>
      <p:sp>
        <p:nvSpPr>
          <p:cNvPr id="7" name="矩形 6"/>
          <p:cNvSpPr/>
          <p:nvPr/>
        </p:nvSpPr>
        <p:spPr>
          <a:xfrm>
            <a:off x="1259632" y="4149080"/>
            <a:ext cx="922047" cy="461665"/>
          </a:xfrm>
          <a:prstGeom prst="rect">
            <a:avLst/>
          </a:prstGeom>
          <a:solidFill>
            <a:srgbClr val="92D050"/>
          </a:solidFill>
        </p:spPr>
        <p:txBody>
          <a:bodyPr wrap="none">
            <a:spAutoFit/>
          </a:bodyPr>
          <a:lstStyle/>
          <a:p>
            <a:r>
              <a:rPr lang="en-US" altLang="zh-CN" sz="2400" b="1" dirty="0">
                <a:solidFill>
                  <a:schemeClr val="tx2"/>
                </a:solidFill>
                <a:latin typeface="Courier New" pitchFamily="49" charset="0"/>
                <a:cs typeface="Courier New" pitchFamily="49" charset="0"/>
              </a:rPr>
              <a:t>a=13</a:t>
            </a:r>
            <a:endParaRPr lang="zh-CN" altLang="en-US" sz="2400" b="1" dirty="0">
              <a:solidFill>
                <a:schemeClr val="tx2"/>
              </a:solidFill>
              <a:latin typeface="Courier New" pitchFamily="49" charset="0"/>
              <a:cs typeface="Courier New" pitchFamily="49" charset="0"/>
            </a:endParaRPr>
          </a:p>
        </p:txBody>
      </p:sp>
      <p:sp>
        <p:nvSpPr>
          <p:cNvPr id="8" name="矩形 7"/>
          <p:cNvSpPr/>
          <p:nvPr/>
        </p:nvSpPr>
        <p:spPr>
          <a:xfrm>
            <a:off x="2699792" y="4005064"/>
            <a:ext cx="5976664" cy="2308324"/>
          </a:xfrm>
          <a:prstGeom prst="rect">
            <a:avLst/>
          </a:prstGeom>
        </p:spPr>
        <p:txBody>
          <a:bodyPr wrap="square">
            <a:spAutoFit/>
          </a:bodyPr>
          <a:lstStyle/>
          <a:p>
            <a:r>
              <a:rPr lang="zh-CN" altLang="en-US" b="1" dirty="0">
                <a:solidFill>
                  <a:schemeClr val="tx2"/>
                </a:solidFill>
                <a:latin typeface="楷体_GB2312" pitchFamily="49" charset="-122"/>
                <a:ea typeface="楷体_GB2312" pitchFamily="49" charset="-122"/>
                <a:cs typeface="Courier New" pitchFamily="49" charset="0"/>
              </a:rPr>
              <a:t>运算过程：</a:t>
            </a:r>
          </a:p>
          <a:p>
            <a:r>
              <a:rPr lang="zh-CN" altLang="en-US" b="1" dirty="0">
                <a:solidFill>
                  <a:schemeClr val="tx2"/>
                </a:solidFill>
                <a:latin typeface="楷体_GB2312" pitchFamily="49" charset="-122"/>
                <a:ea typeface="楷体_GB2312" pitchFamily="49" charset="-122"/>
                <a:cs typeface="Courier New" pitchFamily="49" charset="0"/>
              </a:rPr>
              <a:t>（</a:t>
            </a:r>
            <a:r>
              <a:rPr lang="en-US" altLang="zh-CN" b="1" dirty="0">
                <a:solidFill>
                  <a:schemeClr val="tx2"/>
                </a:solidFill>
                <a:latin typeface="楷体_GB2312" pitchFamily="49" charset="-122"/>
                <a:ea typeface="楷体_GB2312" pitchFamily="49" charset="-122"/>
                <a:cs typeface="Courier New" pitchFamily="49" charset="0"/>
              </a:rPr>
              <a:t>1</a:t>
            </a:r>
            <a:r>
              <a:rPr lang="zh-CN" altLang="en-US" b="1" dirty="0">
                <a:solidFill>
                  <a:schemeClr val="tx2"/>
                </a:solidFill>
                <a:latin typeface="楷体_GB2312" pitchFamily="49" charset="-122"/>
                <a:ea typeface="楷体_GB2312" pitchFamily="49" charset="-122"/>
                <a:cs typeface="Courier New" pitchFamily="49" charset="0"/>
              </a:rPr>
              <a:t>）确定全部</a:t>
            </a:r>
            <a:r>
              <a:rPr lang="en-US" altLang="zh-CN" b="1" dirty="0">
                <a:solidFill>
                  <a:schemeClr val="tx2"/>
                </a:solidFill>
                <a:latin typeface="楷体_GB2312" pitchFamily="49" charset="-122"/>
                <a:ea typeface="楷体_GB2312" pitchFamily="49" charset="-122"/>
                <a:cs typeface="Courier New" pitchFamily="49" charset="0"/>
              </a:rPr>
              <a:t>a</a:t>
            </a:r>
            <a:r>
              <a:rPr lang="zh-CN" altLang="en-US" b="1" dirty="0">
                <a:solidFill>
                  <a:schemeClr val="tx2"/>
                </a:solidFill>
                <a:latin typeface="楷体_GB2312" pitchFamily="49" charset="-122"/>
                <a:ea typeface="楷体_GB2312" pitchFamily="49" charset="-122"/>
                <a:cs typeface="Courier New" pitchFamily="49" charset="0"/>
              </a:rPr>
              <a:t>的值，由于是后缀增量，在计算表达式</a:t>
            </a:r>
            <a:r>
              <a:rPr lang="en-US" altLang="zh-CN" b="1" dirty="0">
                <a:solidFill>
                  <a:schemeClr val="tx2"/>
                </a:solidFill>
                <a:latin typeface="楷体_GB2312" pitchFamily="49" charset="-122"/>
                <a:ea typeface="楷体_GB2312" pitchFamily="49" charset="-122"/>
                <a:cs typeface="Courier New" pitchFamily="49" charset="0"/>
              </a:rPr>
              <a:t>a++</a:t>
            </a:r>
            <a:r>
              <a:rPr lang="zh-CN" altLang="en-US" b="1" dirty="0">
                <a:solidFill>
                  <a:schemeClr val="tx2"/>
                </a:solidFill>
                <a:latin typeface="楷体_GB2312" pitchFamily="49" charset="-122"/>
                <a:ea typeface="楷体_GB2312" pitchFamily="49" charset="-122"/>
                <a:cs typeface="Courier New" pitchFamily="49" charset="0"/>
              </a:rPr>
              <a:t>之前</a:t>
            </a:r>
            <a:r>
              <a:rPr lang="en-US" altLang="zh-CN" b="1" dirty="0">
                <a:solidFill>
                  <a:schemeClr val="tx2"/>
                </a:solidFill>
                <a:latin typeface="楷体_GB2312" pitchFamily="49" charset="-122"/>
                <a:ea typeface="楷体_GB2312" pitchFamily="49" charset="-122"/>
                <a:cs typeface="Courier New" pitchFamily="49" charset="0"/>
              </a:rPr>
              <a:t>a</a:t>
            </a:r>
            <a:r>
              <a:rPr lang="zh-CN" altLang="en-US" b="1" dirty="0">
                <a:solidFill>
                  <a:schemeClr val="tx2"/>
                </a:solidFill>
                <a:latin typeface="楷体_GB2312" pitchFamily="49" charset="-122"/>
                <a:ea typeface="楷体_GB2312" pitchFamily="49" charset="-122"/>
                <a:cs typeface="Courier New" pitchFamily="49" charset="0"/>
              </a:rPr>
              <a:t>的值不变，因此，</a:t>
            </a:r>
            <a:r>
              <a:rPr lang="en-US" altLang="zh-CN" b="1" dirty="0">
                <a:solidFill>
                  <a:schemeClr val="tx2"/>
                </a:solidFill>
                <a:latin typeface="楷体_GB2312" pitchFamily="49" charset="-122"/>
                <a:ea typeface="楷体_GB2312" pitchFamily="49" charset="-122"/>
                <a:cs typeface="Courier New" pitchFamily="49" charset="0"/>
              </a:rPr>
              <a:t>a=3</a:t>
            </a:r>
          </a:p>
          <a:p>
            <a:r>
              <a:rPr lang="zh-CN" altLang="en-US" b="1" dirty="0">
                <a:solidFill>
                  <a:schemeClr val="tx2"/>
                </a:solidFill>
                <a:latin typeface="楷体_GB2312" pitchFamily="49" charset="-122"/>
                <a:ea typeface="楷体_GB2312" pitchFamily="49" charset="-122"/>
                <a:cs typeface="Courier New" pitchFamily="49" charset="0"/>
              </a:rPr>
              <a:t>（</a:t>
            </a:r>
            <a:r>
              <a:rPr lang="en-US" altLang="zh-CN" b="1" dirty="0">
                <a:solidFill>
                  <a:schemeClr val="tx2"/>
                </a:solidFill>
                <a:latin typeface="楷体_GB2312" pitchFamily="49" charset="-122"/>
                <a:ea typeface="楷体_GB2312" pitchFamily="49" charset="-122"/>
                <a:cs typeface="Courier New" pitchFamily="49" charset="0"/>
              </a:rPr>
              <a:t>2</a:t>
            </a:r>
            <a:r>
              <a:rPr lang="zh-CN" altLang="en-US" b="1" dirty="0">
                <a:solidFill>
                  <a:schemeClr val="tx2"/>
                </a:solidFill>
                <a:latin typeface="楷体_GB2312" pitchFamily="49" charset="-122"/>
                <a:ea typeface="楷体_GB2312" pitchFamily="49" charset="-122"/>
                <a:cs typeface="Courier New" pitchFamily="49" charset="0"/>
              </a:rPr>
              <a:t>）再将根据运算的优先级进行相关计算</a:t>
            </a:r>
          </a:p>
          <a:p>
            <a:r>
              <a:rPr lang="zh-CN" altLang="en-US" b="1" dirty="0">
                <a:solidFill>
                  <a:schemeClr val="tx2"/>
                </a:solidFill>
                <a:latin typeface="楷体_GB2312" pitchFamily="49" charset="-122"/>
                <a:ea typeface="楷体_GB2312" pitchFamily="49" charset="-122"/>
                <a:cs typeface="Courier New" pitchFamily="49" charset="0"/>
              </a:rPr>
              <a:t>计算</a:t>
            </a:r>
            <a:r>
              <a:rPr lang="en-US" altLang="zh-CN" b="1" dirty="0">
                <a:solidFill>
                  <a:schemeClr val="tx2"/>
                </a:solidFill>
                <a:latin typeface="楷体_GB2312" pitchFamily="49" charset="-122"/>
                <a:ea typeface="楷体_GB2312" pitchFamily="49" charset="-122"/>
                <a:cs typeface="Courier New" pitchFamily="49" charset="0"/>
              </a:rPr>
              <a:t>a++</a:t>
            </a:r>
            <a:r>
              <a:rPr lang="zh-CN" altLang="en-US" b="1" dirty="0">
                <a:solidFill>
                  <a:schemeClr val="tx2"/>
                </a:solidFill>
                <a:latin typeface="楷体_GB2312" pitchFamily="49" charset="-122"/>
                <a:ea typeface="楷体_GB2312" pitchFamily="49" charset="-122"/>
                <a:cs typeface="Courier New" pitchFamily="49" charset="0"/>
              </a:rPr>
              <a:t>的值，该表达式值为</a:t>
            </a:r>
            <a:r>
              <a:rPr lang="en-US" altLang="zh-CN" b="1" dirty="0">
                <a:solidFill>
                  <a:schemeClr val="tx2"/>
                </a:solidFill>
                <a:latin typeface="楷体_GB2312" pitchFamily="49" charset="-122"/>
                <a:ea typeface="楷体_GB2312" pitchFamily="49" charset="-122"/>
                <a:cs typeface="Courier New" pitchFamily="49" charset="0"/>
              </a:rPr>
              <a:t>3 </a:t>
            </a:r>
          </a:p>
          <a:p>
            <a:r>
              <a:rPr lang="zh-CN" altLang="en-US" b="1" dirty="0">
                <a:solidFill>
                  <a:schemeClr val="tx2"/>
                </a:solidFill>
                <a:latin typeface="楷体_GB2312" pitchFamily="49" charset="-122"/>
                <a:ea typeface="楷体_GB2312" pitchFamily="49" charset="-122"/>
                <a:cs typeface="Courier New" pitchFamily="49" charset="0"/>
              </a:rPr>
              <a:t>计算</a:t>
            </a:r>
            <a:r>
              <a:rPr lang="en-US" altLang="zh-CN" b="1" dirty="0">
                <a:solidFill>
                  <a:schemeClr val="tx2"/>
                </a:solidFill>
                <a:latin typeface="楷体_GB2312" pitchFamily="49" charset="-122"/>
                <a:ea typeface="楷体_GB2312" pitchFamily="49" charset="-122"/>
                <a:cs typeface="Courier New" pitchFamily="49" charset="0"/>
              </a:rPr>
              <a:t>a++*a</a:t>
            </a:r>
            <a:r>
              <a:rPr lang="zh-CN" altLang="en-US" b="1" dirty="0">
                <a:solidFill>
                  <a:schemeClr val="tx2"/>
                </a:solidFill>
                <a:latin typeface="楷体_GB2312" pitchFamily="49" charset="-122"/>
                <a:ea typeface="楷体_GB2312" pitchFamily="49" charset="-122"/>
                <a:cs typeface="Courier New" pitchFamily="49" charset="0"/>
              </a:rPr>
              <a:t>，即</a:t>
            </a:r>
            <a:r>
              <a:rPr lang="en-US" altLang="zh-CN" b="1" dirty="0">
                <a:solidFill>
                  <a:schemeClr val="tx2"/>
                </a:solidFill>
                <a:latin typeface="楷体_GB2312" pitchFamily="49" charset="-122"/>
                <a:ea typeface="楷体_GB2312" pitchFamily="49" charset="-122"/>
                <a:cs typeface="Courier New" pitchFamily="49" charset="0"/>
              </a:rPr>
              <a:t>3*3=9 </a:t>
            </a:r>
          </a:p>
          <a:p>
            <a:r>
              <a:rPr lang="zh-CN" altLang="en-US" b="1" dirty="0">
                <a:solidFill>
                  <a:schemeClr val="tx2"/>
                </a:solidFill>
                <a:latin typeface="楷体_GB2312" pitchFamily="49" charset="-122"/>
                <a:ea typeface="楷体_GB2312" pitchFamily="49" charset="-122"/>
                <a:cs typeface="Courier New" pitchFamily="49" charset="0"/>
              </a:rPr>
              <a:t>计算</a:t>
            </a:r>
            <a:r>
              <a:rPr lang="en-US" altLang="zh-CN" b="1" dirty="0">
                <a:solidFill>
                  <a:schemeClr val="tx2"/>
                </a:solidFill>
                <a:latin typeface="楷体_GB2312" pitchFamily="49" charset="-122"/>
                <a:ea typeface="楷体_GB2312" pitchFamily="49" charset="-122"/>
                <a:cs typeface="Courier New" pitchFamily="49" charset="0"/>
              </a:rPr>
              <a:t>a+=9</a:t>
            </a:r>
            <a:r>
              <a:rPr lang="zh-CN" altLang="en-US" b="1" dirty="0">
                <a:solidFill>
                  <a:schemeClr val="tx2"/>
                </a:solidFill>
                <a:latin typeface="楷体_GB2312" pitchFamily="49" charset="-122"/>
                <a:ea typeface="楷体_GB2312" pitchFamily="49" charset="-122"/>
                <a:cs typeface="Courier New" pitchFamily="49" charset="0"/>
              </a:rPr>
              <a:t>，即</a:t>
            </a:r>
            <a:r>
              <a:rPr lang="en-US" altLang="zh-CN" b="1" dirty="0">
                <a:solidFill>
                  <a:schemeClr val="tx2"/>
                </a:solidFill>
                <a:latin typeface="楷体_GB2312" pitchFamily="49" charset="-122"/>
                <a:ea typeface="楷体_GB2312" pitchFamily="49" charset="-122"/>
                <a:cs typeface="Courier New" pitchFamily="49" charset="0"/>
              </a:rPr>
              <a:t>a=3+9=12 </a:t>
            </a:r>
          </a:p>
          <a:p>
            <a:r>
              <a:rPr lang="zh-CN" altLang="en-US" b="1" dirty="0">
                <a:solidFill>
                  <a:schemeClr val="tx2"/>
                </a:solidFill>
                <a:latin typeface="楷体_GB2312" pitchFamily="49" charset="-122"/>
                <a:ea typeface="楷体_GB2312" pitchFamily="49" charset="-122"/>
                <a:cs typeface="Courier New" pitchFamily="49" charset="0"/>
              </a:rPr>
              <a:t>计算</a:t>
            </a:r>
            <a:r>
              <a:rPr lang="en-US" altLang="zh-CN" b="1" dirty="0">
                <a:solidFill>
                  <a:schemeClr val="tx2"/>
                </a:solidFill>
                <a:latin typeface="楷体_GB2312" pitchFamily="49" charset="-122"/>
                <a:ea typeface="楷体_GB2312" pitchFamily="49" charset="-122"/>
                <a:cs typeface="Courier New" pitchFamily="49" charset="0"/>
              </a:rPr>
              <a:t>a++</a:t>
            </a:r>
            <a:r>
              <a:rPr lang="zh-CN" altLang="en-US" b="1" dirty="0">
                <a:solidFill>
                  <a:schemeClr val="tx2"/>
                </a:solidFill>
                <a:latin typeface="楷体_GB2312" pitchFamily="49" charset="-122"/>
                <a:ea typeface="楷体_GB2312" pitchFamily="49" charset="-122"/>
                <a:cs typeface="Courier New" pitchFamily="49" charset="0"/>
              </a:rPr>
              <a:t>，即</a:t>
            </a:r>
            <a:r>
              <a:rPr lang="en-US" altLang="zh-CN" b="1" dirty="0">
                <a:solidFill>
                  <a:schemeClr val="tx2"/>
                </a:solidFill>
                <a:latin typeface="楷体_GB2312" pitchFamily="49" charset="-122"/>
                <a:ea typeface="楷体_GB2312" pitchFamily="49" charset="-122"/>
                <a:cs typeface="Courier New" pitchFamily="49" charset="0"/>
              </a:rPr>
              <a:t>a=12+1=13</a:t>
            </a:r>
          </a:p>
        </p:txBody>
      </p:sp>
      <p:sp>
        <p:nvSpPr>
          <p:cNvPr id="9" name="矩形 8">
            <a:hlinkClick r:id="rId2" action="ppaction://hlinksldjump"/>
            <a:extLst>
              <a:ext uri="{FF2B5EF4-FFF2-40B4-BE49-F238E27FC236}">
                <a16:creationId xmlns="" xmlns:a16="http://schemas.microsoft.com/office/drawing/2014/main" id="{354E9B2D-7B31-4F4C-B5D9-EEC536BEC3A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0" name="矩形 9">
            <a:hlinkClick r:id="" action="ppaction://noaction"/>
            <a:extLst>
              <a:ext uri="{FF2B5EF4-FFF2-40B4-BE49-F238E27FC236}">
                <a16:creationId xmlns="" xmlns:a16="http://schemas.microsoft.com/office/drawing/2014/main" id="{B46DE53D-565E-48C1-B37C-122697D34DB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a:extLst>
              <a:ext uri="{FF2B5EF4-FFF2-40B4-BE49-F238E27FC236}">
                <a16:creationId xmlns="" xmlns:a16="http://schemas.microsoft.com/office/drawing/2014/main" id="{60B94974-7F15-4596-AAB9-2AEA54169D3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a:extLst>
              <a:ext uri="{FF2B5EF4-FFF2-40B4-BE49-F238E27FC236}">
                <a16:creationId xmlns="" xmlns:a16="http://schemas.microsoft.com/office/drawing/2014/main" id="{05295F68-9288-4997-95D2-6AA88DC9888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a:extLst>
              <a:ext uri="{FF2B5EF4-FFF2-40B4-BE49-F238E27FC236}">
                <a16:creationId xmlns="" xmlns:a16="http://schemas.microsoft.com/office/drawing/2014/main" id="{B509400D-EEC6-4BF4-AD42-F49B5F5F2C1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4" name="矩形 13">
            <a:hlinkClick r:id="" action="ppaction://noaction"/>
            <a:extLst>
              <a:ext uri="{FF2B5EF4-FFF2-40B4-BE49-F238E27FC236}">
                <a16:creationId xmlns="" xmlns:a16="http://schemas.microsoft.com/office/drawing/2014/main" id="{E9310D2F-461B-4A02-94C5-2F45C7654C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5" name="矩形 14">
            <a:hlinkClick r:id="" action="ppaction://noaction"/>
            <a:extLst>
              <a:ext uri="{FF2B5EF4-FFF2-40B4-BE49-F238E27FC236}">
                <a16:creationId xmlns="" xmlns:a16="http://schemas.microsoft.com/office/drawing/2014/main" id="{0151EC52-4C24-4215-B156-5063F3FFE6E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 xmlns:a16="http://schemas.microsoft.com/office/drawing/2014/main" id="{D029A73C-E785-4993-B08B-3831DBE89E2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383609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增量运算表达式可能产生</a:t>
            </a:r>
            <a:r>
              <a:rPr lang="zh-CN" altLang="en-US" dirty="0">
                <a:solidFill>
                  <a:srgbClr val="C00000"/>
                </a:solidFill>
              </a:rPr>
              <a:t>副作用</a:t>
            </a:r>
            <a:endParaRPr lang="zh-CN" altLang="en-US" dirty="0"/>
          </a:p>
        </p:txBody>
      </p:sp>
      <p:sp>
        <p:nvSpPr>
          <p:cNvPr id="6" name="矩形 5"/>
          <p:cNvSpPr/>
          <p:nvPr/>
        </p:nvSpPr>
        <p:spPr>
          <a:xfrm>
            <a:off x="1043608" y="1973739"/>
            <a:ext cx="4572000" cy="1200329"/>
          </a:xfrm>
          <a:prstGeom prst="rect">
            <a:avLst/>
          </a:prstGeom>
          <a:solidFill>
            <a:srgbClr val="FFCCCC"/>
          </a:solidFill>
        </p:spPr>
        <p:txBody>
          <a:bodyPr>
            <a:spAutoFit/>
          </a:bodyPr>
          <a:lstStyle/>
          <a:p>
            <a:r>
              <a:rPr lang="en-US" altLang="zh-CN" sz="2400" b="1" dirty="0" err="1">
                <a:solidFill>
                  <a:schemeClr val="tx2"/>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 =3;</a:t>
            </a:r>
          </a:p>
          <a:p>
            <a:r>
              <a:rPr lang="en-US" altLang="zh-CN" sz="2400" b="1" dirty="0">
                <a:latin typeface="Courier New" pitchFamily="49" charset="0"/>
                <a:cs typeface="Courier New" pitchFamily="49" charset="0"/>
              </a:rPr>
              <a:t>a += ++a*a;</a:t>
            </a:r>
          </a:p>
          <a:p>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&lt;&lt;"a="&lt;&lt;a&lt;&lt;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p:txBody>
      </p:sp>
      <p:sp>
        <p:nvSpPr>
          <p:cNvPr id="7" name="矩形 6"/>
          <p:cNvSpPr/>
          <p:nvPr/>
        </p:nvSpPr>
        <p:spPr>
          <a:xfrm>
            <a:off x="1057665" y="3240266"/>
            <a:ext cx="922047" cy="461665"/>
          </a:xfrm>
          <a:prstGeom prst="rect">
            <a:avLst/>
          </a:prstGeom>
          <a:solidFill>
            <a:srgbClr val="92D050"/>
          </a:solidFill>
        </p:spPr>
        <p:txBody>
          <a:bodyPr wrap="none">
            <a:spAutoFit/>
          </a:bodyPr>
          <a:lstStyle/>
          <a:p>
            <a:r>
              <a:rPr lang="en-US" altLang="zh-CN" sz="2400" b="1" dirty="0">
                <a:solidFill>
                  <a:schemeClr val="tx2"/>
                </a:solidFill>
                <a:latin typeface="Courier New" pitchFamily="49" charset="0"/>
                <a:cs typeface="Courier New" pitchFamily="49" charset="0"/>
              </a:rPr>
              <a:t>a=20</a:t>
            </a:r>
            <a:endParaRPr lang="zh-CN" altLang="en-US" sz="2400" b="1" dirty="0">
              <a:solidFill>
                <a:schemeClr val="tx2"/>
              </a:solidFill>
              <a:latin typeface="Courier New" pitchFamily="49" charset="0"/>
              <a:cs typeface="Courier New" pitchFamily="49" charset="0"/>
            </a:endParaRPr>
          </a:p>
        </p:txBody>
      </p:sp>
      <p:sp>
        <p:nvSpPr>
          <p:cNvPr id="8" name="矩形 7"/>
          <p:cNvSpPr/>
          <p:nvPr/>
        </p:nvSpPr>
        <p:spPr>
          <a:xfrm>
            <a:off x="971600" y="3845947"/>
            <a:ext cx="7128792" cy="2031325"/>
          </a:xfrm>
          <a:prstGeom prst="rect">
            <a:avLst/>
          </a:prstGeom>
        </p:spPr>
        <p:txBody>
          <a:bodyPr wrap="square">
            <a:spAutoFit/>
          </a:bodyPr>
          <a:lstStyle/>
          <a:p>
            <a:r>
              <a:rPr lang="zh-CN" altLang="en-US" b="1">
                <a:solidFill>
                  <a:schemeClr val="tx2"/>
                </a:solidFill>
                <a:latin typeface="楷体_GB2312" pitchFamily="49" charset="-122"/>
                <a:ea typeface="楷体_GB2312" pitchFamily="49" charset="-122"/>
              </a:rPr>
              <a:t>运算过程：</a:t>
            </a:r>
          </a:p>
          <a:p>
            <a:r>
              <a:rPr lang="zh-CN" altLang="en-US" b="1">
                <a:solidFill>
                  <a:schemeClr val="tx2"/>
                </a:solidFill>
                <a:latin typeface="楷体_GB2312" pitchFamily="49" charset="-122"/>
                <a:ea typeface="楷体_GB2312" pitchFamily="49" charset="-122"/>
              </a:rPr>
              <a:t>（</a:t>
            </a:r>
            <a:r>
              <a:rPr lang="en-US" altLang="zh-CN" b="1">
                <a:solidFill>
                  <a:schemeClr val="tx2"/>
                </a:solidFill>
                <a:latin typeface="楷体_GB2312" pitchFamily="49" charset="-122"/>
                <a:ea typeface="楷体_GB2312" pitchFamily="49" charset="-122"/>
              </a:rPr>
              <a:t>1</a:t>
            </a:r>
            <a:r>
              <a:rPr lang="zh-CN" altLang="en-US" b="1">
                <a:solidFill>
                  <a:schemeClr val="tx2"/>
                </a:solidFill>
                <a:latin typeface="楷体_GB2312" pitchFamily="49" charset="-122"/>
                <a:ea typeface="楷体_GB2312" pitchFamily="49" charset="-122"/>
              </a:rPr>
              <a:t>）确定全部</a:t>
            </a:r>
            <a:r>
              <a:rPr lang="en-US" altLang="zh-CN" b="1">
                <a:solidFill>
                  <a:schemeClr val="tx2"/>
                </a:solidFill>
                <a:latin typeface="楷体_GB2312" pitchFamily="49" charset="-122"/>
                <a:ea typeface="楷体_GB2312" pitchFamily="49" charset="-122"/>
              </a:rPr>
              <a:t>a</a:t>
            </a:r>
            <a:r>
              <a:rPr lang="zh-CN" altLang="en-US" b="1">
                <a:solidFill>
                  <a:schemeClr val="tx2"/>
                </a:solidFill>
                <a:latin typeface="楷体_GB2312" pitchFamily="49" charset="-122"/>
                <a:ea typeface="楷体_GB2312" pitchFamily="49" charset="-122"/>
              </a:rPr>
              <a:t>的值，由于是前缀增量，在计算表达式</a:t>
            </a:r>
            <a:r>
              <a:rPr lang="en-US" altLang="zh-CN" b="1">
                <a:solidFill>
                  <a:schemeClr val="tx2"/>
                </a:solidFill>
                <a:latin typeface="楷体_GB2312" pitchFamily="49" charset="-122"/>
                <a:ea typeface="楷体_GB2312" pitchFamily="49" charset="-122"/>
              </a:rPr>
              <a:t>++a</a:t>
            </a:r>
            <a:r>
              <a:rPr lang="zh-CN" altLang="en-US" b="1">
                <a:solidFill>
                  <a:schemeClr val="tx2"/>
                </a:solidFill>
                <a:latin typeface="楷体_GB2312" pitchFamily="49" charset="-122"/>
                <a:ea typeface="楷体_GB2312" pitchFamily="49" charset="-122"/>
              </a:rPr>
              <a:t>之前</a:t>
            </a:r>
            <a:r>
              <a:rPr lang="en-US" altLang="zh-CN" b="1">
                <a:solidFill>
                  <a:schemeClr val="tx2"/>
                </a:solidFill>
                <a:latin typeface="楷体_GB2312" pitchFamily="49" charset="-122"/>
                <a:ea typeface="楷体_GB2312" pitchFamily="49" charset="-122"/>
              </a:rPr>
              <a:t>a</a:t>
            </a:r>
            <a:r>
              <a:rPr lang="zh-CN" altLang="en-US" b="1">
                <a:solidFill>
                  <a:schemeClr val="tx2"/>
                </a:solidFill>
                <a:latin typeface="楷体_GB2312" pitchFamily="49" charset="-122"/>
                <a:ea typeface="楷体_GB2312" pitchFamily="49" charset="-122"/>
              </a:rPr>
              <a:t>的值改变，因此，首先对</a:t>
            </a:r>
            <a:r>
              <a:rPr lang="en-US" altLang="zh-CN" b="1">
                <a:solidFill>
                  <a:schemeClr val="tx2"/>
                </a:solidFill>
                <a:latin typeface="楷体_GB2312" pitchFamily="49" charset="-122"/>
                <a:ea typeface="楷体_GB2312" pitchFamily="49" charset="-122"/>
              </a:rPr>
              <a:t>a</a:t>
            </a:r>
            <a:r>
              <a:rPr lang="zh-CN" altLang="en-US" b="1">
                <a:solidFill>
                  <a:schemeClr val="tx2"/>
                </a:solidFill>
                <a:latin typeface="楷体_GB2312" pitchFamily="49" charset="-122"/>
                <a:ea typeface="楷体_GB2312" pitchFamily="49" charset="-122"/>
              </a:rPr>
              <a:t>进行增量运算，即</a:t>
            </a:r>
            <a:r>
              <a:rPr lang="en-US" altLang="zh-CN" b="1">
                <a:solidFill>
                  <a:schemeClr val="tx2"/>
                </a:solidFill>
                <a:latin typeface="楷体_GB2312" pitchFamily="49" charset="-122"/>
                <a:ea typeface="楷体_GB2312" pitchFamily="49" charset="-122"/>
              </a:rPr>
              <a:t>a=4</a:t>
            </a:r>
          </a:p>
          <a:p>
            <a:r>
              <a:rPr lang="zh-CN" altLang="en-US" b="1">
                <a:solidFill>
                  <a:schemeClr val="tx2"/>
                </a:solidFill>
                <a:latin typeface="楷体_GB2312" pitchFamily="49" charset="-122"/>
                <a:ea typeface="楷体_GB2312" pitchFamily="49" charset="-122"/>
              </a:rPr>
              <a:t>（</a:t>
            </a:r>
            <a:r>
              <a:rPr lang="en-US" altLang="zh-CN" b="1">
                <a:solidFill>
                  <a:schemeClr val="tx2"/>
                </a:solidFill>
                <a:latin typeface="楷体_GB2312" pitchFamily="49" charset="-122"/>
                <a:ea typeface="楷体_GB2312" pitchFamily="49" charset="-122"/>
              </a:rPr>
              <a:t>2</a:t>
            </a:r>
            <a:r>
              <a:rPr lang="zh-CN" altLang="en-US" b="1">
                <a:solidFill>
                  <a:schemeClr val="tx2"/>
                </a:solidFill>
                <a:latin typeface="楷体_GB2312" pitchFamily="49" charset="-122"/>
                <a:ea typeface="楷体_GB2312" pitchFamily="49" charset="-122"/>
              </a:rPr>
              <a:t>）再将根据运算的优先级进行相关计算</a:t>
            </a:r>
          </a:p>
          <a:p>
            <a:r>
              <a:rPr lang="zh-CN" altLang="en-US" b="1">
                <a:solidFill>
                  <a:schemeClr val="tx2"/>
                </a:solidFill>
                <a:latin typeface="楷体_GB2312" pitchFamily="49" charset="-122"/>
                <a:ea typeface="楷体_GB2312" pitchFamily="49" charset="-122"/>
              </a:rPr>
              <a:t>计算</a:t>
            </a:r>
            <a:r>
              <a:rPr lang="en-US" altLang="zh-CN" b="1">
                <a:solidFill>
                  <a:schemeClr val="tx2"/>
                </a:solidFill>
                <a:latin typeface="楷体_GB2312" pitchFamily="49" charset="-122"/>
                <a:ea typeface="楷体_GB2312" pitchFamily="49" charset="-122"/>
              </a:rPr>
              <a:t>++a</a:t>
            </a:r>
            <a:r>
              <a:rPr lang="zh-CN" altLang="en-US" b="1">
                <a:solidFill>
                  <a:schemeClr val="tx2"/>
                </a:solidFill>
                <a:latin typeface="楷体_GB2312" pitchFamily="49" charset="-122"/>
                <a:ea typeface="楷体_GB2312" pitchFamily="49" charset="-122"/>
              </a:rPr>
              <a:t>的值，该表达式值为</a:t>
            </a:r>
            <a:r>
              <a:rPr lang="en-US" altLang="zh-CN" b="1">
                <a:solidFill>
                  <a:schemeClr val="tx2"/>
                </a:solidFill>
                <a:latin typeface="楷体_GB2312" pitchFamily="49" charset="-122"/>
                <a:ea typeface="楷体_GB2312" pitchFamily="49" charset="-122"/>
              </a:rPr>
              <a:t>4 </a:t>
            </a:r>
          </a:p>
          <a:p>
            <a:r>
              <a:rPr lang="zh-CN" altLang="en-US" b="1">
                <a:solidFill>
                  <a:schemeClr val="tx2"/>
                </a:solidFill>
                <a:latin typeface="楷体_GB2312" pitchFamily="49" charset="-122"/>
                <a:ea typeface="楷体_GB2312" pitchFamily="49" charset="-122"/>
              </a:rPr>
              <a:t>计算</a:t>
            </a:r>
            <a:r>
              <a:rPr lang="en-US" altLang="zh-CN" b="1">
                <a:solidFill>
                  <a:schemeClr val="tx2"/>
                </a:solidFill>
                <a:latin typeface="楷体_GB2312" pitchFamily="49" charset="-122"/>
                <a:ea typeface="楷体_GB2312" pitchFamily="49" charset="-122"/>
              </a:rPr>
              <a:t>a++*a</a:t>
            </a:r>
            <a:r>
              <a:rPr lang="zh-CN" altLang="en-US" b="1">
                <a:solidFill>
                  <a:schemeClr val="tx2"/>
                </a:solidFill>
                <a:latin typeface="楷体_GB2312" pitchFamily="49" charset="-122"/>
                <a:ea typeface="楷体_GB2312" pitchFamily="49" charset="-122"/>
              </a:rPr>
              <a:t>，即</a:t>
            </a:r>
            <a:r>
              <a:rPr lang="en-US" altLang="zh-CN" b="1">
                <a:solidFill>
                  <a:schemeClr val="tx2"/>
                </a:solidFill>
                <a:latin typeface="楷体_GB2312" pitchFamily="49" charset="-122"/>
                <a:ea typeface="楷体_GB2312" pitchFamily="49" charset="-122"/>
              </a:rPr>
              <a:t>4*4=16 </a:t>
            </a:r>
          </a:p>
          <a:p>
            <a:r>
              <a:rPr lang="zh-CN" altLang="en-US" b="1">
                <a:solidFill>
                  <a:schemeClr val="tx2"/>
                </a:solidFill>
                <a:latin typeface="楷体_GB2312" pitchFamily="49" charset="-122"/>
                <a:ea typeface="楷体_GB2312" pitchFamily="49" charset="-122"/>
              </a:rPr>
              <a:t>计算</a:t>
            </a:r>
            <a:r>
              <a:rPr lang="en-US" altLang="zh-CN" b="1">
                <a:solidFill>
                  <a:schemeClr val="tx2"/>
                </a:solidFill>
                <a:latin typeface="楷体_GB2312" pitchFamily="49" charset="-122"/>
                <a:ea typeface="楷体_GB2312" pitchFamily="49" charset="-122"/>
              </a:rPr>
              <a:t>a+=16</a:t>
            </a:r>
            <a:r>
              <a:rPr lang="zh-CN" altLang="en-US" b="1">
                <a:solidFill>
                  <a:schemeClr val="tx2"/>
                </a:solidFill>
                <a:latin typeface="楷体_GB2312" pitchFamily="49" charset="-122"/>
                <a:ea typeface="楷体_GB2312" pitchFamily="49" charset="-122"/>
              </a:rPr>
              <a:t>，即</a:t>
            </a:r>
            <a:r>
              <a:rPr lang="en-US" altLang="zh-CN" b="1">
                <a:solidFill>
                  <a:schemeClr val="tx2"/>
                </a:solidFill>
                <a:latin typeface="楷体_GB2312" pitchFamily="49" charset="-122"/>
                <a:ea typeface="楷体_GB2312" pitchFamily="49" charset="-122"/>
              </a:rPr>
              <a:t>a=4+16=20</a:t>
            </a:r>
          </a:p>
        </p:txBody>
      </p:sp>
      <p:sp>
        <p:nvSpPr>
          <p:cNvPr id="9" name="矩形 8">
            <a:hlinkClick r:id="rId2" action="ppaction://hlinksldjump"/>
            <a:extLst>
              <a:ext uri="{FF2B5EF4-FFF2-40B4-BE49-F238E27FC236}">
                <a16:creationId xmlns="" xmlns:a16="http://schemas.microsoft.com/office/drawing/2014/main" id="{8EA68B28-6BBA-4FDC-8BE3-228CE9E4408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0" name="矩形 9">
            <a:hlinkClick r:id="" action="ppaction://noaction"/>
            <a:extLst>
              <a:ext uri="{FF2B5EF4-FFF2-40B4-BE49-F238E27FC236}">
                <a16:creationId xmlns="" xmlns:a16="http://schemas.microsoft.com/office/drawing/2014/main" id="{1C037822-71E0-4C58-992C-7A88D69529A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a:extLst>
              <a:ext uri="{FF2B5EF4-FFF2-40B4-BE49-F238E27FC236}">
                <a16:creationId xmlns="" xmlns:a16="http://schemas.microsoft.com/office/drawing/2014/main" id="{DF366A82-58C8-4DA6-BFC8-78C3CCEA485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a:extLst>
              <a:ext uri="{FF2B5EF4-FFF2-40B4-BE49-F238E27FC236}">
                <a16:creationId xmlns="" xmlns:a16="http://schemas.microsoft.com/office/drawing/2014/main" id="{2E07B9CE-2033-4C0C-ACA5-00BCB5FE168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a:extLst>
              <a:ext uri="{FF2B5EF4-FFF2-40B4-BE49-F238E27FC236}">
                <a16:creationId xmlns="" xmlns:a16="http://schemas.microsoft.com/office/drawing/2014/main" id="{4D463ED2-480B-494D-9A1E-C7F8EB1327C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4" name="矩形 13">
            <a:hlinkClick r:id="" action="ppaction://noaction"/>
            <a:extLst>
              <a:ext uri="{FF2B5EF4-FFF2-40B4-BE49-F238E27FC236}">
                <a16:creationId xmlns="" xmlns:a16="http://schemas.microsoft.com/office/drawing/2014/main" id="{E8B4338D-555D-47F7-8783-A9DC645601F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5" name="矩形 14">
            <a:hlinkClick r:id="" action="ppaction://noaction"/>
            <a:extLst>
              <a:ext uri="{FF2B5EF4-FFF2-40B4-BE49-F238E27FC236}">
                <a16:creationId xmlns="" xmlns:a16="http://schemas.microsoft.com/office/drawing/2014/main" id="{5926A1AF-6A6F-4729-8705-806843BC236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 xmlns:a16="http://schemas.microsoft.com/office/drawing/2014/main" id="{848F44ED-DAE2-46AD-BBA4-645AD95BB49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123985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99592" y="1268760"/>
            <a:ext cx="5958408" cy="1200329"/>
          </a:xfrm>
          <a:prstGeom prst="rect">
            <a:avLst/>
          </a:prstGeom>
          <a:solidFill>
            <a:srgbClr val="FFCCCC"/>
          </a:solidFill>
        </p:spPr>
        <p:txBody>
          <a:bodyPr wrap="square">
            <a:spAutoFit/>
          </a:bodyPr>
          <a:lstStyle/>
          <a:p>
            <a:r>
              <a:rPr lang="pt-BR" altLang="zh-CN" sz="2400" b="1" dirty="0">
                <a:solidFill>
                  <a:srgbClr val="0000FF"/>
                </a:solidFill>
                <a:latin typeface="Courier New" pitchFamily="49" charset="0"/>
                <a:cs typeface="Courier New" pitchFamily="49" charset="0"/>
              </a:rPr>
              <a:t>int</a:t>
            </a:r>
            <a:r>
              <a:rPr lang="pt-BR" altLang="zh-CN" sz="2400" b="1" dirty="0">
                <a:solidFill>
                  <a:schemeClr val="tx2"/>
                </a:solidFill>
                <a:latin typeface="Courier New" pitchFamily="49" charset="0"/>
                <a:cs typeface="Courier New" pitchFamily="49" charset="0"/>
              </a:rPr>
              <a:t> a =3;</a:t>
            </a:r>
          </a:p>
          <a:p>
            <a:r>
              <a:rPr lang="pt-BR" altLang="zh-CN" sz="2400" b="1" dirty="0">
                <a:solidFill>
                  <a:schemeClr val="tx2"/>
                </a:solidFill>
                <a:latin typeface="Courier New" pitchFamily="49" charset="0"/>
                <a:cs typeface="Courier New" pitchFamily="49" charset="0"/>
              </a:rPr>
              <a:t>a+=++a*a++*++a;</a:t>
            </a:r>
          </a:p>
          <a:p>
            <a:r>
              <a:rPr lang="pt-BR" altLang="zh-CN" sz="2400" b="1" dirty="0">
                <a:solidFill>
                  <a:schemeClr val="tx2"/>
                </a:solidFill>
                <a:latin typeface="Courier New" pitchFamily="49" charset="0"/>
                <a:cs typeface="Courier New" pitchFamily="49" charset="0"/>
              </a:rPr>
              <a:t>cout&lt;&lt;"a="&lt;&lt;a&lt;&lt;endl;</a:t>
            </a:r>
          </a:p>
        </p:txBody>
      </p:sp>
      <p:sp>
        <p:nvSpPr>
          <p:cNvPr id="7" name="矩形 6"/>
          <p:cNvSpPr/>
          <p:nvPr/>
        </p:nvSpPr>
        <p:spPr>
          <a:xfrm>
            <a:off x="7092280" y="1268760"/>
            <a:ext cx="1224136" cy="461665"/>
          </a:xfrm>
          <a:prstGeom prst="rect">
            <a:avLst/>
          </a:prstGeom>
          <a:solidFill>
            <a:srgbClr val="92D050"/>
          </a:solidFill>
        </p:spPr>
        <p:txBody>
          <a:bodyPr wrap="square">
            <a:spAutoFit/>
          </a:bodyPr>
          <a:lstStyle/>
          <a:p>
            <a:r>
              <a:rPr lang="en-US" altLang="zh-CN" sz="2400" b="1" dirty="0">
                <a:solidFill>
                  <a:schemeClr val="tx2"/>
                </a:solidFill>
                <a:latin typeface="Courier New" pitchFamily="49" charset="0"/>
                <a:cs typeface="Courier New" pitchFamily="49" charset="0"/>
              </a:rPr>
              <a:t>a=131</a:t>
            </a:r>
            <a:endParaRPr lang="zh-CN" altLang="en-US" sz="2400" b="1" dirty="0">
              <a:solidFill>
                <a:schemeClr val="tx2"/>
              </a:solidFill>
              <a:latin typeface="Courier New" pitchFamily="49" charset="0"/>
              <a:cs typeface="Courier New" pitchFamily="49" charset="0"/>
            </a:endParaRPr>
          </a:p>
        </p:txBody>
      </p:sp>
      <p:sp>
        <p:nvSpPr>
          <p:cNvPr id="8" name="矩形 7"/>
          <p:cNvSpPr/>
          <p:nvPr/>
        </p:nvSpPr>
        <p:spPr>
          <a:xfrm>
            <a:off x="827584" y="2564904"/>
            <a:ext cx="7848872" cy="3693319"/>
          </a:xfrm>
          <a:prstGeom prst="rect">
            <a:avLst/>
          </a:prstGeom>
        </p:spPr>
        <p:txBody>
          <a:bodyPr wrap="square">
            <a:spAutoFit/>
          </a:bodyPr>
          <a:lstStyle/>
          <a:p>
            <a:r>
              <a:rPr lang="zh-CN" altLang="en-US" b="1" dirty="0">
                <a:solidFill>
                  <a:schemeClr val="tx2"/>
                </a:solidFill>
                <a:latin typeface="楷体_GB2312" pitchFamily="49" charset="-122"/>
                <a:ea typeface="楷体_GB2312" pitchFamily="49" charset="-122"/>
              </a:rPr>
              <a:t>这段程序处理的表达式要考虑*运算符的结合性，即先计算</a:t>
            </a:r>
            <a:r>
              <a:rPr lang="en-US" altLang="zh-CN" b="1" dirty="0">
                <a:solidFill>
                  <a:schemeClr val="tx2"/>
                </a:solidFill>
                <a:latin typeface="楷体_GB2312" pitchFamily="49" charset="-122"/>
                <a:ea typeface="楷体_GB2312" pitchFamily="49" charset="-122"/>
              </a:rPr>
              <a:t>++a*a++</a:t>
            </a:r>
            <a:r>
              <a:rPr lang="zh-CN" altLang="en-US" b="1" dirty="0">
                <a:solidFill>
                  <a:schemeClr val="tx2"/>
                </a:solidFill>
                <a:latin typeface="楷体_GB2312" pitchFamily="49" charset="-122"/>
                <a:ea typeface="楷体_GB2312" pitchFamily="49" charset="-122"/>
              </a:rPr>
              <a:t>的值</a:t>
            </a:r>
            <a:r>
              <a:rPr lang="en-US" altLang="zh-CN" b="1" dirty="0" err="1">
                <a:solidFill>
                  <a:schemeClr val="tx2"/>
                </a:solidFill>
                <a:latin typeface="楷体_GB2312" pitchFamily="49" charset="-122"/>
                <a:ea typeface="楷体_GB2312" pitchFamily="49" charset="-122"/>
              </a:rPr>
              <a:t>val</a:t>
            </a:r>
            <a:r>
              <a:rPr lang="zh-CN" altLang="en-US" b="1" dirty="0">
                <a:solidFill>
                  <a:schemeClr val="tx2"/>
                </a:solidFill>
                <a:latin typeface="楷体_GB2312" pitchFamily="49" charset="-122"/>
                <a:ea typeface="楷体_GB2312" pitchFamily="49" charset="-122"/>
              </a:rPr>
              <a:t>，再计算</a:t>
            </a:r>
            <a:r>
              <a:rPr lang="en-US" altLang="zh-CN" b="1" dirty="0" err="1">
                <a:solidFill>
                  <a:schemeClr val="tx2"/>
                </a:solidFill>
                <a:latin typeface="楷体_GB2312" pitchFamily="49" charset="-122"/>
                <a:ea typeface="楷体_GB2312" pitchFamily="49" charset="-122"/>
              </a:rPr>
              <a:t>val</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的值。运算过程如下：</a:t>
            </a:r>
          </a:p>
          <a:p>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1</a:t>
            </a:r>
            <a:r>
              <a:rPr lang="zh-CN" altLang="en-US" b="1" dirty="0">
                <a:solidFill>
                  <a:schemeClr val="tx2"/>
                </a:solidFill>
                <a:latin typeface="楷体_GB2312" pitchFamily="49" charset="-122"/>
                <a:ea typeface="楷体_GB2312" pitchFamily="49" charset="-122"/>
              </a:rPr>
              <a:t>）确定全部</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的值，由于有前缀增量，在计算表达式</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之前</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的值改变，因此，首先对</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进行两次增量运算（因为有两个</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），即</a:t>
            </a:r>
            <a:r>
              <a:rPr lang="en-US" altLang="zh-CN" b="1" dirty="0">
                <a:solidFill>
                  <a:schemeClr val="tx2"/>
                </a:solidFill>
                <a:latin typeface="楷体_GB2312" pitchFamily="49" charset="-122"/>
                <a:ea typeface="楷体_GB2312" pitchFamily="49" charset="-122"/>
              </a:rPr>
              <a:t>a=5</a:t>
            </a:r>
          </a:p>
          <a:p>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2</a:t>
            </a:r>
            <a:r>
              <a:rPr lang="zh-CN" altLang="en-US" b="1" dirty="0">
                <a:solidFill>
                  <a:schemeClr val="tx2"/>
                </a:solidFill>
                <a:latin typeface="楷体_GB2312" pitchFamily="49" charset="-122"/>
                <a:ea typeface="楷体_GB2312" pitchFamily="49" charset="-122"/>
              </a:rPr>
              <a:t>）再将根据运算的优先级计算</a:t>
            </a:r>
            <a:r>
              <a:rPr lang="en-US" altLang="zh-CN" b="1" dirty="0">
                <a:solidFill>
                  <a:schemeClr val="tx2"/>
                </a:solidFill>
                <a:latin typeface="楷体_GB2312" pitchFamily="49" charset="-122"/>
                <a:ea typeface="楷体_GB2312" pitchFamily="49" charset="-122"/>
              </a:rPr>
              <a:t>++a*a++</a:t>
            </a:r>
            <a:r>
              <a:rPr lang="zh-CN" altLang="en-US" b="1" dirty="0">
                <a:solidFill>
                  <a:schemeClr val="tx2"/>
                </a:solidFill>
                <a:latin typeface="楷体_GB2312" pitchFamily="49" charset="-122"/>
                <a:ea typeface="楷体_GB2312" pitchFamily="49" charset="-122"/>
              </a:rPr>
              <a:t>的值</a:t>
            </a:r>
          </a:p>
          <a:p>
            <a:r>
              <a:rPr lang="zh-CN" altLang="en-US" b="1" dirty="0">
                <a:solidFill>
                  <a:schemeClr val="tx2"/>
                </a:solidFill>
                <a:latin typeface="楷体_GB2312" pitchFamily="49" charset="-122"/>
                <a:ea typeface="楷体_GB2312" pitchFamily="49" charset="-122"/>
              </a:rPr>
              <a:t>计算</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的值，该表达式值为</a:t>
            </a:r>
            <a:r>
              <a:rPr lang="en-US" altLang="zh-CN" b="1" dirty="0">
                <a:solidFill>
                  <a:schemeClr val="tx2"/>
                </a:solidFill>
                <a:latin typeface="楷体_GB2312" pitchFamily="49" charset="-122"/>
                <a:ea typeface="楷体_GB2312" pitchFamily="49" charset="-122"/>
              </a:rPr>
              <a:t>4 </a:t>
            </a:r>
          </a:p>
          <a:p>
            <a:r>
              <a:rPr lang="zh-CN" altLang="en-US" b="1" dirty="0">
                <a:solidFill>
                  <a:schemeClr val="tx2"/>
                </a:solidFill>
                <a:latin typeface="楷体_GB2312" pitchFamily="49" charset="-122"/>
                <a:ea typeface="楷体_GB2312" pitchFamily="49" charset="-122"/>
              </a:rPr>
              <a:t>计算</a:t>
            </a:r>
            <a:r>
              <a:rPr lang="en-US" altLang="zh-CN" b="1" dirty="0">
                <a:solidFill>
                  <a:schemeClr val="tx2"/>
                </a:solidFill>
                <a:latin typeface="楷体_GB2312" pitchFamily="49" charset="-122"/>
                <a:ea typeface="楷体_GB2312" pitchFamily="49" charset="-122"/>
              </a:rPr>
              <a:t>a++*a++</a:t>
            </a:r>
            <a:r>
              <a:rPr lang="zh-CN" altLang="en-US" b="1" dirty="0">
                <a:solidFill>
                  <a:schemeClr val="tx2"/>
                </a:solidFill>
                <a:latin typeface="楷体_GB2312" pitchFamily="49" charset="-122"/>
                <a:ea typeface="楷体_GB2312" pitchFamily="49" charset="-122"/>
              </a:rPr>
              <a:t>，即</a:t>
            </a:r>
            <a:r>
              <a:rPr lang="en-US" altLang="zh-CN" b="1" dirty="0">
                <a:solidFill>
                  <a:schemeClr val="tx2"/>
                </a:solidFill>
                <a:latin typeface="楷体_GB2312" pitchFamily="49" charset="-122"/>
                <a:ea typeface="楷体_GB2312" pitchFamily="49" charset="-122"/>
              </a:rPr>
              <a:t>5*5=25</a:t>
            </a:r>
          </a:p>
          <a:p>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3</a:t>
            </a:r>
            <a:r>
              <a:rPr lang="zh-CN" altLang="en-US" b="1" dirty="0">
                <a:solidFill>
                  <a:schemeClr val="tx2"/>
                </a:solidFill>
                <a:latin typeface="楷体_GB2312" pitchFamily="49" charset="-122"/>
                <a:ea typeface="楷体_GB2312" pitchFamily="49" charset="-122"/>
              </a:rPr>
              <a:t>）再计算</a:t>
            </a:r>
            <a:r>
              <a:rPr lang="en-US" altLang="zh-CN" b="1" dirty="0">
                <a:solidFill>
                  <a:schemeClr val="tx2"/>
                </a:solidFill>
                <a:latin typeface="楷体_GB2312" pitchFamily="49" charset="-122"/>
                <a:ea typeface="楷体_GB2312" pitchFamily="49" charset="-122"/>
              </a:rPr>
              <a:t>25*++a</a:t>
            </a:r>
            <a:r>
              <a:rPr lang="zh-CN" altLang="en-US" b="1" dirty="0">
                <a:solidFill>
                  <a:schemeClr val="tx2"/>
                </a:solidFill>
                <a:latin typeface="楷体_GB2312" pitchFamily="49" charset="-122"/>
                <a:ea typeface="楷体_GB2312" pitchFamily="49" charset="-122"/>
              </a:rPr>
              <a:t>的值。由于有前缀增量运算，计算表达式</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之前，需对</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进行增量</a:t>
            </a:r>
          </a:p>
          <a:p>
            <a:r>
              <a:rPr lang="zh-CN" altLang="en-US" b="1" dirty="0">
                <a:solidFill>
                  <a:schemeClr val="tx2"/>
                </a:solidFill>
                <a:latin typeface="楷体_GB2312" pitchFamily="49" charset="-122"/>
                <a:ea typeface="楷体_GB2312" pitchFamily="49" charset="-122"/>
              </a:rPr>
              <a:t>计算</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a:t>
            </a:r>
            <a:r>
              <a:rPr lang="en-US" altLang="zh-CN" b="1" dirty="0">
                <a:solidFill>
                  <a:schemeClr val="tx2"/>
                </a:solidFill>
                <a:latin typeface="楷体_GB2312" pitchFamily="49" charset="-122"/>
                <a:ea typeface="楷体_GB2312" pitchFamily="49" charset="-122"/>
              </a:rPr>
              <a:t>a=5 </a:t>
            </a:r>
          </a:p>
          <a:p>
            <a:r>
              <a:rPr lang="zh-CN" altLang="en-US" b="1" dirty="0">
                <a:solidFill>
                  <a:schemeClr val="tx2"/>
                </a:solidFill>
                <a:latin typeface="楷体_GB2312" pitchFamily="49" charset="-122"/>
                <a:ea typeface="楷体_GB2312" pitchFamily="49" charset="-122"/>
              </a:rPr>
              <a:t>计算</a:t>
            </a:r>
            <a:r>
              <a:rPr lang="en-US" altLang="zh-CN" b="1" dirty="0">
                <a:solidFill>
                  <a:schemeClr val="tx2"/>
                </a:solidFill>
                <a:latin typeface="楷体_GB2312" pitchFamily="49" charset="-122"/>
                <a:ea typeface="楷体_GB2312" pitchFamily="49" charset="-122"/>
              </a:rPr>
              <a:t>25*++a</a:t>
            </a:r>
            <a:r>
              <a:rPr lang="zh-CN" altLang="en-US" b="1" dirty="0">
                <a:solidFill>
                  <a:schemeClr val="tx2"/>
                </a:solidFill>
                <a:latin typeface="楷体_GB2312" pitchFamily="49" charset="-122"/>
                <a:ea typeface="楷体_GB2312" pitchFamily="49" charset="-122"/>
              </a:rPr>
              <a:t>的值</a:t>
            </a:r>
            <a:r>
              <a:rPr lang="en-US" altLang="zh-CN" b="1" dirty="0">
                <a:solidFill>
                  <a:schemeClr val="tx2"/>
                </a:solidFill>
                <a:latin typeface="楷体_GB2312" pitchFamily="49" charset="-122"/>
                <a:ea typeface="楷体_GB2312" pitchFamily="49" charset="-122"/>
              </a:rPr>
              <a:t>=25*5=125</a:t>
            </a:r>
          </a:p>
          <a:p>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4</a:t>
            </a:r>
            <a:r>
              <a:rPr lang="zh-CN" altLang="en-US" b="1" dirty="0">
                <a:solidFill>
                  <a:schemeClr val="tx2"/>
                </a:solidFill>
                <a:latin typeface="楷体_GB2312" pitchFamily="49" charset="-122"/>
                <a:ea typeface="楷体_GB2312" pitchFamily="49" charset="-122"/>
              </a:rPr>
              <a:t>）计算</a:t>
            </a:r>
            <a:r>
              <a:rPr lang="en-US" altLang="zh-CN" b="1" dirty="0">
                <a:solidFill>
                  <a:schemeClr val="tx2"/>
                </a:solidFill>
                <a:latin typeface="楷体_GB2312" pitchFamily="49" charset="-122"/>
                <a:ea typeface="楷体_GB2312" pitchFamily="49" charset="-122"/>
              </a:rPr>
              <a:t>a+=125</a:t>
            </a:r>
            <a:r>
              <a:rPr lang="zh-CN" altLang="en-US" b="1" dirty="0">
                <a:solidFill>
                  <a:schemeClr val="tx2"/>
                </a:solidFill>
                <a:latin typeface="楷体_GB2312" pitchFamily="49" charset="-122"/>
                <a:ea typeface="楷体_GB2312" pitchFamily="49" charset="-122"/>
              </a:rPr>
              <a:t>，即</a:t>
            </a:r>
            <a:r>
              <a:rPr lang="en-US" altLang="zh-CN" b="1" dirty="0">
                <a:solidFill>
                  <a:schemeClr val="tx2"/>
                </a:solidFill>
                <a:latin typeface="楷体_GB2312" pitchFamily="49" charset="-122"/>
                <a:ea typeface="楷体_GB2312" pitchFamily="49" charset="-122"/>
              </a:rPr>
              <a:t>a=a+125=5+125=130</a:t>
            </a:r>
          </a:p>
          <a:p>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5</a:t>
            </a:r>
            <a:r>
              <a:rPr lang="zh-CN" altLang="en-US" b="1" dirty="0">
                <a:solidFill>
                  <a:schemeClr val="tx2"/>
                </a:solidFill>
                <a:latin typeface="楷体_GB2312" pitchFamily="49" charset="-122"/>
                <a:ea typeface="楷体_GB2312" pitchFamily="49" charset="-122"/>
              </a:rPr>
              <a:t>）最后，处理表达式中的后缀增量，即将</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的值加</a:t>
            </a:r>
            <a:r>
              <a:rPr lang="en-US" altLang="zh-CN" b="1" dirty="0">
                <a:solidFill>
                  <a:schemeClr val="tx2"/>
                </a:solidFill>
                <a:latin typeface="楷体_GB2312" pitchFamily="49" charset="-122"/>
                <a:ea typeface="楷体_GB2312" pitchFamily="49" charset="-122"/>
              </a:rPr>
              <a:t>1</a:t>
            </a:r>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a=a+1=130+1=131</a:t>
            </a:r>
          </a:p>
        </p:txBody>
      </p:sp>
      <p:sp>
        <p:nvSpPr>
          <p:cNvPr id="5" name="矩形 4">
            <a:hlinkClick r:id="rId2" action="ppaction://hlinksldjump"/>
            <a:extLst>
              <a:ext uri="{FF2B5EF4-FFF2-40B4-BE49-F238E27FC236}">
                <a16:creationId xmlns="" xmlns:a16="http://schemas.microsoft.com/office/drawing/2014/main" id="{87F31624-3A05-4DE2-808E-39E5EEFE697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9" name="矩形 8">
            <a:hlinkClick r:id="" action="ppaction://noaction"/>
            <a:extLst>
              <a:ext uri="{FF2B5EF4-FFF2-40B4-BE49-F238E27FC236}">
                <a16:creationId xmlns="" xmlns:a16="http://schemas.microsoft.com/office/drawing/2014/main" id="{D46880F1-BAA5-4A98-B779-22830E2C45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0" name="矩形 9">
            <a:hlinkClick r:id="" action="ppaction://noaction"/>
            <a:extLst>
              <a:ext uri="{FF2B5EF4-FFF2-40B4-BE49-F238E27FC236}">
                <a16:creationId xmlns="" xmlns:a16="http://schemas.microsoft.com/office/drawing/2014/main" id="{43DF98F0-6972-4949-BF22-F23BE574AC1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1" name="矩形 10">
            <a:hlinkClick r:id="" action="ppaction://noaction"/>
            <a:extLst>
              <a:ext uri="{FF2B5EF4-FFF2-40B4-BE49-F238E27FC236}">
                <a16:creationId xmlns="" xmlns:a16="http://schemas.microsoft.com/office/drawing/2014/main" id="{CD8D166B-C061-429A-B708-E7DF4704A32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2" name="矩形 11">
            <a:hlinkClick r:id="" action="ppaction://noaction"/>
            <a:extLst>
              <a:ext uri="{FF2B5EF4-FFF2-40B4-BE49-F238E27FC236}">
                <a16:creationId xmlns="" xmlns:a16="http://schemas.microsoft.com/office/drawing/2014/main" id="{CAC3FA21-BCED-42B4-A03A-B8256033D3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3" name="矩形 12">
            <a:hlinkClick r:id="" action="ppaction://noaction"/>
            <a:extLst>
              <a:ext uri="{FF2B5EF4-FFF2-40B4-BE49-F238E27FC236}">
                <a16:creationId xmlns="" xmlns:a16="http://schemas.microsoft.com/office/drawing/2014/main" id="{C2AC50AE-6415-44A3-B09C-2C8817FAADE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4" name="矩形 13">
            <a:hlinkClick r:id="" action="ppaction://noaction"/>
            <a:extLst>
              <a:ext uri="{FF2B5EF4-FFF2-40B4-BE49-F238E27FC236}">
                <a16:creationId xmlns="" xmlns:a16="http://schemas.microsoft.com/office/drawing/2014/main" id="{4B763987-1AE7-4A58-AC07-6157B5F517E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5" name="矩形 14">
            <a:hlinkClick r:id="" action="ppaction://noaction"/>
            <a:extLst>
              <a:ext uri="{FF2B5EF4-FFF2-40B4-BE49-F238E27FC236}">
                <a16:creationId xmlns="" xmlns:a16="http://schemas.microsoft.com/office/drawing/2014/main" id="{F120483D-B07D-418D-AC8A-CE19D9B5201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132469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72452" y="1851167"/>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93688" y="1955654"/>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33" y="1802738"/>
            <a:ext cx="885840" cy="885840"/>
          </a:xfrm>
          <a:prstGeom prst="rect">
            <a:avLst/>
          </a:prstGeom>
        </p:spPr>
      </p:pic>
      <p:sp>
        <p:nvSpPr>
          <p:cNvPr id="47" name="矩形 46">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1" name="矩形 50">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52" name="矩形 51">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53" name="矩形 52">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55" name="矩形 5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59" name="矩形 5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75" name="矩形 7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76" name="矩形 7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122302442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算术运算练习</a:t>
            </a:r>
          </a:p>
        </p:txBody>
      </p:sp>
      <p:sp>
        <p:nvSpPr>
          <p:cNvPr id="3" name="内容占位符 2"/>
          <p:cNvSpPr>
            <a:spLocks noGrp="1"/>
          </p:cNvSpPr>
          <p:nvPr>
            <p:ph idx="1"/>
          </p:nvPr>
        </p:nvSpPr>
        <p:spPr/>
        <p:txBody>
          <a:bodyPr/>
          <a:lstStyle/>
          <a:p>
            <a:r>
              <a:rPr lang="zh-CN" altLang="en-US" dirty="0"/>
              <a:t>设：</a:t>
            </a:r>
            <a:r>
              <a:rPr lang="en-US" altLang="zh-CN" dirty="0" err="1"/>
              <a:t>int</a:t>
            </a:r>
            <a:r>
              <a:rPr lang="en-US" altLang="zh-CN" dirty="0"/>
              <a:t> a =3;</a:t>
            </a:r>
            <a:r>
              <a:rPr lang="zh-CN" altLang="en-US" dirty="0"/>
              <a:t>分析下列表达式执行后，变量</a:t>
            </a:r>
            <a:r>
              <a:rPr lang="en-US" altLang="zh-CN" dirty="0"/>
              <a:t>a</a:t>
            </a:r>
            <a:r>
              <a:rPr lang="zh-CN" altLang="en-US" dirty="0"/>
              <a:t>的值并上机验证</a:t>
            </a:r>
            <a:endParaRPr lang="en-US" altLang="zh-CN" dirty="0"/>
          </a:p>
          <a:p>
            <a:pPr lvl="1"/>
            <a:r>
              <a:rPr lang="en-US" altLang="zh-CN" dirty="0"/>
              <a:t>a+=a++*a++;</a:t>
            </a:r>
          </a:p>
          <a:p>
            <a:pPr lvl="1"/>
            <a:r>
              <a:rPr lang="en-US" altLang="zh-CN" dirty="0"/>
              <a:t>a+=++a*a++;</a:t>
            </a:r>
          </a:p>
          <a:p>
            <a:pPr lvl="1"/>
            <a:r>
              <a:rPr lang="en-US" altLang="zh-CN" dirty="0"/>
              <a:t>a+=a++*a++*++a;</a:t>
            </a:r>
          </a:p>
          <a:p>
            <a:pPr lvl="1"/>
            <a:r>
              <a:rPr lang="en-US" altLang="zh-CN" dirty="0"/>
              <a:t>a+=++a*++a*a++;</a:t>
            </a:r>
          </a:p>
          <a:p>
            <a:pPr lvl="1"/>
            <a:endParaRPr lang="zh-CN" altLang="en-US" dirty="0"/>
          </a:p>
        </p:txBody>
      </p:sp>
      <p:sp>
        <p:nvSpPr>
          <p:cNvPr id="4" name="矩形 3">
            <a:hlinkClick r:id="rId2" action="ppaction://hlinksldjump"/>
            <a:extLst>
              <a:ext uri="{FF2B5EF4-FFF2-40B4-BE49-F238E27FC236}">
                <a16:creationId xmlns="" xmlns:a16="http://schemas.microsoft.com/office/drawing/2014/main" id="{983DEFFA-2FB7-41B1-8CF9-6E92D806EC4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a:extLst>
              <a:ext uri="{FF2B5EF4-FFF2-40B4-BE49-F238E27FC236}">
                <a16:creationId xmlns="" xmlns:a16="http://schemas.microsoft.com/office/drawing/2014/main" id="{4EC7512F-F837-443C-B87F-B482970D04D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a:extLst>
              <a:ext uri="{FF2B5EF4-FFF2-40B4-BE49-F238E27FC236}">
                <a16:creationId xmlns="" xmlns:a16="http://schemas.microsoft.com/office/drawing/2014/main" id="{50954599-EE1D-4443-ACF8-80C90A81F94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a:extLst>
              <a:ext uri="{FF2B5EF4-FFF2-40B4-BE49-F238E27FC236}">
                <a16:creationId xmlns="" xmlns:a16="http://schemas.microsoft.com/office/drawing/2014/main" id="{115A768D-0CBA-4EB7-A39E-B6BC38C7CB4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a:extLst>
              <a:ext uri="{FF2B5EF4-FFF2-40B4-BE49-F238E27FC236}">
                <a16:creationId xmlns="" xmlns:a16="http://schemas.microsoft.com/office/drawing/2014/main" id="{8BBD4301-1F71-4A8F-BCAE-08067FEA742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9" name="矩形 8">
            <a:hlinkClick r:id="" action="ppaction://noaction"/>
            <a:extLst>
              <a:ext uri="{FF2B5EF4-FFF2-40B4-BE49-F238E27FC236}">
                <a16:creationId xmlns="" xmlns:a16="http://schemas.microsoft.com/office/drawing/2014/main" id="{BA4A16E2-6642-4B24-B58C-253F6BC3FD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0" name="矩形 9">
            <a:hlinkClick r:id="" action="ppaction://noaction"/>
            <a:extLst>
              <a:ext uri="{FF2B5EF4-FFF2-40B4-BE49-F238E27FC236}">
                <a16:creationId xmlns="" xmlns:a16="http://schemas.microsoft.com/office/drawing/2014/main" id="{D99E917C-B8A5-468F-8660-FC5E6FE3639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a:extLst>
              <a:ext uri="{FF2B5EF4-FFF2-40B4-BE49-F238E27FC236}">
                <a16:creationId xmlns="" xmlns:a16="http://schemas.microsoft.com/office/drawing/2014/main" id="{68657EDB-E472-4509-A29E-4A51099548E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3291654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算术运算符</a:t>
            </a:r>
          </a:p>
        </p:txBody>
      </p:sp>
      <p:sp>
        <p:nvSpPr>
          <p:cNvPr id="3" name="内容占位符 2"/>
          <p:cNvSpPr>
            <a:spLocks noGrp="1"/>
          </p:cNvSpPr>
          <p:nvPr>
            <p:ph idx="1"/>
          </p:nvPr>
        </p:nvSpPr>
        <p:spPr/>
        <p:txBody>
          <a:bodyPr/>
          <a:lstStyle/>
          <a:p>
            <a:r>
              <a:rPr lang="zh-CN" altLang="en-US" dirty="0"/>
              <a:t>取模运算</a:t>
            </a:r>
            <a:r>
              <a:rPr lang="en-US" altLang="zh-CN" dirty="0"/>
              <a:t>%</a:t>
            </a:r>
          </a:p>
          <a:p>
            <a:pPr lvl="1"/>
            <a:r>
              <a:rPr lang="zh-CN" altLang="en-US" dirty="0"/>
              <a:t>运算分量都为整数</a:t>
            </a:r>
            <a:endParaRPr lang="en-US" altLang="zh-CN" dirty="0"/>
          </a:p>
          <a:p>
            <a:pPr lvl="1"/>
            <a:r>
              <a:rPr lang="zh-CN" altLang="en-US" dirty="0"/>
              <a:t>右运算分量不为</a:t>
            </a:r>
            <a:r>
              <a:rPr lang="en-US" altLang="zh-CN" dirty="0"/>
              <a:t>0</a:t>
            </a:r>
          </a:p>
          <a:p>
            <a:pPr lvl="1"/>
            <a:r>
              <a:rPr lang="zh-CN" altLang="en-US" dirty="0"/>
              <a:t>运算结果也为整数，是</a:t>
            </a:r>
            <a:r>
              <a:rPr lang="zh-CN" altLang="en-US" dirty="0">
                <a:solidFill>
                  <a:srgbClr val="FF0000"/>
                </a:solidFill>
              </a:rPr>
              <a:t>余数</a:t>
            </a:r>
          </a:p>
        </p:txBody>
      </p:sp>
      <p:sp>
        <p:nvSpPr>
          <p:cNvPr id="4" name="矩形 3">
            <a:hlinkClick r:id="rId2" action="ppaction://hlinksldjump"/>
            <a:extLst>
              <a:ext uri="{FF2B5EF4-FFF2-40B4-BE49-F238E27FC236}">
                <a16:creationId xmlns="" xmlns:a16="http://schemas.microsoft.com/office/drawing/2014/main" id="{4CD0E59D-A40C-4111-BCC9-A97F24A0CD6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a:extLst>
              <a:ext uri="{FF2B5EF4-FFF2-40B4-BE49-F238E27FC236}">
                <a16:creationId xmlns="" xmlns:a16="http://schemas.microsoft.com/office/drawing/2014/main" id="{D1243EF9-E332-4772-8675-B5AD6DF1480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a:extLst>
              <a:ext uri="{FF2B5EF4-FFF2-40B4-BE49-F238E27FC236}">
                <a16:creationId xmlns="" xmlns:a16="http://schemas.microsoft.com/office/drawing/2014/main" id="{C3250C44-C9EC-4E63-B8B3-28FAC3C081A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a:extLst>
              <a:ext uri="{FF2B5EF4-FFF2-40B4-BE49-F238E27FC236}">
                <a16:creationId xmlns="" xmlns:a16="http://schemas.microsoft.com/office/drawing/2014/main" id="{5E867BF3-AE8C-43FE-B186-3CF3C8C9E07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a:extLst>
              <a:ext uri="{FF2B5EF4-FFF2-40B4-BE49-F238E27FC236}">
                <a16:creationId xmlns="" xmlns:a16="http://schemas.microsoft.com/office/drawing/2014/main" id="{1E84EA5F-819E-4719-BCF6-D8A1A9F4970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9" name="矩形 8">
            <a:hlinkClick r:id="" action="ppaction://noaction"/>
            <a:extLst>
              <a:ext uri="{FF2B5EF4-FFF2-40B4-BE49-F238E27FC236}">
                <a16:creationId xmlns="" xmlns:a16="http://schemas.microsoft.com/office/drawing/2014/main" id="{8ACA6B24-176B-4565-97E5-011DE34BB93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0" name="矩形 9">
            <a:hlinkClick r:id="" action="ppaction://noaction"/>
            <a:extLst>
              <a:ext uri="{FF2B5EF4-FFF2-40B4-BE49-F238E27FC236}">
                <a16:creationId xmlns="" xmlns:a16="http://schemas.microsoft.com/office/drawing/2014/main" id="{A974D290-4274-4D96-B8A4-C067B359387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a:extLst>
              <a:ext uri="{FF2B5EF4-FFF2-40B4-BE49-F238E27FC236}">
                <a16:creationId xmlns="" xmlns:a16="http://schemas.microsoft.com/office/drawing/2014/main" id="{9C96C664-B95C-4F08-91B0-6BEBA0A49F5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1469917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算术表达式的值</a:t>
            </a:r>
            <a:endParaRPr lang="en-US" altLang="zh-CN" dirty="0"/>
          </a:p>
        </p:txBody>
      </p:sp>
      <p:sp>
        <p:nvSpPr>
          <p:cNvPr id="3" name="内容占位符 2"/>
          <p:cNvSpPr>
            <a:spLocks noGrp="1"/>
          </p:cNvSpPr>
          <p:nvPr>
            <p:ph idx="1"/>
          </p:nvPr>
        </p:nvSpPr>
        <p:spPr>
          <a:xfrm>
            <a:off x="457200" y="1916832"/>
            <a:ext cx="8153400" cy="4584002"/>
          </a:xfrm>
        </p:spPr>
        <p:txBody>
          <a:bodyPr/>
          <a:lstStyle/>
          <a:p>
            <a:r>
              <a:rPr lang="zh-CN" altLang="en-US" dirty="0"/>
              <a:t>运算步骤</a:t>
            </a:r>
            <a:endParaRPr lang="en-US" altLang="zh-CN" dirty="0"/>
          </a:p>
          <a:p>
            <a:pPr lvl="1"/>
            <a:r>
              <a:rPr lang="zh-CN" altLang="en-US" dirty="0"/>
              <a:t>将运算分量按运算符的含义进行相应运算</a:t>
            </a:r>
            <a:endParaRPr lang="en-US" altLang="zh-CN" dirty="0"/>
          </a:p>
          <a:p>
            <a:r>
              <a:rPr lang="zh-CN" altLang="en-US" dirty="0"/>
              <a:t>算术表达式的值</a:t>
            </a:r>
            <a:endParaRPr lang="en-US" altLang="zh-CN" dirty="0"/>
          </a:p>
          <a:p>
            <a:pPr lvl="1"/>
            <a:r>
              <a:rPr lang="zh-CN" altLang="en-US" dirty="0"/>
              <a:t>除了增量运算和减量运算之外，其它算术表达式的值是运算分量进行算术运算的结果</a:t>
            </a:r>
            <a:endParaRPr lang="en-US" altLang="zh-CN" dirty="0"/>
          </a:p>
          <a:p>
            <a:pPr lvl="2"/>
            <a:r>
              <a:rPr lang="zh-CN" altLang="en-US" dirty="0"/>
              <a:t>表达式</a:t>
            </a:r>
            <a:r>
              <a:rPr lang="en-US" altLang="zh-CN" b="1" dirty="0">
                <a:solidFill>
                  <a:srgbClr val="C00000"/>
                </a:solidFill>
                <a:latin typeface="Courier New" pitchFamily="49" charset="0"/>
                <a:cs typeface="Courier New" pitchFamily="49" charset="0"/>
              </a:rPr>
              <a:t>4+6</a:t>
            </a:r>
            <a:r>
              <a:rPr lang="zh-CN" altLang="en-US" dirty="0"/>
              <a:t>的值为</a:t>
            </a:r>
            <a:r>
              <a:rPr lang="en-US" altLang="zh-CN" dirty="0"/>
              <a:t>10</a:t>
            </a:r>
          </a:p>
          <a:p>
            <a:pPr lvl="2"/>
            <a:r>
              <a:rPr lang="zh-CN" altLang="en-US" dirty="0"/>
              <a:t>表达式</a:t>
            </a:r>
            <a:r>
              <a:rPr lang="en-US" altLang="zh-CN" b="1" dirty="0">
                <a:solidFill>
                  <a:srgbClr val="C00000"/>
                </a:solidFill>
                <a:latin typeface="Courier New" pitchFamily="49" charset="0"/>
                <a:cs typeface="Courier New" pitchFamily="49" charset="0"/>
              </a:rPr>
              <a:t>2</a:t>
            </a:r>
            <a:r>
              <a:rPr lang="en-US" altLang="zh-CN" b="1" dirty="0" smtClean="0">
                <a:solidFill>
                  <a:srgbClr val="C00000"/>
                </a:solidFill>
                <a:latin typeface="Courier New" pitchFamily="49" charset="0"/>
                <a:cs typeface="Courier New" pitchFamily="49" charset="0"/>
              </a:rPr>
              <a:t>+'a</a:t>
            </a:r>
            <a:r>
              <a:rPr lang="en-US" altLang="zh-CN" b="1" dirty="0">
                <a:solidFill>
                  <a:srgbClr val="C00000"/>
                </a:solidFill>
                <a:latin typeface="Courier New" panose="02070309020205020404" pitchFamily="49" charset="0"/>
                <a:cs typeface="Courier New" panose="02070309020205020404" pitchFamily="49" charset="0"/>
              </a:rPr>
              <a:t>'</a:t>
            </a:r>
            <a:r>
              <a:rPr lang="zh-CN" altLang="en-US" dirty="0" smtClean="0"/>
              <a:t>的</a:t>
            </a:r>
            <a:r>
              <a:rPr lang="zh-CN" altLang="en-US" dirty="0"/>
              <a:t>值为</a:t>
            </a:r>
            <a:r>
              <a:rPr lang="en-US" altLang="zh-CN" dirty="0"/>
              <a:t>99</a:t>
            </a:r>
          </a:p>
          <a:p>
            <a:pPr lvl="1"/>
            <a:r>
              <a:rPr lang="zh-CN" altLang="en-US" dirty="0"/>
              <a:t>增量（或减量）运算</a:t>
            </a:r>
            <a:endParaRPr lang="en-US" altLang="zh-CN" dirty="0"/>
          </a:p>
          <a:p>
            <a:pPr lvl="2"/>
            <a:r>
              <a:rPr lang="zh-CN" altLang="en-US" dirty="0"/>
              <a:t>前缀增量（减量）表达式的值为运算分量加</a:t>
            </a:r>
            <a:r>
              <a:rPr lang="en-US" altLang="zh-CN" dirty="0"/>
              <a:t>1</a:t>
            </a:r>
          </a:p>
          <a:p>
            <a:pPr lvl="2"/>
            <a:r>
              <a:rPr lang="zh-CN" altLang="en-US" dirty="0"/>
              <a:t>后缀增量（减量）表达式的值为运算分量的进行增（减）量运算前的初始值</a:t>
            </a:r>
          </a:p>
        </p:txBody>
      </p:sp>
      <p:sp>
        <p:nvSpPr>
          <p:cNvPr id="4" name="矩形 3">
            <a:hlinkClick r:id="rId2" action="ppaction://hlinksldjump"/>
            <a:extLst>
              <a:ext uri="{FF2B5EF4-FFF2-40B4-BE49-F238E27FC236}">
                <a16:creationId xmlns="" xmlns:a16="http://schemas.microsoft.com/office/drawing/2014/main" id="{B40FA9EB-5E4E-4E09-923D-D6C59DDF30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a:extLst>
              <a:ext uri="{FF2B5EF4-FFF2-40B4-BE49-F238E27FC236}">
                <a16:creationId xmlns="" xmlns:a16="http://schemas.microsoft.com/office/drawing/2014/main" id="{C9ED4662-375E-4B88-84B3-A09DC709E86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a:extLst>
              <a:ext uri="{FF2B5EF4-FFF2-40B4-BE49-F238E27FC236}">
                <a16:creationId xmlns="" xmlns:a16="http://schemas.microsoft.com/office/drawing/2014/main" id="{46556E75-5C33-4CDA-82BE-8D544F1F06C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a:extLst>
              <a:ext uri="{FF2B5EF4-FFF2-40B4-BE49-F238E27FC236}">
                <a16:creationId xmlns="" xmlns:a16="http://schemas.microsoft.com/office/drawing/2014/main" id="{7D6FAA16-E8C9-4631-A3D9-86146BF9561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a:extLst>
              <a:ext uri="{FF2B5EF4-FFF2-40B4-BE49-F238E27FC236}">
                <a16:creationId xmlns="" xmlns:a16="http://schemas.microsoft.com/office/drawing/2014/main" id="{9FAC2458-4AC8-486C-9C79-0252BFB493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9" name="矩形 8">
            <a:hlinkClick r:id="" action="ppaction://noaction"/>
            <a:extLst>
              <a:ext uri="{FF2B5EF4-FFF2-40B4-BE49-F238E27FC236}">
                <a16:creationId xmlns="" xmlns:a16="http://schemas.microsoft.com/office/drawing/2014/main" id="{BAD211FB-D5F9-45EF-B605-AAC72C60C49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0" name="矩形 9">
            <a:hlinkClick r:id="" action="ppaction://noaction"/>
            <a:extLst>
              <a:ext uri="{FF2B5EF4-FFF2-40B4-BE49-F238E27FC236}">
                <a16:creationId xmlns="" xmlns:a16="http://schemas.microsoft.com/office/drawing/2014/main" id="{1854A4A2-767F-43AF-ABCA-0F4B1A6175F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a:extLst>
              <a:ext uri="{FF2B5EF4-FFF2-40B4-BE49-F238E27FC236}">
                <a16:creationId xmlns="" xmlns:a16="http://schemas.microsoft.com/office/drawing/2014/main" id="{DAD7DF1D-8703-43F6-B266-5E0FA12C2D7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2331761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优先级与结合性</a:t>
            </a:r>
          </a:p>
        </p:txBody>
      </p:sp>
      <p:sp>
        <p:nvSpPr>
          <p:cNvPr id="3" name="内容占位符 2"/>
          <p:cNvSpPr>
            <a:spLocks noGrp="1"/>
          </p:cNvSpPr>
          <p:nvPr>
            <p:ph idx="1"/>
          </p:nvPr>
        </p:nvSpPr>
        <p:spPr/>
        <p:txBody>
          <a:bodyPr/>
          <a:lstStyle/>
          <a:p>
            <a:r>
              <a:rPr lang="zh-CN" altLang="en-US" dirty="0"/>
              <a:t>优先级</a:t>
            </a:r>
            <a:endParaRPr lang="en-US" altLang="zh-CN" dirty="0"/>
          </a:p>
          <a:p>
            <a:pPr lvl="1"/>
            <a:r>
              <a:rPr lang="zh-CN" altLang="en-US" dirty="0"/>
              <a:t>单目运算符优先于双目运算符</a:t>
            </a:r>
            <a:endParaRPr lang="en-US" altLang="zh-CN" dirty="0"/>
          </a:p>
          <a:p>
            <a:pPr lvl="1"/>
            <a:r>
              <a:rPr lang="en-US" altLang="zh-CN" dirty="0"/>
              <a:t>*</a:t>
            </a:r>
            <a:r>
              <a:rPr lang="zh-CN" altLang="en-US" dirty="0"/>
              <a:t>、</a:t>
            </a:r>
            <a:r>
              <a:rPr lang="en-US" altLang="zh-CN" dirty="0"/>
              <a:t>/</a:t>
            </a:r>
            <a:r>
              <a:rPr lang="zh-CN" altLang="en-US" dirty="0"/>
              <a:t>、</a:t>
            </a:r>
            <a:r>
              <a:rPr lang="en-US" altLang="zh-CN" dirty="0"/>
              <a:t>%</a:t>
            </a:r>
            <a:r>
              <a:rPr lang="zh-CN" altLang="en-US" dirty="0"/>
              <a:t>优先于</a:t>
            </a:r>
            <a:r>
              <a:rPr lang="en-US" altLang="zh-CN" dirty="0"/>
              <a:t>+</a:t>
            </a:r>
            <a:r>
              <a:rPr lang="zh-CN" altLang="en-US" dirty="0"/>
              <a:t>、</a:t>
            </a:r>
            <a:r>
              <a:rPr lang="en-US" altLang="zh-CN" dirty="0"/>
              <a:t>-</a:t>
            </a:r>
          </a:p>
          <a:p>
            <a:r>
              <a:rPr lang="zh-CN" altLang="en-US" dirty="0"/>
              <a:t>结合性</a:t>
            </a:r>
            <a:endParaRPr lang="en-US" altLang="zh-CN" dirty="0"/>
          </a:p>
          <a:p>
            <a:pPr lvl="1"/>
            <a:r>
              <a:rPr lang="zh-CN" altLang="en-US" dirty="0"/>
              <a:t>同优先级的单目运算符为右结合</a:t>
            </a:r>
            <a:endParaRPr lang="en-US" altLang="zh-CN" dirty="0"/>
          </a:p>
          <a:p>
            <a:pPr lvl="2"/>
            <a:r>
              <a:rPr lang="zh-CN" altLang="en-US" sz="2000" b="1" dirty="0">
                <a:solidFill>
                  <a:srgbClr val="0000FF"/>
                </a:solidFill>
                <a:latin typeface="楷体_GB2312" pitchFamily="49" charset="-122"/>
                <a:ea typeface="楷体_GB2312" pitchFamily="49" charset="-122"/>
              </a:rPr>
              <a:t>-++</a:t>
            </a:r>
            <a:r>
              <a:rPr lang="en-US" altLang="zh-CN" sz="2000" b="1" dirty="0" err="1">
                <a:solidFill>
                  <a:srgbClr val="0000FF"/>
                </a:solidFill>
                <a:latin typeface="楷体_GB2312" pitchFamily="49" charset="-122"/>
                <a:ea typeface="楷体_GB2312" pitchFamily="49" charset="-122"/>
              </a:rPr>
              <a:t>i</a:t>
            </a:r>
            <a:r>
              <a:rPr lang="zh-CN" altLang="en-US" sz="2000" b="1" dirty="0">
                <a:solidFill>
                  <a:srgbClr val="0000FF"/>
                </a:solidFill>
                <a:latin typeface="楷体_GB2312" pitchFamily="49" charset="-122"/>
                <a:ea typeface="楷体_GB2312" pitchFamily="49" charset="-122"/>
              </a:rPr>
              <a:t>等同于-(++</a:t>
            </a:r>
            <a:r>
              <a:rPr lang="en-US" altLang="zh-CN" sz="2000" b="1" dirty="0" err="1">
                <a:solidFill>
                  <a:srgbClr val="0000FF"/>
                </a:solidFill>
                <a:latin typeface="楷体_GB2312" pitchFamily="49" charset="-122"/>
                <a:ea typeface="楷体_GB2312" pitchFamily="49" charset="-122"/>
              </a:rPr>
              <a:t>i</a:t>
            </a:r>
            <a:r>
              <a:rPr lang="en-US" altLang="zh-CN" sz="2000" b="1" dirty="0">
                <a:solidFill>
                  <a:srgbClr val="0000FF"/>
                </a:solidFill>
                <a:latin typeface="楷体_GB2312" pitchFamily="49" charset="-122"/>
                <a:ea typeface="楷体_GB2312" pitchFamily="49" charset="-122"/>
              </a:rPr>
              <a:t>)</a:t>
            </a:r>
          </a:p>
          <a:p>
            <a:pPr lvl="2"/>
            <a:r>
              <a:rPr lang="zh-CN" altLang="en-US" sz="2000" b="1" dirty="0">
                <a:solidFill>
                  <a:srgbClr val="0000FF"/>
                </a:solidFill>
                <a:latin typeface="楷体_GB2312" pitchFamily="49" charset="-122"/>
                <a:ea typeface="楷体_GB2312" pitchFamily="49" charset="-122"/>
              </a:rPr>
              <a:t>-</a:t>
            </a:r>
            <a:r>
              <a:rPr lang="en-US" altLang="zh-CN" sz="2000" b="1" dirty="0" err="1">
                <a:solidFill>
                  <a:srgbClr val="0000FF"/>
                </a:solidFill>
                <a:latin typeface="楷体_GB2312" pitchFamily="49" charset="-122"/>
                <a:ea typeface="楷体_GB2312" pitchFamily="49" charset="-122"/>
              </a:rPr>
              <a:t>i</a:t>
            </a:r>
            <a:r>
              <a:rPr lang="en-US" altLang="zh-CN" sz="2000" b="1" dirty="0">
                <a:solidFill>
                  <a:srgbClr val="0000FF"/>
                </a:solidFill>
                <a:latin typeface="楷体_GB2312" pitchFamily="49" charset="-122"/>
                <a:ea typeface="楷体_GB2312" pitchFamily="49" charset="-122"/>
              </a:rPr>
              <a:t>++</a:t>
            </a:r>
            <a:r>
              <a:rPr lang="zh-CN" altLang="en-US" sz="2000" b="1" dirty="0">
                <a:solidFill>
                  <a:srgbClr val="0000FF"/>
                </a:solidFill>
                <a:latin typeface="楷体_GB2312" pitchFamily="49" charset="-122"/>
                <a:ea typeface="楷体_GB2312" pitchFamily="49" charset="-122"/>
              </a:rPr>
              <a:t>等同于-(</a:t>
            </a:r>
            <a:r>
              <a:rPr lang="en-US" altLang="zh-CN" sz="2000" b="1" dirty="0" err="1">
                <a:solidFill>
                  <a:srgbClr val="0000FF"/>
                </a:solidFill>
                <a:latin typeface="楷体_GB2312" pitchFamily="49" charset="-122"/>
                <a:ea typeface="楷体_GB2312" pitchFamily="49" charset="-122"/>
              </a:rPr>
              <a:t>i</a:t>
            </a:r>
            <a:r>
              <a:rPr lang="en-US" altLang="zh-CN" sz="2000" b="1" dirty="0">
                <a:solidFill>
                  <a:srgbClr val="0000FF"/>
                </a:solidFill>
                <a:latin typeface="楷体_GB2312" pitchFamily="49" charset="-122"/>
                <a:ea typeface="楷体_GB2312" pitchFamily="49" charset="-122"/>
              </a:rPr>
              <a:t>++)</a:t>
            </a:r>
            <a:endParaRPr lang="en-US" altLang="zh-CN" dirty="0"/>
          </a:p>
          <a:p>
            <a:pPr lvl="1"/>
            <a:r>
              <a:rPr lang="zh-CN" altLang="en-US" dirty="0"/>
              <a:t>同优先级的双目运算符为左结合</a:t>
            </a:r>
            <a:endParaRPr lang="en-US" altLang="zh-CN" dirty="0"/>
          </a:p>
          <a:p>
            <a:pPr lvl="2"/>
            <a:r>
              <a:rPr lang="zh-CN" altLang="en-US" sz="2000" b="1" dirty="0">
                <a:solidFill>
                  <a:srgbClr val="0000FF"/>
                </a:solidFill>
                <a:latin typeface="楷体_GB2312" pitchFamily="49" charset="-122"/>
                <a:ea typeface="楷体_GB2312" pitchFamily="49" charset="-122"/>
              </a:rPr>
              <a:t>3+2-5等同于(3+2)-5</a:t>
            </a:r>
            <a:endParaRPr lang="en-US" altLang="zh-CN" sz="2000" b="1" dirty="0">
              <a:solidFill>
                <a:srgbClr val="0000FF"/>
              </a:solidFill>
              <a:latin typeface="楷体_GB2312" pitchFamily="49" charset="-122"/>
              <a:ea typeface="楷体_GB2312" pitchFamily="49" charset="-122"/>
            </a:endParaRPr>
          </a:p>
          <a:p>
            <a:pPr lvl="2"/>
            <a:r>
              <a:rPr lang="en-US" altLang="zh-CN" sz="2000" b="1" dirty="0">
                <a:solidFill>
                  <a:srgbClr val="0000FF"/>
                </a:solidFill>
                <a:latin typeface="楷体_GB2312" pitchFamily="49" charset="-122"/>
                <a:ea typeface="楷体_GB2312" pitchFamily="49" charset="-122"/>
              </a:rPr>
              <a:t>x*y/z</a:t>
            </a:r>
            <a:r>
              <a:rPr lang="zh-CN" altLang="en-US" sz="2000" b="1" dirty="0">
                <a:solidFill>
                  <a:srgbClr val="0000FF"/>
                </a:solidFill>
                <a:latin typeface="楷体_GB2312" pitchFamily="49" charset="-122"/>
                <a:ea typeface="楷体_GB2312" pitchFamily="49" charset="-122"/>
              </a:rPr>
              <a:t>等同于(</a:t>
            </a:r>
            <a:r>
              <a:rPr lang="en-US" altLang="zh-CN" sz="2000" b="1" dirty="0">
                <a:solidFill>
                  <a:srgbClr val="0000FF"/>
                </a:solidFill>
                <a:latin typeface="楷体_GB2312" pitchFamily="49" charset="-122"/>
                <a:ea typeface="楷体_GB2312" pitchFamily="49" charset="-122"/>
              </a:rPr>
              <a:t>x*y)/z</a:t>
            </a:r>
            <a:endParaRPr lang="en-US" altLang="zh-CN" dirty="0"/>
          </a:p>
        </p:txBody>
      </p:sp>
      <p:sp>
        <p:nvSpPr>
          <p:cNvPr id="4" name="矩形 3">
            <a:hlinkClick r:id="rId2" action="ppaction://hlinksldjump"/>
            <a:extLst>
              <a:ext uri="{FF2B5EF4-FFF2-40B4-BE49-F238E27FC236}">
                <a16:creationId xmlns="" xmlns:a16="http://schemas.microsoft.com/office/drawing/2014/main" id="{7C1B635F-6161-4628-BA8A-E74F24E7DC1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a:extLst>
              <a:ext uri="{FF2B5EF4-FFF2-40B4-BE49-F238E27FC236}">
                <a16:creationId xmlns="" xmlns:a16="http://schemas.microsoft.com/office/drawing/2014/main" id="{8FF94563-8543-4EB1-A5C2-FC475DA674F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a:extLst>
              <a:ext uri="{FF2B5EF4-FFF2-40B4-BE49-F238E27FC236}">
                <a16:creationId xmlns="" xmlns:a16="http://schemas.microsoft.com/office/drawing/2014/main" id="{FEB644EC-AD76-4F56-9013-7D6A8090F34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a:extLst>
              <a:ext uri="{FF2B5EF4-FFF2-40B4-BE49-F238E27FC236}">
                <a16:creationId xmlns="" xmlns:a16="http://schemas.microsoft.com/office/drawing/2014/main" id="{DBE6EF53-2BE6-4A21-9CFD-D31B6E5230B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a:extLst>
              <a:ext uri="{FF2B5EF4-FFF2-40B4-BE49-F238E27FC236}">
                <a16:creationId xmlns="" xmlns:a16="http://schemas.microsoft.com/office/drawing/2014/main" id="{953189B1-5FDD-4222-A3F2-053E7A837F6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9" name="矩形 8">
            <a:hlinkClick r:id="" action="ppaction://noaction"/>
            <a:extLst>
              <a:ext uri="{FF2B5EF4-FFF2-40B4-BE49-F238E27FC236}">
                <a16:creationId xmlns="" xmlns:a16="http://schemas.microsoft.com/office/drawing/2014/main" id="{77730019-E7E6-4AE1-A279-8F0587F8FAF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0" name="矩形 9">
            <a:hlinkClick r:id="" action="ppaction://noaction"/>
            <a:extLst>
              <a:ext uri="{FF2B5EF4-FFF2-40B4-BE49-F238E27FC236}">
                <a16:creationId xmlns="" xmlns:a16="http://schemas.microsoft.com/office/drawing/2014/main" id="{D4E9391C-3F65-4C2A-8C18-FF04767C325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a:extLst>
              <a:ext uri="{FF2B5EF4-FFF2-40B4-BE49-F238E27FC236}">
                <a16:creationId xmlns="" xmlns:a16="http://schemas.microsoft.com/office/drawing/2014/main" id="{48AB8203-CE84-441D-AF3B-704074D3ED7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2227638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算术运算中的隐式类型转换</a:t>
            </a:r>
          </a:p>
        </p:txBody>
      </p:sp>
      <p:sp>
        <p:nvSpPr>
          <p:cNvPr id="3" name="内容占位符 2"/>
          <p:cNvSpPr>
            <a:spLocks noGrp="1"/>
          </p:cNvSpPr>
          <p:nvPr>
            <p:ph idx="1"/>
          </p:nvPr>
        </p:nvSpPr>
        <p:spPr>
          <a:xfrm>
            <a:off x="457200" y="1772816"/>
            <a:ext cx="8258204" cy="4585142"/>
          </a:xfrm>
        </p:spPr>
        <p:txBody>
          <a:bodyPr/>
          <a:lstStyle/>
          <a:p>
            <a:r>
              <a:rPr lang="zh-CN" altLang="en-US" dirty="0"/>
              <a:t>算术运算分量的数据类型可以不同</a:t>
            </a:r>
            <a:endParaRPr lang="en-US" altLang="zh-CN" dirty="0"/>
          </a:p>
          <a:p>
            <a:pPr lvl="1"/>
            <a:r>
              <a:rPr lang="zh-CN" altLang="en-US" dirty="0"/>
              <a:t>整数、浮点数、字符</a:t>
            </a:r>
            <a:endParaRPr lang="en-US" altLang="zh-CN" dirty="0"/>
          </a:p>
          <a:p>
            <a:r>
              <a:rPr lang="zh-CN" altLang="en-US" dirty="0"/>
              <a:t>运算分量必须转换为同一类型才能够进行运算，运算结果与运算分量的数据类型相同</a:t>
            </a:r>
            <a:endParaRPr lang="en-US" altLang="zh-CN" dirty="0"/>
          </a:p>
          <a:p>
            <a:pPr lvl="1"/>
            <a:r>
              <a:rPr lang="zh-CN" altLang="en-US" dirty="0"/>
              <a:t>占空间少的类型自动转换为占空间多的类型</a:t>
            </a:r>
            <a:endParaRPr lang="en-US" altLang="zh-CN" dirty="0"/>
          </a:p>
          <a:p>
            <a:pPr lvl="1"/>
            <a:r>
              <a:rPr lang="zh-CN" altLang="en-US" dirty="0"/>
              <a:t>带符号转换为无符号用补码</a:t>
            </a:r>
            <a:endParaRPr lang="en-US" altLang="zh-CN"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3"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pic>
        <p:nvPicPr>
          <p:cNvPr id="58372" name="Picture 4"/>
          <p:cNvPicPr>
            <a:picLocks noChangeAspect="1" noChangeArrowheads="1"/>
          </p:cNvPicPr>
          <p:nvPr/>
        </p:nvPicPr>
        <p:blipFill>
          <a:blip r:embed="rId2" cstate="print"/>
          <a:srcRect/>
          <a:stretch>
            <a:fillRect/>
          </a:stretch>
        </p:blipFill>
        <p:spPr bwMode="auto">
          <a:xfrm>
            <a:off x="2413968" y="4653136"/>
            <a:ext cx="4316063" cy="1622706"/>
          </a:xfrm>
          <a:prstGeom prst="rect">
            <a:avLst/>
          </a:prstGeom>
          <a:noFill/>
          <a:ln w="9525">
            <a:noFill/>
            <a:miter lim="800000"/>
            <a:headEnd/>
            <a:tailEnd/>
          </a:ln>
          <a:effectLst/>
        </p:spPr>
      </p:pic>
      <p:sp>
        <p:nvSpPr>
          <p:cNvPr id="10" name="矩形 9">
            <a:hlinkClick r:id="rId3" action="ppaction://hlinksldjump"/>
            <a:extLst>
              <a:ext uri="{FF2B5EF4-FFF2-40B4-BE49-F238E27FC236}">
                <a16:creationId xmlns="" xmlns:a16="http://schemas.microsoft.com/office/drawing/2014/main" id="{4C8CF651-32C2-4C7F-96FF-A9C87E0A05A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1" name="矩形 10">
            <a:hlinkClick r:id="" action="ppaction://noaction"/>
            <a:extLst>
              <a:ext uri="{FF2B5EF4-FFF2-40B4-BE49-F238E27FC236}">
                <a16:creationId xmlns="" xmlns:a16="http://schemas.microsoft.com/office/drawing/2014/main" id="{33B07529-8FA3-4B1F-ABE6-AFCB99994A0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2" name="矩形 11">
            <a:hlinkClick r:id="" action="ppaction://noaction"/>
            <a:extLst>
              <a:ext uri="{FF2B5EF4-FFF2-40B4-BE49-F238E27FC236}">
                <a16:creationId xmlns="" xmlns:a16="http://schemas.microsoft.com/office/drawing/2014/main" id="{E08FF879-D277-40BA-A2A2-8D3F1DBB5A9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3" name="矩形 12">
            <a:hlinkClick r:id="" action="ppaction://noaction"/>
            <a:extLst>
              <a:ext uri="{FF2B5EF4-FFF2-40B4-BE49-F238E27FC236}">
                <a16:creationId xmlns="" xmlns:a16="http://schemas.microsoft.com/office/drawing/2014/main" id="{1D849FDD-BB87-4E3F-91B1-4D9E0821CD9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4" name="矩形 13">
            <a:hlinkClick r:id="" action="ppaction://noaction"/>
            <a:extLst>
              <a:ext uri="{FF2B5EF4-FFF2-40B4-BE49-F238E27FC236}">
                <a16:creationId xmlns="" xmlns:a16="http://schemas.microsoft.com/office/drawing/2014/main" id="{E05C327D-55E1-42B8-BBE1-C399CD12F60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5" name="矩形 14">
            <a:hlinkClick r:id="" action="ppaction://noaction"/>
            <a:extLst>
              <a:ext uri="{FF2B5EF4-FFF2-40B4-BE49-F238E27FC236}">
                <a16:creationId xmlns="" xmlns:a16="http://schemas.microsoft.com/office/drawing/2014/main" id="{60A5D5F1-31AC-4D7C-AF47-6F8ED2AD466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6" name="矩形 15">
            <a:hlinkClick r:id="" action="ppaction://noaction"/>
            <a:extLst>
              <a:ext uri="{FF2B5EF4-FFF2-40B4-BE49-F238E27FC236}">
                <a16:creationId xmlns="" xmlns:a16="http://schemas.microsoft.com/office/drawing/2014/main" id="{0D00036E-AA4D-41DC-8233-F89BDEF88A5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7" name="矩形 16">
            <a:hlinkClick r:id="" action="ppaction://noaction"/>
            <a:extLst>
              <a:ext uri="{FF2B5EF4-FFF2-40B4-BE49-F238E27FC236}">
                <a16:creationId xmlns="" xmlns:a16="http://schemas.microsoft.com/office/drawing/2014/main" id="{D48B43C1-C94D-4063-B612-03EB9EEDE66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2744414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算术运算中的隐式类型转换</a:t>
            </a:r>
          </a:p>
        </p:txBody>
      </p:sp>
      <p:pic>
        <p:nvPicPr>
          <p:cNvPr id="6"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02578" y="1991125"/>
            <a:ext cx="4338843" cy="500636"/>
          </a:xfrm>
          <a:prstGeom prst="rect">
            <a:avLst/>
          </a:prstGeom>
          <a:noFill/>
        </p:spPr>
      </p:pic>
      <p:sp>
        <p:nvSpPr>
          <p:cNvPr id="7" name="内容占位符 2"/>
          <p:cNvSpPr txBox="1">
            <a:spLocks/>
          </p:cNvSpPr>
          <p:nvPr/>
        </p:nvSpPr>
        <p:spPr bwMode="auto">
          <a:xfrm>
            <a:off x="457200" y="2795598"/>
            <a:ext cx="8153400" cy="30622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defTabSz="914400" latinLnBrk="0">
              <a:lnSpc>
                <a:spcPct val="100000"/>
              </a:lnSpc>
              <a:spcBef>
                <a:spcPct val="20000"/>
              </a:spcBef>
              <a:buClr>
                <a:schemeClr val="accent1"/>
              </a:buClr>
              <a:buSzTx/>
              <a:buFont typeface="Wingdings" pitchFamily="2" charset="2"/>
              <a:buChar char="§"/>
              <a:tabLst/>
              <a:defRPr/>
            </a:pPr>
            <a:r>
              <a:rPr lang="zh-CN" altLang="en-US" sz="2800" b="1" dirty="0">
                <a:solidFill>
                  <a:srgbClr val="0000FF"/>
                </a:solidFill>
                <a:latin typeface="楷体_GB2312" pitchFamily="49" charset="-122"/>
                <a:ea typeface="楷体_GB2312" pitchFamily="49" charset="-122"/>
              </a:rPr>
              <a:t>转换步骤</a:t>
            </a:r>
            <a:endParaRPr lang="en-US" altLang="zh-CN" sz="2800" b="1" dirty="0">
              <a:solidFill>
                <a:srgbClr val="0000FF"/>
              </a:solidFill>
              <a:latin typeface="楷体_GB2312" pitchFamily="49" charset="-122"/>
              <a:ea typeface="楷体_GB2312" pitchFamily="49" charset="-122"/>
            </a:endParaRPr>
          </a:p>
          <a:p>
            <a:pPr marL="1200150" lvl="2" indent="-285750">
              <a:spcBef>
                <a:spcPct val="20000"/>
              </a:spcBef>
              <a:buClr>
                <a:schemeClr val="accent1"/>
              </a:buClr>
              <a:buFont typeface="Wingdings" pitchFamily="2" charset="2"/>
              <a:buChar char="§"/>
            </a:pPr>
            <a:r>
              <a:rPr kumimoji="0" lang="zh-CN" altLang="en-US" sz="2400" b="1" i="0" u="none" strike="noStrike" kern="0" cap="none" spc="0" normalizeH="0" baseline="0" noProof="0" dirty="0">
                <a:ln>
                  <a:noFill/>
                </a:ln>
                <a:solidFill>
                  <a:schemeClr val="tx1"/>
                </a:solidFill>
                <a:effectLst/>
                <a:uLnTx/>
                <a:uFillTx/>
                <a:latin typeface="Arial" charset="0"/>
              </a:rPr>
              <a:t>先计算</a:t>
            </a:r>
            <a:r>
              <a:rPr kumimoji="0" lang="en-US" altLang="zh-CN" sz="2400" b="1" i="0" u="none" strike="noStrike" kern="0" cap="none" spc="0" normalizeH="0" baseline="0" noProof="0" dirty="0">
                <a:ln>
                  <a:noFill/>
                </a:ln>
                <a:solidFill>
                  <a:srgbClr val="C00000"/>
                </a:solidFill>
                <a:effectLst/>
                <a:uLnTx/>
                <a:uFillTx/>
                <a:latin typeface="Courier New" pitchFamily="49" charset="0"/>
                <a:cs typeface="Courier New" pitchFamily="49" charset="0"/>
              </a:rPr>
              <a:t>2.25*’b’</a:t>
            </a:r>
            <a:r>
              <a:rPr kumimoji="0" lang="zh-CN" altLang="en-US" sz="2400" b="1" i="0" u="none" strike="noStrike" kern="0" cap="none" spc="0" normalizeH="0" baseline="0" noProof="0" dirty="0">
                <a:ln>
                  <a:noFill/>
                </a:ln>
                <a:solidFill>
                  <a:schemeClr val="tx1"/>
                </a:solidFill>
                <a:effectLst/>
                <a:uLnTx/>
                <a:uFillTx/>
                <a:latin typeface="Arial" charset="0"/>
              </a:rPr>
              <a:t>，将</a:t>
            </a:r>
            <a:r>
              <a:rPr kumimoji="0" lang="zh-CN" altLang="en-US" sz="2400" b="1" i="0" u="none" strike="noStrike" kern="0" cap="none" spc="0" normalizeH="0" baseline="0" noProof="0" dirty="0">
                <a:ln>
                  <a:noFill/>
                </a:ln>
                <a:solidFill>
                  <a:schemeClr val="tx1"/>
                </a:solidFill>
                <a:effectLst/>
                <a:uLnTx/>
                <a:uFillTx/>
                <a:latin typeface="Courier New" pitchFamily="49" charset="0"/>
                <a:cs typeface="Courier New" pitchFamily="49" charset="0"/>
              </a:rPr>
              <a:t>‘</a:t>
            </a:r>
            <a:r>
              <a:rPr kumimoji="0" lang="en-US" altLang="zh-CN" sz="2400" b="1" i="0" u="none" strike="noStrike" kern="0" cap="none" spc="0" normalizeH="0" baseline="0" noProof="0" dirty="0">
                <a:ln>
                  <a:noFill/>
                </a:ln>
                <a:solidFill>
                  <a:schemeClr val="tx1"/>
                </a:solidFill>
                <a:effectLst/>
                <a:uLnTx/>
                <a:uFillTx/>
                <a:latin typeface="Courier New" pitchFamily="49" charset="0"/>
                <a:cs typeface="Courier New" pitchFamily="49" charset="0"/>
              </a:rPr>
              <a:t>b’</a:t>
            </a:r>
            <a:r>
              <a:rPr kumimoji="0" lang="zh-CN" altLang="en-US" sz="2400" b="1" i="0" u="none" strike="noStrike" kern="0" cap="none" spc="0" normalizeH="0" baseline="0" noProof="0" dirty="0">
                <a:ln>
                  <a:noFill/>
                </a:ln>
                <a:solidFill>
                  <a:schemeClr val="tx1"/>
                </a:solidFill>
                <a:effectLst/>
                <a:uLnTx/>
                <a:uFillTx/>
                <a:latin typeface="Arial" charset="0"/>
              </a:rPr>
              <a:t>转换为</a:t>
            </a:r>
            <a:r>
              <a:rPr kumimoji="0" lang="en-US" altLang="zh-CN" sz="2400" b="1" i="0" u="none" strike="noStrike" kern="0" cap="none" spc="0" normalizeH="0" baseline="0" noProof="0" dirty="0">
                <a:ln>
                  <a:noFill/>
                </a:ln>
                <a:solidFill>
                  <a:schemeClr val="tx1"/>
                </a:solidFill>
                <a:effectLst/>
                <a:uLnTx/>
                <a:uFillTx/>
                <a:latin typeface="Arial" charset="0"/>
              </a:rPr>
              <a:t>double</a:t>
            </a:r>
            <a:r>
              <a:rPr kumimoji="0" lang="zh-CN" altLang="en-US" sz="2400" b="1" i="0" u="none" strike="noStrike" kern="0" cap="none" spc="0" normalizeH="0" baseline="0" noProof="0" dirty="0">
                <a:ln>
                  <a:noFill/>
                </a:ln>
                <a:solidFill>
                  <a:schemeClr val="tx1"/>
                </a:solidFill>
                <a:effectLst/>
                <a:uLnTx/>
                <a:uFillTx/>
                <a:latin typeface="Arial" charset="0"/>
              </a:rPr>
              <a:t>型</a:t>
            </a:r>
            <a:r>
              <a:rPr kumimoji="0" lang="en-US" altLang="zh-CN" sz="2400" b="1" i="0" u="none" strike="noStrike" kern="0" cap="none" spc="0" normalizeH="0" baseline="0" noProof="0" dirty="0">
                <a:ln>
                  <a:noFill/>
                </a:ln>
                <a:solidFill>
                  <a:schemeClr val="tx1"/>
                </a:solidFill>
                <a:effectLst/>
                <a:uLnTx/>
                <a:uFillTx/>
                <a:latin typeface="Arial" charset="0"/>
              </a:rPr>
              <a:t>98</a:t>
            </a:r>
          </a:p>
          <a:p>
            <a:pPr marL="1200150" lvl="2" indent="-285750">
              <a:spcBef>
                <a:spcPct val="20000"/>
              </a:spcBef>
              <a:buClr>
                <a:schemeClr val="accent1"/>
              </a:buClr>
              <a:buFont typeface="Wingdings" pitchFamily="2" charset="2"/>
              <a:buChar char="§"/>
            </a:pPr>
            <a:r>
              <a:rPr lang="zh-CN" altLang="en-US" sz="2400" b="1" kern="0" dirty="0"/>
              <a:t>计算结果为</a:t>
            </a:r>
            <a:r>
              <a:rPr lang="en-US" altLang="zh-CN" sz="2400" b="1" kern="0" dirty="0"/>
              <a:t>double</a:t>
            </a:r>
            <a:r>
              <a:rPr lang="zh-CN" altLang="en-US" sz="2400" b="1" kern="0" dirty="0"/>
              <a:t>型浮点数</a:t>
            </a:r>
            <a:r>
              <a:rPr lang="en-US" altLang="zh-CN" sz="2400" b="1" kern="0" dirty="0"/>
              <a:t>200.5</a:t>
            </a:r>
          </a:p>
          <a:p>
            <a:pPr marL="1200150" lvl="2" indent="-285750">
              <a:spcBef>
                <a:spcPct val="20000"/>
              </a:spcBef>
              <a:buClr>
                <a:schemeClr val="accent1"/>
              </a:buClr>
              <a:buFont typeface="Wingdings" pitchFamily="2" charset="2"/>
              <a:buChar char="§"/>
            </a:pPr>
            <a:r>
              <a:rPr kumimoji="0" lang="zh-CN" altLang="en-US" sz="2400" b="1" i="0" u="none" strike="noStrike" kern="0" cap="none" spc="0" normalizeH="0" baseline="0" noProof="0" dirty="0">
                <a:ln>
                  <a:noFill/>
                </a:ln>
                <a:solidFill>
                  <a:schemeClr val="tx1"/>
                </a:solidFill>
                <a:effectLst/>
                <a:uLnTx/>
                <a:uFillTx/>
                <a:latin typeface="Arial" charset="0"/>
              </a:rPr>
              <a:t>计算</a:t>
            </a:r>
            <a:r>
              <a:rPr kumimoji="0" lang="en-US" altLang="zh-CN" sz="2400" b="1" i="0" u="none" strike="noStrike" kern="0" cap="none" spc="0" normalizeH="0" baseline="0" noProof="0" dirty="0">
                <a:ln>
                  <a:noFill/>
                </a:ln>
                <a:solidFill>
                  <a:srgbClr val="C00000"/>
                </a:solidFill>
                <a:effectLst/>
                <a:uLnTx/>
                <a:uFillTx/>
                <a:latin typeface="Courier New" pitchFamily="49" charset="0"/>
                <a:cs typeface="Courier New" pitchFamily="49" charset="0"/>
              </a:rPr>
              <a:t>10+</a:t>
            </a:r>
            <a:r>
              <a:rPr kumimoji="0" lang="zh-CN" altLang="en-US" sz="2400" b="1" i="0" u="none" strike="noStrike" kern="0" cap="none" spc="0" normalizeH="0" baseline="0" noProof="0" dirty="0">
                <a:ln>
                  <a:noFill/>
                </a:ln>
                <a:solidFill>
                  <a:srgbClr val="C00000"/>
                </a:solidFill>
                <a:effectLst/>
                <a:uLnTx/>
                <a:uFillTx/>
                <a:latin typeface="Courier New" pitchFamily="49" charset="0"/>
                <a:cs typeface="Courier New" pitchFamily="49" charset="0"/>
              </a:rPr>
              <a:t>‘</a:t>
            </a:r>
            <a:r>
              <a:rPr kumimoji="0" lang="en-US" altLang="zh-CN" sz="2400" b="1" i="0" u="none" strike="noStrike" kern="0" cap="none" spc="0" normalizeH="0" baseline="0" noProof="0" dirty="0">
                <a:ln>
                  <a:noFill/>
                </a:ln>
                <a:solidFill>
                  <a:srgbClr val="C00000"/>
                </a:solidFill>
                <a:effectLst/>
                <a:uLnTx/>
                <a:uFillTx/>
                <a:latin typeface="Courier New" pitchFamily="49" charset="0"/>
                <a:cs typeface="Courier New" pitchFamily="49" charset="0"/>
              </a:rPr>
              <a:t>a’</a:t>
            </a:r>
            <a:r>
              <a:rPr kumimoji="0" lang="zh-CN" altLang="en-US" sz="2400" b="1" i="0" u="none" strike="noStrike" kern="0" cap="none" spc="0" normalizeH="0" baseline="0" noProof="0" dirty="0">
                <a:ln>
                  <a:noFill/>
                </a:ln>
                <a:solidFill>
                  <a:schemeClr val="tx1"/>
                </a:solidFill>
                <a:effectLst/>
                <a:uLnTx/>
                <a:uFillTx/>
                <a:latin typeface="Arial" charset="0"/>
              </a:rPr>
              <a:t>，将</a:t>
            </a:r>
            <a:r>
              <a:rPr kumimoji="0" lang="zh-CN" altLang="en-US" sz="2400" b="1" i="0" u="none" strike="noStrike" kern="0" cap="none" spc="0" normalizeH="0" baseline="0" noProof="0" dirty="0">
                <a:ln>
                  <a:noFill/>
                </a:ln>
                <a:solidFill>
                  <a:schemeClr val="tx1"/>
                </a:solidFill>
                <a:effectLst/>
                <a:uLnTx/>
                <a:uFillTx/>
                <a:latin typeface="Courier New" pitchFamily="49" charset="0"/>
                <a:cs typeface="Courier New" pitchFamily="49" charset="0"/>
              </a:rPr>
              <a:t>‘</a:t>
            </a:r>
            <a:r>
              <a:rPr kumimoji="0" lang="en-US" altLang="zh-CN" sz="2400" b="1" i="0" u="none" strike="noStrike" kern="0" cap="none" spc="0" normalizeH="0" baseline="0" noProof="0" dirty="0">
                <a:ln>
                  <a:noFill/>
                </a:ln>
                <a:solidFill>
                  <a:schemeClr val="tx1"/>
                </a:solidFill>
                <a:effectLst/>
                <a:uLnTx/>
                <a:uFillTx/>
                <a:latin typeface="Courier New" pitchFamily="49" charset="0"/>
                <a:cs typeface="Courier New" pitchFamily="49" charset="0"/>
              </a:rPr>
              <a:t>a</a:t>
            </a:r>
            <a:r>
              <a:rPr kumimoji="0" lang="zh-CN" altLang="en-US" sz="2400" b="1" i="0" u="none" strike="noStrike" kern="0" cap="none" spc="0" normalizeH="0" baseline="0" noProof="0" dirty="0">
                <a:ln>
                  <a:noFill/>
                </a:ln>
                <a:solidFill>
                  <a:schemeClr val="tx1"/>
                </a:solidFill>
                <a:effectLst/>
                <a:uLnTx/>
                <a:uFillTx/>
                <a:latin typeface="Courier New" pitchFamily="49" charset="0"/>
                <a:cs typeface="Courier New" pitchFamily="49" charset="0"/>
              </a:rPr>
              <a:t>’</a:t>
            </a:r>
            <a:r>
              <a:rPr kumimoji="0" lang="zh-CN" altLang="en-US" sz="2400" b="1" i="0" u="none" strike="noStrike" kern="0" cap="none" spc="0" normalizeH="0" baseline="0" noProof="0" dirty="0">
                <a:ln>
                  <a:noFill/>
                </a:ln>
                <a:solidFill>
                  <a:schemeClr val="tx1"/>
                </a:solidFill>
                <a:effectLst/>
                <a:uLnTx/>
                <a:uFillTx/>
                <a:latin typeface="Arial" charset="0"/>
              </a:rPr>
              <a:t>转换为整数</a:t>
            </a:r>
            <a:r>
              <a:rPr kumimoji="0" lang="en-US" altLang="zh-CN" sz="2400" b="1" i="0" u="none" strike="noStrike" kern="0" cap="none" spc="0" normalizeH="0" baseline="0" noProof="0" dirty="0">
                <a:ln>
                  <a:noFill/>
                </a:ln>
                <a:solidFill>
                  <a:schemeClr val="tx1"/>
                </a:solidFill>
                <a:effectLst/>
                <a:uLnTx/>
                <a:uFillTx/>
                <a:latin typeface="Arial" charset="0"/>
              </a:rPr>
              <a:t>97</a:t>
            </a:r>
          </a:p>
          <a:p>
            <a:pPr marL="1200150" lvl="2" indent="-285750">
              <a:spcBef>
                <a:spcPct val="20000"/>
              </a:spcBef>
              <a:buClr>
                <a:schemeClr val="accent1"/>
              </a:buClr>
              <a:buFont typeface="Wingdings" pitchFamily="2" charset="2"/>
              <a:buChar char="§"/>
            </a:pPr>
            <a:r>
              <a:rPr kumimoji="0" lang="zh-CN" altLang="en-US" sz="2400" b="1" i="0" u="none" strike="noStrike" kern="0" cap="none" spc="0" normalizeH="0" baseline="0" noProof="0" dirty="0">
                <a:ln>
                  <a:noFill/>
                </a:ln>
                <a:solidFill>
                  <a:schemeClr val="tx1"/>
                </a:solidFill>
                <a:effectLst/>
                <a:uLnTx/>
                <a:uFillTx/>
                <a:latin typeface="Arial" charset="0"/>
              </a:rPr>
              <a:t>计算结果仍为整型</a:t>
            </a:r>
            <a:r>
              <a:rPr kumimoji="0" lang="en-US" altLang="zh-CN" sz="2400" b="1" i="0" u="none" strike="noStrike" kern="0" cap="none" spc="0" normalizeH="0" baseline="0" noProof="0" dirty="0">
                <a:ln>
                  <a:noFill/>
                </a:ln>
                <a:solidFill>
                  <a:schemeClr val="tx1"/>
                </a:solidFill>
                <a:effectLst/>
                <a:uLnTx/>
                <a:uFillTx/>
                <a:latin typeface="Arial" charset="0"/>
              </a:rPr>
              <a:t>107</a:t>
            </a:r>
            <a:r>
              <a:rPr kumimoji="0" lang="zh-CN" altLang="en-US" sz="2400" b="1" i="0" u="none" strike="noStrike" kern="0" cap="none" spc="0" normalizeH="0" baseline="0" noProof="0" dirty="0">
                <a:ln>
                  <a:noFill/>
                </a:ln>
                <a:solidFill>
                  <a:schemeClr val="tx1"/>
                </a:solidFill>
                <a:effectLst/>
                <a:uLnTx/>
                <a:uFillTx/>
                <a:latin typeface="Arial" charset="0"/>
              </a:rPr>
              <a:t>，转换为</a:t>
            </a:r>
            <a:r>
              <a:rPr kumimoji="0" lang="en-US" altLang="zh-CN" sz="2400" b="1" i="0" u="none" strike="noStrike" kern="0" cap="none" spc="0" normalizeH="0" baseline="0" noProof="0" dirty="0">
                <a:ln>
                  <a:noFill/>
                </a:ln>
                <a:solidFill>
                  <a:schemeClr val="tx1"/>
                </a:solidFill>
                <a:effectLst/>
                <a:uLnTx/>
                <a:uFillTx/>
                <a:latin typeface="Arial" charset="0"/>
              </a:rPr>
              <a:t>double</a:t>
            </a:r>
            <a:r>
              <a:rPr kumimoji="0" lang="zh-CN" altLang="en-US" sz="2400" b="1" i="0" u="none" strike="noStrike" kern="0" cap="none" spc="0" normalizeH="0" baseline="0" noProof="0" dirty="0">
                <a:ln>
                  <a:noFill/>
                </a:ln>
                <a:solidFill>
                  <a:schemeClr val="tx1"/>
                </a:solidFill>
                <a:effectLst/>
                <a:uLnTx/>
                <a:uFillTx/>
                <a:latin typeface="Arial" charset="0"/>
              </a:rPr>
              <a:t>型加</a:t>
            </a:r>
            <a:r>
              <a:rPr kumimoji="0" lang="en-US" altLang="zh-CN" sz="2400" b="1" i="0" u="none" strike="noStrike" kern="0" cap="none" spc="0" normalizeH="0" baseline="0" noProof="0" dirty="0">
                <a:ln>
                  <a:noFill/>
                </a:ln>
                <a:solidFill>
                  <a:schemeClr val="tx1"/>
                </a:solidFill>
                <a:effectLst/>
                <a:uLnTx/>
                <a:uFillTx/>
                <a:latin typeface="Arial" charset="0"/>
              </a:rPr>
              <a:t>1.5</a:t>
            </a:r>
          </a:p>
          <a:p>
            <a:pPr marL="1200150" lvl="2" indent="-285750">
              <a:spcBef>
                <a:spcPct val="20000"/>
              </a:spcBef>
              <a:buClr>
                <a:schemeClr val="accent1"/>
              </a:buClr>
              <a:buFont typeface="Wingdings" pitchFamily="2" charset="2"/>
              <a:buChar char="§"/>
            </a:pPr>
            <a:r>
              <a:rPr lang="zh-CN" altLang="en-US" sz="2400" b="1" kern="0" dirty="0"/>
              <a:t>计算</a:t>
            </a:r>
            <a:r>
              <a:rPr lang="en-US" altLang="zh-CN" sz="2400" b="1" kern="0" dirty="0">
                <a:solidFill>
                  <a:srgbClr val="C00000"/>
                </a:solidFill>
                <a:latin typeface="Courier New" pitchFamily="49" charset="0"/>
                <a:cs typeface="Courier New" pitchFamily="49" charset="0"/>
              </a:rPr>
              <a:t>108.5-200.5</a:t>
            </a:r>
            <a:r>
              <a:rPr kumimoji="0" lang="zh-CN" altLang="en-US" sz="2400" b="1" i="0" u="none" strike="noStrike" kern="0" cap="none" spc="0" normalizeH="0" baseline="0" noProof="0" dirty="0">
                <a:ln>
                  <a:noFill/>
                </a:ln>
                <a:solidFill>
                  <a:schemeClr val="tx1"/>
                </a:solidFill>
                <a:effectLst/>
                <a:uLnTx/>
                <a:uFillTx/>
                <a:latin typeface="Arial" charset="0"/>
              </a:rPr>
              <a:t>得到结果</a:t>
            </a:r>
            <a:r>
              <a:rPr lang="en-US" altLang="zh-CN" sz="2400" b="1" kern="0" dirty="0">
                <a:solidFill>
                  <a:srgbClr val="C00000"/>
                </a:solidFill>
                <a:latin typeface="Courier New" pitchFamily="49" charset="0"/>
                <a:cs typeface="Courier New" pitchFamily="49" charset="0"/>
              </a:rPr>
              <a:t>-92</a:t>
            </a:r>
            <a:r>
              <a:rPr kumimoji="0" lang="zh-CN" altLang="en-US" sz="2400" b="1" i="0" u="none" strike="noStrike" kern="0" cap="none" spc="0" normalizeH="0" baseline="0" noProof="0" dirty="0">
                <a:ln>
                  <a:noFill/>
                </a:ln>
                <a:solidFill>
                  <a:schemeClr val="tx1"/>
                </a:solidFill>
                <a:effectLst/>
                <a:uLnTx/>
                <a:uFillTx/>
                <a:latin typeface="Arial" charset="0"/>
              </a:rPr>
              <a:t>，是</a:t>
            </a:r>
            <a:r>
              <a:rPr kumimoji="0" lang="en-US" altLang="zh-CN" sz="2400" b="1" i="0" u="none" strike="noStrike" kern="0" cap="none" spc="0" normalizeH="0" baseline="0" noProof="0" dirty="0">
                <a:ln>
                  <a:noFill/>
                </a:ln>
                <a:solidFill>
                  <a:schemeClr val="tx1"/>
                </a:solidFill>
                <a:effectLst/>
                <a:uLnTx/>
                <a:uFillTx/>
                <a:latin typeface="Arial" charset="0"/>
              </a:rPr>
              <a:t>double</a:t>
            </a:r>
            <a:r>
              <a:rPr kumimoji="0" lang="zh-CN" altLang="en-US" sz="2400" b="1" i="0" u="none" strike="noStrike" kern="0" cap="none" spc="0" normalizeH="0" baseline="0" noProof="0" dirty="0">
                <a:ln>
                  <a:noFill/>
                </a:ln>
                <a:solidFill>
                  <a:schemeClr val="tx1"/>
                </a:solidFill>
                <a:effectLst/>
                <a:uLnTx/>
                <a:uFillTx/>
                <a:latin typeface="Arial" charset="0"/>
              </a:rPr>
              <a:t>型浮点数</a:t>
            </a:r>
          </a:p>
        </p:txBody>
      </p:sp>
      <p:sp>
        <p:nvSpPr>
          <p:cNvPr id="4" name="文本框 3">
            <a:extLst>
              <a:ext uri="{FF2B5EF4-FFF2-40B4-BE49-F238E27FC236}">
                <a16:creationId xmlns="" xmlns:a16="http://schemas.microsoft.com/office/drawing/2014/main" id="{C6171D03-0AB4-4E17-84E0-C72824A223D7}"/>
              </a:ext>
            </a:extLst>
          </p:cNvPr>
          <p:cNvSpPr txBox="1"/>
          <p:nvPr/>
        </p:nvSpPr>
        <p:spPr>
          <a:xfrm>
            <a:off x="683568" y="1906986"/>
            <a:ext cx="1415772" cy="584775"/>
          </a:xfrm>
          <a:prstGeom prst="rect">
            <a:avLst/>
          </a:prstGeom>
          <a:noFill/>
        </p:spPr>
        <p:txBody>
          <a:bodyPr wrap="none" rtlCol="0">
            <a:spAutoFit/>
          </a:bodyPr>
          <a:lstStyle/>
          <a:p>
            <a:r>
              <a:rPr lang="en-US" altLang="zh-CN" sz="3200" dirty="0">
                <a:solidFill>
                  <a:srgbClr val="C00000"/>
                </a:solidFill>
                <a:latin typeface="+mn-ea"/>
                <a:ea typeface="+mn-ea"/>
              </a:rPr>
              <a:t>【</a:t>
            </a:r>
            <a:r>
              <a:rPr lang="zh-CN" altLang="en-US" sz="3200" dirty="0">
                <a:solidFill>
                  <a:srgbClr val="C00000"/>
                </a:solidFill>
                <a:latin typeface="+mn-ea"/>
                <a:ea typeface="+mn-ea"/>
              </a:rPr>
              <a:t>例</a:t>
            </a:r>
            <a:r>
              <a:rPr lang="en-US" altLang="zh-CN" sz="3200" dirty="0">
                <a:solidFill>
                  <a:srgbClr val="C00000"/>
                </a:solidFill>
                <a:latin typeface="+mn-ea"/>
                <a:ea typeface="+mn-ea"/>
              </a:rPr>
              <a:t>】</a:t>
            </a:r>
            <a:endParaRPr lang="zh-CN" altLang="en-US" sz="3200" dirty="0">
              <a:solidFill>
                <a:srgbClr val="C00000"/>
              </a:solidFill>
              <a:latin typeface="+mn-ea"/>
              <a:ea typeface="+mn-ea"/>
            </a:endParaRPr>
          </a:p>
        </p:txBody>
      </p:sp>
      <p:sp>
        <p:nvSpPr>
          <p:cNvPr id="8" name="Rectangle 2">
            <a:extLst>
              <a:ext uri="{FF2B5EF4-FFF2-40B4-BE49-F238E27FC236}">
                <a16:creationId xmlns="" xmlns:a16="http://schemas.microsoft.com/office/drawing/2014/main" id="{45CA50DE-E421-4F8A-83A5-312C223BA3A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 xmlns:a16="http://schemas.microsoft.com/office/drawing/2014/main" id="{F55F92C3-B6D2-4597-B0DC-CC47DBB8C62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6">
            <a:extLst>
              <a:ext uri="{FF2B5EF4-FFF2-40B4-BE49-F238E27FC236}">
                <a16:creationId xmlns="" xmlns:a16="http://schemas.microsoft.com/office/drawing/2014/main" id="{6A800F96-1A76-4399-9EF0-1371145BD41F}"/>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a:extLst>
              <a:ext uri="{FF2B5EF4-FFF2-40B4-BE49-F238E27FC236}">
                <a16:creationId xmlns="" xmlns:a16="http://schemas.microsoft.com/office/drawing/2014/main" id="{998744A4-EEBE-4A50-9477-8FC4E998830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9">
            <a:extLst>
              <a:ext uri="{FF2B5EF4-FFF2-40B4-BE49-F238E27FC236}">
                <a16:creationId xmlns="" xmlns:a16="http://schemas.microsoft.com/office/drawing/2014/main" id="{F59EE3EF-36B6-432B-9817-E4F828D680C5}"/>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 name="矩形 12">
            <a:hlinkClick r:id="rId3" action="ppaction://hlinksldjump"/>
            <a:extLst>
              <a:ext uri="{FF2B5EF4-FFF2-40B4-BE49-F238E27FC236}">
                <a16:creationId xmlns="" xmlns:a16="http://schemas.microsoft.com/office/drawing/2014/main" id="{D1666D06-DCA6-42E0-B894-35D56FC75E4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4" name="矩形 13">
            <a:hlinkClick r:id="" action="ppaction://noaction"/>
            <a:extLst>
              <a:ext uri="{FF2B5EF4-FFF2-40B4-BE49-F238E27FC236}">
                <a16:creationId xmlns="" xmlns:a16="http://schemas.microsoft.com/office/drawing/2014/main" id="{1A63CE13-174F-43EF-A37F-F758BB5AFD3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5" name="矩形 14">
            <a:hlinkClick r:id="" action="ppaction://noaction"/>
            <a:extLst>
              <a:ext uri="{FF2B5EF4-FFF2-40B4-BE49-F238E27FC236}">
                <a16:creationId xmlns="" xmlns:a16="http://schemas.microsoft.com/office/drawing/2014/main" id="{BE9C90FE-C2A2-4EBF-B6F0-8537840C07D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6" name="矩形 15">
            <a:hlinkClick r:id="" action="ppaction://noaction"/>
            <a:extLst>
              <a:ext uri="{FF2B5EF4-FFF2-40B4-BE49-F238E27FC236}">
                <a16:creationId xmlns="" xmlns:a16="http://schemas.microsoft.com/office/drawing/2014/main" id="{791F804E-5EEC-4A56-ADC3-9A9D64490C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7" name="矩形 16">
            <a:hlinkClick r:id="" action="ppaction://noaction"/>
            <a:extLst>
              <a:ext uri="{FF2B5EF4-FFF2-40B4-BE49-F238E27FC236}">
                <a16:creationId xmlns="" xmlns:a16="http://schemas.microsoft.com/office/drawing/2014/main" id="{B2BD7A72-173F-4340-8C60-0FC61A0D912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8" name="矩形 17">
            <a:hlinkClick r:id="" action="ppaction://noaction"/>
            <a:extLst>
              <a:ext uri="{FF2B5EF4-FFF2-40B4-BE49-F238E27FC236}">
                <a16:creationId xmlns="" xmlns:a16="http://schemas.microsoft.com/office/drawing/2014/main" id="{FCACE348-2E5E-4289-8DD0-205101ABDE9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9" name="矩形 18">
            <a:hlinkClick r:id="" action="ppaction://noaction"/>
            <a:extLst>
              <a:ext uri="{FF2B5EF4-FFF2-40B4-BE49-F238E27FC236}">
                <a16:creationId xmlns="" xmlns:a16="http://schemas.microsoft.com/office/drawing/2014/main" id="{1ACF9806-8193-49DC-8F0A-1C773042E3D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20" name="矩形 19">
            <a:hlinkClick r:id="" action="ppaction://noaction"/>
            <a:extLst>
              <a:ext uri="{FF2B5EF4-FFF2-40B4-BE49-F238E27FC236}">
                <a16:creationId xmlns="" xmlns:a16="http://schemas.microsoft.com/office/drawing/2014/main" id="{A39C1A8B-4CA3-4EDD-84EB-418022C6DD2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1990008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算术运算中的隐式类型转换</a:t>
            </a:r>
          </a:p>
        </p:txBody>
      </p:sp>
      <p:sp>
        <p:nvSpPr>
          <p:cNvPr id="3" name="内容占位符 2"/>
          <p:cNvSpPr>
            <a:spLocks noGrp="1"/>
          </p:cNvSpPr>
          <p:nvPr>
            <p:ph idx="1"/>
          </p:nvPr>
        </p:nvSpPr>
        <p:spPr/>
        <p:txBody>
          <a:bodyPr/>
          <a:lstStyle/>
          <a:p>
            <a:r>
              <a:rPr lang="zh-CN" altLang="en-US" dirty="0"/>
              <a:t>数据类型转换</a:t>
            </a:r>
            <a:endParaRPr lang="en-US" altLang="zh-CN" dirty="0"/>
          </a:p>
          <a:p>
            <a:pPr lvl="1"/>
            <a:r>
              <a:rPr lang="zh-CN" altLang="en-US" dirty="0"/>
              <a:t>两个整数进行除法运算，结果仍然为整数</a:t>
            </a:r>
            <a:endParaRPr lang="en-US" altLang="zh-CN" dirty="0"/>
          </a:p>
          <a:p>
            <a:pPr lvl="2"/>
            <a:r>
              <a:rPr lang="en-US" altLang="zh-CN" dirty="0"/>
              <a:t>1/3</a:t>
            </a:r>
            <a:r>
              <a:rPr lang="zh-CN" altLang="en-US" dirty="0"/>
              <a:t>的结果为</a:t>
            </a:r>
            <a:r>
              <a:rPr lang="en-US" altLang="zh-CN" dirty="0"/>
              <a:t>0</a:t>
            </a:r>
          </a:p>
          <a:p>
            <a:pPr lvl="3"/>
            <a:r>
              <a:rPr lang="zh-CN" altLang="en-US" dirty="0"/>
              <a:t>对</a:t>
            </a:r>
            <a:r>
              <a:rPr lang="en-US" altLang="zh-CN" dirty="0"/>
              <a:t>0.333333……</a:t>
            </a:r>
            <a:r>
              <a:rPr lang="zh-CN" altLang="en-US" dirty="0"/>
              <a:t>取整，得到整数</a:t>
            </a:r>
            <a:r>
              <a:rPr lang="en-US" altLang="zh-CN" dirty="0"/>
              <a:t>0</a:t>
            </a:r>
          </a:p>
          <a:p>
            <a:pPr lvl="2"/>
            <a:r>
              <a:rPr lang="en-US" altLang="zh-CN" dirty="0"/>
              <a:t>5/3</a:t>
            </a:r>
            <a:r>
              <a:rPr lang="zh-CN" altLang="en-US" dirty="0"/>
              <a:t>的结果为</a:t>
            </a:r>
            <a:r>
              <a:rPr lang="en-US" altLang="zh-CN" dirty="0"/>
              <a:t>1</a:t>
            </a:r>
          </a:p>
          <a:p>
            <a:r>
              <a:rPr lang="zh-CN" altLang="en-US" dirty="0"/>
              <a:t>算术运算分量的说明</a:t>
            </a:r>
            <a:endParaRPr lang="en-US" altLang="zh-CN" dirty="0"/>
          </a:p>
          <a:p>
            <a:pPr lvl="1"/>
            <a:r>
              <a:rPr lang="en-US" altLang="zh-CN" dirty="0"/>
              <a:t>%</a:t>
            </a:r>
            <a:r>
              <a:rPr lang="zh-CN" altLang="en-US" dirty="0"/>
              <a:t>只能用于整数算术运算</a:t>
            </a:r>
            <a:endParaRPr lang="en-US" altLang="zh-CN" dirty="0"/>
          </a:p>
          <a:p>
            <a:pPr lvl="1"/>
            <a:r>
              <a:rPr lang="zh-CN" altLang="en-US" dirty="0"/>
              <a:t>布尔型能够参加整数运算</a:t>
            </a:r>
            <a:endParaRPr lang="en-US" altLang="zh-CN" dirty="0"/>
          </a:p>
          <a:p>
            <a:pPr lvl="1"/>
            <a:r>
              <a:rPr lang="zh-CN" altLang="en-US" dirty="0"/>
              <a:t>枚举型能够参加整数运算</a:t>
            </a:r>
            <a:endParaRPr lang="en-US" altLang="zh-CN" dirty="0"/>
          </a:p>
          <a:p>
            <a:pPr lvl="1"/>
            <a:endParaRPr lang="zh-CN" altLang="en-US" dirty="0"/>
          </a:p>
        </p:txBody>
      </p:sp>
      <p:sp>
        <p:nvSpPr>
          <p:cNvPr id="4" name="Rectangle 2">
            <a:extLst>
              <a:ext uri="{FF2B5EF4-FFF2-40B4-BE49-F238E27FC236}">
                <a16:creationId xmlns="" xmlns:a16="http://schemas.microsoft.com/office/drawing/2014/main" id="{152CE665-C1B1-446F-90A1-24581FFBFC44}"/>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A070709C-5E90-4E78-A55E-8B145E30744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1AB17C01-A5C9-4B26-A7CF-2D546546D29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EA9935C7-9D98-4DE5-94D7-9C52403F927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B0980EE1-19E9-4A6B-8BCA-B85F4538175D}"/>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24CAAAA3-5235-4EC2-B63A-75A1FB7FE86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0" name="矩形 9">
            <a:hlinkClick r:id="" action="ppaction://noaction"/>
            <a:extLst>
              <a:ext uri="{FF2B5EF4-FFF2-40B4-BE49-F238E27FC236}">
                <a16:creationId xmlns="" xmlns:a16="http://schemas.microsoft.com/office/drawing/2014/main" id="{7B9FE4CB-8EFB-4DA1-B6EE-19052839FF4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a:extLst>
              <a:ext uri="{FF2B5EF4-FFF2-40B4-BE49-F238E27FC236}">
                <a16:creationId xmlns="" xmlns:a16="http://schemas.microsoft.com/office/drawing/2014/main" id="{39F8C1D4-F09F-45F0-B5D1-75A0A32CDF6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a:extLst>
              <a:ext uri="{FF2B5EF4-FFF2-40B4-BE49-F238E27FC236}">
                <a16:creationId xmlns="" xmlns:a16="http://schemas.microsoft.com/office/drawing/2014/main" id="{C6F1B12F-C26F-4C2D-86CD-85698DA7C8A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a:extLst>
              <a:ext uri="{FF2B5EF4-FFF2-40B4-BE49-F238E27FC236}">
                <a16:creationId xmlns="" xmlns:a16="http://schemas.microsoft.com/office/drawing/2014/main" id="{DE6CFC27-64F7-4F74-932F-DB045E3A5EF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4" name="矩形 13">
            <a:hlinkClick r:id="" action="ppaction://noaction"/>
            <a:extLst>
              <a:ext uri="{FF2B5EF4-FFF2-40B4-BE49-F238E27FC236}">
                <a16:creationId xmlns="" xmlns:a16="http://schemas.microsoft.com/office/drawing/2014/main" id="{86F77909-4239-4B9F-B92D-457ABBEA0AC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5" name="矩形 14">
            <a:hlinkClick r:id="" action="ppaction://noaction"/>
            <a:extLst>
              <a:ext uri="{FF2B5EF4-FFF2-40B4-BE49-F238E27FC236}">
                <a16:creationId xmlns="" xmlns:a16="http://schemas.microsoft.com/office/drawing/2014/main" id="{543D894F-59EA-46F8-A964-3289205819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 xmlns:a16="http://schemas.microsoft.com/office/drawing/2014/main" id="{925A8CB2-BCE4-4DC3-90D7-87A870283E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2761578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1844824"/>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72453" y="4659964"/>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33" y="4599012"/>
            <a:ext cx="885840" cy="885840"/>
          </a:xfrm>
          <a:prstGeom prst="rect">
            <a:avLst/>
          </a:prstGeom>
        </p:spPr>
      </p:pic>
      <p:sp>
        <p:nvSpPr>
          <p:cNvPr id="47"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sp>
        <p:nvSpPr>
          <p:cNvPr id="51" name="Rectangle 2">
            <a:extLst>
              <a:ext uri="{FF2B5EF4-FFF2-40B4-BE49-F238E27FC236}">
                <a16:creationId xmlns="" xmlns:a16="http://schemas.microsoft.com/office/drawing/2014/main" id="{80528FFE-C058-4634-8C32-D46311C94E1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4">
            <a:extLst>
              <a:ext uri="{FF2B5EF4-FFF2-40B4-BE49-F238E27FC236}">
                <a16:creationId xmlns="" xmlns:a16="http://schemas.microsoft.com/office/drawing/2014/main" id="{2F1FDF3F-211D-4D71-BAF7-B48A5337215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 name="Rectangle 6">
            <a:extLst>
              <a:ext uri="{FF2B5EF4-FFF2-40B4-BE49-F238E27FC236}">
                <a16:creationId xmlns="" xmlns:a16="http://schemas.microsoft.com/office/drawing/2014/main" id="{44B9708E-E232-456A-A618-ABECAAA7AF6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8">
            <a:extLst>
              <a:ext uri="{FF2B5EF4-FFF2-40B4-BE49-F238E27FC236}">
                <a16:creationId xmlns="" xmlns:a16="http://schemas.microsoft.com/office/drawing/2014/main" id="{A4DE97A7-8F6E-4022-ABF3-C44A1F98EE63}"/>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9">
            <a:extLst>
              <a:ext uri="{FF2B5EF4-FFF2-40B4-BE49-F238E27FC236}">
                <a16:creationId xmlns="" xmlns:a16="http://schemas.microsoft.com/office/drawing/2014/main" id="{B81625F1-2A7B-42CB-B404-351610333E2E}"/>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5" name="矩形 74">
            <a:hlinkClick r:id="rId5" action="ppaction://hlinksldjump"/>
            <a:extLst>
              <a:ext uri="{FF2B5EF4-FFF2-40B4-BE49-F238E27FC236}">
                <a16:creationId xmlns="" xmlns:a16="http://schemas.microsoft.com/office/drawing/2014/main" id="{9626052F-80A7-4626-90E6-392F1FCC6B4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76" name="矩形 75">
            <a:hlinkClick r:id="" action="ppaction://noaction"/>
            <a:extLst>
              <a:ext uri="{FF2B5EF4-FFF2-40B4-BE49-F238E27FC236}">
                <a16:creationId xmlns="" xmlns:a16="http://schemas.microsoft.com/office/drawing/2014/main" id="{F0ADBDE9-85AE-4AB4-A58E-7A826332BC2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77" name="矩形 76">
            <a:hlinkClick r:id="" action="ppaction://noaction"/>
            <a:extLst>
              <a:ext uri="{FF2B5EF4-FFF2-40B4-BE49-F238E27FC236}">
                <a16:creationId xmlns="" xmlns:a16="http://schemas.microsoft.com/office/drawing/2014/main" id="{A93FDF6E-19A2-438D-8E06-5F4E4395D5E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8" name="矩形 77">
            <a:hlinkClick r:id="" action="ppaction://noaction"/>
            <a:extLst>
              <a:ext uri="{FF2B5EF4-FFF2-40B4-BE49-F238E27FC236}">
                <a16:creationId xmlns="" xmlns:a16="http://schemas.microsoft.com/office/drawing/2014/main" id="{91D11C31-A544-4DB5-BB2D-2EB4A585846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79" name="矩形 78">
            <a:hlinkClick r:id="" action="ppaction://noaction"/>
            <a:extLst>
              <a:ext uri="{FF2B5EF4-FFF2-40B4-BE49-F238E27FC236}">
                <a16:creationId xmlns="" xmlns:a16="http://schemas.microsoft.com/office/drawing/2014/main" id="{60780AC5-3039-482C-B780-569ACB7A669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关系运算符</a:t>
            </a:r>
          </a:p>
        </p:txBody>
      </p:sp>
      <p:sp>
        <p:nvSpPr>
          <p:cNvPr id="80" name="矩形 79">
            <a:hlinkClick r:id="" action="ppaction://noaction"/>
            <a:extLst>
              <a:ext uri="{FF2B5EF4-FFF2-40B4-BE49-F238E27FC236}">
                <a16:creationId xmlns="" xmlns:a16="http://schemas.microsoft.com/office/drawing/2014/main" id="{10245F21-AB76-4CF7-A6C2-A5A1925CD06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关系表达式求值</a:t>
            </a:r>
          </a:p>
        </p:txBody>
      </p:sp>
      <p:sp>
        <p:nvSpPr>
          <p:cNvPr id="81" name="矩形 80">
            <a:hlinkClick r:id="" action="ppaction://noaction"/>
            <a:extLst>
              <a:ext uri="{FF2B5EF4-FFF2-40B4-BE49-F238E27FC236}">
                <a16:creationId xmlns="" xmlns:a16="http://schemas.microsoft.com/office/drawing/2014/main" id="{6C339BEF-17B4-4627-A548-B8C459DDF6C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82" name="矩形 81">
            <a:hlinkClick r:id="" action="ppaction://noaction"/>
            <a:extLst>
              <a:ext uri="{FF2B5EF4-FFF2-40B4-BE49-F238E27FC236}">
                <a16:creationId xmlns="" xmlns:a16="http://schemas.microsoft.com/office/drawing/2014/main" id="{EB014DA1-AC5D-4B6A-A0CD-2000DAFED44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关系运算中的隐式类型转换</a:t>
            </a:r>
          </a:p>
        </p:txBody>
      </p:sp>
    </p:spTree>
    <p:extLst>
      <p:ext uri="{BB962C8B-B14F-4D97-AF65-F5344CB8AC3E}">
        <p14:creationId xmlns:p14="http://schemas.microsoft.com/office/powerpoint/2010/main" val="317917459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a:t>
            </a:r>
            <a:r>
              <a:rPr lang="zh-CN" altLang="en-US" dirty="0" smtClean="0"/>
              <a:t>运算符（</a:t>
            </a:r>
            <a:r>
              <a:rPr lang="en-US" altLang="zh-CN" dirty="0" smtClean="0"/>
              <a:t>Relational operators</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关系运算也称为比较运算，对相同类型数据进行关系运算，结果为布尔类型</a:t>
            </a:r>
            <a:endParaRPr lang="en-US" altLang="zh-CN" dirty="0"/>
          </a:p>
          <a:p>
            <a:r>
              <a:rPr lang="zh-CN" altLang="en-US" dirty="0"/>
              <a:t>关系运算符</a:t>
            </a:r>
            <a:endParaRPr lang="en-US" altLang="zh-CN" dirty="0"/>
          </a:p>
          <a:p>
            <a:pPr lvl="1"/>
            <a:r>
              <a:rPr lang="en-US" altLang="zh-CN" dirty="0"/>
              <a:t>==</a:t>
            </a:r>
            <a:r>
              <a:rPr lang="zh-CN" altLang="en-US" dirty="0"/>
              <a:t>、</a:t>
            </a:r>
            <a:r>
              <a:rPr lang="en-US" altLang="zh-CN" dirty="0"/>
              <a:t>&gt;</a:t>
            </a:r>
            <a:r>
              <a:rPr lang="zh-CN" altLang="en-US" dirty="0"/>
              <a:t>、</a:t>
            </a:r>
            <a:r>
              <a:rPr lang="en-US" altLang="zh-CN" dirty="0"/>
              <a:t>&lt;</a:t>
            </a:r>
            <a:r>
              <a:rPr lang="zh-CN" altLang="en-US" dirty="0"/>
              <a:t>、</a:t>
            </a:r>
            <a:r>
              <a:rPr lang="en-US" altLang="zh-CN" dirty="0"/>
              <a:t>&gt;=</a:t>
            </a:r>
            <a:r>
              <a:rPr lang="zh-CN" altLang="en-US" dirty="0"/>
              <a:t>、</a:t>
            </a:r>
            <a:r>
              <a:rPr lang="en-US" altLang="zh-CN" dirty="0"/>
              <a:t>&lt;=</a:t>
            </a:r>
            <a:r>
              <a:rPr lang="zh-CN" altLang="en-US" dirty="0"/>
              <a:t>、</a:t>
            </a:r>
            <a:r>
              <a:rPr lang="en-US" altLang="zh-CN" dirty="0"/>
              <a:t>!=</a:t>
            </a:r>
          </a:p>
          <a:p>
            <a:r>
              <a:rPr lang="zh-CN" altLang="en-US" dirty="0"/>
              <a:t>关系表达式</a:t>
            </a:r>
            <a:endParaRPr lang="en-US" altLang="zh-CN" dirty="0"/>
          </a:p>
          <a:p>
            <a:pPr lvl="1"/>
            <a:r>
              <a:rPr lang="en-US" altLang="zh-CN" dirty="0"/>
              <a:t>&lt;</a:t>
            </a:r>
            <a:r>
              <a:rPr lang="zh-CN" altLang="en-US" dirty="0"/>
              <a:t>运算分量</a:t>
            </a:r>
            <a:r>
              <a:rPr lang="en-US" altLang="zh-CN" dirty="0"/>
              <a:t>&gt; &lt;</a:t>
            </a:r>
            <a:r>
              <a:rPr lang="zh-CN" altLang="en-US" dirty="0"/>
              <a:t>关系运算符</a:t>
            </a:r>
            <a:r>
              <a:rPr lang="en-US" altLang="zh-CN" dirty="0"/>
              <a:t>&gt; &lt;</a:t>
            </a:r>
            <a:r>
              <a:rPr lang="zh-CN" altLang="en-US" dirty="0"/>
              <a:t>运算分量</a:t>
            </a:r>
            <a:r>
              <a:rPr lang="en-US" altLang="zh-CN" dirty="0"/>
              <a:t>&gt;</a:t>
            </a:r>
          </a:p>
          <a:p>
            <a:pPr lvl="2"/>
            <a:r>
              <a:rPr lang="zh-CN" altLang="en-US" dirty="0"/>
              <a:t>运算分量为数值类型或</a:t>
            </a:r>
            <a:r>
              <a:rPr lang="zh-CN" altLang="en-US" dirty="0">
                <a:solidFill>
                  <a:srgbClr val="00B050"/>
                </a:solidFill>
              </a:rPr>
              <a:t>指针类型</a:t>
            </a:r>
            <a:endParaRPr lang="en-US" altLang="zh-CN" dirty="0">
              <a:solidFill>
                <a:srgbClr val="00B050"/>
              </a:solidFill>
            </a:endParaRPr>
          </a:p>
          <a:p>
            <a:pPr lvl="2"/>
            <a:r>
              <a:rPr lang="zh-CN" altLang="en-US" dirty="0"/>
              <a:t>运算分量的数据类型相同</a:t>
            </a:r>
            <a:r>
              <a:rPr lang="zh-CN" altLang="en-US" dirty="0">
                <a:solidFill>
                  <a:srgbClr val="FF0000"/>
                </a:solidFill>
              </a:rPr>
              <a:t>（可支持隐式转换）</a:t>
            </a:r>
            <a:endParaRPr lang="en-US" altLang="zh-CN" dirty="0">
              <a:solidFill>
                <a:srgbClr val="FF0000"/>
              </a:solidFill>
            </a:endParaRPr>
          </a:p>
          <a:p>
            <a:pPr lvl="2">
              <a:buNone/>
            </a:pPr>
            <a:endParaRPr lang="en-US" altLang="zh-CN" dirty="0"/>
          </a:p>
          <a:p>
            <a:pPr lvl="1"/>
            <a:endParaRPr lang="zh-CN" altLang="en-US" dirty="0"/>
          </a:p>
        </p:txBody>
      </p:sp>
      <p:sp>
        <p:nvSpPr>
          <p:cNvPr id="4" name="Rectangle 2">
            <a:extLst>
              <a:ext uri="{FF2B5EF4-FFF2-40B4-BE49-F238E27FC236}">
                <a16:creationId xmlns="" xmlns:a16="http://schemas.microsoft.com/office/drawing/2014/main" id="{95C1735D-F43E-498D-AF47-075BBF23AB2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624AE91E-06CF-43E8-9F42-CB2AE3DDF06C}"/>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BFB5A377-1999-47C3-907B-0010B893F76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CA41F705-774D-4AB5-8EDB-731DE31D3CB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E0C0B5CF-4E54-4E9A-8AD3-D03FDCF91385}"/>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8D5744A0-38B2-4EF3-A046-DACA8D9E311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0" name="矩形 9">
            <a:hlinkClick r:id="" action="ppaction://noaction"/>
            <a:extLst>
              <a:ext uri="{FF2B5EF4-FFF2-40B4-BE49-F238E27FC236}">
                <a16:creationId xmlns="" xmlns:a16="http://schemas.microsoft.com/office/drawing/2014/main" id="{392FB2D6-46E6-4935-900B-4586F866170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a:extLst>
              <a:ext uri="{FF2B5EF4-FFF2-40B4-BE49-F238E27FC236}">
                <a16:creationId xmlns="" xmlns:a16="http://schemas.microsoft.com/office/drawing/2014/main" id="{6D4ABC93-2A63-4468-9006-43F0F4EE53B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a:extLst>
              <a:ext uri="{FF2B5EF4-FFF2-40B4-BE49-F238E27FC236}">
                <a16:creationId xmlns="" xmlns:a16="http://schemas.microsoft.com/office/drawing/2014/main" id="{306043D8-5844-4D2D-A539-A5FD53D266B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a:extLst>
              <a:ext uri="{FF2B5EF4-FFF2-40B4-BE49-F238E27FC236}">
                <a16:creationId xmlns="" xmlns:a16="http://schemas.microsoft.com/office/drawing/2014/main" id="{E5AB2FF6-DF35-4275-B674-CD8AFD4A98B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关系运算符</a:t>
            </a:r>
          </a:p>
        </p:txBody>
      </p:sp>
      <p:sp>
        <p:nvSpPr>
          <p:cNvPr id="14" name="矩形 13">
            <a:hlinkClick r:id="" action="ppaction://noaction"/>
            <a:extLst>
              <a:ext uri="{FF2B5EF4-FFF2-40B4-BE49-F238E27FC236}">
                <a16:creationId xmlns="" xmlns:a16="http://schemas.microsoft.com/office/drawing/2014/main" id="{0037B01D-BCD2-43DB-8C6D-BF385564E8B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关系表达式求值</a:t>
            </a:r>
          </a:p>
        </p:txBody>
      </p:sp>
      <p:sp>
        <p:nvSpPr>
          <p:cNvPr id="15" name="矩形 14">
            <a:hlinkClick r:id="" action="ppaction://noaction"/>
            <a:extLst>
              <a:ext uri="{FF2B5EF4-FFF2-40B4-BE49-F238E27FC236}">
                <a16:creationId xmlns="" xmlns:a16="http://schemas.microsoft.com/office/drawing/2014/main" id="{E09F48A9-28C0-491C-8511-0F3DD85A722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 xmlns:a16="http://schemas.microsoft.com/office/drawing/2014/main" id="{DCEAA86B-FC92-43AE-8BC4-C6C990E15DC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关系运算中的隐式类型转换</a:t>
            </a:r>
          </a:p>
        </p:txBody>
      </p:sp>
    </p:spTree>
    <p:extLst>
      <p:ext uri="{BB962C8B-B14F-4D97-AF65-F5344CB8AC3E}">
        <p14:creationId xmlns:p14="http://schemas.microsoft.com/office/powerpoint/2010/main" val="3206821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关系表达式求值</a:t>
            </a:r>
            <a:endParaRPr lang="zh-CN" altLang="en-US" dirty="0"/>
          </a:p>
        </p:txBody>
      </p:sp>
      <p:sp>
        <p:nvSpPr>
          <p:cNvPr id="3" name="内容占位符 2"/>
          <p:cNvSpPr>
            <a:spLocks noGrp="1"/>
          </p:cNvSpPr>
          <p:nvPr>
            <p:ph idx="1"/>
          </p:nvPr>
        </p:nvSpPr>
        <p:spPr/>
        <p:txBody>
          <a:bodyPr/>
          <a:lstStyle/>
          <a:p>
            <a:r>
              <a:rPr lang="zh-CN" altLang="en-US" dirty="0"/>
              <a:t>运算步骤</a:t>
            </a:r>
            <a:endParaRPr lang="en-US" altLang="zh-CN" dirty="0"/>
          </a:p>
          <a:p>
            <a:pPr lvl="1"/>
            <a:r>
              <a:rPr lang="zh-CN" altLang="en-US" dirty="0"/>
              <a:t>计算两个运算分量的值</a:t>
            </a:r>
            <a:endParaRPr lang="en-US" altLang="zh-CN" dirty="0"/>
          </a:p>
          <a:p>
            <a:pPr lvl="1"/>
            <a:r>
              <a:rPr lang="zh-CN" altLang="en-US" dirty="0"/>
              <a:t>对上述两个值进行比较</a:t>
            </a:r>
            <a:endParaRPr lang="en-US" altLang="zh-CN" dirty="0"/>
          </a:p>
          <a:p>
            <a:pPr lvl="2"/>
            <a:r>
              <a:rPr lang="zh-CN" altLang="en-US" dirty="0"/>
              <a:t>符合运算符表示的关系，运算结果为</a:t>
            </a:r>
            <a:r>
              <a:rPr lang="en-US" altLang="zh-CN" dirty="0"/>
              <a:t>1</a:t>
            </a:r>
            <a:r>
              <a:rPr lang="zh-CN" altLang="en-US" dirty="0"/>
              <a:t>（或</a:t>
            </a:r>
            <a:r>
              <a:rPr lang="en-US" altLang="zh-CN" dirty="0"/>
              <a:t>true</a:t>
            </a:r>
            <a:r>
              <a:rPr lang="zh-CN" altLang="en-US" dirty="0"/>
              <a:t>）</a:t>
            </a:r>
            <a:endParaRPr lang="en-US" altLang="zh-CN" dirty="0"/>
          </a:p>
          <a:p>
            <a:pPr lvl="2"/>
            <a:r>
              <a:rPr lang="zh-CN" altLang="en-US" dirty="0"/>
              <a:t>不符合运算符表示的关系，运算结果为</a:t>
            </a:r>
            <a:r>
              <a:rPr lang="en-US" altLang="zh-CN" dirty="0"/>
              <a:t>0</a:t>
            </a:r>
            <a:r>
              <a:rPr lang="zh-CN" altLang="en-US" dirty="0"/>
              <a:t>（或</a:t>
            </a:r>
            <a:r>
              <a:rPr lang="en-US" altLang="zh-CN" dirty="0"/>
              <a:t>false</a:t>
            </a:r>
            <a:r>
              <a:rPr lang="zh-CN" altLang="en-US" dirty="0"/>
              <a:t>）</a:t>
            </a:r>
            <a:endParaRPr lang="en-US" altLang="zh-CN" dirty="0"/>
          </a:p>
          <a:p>
            <a:r>
              <a:rPr lang="zh-CN" altLang="en-US" dirty="0"/>
              <a:t>关系表达式的值</a:t>
            </a:r>
            <a:endParaRPr lang="en-US" altLang="zh-CN" dirty="0"/>
          </a:p>
          <a:p>
            <a:pPr lvl="1"/>
            <a:r>
              <a:rPr lang="zh-CN" altLang="en-US" dirty="0"/>
              <a:t>布尔类型</a:t>
            </a:r>
            <a:endParaRPr lang="en-US" altLang="zh-CN" dirty="0"/>
          </a:p>
          <a:p>
            <a:pPr lvl="2"/>
            <a:r>
              <a:rPr lang="zh-CN" altLang="en-US" dirty="0"/>
              <a:t>符合运算符表示的关系，表达式的值为</a:t>
            </a:r>
            <a:r>
              <a:rPr lang="en-US" altLang="zh-CN" dirty="0"/>
              <a:t>1</a:t>
            </a:r>
            <a:r>
              <a:rPr lang="zh-CN" altLang="en-US" dirty="0"/>
              <a:t>（或</a:t>
            </a:r>
            <a:r>
              <a:rPr lang="en-US" altLang="zh-CN" dirty="0"/>
              <a:t>true</a:t>
            </a:r>
            <a:r>
              <a:rPr lang="zh-CN" altLang="en-US" dirty="0"/>
              <a:t>）</a:t>
            </a:r>
            <a:endParaRPr lang="en-US" altLang="zh-CN" dirty="0"/>
          </a:p>
          <a:p>
            <a:pPr lvl="2"/>
            <a:r>
              <a:rPr lang="zh-CN" altLang="en-US" dirty="0"/>
              <a:t>不符合运算符表示的关系，表达式的值为</a:t>
            </a:r>
            <a:r>
              <a:rPr lang="en-US" altLang="zh-CN" dirty="0"/>
              <a:t>0</a:t>
            </a:r>
            <a:r>
              <a:rPr lang="zh-CN" altLang="en-US" dirty="0"/>
              <a:t>（或</a:t>
            </a:r>
            <a:r>
              <a:rPr lang="en-US" altLang="zh-CN" dirty="0"/>
              <a:t>false</a:t>
            </a:r>
            <a:r>
              <a:rPr lang="zh-CN" altLang="en-US" dirty="0"/>
              <a:t>）</a:t>
            </a:r>
          </a:p>
        </p:txBody>
      </p:sp>
      <p:sp>
        <p:nvSpPr>
          <p:cNvPr id="4" name="Rectangle 2">
            <a:extLst>
              <a:ext uri="{FF2B5EF4-FFF2-40B4-BE49-F238E27FC236}">
                <a16:creationId xmlns="" xmlns:a16="http://schemas.microsoft.com/office/drawing/2014/main" id="{A97D10E0-500B-4F0A-A312-B4DA15A06DE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3572D0B6-6DDA-4A2C-A521-175D43F289C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67403D67-16C6-4D2C-89B4-A9BF1FAB82CA}"/>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9CEA00E4-5572-4D27-B57B-6C43849C65B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16C9D6DD-CC00-4A53-8E92-2D3F12025DA6}"/>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8E71D38E-32C9-4239-980B-425048358F5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0" name="矩形 9">
            <a:hlinkClick r:id="" action="ppaction://noaction"/>
            <a:extLst>
              <a:ext uri="{FF2B5EF4-FFF2-40B4-BE49-F238E27FC236}">
                <a16:creationId xmlns="" xmlns:a16="http://schemas.microsoft.com/office/drawing/2014/main" id="{ADCB21CD-4E74-47D1-AFBB-EF3167FF8F6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a:extLst>
              <a:ext uri="{FF2B5EF4-FFF2-40B4-BE49-F238E27FC236}">
                <a16:creationId xmlns="" xmlns:a16="http://schemas.microsoft.com/office/drawing/2014/main" id="{6C081E9F-FCD7-4157-BC07-0E918BB320B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a:extLst>
              <a:ext uri="{FF2B5EF4-FFF2-40B4-BE49-F238E27FC236}">
                <a16:creationId xmlns="" xmlns:a16="http://schemas.microsoft.com/office/drawing/2014/main" id="{FC41461B-25DE-458F-85FF-C029661E28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a:extLst>
              <a:ext uri="{FF2B5EF4-FFF2-40B4-BE49-F238E27FC236}">
                <a16:creationId xmlns="" xmlns:a16="http://schemas.microsoft.com/office/drawing/2014/main" id="{138A0ADA-48BC-4EC0-AF24-24CAD8B5AB5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关系运算符</a:t>
            </a:r>
          </a:p>
        </p:txBody>
      </p:sp>
      <p:sp>
        <p:nvSpPr>
          <p:cNvPr id="14" name="矩形 13">
            <a:hlinkClick r:id="" action="ppaction://noaction"/>
            <a:extLst>
              <a:ext uri="{FF2B5EF4-FFF2-40B4-BE49-F238E27FC236}">
                <a16:creationId xmlns="" xmlns:a16="http://schemas.microsoft.com/office/drawing/2014/main" id="{70EBB37A-8443-4FA3-A2C5-13E2600B998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关系表达式求值</a:t>
            </a:r>
          </a:p>
        </p:txBody>
      </p:sp>
      <p:sp>
        <p:nvSpPr>
          <p:cNvPr id="15" name="矩形 14">
            <a:hlinkClick r:id="" action="ppaction://noaction"/>
            <a:extLst>
              <a:ext uri="{FF2B5EF4-FFF2-40B4-BE49-F238E27FC236}">
                <a16:creationId xmlns="" xmlns:a16="http://schemas.microsoft.com/office/drawing/2014/main" id="{DBA61998-354F-473B-90B7-1F05C60D6C1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 xmlns:a16="http://schemas.microsoft.com/office/drawing/2014/main" id="{EFCC5C77-B04E-44EF-BBC7-4A83D0202EE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关系运算中的隐式类型转换</a:t>
            </a:r>
          </a:p>
        </p:txBody>
      </p:sp>
    </p:spTree>
    <p:extLst>
      <p:ext uri="{BB962C8B-B14F-4D97-AF65-F5344CB8AC3E}">
        <p14:creationId xmlns:p14="http://schemas.microsoft.com/office/powerpoint/2010/main" val="543705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a:t>
            </a:r>
          </a:p>
        </p:txBody>
      </p:sp>
      <p:sp>
        <p:nvSpPr>
          <p:cNvPr id="3" name="内容占位符 2"/>
          <p:cNvSpPr>
            <a:spLocks noGrp="1"/>
          </p:cNvSpPr>
          <p:nvPr>
            <p:ph idx="1"/>
          </p:nvPr>
        </p:nvSpPr>
        <p:spPr/>
        <p:txBody>
          <a:bodyPr/>
          <a:lstStyle/>
          <a:p>
            <a:r>
              <a:rPr lang="zh-CN" altLang="en-US" dirty="0"/>
              <a:t>运算符</a:t>
            </a:r>
            <a:endParaRPr lang="en-US" altLang="zh-CN" dirty="0"/>
          </a:p>
          <a:p>
            <a:pPr lvl="1"/>
            <a:r>
              <a:rPr lang="zh-CN" altLang="en-US" dirty="0"/>
              <a:t>运算符含义由系统预设</a:t>
            </a:r>
            <a:endParaRPr lang="en-US" altLang="zh-CN" dirty="0"/>
          </a:p>
          <a:p>
            <a:pPr lvl="1"/>
            <a:r>
              <a:rPr lang="zh-CN" altLang="en-US" dirty="0"/>
              <a:t>对基本数据类型及其派生类型的数据进行运算</a:t>
            </a:r>
            <a:endParaRPr lang="en-US" altLang="zh-CN" dirty="0"/>
          </a:p>
          <a:p>
            <a:pPr lvl="1"/>
            <a:r>
              <a:rPr lang="zh-CN" altLang="en-US" dirty="0"/>
              <a:t>某些运算符可以一符多用，如</a:t>
            </a:r>
            <a:r>
              <a:rPr lang="en-US" altLang="zh-CN" dirty="0"/>
              <a:t>*</a:t>
            </a:r>
            <a:r>
              <a:rPr lang="zh-CN" altLang="en-US" dirty="0"/>
              <a:t>、</a:t>
            </a:r>
            <a:r>
              <a:rPr lang="en-US" altLang="zh-CN" dirty="0"/>
              <a:t>&amp;</a:t>
            </a:r>
            <a:r>
              <a:rPr lang="zh-CN" altLang="en-US" dirty="0"/>
              <a:t>等</a:t>
            </a:r>
            <a:endParaRPr lang="en-US" altLang="zh-CN" dirty="0"/>
          </a:p>
          <a:p>
            <a:pPr lvl="1"/>
            <a:r>
              <a:rPr lang="zh-CN" altLang="en-US" dirty="0"/>
              <a:t>每一类运算符都可以构成相应类型的表达式</a:t>
            </a:r>
            <a:endParaRPr lang="en-US" altLang="zh-CN" dirty="0"/>
          </a:p>
          <a:p>
            <a:pPr lvl="1"/>
            <a:r>
              <a:rPr lang="zh-CN" altLang="en-US" dirty="0"/>
              <a:t>不同类的运算符可以放在一起构造复合运算的表达式</a:t>
            </a:r>
            <a:endParaRPr lang="en-US" altLang="zh-CN" dirty="0"/>
          </a:p>
          <a:p>
            <a:pPr lvl="1"/>
            <a:r>
              <a:rPr lang="zh-CN" altLang="en-US" dirty="0"/>
              <a:t>运算符可以重载</a:t>
            </a:r>
            <a:endParaRPr lang="en-US" altLang="zh-CN" dirty="0"/>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3420768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关系运算</a:t>
            </a:r>
          </a:p>
        </p:txBody>
      </p:sp>
      <p:sp>
        <p:nvSpPr>
          <p:cNvPr id="3" name="内容占位符 2"/>
          <p:cNvSpPr>
            <a:spLocks noGrp="1"/>
          </p:cNvSpPr>
          <p:nvPr>
            <p:ph idx="1"/>
          </p:nvPr>
        </p:nvSpPr>
        <p:spPr/>
        <p:txBody>
          <a:bodyPr/>
          <a:lstStyle/>
          <a:p>
            <a:r>
              <a:rPr lang="zh-CN" altLang="en-US" dirty="0"/>
              <a:t>优先级</a:t>
            </a:r>
            <a:endParaRPr lang="en-US" altLang="zh-CN" dirty="0"/>
          </a:p>
          <a:p>
            <a:pPr lvl="1"/>
            <a:r>
              <a:rPr lang="zh-CN" altLang="en-US" dirty="0"/>
              <a:t>算术运算符优先于关系运算符</a:t>
            </a:r>
            <a:endParaRPr lang="en-US" altLang="zh-CN" dirty="0"/>
          </a:p>
          <a:p>
            <a:pPr lvl="1"/>
            <a:r>
              <a:rPr lang="en-US" altLang="zh-CN" dirty="0"/>
              <a:t>&lt;</a:t>
            </a:r>
            <a:r>
              <a:rPr lang="zh-CN" altLang="en-US" dirty="0"/>
              <a:t>、</a:t>
            </a:r>
            <a:r>
              <a:rPr lang="en-US" altLang="zh-CN" dirty="0"/>
              <a:t>&lt;=</a:t>
            </a:r>
            <a:r>
              <a:rPr lang="zh-CN" altLang="en-US" dirty="0"/>
              <a:t>、</a:t>
            </a:r>
            <a:r>
              <a:rPr lang="en-US" altLang="zh-CN" dirty="0"/>
              <a:t>&gt;</a:t>
            </a:r>
            <a:r>
              <a:rPr lang="zh-CN" altLang="en-US" dirty="0"/>
              <a:t>、</a:t>
            </a:r>
            <a:r>
              <a:rPr lang="en-US" altLang="zh-CN" dirty="0"/>
              <a:t>&gt;=</a:t>
            </a:r>
            <a:r>
              <a:rPr lang="zh-CN" altLang="en-US" dirty="0"/>
              <a:t>优先于</a:t>
            </a:r>
            <a:r>
              <a:rPr lang="en-US" altLang="zh-CN" dirty="0"/>
              <a:t>==</a:t>
            </a:r>
            <a:r>
              <a:rPr lang="zh-CN" altLang="en-US" dirty="0"/>
              <a:t>和</a:t>
            </a:r>
            <a:r>
              <a:rPr lang="en-US" altLang="zh-CN" dirty="0"/>
              <a:t>!=</a:t>
            </a:r>
          </a:p>
          <a:p>
            <a:r>
              <a:rPr lang="zh-CN" altLang="en-US" dirty="0"/>
              <a:t>结合性</a:t>
            </a:r>
            <a:endParaRPr lang="en-US" altLang="zh-CN" dirty="0"/>
          </a:p>
          <a:p>
            <a:pPr lvl="1"/>
            <a:r>
              <a:rPr lang="zh-CN" altLang="en-US" dirty="0"/>
              <a:t>同优先级的运算符为左结合</a:t>
            </a:r>
            <a:endParaRPr lang="en-US" altLang="zh-CN" dirty="0"/>
          </a:p>
          <a:p>
            <a:r>
              <a:rPr lang="zh-CN" altLang="en-US" dirty="0"/>
              <a:t>数据类型转换</a:t>
            </a:r>
            <a:endParaRPr lang="en-US" altLang="zh-CN" dirty="0"/>
          </a:p>
          <a:p>
            <a:pPr lvl="1"/>
            <a:r>
              <a:rPr lang="zh-CN" altLang="en-US" dirty="0"/>
              <a:t>布尔型与整型的相互转换</a:t>
            </a:r>
            <a:endParaRPr lang="en-US" altLang="zh-CN" dirty="0"/>
          </a:p>
          <a:p>
            <a:pPr lvl="2"/>
            <a:r>
              <a:rPr lang="en-US" altLang="zh-CN" dirty="0" err="1"/>
              <a:t>bool</a:t>
            </a:r>
            <a:r>
              <a:rPr lang="en-US" altLang="zh-CN" dirty="0"/>
              <a:t> b = 7;</a:t>
            </a:r>
            <a:r>
              <a:rPr lang="zh-CN" altLang="en-US" dirty="0"/>
              <a:t>（</a:t>
            </a:r>
            <a:r>
              <a:rPr lang="en-US" altLang="zh-CN" dirty="0"/>
              <a:t>b</a:t>
            </a:r>
            <a:r>
              <a:rPr lang="zh-CN" altLang="en-US" dirty="0"/>
              <a:t>的布尔值为</a:t>
            </a:r>
            <a:r>
              <a:rPr lang="en-US" altLang="zh-CN" dirty="0"/>
              <a:t>true</a:t>
            </a:r>
            <a:r>
              <a:rPr lang="zh-CN" altLang="en-US" dirty="0"/>
              <a:t>）</a:t>
            </a:r>
            <a:endParaRPr lang="en-US" altLang="zh-CN" dirty="0"/>
          </a:p>
          <a:p>
            <a:pPr lvl="2"/>
            <a:r>
              <a:rPr lang="en-US" altLang="zh-CN" dirty="0" err="1"/>
              <a:t>int</a:t>
            </a:r>
            <a:r>
              <a:rPr lang="en-US" altLang="zh-CN" dirty="0"/>
              <a:t> n = true;</a:t>
            </a:r>
            <a:r>
              <a:rPr lang="zh-CN" altLang="en-US" dirty="0"/>
              <a:t>（</a:t>
            </a:r>
            <a:r>
              <a:rPr lang="en-US" altLang="zh-CN" dirty="0"/>
              <a:t>n</a:t>
            </a:r>
            <a:r>
              <a:rPr lang="zh-CN" altLang="en-US" dirty="0"/>
              <a:t>的整型数值为</a:t>
            </a:r>
            <a:r>
              <a:rPr lang="en-US" altLang="zh-CN" dirty="0"/>
              <a:t>1</a:t>
            </a:r>
            <a:r>
              <a:rPr lang="zh-CN" altLang="en-US" dirty="0"/>
              <a:t>）</a:t>
            </a:r>
          </a:p>
        </p:txBody>
      </p:sp>
      <p:sp>
        <p:nvSpPr>
          <p:cNvPr id="4" name="Rectangle 2">
            <a:extLst>
              <a:ext uri="{FF2B5EF4-FFF2-40B4-BE49-F238E27FC236}">
                <a16:creationId xmlns="" xmlns:a16="http://schemas.microsoft.com/office/drawing/2014/main" id="{82491B6B-E5D4-48CC-8B15-98A679F1749E}"/>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DD72CA3D-0383-4FF1-86D2-9974BABF547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1AF8ED72-90A0-4887-B9A6-6C686B4718B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4BC1EB0C-DF9E-4FDF-BFDB-6536B5FB2310}"/>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4D8ED7F1-5C07-46AD-B5ED-ABE6DBEF97D1}"/>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767ABB74-F61F-4841-A84E-0AE9F2DC2B9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0" name="矩形 9">
            <a:hlinkClick r:id="" action="ppaction://noaction"/>
            <a:extLst>
              <a:ext uri="{FF2B5EF4-FFF2-40B4-BE49-F238E27FC236}">
                <a16:creationId xmlns="" xmlns:a16="http://schemas.microsoft.com/office/drawing/2014/main" id="{2BA4A9B4-A000-4EDF-B783-DB616DD3646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a:extLst>
              <a:ext uri="{FF2B5EF4-FFF2-40B4-BE49-F238E27FC236}">
                <a16:creationId xmlns="" xmlns:a16="http://schemas.microsoft.com/office/drawing/2014/main" id="{C0FDFDBE-3540-4027-847F-0796AB757B5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a:extLst>
              <a:ext uri="{FF2B5EF4-FFF2-40B4-BE49-F238E27FC236}">
                <a16:creationId xmlns="" xmlns:a16="http://schemas.microsoft.com/office/drawing/2014/main" id="{7CDDA191-1CEF-4F7D-87F2-B2C60169315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a:extLst>
              <a:ext uri="{FF2B5EF4-FFF2-40B4-BE49-F238E27FC236}">
                <a16:creationId xmlns="" xmlns:a16="http://schemas.microsoft.com/office/drawing/2014/main" id="{C428673D-EAC7-4E94-ACD7-66EBDD1CA09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关系运算符</a:t>
            </a:r>
          </a:p>
        </p:txBody>
      </p:sp>
      <p:sp>
        <p:nvSpPr>
          <p:cNvPr id="14" name="矩形 13">
            <a:hlinkClick r:id="" action="ppaction://noaction"/>
            <a:extLst>
              <a:ext uri="{FF2B5EF4-FFF2-40B4-BE49-F238E27FC236}">
                <a16:creationId xmlns="" xmlns:a16="http://schemas.microsoft.com/office/drawing/2014/main" id="{2530FBBF-744F-4DFF-9D8F-11F99326CA0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关系表达式求值</a:t>
            </a:r>
          </a:p>
        </p:txBody>
      </p:sp>
      <p:sp>
        <p:nvSpPr>
          <p:cNvPr id="15" name="矩形 14">
            <a:hlinkClick r:id="" action="ppaction://noaction"/>
            <a:extLst>
              <a:ext uri="{FF2B5EF4-FFF2-40B4-BE49-F238E27FC236}">
                <a16:creationId xmlns="" xmlns:a16="http://schemas.microsoft.com/office/drawing/2014/main" id="{9E643E11-CD91-4331-B1CF-2BF8AE6C258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 xmlns:a16="http://schemas.microsoft.com/office/drawing/2014/main" id="{6CC41269-0353-4BE3-B80D-4464EFCD1E1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关系运算中的隐式类型转换</a:t>
            </a:r>
          </a:p>
        </p:txBody>
      </p:sp>
    </p:spTree>
    <p:extLst>
      <p:ext uri="{BB962C8B-B14F-4D97-AF65-F5344CB8AC3E}">
        <p14:creationId xmlns:p14="http://schemas.microsoft.com/office/powerpoint/2010/main" val="3982873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179507" y="1844824"/>
            <a:ext cx="8734901" cy="1727783"/>
            <a:chOff x="-2843387" y="3212518"/>
            <a:chExt cx="8734918" cy="1727791"/>
          </a:xfrm>
        </p:grpSpPr>
        <p:sp>
          <p:nvSpPr>
            <p:cNvPr id="65" name="五边形 64"/>
            <p:cNvSpPr/>
            <p:nvPr/>
          </p:nvSpPr>
          <p:spPr bwMode="auto">
            <a:xfrm flipH="1">
              <a:off x="-2444927"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2843387" y="3218860"/>
              <a:ext cx="788995" cy="788993"/>
              <a:chOff x="-3632374" y="2575918"/>
              <a:chExt cx="788995" cy="788993"/>
            </a:xfrm>
          </p:grpSpPr>
          <p:sp>
            <p:nvSpPr>
              <p:cNvPr id="71" name="椭圆 70"/>
              <p:cNvSpPr>
                <a:spLocks noChangeAspect="1"/>
              </p:cNvSpPr>
              <p:nvPr/>
            </p:nvSpPr>
            <p:spPr bwMode="auto">
              <a:xfrm>
                <a:off x="-3632369"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3632374"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058877" y="1846540"/>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5957" y="1785588"/>
            <a:ext cx="885840" cy="885840"/>
          </a:xfrm>
          <a:prstGeom prst="rect">
            <a:avLst/>
          </a:prstGeom>
        </p:spPr>
      </p:pic>
      <p:sp>
        <p:nvSpPr>
          <p:cNvPr id="47"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51" name="Rectangle 2">
            <a:extLst>
              <a:ext uri="{FF2B5EF4-FFF2-40B4-BE49-F238E27FC236}">
                <a16:creationId xmlns="" xmlns:a16="http://schemas.microsoft.com/office/drawing/2014/main" id="{5AA340B9-47E0-4EAB-93A9-F170B5FFAE9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4">
            <a:extLst>
              <a:ext uri="{FF2B5EF4-FFF2-40B4-BE49-F238E27FC236}">
                <a16:creationId xmlns="" xmlns:a16="http://schemas.microsoft.com/office/drawing/2014/main" id="{3263BCCF-D5A5-416D-8E20-BFFE46070BBC}"/>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 name="Rectangle 6">
            <a:extLst>
              <a:ext uri="{FF2B5EF4-FFF2-40B4-BE49-F238E27FC236}">
                <a16:creationId xmlns="" xmlns:a16="http://schemas.microsoft.com/office/drawing/2014/main" id="{D6B4EC55-2D9B-4D94-8DB0-716AB8EAE4D7}"/>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8">
            <a:extLst>
              <a:ext uri="{FF2B5EF4-FFF2-40B4-BE49-F238E27FC236}">
                <a16:creationId xmlns="" xmlns:a16="http://schemas.microsoft.com/office/drawing/2014/main" id="{99A49BD2-FFC3-49E7-A738-CC67395184C1}"/>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9">
            <a:extLst>
              <a:ext uri="{FF2B5EF4-FFF2-40B4-BE49-F238E27FC236}">
                <a16:creationId xmlns="" xmlns:a16="http://schemas.microsoft.com/office/drawing/2014/main" id="{872BAC8B-F28E-4128-A465-51F585390A83}"/>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3" name="矩形 72">
            <a:hlinkClick r:id="rId5" action="ppaction://hlinksldjump"/>
            <a:extLst>
              <a:ext uri="{FF2B5EF4-FFF2-40B4-BE49-F238E27FC236}">
                <a16:creationId xmlns="" xmlns:a16="http://schemas.microsoft.com/office/drawing/2014/main" id="{2297B8B1-16EB-4E7D-9CB0-B4A8A04AFC3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75" name="矩形 74">
            <a:hlinkClick r:id="" action="ppaction://noaction"/>
            <a:extLst>
              <a:ext uri="{FF2B5EF4-FFF2-40B4-BE49-F238E27FC236}">
                <a16:creationId xmlns="" xmlns:a16="http://schemas.microsoft.com/office/drawing/2014/main" id="{841C4AAC-566F-4463-9248-25E9D7DA6F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76" name="矩形 75">
            <a:hlinkClick r:id="" action="ppaction://noaction"/>
            <a:extLst>
              <a:ext uri="{FF2B5EF4-FFF2-40B4-BE49-F238E27FC236}">
                <a16:creationId xmlns="" xmlns:a16="http://schemas.microsoft.com/office/drawing/2014/main" id="{7E1E7FDA-6AC6-4096-97B3-9C62A01435D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77" name="矩形 76">
            <a:hlinkClick r:id="" action="ppaction://noaction"/>
            <a:extLst>
              <a:ext uri="{FF2B5EF4-FFF2-40B4-BE49-F238E27FC236}">
                <a16:creationId xmlns="" xmlns:a16="http://schemas.microsoft.com/office/drawing/2014/main" id="{46431A0A-2A80-4C3B-8B92-28F16E95697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78" name="矩形 77">
            <a:hlinkClick r:id="" action="ppaction://noaction"/>
            <a:extLst>
              <a:ext uri="{FF2B5EF4-FFF2-40B4-BE49-F238E27FC236}">
                <a16:creationId xmlns="" xmlns:a16="http://schemas.microsoft.com/office/drawing/2014/main" id="{BDFBA4A4-10E4-49A1-96FC-9182722B487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79" name="矩形 78">
            <a:hlinkClick r:id="" action="ppaction://noaction"/>
            <a:extLst>
              <a:ext uri="{FF2B5EF4-FFF2-40B4-BE49-F238E27FC236}">
                <a16:creationId xmlns="" xmlns:a16="http://schemas.microsoft.com/office/drawing/2014/main" id="{C0AF65E5-31E8-4F09-B3F8-AD3C748C35C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80" name="矩形 79">
            <a:hlinkClick r:id="" action="ppaction://noaction"/>
            <a:extLst>
              <a:ext uri="{FF2B5EF4-FFF2-40B4-BE49-F238E27FC236}">
                <a16:creationId xmlns="" xmlns:a16="http://schemas.microsoft.com/office/drawing/2014/main" id="{D220B028-B4D0-44F0-80DD-DA12255C804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81" name="矩形 80">
            <a:hlinkClick r:id="" action="ppaction://noaction"/>
            <a:extLst>
              <a:ext uri="{FF2B5EF4-FFF2-40B4-BE49-F238E27FC236}">
                <a16:creationId xmlns="" xmlns:a16="http://schemas.microsoft.com/office/drawing/2014/main" id="{A547110D-5A38-453F-BF54-41D7583F7DD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48306554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逻辑运算</a:t>
            </a:r>
            <a:r>
              <a:rPr lang="zh-CN" altLang="en-US" dirty="0" smtClean="0"/>
              <a:t>符（</a:t>
            </a:r>
            <a:r>
              <a:rPr lang="en-US" altLang="zh-CN" dirty="0" smtClean="0"/>
              <a:t>Logical operators</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latin typeface="+mn-ea"/>
                <a:ea typeface="+mn-ea"/>
              </a:rPr>
              <a:t>逻辑运算符</a:t>
            </a:r>
            <a:r>
              <a:rPr lang="zh-CN" altLang="en-US" dirty="0">
                <a:latin typeface="+mn-ea"/>
                <a:ea typeface="+mn-ea"/>
              </a:rPr>
              <a:t>可以将关系表达式或者将具有数值类型或指针类型的一般表达式以及逻辑值</a:t>
            </a:r>
            <a:r>
              <a:rPr lang="zh-CN" altLang="en-US" dirty="0">
                <a:solidFill>
                  <a:srgbClr val="FF0000"/>
                </a:solidFill>
                <a:latin typeface="+mn-ea"/>
                <a:ea typeface="+mn-ea"/>
              </a:rPr>
              <a:t>连接</a:t>
            </a:r>
            <a:r>
              <a:rPr lang="zh-CN" altLang="en-US" dirty="0">
                <a:latin typeface="+mn-ea"/>
                <a:ea typeface="+mn-ea"/>
              </a:rPr>
              <a:t>在一起, 进而可用于</a:t>
            </a:r>
            <a:r>
              <a:rPr lang="zh-CN" altLang="en-US" dirty="0">
                <a:solidFill>
                  <a:srgbClr val="FF0000"/>
                </a:solidFill>
                <a:latin typeface="+mn-ea"/>
                <a:ea typeface="+mn-ea"/>
              </a:rPr>
              <a:t>表达更加复杂的具有某种关系的一个条件</a:t>
            </a:r>
            <a:endParaRPr lang="en-US" altLang="zh-CN" dirty="0">
              <a:solidFill>
                <a:srgbClr val="FF0000"/>
              </a:solidFill>
              <a:latin typeface="+mn-ea"/>
              <a:ea typeface="+mn-ea"/>
            </a:endParaRPr>
          </a:p>
          <a:p>
            <a:r>
              <a:rPr lang="zh-CN" altLang="en-US" dirty="0"/>
              <a:t>逻辑运算符</a:t>
            </a:r>
            <a:endParaRPr lang="en-US" altLang="zh-CN" dirty="0"/>
          </a:p>
          <a:p>
            <a:pPr lvl="1"/>
            <a:r>
              <a:rPr lang="zh-CN" altLang="en-US" dirty="0">
                <a:solidFill>
                  <a:srgbClr val="0000FF"/>
                </a:solidFill>
                <a:latin typeface="+mj-ea"/>
                <a:ea typeface="+mj-ea"/>
              </a:rPr>
              <a:t>单目</a:t>
            </a:r>
            <a:r>
              <a:rPr lang="zh-CN" altLang="en-US" dirty="0" smtClean="0">
                <a:solidFill>
                  <a:srgbClr val="0000FF"/>
                </a:solidFill>
                <a:latin typeface="+mj-ea"/>
                <a:ea typeface="+mj-ea"/>
              </a:rPr>
              <a:t>运算符</a:t>
            </a:r>
            <a:endParaRPr lang="en-US" altLang="zh-CN" dirty="0" smtClean="0">
              <a:solidFill>
                <a:srgbClr val="0000FF"/>
              </a:solidFill>
              <a:latin typeface="+mj-ea"/>
              <a:ea typeface="+mj-ea"/>
            </a:endParaRPr>
          </a:p>
          <a:p>
            <a:pPr lvl="2"/>
            <a:r>
              <a:rPr lang="zh-CN" altLang="en-US" dirty="0" smtClean="0">
                <a:solidFill>
                  <a:srgbClr val="0000FF"/>
                </a:solidFill>
                <a:latin typeface="+mj-ea"/>
                <a:ea typeface="+mj-ea"/>
              </a:rPr>
              <a:t>逻辑</a:t>
            </a:r>
            <a:r>
              <a:rPr lang="zh-CN" altLang="en-US" dirty="0">
                <a:solidFill>
                  <a:srgbClr val="0000FF"/>
                </a:solidFill>
                <a:latin typeface="+mj-ea"/>
                <a:ea typeface="+mj-ea"/>
              </a:rPr>
              <a:t>非</a:t>
            </a:r>
            <a:r>
              <a:rPr lang="zh-CN" altLang="en-US" dirty="0" smtClean="0">
                <a:solidFill>
                  <a:srgbClr val="0000FF"/>
                </a:solidFill>
                <a:latin typeface="+mj-ea"/>
                <a:ea typeface="+mj-ea"/>
              </a:rPr>
              <a:t>！</a:t>
            </a:r>
            <a:endParaRPr lang="en-US" altLang="zh-CN" dirty="0">
              <a:solidFill>
                <a:srgbClr val="0000FF"/>
              </a:solidFill>
              <a:latin typeface="+mj-ea"/>
              <a:ea typeface="+mj-ea"/>
            </a:endParaRPr>
          </a:p>
          <a:p>
            <a:pPr lvl="1"/>
            <a:r>
              <a:rPr lang="zh-CN" altLang="en-US" dirty="0">
                <a:solidFill>
                  <a:srgbClr val="0000FF"/>
                </a:solidFill>
                <a:latin typeface="+mj-ea"/>
                <a:ea typeface="+mj-ea"/>
              </a:rPr>
              <a:t>双目运算符</a:t>
            </a:r>
            <a:endParaRPr lang="en-US" altLang="zh-CN" dirty="0">
              <a:solidFill>
                <a:srgbClr val="0000FF"/>
              </a:solidFill>
              <a:latin typeface="+mj-ea"/>
              <a:ea typeface="+mj-ea"/>
            </a:endParaRPr>
          </a:p>
          <a:p>
            <a:pPr lvl="2"/>
            <a:r>
              <a:rPr lang="zh-CN" altLang="en-US" dirty="0">
                <a:solidFill>
                  <a:srgbClr val="0000FF"/>
                </a:solidFill>
                <a:latin typeface="+mj-ea"/>
                <a:ea typeface="+mj-ea"/>
              </a:rPr>
              <a:t>逻辑与</a:t>
            </a:r>
            <a:r>
              <a:rPr lang="en-US" altLang="zh-CN" dirty="0">
                <a:solidFill>
                  <a:srgbClr val="0000FF"/>
                </a:solidFill>
                <a:latin typeface="+mj-ea"/>
                <a:ea typeface="+mj-ea"/>
              </a:rPr>
              <a:t>&amp;&amp;</a:t>
            </a:r>
          </a:p>
          <a:p>
            <a:pPr lvl="2"/>
            <a:r>
              <a:rPr lang="zh-CN" altLang="en-US" dirty="0">
                <a:solidFill>
                  <a:srgbClr val="0000FF"/>
                </a:solidFill>
                <a:latin typeface="+mj-ea"/>
                <a:ea typeface="+mj-ea"/>
              </a:rPr>
              <a:t>逻辑或</a:t>
            </a:r>
            <a:r>
              <a:rPr lang="en-US" altLang="zh-CN" dirty="0">
                <a:solidFill>
                  <a:srgbClr val="0000FF"/>
                </a:solidFill>
                <a:latin typeface="+mj-ea"/>
                <a:ea typeface="+mj-ea"/>
              </a:rPr>
              <a:t>||</a:t>
            </a:r>
            <a:endParaRPr lang="zh-CN" altLang="en-US" dirty="0">
              <a:solidFill>
                <a:srgbClr val="0000FF"/>
              </a:solidFill>
              <a:latin typeface="+mj-ea"/>
              <a:ea typeface="+mj-ea"/>
            </a:endParaRPr>
          </a:p>
        </p:txBody>
      </p:sp>
      <p:sp>
        <p:nvSpPr>
          <p:cNvPr id="4" name="Rectangle 2">
            <a:extLst>
              <a:ext uri="{FF2B5EF4-FFF2-40B4-BE49-F238E27FC236}">
                <a16:creationId xmlns="" xmlns:a16="http://schemas.microsoft.com/office/drawing/2014/main" id="{6F341016-F4AF-4DFB-B4EC-19537E49A134}"/>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34F12CDD-3020-432A-89CD-CEFCA9CA368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1D889147-9FBE-4612-961E-C1911B7B5013}"/>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6C102B02-9FE0-44D2-A3DD-13F50210734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A0B92FA6-CEE0-4E5B-B8BD-CC5E185FEAE4}"/>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0C9CF43B-E7A4-4831-8C2D-B7E9C96C0D5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A0A1D971-8623-44BD-B317-E586535B3FE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7F00AFD2-AF1D-4609-BD07-6F347BE008E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2D353632-690C-46D3-8BDB-08D65A1E65B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F0542460-8CF5-481E-88BA-6B942EA866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4" name="矩形 13">
            <a:hlinkClick r:id="" action="ppaction://noaction"/>
            <a:extLst>
              <a:ext uri="{FF2B5EF4-FFF2-40B4-BE49-F238E27FC236}">
                <a16:creationId xmlns="" xmlns:a16="http://schemas.microsoft.com/office/drawing/2014/main" id="{38B71E04-B0CC-4A76-94A6-7C8C79D2E3A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5" name="矩形 14">
            <a:hlinkClick r:id="" action="ppaction://noaction"/>
            <a:extLst>
              <a:ext uri="{FF2B5EF4-FFF2-40B4-BE49-F238E27FC236}">
                <a16:creationId xmlns="" xmlns:a16="http://schemas.microsoft.com/office/drawing/2014/main" id="{8838881C-14DD-4D91-B93B-BF148DFFE73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 xmlns:a16="http://schemas.microsoft.com/office/drawing/2014/main" id="{BF8FBBE6-4FAB-400F-993C-0443308C269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1252639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逻辑表达式</a:t>
            </a:r>
          </a:p>
        </p:txBody>
      </p:sp>
      <p:sp>
        <p:nvSpPr>
          <p:cNvPr id="3" name="内容占位符 2"/>
          <p:cNvSpPr>
            <a:spLocks noGrp="1"/>
          </p:cNvSpPr>
          <p:nvPr>
            <p:ph idx="1"/>
          </p:nvPr>
        </p:nvSpPr>
        <p:spPr/>
        <p:txBody>
          <a:bodyPr/>
          <a:lstStyle/>
          <a:p>
            <a:r>
              <a:rPr lang="en-US" altLang="zh-CN" dirty="0"/>
              <a:t>!&lt;</a:t>
            </a:r>
            <a:r>
              <a:rPr lang="zh-CN" altLang="en-US" dirty="0"/>
              <a:t>运算分量</a:t>
            </a:r>
            <a:r>
              <a:rPr lang="en-US" altLang="zh-CN" dirty="0"/>
              <a:t>&gt;</a:t>
            </a:r>
          </a:p>
          <a:p>
            <a:endParaRPr lang="en-US" altLang="zh-CN" dirty="0"/>
          </a:p>
          <a:p>
            <a:r>
              <a:rPr lang="en-US" altLang="zh-CN" dirty="0"/>
              <a:t>&lt;</a:t>
            </a:r>
            <a:r>
              <a:rPr lang="zh-CN" altLang="en-US" dirty="0"/>
              <a:t>运算分量</a:t>
            </a:r>
            <a:r>
              <a:rPr lang="en-US" altLang="zh-CN" dirty="0"/>
              <a:t>&gt; &amp;&amp; &lt;</a:t>
            </a:r>
            <a:r>
              <a:rPr lang="zh-CN" altLang="en-US" dirty="0"/>
              <a:t>运算分量</a:t>
            </a:r>
            <a:r>
              <a:rPr lang="en-US" altLang="zh-CN" dirty="0"/>
              <a:t>&gt;</a:t>
            </a:r>
          </a:p>
          <a:p>
            <a:endParaRPr lang="en-US" altLang="zh-CN" dirty="0"/>
          </a:p>
          <a:p>
            <a:r>
              <a:rPr lang="en-US" altLang="zh-CN" dirty="0"/>
              <a:t>&lt;</a:t>
            </a:r>
            <a:r>
              <a:rPr lang="zh-CN" altLang="en-US" dirty="0"/>
              <a:t>运算分量</a:t>
            </a:r>
            <a:r>
              <a:rPr lang="en-US" altLang="zh-CN" dirty="0"/>
              <a:t>&gt; || &lt;</a:t>
            </a:r>
            <a:r>
              <a:rPr lang="zh-CN" altLang="en-US" dirty="0"/>
              <a:t>运算分量</a:t>
            </a:r>
            <a:r>
              <a:rPr lang="en-US" altLang="zh-CN" dirty="0"/>
              <a:t>&gt;</a:t>
            </a:r>
          </a:p>
          <a:p>
            <a:pPr lvl="1"/>
            <a:r>
              <a:rPr lang="zh-CN" altLang="en-US" dirty="0"/>
              <a:t>运算分量应是数值类型或指针类型的表达式</a:t>
            </a:r>
            <a:endParaRPr lang="en-US" altLang="zh-CN" dirty="0"/>
          </a:p>
          <a:p>
            <a:pPr lvl="1"/>
            <a:r>
              <a:rPr lang="zh-CN" altLang="en-US" dirty="0"/>
              <a:t>运算分量的值能够转换为布尔值</a:t>
            </a:r>
            <a:endParaRPr lang="en-US" altLang="zh-CN" dirty="0">
              <a:solidFill>
                <a:srgbClr val="FF0000"/>
              </a:solidFill>
            </a:endParaRPr>
          </a:p>
        </p:txBody>
      </p:sp>
      <p:sp>
        <p:nvSpPr>
          <p:cNvPr id="4" name="Rectangle 2">
            <a:extLst>
              <a:ext uri="{FF2B5EF4-FFF2-40B4-BE49-F238E27FC236}">
                <a16:creationId xmlns="" xmlns:a16="http://schemas.microsoft.com/office/drawing/2014/main" id="{9DFC6C21-456A-4F53-89A0-63C4D3DF5692}"/>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C8BD213D-85CB-4DF6-AC1C-0CE17E35B60E}"/>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F88BEE8B-C76C-4CB1-BD06-09832ED978A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9BD51A61-D2C6-4A40-9288-9ECCACA2248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404B9A16-C398-4272-B944-3A81CB15B318}"/>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8CD64D9F-65DF-4F68-9EB8-D745AD44137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54200E09-C225-4A4D-A54F-823A4EA00B4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DAC961F6-1778-4150-A5CF-09F07B522CC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82F7D95A-4446-4E08-959A-4B097537700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359BD38A-9D3F-4BD8-A2D1-556531B6631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4" name="矩形 13">
            <a:hlinkClick r:id="" action="ppaction://noaction"/>
            <a:extLst>
              <a:ext uri="{FF2B5EF4-FFF2-40B4-BE49-F238E27FC236}">
                <a16:creationId xmlns="" xmlns:a16="http://schemas.microsoft.com/office/drawing/2014/main" id="{247D6CE2-D3A0-444A-A183-F2E1C54AE76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5" name="矩形 14">
            <a:hlinkClick r:id="" action="ppaction://noaction"/>
            <a:extLst>
              <a:ext uri="{FF2B5EF4-FFF2-40B4-BE49-F238E27FC236}">
                <a16:creationId xmlns="" xmlns:a16="http://schemas.microsoft.com/office/drawing/2014/main" id="{1DA09678-E689-40C2-824F-78B077DC841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 xmlns:a16="http://schemas.microsoft.com/office/drawing/2014/main" id="{18147125-A201-41F1-81C5-CC22534B112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28785383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逻辑表达式求值</a:t>
            </a:r>
          </a:p>
        </p:txBody>
      </p:sp>
      <p:sp>
        <p:nvSpPr>
          <p:cNvPr id="3" name="内容占位符 2"/>
          <p:cNvSpPr>
            <a:spLocks noGrp="1"/>
          </p:cNvSpPr>
          <p:nvPr>
            <p:ph idx="1"/>
          </p:nvPr>
        </p:nvSpPr>
        <p:spPr/>
        <p:txBody>
          <a:bodyPr/>
          <a:lstStyle/>
          <a:p>
            <a:r>
              <a:rPr lang="zh-CN" altLang="en-US" dirty="0"/>
              <a:t>运算步骤</a:t>
            </a:r>
            <a:endParaRPr lang="en-US" altLang="zh-CN" dirty="0"/>
          </a:p>
          <a:p>
            <a:pPr lvl="1"/>
            <a:r>
              <a:rPr lang="zh-CN" altLang="en-US" dirty="0"/>
              <a:t>计算运算分量的值</a:t>
            </a:r>
            <a:endParaRPr lang="en-US" altLang="zh-CN" dirty="0"/>
          </a:p>
          <a:p>
            <a:pPr lvl="1"/>
            <a:r>
              <a:rPr lang="zh-CN" altLang="en-US" dirty="0"/>
              <a:t>以值</a:t>
            </a:r>
            <a:r>
              <a:rPr lang="en-US" altLang="zh-CN" dirty="0"/>
              <a:t>0</a:t>
            </a:r>
            <a:r>
              <a:rPr lang="zh-CN" altLang="en-US" dirty="0"/>
              <a:t>为假（</a:t>
            </a:r>
            <a:r>
              <a:rPr lang="en-US" altLang="zh-CN" dirty="0"/>
              <a:t>false=0</a:t>
            </a:r>
            <a:r>
              <a:rPr lang="zh-CN" altLang="en-US" dirty="0"/>
              <a:t>），非</a:t>
            </a:r>
            <a:r>
              <a:rPr lang="en-US" altLang="zh-CN" dirty="0"/>
              <a:t>0</a:t>
            </a:r>
            <a:r>
              <a:rPr lang="zh-CN" altLang="en-US" dirty="0"/>
              <a:t>为真（</a:t>
            </a:r>
            <a:r>
              <a:rPr lang="en-US" altLang="zh-CN" dirty="0"/>
              <a:t>true=1</a:t>
            </a:r>
            <a:r>
              <a:rPr lang="zh-CN" altLang="en-US" dirty="0"/>
              <a:t>）</a:t>
            </a:r>
            <a:endParaRPr lang="en-US" altLang="zh-CN" dirty="0"/>
          </a:p>
          <a:p>
            <a:pPr lvl="1"/>
            <a:r>
              <a:rPr lang="zh-CN" altLang="en-US" dirty="0"/>
              <a:t>按不同逻辑运算符的含义进行运算</a:t>
            </a:r>
            <a:endParaRPr lang="en-US" altLang="zh-CN" dirty="0"/>
          </a:p>
          <a:p>
            <a:r>
              <a:rPr lang="zh-CN" altLang="en-US" dirty="0"/>
              <a:t>逻辑表达式的值</a:t>
            </a:r>
            <a:endParaRPr lang="en-US" altLang="zh-CN" dirty="0"/>
          </a:p>
          <a:p>
            <a:pPr lvl="1"/>
            <a:r>
              <a:rPr lang="zh-CN" altLang="en-US" dirty="0"/>
              <a:t>逻辑运算的结果，布尔类型</a:t>
            </a:r>
            <a:endParaRPr lang="en-US" altLang="zh-CN" dirty="0"/>
          </a:p>
          <a:p>
            <a:endParaRPr lang="zh-CN" altLang="en-US" dirty="0"/>
          </a:p>
        </p:txBody>
      </p:sp>
      <p:sp>
        <p:nvSpPr>
          <p:cNvPr id="4" name="Rectangle 2">
            <a:extLst>
              <a:ext uri="{FF2B5EF4-FFF2-40B4-BE49-F238E27FC236}">
                <a16:creationId xmlns="" xmlns:a16="http://schemas.microsoft.com/office/drawing/2014/main" id="{36F47939-63EE-4172-A14C-986F303EF02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048F5DC8-333D-43D3-B3DA-5CDA0CA681C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8FB7EB36-405B-42EE-872B-A59A9EC0F153}"/>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8EF390E1-A17B-4C89-99DE-2CD24D03434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5C775BB3-FB6A-464F-AF81-3D21FC7E6C98}"/>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4851260D-99F3-47B3-B7B3-6EF3E4F4B4F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BAD62943-C9EA-4E5F-B611-F81356046E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C4ECCC52-9C4A-489C-A7BC-2E55AF7F6B2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851EF46E-793C-481B-8DD6-3BD7751B892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5D9AA57C-236D-427C-9BD9-52701290EC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4" name="矩形 13">
            <a:hlinkClick r:id="" action="ppaction://noaction"/>
            <a:extLst>
              <a:ext uri="{FF2B5EF4-FFF2-40B4-BE49-F238E27FC236}">
                <a16:creationId xmlns="" xmlns:a16="http://schemas.microsoft.com/office/drawing/2014/main" id="{64D6DD2B-61BC-45DB-9FD3-39B507A0F0E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5" name="矩形 14">
            <a:hlinkClick r:id="" action="ppaction://noaction"/>
            <a:extLst>
              <a:ext uri="{FF2B5EF4-FFF2-40B4-BE49-F238E27FC236}">
                <a16:creationId xmlns="" xmlns:a16="http://schemas.microsoft.com/office/drawing/2014/main" id="{D7503F79-92D6-4F03-A3F7-CE481CCA128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 xmlns:a16="http://schemas.microsoft.com/office/drawing/2014/main" id="{58415B90-36EA-4E55-AF6B-20492716223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27263019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5662"/>
            <a:ext cx="3829048" cy="561964"/>
          </a:xfrm>
        </p:spPr>
        <p:txBody>
          <a:bodyPr/>
          <a:lstStyle/>
          <a:p>
            <a:pPr eaLnBrk="1" hangingPunct="1">
              <a:buClr>
                <a:schemeClr val="hlink"/>
              </a:buClr>
              <a:buFont typeface="Wingdings" pitchFamily="2" charset="2"/>
              <a:buChar char="v"/>
              <a:defRPr/>
            </a:pPr>
            <a:r>
              <a:rPr lang="zh-CN" altLang="en-US" b="1" dirty="0">
                <a:latin typeface="+mj-ea"/>
                <a:ea typeface="+mj-ea"/>
              </a:rPr>
              <a:t>逻辑非真值表</a:t>
            </a:r>
            <a:endParaRPr lang="en-US" altLang="zh-CN" b="1" dirty="0">
              <a:latin typeface="+mj-ea"/>
              <a:ea typeface="+mj-ea"/>
            </a:endParaRPr>
          </a:p>
        </p:txBody>
      </p:sp>
      <p:sp>
        <p:nvSpPr>
          <p:cNvPr id="6" name="内容占位符 2"/>
          <p:cNvSpPr txBox="1">
            <a:spLocks/>
          </p:cNvSpPr>
          <p:nvPr/>
        </p:nvSpPr>
        <p:spPr bwMode="auto">
          <a:xfrm>
            <a:off x="457200" y="3024882"/>
            <a:ext cx="3043230" cy="561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zh-CN" altLang="en-US" sz="2800" b="1" dirty="0">
                <a:latin typeface="+mj-ea"/>
                <a:ea typeface="+mj-ea"/>
              </a:rPr>
              <a:t>逻辑与真值表</a:t>
            </a:r>
            <a:endParaRPr lang="en-US" altLang="zh-CN" sz="2800" b="1" dirty="0">
              <a:latin typeface="+mj-ea"/>
              <a:ea typeface="+mj-ea"/>
            </a:endParaRPr>
          </a:p>
        </p:txBody>
      </p:sp>
      <p:sp>
        <p:nvSpPr>
          <p:cNvPr id="7" name="内容占位符 2"/>
          <p:cNvSpPr txBox="1">
            <a:spLocks/>
          </p:cNvSpPr>
          <p:nvPr/>
        </p:nvSpPr>
        <p:spPr bwMode="auto">
          <a:xfrm>
            <a:off x="457200" y="4820372"/>
            <a:ext cx="4186238" cy="561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chemeClr val="hlink"/>
              </a:buClr>
              <a:buFont typeface="Wingdings" pitchFamily="2" charset="2"/>
              <a:buChar char="v"/>
              <a:defRPr/>
            </a:pPr>
            <a:r>
              <a:rPr lang="zh-CN" altLang="en-US" sz="2800" b="1" dirty="0">
                <a:latin typeface="+mj-ea"/>
                <a:ea typeface="+mj-ea"/>
              </a:rPr>
              <a:t>逻辑或真值表</a:t>
            </a:r>
            <a:endParaRPr lang="en-US" altLang="zh-CN" sz="2800" b="1" dirty="0">
              <a:latin typeface="+mj-ea"/>
              <a:ea typeface="+mj-ea"/>
            </a:endParaRPr>
          </a:p>
        </p:txBody>
      </p:sp>
      <p:graphicFrame>
        <p:nvGraphicFramePr>
          <p:cNvPr id="8" name="表格 7"/>
          <p:cNvGraphicFramePr>
            <a:graphicFrameLocks noGrp="1"/>
          </p:cNvGraphicFramePr>
          <p:nvPr>
            <p:extLst>
              <p:ext uri="{D42A27DB-BD31-4B8C-83A1-F6EECF244321}">
                <p14:modId xmlns:p14="http://schemas.microsoft.com/office/powerpoint/2010/main" val="579859797"/>
              </p:ext>
            </p:extLst>
          </p:nvPr>
        </p:nvGraphicFramePr>
        <p:xfrm>
          <a:off x="952495" y="2211764"/>
          <a:ext cx="3548067" cy="741680"/>
        </p:xfrm>
        <a:graphic>
          <a:graphicData uri="http://schemas.openxmlformats.org/drawingml/2006/table">
            <a:tbl>
              <a:tblPr firstRow="1" bandRow="1">
                <a:tableStyleId>{5C22544A-7EE6-4342-B048-85BDC9FD1C3A}</a:tableStyleId>
              </a:tblPr>
              <a:tblGrid>
                <a:gridCol w="1182689">
                  <a:extLst>
                    <a:ext uri="{9D8B030D-6E8A-4147-A177-3AD203B41FA5}">
                      <a16:colId xmlns="" xmlns:a16="http://schemas.microsoft.com/office/drawing/2014/main" val="20000"/>
                    </a:ext>
                  </a:extLst>
                </a:gridCol>
                <a:gridCol w="1182689">
                  <a:extLst>
                    <a:ext uri="{9D8B030D-6E8A-4147-A177-3AD203B41FA5}">
                      <a16:colId xmlns="" xmlns:a16="http://schemas.microsoft.com/office/drawing/2014/main" val="20001"/>
                    </a:ext>
                  </a:extLst>
                </a:gridCol>
                <a:gridCol w="1182689">
                  <a:extLst>
                    <a:ext uri="{9D8B030D-6E8A-4147-A177-3AD203B41FA5}">
                      <a16:colId xmlns="" xmlns:a16="http://schemas.microsoft.com/office/drawing/2014/main" val="20002"/>
                    </a:ext>
                  </a:extLst>
                </a:gridCol>
              </a:tblGrid>
              <a:tr h="370840">
                <a:tc>
                  <a:txBody>
                    <a:bodyPr/>
                    <a:lstStyle/>
                    <a:p>
                      <a:r>
                        <a:rPr lang="zh-CN" altLang="en-US" dirty="0"/>
                        <a:t>分量</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 xmlns:a16="http://schemas.microsoft.com/office/drawing/2014/main" val="10000"/>
                  </a:ext>
                </a:extLst>
              </a:tr>
              <a:tr h="370840">
                <a:tc>
                  <a:txBody>
                    <a:bodyPr/>
                    <a:lstStyle/>
                    <a:p>
                      <a:r>
                        <a:rPr lang="zh-CN" altLang="en-US" dirty="0">
                          <a:solidFill>
                            <a:srgbClr val="C00000"/>
                          </a:solidFill>
                        </a:rPr>
                        <a:t>结果</a:t>
                      </a:r>
                    </a:p>
                  </a:txBody>
                  <a:tcPr>
                    <a:solidFill>
                      <a:srgbClr val="FFCCCC"/>
                    </a:solidFill>
                  </a:tcPr>
                </a:tc>
                <a:tc>
                  <a:txBody>
                    <a:bodyPr/>
                    <a:lstStyle/>
                    <a:p>
                      <a:r>
                        <a:rPr lang="en-US" altLang="zh-CN" dirty="0">
                          <a:solidFill>
                            <a:srgbClr val="C00000"/>
                          </a:solidFill>
                        </a:rPr>
                        <a:t>1</a:t>
                      </a:r>
                      <a:endParaRPr lang="zh-CN" altLang="en-US" dirty="0">
                        <a:solidFill>
                          <a:srgbClr val="C00000"/>
                        </a:solidFill>
                      </a:endParaRPr>
                    </a:p>
                  </a:txBody>
                  <a:tcPr>
                    <a:solidFill>
                      <a:srgbClr val="FFCCCC"/>
                    </a:solidFill>
                  </a:tcPr>
                </a:tc>
                <a:tc>
                  <a:txBody>
                    <a:bodyPr/>
                    <a:lstStyle/>
                    <a:p>
                      <a:r>
                        <a:rPr lang="en-US" altLang="zh-CN" dirty="0">
                          <a:solidFill>
                            <a:srgbClr val="C00000"/>
                          </a:solidFill>
                        </a:rPr>
                        <a:t>0</a:t>
                      </a:r>
                      <a:endParaRPr lang="zh-CN" altLang="en-US" dirty="0">
                        <a:solidFill>
                          <a:srgbClr val="C00000"/>
                        </a:solidFill>
                      </a:endParaRPr>
                    </a:p>
                  </a:txBody>
                  <a:tcPr>
                    <a:solidFill>
                      <a:srgbClr val="FFCCCC"/>
                    </a:solidFill>
                  </a:tcPr>
                </a:tc>
                <a:extLst>
                  <a:ext uri="{0D108BD9-81ED-4DB2-BD59-A6C34878D82A}">
                    <a16:rowId xmlns="" xmlns:a16="http://schemas.microsoft.com/office/drawing/2014/main" val="10001"/>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034204471"/>
              </p:ext>
            </p:extLst>
          </p:nvPr>
        </p:nvGraphicFramePr>
        <p:xfrm>
          <a:off x="952497" y="3596386"/>
          <a:ext cx="4619635" cy="1112520"/>
        </p:xfrm>
        <a:graphic>
          <a:graphicData uri="http://schemas.openxmlformats.org/drawingml/2006/table">
            <a:tbl>
              <a:tblPr firstRow="1" bandRow="1">
                <a:tableStyleId>{5C22544A-7EE6-4342-B048-85BDC9FD1C3A}</a:tableStyleId>
              </a:tblPr>
              <a:tblGrid>
                <a:gridCol w="923927">
                  <a:extLst>
                    <a:ext uri="{9D8B030D-6E8A-4147-A177-3AD203B41FA5}">
                      <a16:colId xmlns="" xmlns:a16="http://schemas.microsoft.com/office/drawing/2014/main" val="20000"/>
                    </a:ext>
                  </a:extLst>
                </a:gridCol>
                <a:gridCol w="923927">
                  <a:extLst>
                    <a:ext uri="{9D8B030D-6E8A-4147-A177-3AD203B41FA5}">
                      <a16:colId xmlns="" xmlns:a16="http://schemas.microsoft.com/office/drawing/2014/main" val="20001"/>
                    </a:ext>
                  </a:extLst>
                </a:gridCol>
                <a:gridCol w="923927">
                  <a:extLst>
                    <a:ext uri="{9D8B030D-6E8A-4147-A177-3AD203B41FA5}">
                      <a16:colId xmlns="" xmlns:a16="http://schemas.microsoft.com/office/drawing/2014/main" val="20002"/>
                    </a:ext>
                  </a:extLst>
                </a:gridCol>
                <a:gridCol w="923927">
                  <a:extLst>
                    <a:ext uri="{9D8B030D-6E8A-4147-A177-3AD203B41FA5}">
                      <a16:colId xmlns="" xmlns:a16="http://schemas.microsoft.com/office/drawing/2014/main" val="20003"/>
                    </a:ext>
                  </a:extLst>
                </a:gridCol>
                <a:gridCol w="923927">
                  <a:extLst>
                    <a:ext uri="{9D8B030D-6E8A-4147-A177-3AD203B41FA5}">
                      <a16:colId xmlns="" xmlns:a16="http://schemas.microsoft.com/office/drawing/2014/main" val="20004"/>
                    </a:ext>
                  </a:extLst>
                </a:gridCol>
              </a:tblGrid>
              <a:tr h="370840">
                <a:tc>
                  <a:txBody>
                    <a:bodyPr/>
                    <a:lstStyle/>
                    <a:p>
                      <a:r>
                        <a:rPr lang="zh-CN" altLang="en-US" dirty="0"/>
                        <a:t>分量</a:t>
                      </a:r>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 xmlns:a16="http://schemas.microsoft.com/office/drawing/2014/main" val="10000"/>
                  </a:ext>
                </a:extLst>
              </a:tr>
              <a:tr h="370840">
                <a:tc>
                  <a:txBody>
                    <a:bodyPr/>
                    <a:lstStyle/>
                    <a:p>
                      <a:r>
                        <a:rPr lang="zh-CN" altLang="en-US" dirty="0"/>
                        <a:t>分量</a:t>
                      </a:r>
                      <a:r>
                        <a:rPr lang="en-US" altLang="zh-CN" dirty="0"/>
                        <a:t>2</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 xmlns:a16="http://schemas.microsoft.com/office/drawing/2014/main" val="10001"/>
                  </a:ext>
                </a:extLst>
              </a:tr>
              <a:tr h="370840">
                <a:tc>
                  <a:txBody>
                    <a:bodyPr/>
                    <a:lstStyle/>
                    <a:p>
                      <a:pPr marL="0" algn="l" defTabSz="914400" rtl="0" eaLnBrk="1" latinLnBrk="0" hangingPunct="1"/>
                      <a:r>
                        <a:rPr lang="zh-CN" altLang="en-US" sz="1800" kern="1200" dirty="0">
                          <a:solidFill>
                            <a:srgbClr val="C00000"/>
                          </a:solidFill>
                          <a:latin typeface="+mn-lt"/>
                          <a:ea typeface="+mn-ea"/>
                          <a:cs typeface="+mn-cs"/>
                        </a:rPr>
                        <a:t>结果</a:t>
                      </a: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extLst>
                  <a:ext uri="{0D108BD9-81ED-4DB2-BD59-A6C34878D82A}">
                    <a16:rowId xmlns="" xmlns:a16="http://schemas.microsoft.com/office/drawing/2014/main" val="10002"/>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882123988"/>
              </p:ext>
            </p:extLst>
          </p:nvPr>
        </p:nvGraphicFramePr>
        <p:xfrm>
          <a:off x="952497" y="5412824"/>
          <a:ext cx="4619635" cy="1112520"/>
        </p:xfrm>
        <a:graphic>
          <a:graphicData uri="http://schemas.openxmlformats.org/drawingml/2006/table">
            <a:tbl>
              <a:tblPr firstRow="1" bandRow="1">
                <a:tableStyleId>{5C22544A-7EE6-4342-B048-85BDC9FD1C3A}</a:tableStyleId>
              </a:tblPr>
              <a:tblGrid>
                <a:gridCol w="923927">
                  <a:extLst>
                    <a:ext uri="{9D8B030D-6E8A-4147-A177-3AD203B41FA5}">
                      <a16:colId xmlns="" xmlns:a16="http://schemas.microsoft.com/office/drawing/2014/main" val="20000"/>
                    </a:ext>
                  </a:extLst>
                </a:gridCol>
                <a:gridCol w="923927">
                  <a:extLst>
                    <a:ext uri="{9D8B030D-6E8A-4147-A177-3AD203B41FA5}">
                      <a16:colId xmlns="" xmlns:a16="http://schemas.microsoft.com/office/drawing/2014/main" val="20001"/>
                    </a:ext>
                  </a:extLst>
                </a:gridCol>
                <a:gridCol w="923927">
                  <a:extLst>
                    <a:ext uri="{9D8B030D-6E8A-4147-A177-3AD203B41FA5}">
                      <a16:colId xmlns="" xmlns:a16="http://schemas.microsoft.com/office/drawing/2014/main" val="20002"/>
                    </a:ext>
                  </a:extLst>
                </a:gridCol>
                <a:gridCol w="923927">
                  <a:extLst>
                    <a:ext uri="{9D8B030D-6E8A-4147-A177-3AD203B41FA5}">
                      <a16:colId xmlns="" xmlns:a16="http://schemas.microsoft.com/office/drawing/2014/main" val="20003"/>
                    </a:ext>
                  </a:extLst>
                </a:gridCol>
                <a:gridCol w="923927">
                  <a:extLst>
                    <a:ext uri="{9D8B030D-6E8A-4147-A177-3AD203B41FA5}">
                      <a16:colId xmlns="" xmlns:a16="http://schemas.microsoft.com/office/drawing/2014/main" val="20004"/>
                    </a:ext>
                  </a:extLst>
                </a:gridCol>
              </a:tblGrid>
              <a:tr h="370840">
                <a:tc>
                  <a:txBody>
                    <a:bodyPr/>
                    <a:lstStyle/>
                    <a:p>
                      <a:r>
                        <a:rPr lang="zh-CN" altLang="en-US" dirty="0"/>
                        <a:t>分量</a:t>
                      </a:r>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 xmlns:a16="http://schemas.microsoft.com/office/drawing/2014/main" val="10000"/>
                  </a:ext>
                </a:extLst>
              </a:tr>
              <a:tr h="370840">
                <a:tc>
                  <a:txBody>
                    <a:bodyPr/>
                    <a:lstStyle/>
                    <a:p>
                      <a:r>
                        <a:rPr lang="zh-CN" altLang="en-US" dirty="0"/>
                        <a:t>分量</a:t>
                      </a:r>
                      <a:r>
                        <a:rPr lang="en-US" altLang="zh-CN" dirty="0"/>
                        <a:t>2</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 xmlns:a16="http://schemas.microsoft.com/office/drawing/2014/main" val="10001"/>
                  </a:ext>
                </a:extLst>
              </a:tr>
              <a:tr h="370840">
                <a:tc>
                  <a:txBody>
                    <a:bodyPr/>
                    <a:lstStyle/>
                    <a:p>
                      <a:pPr marL="0" algn="l" defTabSz="914400" rtl="0" eaLnBrk="1" latinLnBrk="0" hangingPunct="1"/>
                      <a:r>
                        <a:rPr lang="zh-CN" altLang="en-US" sz="1800" kern="1200" dirty="0">
                          <a:solidFill>
                            <a:srgbClr val="C00000"/>
                          </a:solidFill>
                          <a:latin typeface="+mn-lt"/>
                          <a:ea typeface="+mn-ea"/>
                          <a:cs typeface="+mn-cs"/>
                        </a:rPr>
                        <a:t>结果</a:t>
                      </a: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extLst>
                  <a:ext uri="{0D108BD9-81ED-4DB2-BD59-A6C34878D82A}">
                    <a16:rowId xmlns="" xmlns:a16="http://schemas.microsoft.com/office/drawing/2014/main" val="10002"/>
                  </a:ext>
                </a:extLst>
              </a:tr>
            </a:tbl>
          </a:graphicData>
        </a:graphic>
      </p:graphicFrame>
      <p:sp>
        <p:nvSpPr>
          <p:cNvPr id="11" name="Rectangle 2">
            <a:extLst>
              <a:ext uri="{FF2B5EF4-FFF2-40B4-BE49-F238E27FC236}">
                <a16:creationId xmlns="" xmlns:a16="http://schemas.microsoft.com/office/drawing/2014/main" id="{CE36D40C-ECD6-43B6-B59F-CCB9EDCC516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4">
            <a:extLst>
              <a:ext uri="{FF2B5EF4-FFF2-40B4-BE49-F238E27FC236}">
                <a16:creationId xmlns="" xmlns:a16="http://schemas.microsoft.com/office/drawing/2014/main" id="{D6E79BAB-4AB2-4863-B3ED-155A16DEDF2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6">
            <a:extLst>
              <a:ext uri="{FF2B5EF4-FFF2-40B4-BE49-F238E27FC236}">
                <a16:creationId xmlns="" xmlns:a16="http://schemas.microsoft.com/office/drawing/2014/main" id="{763AB7F0-6C81-401E-990F-C4DB4832AC0F}"/>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 xmlns:a16="http://schemas.microsoft.com/office/drawing/2014/main" id="{97C66DCB-4034-4204-8FB0-8CB60B494AC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9">
            <a:extLst>
              <a:ext uri="{FF2B5EF4-FFF2-40B4-BE49-F238E27FC236}">
                <a16:creationId xmlns="" xmlns:a16="http://schemas.microsoft.com/office/drawing/2014/main" id="{CD1E3232-B7EA-41CB-B7A4-3D0320BD9BFB}"/>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 name="矩形 15">
            <a:hlinkClick r:id="rId2" action="ppaction://hlinksldjump"/>
            <a:extLst>
              <a:ext uri="{FF2B5EF4-FFF2-40B4-BE49-F238E27FC236}">
                <a16:creationId xmlns="" xmlns:a16="http://schemas.microsoft.com/office/drawing/2014/main" id="{D0961AE5-F225-49B7-935E-6440C33D0E5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7" name="矩形 16">
            <a:hlinkClick r:id="" action="ppaction://noaction"/>
            <a:extLst>
              <a:ext uri="{FF2B5EF4-FFF2-40B4-BE49-F238E27FC236}">
                <a16:creationId xmlns="" xmlns:a16="http://schemas.microsoft.com/office/drawing/2014/main" id="{2E14D274-658D-4708-A464-3260FB64CDF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8" name="矩形 17">
            <a:hlinkClick r:id="" action="ppaction://noaction"/>
            <a:extLst>
              <a:ext uri="{FF2B5EF4-FFF2-40B4-BE49-F238E27FC236}">
                <a16:creationId xmlns="" xmlns:a16="http://schemas.microsoft.com/office/drawing/2014/main" id="{0ADB68E1-5C86-4E76-96BC-8DFFA6CA5D5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9" name="矩形 18">
            <a:hlinkClick r:id="" action="ppaction://noaction"/>
            <a:extLst>
              <a:ext uri="{FF2B5EF4-FFF2-40B4-BE49-F238E27FC236}">
                <a16:creationId xmlns="" xmlns:a16="http://schemas.microsoft.com/office/drawing/2014/main" id="{16D0B246-A0D1-4216-A1A5-947EF74D36C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20" name="矩形 19">
            <a:hlinkClick r:id="" action="ppaction://noaction"/>
            <a:extLst>
              <a:ext uri="{FF2B5EF4-FFF2-40B4-BE49-F238E27FC236}">
                <a16:creationId xmlns="" xmlns:a16="http://schemas.microsoft.com/office/drawing/2014/main" id="{1FCE0D91-1425-4092-937E-CB350E5E40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21" name="矩形 20">
            <a:hlinkClick r:id="" action="ppaction://noaction"/>
            <a:extLst>
              <a:ext uri="{FF2B5EF4-FFF2-40B4-BE49-F238E27FC236}">
                <a16:creationId xmlns="" xmlns:a16="http://schemas.microsoft.com/office/drawing/2014/main" id="{D214E162-BCBE-488E-AF86-68DFDAFFE9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22" name="矩形 21">
            <a:hlinkClick r:id="" action="ppaction://noaction"/>
            <a:extLst>
              <a:ext uri="{FF2B5EF4-FFF2-40B4-BE49-F238E27FC236}">
                <a16:creationId xmlns="" xmlns:a16="http://schemas.microsoft.com/office/drawing/2014/main" id="{82589F95-6C68-4359-864B-EBA17B2580E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23" name="矩形 22">
            <a:hlinkClick r:id="" action="ppaction://noaction"/>
            <a:extLst>
              <a:ext uri="{FF2B5EF4-FFF2-40B4-BE49-F238E27FC236}">
                <a16:creationId xmlns="" xmlns:a16="http://schemas.microsoft.com/office/drawing/2014/main" id="{96072EE5-303A-4407-9C34-7C6230D17A9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
        <p:nvSpPr>
          <p:cNvPr id="24" name="标题 1">
            <a:extLst>
              <a:ext uri="{FF2B5EF4-FFF2-40B4-BE49-F238E27FC236}">
                <a16:creationId xmlns="" xmlns:a16="http://schemas.microsoft.com/office/drawing/2014/main" id="{1B511A1B-6221-46D2-A184-3B86F4D66D2B}"/>
              </a:ext>
            </a:extLst>
          </p:cNvPr>
          <p:cNvSpPr>
            <a:spLocks noGrp="1"/>
          </p:cNvSpPr>
          <p:nvPr>
            <p:ph type="title"/>
          </p:nvPr>
        </p:nvSpPr>
        <p:spPr>
          <a:xfrm>
            <a:off x="457200" y="1000125"/>
            <a:ext cx="8229600" cy="714375"/>
          </a:xfrm>
        </p:spPr>
        <p:txBody>
          <a:bodyPr/>
          <a:lstStyle/>
          <a:p>
            <a:r>
              <a:rPr lang="zh-CN" altLang="en-US" dirty="0"/>
              <a:t>逻辑表达式求值</a:t>
            </a:r>
          </a:p>
        </p:txBody>
      </p:sp>
    </p:spTree>
    <p:extLst>
      <p:ext uri="{BB962C8B-B14F-4D97-AF65-F5344CB8AC3E}">
        <p14:creationId xmlns:p14="http://schemas.microsoft.com/office/powerpoint/2010/main" val="1347553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优先级与结合性</a:t>
            </a:r>
          </a:p>
        </p:txBody>
      </p:sp>
      <p:sp>
        <p:nvSpPr>
          <p:cNvPr id="3" name="内容占位符 2"/>
          <p:cNvSpPr>
            <a:spLocks noGrp="1"/>
          </p:cNvSpPr>
          <p:nvPr>
            <p:ph idx="1"/>
          </p:nvPr>
        </p:nvSpPr>
        <p:spPr/>
        <p:txBody>
          <a:bodyPr/>
          <a:lstStyle/>
          <a:p>
            <a:r>
              <a:rPr lang="zh-CN" altLang="en-US" dirty="0"/>
              <a:t>优先级</a:t>
            </a:r>
            <a:endParaRPr lang="en-US" altLang="zh-CN" dirty="0"/>
          </a:p>
          <a:p>
            <a:pPr lvl="1"/>
            <a:r>
              <a:rPr lang="zh-CN" altLang="en-US" b="1" dirty="0">
                <a:solidFill>
                  <a:srgbClr val="0000FF"/>
                </a:solidFill>
                <a:latin typeface="楷体_GB2312" pitchFamily="49" charset="-122"/>
                <a:ea typeface="楷体_GB2312" pitchFamily="49" charset="-122"/>
              </a:rPr>
              <a:t>!优先于&amp;&amp;, 而&amp;&amp;优先于||;</a:t>
            </a:r>
            <a:endParaRPr lang="en-US" altLang="zh-CN" b="1" dirty="0">
              <a:solidFill>
                <a:srgbClr val="0000FF"/>
              </a:solidFill>
              <a:latin typeface="楷体_GB2312" pitchFamily="49" charset="-122"/>
              <a:ea typeface="楷体_GB2312" pitchFamily="49" charset="-122"/>
            </a:endParaRPr>
          </a:p>
          <a:p>
            <a:pPr lvl="1"/>
            <a:r>
              <a:rPr lang="zh-CN" altLang="en-US" b="1" dirty="0">
                <a:solidFill>
                  <a:srgbClr val="0000FF"/>
                </a:solidFill>
                <a:latin typeface="楷体_GB2312" pitchFamily="49" charset="-122"/>
                <a:ea typeface="楷体_GB2312" pitchFamily="49" charset="-122"/>
              </a:rPr>
              <a:t>!优先于算术运算符, 算术运算符优先于关系运算符, 而关系运算符又优先于逻辑运算符的&amp;&amp;与||;</a:t>
            </a:r>
            <a:endParaRPr lang="en-US" altLang="zh-CN" b="1" dirty="0">
              <a:solidFill>
                <a:srgbClr val="0000FF"/>
              </a:solidFill>
              <a:latin typeface="楷体_GB2312" pitchFamily="49" charset="-122"/>
              <a:ea typeface="楷体_GB2312" pitchFamily="49" charset="-122"/>
            </a:endParaRPr>
          </a:p>
          <a:p>
            <a:pPr lvl="1"/>
            <a:r>
              <a:rPr lang="zh-CN" altLang="en-US" b="1" dirty="0">
                <a:solidFill>
                  <a:srgbClr val="0000FF"/>
                </a:solidFill>
                <a:latin typeface="楷体_GB2312" pitchFamily="49" charset="-122"/>
                <a:ea typeface="楷体_GB2312" pitchFamily="49" charset="-122"/>
              </a:rPr>
              <a:t>单目逻辑运算符!与其他单目运算符(如单目-, 增量++等)优先级相同</a:t>
            </a:r>
            <a:endParaRPr lang="en-US" altLang="zh-CN" b="1" dirty="0">
              <a:solidFill>
                <a:srgbClr val="0000FF"/>
              </a:solidFill>
              <a:latin typeface="楷体_GB2312" pitchFamily="49" charset="-122"/>
              <a:ea typeface="楷体_GB2312" pitchFamily="49" charset="-122"/>
            </a:endParaRPr>
          </a:p>
          <a:p>
            <a:r>
              <a:rPr lang="zh-CN" altLang="en-US" dirty="0"/>
              <a:t>结合性</a:t>
            </a:r>
            <a:endParaRPr lang="en-US" altLang="zh-CN" dirty="0"/>
          </a:p>
          <a:p>
            <a:pPr lvl="1"/>
            <a:r>
              <a:rPr lang="zh-CN" altLang="en-US" b="1" dirty="0">
                <a:solidFill>
                  <a:srgbClr val="0000FF"/>
                </a:solidFill>
                <a:latin typeface="楷体_GB2312" pitchFamily="49" charset="-122"/>
                <a:ea typeface="楷体_GB2312" pitchFamily="49" charset="-122"/>
              </a:rPr>
              <a:t>单目逻辑运算符!结合性为右结合</a:t>
            </a:r>
            <a:endParaRPr lang="en-US" altLang="zh-CN" b="1" dirty="0">
              <a:solidFill>
                <a:srgbClr val="0000FF"/>
              </a:solidFill>
              <a:latin typeface="楷体_GB2312" pitchFamily="49" charset="-122"/>
              <a:ea typeface="楷体_GB2312" pitchFamily="49" charset="-122"/>
            </a:endParaRPr>
          </a:p>
          <a:p>
            <a:pPr lvl="1"/>
            <a:r>
              <a:rPr lang="zh-CN" altLang="en-US" b="1" dirty="0">
                <a:solidFill>
                  <a:srgbClr val="0000FF"/>
                </a:solidFill>
                <a:latin typeface="楷体_GB2312" pitchFamily="49" charset="-122"/>
                <a:ea typeface="楷体_GB2312" pitchFamily="49" charset="-122"/>
              </a:rPr>
              <a:t>双目逻辑运算符的结合性为左结合</a:t>
            </a:r>
            <a:endParaRPr lang="zh-CN" altLang="en-US" dirty="0"/>
          </a:p>
        </p:txBody>
      </p:sp>
      <p:sp>
        <p:nvSpPr>
          <p:cNvPr id="4" name="Rectangle 2">
            <a:extLst>
              <a:ext uri="{FF2B5EF4-FFF2-40B4-BE49-F238E27FC236}">
                <a16:creationId xmlns="" xmlns:a16="http://schemas.microsoft.com/office/drawing/2014/main" id="{458E532A-74A2-447B-B063-E97D39E295A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EB296ACF-F4C0-49F8-B1B9-041F2815C78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2D2854B6-CC66-4C97-86AA-02F9AD7F7692}"/>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419A72DE-F2B9-42CB-BC15-3B91A75783C2}"/>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A231DB8E-D8D6-464B-8009-285C966D24FE}"/>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25CB8A4D-9FBA-44E6-B51E-03FD2B08DAC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D950D8F7-3825-4564-BD3D-87A2503D3B3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0786EF16-6407-40B5-B37A-C44FED11690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10139C9F-ADB9-47DC-8D9A-7153435617F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FB0AD90C-B600-4963-8878-8D5358A6944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4" name="矩形 13">
            <a:hlinkClick r:id="" action="ppaction://noaction"/>
            <a:extLst>
              <a:ext uri="{FF2B5EF4-FFF2-40B4-BE49-F238E27FC236}">
                <a16:creationId xmlns="" xmlns:a16="http://schemas.microsoft.com/office/drawing/2014/main" id="{29761DAD-666E-4CDD-9F6B-F7D541F92CC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5" name="矩形 14">
            <a:hlinkClick r:id="" action="ppaction://noaction"/>
            <a:extLst>
              <a:ext uri="{FF2B5EF4-FFF2-40B4-BE49-F238E27FC236}">
                <a16:creationId xmlns="" xmlns:a16="http://schemas.microsoft.com/office/drawing/2014/main" id="{7F575796-A925-4B43-A9EC-10CD4419D77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 xmlns:a16="http://schemas.microsoft.com/office/drawing/2014/main" id="{D8BFD731-67D4-4752-B97F-49BC56A6FC0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27527168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逻辑运算示例</a:t>
            </a:r>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b="1" dirty="0">
                <a:solidFill>
                  <a:srgbClr val="C00000"/>
                </a:solidFill>
                <a:latin typeface="Courier New" pitchFamily="49" charset="0"/>
                <a:cs typeface="Courier New" pitchFamily="49" charset="0"/>
              </a:rPr>
              <a:t>!!!8</a:t>
            </a:r>
            <a:r>
              <a:rPr lang="zh-CN" altLang="en-US" b="1" dirty="0">
                <a:solidFill>
                  <a:srgbClr val="0000FF"/>
                </a:solidFill>
                <a:latin typeface="楷体_GB2312" pitchFamily="49" charset="-122"/>
                <a:ea typeface="楷体_GB2312" pitchFamily="49" charset="-122"/>
              </a:rPr>
              <a:t>等同于</a:t>
            </a:r>
            <a:r>
              <a:rPr lang="zh-CN" altLang="en-US" b="1" dirty="0">
                <a:solidFill>
                  <a:srgbClr val="C00000"/>
                </a:solidFill>
                <a:latin typeface="Courier New" pitchFamily="49" charset="0"/>
                <a:cs typeface="Courier New" pitchFamily="49" charset="0"/>
              </a:rPr>
              <a:t>!(!(!8))</a:t>
            </a:r>
            <a:r>
              <a:rPr lang="zh-CN" altLang="en-US" b="1" dirty="0">
                <a:solidFill>
                  <a:srgbClr val="0000FF"/>
                </a:solidFill>
                <a:latin typeface="楷体_GB2312" pitchFamily="49" charset="-122"/>
                <a:ea typeface="楷体_GB2312" pitchFamily="49" charset="-122"/>
              </a:rPr>
              <a:t>, 结果为0; </a:t>
            </a:r>
            <a:endParaRPr lang="en-US" altLang="zh-CN" b="1" dirty="0">
              <a:solidFill>
                <a:srgbClr val="0000FF"/>
              </a:solidFill>
              <a:latin typeface="楷体_GB2312" pitchFamily="49" charset="-122"/>
              <a:ea typeface="楷体_GB2312" pitchFamily="49" charset="-122"/>
            </a:endParaRPr>
          </a:p>
          <a:p>
            <a:pPr>
              <a:buFont typeface="Wingdings" panose="05000000000000000000" pitchFamily="2" charset="2"/>
              <a:buChar char="l"/>
            </a:pPr>
            <a:r>
              <a:rPr lang="zh-CN" altLang="en-US" b="1" dirty="0">
                <a:solidFill>
                  <a:srgbClr val="C00000"/>
                </a:solidFill>
                <a:latin typeface="Courier New" pitchFamily="49" charset="0"/>
                <a:cs typeface="Courier New" pitchFamily="49" charset="0"/>
              </a:rPr>
              <a:t>0||0||4</a:t>
            </a:r>
            <a:r>
              <a:rPr lang="zh-CN" altLang="en-US" b="1" dirty="0">
                <a:solidFill>
                  <a:srgbClr val="0000FF"/>
                </a:solidFill>
                <a:latin typeface="楷体_GB2312" pitchFamily="49" charset="-122"/>
                <a:ea typeface="楷体_GB2312" pitchFamily="49" charset="-122"/>
              </a:rPr>
              <a:t>等同于</a:t>
            </a:r>
            <a:r>
              <a:rPr lang="zh-CN" altLang="en-US" b="1" dirty="0">
                <a:solidFill>
                  <a:srgbClr val="C00000"/>
                </a:solidFill>
                <a:latin typeface="Courier New" pitchFamily="49" charset="0"/>
                <a:cs typeface="Courier New" pitchFamily="49" charset="0"/>
              </a:rPr>
              <a:t>(0||0)||4</a:t>
            </a:r>
            <a:r>
              <a:rPr lang="zh-CN" altLang="en-US" b="1" dirty="0">
                <a:solidFill>
                  <a:srgbClr val="0000FF"/>
                </a:solidFill>
                <a:latin typeface="楷体_GB2312" pitchFamily="49" charset="-122"/>
                <a:ea typeface="楷体_GB2312" pitchFamily="49" charset="-122"/>
              </a:rPr>
              <a:t>, 结果为1;</a:t>
            </a:r>
            <a:endParaRPr lang="en-US" altLang="zh-CN" b="1" dirty="0">
              <a:solidFill>
                <a:srgbClr val="0000FF"/>
              </a:solidFill>
              <a:latin typeface="楷体_GB2312" pitchFamily="49" charset="-122"/>
              <a:ea typeface="楷体_GB2312" pitchFamily="49" charset="-122"/>
            </a:endParaRPr>
          </a:p>
          <a:p>
            <a:pPr>
              <a:buFont typeface="Wingdings" panose="05000000000000000000" pitchFamily="2" charset="2"/>
              <a:buChar char="l"/>
            </a:pPr>
            <a:r>
              <a:rPr lang="zh-CN" altLang="en-US" b="1" dirty="0">
                <a:solidFill>
                  <a:srgbClr val="C00000"/>
                </a:solidFill>
                <a:latin typeface="Courier New" pitchFamily="49" charset="0"/>
                <a:cs typeface="Courier New" pitchFamily="49" charset="0"/>
              </a:rPr>
              <a:t>!</a:t>
            </a:r>
            <a:r>
              <a:rPr lang="en-US" altLang="zh-CN" b="1" dirty="0">
                <a:solidFill>
                  <a:srgbClr val="C00000"/>
                </a:solidFill>
                <a:latin typeface="Courier New" pitchFamily="49" charset="0"/>
                <a:cs typeface="Courier New" pitchFamily="49" charset="0"/>
              </a:rPr>
              <a:t>a&amp;&amp;b||c</a:t>
            </a:r>
            <a:r>
              <a:rPr lang="en-US" altLang="zh-CN" b="1" dirty="0">
                <a:solidFill>
                  <a:srgbClr val="0000FF"/>
                </a:solidFill>
                <a:latin typeface="楷体_GB2312" pitchFamily="49" charset="-122"/>
                <a:ea typeface="楷体_GB2312" pitchFamily="49" charset="-122"/>
              </a:rPr>
              <a:t> </a:t>
            </a:r>
            <a:r>
              <a:rPr lang="zh-CN" altLang="en-US" b="1" dirty="0">
                <a:solidFill>
                  <a:srgbClr val="0000FF"/>
                </a:solidFill>
                <a:latin typeface="楷体_GB2312" pitchFamily="49" charset="-122"/>
                <a:ea typeface="楷体_GB2312" pitchFamily="49" charset="-122"/>
              </a:rPr>
              <a:t>等同于</a:t>
            </a:r>
            <a:r>
              <a:rPr lang="zh-CN" altLang="en-US" b="1" dirty="0">
                <a:solidFill>
                  <a:srgbClr val="C00000"/>
                </a:solidFill>
                <a:latin typeface="Courier New" pitchFamily="49" charset="0"/>
                <a:cs typeface="Courier New" pitchFamily="49" charset="0"/>
              </a:rPr>
              <a:t>((!</a:t>
            </a:r>
            <a:r>
              <a:rPr lang="en-US" altLang="zh-CN" b="1" dirty="0">
                <a:solidFill>
                  <a:srgbClr val="C00000"/>
                </a:solidFill>
                <a:latin typeface="Courier New" pitchFamily="49" charset="0"/>
                <a:cs typeface="Courier New" pitchFamily="49" charset="0"/>
              </a:rPr>
              <a:t>a)&amp;&amp;b)||c</a:t>
            </a:r>
            <a:r>
              <a:rPr lang="en-US" altLang="zh-CN" b="1" dirty="0">
                <a:solidFill>
                  <a:srgbClr val="0000FF"/>
                </a:solidFill>
                <a:latin typeface="楷体_GB2312" pitchFamily="49" charset="-122"/>
                <a:ea typeface="楷体_GB2312" pitchFamily="49" charset="-122"/>
              </a:rPr>
              <a:t>;</a:t>
            </a:r>
          </a:p>
          <a:p>
            <a:pPr>
              <a:buFont typeface="Wingdings" panose="05000000000000000000" pitchFamily="2" charset="2"/>
              <a:buChar char="l"/>
            </a:pPr>
            <a:r>
              <a:rPr lang="en-US" altLang="zh-CN" b="1" dirty="0">
                <a:solidFill>
                  <a:srgbClr val="C00000"/>
                </a:solidFill>
                <a:latin typeface="Courier New" pitchFamily="49" charset="0"/>
                <a:cs typeface="Courier New" pitchFamily="49" charset="0"/>
              </a:rPr>
              <a:t>8&gt;6&amp;&amp;6&gt;4 </a:t>
            </a:r>
            <a:r>
              <a:rPr lang="zh-CN" altLang="en-US" b="1" dirty="0">
                <a:solidFill>
                  <a:srgbClr val="0000FF"/>
                </a:solidFill>
                <a:latin typeface="楷体_GB2312" pitchFamily="49" charset="-122"/>
                <a:ea typeface="楷体_GB2312" pitchFamily="49" charset="-122"/>
              </a:rPr>
              <a:t>等同于</a:t>
            </a:r>
            <a:r>
              <a:rPr lang="zh-CN" altLang="en-US" b="1" dirty="0">
                <a:solidFill>
                  <a:srgbClr val="C00000"/>
                </a:solidFill>
                <a:latin typeface="Courier New" pitchFamily="49" charset="0"/>
                <a:cs typeface="Courier New" pitchFamily="49" charset="0"/>
              </a:rPr>
              <a:t>(8&gt;6)&amp;&amp;(6&gt;4)</a:t>
            </a:r>
            <a:r>
              <a:rPr lang="zh-CN" altLang="en-US" b="1" dirty="0">
                <a:solidFill>
                  <a:srgbClr val="0000FF"/>
                </a:solidFill>
                <a:latin typeface="楷体_GB2312" pitchFamily="49" charset="-122"/>
                <a:ea typeface="楷体_GB2312" pitchFamily="49" charset="-122"/>
              </a:rPr>
              <a:t>,结果为1;</a:t>
            </a:r>
            <a:endParaRPr lang="en-US" altLang="zh-CN" b="1" dirty="0">
              <a:solidFill>
                <a:srgbClr val="0000FF"/>
              </a:solidFill>
              <a:latin typeface="楷体_GB2312" pitchFamily="49" charset="-122"/>
              <a:ea typeface="楷体_GB2312" pitchFamily="49" charset="-122"/>
            </a:endParaRPr>
          </a:p>
          <a:p>
            <a:pPr>
              <a:buFont typeface="Wingdings" panose="05000000000000000000" pitchFamily="2" charset="2"/>
              <a:buChar char="l"/>
            </a:pPr>
            <a:r>
              <a:rPr lang="zh-CN" altLang="en-US" b="1" dirty="0">
                <a:solidFill>
                  <a:srgbClr val="C00000"/>
                </a:solidFill>
                <a:latin typeface="Courier New" pitchFamily="49" charset="0"/>
                <a:cs typeface="Courier New" pitchFamily="49" charset="0"/>
              </a:rPr>
              <a:t>!</a:t>
            </a:r>
            <a:r>
              <a:rPr lang="en-US" altLang="zh-CN" b="1" dirty="0">
                <a:solidFill>
                  <a:srgbClr val="C00000"/>
                </a:solidFill>
                <a:latin typeface="Courier New" pitchFamily="49" charset="0"/>
                <a:cs typeface="Courier New" pitchFamily="49" charset="0"/>
              </a:rPr>
              <a:t>x&lt;0 &amp;&amp; y&gt;1 || y&lt;0</a:t>
            </a:r>
            <a:r>
              <a:rPr lang="zh-CN" altLang="en-US" b="1" dirty="0">
                <a:solidFill>
                  <a:srgbClr val="0000FF"/>
                </a:solidFill>
                <a:latin typeface="楷体_GB2312" pitchFamily="49" charset="-122"/>
                <a:ea typeface="楷体_GB2312" pitchFamily="49" charset="-122"/>
              </a:rPr>
              <a:t>等同于 </a:t>
            </a:r>
            <a:r>
              <a:rPr lang="zh-CN" altLang="en-US" b="1" dirty="0">
                <a:solidFill>
                  <a:srgbClr val="C00000"/>
                </a:solidFill>
                <a:latin typeface="Courier New" pitchFamily="49" charset="0"/>
                <a:cs typeface="Courier New" pitchFamily="49" charset="0"/>
              </a:rPr>
              <a:t>(((!</a:t>
            </a:r>
            <a:r>
              <a:rPr lang="en-US" altLang="zh-CN" b="1" dirty="0">
                <a:solidFill>
                  <a:srgbClr val="C00000"/>
                </a:solidFill>
                <a:latin typeface="Courier New" pitchFamily="49" charset="0"/>
                <a:cs typeface="Courier New" pitchFamily="49" charset="0"/>
              </a:rPr>
              <a:t>x)&lt;0) &amp;&amp; (y&gt;1)) ||(y&lt;0)</a:t>
            </a:r>
            <a:r>
              <a:rPr lang="en-US" altLang="zh-CN" b="1" dirty="0">
                <a:solidFill>
                  <a:srgbClr val="0000FF"/>
                </a:solidFill>
                <a:latin typeface="楷体_GB2312" pitchFamily="49" charset="-122"/>
                <a:ea typeface="楷体_GB2312" pitchFamily="49" charset="-122"/>
              </a:rPr>
              <a:t>;</a:t>
            </a:r>
          </a:p>
          <a:p>
            <a:pPr>
              <a:buFont typeface="Wingdings" panose="05000000000000000000" pitchFamily="2" charset="2"/>
              <a:buChar char="l"/>
            </a:pPr>
            <a:r>
              <a:rPr lang="en-US" altLang="zh-CN" b="1" dirty="0">
                <a:solidFill>
                  <a:srgbClr val="C00000"/>
                </a:solidFill>
                <a:latin typeface="Courier New" pitchFamily="49" charset="0"/>
                <a:cs typeface="Courier New" pitchFamily="49" charset="0"/>
              </a:rPr>
              <a:t>!p&amp;&amp;q+1&gt;r*r||w!=0 </a:t>
            </a:r>
            <a:r>
              <a:rPr lang="zh-CN" altLang="en-US" b="1" dirty="0">
                <a:solidFill>
                  <a:srgbClr val="0000FF"/>
                </a:solidFill>
                <a:latin typeface="楷体_GB2312" pitchFamily="49" charset="-122"/>
                <a:ea typeface="楷体_GB2312" pitchFamily="49" charset="-122"/>
              </a:rPr>
              <a:t>等同于 </a:t>
            </a:r>
            <a:r>
              <a:rPr lang="zh-CN" altLang="en-US" b="1" dirty="0">
                <a:solidFill>
                  <a:srgbClr val="C00000"/>
                </a:solidFill>
                <a:latin typeface="Courier New" pitchFamily="49" charset="0"/>
                <a:cs typeface="Courier New" pitchFamily="49" charset="0"/>
              </a:rPr>
              <a:t>((!</a:t>
            </a:r>
            <a:r>
              <a:rPr lang="en-US" altLang="zh-CN" b="1" dirty="0">
                <a:solidFill>
                  <a:srgbClr val="C00000"/>
                </a:solidFill>
                <a:latin typeface="Courier New" pitchFamily="49" charset="0"/>
                <a:cs typeface="Courier New" pitchFamily="49" charset="0"/>
              </a:rPr>
              <a:t>p)&amp;&amp;((q+1)&gt;(r*r)))||(w!=0)</a:t>
            </a:r>
            <a:r>
              <a:rPr lang="en-US" altLang="zh-CN" b="1" dirty="0">
                <a:solidFill>
                  <a:srgbClr val="0000FF"/>
                </a:solidFill>
                <a:latin typeface="楷体_GB2312" pitchFamily="49" charset="-122"/>
                <a:ea typeface="楷体_GB2312" pitchFamily="49" charset="-122"/>
              </a:rPr>
              <a:t>。</a:t>
            </a:r>
            <a:endParaRPr lang="en-US" altLang="zh-CN" b="1" dirty="0"/>
          </a:p>
        </p:txBody>
      </p:sp>
      <p:sp>
        <p:nvSpPr>
          <p:cNvPr id="4" name="Rectangle 2">
            <a:extLst>
              <a:ext uri="{FF2B5EF4-FFF2-40B4-BE49-F238E27FC236}">
                <a16:creationId xmlns="" xmlns:a16="http://schemas.microsoft.com/office/drawing/2014/main" id="{20BAFB4A-DE0D-42AC-9647-D043C899DE5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AE5EF94D-9050-42C7-9E52-95D50C15567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17D4CAF6-3B37-415E-98AF-A3E5A2456A8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FE982DAC-4B79-41E3-8AEC-43BBABDCEF81}"/>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8ED258C2-9032-43ED-96FD-E17D1012A8C1}"/>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1F1C023D-2C7A-4B94-B81D-CEC6C5F42D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8CCF1D1D-CBA3-4A97-997F-1E30EB58B73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AD1FCCED-3CF2-4411-88FF-5CEF79A7338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EDA5A082-3109-4250-8B23-3979B518754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7A1886AF-5667-4A18-A6E2-D77753D9F3D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4" name="矩形 13">
            <a:hlinkClick r:id="" action="ppaction://noaction"/>
            <a:extLst>
              <a:ext uri="{FF2B5EF4-FFF2-40B4-BE49-F238E27FC236}">
                <a16:creationId xmlns="" xmlns:a16="http://schemas.microsoft.com/office/drawing/2014/main" id="{53476F9E-3563-4AC8-A9FE-92DD270DB4A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5" name="矩形 14">
            <a:hlinkClick r:id="" action="ppaction://noaction"/>
            <a:extLst>
              <a:ext uri="{FF2B5EF4-FFF2-40B4-BE49-F238E27FC236}">
                <a16:creationId xmlns="" xmlns:a16="http://schemas.microsoft.com/office/drawing/2014/main" id="{FC8670A3-4E54-4A77-8E4C-96AF27AE6BD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 xmlns:a16="http://schemas.microsoft.com/office/drawing/2014/main" id="{F816412C-1DDE-4CA9-9FAF-CDE5C917DB6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23700661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逻辑表达式的</a:t>
            </a:r>
            <a:r>
              <a:rPr lang="zh-CN" altLang="en-US" dirty="0">
                <a:solidFill>
                  <a:srgbClr val="FF0000"/>
                </a:solidFill>
              </a:rPr>
              <a:t>短路</a:t>
            </a:r>
            <a:r>
              <a:rPr lang="zh-CN" altLang="en-US" dirty="0"/>
              <a:t>问题</a:t>
            </a:r>
            <a:endParaRPr lang="en-US" altLang="zh-CN" dirty="0"/>
          </a:p>
        </p:txBody>
      </p:sp>
      <p:sp>
        <p:nvSpPr>
          <p:cNvPr id="3" name="内容占位符 2"/>
          <p:cNvSpPr>
            <a:spLocks noGrp="1"/>
          </p:cNvSpPr>
          <p:nvPr>
            <p:ph idx="1"/>
          </p:nvPr>
        </p:nvSpPr>
        <p:spPr/>
        <p:txBody>
          <a:bodyPr/>
          <a:lstStyle/>
          <a:p>
            <a:r>
              <a:rPr lang="zh-CN" altLang="en-US" dirty="0"/>
              <a:t>在逻辑表达式求值过程中采用的优化技术</a:t>
            </a:r>
            <a:endParaRPr lang="en-US" altLang="zh-CN" dirty="0"/>
          </a:p>
          <a:p>
            <a:pPr lvl="1"/>
            <a:r>
              <a:rPr lang="zh-CN" altLang="en-US" dirty="0"/>
              <a:t>逻辑与运算表达式</a:t>
            </a:r>
            <a:endParaRPr lang="en-US" altLang="zh-CN" dirty="0"/>
          </a:p>
          <a:p>
            <a:pPr lvl="2"/>
            <a:r>
              <a:rPr lang="zh-CN" altLang="en-US" dirty="0"/>
              <a:t>如果第一个运算分量逻辑值为</a:t>
            </a:r>
            <a:r>
              <a:rPr lang="en-US" altLang="zh-CN" dirty="0"/>
              <a:t>false</a:t>
            </a:r>
            <a:r>
              <a:rPr lang="zh-CN" altLang="en-US" dirty="0"/>
              <a:t>，第二个运算分量值不再计算</a:t>
            </a:r>
            <a:endParaRPr lang="en-US" altLang="zh-CN" dirty="0"/>
          </a:p>
          <a:p>
            <a:pPr lvl="2"/>
            <a:r>
              <a:rPr lang="zh-CN" altLang="en-US" dirty="0"/>
              <a:t>表达式值为</a:t>
            </a:r>
            <a:r>
              <a:rPr lang="en-US" altLang="zh-CN" dirty="0"/>
              <a:t>false</a:t>
            </a:r>
          </a:p>
          <a:p>
            <a:pPr lvl="1"/>
            <a:r>
              <a:rPr lang="zh-CN" altLang="en-US" dirty="0"/>
              <a:t>逻辑或运算表达式</a:t>
            </a:r>
            <a:endParaRPr lang="en-US" altLang="zh-CN" dirty="0"/>
          </a:p>
          <a:p>
            <a:pPr lvl="2"/>
            <a:r>
              <a:rPr lang="zh-CN" altLang="en-US" dirty="0"/>
              <a:t>如果第一个运算分量逻辑值为</a:t>
            </a:r>
            <a:r>
              <a:rPr lang="en-US" altLang="zh-CN" dirty="0"/>
              <a:t>true</a:t>
            </a:r>
            <a:r>
              <a:rPr lang="zh-CN" altLang="en-US" dirty="0"/>
              <a:t>，第二个运算分量值不再计算</a:t>
            </a:r>
            <a:endParaRPr lang="en-US" altLang="zh-CN" dirty="0"/>
          </a:p>
          <a:p>
            <a:pPr lvl="2"/>
            <a:r>
              <a:rPr lang="zh-CN" altLang="en-US" dirty="0"/>
              <a:t>表达式值为</a:t>
            </a:r>
            <a:r>
              <a:rPr lang="en-US" altLang="zh-CN" dirty="0"/>
              <a:t>true</a:t>
            </a:r>
          </a:p>
          <a:p>
            <a:r>
              <a:rPr lang="zh-CN" altLang="en-US" dirty="0"/>
              <a:t>避免在逻辑表达式的运算分量中进行</a:t>
            </a:r>
            <a:r>
              <a:rPr lang="zh-CN" altLang="en-US" dirty="0">
                <a:solidFill>
                  <a:srgbClr val="FF0000"/>
                </a:solidFill>
              </a:rPr>
              <a:t>改值运算</a:t>
            </a:r>
          </a:p>
        </p:txBody>
      </p:sp>
      <p:sp>
        <p:nvSpPr>
          <p:cNvPr id="4" name="Rectangle 2">
            <a:extLst>
              <a:ext uri="{FF2B5EF4-FFF2-40B4-BE49-F238E27FC236}">
                <a16:creationId xmlns="" xmlns:a16="http://schemas.microsoft.com/office/drawing/2014/main" id="{CF97D7D2-BAA7-4595-831C-4C07814B2E8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586E8105-95E1-451D-BFC0-24FACC859764}"/>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835B5E7D-C056-47EB-8CAC-86F0E651B0B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64F5E3C8-D36C-4D8A-9E09-E0469D8E20C4}"/>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06E3CD99-ED4D-4A27-A70A-994146D5C360}"/>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01BD002C-66F5-43B2-B4C4-A88D659DEF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343EC661-D434-4479-BBDA-7CB3A1F5DF8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8AAF2796-4DA8-47D0-8C4E-1A76EADED74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FB561B03-C88B-47CB-93B0-D8B53441052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36F5B361-4AFE-4B23-BF87-25797BE93BC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4" name="矩形 13">
            <a:hlinkClick r:id="" action="ppaction://noaction"/>
            <a:extLst>
              <a:ext uri="{FF2B5EF4-FFF2-40B4-BE49-F238E27FC236}">
                <a16:creationId xmlns="" xmlns:a16="http://schemas.microsoft.com/office/drawing/2014/main" id="{7A1CDE36-F52B-44A4-8AB5-F8E8E8DE3DB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5" name="矩形 14">
            <a:hlinkClick r:id="" action="ppaction://noaction"/>
            <a:extLst>
              <a:ext uri="{FF2B5EF4-FFF2-40B4-BE49-F238E27FC236}">
                <a16:creationId xmlns="" xmlns:a16="http://schemas.microsoft.com/office/drawing/2014/main" id="{0051BB9C-B7DB-4724-B13D-84220B8B237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 xmlns:a16="http://schemas.microsoft.com/office/drawing/2014/main" id="{40795118-2845-43BE-A847-24AF476F35F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935777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逻辑表达式的</a:t>
            </a:r>
            <a:r>
              <a:rPr lang="zh-CN" altLang="en-US" dirty="0">
                <a:solidFill>
                  <a:srgbClr val="FF0000"/>
                </a:solidFill>
              </a:rPr>
              <a:t>短路</a:t>
            </a:r>
            <a:r>
              <a:rPr lang="zh-CN" altLang="en-US" dirty="0"/>
              <a:t>问题</a:t>
            </a:r>
          </a:p>
        </p:txBody>
      </p:sp>
      <p:sp>
        <p:nvSpPr>
          <p:cNvPr id="3" name="内容占位符 2"/>
          <p:cNvSpPr>
            <a:spLocks noGrp="1"/>
          </p:cNvSpPr>
          <p:nvPr>
            <p:ph idx="1"/>
          </p:nvPr>
        </p:nvSpPr>
        <p:spPr>
          <a:xfrm>
            <a:off x="323528" y="1715478"/>
            <a:ext cx="8153400" cy="63340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a:t>
            </a:r>
          </a:p>
          <a:p>
            <a:pPr lvl="1"/>
            <a:endParaRPr lang="en-US" altLang="zh-CN" dirty="0">
              <a:solidFill>
                <a:srgbClr val="C00000"/>
              </a:solidFill>
            </a:endParaRPr>
          </a:p>
          <a:p>
            <a:pPr lvl="1"/>
            <a:endParaRPr lang="en-US" altLang="zh-CN" dirty="0">
              <a:solidFill>
                <a:srgbClr val="C00000"/>
              </a:solidFill>
            </a:endParaRPr>
          </a:p>
          <a:p>
            <a:pPr lvl="1">
              <a:buNone/>
            </a:pPr>
            <a:endParaRPr lang="en-US" altLang="zh-CN" dirty="0">
              <a:solidFill>
                <a:srgbClr val="C00000"/>
              </a:solidFill>
            </a:endParaRPr>
          </a:p>
          <a:p>
            <a:pPr lvl="1">
              <a:buNone/>
            </a:pPr>
            <a:r>
              <a:rPr lang="zh-CN" altLang="en-US" dirty="0">
                <a:solidFill>
                  <a:srgbClr val="C00000"/>
                </a:solidFill>
              </a:rPr>
              <a:t>运行结果：</a:t>
            </a:r>
            <a:endParaRPr lang="en-US" altLang="zh-CN" dirty="0">
              <a:solidFill>
                <a:srgbClr val="C00000"/>
              </a:solidFill>
            </a:endParaRPr>
          </a:p>
        </p:txBody>
      </p:sp>
      <p:pic>
        <p:nvPicPr>
          <p:cNvPr id="8" name="Picture 2"/>
          <p:cNvPicPr>
            <a:picLocks noChangeAspect="1" noChangeArrowheads="1"/>
          </p:cNvPicPr>
          <p:nvPr/>
        </p:nvPicPr>
        <p:blipFill>
          <a:blip r:embed="rId2" cstate="print"/>
          <a:srcRect/>
          <a:stretch>
            <a:fillRect/>
          </a:stretch>
        </p:blipFill>
        <p:spPr bwMode="auto">
          <a:xfrm>
            <a:off x="785813" y="2214563"/>
            <a:ext cx="8072437" cy="1030287"/>
          </a:xfrm>
          <a:prstGeom prst="rect">
            <a:avLst/>
          </a:prstGeom>
          <a:noFill/>
          <a:ln w="9525">
            <a:miter lim="800000"/>
            <a:headEnd/>
            <a:tailEnd/>
          </a:ln>
          <a:effectLst/>
        </p:spPr>
      </p:pic>
      <p:pic>
        <p:nvPicPr>
          <p:cNvPr id="9" name="Picture 3"/>
          <p:cNvPicPr>
            <a:picLocks noChangeAspect="1" noChangeArrowheads="1"/>
          </p:cNvPicPr>
          <p:nvPr/>
        </p:nvPicPr>
        <p:blipFill>
          <a:blip r:embed="rId3" cstate="print"/>
          <a:srcRect/>
          <a:stretch>
            <a:fillRect/>
          </a:stretch>
        </p:blipFill>
        <p:spPr bwMode="auto">
          <a:xfrm>
            <a:off x="892721" y="3987899"/>
            <a:ext cx="942975" cy="1457325"/>
          </a:xfrm>
          <a:prstGeom prst="rect">
            <a:avLst/>
          </a:prstGeom>
          <a:noFill/>
          <a:ln w="9525">
            <a:miter lim="800000"/>
            <a:headEnd/>
            <a:tailEnd/>
          </a:ln>
          <a:effectLst/>
        </p:spPr>
      </p:pic>
      <p:sp>
        <p:nvSpPr>
          <p:cNvPr id="6" name="Rectangle 2">
            <a:extLst>
              <a:ext uri="{FF2B5EF4-FFF2-40B4-BE49-F238E27FC236}">
                <a16:creationId xmlns="" xmlns:a16="http://schemas.microsoft.com/office/drawing/2014/main" id="{912B0574-DAD1-4B11-A6DB-A122EC52166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 xmlns:a16="http://schemas.microsoft.com/office/drawing/2014/main" id="{1A98AFEB-2012-4D52-899C-EA625AF815A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6">
            <a:extLst>
              <a:ext uri="{FF2B5EF4-FFF2-40B4-BE49-F238E27FC236}">
                <a16:creationId xmlns="" xmlns:a16="http://schemas.microsoft.com/office/drawing/2014/main" id="{449015FE-4833-4193-A4E4-4C37341C6AAA}"/>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a:extLst>
              <a:ext uri="{FF2B5EF4-FFF2-40B4-BE49-F238E27FC236}">
                <a16:creationId xmlns="" xmlns:a16="http://schemas.microsoft.com/office/drawing/2014/main" id="{F7DCA348-D41B-4153-B80A-B9A402C8356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9">
            <a:extLst>
              <a:ext uri="{FF2B5EF4-FFF2-40B4-BE49-F238E27FC236}">
                <a16:creationId xmlns="" xmlns:a16="http://schemas.microsoft.com/office/drawing/2014/main" id="{78E75D0F-FAD5-4654-B5EB-63F44CCDCF9E}"/>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 name="矩形 12">
            <a:hlinkClick r:id="rId4" action="ppaction://hlinksldjump"/>
            <a:extLst>
              <a:ext uri="{FF2B5EF4-FFF2-40B4-BE49-F238E27FC236}">
                <a16:creationId xmlns="" xmlns:a16="http://schemas.microsoft.com/office/drawing/2014/main" id="{A62ECAF2-84C7-4ACC-BD9F-FC1145A448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4" name="矩形 13">
            <a:hlinkClick r:id="" action="ppaction://noaction"/>
            <a:extLst>
              <a:ext uri="{FF2B5EF4-FFF2-40B4-BE49-F238E27FC236}">
                <a16:creationId xmlns="" xmlns:a16="http://schemas.microsoft.com/office/drawing/2014/main" id="{ECCEFFA9-4471-4C5A-A2A1-A0C7C1F1D03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5" name="矩形 14">
            <a:hlinkClick r:id="" action="ppaction://noaction"/>
            <a:extLst>
              <a:ext uri="{FF2B5EF4-FFF2-40B4-BE49-F238E27FC236}">
                <a16:creationId xmlns="" xmlns:a16="http://schemas.microsoft.com/office/drawing/2014/main" id="{125DA376-0094-4E5C-AC9B-EBBA2D08C0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6" name="矩形 15">
            <a:hlinkClick r:id="" action="ppaction://noaction"/>
            <a:extLst>
              <a:ext uri="{FF2B5EF4-FFF2-40B4-BE49-F238E27FC236}">
                <a16:creationId xmlns="" xmlns:a16="http://schemas.microsoft.com/office/drawing/2014/main" id="{AC189CD4-CC66-4481-9A93-2C475791370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7" name="矩形 16">
            <a:hlinkClick r:id="" action="ppaction://noaction"/>
            <a:extLst>
              <a:ext uri="{FF2B5EF4-FFF2-40B4-BE49-F238E27FC236}">
                <a16:creationId xmlns="" xmlns:a16="http://schemas.microsoft.com/office/drawing/2014/main" id="{E6077836-238F-47F1-8A04-E8A0CCBC4B8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8" name="矩形 17">
            <a:hlinkClick r:id="" action="ppaction://noaction"/>
            <a:extLst>
              <a:ext uri="{FF2B5EF4-FFF2-40B4-BE49-F238E27FC236}">
                <a16:creationId xmlns="" xmlns:a16="http://schemas.microsoft.com/office/drawing/2014/main" id="{D23BF442-0623-4F77-B952-28A68C186F0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9" name="矩形 18">
            <a:hlinkClick r:id="" action="ppaction://noaction"/>
            <a:extLst>
              <a:ext uri="{FF2B5EF4-FFF2-40B4-BE49-F238E27FC236}">
                <a16:creationId xmlns="" xmlns:a16="http://schemas.microsoft.com/office/drawing/2014/main" id="{8CC5A75C-3DD6-4F32-9571-D5AD531E823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20" name="矩形 19">
            <a:hlinkClick r:id="" action="ppaction://noaction"/>
            <a:extLst>
              <a:ext uri="{FF2B5EF4-FFF2-40B4-BE49-F238E27FC236}">
                <a16:creationId xmlns="" xmlns:a16="http://schemas.microsoft.com/office/drawing/2014/main" id="{F80EC30D-FB99-4814-8934-33D84439EDC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120606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表达式</a:t>
            </a:r>
          </a:p>
        </p:txBody>
      </p:sp>
      <p:sp>
        <p:nvSpPr>
          <p:cNvPr id="3" name="内容占位符 2"/>
          <p:cNvSpPr>
            <a:spLocks noGrp="1"/>
          </p:cNvSpPr>
          <p:nvPr>
            <p:ph idx="1"/>
          </p:nvPr>
        </p:nvSpPr>
        <p:spPr/>
        <p:txBody>
          <a:bodyPr/>
          <a:lstStyle/>
          <a:p>
            <a:r>
              <a:rPr lang="zh-CN" altLang="en-US" dirty="0"/>
              <a:t>表达式</a:t>
            </a:r>
            <a:endParaRPr lang="en-US" altLang="zh-CN" dirty="0"/>
          </a:p>
          <a:p>
            <a:pPr lvl="1"/>
            <a:r>
              <a:rPr lang="zh-CN" altLang="en-US" dirty="0"/>
              <a:t>由</a:t>
            </a:r>
            <a:r>
              <a:rPr lang="zh-CN" altLang="en-US" dirty="0">
                <a:solidFill>
                  <a:srgbClr val="C00000"/>
                </a:solidFill>
              </a:rPr>
              <a:t>运算分量</a:t>
            </a:r>
            <a:r>
              <a:rPr lang="zh-CN" altLang="en-US" dirty="0"/>
              <a:t>和</a:t>
            </a:r>
            <a:r>
              <a:rPr lang="zh-CN" altLang="en-US" dirty="0">
                <a:solidFill>
                  <a:srgbClr val="C00000"/>
                </a:solidFill>
              </a:rPr>
              <a:t>运算符</a:t>
            </a:r>
            <a:r>
              <a:rPr lang="zh-CN" altLang="en-US" dirty="0"/>
              <a:t>按一定规则组成</a:t>
            </a:r>
            <a:endParaRPr lang="en-US" altLang="zh-CN" dirty="0"/>
          </a:p>
          <a:p>
            <a:pPr lvl="2"/>
            <a:r>
              <a:rPr lang="zh-CN" altLang="en-US" dirty="0"/>
              <a:t>运算分量是运算符操作的对象，通常是各种类型的数据</a:t>
            </a:r>
            <a:endParaRPr lang="en-US" altLang="zh-CN" dirty="0"/>
          </a:p>
          <a:p>
            <a:pPr lvl="1"/>
            <a:r>
              <a:rPr lang="zh-CN" altLang="en-US" dirty="0"/>
              <a:t>运算符指明表达式的类型</a:t>
            </a:r>
            <a:endParaRPr lang="en-US" altLang="zh-CN" dirty="0"/>
          </a:p>
          <a:p>
            <a:pPr lvl="1"/>
            <a:r>
              <a:rPr lang="zh-CN" altLang="en-US" dirty="0"/>
              <a:t>表达式的运算结果是一个</a:t>
            </a:r>
            <a:r>
              <a:rPr lang="zh-CN" altLang="en-US" dirty="0">
                <a:solidFill>
                  <a:srgbClr val="C00000"/>
                </a:solidFill>
              </a:rPr>
              <a:t>值</a:t>
            </a:r>
            <a:r>
              <a:rPr lang="en-US" altLang="zh-CN" dirty="0"/>
              <a:t>——</a:t>
            </a:r>
            <a:r>
              <a:rPr lang="zh-CN" altLang="en-US" dirty="0"/>
              <a:t>表达式的值</a:t>
            </a:r>
            <a:endParaRPr lang="en-US" altLang="zh-CN" dirty="0"/>
          </a:p>
          <a:p>
            <a:pPr lvl="1"/>
            <a:r>
              <a:rPr lang="zh-CN" altLang="en-US" dirty="0"/>
              <a:t>表达式的求值</a:t>
            </a:r>
            <a:endParaRPr lang="en-US" altLang="zh-CN" dirty="0"/>
          </a:p>
          <a:p>
            <a:pPr lvl="2"/>
            <a:r>
              <a:rPr lang="zh-CN" altLang="en-US" dirty="0"/>
              <a:t>运算符的结合性与</a:t>
            </a:r>
            <a:r>
              <a:rPr lang="zh-CN" altLang="en-US" dirty="0" smtClean="0"/>
              <a:t>优先级</a:t>
            </a:r>
            <a:endParaRPr lang="en-US" altLang="zh-CN" dirty="0" smtClean="0"/>
          </a:p>
          <a:p>
            <a:pPr lvl="1"/>
            <a:r>
              <a:rPr lang="en-US" altLang="zh-CN" dirty="0" smtClean="0"/>
              <a:t>C++</a:t>
            </a:r>
            <a:r>
              <a:rPr lang="zh-CN" altLang="en-US" dirty="0" smtClean="0"/>
              <a:t>的表达式不仅限于运算表达式</a:t>
            </a:r>
            <a:endParaRPr lang="en-US" altLang="zh-CN" dirty="0" smtClean="0"/>
          </a:p>
          <a:p>
            <a:pPr lvl="2"/>
            <a:r>
              <a:rPr lang="zh-CN" altLang="en-US" dirty="0" smtClean="0"/>
              <a:t>主表达式（</a:t>
            </a:r>
            <a:r>
              <a:rPr lang="en-US" altLang="zh-CN" dirty="0" smtClean="0"/>
              <a:t>Primary Expression</a:t>
            </a:r>
            <a:r>
              <a:rPr lang="zh-CN" altLang="en-US" dirty="0" smtClean="0"/>
              <a:t>）</a:t>
            </a:r>
            <a:endParaRPr lang="en-US" altLang="zh-CN" dirty="0" smtClean="0"/>
          </a:p>
          <a:p>
            <a:pPr lvl="2"/>
            <a:r>
              <a:rPr lang="zh-CN" altLang="en-US" dirty="0" smtClean="0"/>
              <a:t>后缀表达式（</a:t>
            </a:r>
            <a:r>
              <a:rPr lang="en-US" altLang="zh-CN" dirty="0" smtClean="0"/>
              <a:t>Postfix Expression</a:t>
            </a:r>
            <a:r>
              <a:rPr lang="zh-CN" altLang="en-US" dirty="0" smtClean="0"/>
              <a:t>）</a:t>
            </a:r>
            <a:endParaRPr lang="en-US" altLang="zh-CN" dirty="0" smtClean="0"/>
          </a:p>
          <a:p>
            <a:pPr lvl="2"/>
            <a:r>
              <a:rPr lang="zh-CN" altLang="en-US" dirty="0"/>
              <a:t>一</a:t>
            </a:r>
            <a:r>
              <a:rPr lang="zh-CN" altLang="en-US" dirty="0" smtClean="0"/>
              <a:t>元表达式（</a:t>
            </a:r>
            <a:r>
              <a:rPr lang="en-US" altLang="zh-CN" dirty="0" smtClean="0"/>
              <a:t>Unary Expression</a:t>
            </a:r>
            <a:r>
              <a:rPr lang="zh-CN" altLang="en-US" dirty="0" smtClean="0"/>
              <a:t>）</a:t>
            </a:r>
            <a:endParaRPr lang="zh-CN" altLang="en-US" dirty="0"/>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13420334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179512" y="1844814"/>
            <a:ext cx="8734896" cy="796919"/>
            <a:chOff x="-2843382" y="3212518"/>
            <a:chExt cx="8734913" cy="796925"/>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444922" y="3215690"/>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6" cy="788993"/>
              <a:chOff x="854055" y="2575918"/>
              <a:chExt cx="792166" cy="788993"/>
            </a:xfrm>
          </p:grpSpPr>
          <p:sp>
            <p:nvSpPr>
              <p:cNvPr id="71" name="椭圆 70"/>
              <p:cNvSpPr>
                <a:spLocks noChangeAspect="1"/>
              </p:cNvSpPr>
              <p:nvPr/>
            </p:nvSpPr>
            <p:spPr bwMode="auto">
              <a:xfrm>
                <a:off x="857230" y="2575919"/>
                <a:ext cx="788991"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2843382" y="3212518"/>
              <a:ext cx="788990" cy="788999"/>
              <a:chOff x="-3632369" y="712188"/>
              <a:chExt cx="788990" cy="788999"/>
            </a:xfrm>
          </p:grpSpPr>
          <p:sp>
            <p:nvSpPr>
              <p:cNvPr id="69" name="椭圆 68"/>
              <p:cNvSpPr>
                <a:spLocks noChangeAspect="1"/>
              </p:cNvSpPr>
              <p:nvPr/>
            </p:nvSpPr>
            <p:spPr bwMode="auto">
              <a:xfrm>
                <a:off x="-3632369" y="712196"/>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3632369" y="712188"/>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57" name="五边形 56"/>
          <p:cNvSpPr/>
          <p:nvPr/>
        </p:nvSpPr>
        <p:spPr bwMode="auto">
          <a:xfrm flipH="1">
            <a:off x="5058877" y="2770915"/>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5957" y="2709963"/>
            <a:ext cx="885840" cy="885840"/>
          </a:xfrm>
          <a:prstGeom prst="rect">
            <a:avLst/>
          </a:prstGeom>
        </p:spPr>
      </p:pic>
      <p:sp>
        <p:nvSpPr>
          <p:cNvPr id="51"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47" name="Rectangle 2">
            <a:extLst>
              <a:ext uri="{FF2B5EF4-FFF2-40B4-BE49-F238E27FC236}">
                <a16:creationId xmlns="" xmlns:a16="http://schemas.microsoft.com/office/drawing/2014/main" id="{FA40F39D-7EC4-40F0-A26F-E2166045ECC2}"/>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4">
            <a:extLst>
              <a:ext uri="{FF2B5EF4-FFF2-40B4-BE49-F238E27FC236}">
                <a16:creationId xmlns="" xmlns:a16="http://schemas.microsoft.com/office/drawing/2014/main" id="{1F702936-6BC3-4254-9B49-8CE5B3CD3461}"/>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 name="Rectangle 6">
            <a:extLst>
              <a:ext uri="{FF2B5EF4-FFF2-40B4-BE49-F238E27FC236}">
                <a16:creationId xmlns="" xmlns:a16="http://schemas.microsoft.com/office/drawing/2014/main" id="{72A1EA54-AD22-41FB-B2B7-02FDAEE3B8C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8">
            <a:extLst>
              <a:ext uri="{FF2B5EF4-FFF2-40B4-BE49-F238E27FC236}">
                <a16:creationId xmlns="" xmlns:a16="http://schemas.microsoft.com/office/drawing/2014/main" id="{C71F9416-5F2A-47D3-8DE1-CE25C433324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9">
            <a:extLst>
              <a:ext uri="{FF2B5EF4-FFF2-40B4-BE49-F238E27FC236}">
                <a16:creationId xmlns="" xmlns:a16="http://schemas.microsoft.com/office/drawing/2014/main" id="{99BFC8B7-1123-45E3-B783-A8F17CE7D858}"/>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4" name="矩形 73">
            <a:hlinkClick r:id="rId5" action="ppaction://hlinksldjump"/>
            <a:extLst>
              <a:ext uri="{FF2B5EF4-FFF2-40B4-BE49-F238E27FC236}">
                <a16:creationId xmlns="" xmlns:a16="http://schemas.microsoft.com/office/drawing/2014/main" id="{F054EEBE-166B-4294-8901-B2E7F467D0E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75" name="矩形 74">
            <a:hlinkClick r:id="" action="ppaction://noaction"/>
            <a:extLst>
              <a:ext uri="{FF2B5EF4-FFF2-40B4-BE49-F238E27FC236}">
                <a16:creationId xmlns="" xmlns:a16="http://schemas.microsoft.com/office/drawing/2014/main" id="{8D75E0C2-55F0-47B6-9160-E337FF1C43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76" name="矩形 75">
            <a:hlinkClick r:id="" action="ppaction://noaction"/>
            <a:extLst>
              <a:ext uri="{FF2B5EF4-FFF2-40B4-BE49-F238E27FC236}">
                <a16:creationId xmlns="" xmlns:a16="http://schemas.microsoft.com/office/drawing/2014/main" id="{D04F150B-490D-48CA-9A0C-F47DB0BE51F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77" name="矩形 76">
            <a:hlinkClick r:id="" action="ppaction://noaction"/>
            <a:extLst>
              <a:ext uri="{FF2B5EF4-FFF2-40B4-BE49-F238E27FC236}">
                <a16:creationId xmlns="" xmlns:a16="http://schemas.microsoft.com/office/drawing/2014/main" id="{9B3F3C00-883E-4435-BF4D-F44B1A2C90B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78" name="矩形 77">
            <a:hlinkClick r:id="" action="ppaction://noaction"/>
            <a:extLst>
              <a:ext uri="{FF2B5EF4-FFF2-40B4-BE49-F238E27FC236}">
                <a16:creationId xmlns="" xmlns:a16="http://schemas.microsoft.com/office/drawing/2014/main" id="{DE6C9731-AFE7-4526-8B4D-54EDC19BA5B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79" name="矩形 78">
            <a:hlinkClick r:id="" action="ppaction://noaction"/>
            <a:extLst>
              <a:ext uri="{FF2B5EF4-FFF2-40B4-BE49-F238E27FC236}">
                <a16:creationId xmlns="" xmlns:a16="http://schemas.microsoft.com/office/drawing/2014/main" id="{F05B3025-094C-49C5-B3EC-D4FF616283D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80" name="矩形 79">
            <a:hlinkClick r:id="" action="ppaction://noaction"/>
            <a:extLst>
              <a:ext uri="{FF2B5EF4-FFF2-40B4-BE49-F238E27FC236}">
                <a16:creationId xmlns="" xmlns:a16="http://schemas.microsoft.com/office/drawing/2014/main" id="{E66D4D87-A377-482C-BAE6-9ADBA38D929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81" name="矩形 80">
            <a:hlinkClick r:id="" action="ppaction://noaction"/>
            <a:extLst>
              <a:ext uri="{FF2B5EF4-FFF2-40B4-BE49-F238E27FC236}">
                <a16:creationId xmlns="" xmlns:a16="http://schemas.microsoft.com/office/drawing/2014/main" id="{49C28D23-CADC-4A17-831B-F8279B0A89C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386572453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位运算的基本概念</a:t>
            </a:r>
          </a:p>
        </p:txBody>
      </p:sp>
      <p:sp>
        <p:nvSpPr>
          <p:cNvPr id="3" name="内容占位符 2"/>
          <p:cNvSpPr>
            <a:spLocks noGrp="1"/>
          </p:cNvSpPr>
          <p:nvPr>
            <p:ph idx="1"/>
          </p:nvPr>
        </p:nvSpPr>
        <p:spPr/>
        <p:txBody>
          <a:bodyPr/>
          <a:lstStyle/>
          <a:p>
            <a:r>
              <a:rPr lang="zh-CN" altLang="en-US" dirty="0">
                <a:latin typeface="+mn-ea"/>
                <a:ea typeface="+mn-ea"/>
              </a:rPr>
              <a:t>位运算是一种对运算分量按二进制位进行操作的运算，而且是</a:t>
            </a:r>
            <a:r>
              <a:rPr lang="zh-CN" altLang="en-US" dirty="0">
                <a:solidFill>
                  <a:srgbClr val="C00000"/>
                </a:solidFill>
                <a:latin typeface="+mn-ea"/>
                <a:ea typeface="+mn-ea"/>
              </a:rPr>
              <a:t>作用于运算分量的每一个二进制位上</a:t>
            </a:r>
            <a:r>
              <a:rPr lang="zh-CN" altLang="en-US" dirty="0">
                <a:latin typeface="+mn-ea"/>
                <a:ea typeface="+mn-ea"/>
              </a:rPr>
              <a:t>(并不是只对其中的某一个位进行运算)。位运算的</a:t>
            </a:r>
            <a:r>
              <a:rPr lang="zh-CN" altLang="en-US" dirty="0">
                <a:solidFill>
                  <a:srgbClr val="C00000"/>
                </a:solidFill>
                <a:latin typeface="+mn-ea"/>
                <a:ea typeface="+mn-ea"/>
              </a:rPr>
              <a:t>运算对象只能是整型数据</a:t>
            </a:r>
            <a:r>
              <a:rPr lang="zh-CN" altLang="en-US" dirty="0">
                <a:latin typeface="+mn-ea"/>
                <a:ea typeface="+mn-ea"/>
              </a:rPr>
              <a:t>(包括字符型), 且运算结果仍为整型数据</a:t>
            </a:r>
            <a:endParaRPr lang="en-US" altLang="zh-CN" dirty="0">
              <a:latin typeface="+mn-ea"/>
              <a:ea typeface="+mn-ea"/>
            </a:endParaRPr>
          </a:p>
        </p:txBody>
      </p:sp>
      <p:sp>
        <p:nvSpPr>
          <p:cNvPr id="4" name="Rectangle 2">
            <a:extLst>
              <a:ext uri="{FF2B5EF4-FFF2-40B4-BE49-F238E27FC236}">
                <a16:creationId xmlns="" xmlns:a16="http://schemas.microsoft.com/office/drawing/2014/main" id="{EA7E670F-C904-4AE8-A4BB-021EDE2896E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347C65E5-9899-4280-8D91-619D6B53501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FC79957B-C337-4AB7-9BCB-A9BD8E2F28F0}"/>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9665B11B-30A0-4111-8371-E0A52182E47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15F0CEBB-E48A-4710-9CC4-92CAD77EE433}"/>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044B5D56-75A0-4C78-9A0E-CA8D68F10A3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244C65D7-FFAD-46DB-B673-D6A2E5D0091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D2605942-17FE-4C9B-A328-96604E1812D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804B871C-3F1A-4DE6-BD44-5013BFACC5C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854CB41A-873F-4659-849E-3EC1B1767C6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4" name="矩形 13">
            <a:hlinkClick r:id="" action="ppaction://noaction"/>
            <a:extLst>
              <a:ext uri="{FF2B5EF4-FFF2-40B4-BE49-F238E27FC236}">
                <a16:creationId xmlns="" xmlns:a16="http://schemas.microsoft.com/office/drawing/2014/main" id="{ED8150AB-BFD0-4DDB-AB12-025B6884F86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5" name="矩形 14">
            <a:hlinkClick r:id="" action="ppaction://noaction"/>
            <a:extLst>
              <a:ext uri="{FF2B5EF4-FFF2-40B4-BE49-F238E27FC236}">
                <a16:creationId xmlns="" xmlns:a16="http://schemas.microsoft.com/office/drawing/2014/main" id="{E1D99083-2FBA-47C3-AF83-ED278B6AC7A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 xmlns:a16="http://schemas.microsoft.com/office/drawing/2014/main" id="{5B0396C8-A785-4701-9DA0-6E55EB1BAF5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28305526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a:t>
            </a:r>
            <a:r>
              <a:rPr lang="zh-CN" altLang="en-US" dirty="0" smtClean="0"/>
              <a:t>运算符（</a:t>
            </a:r>
            <a:r>
              <a:rPr lang="en-US" altLang="zh-CN" dirty="0" smtClean="0"/>
              <a:t>Bitwise operators</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单目按位取反</a:t>
            </a:r>
            <a:endParaRPr lang="en-US" altLang="zh-CN" dirty="0"/>
          </a:p>
          <a:p>
            <a:pPr lvl="1"/>
            <a:r>
              <a:rPr lang="en-US" altLang="zh-CN" dirty="0">
                <a:latin typeface="华文中宋" pitchFamily="2" charset="-122"/>
                <a:ea typeface="华文中宋" pitchFamily="2" charset="-122"/>
              </a:rPr>
              <a:t>~</a:t>
            </a:r>
          </a:p>
          <a:p>
            <a:r>
              <a:rPr lang="zh-CN" altLang="en-US" dirty="0"/>
              <a:t>双目运算符</a:t>
            </a:r>
            <a:endParaRPr lang="en-US" altLang="zh-CN" dirty="0"/>
          </a:p>
          <a:p>
            <a:pPr lvl="1"/>
            <a:r>
              <a:rPr lang="zh-CN" altLang="en-US" dirty="0"/>
              <a:t>按位与</a:t>
            </a:r>
            <a:r>
              <a:rPr lang="en-US" altLang="zh-CN" dirty="0"/>
              <a:t>&amp;</a:t>
            </a:r>
          </a:p>
          <a:p>
            <a:pPr lvl="1"/>
            <a:r>
              <a:rPr lang="zh-CN" altLang="en-US" dirty="0"/>
              <a:t>按位或</a:t>
            </a:r>
            <a:r>
              <a:rPr lang="en-US" altLang="zh-CN" dirty="0"/>
              <a:t>|</a:t>
            </a:r>
          </a:p>
          <a:p>
            <a:pPr lvl="1"/>
            <a:r>
              <a:rPr lang="zh-CN" altLang="en-US" dirty="0"/>
              <a:t>按位异或</a:t>
            </a:r>
            <a:r>
              <a:rPr lang="en-US" altLang="zh-CN" dirty="0"/>
              <a:t>^</a:t>
            </a:r>
          </a:p>
          <a:p>
            <a:pPr lvl="1"/>
            <a:r>
              <a:rPr lang="zh-CN" altLang="en-US" dirty="0"/>
              <a:t>按位左移</a:t>
            </a:r>
            <a:r>
              <a:rPr lang="en-US" altLang="zh-CN" dirty="0"/>
              <a:t>&lt;&lt;</a:t>
            </a:r>
          </a:p>
          <a:p>
            <a:pPr lvl="1"/>
            <a:r>
              <a:rPr lang="zh-CN" altLang="en-US" dirty="0"/>
              <a:t>按位右移</a:t>
            </a:r>
            <a:r>
              <a:rPr lang="en-US" altLang="zh-CN" dirty="0"/>
              <a:t>&gt;&gt;</a:t>
            </a:r>
            <a:endParaRPr lang="zh-CN" altLang="en-US" dirty="0"/>
          </a:p>
        </p:txBody>
      </p:sp>
      <p:sp>
        <p:nvSpPr>
          <p:cNvPr id="4" name="Rectangle 2">
            <a:extLst>
              <a:ext uri="{FF2B5EF4-FFF2-40B4-BE49-F238E27FC236}">
                <a16:creationId xmlns="" xmlns:a16="http://schemas.microsoft.com/office/drawing/2014/main" id="{B3C97559-B905-49A5-AB33-65B0736B0E1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FD16FCAC-4483-458F-931D-64C7BC7528EC}"/>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800A8433-9663-4984-809D-712BAD14A117}"/>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DC51C91C-CEAB-498E-AC39-4B5FC0BEDE2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4710A499-0B32-44B9-990E-08BF2A0B431F}"/>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B4D0CCE4-7602-484B-98E3-17E4347D567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CBAAF57E-A663-4AA9-8236-14A4D344EC8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3BA39310-703F-4337-ADC0-8B94E2DAC57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7F62C902-B8C1-45CB-99FD-847E1F5C906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9F9B4C82-5B4D-4691-92D8-BCB764B6C6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4" name="矩形 13">
            <a:hlinkClick r:id="" action="ppaction://noaction"/>
            <a:extLst>
              <a:ext uri="{FF2B5EF4-FFF2-40B4-BE49-F238E27FC236}">
                <a16:creationId xmlns="" xmlns:a16="http://schemas.microsoft.com/office/drawing/2014/main" id="{44C21FBA-609A-41BB-A9BB-4C2E0FFA750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5" name="矩形 14">
            <a:hlinkClick r:id="" action="ppaction://noaction"/>
            <a:extLst>
              <a:ext uri="{FF2B5EF4-FFF2-40B4-BE49-F238E27FC236}">
                <a16:creationId xmlns="" xmlns:a16="http://schemas.microsoft.com/office/drawing/2014/main" id="{A0DA2789-099D-4A3C-991F-6F1BBD8FD0B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 xmlns:a16="http://schemas.microsoft.com/office/drawing/2014/main" id="{A3843FD5-49EB-4A95-976D-1B2C1EC678D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14091815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位运算表达式求值</a:t>
            </a:r>
          </a:p>
        </p:txBody>
      </p:sp>
      <p:sp>
        <p:nvSpPr>
          <p:cNvPr id="3" name="内容占位符 2"/>
          <p:cNvSpPr>
            <a:spLocks noGrp="1"/>
          </p:cNvSpPr>
          <p:nvPr>
            <p:ph idx="1"/>
          </p:nvPr>
        </p:nvSpPr>
        <p:spPr/>
        <p:txBody>
          <a:bodyPr/>
          <a:lstStyle/>
          <a:p>
            <a:r>
              <a:rPr lang="zh-CN" altLang="en-US" dirty="0"/>
              <a:t>运算步骤</a:t>
            </a:r>
            <a:endParaRPr lang="en-US" altLang="zh-CN" dirty="0"/>
          </a:p>
          <a:p>
            <a:pPr lvl="1"/>
            <a:r>
              <a:rPr lang="zh-CN" altLang="en-US" dirty="0"/>
              <a:t>将运算分量用相应位数的二进制表示</a:t>
            </a:r>
            <a:endParaRPr lang="en-US" altLang="zh-CN" dirty="0"/>
          </a:p>
          <a:p>
            <a:pPr lvl="1"/>
            <a:r>
              <a:rPr lang="zh-CN" altLang="en-US" dirty="0"/>
              <a:t>将运算分量的二进制形式按位进行相应的运算</a:t>
            </a:r>
            <a:endParaRPr lang="en-US" altLang="zh-CN" dirty="0"/>
          </a:p>
          <a:p>
            <a:pPr lvl="1"/>
            <a:r>
              <a:rPr lang="zh-CN" altLang="en-US" dirty="0"/>
              <a:t>运算结果需根据实际情况补</a:t>
            </a:r>
            <a:r>
              <a:rPr lang="en-US" altLang="zh-CN" dirty="0">
                <a:solidFill>
                  <a:srgbClr val="C00000"/>
                </a:solidFill>
              </a:rPr>
              <a:t>0</a:t>
            </a:r>
          </a:p>
          <a:p>
            <a:r>
              <a:rPr lang="zh-CN" altLang="en-US" dirty="0"/>
              <a:t>位运算表达式的值</a:t>
            </a:r>
            <a:endParaRPr lang="en-US" altLang="zh-CN" dirty="0"/>
          </a:p>
          <a:p>
            <a:pPr lvl="1"/>
            <a:r>
              <a:rPr lang="zh-CN" altLang="en-US" dirty="0"/>
              <a:t>根据运算符的含义进行位运算得到的结果</a:t>
            </a:r>
            <a:endParaRPr lang="en-US" altLang="zh-CN" dirty="0"/>
          </a:p>
          <a:p>
            <a:pPr lvl="2"/>
            <a:r>
              <a:rPr lang="zh-CN" altLang="en-US" dirty="0"/>
              <a:t>二进制形式</a:t>
            </a:r>
            <a:endParaRPr lang="en-US" altLang="zh-CN" dirty="0"/>
          </a:p>
          <a:p>
            <a:pPr lvl="1"/>
            <a:r>
              <a:rPr lang="zh-CN" altLang="en-US" dirty="0"/>
              <a:t>运算结果仍然以十进制的形式输出</a:t>
            </a:r>
          </a:p>
        </p:txBody>
      </p:sp>
      <p:sp>
        <p:nvSpPr>
          <p:cNvPr id="4" name="Rectangle 2">
            <a:extLst>
              <a:ext uri="{FF2B5EF4-FFF2-40B4-BE49-F238E27FC236}">
                <a16:creationId xmlns="" xmlns:a16="http://schemas.microsoft.com/office/drawing/2014/main" id="{34CF17B0-E26D-4E82-AC50-A6A7E570CA0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F6BEA527-4A71-472F-A889-386A364BEE86}"/>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E8A6DABA-C502-4C15-9830-F8BAC25CF12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BB9C5914-E021-4350-8569-3CA3B81A9EBF}"/>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990D837E-6884-4C00-98E3-075D288C1697}"/>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4FDEBA95-02F9-4E34-8C34-985B3CE4436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CE258A08-20C6-4FB7-8CB8-A87A4D118AE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3F703ACE-2836-41D0-9E69-49CE3E0629A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17FB8749-AEE5-47AE-8CBA-3452F4A15BD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5689EBB0-36AF-414C-95CA-D2C1B8E36EA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4" name="矩形 13">
            <a:hlinkClick r:id="" action="ppaction://noaction"/>
            <a:extLst>
              <a:ext uri="{FF2B5EF4-FFF2-40B4-BE49-F238E27FC236}">
                <a16:creationId xmlns="" xmlns:a16="http://schemas.microsoft.com/office/drawing/2014/main" id="{6CFD2E6A-37B7-4939-B03F-FA31CDFE507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5" name="矩形 14">
            <a:hlinkClick r:id="" action="ppaction://noaction"/>
            <a:extLst>
              <a:ext uri="{FF2B5EF4-FFF2-40B4-BE49-F238E27FC236}">
                <a16:creationId xmlns="" xmlns:a16="http://schemas.microsoft.com/office/drawing/2014/main" id="{ED9F8E51-7598-4A27-BB1B-017A702487D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 xmlns:a16="http://schemas.microsoft.com/office/drawing/2014/main" id="{355E84CA-611C-4A6D-A09A-2A57188BD24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35373785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a:t>
            </a:r>
            <a:endParaRPr lang="zh-CN" altLang="en-US" dirty="0">
              <a:solidFill>
                <a:srgbClr val="C00000"/>
              </a:solidFill>
            </a:endParaRPr>
          </a:p>
        </p:txBody>
      </p:sp>
      <p:sp>
        <p:nvSpPr>
          <p:cNvPr id="3" name="内容占位符 2"/>
          <p:cNvSpPr>
            <a:spLocks noGrp="1"/>
          </p:cNvSpPr>
          <p:nvPr>
            <p:ph idx="1"/>
          </p:nvPr>
        </p:nvSpPr>
        <p:spPr/>
        <p:txBody>
          <a:bodyPr/>
          <a:lstStyle/>
          <a:p>
            <a:r>
              <a:rPr lang="en-US" altLang="zh-CN" b="1" dirty="0">
                <a:solidFill>
                  <a:srgbClr val="0000FF"/>
                </a:solidFill>
                <a:latin typeface="Courier New" pitchFamily="49" charset="0"/>
                <a:cs typeface="Courier New" pitchFamily="49" charset="0"/>
              </a:rPr>
              <a:t>unsigned char </a:t>
            </a:r>
            <a:r>
              <a:rPr lang="en-US" altLang="zh-CN" b="1" dirty="0">
                <a:latin typeface="Courier New" pitchFamily="49" charset="0"/>
                <a:cs typeface="Courier New" pitchFamily="49" charset="0"/>
              </a:rPr>
              <a:t>d1=38, d2=44;</a:t>
            </a:r>
          </a:p>
          <a:p>
            <a:pPr lvl="1"/>
            <a:r>
              <a:rPr lang="zh-CN" altLang="en-US" dirty="0">
                <a:latin typeface="+mn-ea"/>
                <a:ea typeface="+mn-ea"/>
              </a:rPr>
              <a:t>设有无符号字符型变量</a:t>
            </a:r>
            <a:r>
              <a:rPr lang="en-US" altLang="zh-CN" dirty="0">
                <a:latin typeface="+mn-ea"/>
                <a:ea typeface="+mn-ea"/>
              </a:rPr>
              <a:t>d1, </a:t>
            </a:r>
            <a:r>
              <a:rPr lang="zh-CN" altLang="en-US" dirty="0">
                <a:latin typeface="+mn-ea"/>
                <a:ea typeface="+mn-ea"/>
              </a:rPr>
              <a:t>它具有初值38, 即二进制的00100110; 及无符号字符型变量</a:t>
            </a:r>
            <a:r>
              <a:rPr lang="en-US" altLang="zh-CN" dirty="0">
                <a:latin typeface="+mn-ea"/>
                <a:ea typeface="+mn-ea"/>
              </a:rPr>
              <a:t>d2, </a:t>
            </a:r>
            <a:r>
              <a:rPr lang="zh-CN" altLang="en-US" dirty="0">
                <a:latin typeface="+mn-ea"/>
                <a:ea typeface="+mn-ea"/>
              </a:rPr>
              <a:t>它具有初值44, 即二进制的00101100。</a:t>
            </a:r>
            <a:endParaRPr lang="en-US" altLang="zh-CN" dirty="0">
              <a:latin typeface="+mn-ea"/>
              <a:ea typeface="+mn-ea"/>
            </a:endParaRPr>
          </a:p>
          <a:p>
            <a:pPr lvl="1"/>
            <a:r>
              <a:rPr lang="en-US" altLang="zh-CN" dirty="0">
                <a:solidFill>
                  <a:srgbClr val="C00000"/>
                </a:solidFill>
                <a:latin typeface="+mn-ea"/>
                <a:ea typeface="+mn-ea"/>
              </a:rPr>
              <a:t>d1&amp;d2</a:t>
            </a:r>
            <a:r>
              <a:rPr lang="zh-CN" altLang="en-US" dirty="0">
                <a:latin typeface="+mn-ea"/>
                <a:ea typeface="+mn-ea"/>
              </a:rPr>
              <a:t>的结果将是36(由00100110与00101100进行按位与, 即</a:t>
            </a:r>
            <a:r>
              <a:rPr lang="zh-CN" altLang="en-US" dirty="0">
                <a:solidFill>
                  <a:srgbClr val="C00000"/>
                </a:solidFill>
                <a:latin typeface="+mn-ea"/>
                <a:ea typeface="+mn-ea"/>
              </a:rPr>
              <a:t>逐位进行</a:t>
            </a:r>
            <a:r>
              <a:rPr lang="zh-CN" altLang="en-US" dirty="0">
                <a:latin typeface="+mn-ea"/>
                <a:ea typeface="+mn-ea"/>
              </a:rPr>
              <a:t>与运算，得结果00100100，即10进制的36); </a:t>
            </a:r>
            <a:endParaRPr lang="en-US" altLang="zh-CN" dirty="0">
              <a:latin typeface="+mn-ea"/>
              <a:ea typeface="+mn-ea"/>
            </a:endParaRPr>
          </a:p>
          <a:p>
            <a:pPr lvl="1"/>
            <a:r>
              <a:rPr lang="en-US" altLang="zh-CN" dirty="0">
                <a:solidFill>
                  <a:srgbClr val="C00000"/>
                </a:solidFill>
                <a:latin typeface="+mn-ea"/>
                <a:ea typeface="+mn-ea"/>
              </a:rPr>
              <a:t>d1|d2</a:t>
            </a:r>
            <a:r>
              <a:rPr lang="zh-CN" altLang="en-US" dirty="0">
                <a:latin typeface="+mn-ea"/>
                <a:ea typeface="+mn-ea"/>
              </a:rPr>
              <a:t>的结果将是46(由00100110与00101100进行按位或，即</a:t>
            </a:r>
            <a:r>
              <a:rPr lang="zh-CN" altLang="en-US" dirty="0">
                <a:solidFill>
                  <a:srgbClr val="C00000"/>
                </a:solidFill>
                <a:latin typeface="+mn-ea"/>
                <a:ea typeface="+mn-ea"/>
              </a:rPr>
              <a:t>逐位进行或</a:t>
            </a:r>
            <a:r>
              <a:rPr lang="zh-CN" altLang="en-US" dirty="0">
                <a:latin typeface="+mn-ea"/>
                <a:ea typeface="+mn-ea"/>
              </a:rPr>
              <a:t>运算，得结果00101110);</a:t>
            </a:r>
            <a:endParaRPr lang="en-US" altLang="zh-CN" dirty="0">
              <a:latin typeface="+mn-ea"/>
              <a:ea typeface="+mn-ea"/>
            </a:endParaRPr>
          </a:p>
        </p:txBody>
      </p:sp>
      <p:sp>
        <p:nvSpPr>
          <p:cNvPr id="4" name="Rectangle 2">
            <a:extLst>
              <a:ext uri="{FF2B5EF4-FFF2-40B4-BE49-F238E27FC236}">
                <a16:creationId xmlns="" xmlns:a16="http://schemas.microsoft.com/office/drawing/2014/main" id="{AC232385-99A9-4B14-9709-75471B355F6E}"/>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541B715A-5DA0-4B28-B119-8D126ED50C6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EC1FFAD5-8C32-4851-81B6-9AC94107506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DFE2F9B9-D6D3-482A-841F-A54F44E07570}"/>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B501FC17-1441-4536-8C2E-5F139BB0DAB0}"/>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24F0B5A9-FAA6-4891-AE00-6E3A977489B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F2D06127-787C-4C57-BDDE-50BFA8B9304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2CA9C6FE-560F-4AA8-AE75-B835CDA135F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FEEC5738-6902-4289-AAE9-3CBD9710394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484650B7-5D2F-4FFF-B802-6886AEAB59E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4" name="矩形 13">
            <a:hlinkClick r:id="" action="ppaction://noaction"/>
            <a:extLst>
              <a:ext uri="{FF2B5EF4-FFF2-40B4-BE49-F238E27FC236}">
                <a16:creationId xmlns="" xmlns:a16="http://schemas.microsoft.com/office/drawing/2014/main" id="{70C885C5-8F08-40B2-97A7-F43FEC28B3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5" name="矩形 14">
            <a:hlinkClick r:id="" action="ppaction://noaction"/>
            <a:extLst>
              <a:ext uri="{FF2B5EF4-FFF2-40B4-BE49-F238E27FC236}">
                <a16:creationId xmlns="" xmlns:a16="http://schemas.microsoft.com/office/drawing/2014/main" id="{709BDB1C-4723-4B95-9381-99220C54344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 xmlns:a16="http://schemas.microsoft.com/office/drawing/2014/main" id="{C911BD42-B591-4A84-B93E-106FBCE7B61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20702834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内容占位符 2"/>
          <p:cNvSpPr>
            <a:spLocks noGrp="1"/>
          </p:cNvSpPr>
          <p:nvPr>
            <p:ph idx="1"/>
          </p:nvPr>
        </p:nvSpPr>
        <p:spPr>
          <a:xfrm>
            <a:off x="457200" y="1916832"/>
            <a:ext cx="8153400" cy="2440856"/>
          </a:xfrm>
        </p:spPr>
        <p:txBody>
          <a:bodyPr/>
          <a:lstStyle/>
          <a:p>
            <a:r>
              <a:rPr lang="en-US" altLang="zh-CN" b="1" dirty="0">
                <a:solidFill>
                  <a:srgbClr val="0000FF"/>
                </a:solidFill>
                <a:latin typeface="Courier New" pitchFamily="49" charset="0"/>
                <a:cs typeface="Courier New" pitchFamily="49" charset="0"/>
              </a:rPr>
              <a:t>unsigned char </a:t>
            </a:r>
            <a:r>
              <a:rPr lang="en-US" altLang="zh-CN" b="1" dirty="0">
                <a:latin typeface="Courier New" pitchFamily="49" charset="0"/>
                <a:cs typeface="Courier New" pitchFamily="49" charset="0"/>
              </a:rPr>
              <a:t>d1=38, d2=44;</a:t>
            </a:r>
          </a:p>
          <a:p>
            <a:pPr lvl="1"/>
            <a:r>
              <a:rPr lang="en-US" altLang="zh-CN" dirty="0">
                <a:solidFill>
                  <a:srgbClr val="C00000"/>
                </a:solidFill>
                <a:cs typeface="Courier New" pitchFamily="49" charset="0"/>
              </a:rPr>
              <a:t>d1^d2</a:t>
            </a:r>
            <a:r>
              <a:rPr lang="zh-CN" altLang="en-US" dirty="0">
                <a:cs typeface="Courier New" pitchFamily="49" charset="0"/>
              </a:rPr>
              <a:t>的结果将是10(由00100110与00101100进行按位异或，即</a:t>
            </a:r>
            <a:r>
              <a:rPr lang="zh-CN" altLang="en-US" dirty="0">
                <a:solidFill>
                  <a:srgbClr val="C00000"/>
                </a:solidFill>
                <a:cs typeface="Courier New" pitchFamily="49" charset="0"/>
              </a:rPr>
              <a:t>逐位进行异或</a:t>
            </a:r>
            <a:r>
              <a:rPr lang="zh-CN" altLang="en-US" dirty="0">
                <a:cs typeface="Courier New" pitchFamily="49" charset="0"/>
              </a:rPr>
              <a:t>运算，得结果00001010); </a:t>
            </a:r>
            <a:endParaRPr lang="en-US" altLang="zh-CN" dirty="0">
              <a:solidFill>
                <a:schemeClr val="hlink"/>
              </a:solidFill>
              <a:cs typeface="Courier New" pitchFamily="49" charset="0"/>
            </a:endParaRPr>
          </a:p>
          <a:p>
            <a:pPr lvl="1"/>
            <a:r>
              <a:rPr lang="en-US" altLang="zh-CN" dirty="0">
                <a:solidFill>
                  <a:srgbClr val="C00000"/>
                </a:solidFill>
                <a:cs typeface="Courier New" pitchFamily="49" charset="0"/>
              </a:rPr>
              <a:t>d1&lt;&lt;1</a:t>
            </a:r>
            <a:r>
              <a:rPr lang="zh-CN" altLang="en-US" dirty="0">
                <a:cs typeface="Courier New" pitchFamily="49" charset="0"/>
              </a:rPr>
              <a:t>的结果将是76(将00100110的</a:t>
            </a:r>
            <a:r>
              <a:rPr lang="zh-CN" altLang="en-US" dirty="0">
                <a:solidFill>
                  <a:srgbClr val="C00000"/>
                </a:solidFill>
                <a:cs typeface="Courier New" pitchFamily="49" charset="0"/>
              </a:rPr>
              <a:t>每一位</a:t>
            </a:r>
            <a:r>
              <a:rPr lang="zh-CN" altLang="en-US" dirty="0">
                <a:cs typeface="Courier New" pitchFamily="49" charset="0"/>
              </a:rPr>
              <a:t>都</a:t>
            </a:r>
            <a:r>
              <a:rPr lang="zh-CN" altLang="en-US" dirty="0">
                <a:solidFill>
                  <a:srgbClr val="C00000"/>
                </a:solidFill>
                <a:cs typeface="Courier New" pitchFamily="49" charset="0"/>
              </a:rPr>
              <a:t>向左移</a:t>
            </a:r>
            <a:r>
              <a:rPr lang="zh-CN" altLang="en-US" dirty="0">
                <a:cs typeface="Courier New" pitchFamily="49" charset="0"/>
              </a:rPr>
              <a:t>动一个位后得结果01001100)</a:t>
            </a:r>
            <a:endParaRPr lang="en-US" altLang="zh-CN" dirty="0">
              <a:cs typeface="Courier New" pitchFamily="49" charset="0"/>
            </a:endParaRPr>
          </a:p>
        </p:txBody>
      </p:sp>
      <p:pic>
        <p:nvPicPr>
          <p:cNvPr id="74755" name="Picture 3"/>
          <p:cNvPicPr>
            <a:picLocks noChangeAspect="1" noChangeArrowheads="1"/>
          </p:cNvPicPr>
          <p:nvPr/>
        </p:nvPicPr>
        <p:blipFill>
          <a:blip r:embed="rId2" cstate="print"/>
          <a:srcRect/>
          <a:stretch>
            <a:fillRect/>
          </a:stretch>
        </p:blipFill>
        <p:spPr bwMode="auto">
          <a:xfrm>
            <a:off x="3000375" y="4643438"/>
            <a:ext cx="2895600" cy="561975"/>
          </a:xfrm>
          <a:prstGeom prst="rect">
            <a:avLst/>
          </a:prstGeom>
          <a:noFill/>
          <a:ln w="9525">
            <a:noFill/>
            <a:miter lim="800000"/>
            <a:headEnd/>
            <a:tailEnd/>
          </a:ln>
        </p:spPr>
      </p:pic>
      <p:pic>
        <p:nvPicPr>
          <p:cNvPr id="74757" name="Picture 5"/>
          <p:cNvPicPr>
            <a:picLocks noChangeAspect="1" noChangeArrowheads="1"/>
          </p:cNvPicPr>
          <p:nvPr/>
        </p:nvPicPr>
        <p:blipFill>
          <a:blip r:embed="rId3" cstate="print"/>
          <a:srcRect/>
          <a:stretch>
            <a:fillRect/>
          </a:stretch>
        </p:blipFill>
        <p:spPr bwMode="auto">
          <a:xfrm>
            <a:off x="2714625" y="4643438"/>
            <a:ext cx="3162300" cy="561975"/>
          </a:xfrm>
          <a:prstGeom prst="rect">
            <a:avLst/>
          </a:prstGeom>
          <a:noFill/>
          <a:ln w="9525">
            <a:noFill/>
            <a:miter lim="800000"/>
            <a:headEnd/>
            <a:tailEnd/>
          </a:ln>
        </p:spPr>
      </p:pic>
      <p:pic>
        <p:nvPicPr>
          <p:cNvPr id="74758" name="Picture 6"/>
          <p:cNvPicPr>
            <a:picLocks noChangeAspect="1" noChangeArrowheads="1"/>
          </p:cNvPicPr>
          <p:nvPr/>
        </p:nvPicPr>
        <p:blipFill>
          <a:blip r:embed="rId4" cstate="print"/>
          <a:srcRect/>
          <a:stretch>
            <a:fillRect/>
          </a:stretch>
        </p:blipFill>
        <p:spPr bwMode="auto">
          <a:xfrm>
            <a:off x="3000375" y="4643438"/>
            <a:ext cx="2886075" cy="561975"/>
          </a:xfrm>
          <a:prstGeom prst="rect">
            <a:avLst/>
          </a:prstGeom>
          <a:noFill/>
          <a:ln w="9525">
            <a:noFill/>
            <a:miter lim="800000"/>
            <a:headEnd/>
            <a:tailEnd/>
          </a:ln>
        </p:spPr>
      </p:pic>
      <p:sp>
        <p:nvSpPr>
          <p:cNvPr id="7" name="Rectangle 2">
            <a:extLst>
              <a:ext uri="{FF2B5EF4-FFF2-40B4-BE49-F238E27FC236}">
                <a16:creationId xmlns="" xmlns:a16="http://schemas.microsoft.com/office/drawing/2014/main" id="{007F7C9D-0D77-4900-B52B-49DC1F28538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 xmlns:a16="http://schemas.microsoft.com/office/drawing/2014/main" id="{48E5E97B-4E51-437C-BE29-982CB066D60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a:extLst>
              <a:ext uri="{FF2B5EF4-FFF2-40B4-BE49-F238E27FC236}">
                <a16:creationId xmlns="" xmlns:a16="http://schemas.microsoft.com/office/drawing/2014/main" id="{7D84FFDE-E93B-411F-BD25-8264B9524C4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a:extLst>
              <a:ext uri="{FF2B5EF4-FFF2-40B4-BE49-F238E27FC236}">
                <a16:creationId xmlns="" xmlns:a16="http://schemas.microsoft.com/office/drawing/2014/main" id="{8426EB9F-EAC6-43E0-BF5A-D4C519C24E1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9">
            <a:extLst>
              <a:ext uri="{FF2B5EF4-FFF2-40B4-BE49-F238E27FC236}">
                <a16:creationId xmlns="" xmlns:a16="http://schemas.microsoft.com/office/drawing/2014/main" id="{1B45C417-6094-495D-A175-BBF3B15B241B}"/>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2" name="矩形 11">
            <a:hlinkClick r:id="rId5" action="ppaction://hlinksldjump"/>
            <a:extLst>
              <a:ext uri="{FF2B5EF4-FFF2-40B4-BE49-F238E27FC236}">
                <a16:creationId xmlns="" xmlns:a16="http://schemas.microsoft.com/office/drawing/2014/main" id="{C467EFE8-7647-4DDD-BB47-67C9511C092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3" name="矩形 12">
            <a:hlinkClick r:id="" action="ppaction://noaction"/>
            <a:extLst>
              <a:ext uri="{FF2B5EF4-FFF2-40B4-BE49-F238E27FC236}">
                <a16:creationId xmlns="" xmlns:a16="http://schemas.microsoft.com/office/drawing/2014/main" id="{32569232-A96C-4884-B284-EC8881518D6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4" name="矩形 13">
            <a:hlinkClick r:id="" action="ppaction://noaction"/>
            <a:extLst>
              <a:ext uri="{FF2B5EF4-FFF2-40B4-BE49-F238E27FC236}">
                <a16:creationId xmlns="" xmlns:a16="http://schemas.microsoft.com/office/drawing/2014/main" id="{7E036317-89A7-4C30-B083-20A5C47E77D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5" name="矩形 14">
            <a:hlinkClick r:id="" action="ppaction://noaction"/>
            <a:extLst>
              <a:ext uri="{FF2B5EF4-FFF2-40B4-BE49-F238E27FC236}">
                <a16:creationId xmlns="" xmlns:a16="http://schemas.microsoft.com/office/drawing/2014/main" id="{DBA1C23D-3E89-4842-9C78-809E9A9631C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6" name="矩形 15">
            <a:hlinkClick r:id="" action="ppaction://noaction"/>
            <a:extLst>
              <a:ext uri="{FF2B5EF4-FFF2-40B4-BE49-F238E27FC236}">
                <a16:creationId xmlns="" xmlns:a16="http://schemas.microsoft.com/office/drawing/2014/main" id="{B7717B9E-D2D0-4250-8F40-84C90888CDF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7" name="矩形 16">
            <a:hlinkClick r:id="" action="ppaction://noaction"/>
            <a:extLst>
              <a:ext uri="{FF2B5EF4-FFF2-40B4-BE49-F238E27FC236}">
                <a16:creationId xmlns="" xmlns:a16="http://schemas.microsoft.com/office/drawing/2014/main" id="{C00FC832-3944-4DF6-ADE0-F8DFBC25894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8" name="矩形 17">
            <a:hlinkClick r:id="" action="ppaction://noaction"/>
            <a:extLst>
              <a:ext uri="{FF2B5EF4-FFF2-40B4-BE49-F238E27FC236}">
                <a16:creationId xmlns="" xmlns:a16="http://schemas.microsoft.com/office/drawing/2014/main" id="{86AD2CA1-8848-4F1B-B7AC-352B16700EE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9" name="矩形 18">
            <a:hlinkClick r:id="" action="ppaction://noaction"/>
            <a:extLst>
              <a:ext uri="{FF2B5EF4-FFF2-40B4-BE49-F238E27FC236}">
                <a16:creationId xmlns="" xmlns:a16="http://schemas.microsoft.com/office/drawing/2014/main" id="{C1B098EE-2059-4809-8995-771462604A0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295271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gtEl>
                                        <p:attrNameLst>
                                          <p:attrName>style.visibility</p:attrName>
                                        </p:attrNameLst>
                                      </p:cBhvr>
                                      <p:to>
                                        <p:strVal val="visible"/>
                                      </p:to>
                                    </p:set>
                                  </p:childTnLst>
                                  <p:subTnLst>
                                    <p:set>
                                      <p:cBhvr override="childStyle">
                                        <p:cTn dur="1" fill="hold" display="0" masterRel="nextClick" afterEffect="1"/>
                                        <p:tgtEl>
                                          <p:spTgt spid="7475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7"/>
                                        </p:tgtEl>
                                        <p:attrNameLst>
                                          <p:attrName>style.visibility</p:attrName>
                                        </p:attrNameLst>
                                      </p:cBhvr>
                                      <p:to>
                                        <p:strVal val="visible"/>
                                      </p:to>
                                    </p:set>
                                  </p:childTnLst>
                                  <p:subTnLst>
                                    <p:set>
                                      <p:cBhvr override="childStyle">
                                        <p:cTn dur="1" fill="hold" display="0" masterRel="nextClick" afterEffect="1"/>
                                        <p:tgtEl>
                                          <p:spTgt spid="7475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内容占位符 2"/>
          <p:cNvSpPr>
            <a:spLocks noGrp="1"/>
          </p:cNvSpPr>
          <p:nvPr>
            <p:ph idx="1"/>
          </p:nvPr>
        </p:nvSpPr>
        <p:spPr>
          <a:xfrm>
            <a:off x="457200" y="1652017"/>
            <a:ext cx="8153400" cy="1704975"/>
          </a:xfrm>
        </p:spPr>
        <p:txBody>
          <a:bodyPr/>
          <a:lstStyle/>
          <a:p>
            <a:r>
              <a:rPr lang="en-US" altLang="zh-CN" b="1" dirty="0">
                <a:solidFill>
                  <a:srgbClr val="0000FF"/>
                </a:solidFill>
                <a:latin typeface="Courier New" pitchFamily="49" charset="0"/>
                <a:cs typeface="Courier New" pitchFamily="49" charset="0"/>
              </a:rPr>
              <a:t>unsigned char </a:t>
            </a:r>
            <a:r>
              <a:rPr lang="en-US" altLang="zh-CN" b="1" dirty="0">
                <a:latin typeface="Courier New" pitchFamily="49" charset="0"/>
                <a:cs typeface="Courier New" pitchFamily="49" charset="0"/>
              </a:rPr>
              <a:t>d1=38, d2=44;</a:t>
            </a:r>
          </a:p>
          <a:p>
            <a:pPr lvl="1"/>
            <a:r>
              <a:rPr lang="en-US" altLang="zh-CN" dirty="0">
                <a:solidFill>
                  <a:srgbClr val="C00000"/>
                </a:solidFill>
                <a:cs typeface="Courier New" pitchFamily="49" charset="0"/>
              </a:rPr>
              <a:t>d1&gt;&gt;1</a:t>
            </a:r>
            <a:r>
              <a:rPr lang="zh-CN" altLang="en-US" dirty="0">
                <a:cs typeface="Courier New" pitchFamily="49" charset="0"/>
              </a:rPr>
              <a:t>的结果将是19(将00100110的</a:t>
            </a:r>
            <a:r>
              <a:rPr lang="zh-CN" altLang="en-US" dirty="0">
                <a:solidFill>
                  <a:srgbClr val="C00000"/>
                </a:solidFill>
                <a:cs typeface="Courier New" pitchFamily="49" charset="0"/>
              </a:rPr>
              <a:t>每一位</a:t>
            </a:r>
            <a:r>
              <a:rPr lang="zh-CN" altLang="en-US" dirty="0">
                <a:cs typeface="Courier New" pitchFamily="49" charset="0"/>
              </a:rPr>
              <a:t>都</a:t>
            </a:r>
            <a:r>
              <a:rPr lang="zh-CN" altLang="en-US" dirty="0">
                <a:solidFill>
                  <a:srgbClr val="C00000"/>
                </a:solidFill>
                <a:cs typeface="Courier New" pitchFamily="49" charset="0"/>
              </a:rPr>
              <a:t>向右移</a:t>
            </a:r>
            <a:r>
              <a:rPr lang="zh-CN" altLang="en-US" dirty="0">
                <a:cs typeface="Courier New" pitchFamily="49" charset="0"/>
              </a:rPr>
              <a:t>动一个位后得结果00010011)</a:t>
            </a:r>
          </a:p>
        </p:txBody>
      </p:sp>
      <p:sp>
        <p:nvSpPr>
          <p:cNvPr id="8" name="内容占位符 2"/>
          <p:cNvSpPr txBox="1">
            <a:spLocks/>
          </p:cNvSpPr>
          <p:nvPr/>
        </p:nvSpPr>
        <p:spPr bwMode="auto">
          <a:xfrm>
            <a:off x="457200" y="4214813"/>
            <a:ext cx="8153400" cy="1419225"/>
          </a:xfrm>
          <a:prstGeom prst="rect">
            <a:avLst/>
          </a:prstGeom>
          <a:noFill/>
          <a:ln w="9525">
            <a:noFill/>
            <a:miter lim="800000"/>
            <a:headEnd/>
            <a:tailEnd/>
          </a:ln>
          <a:effectLst/>
        </p:spPr>
        <p:txBody>
          <a:bodyPr/>
          <a:lstStyle/>
          <a:p>
            <a:pPr marL="742950" lvl="1" indent="-285750">
              <a:spcBef>
                <a:spcPct val="20000"/>
              </a:spcBef>
              <a:buClr>
                <a:schemeClr val="accent1"/>
              </a:buClr>
              <a:buFont typeface="Wingdings" pitchFamily="2" charset="2"/>
              <a:buChar char="§"/>
              <a:defRPr/>
            </a:pPr>
            <a:r>
              <a:rPr lang="zh-CN" altLang="en-US" sz="2800" b="1" kern="0" dirty="0">
                <a:solidFill>
                  <a:srgbClr val="0000FF"/>
                </a:solidFill>
                <a:latin typeface="楷体_GB2312" pitchFamily="49" charset="-122"/>
                <a:ea typeface="楷体_GB2312" pitchFamily="49" charset="-122"/>
              </a:rPr>
              <a:t>将</a:t>
            </a:r>
            <a:r>
              <a:rPr lang="zh-CN" altLang="en-US" sz="2800" b="1" kern="0" dirty="0">
                <a:solidFill>
                  <a:srgbClr val="C00000"/>
                </a:solidFill>
                <a:latin typeface="华文中宋" pitchFamily="2" charset="-122"/>
                <a:ea typeface="华文中宋" pitchFamily="2" charset="-122"/>
              </a:rPr>
              <a:t>~</a:t>
            </a:r>
            <a:r>
              <a:rPr lang="en-US" altLang="zh-CN" sz="2800" b="1" kern="0" dirty="0">
                <a:solidFill>
                  <a:srgbClr val="C00000"/>
                </a:solidFill>
                <a:latin typeface="楷体_GB2312" pitchFamily="49" charset="-122"/>
                <a:ea typeface="楷体_GB2312" pitchFamily="49" charset="-122"/>
              </a:rPr>
              <a:t>d1</a:t>
            </a:r>
            <a:r>
              <a:rPr lang="zh-CN" altLang="en-US" sz="2800" b="1" kern="0" dirty="0">
                <a:solidFill>
                  <a:srgbClr val="0000FF"/>
                </a:solidFill>
                <a:latin typeface="楷体_GB2312" pitchFamily="49" charset="-122"/>
                <a:ea typeface="楷体_GB2312" pitchFamily="49" charset="-122"/>
              </a:rPr>
              <a:t>的结果赋值给无符号字符型变量</a:t>
            </a:r>
            <a:r>
              <a:rPr lang="en-US" altLang="zh-CN" sz="2800" b="1" kern="0" dirty="0">
                <a:solidFill>
                  <a:srgbClr val="0000FF"/>
                </a:solidFill>
                <a:latin typeface="楷体_GB2312" pitchFamily="49" charset="-122"/>
                <a:ea typeface="楷体_GB2312" pitchFamily="49" charset="-122"/>
              </a:rPr>
              <a:t>d3，</a:t>
            </a:r>
            <a:r>
              <a:rPr lang="zh-CN" altLang="en-US" sz="2800" b="1" kern="0" dirty="0">
                <a:solidFill>
                  <a:srgbClr val="0000FF"/>
                </a:solidFill>
                <a:latin typeface="楷体_GB2312" pitchFamily="49" charset="-122"/>
                <a:ea typeface="楷体_GB2312" pitchFamily="49" charset="-122"/>
              </a:rPr>
              <a:t>而后按</a:t>
            </a:r>
            <a:r>
              <a:rPr lang="en-US" altLang="zh-CN" sz="2800" b="1" kern="0" dirty="0" err="1">
                <a:solidFill>
                  <a:srgbClr val="0000FF"/>
                </a:solidFill>
                <a:latin typeface="楷体_GB2312" pitchFamily="49" charset="-122"/>
                <a:ea typeface="楷体_GB2312" pitchFamily="49" charset="-122"/>
              </a:rPr>
              <a:t>int</a:t>
            </a:r>
            <a:r>
              <a:rPr lang="zh-CN" altLang="en-US" sz="2800" b="1" kern="0" dirty="0">
                <a:solidFill>
                  <a:srgbClr val="0000FF"/>
                </a:solidFill>
                <a:latin typeface="楷体_GB2312" pitchFamily="49" charset="-122"/>
                <a:ea typeface="楷体_GB2312" pitchFamily="49" charset="-122"/>
              </a:rPr>
              <a:t>值输出</a:t>
            </a:r>
            <a:r>
              <a:rPr lang="en-US" altLang="zh-CN" sz="2800" b="1" kern="0" dirty="0">
                <a:solidFill>
                  <a:srgbClr val="0000FF"/>
                </a:solidFill>
                <a:latin typeface="楷体_GB2312" pitchFamily="49" charset="-122"/>
                <a:ea typeface="楷体_GB2312" pitchFamily="49" charset="-122"/>
              </a:rPr>
              <a:t>d3</a:t>
            </a:r>
            <a:r>
              <a:rPr lang="zh-CN" altLang="en-US" sz="2800" b="1" kern="0" dirty="0">
                <a:solidFill>
                  <a:srgbClr val="0000FF"/>
                </a:solidFill>
                <a:latin typeface="楷体_GB2312" pitchFamily="49" charset="-122"/>
                <a:ea typeface="楷体_GB2312" pitchFamily="49" charset="-122"/>
              </a:rPr>
              <a:t>将得结果217(将00100110的</a:t>
            </a:r>
            <a:r>
              <a:rPr lang="zh-CN" altLang="en-US" sz="2800" b="1" kern="0" dirty="0">
                <a:solidFill>
                  <a:srgbClr val="C00000"/>
                </a:solidFill>
                <a:latin typeface="楷体_GB2312" pitchFamily="49" charset="-122"/>
                <a:ea typeface="楷体_GB2312" pitchFamily="49" charset="-122"/>
              </a:rPr>
              <a:t>每一位</a:t>
            </a:r>
            <a:r>
              <a:rPr lang="zh-CN" altLang="en-US" sz="2800" b="1" kern="0" dirty="0">
                <a:solidFill>
                  <a:srgbClr val="0000FF"/>
                </a:solidFill>
                <a:latin typeface="楷体_GB2312" pitchFamily="49" charset="-122"/>
                <a:ea typeface="楷体_GB2312" pitchFamily="49" charset="-122"/>
              </a:rPr>
              <a:t>都</a:t>
            </a:r>
            <a:r>
              <a:rPr lang="zh-CN" altLang="en-US" sz="2800" b="1" dirty="0">
                <a:solidFill>
                  <a:srgbClr val="C00000"/>
                </a:solidFill>
                <a:latin typeface="楷体_GB2312" pitchFamily="49" charset="-122"/>
                <a:ea typeface="楷体_GB2312" pitchFamily="49" charset="-122"/>
                <a:cs typeface="Courier New" pitchFamily="49" charset="0"/>
              </a:rPr>
              <a:t>取反</a:t>
            </a:r>
            <a:r>
              <a:rPr lang="zh-CN" altLang="en-US" sz="2800" b="1" kern="0" dirty="0">
                <a:solidFill>
                  <a:srgbClr val="0000FF"/>
                </a:solidFill>
                <a:latin typeface="楷体_GB2312" pitchFamily="49" charset="-122"/>
                <a:ea typeface="楷体_GB2312" pitchFamily="49" charset="-122"/>
              </a:rPr>
              <a:t>后得结果11011001)</a:t>
            </a:r>
          </a:p>
        </p:txBody>
      </p:sp>
      <p:pic>
        <p:nvPicPr>
          <p:cNvPr id="75779" name="Picture 3"/>
          <p:cNvPicPr>
            <a:picLocks noChangeAspect="1" noChangeArrowheads="1"/>
          </p:cNvPicPr>
          <p:nvPr/>
        </p:nvPicPr>
        <p:blipFill>
          <a:blip r:embed="rId2" cstate="print"/>
          <a:srcRect/>
          <a:stretch>
            <a:fillRect/>
          </a:stretch>
        </p:blipFill>
        <p:spPr bwMode="auto">
          <a:xfrm>
            <a:off x="3124200" y="3148013"/>
            <a:ext cx="2895600" cy="561975"/>
          </a:xfrm>
          <a:prstGeom prst="rect">
            <a:avLst/>
          </a:prstGeom>
          <a:noFill/>
          <a:ln w="9525">
            <a:noFill/>
            <a:miter lim="800000"/>
            <a:headEnd/>
            <a:tailEnd/>
          </a:ln>
        </p:spPr>
      </p:pic>
      <p:pic>
        <p:nvPicPr>
          <p:cNvPr id="75780" name="Picture 4"/>
          <p:cNvPicPr>
            <a:picLocks noChangeAspect="1" noChangeArrowheads="1"/>
          </p:cNvPicPr>
          <p:nvPr/>
        </p:nvPicPr>
        <p:blipFill>
          <a:blip r:embed="rId3" cstate="print"/>
          <a:srcRect/>
          <a:stretch>
            <a:fillRect/>
          </a:stretch>
        </p:blipFill>
        <p:spPr bwMode="auto">
          <a:xfrm>
            <a:off x="3143250" y="3143250"/>
            <a:ext cx="3181350" cy="561975"/>
          </a:xfrm>
          <a:prstGeom prst="rect">
            <a:avLst/>
          </a:prstGeom>
          <a:noFill/>
          <a:ln w="9525">
            <a:noFill/>
            <a:miter lim="800000"/>
            <a:headEnd/>
            <a:tailEnd/>
          </a:ln>
        </p:spPr>
      </p:pic>
      <p:pic>
        <p:nvPicPr>
          <p:cNvPr id="75781" name="Picture 5"/>
          <p:cNvPicPr>
            <a:picLocks noChangeAspect="1" noChangeArrowheads="1"/>
          </p:cNvPicPr>
          <p:nvPr/>
        </p:nvPicPr>
        <p:blipFill>
          <a:blip r:embed="rId4" cstate="print"/>
          <a:srcRect/>
          <a:stretch>
            <a:fillRect/>
          </a:stretch>
        </p:blipFill>
        <p:spPr bwMode="auto">
          <a:xfrm>
            <a:off x="3143250" y="3148013"/>
            <a:ext cx="2895600" cy="561975"/>
          </a:xfrm>
          <a:prstGeom prst="rect">
            <a:avLst/>
          </a:prstGeom>
          <a:noFill/>
          <a:ln w="9525">
            <a:noFill/>
            <a:miter lim="800000"/>
            <a:headEnd/>
            <a:tailEnd/>
          </a:ln>
        </p:spPr>
      </p:pic>
      <p:sp>
        <p:nvSpPr>
          <p:cNvPr id="9" name="Rectangle 2">
            <a:extLst>
              <a:ext uri="{FF2B5EF4-FFF2-40B4-BE49-F238E27FC236}">
                <a16:creationId xmlns="" xmlns:a16="http://schemas.microsoft.com/office/drawing/2014/main" id="{804B2417-D4DA-4E43-B645-57C4044600B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 xmlns:a16="http://schemas.microsoft.com/office/drawing/2014/main" id="{932D6982-8C12-4695-94C0-36B5A4B1D86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a:extLst>
              <a:ext uri="{FF2B5EF4-FFF2-40B4-BE49-F238E27FC236}">
                <a16:creationId xmlns="" xmlns:a16="http://schemas.microsoft.com/office/drawing/2014/main" id="{FEA51F37-AAE8-4920-AFA3-2BCD089A4482}"/>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8">
            <a:extLst>
              <a:ext uri="{FF2B5EF4-FFF2-40B4-BE49-F238E27FC236}">
                <a16:creationId xmlns="" xmlns:a16="http://schemas.microsoft.com/office/drawing/2014/main" id="{8F63F101-BE14-4566-9838-AE5E03C0A3D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9">
            <a:extLst>
              <a:ext uri="{FF2B5EF4-FFF2-40B4-BE49-F238E27FC236}">
                <a16:creationId xmlns="" xmlns:a16="http://schemas.microsoft.com/office/drawing/2014/main" id="{B012862E-A1E7-4203-A74E-B06B12CFA804}"/>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4" name="矩形 13">
            <a:hlinkClick r:id="rId5" action="ppaction://hlinksldjump"/>
            <a:extLst>
              <a:ext uri="{FF2B5EF4-FFF2-40B4-BE49-F238E27FC236}">
                <a16:creationId xmlns="" xmlns:a16="http://schemas.microsoft.com/office/drawing/2014/main" id="{DBEAABBB-324F-4776-9CCB-4D703886AEF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5" name="矩形 14">
            <a:hlinkClick r:id="" action="ppaction://noaction"/>
            <a:extLst>
              <a:ext uri="{FF2B5EF4-FFF2-40B4-BE49-F238E27FC236}">
                <a16:creationId xmlns="" xmlns:a16="http://schemas.microsoft.com/office/drawing/2014/main" id="{C73F8C23-0F82-4929-83C6-AB21EE52C86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6" name="矩形 15">
            <a:hlinkClick r:id="" action="ppaction://noaction"/>
            <a:extLst>
              <a:ext uri="{FF2B5EF4-FFF2-40B4-BE49-F238E27FC236}">
                <a16:creationId xmlns="" xmlns:a16="http://schemas.microsoft.com/office/drawing/2014/main" id="{BC701EDC-F8CA-43A8-957D-7EE25D31C81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7" name="矩形 16">
            <a:hlinkClick r:id="" action="ppaction://noaction"/>
            <a:extLst>
              <a:ext uri="{FF2B5EF4-FFF2-40B4-BE49-F238E27FC236}">
                <a16:creationId xmlns="" xmlns:a16="http://schemas.microsoft.com/office/drawing/2014/main" id="{A0CD85AF-1F1D-4D7C-BC8E-256809FD3FD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8" name="矩形 17">
            <a:hlinkClick r:id="" action="ppaction://noaction"/>
            <a:extLst>
              <a:ext uri="{FF2B5EF4-FFF2-40B4-BE49-F238E27FC236}">
                <a16:creationId xmlns="" xmlns:a16="http://schemas.microsoft.com/office/drawing/2014/main" id="{CFB9B2AA-57A2-4551-8292-0D231879EAD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9" name="矩形 18">
            <a:hlinkClick r:id="" action="ppaction://noaction"/>
            <a:extLst>
              <a:ext uri="{FF2B5EF4-FFF2-40B4-BE49-F238E27FC236}">
                <a16:creationId xmlns="" xmlns:a16="http://schemas.microsoft.com/office/drawing/2014/main" id="{0B266144-DA07-475D-89DB-D9FBAA2C0C8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20" name="矩形 19">
            <a:hlinkClick r:id="" action="ppaction://noaction"/>
            <a:extLst>
              <a:ext uri="{FF2B5EF4-FFF2-40B4-BE49-F238E27FC236}">
                <a16:creationId xmlns="" xmlns:a16="http://schemas.microsoft.com/office/drawing/2014/main" id="{AE582046-412A-483A-BF06-8472D85F7D6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21" name="矩形 20">
            <a:hlinkClick r:id="" action="ppaction://noaction"/>
            <a:extLst>
              <a:ext uri="{FF2B5EF4-FFF2-40B4-BE49-F238E27FC236}">
                <a16:creationId xmlns="" xmlns:a16="http://schemas.microsoft.com/office/drawing/2014/main" id="{787B2221-44EE-4421-9079-FAB0B35071C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297885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gtEl>
                                        <p:attrNameLst>
                                          <p:attrName>style.visibility</p:attrName>
                                        </p:attrNameLst>
                                      </p:cBhvr>
                                      <p:to>
                                        <p:strVal val="visible"/>
                                      </p:to>
                                    </p:set>
                                  </p:childTnLst>
                                  <p:subTnLst>
                                    <p:set>
                                      <p:cBhvr override="childStyle">
                                        <p:cTn dur="1" fill="hold" display="0" masterRel="nextClick" afterEffect="1"/>
                                        <p:tgtEl>
                                          <p:spTgt spid="7577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gtEl>
                                        <p:attrNameLst>
                                          <p:attrName>style.visibility</p:attrName>
                                        </p:attrNameLst>
                                      </p:cBhvr>
                                      <p:to>
                                        <p:strVal val="visible"/>
                                      </p:to>
                                    </p:set>
                                  </p:childTnLst>
                                  <p:subTnLst>
                                    <p:set>
                                      <p:cBhvr override="childStyle">
                                        <p:cTn dur="1" fill="hold" display="0" masterRel="nextClick" afterEffect="1"/>
                                        <p:tgtEl>
                                          <p:spTgt spid="7578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725" y="863937"/>
            <a:ext cx="9003771" cy="5940088"/>
          </a:xfrm>
          <a:prstGeom prst="rect">
            <a:avLst/>
          </a:prstGeom>
        </p:spPr>
        <p:txBody>
          <a:bodyPr wrap="square">
            <a:spAutoFit/>
          </a:bodyPr>
          <a:lstStyle/>
          <a:p>
            <a:pPr algn="just" eaLnBrk="1" hangingPunct="1">
              <a:buFont typeface="Wingdings" pitchFamily="2" charset="2"/>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iostream.h</a:t>
            </a:r>
            <a:r>
              <a:rPr lang="en-US" altLang="zh-CN" sz="2000" b="1" dirty="0">
                <a:latin typeface="Courier New" pitchFamily="49" charset="0"/>
                <a:cs typeface="Courier New" pitchFamily="49" charset="0"/>
              </a:rPr>
              <a:t>&gt; </a:t>
            </a:r>
          </a:p>
          <a:p>
            <a:pPr algn="just" eaLnBrk="1" hangingPunct="1">
              <a:buFont typeface="Wingdings" pitchFamily="2" charset="2"/>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 {</a:t>
            </a:r>
          </a:p>
          <a:p>
            <a:pPr algn="just" eaLnBrk="1" hangingPunct="1">
              <a:buFont typeface="Wingdings" pitchFamily="2" charset="2"/>
              <a:buNone/>
            </a:pPr>
            <a:r>
              <a:rPr lang="en-US" altLang="zh-CN" sz="2000" b="1" dirty="0">
                <a:solidFill>
                  <a:srgbClr val="0000FF"/>
                </a:solidFill>
                <a:latin typeface="Courier New" pitchFamily="49" charset="0"/>
                <a:cs typeface="Courier New" pitchFamily="49" charset="0"/>
              </a:rPr>
              <a:t>    unsigned char </a:t>
            </a:r>
            <a:r>
              <a:rPr lang="en-US" altLang="zh-CN" sz="2000" b="1" dirty="0">
                <a:latin typeface="Courier New" pitchFamily="49" charset="0"/>
                <a:cs typeface="Courier New" pitchFamily="49" charset="0"/>
              </a:rPr>
              <a:t>d1=38, d2=44;</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&lt;&lt;"unsigned char d1=38, d2=44;"&lt;&lt;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&lt;&lt;"d1="&lt;&lt;d1&lt;&lt;"        d2="&lt;&lt;d2&lt;&lt;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(d1)="&lt;&lt;</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(d1)&lt;&lt;“</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(d2)="&lt;&lt;</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&lt;&lt;"d1&amp;d2 =&gt; "&lt;&lt;(d1&amp;d2)&lt;&lt;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&lt;&lt;"d1|d2 =&gt; "&lt;&lt;(d1|d2)&lt;&lt;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&lt;&lt;"d1^d2 =&gt; "&lt;&lt;(d1^d2)&lt;&lt;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&lt;&lt;"d1&lt;&lt;1 =&gt; "&lt;&lt;(d1&lt;&lt;1)&lt;&lt;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&lt;&lt;"d1&gt;&gt;1 =&gt; "&lt;&lt;(d1&gt;&gt;1)&lt;&lt;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   =&gt; "&lt;&lt;(~d1)&lt;&lt;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solidFill>
                  <a:srgbClr val="0000FF"/>
                </a:solidFill>
                <a:latin typeface="Courier New" pitchFamily="49" charset="0"/>
                <a:cs typeface="Courier New" pitchFamily="49" charset="0"/>
              </a:rPr>
              <a:t>    unsigned </a:t>
            </a:r>
            <a:r>
              <a:rPr lang="en-US" altLang="zh-CN" sz="2000" b="1" dirty="0">
                <a:latin typeface="Courier New" pitchFamily="49" charset="0"/>
                <a:cs typeface="Courier New" pitchFamily="49" charset="0"/>
              </a:rPr>
              <a:t>char d3 = ~d1;</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&lt;&lt;"unsigned char d3=~d1;"&lt;&lt;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(d3) =&gt; "&lt;&lt;</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(d3)&lt;&lt;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a:t>
            </a:r>
          </a:p>
        </p:txBody>
      </p:sp>
      <p:sp>
        <p:nvSpPr>
          <p:cNvPr id="4" name="Rectangle 2">
            <a:extLst>
              <a:ext uri="{FF2B5EF4-FFF2-40B4-BE49-F238E27FC236}">
                <a16:creationId xmlns="" xmlns:a16="http://schemas.microsoft.com/office/drawing/2014/main" id="{7B8AE060-C4B1-4272-917F-2207BD289FA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366ECF8B-E5C9-49AF-9688-D042BABD1CC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a:extLst>
              <a:ext uri="{FF2B5EF4-FFF2-40B4-BE49-F238E27FC236}">
                <a16:creationId xmlns="" xmlns:a16="http://schemas.microsoft.com/office/drawing/2014/main" id="{686F4628-8E8C-4E41-9A35-2AB9F7B1A9DA}"/>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8">
            <a:extLst>
              <a:ext uri="{FF2B5EF4-FFF2-40B4-BE49-F238E27FC236}">
                <a16:creationId xmlns="" xmlns:a16="http://schemas.microsoft.com/office/drawing/2014/main" id="{758E78ED-7D53-4D87-B9E0-75F2E0A0F1B4}"/>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9">
            <a:extLst>
              <a:ext uri="{FF2B5EF4-FFF2-40B4-BE49-F238E27FC236}">
                <a16:creationId xmlns="" xmlns:a16="http://schemas.microsoft.com/office/drawing/2014/main" id="{A9EE58DD-7558-4370-8119-E51746010E23}"/>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0" name="矩形 9">
            <a:hlinkClick r:id="rId2" action="ppaction://hlinksldjump"/>
            <a:extLst>
              <a:ext uri="{FF2B5EF4-FFF2-40B4-BE49-F238E27FC236}">
                <a16:creationId xmlns="" xmlns:a16="http://schemas.microsoft.com/office/drawing/2014/main" id="{53EBFEAF-44E7-4381-B7C5-940122429F6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1" name="矩形 10">
            <a:hlinkClick r:id="" action="ppaction://noaction"/>
            <a:extLst>
              <a:ext uri="{FF2B5EF4-FFF2-40B4-BE49-F238E27FC236}">
                <a16:creationId xmlns="" xmlns:a16="http://schemas.microsoft.com/office/drawing/2014/main" id="{24870836-414E-4990-8CF3-8C7BE0D4796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2" name="矩形 11">
            <a:hlinkClick r:id="" action="ppaction://noaction"/>
            <a:extLst>
              <a:ext uri="{FF2B5EF4-FFF2-40B4-BE49-F238E27FC236}">
                <a16:creationId xmlns="" xmlns:a16="http://schemas.microsoft.com/office/drawing/2014/main" id="{03CC08F9-7D7E-483A-A595-93302DCD1A7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3" name="矩形 12">
            <a:hlinkClick r:id="" action="ppaction://noaction"/>
            <a:extLst>
              <a:ext uri="{FF2B5EF4-FFF2-40B4-BE49-F238E27FC236}">
                <a16:creationId xmlns="" xmlns:a16="http://schemas.microsoft.com/office/drawing/2014/main" id="{05764741-8954-4CEC-B2CC-44C432D622F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4" name="矩形 13">
            <a:hlinkClick r:id="" action="ppaction://noaction"/>
            <a:extLst>
              <a:ext uri="{FF2B5EF4-FFF2-40B4-BE49-F238E27FC236}">
                <a16:creationId xmlns="" xmlns:a16="http://schemas.microsoft.com/office/drawing/2014/main" id="{25322582-35CA-47CB-8996-1ECCF86937B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5" name="矩形 14">
            <a:hlinkClick r:id="" action="ppaction://noaction"/>
            <a:extLst>
              <a:ext uri="{FF2B5EF4-FFF2-40B4-BE49-F238E27FC236}">
                <a16:creationId xmlns="" xmlns:a16="http://schemas.microsoft.com/office/drawing/2014/main" id="{5A654E75-6DAE-4985-BE47-15DAA76203C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6" name="矩形 15">
            <a:hlinkClick r:id="" action="ppaction://noaction"/>
            <a:extLst>
              <a:ext uri="{FF2B5EF4-FFF2-40B4-BE49-F238E27FC236}">
                <a16:creationId xmlns="" xmlns:a16="http://schemas.microsoft.com/office/drawing/2014/main" id="{88CB9967-BC5C-4D00-A5D0-6A5858B33AC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7" name="矩形 16">
            <a:hlinkClick r:id="" action="ppaction://noaction"/>
            <a:extLst>
              <a:ext uri="{FF2B5EF4-FFF2-40B4-BE49-F238E27FC236}">
                <a16:creationId xmlns="" xmlns:a16="http://schemas.microsoft.com/office/drawing/2014/main" id="{4931BFD3-0B92-4579-92DB-3244FB1A390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3621804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3056" y="1141527"/>
            <a:ext cx="8153400" cy="1990724"/>
          </a:xfrm>
        </p:spPr>
        <p:txBody>
          <a:bodyPr/>
          <a:lstStyle/>
          <a:p>
            <a:r>
              <a:rPr lang="zh-CN" altLang="en-US" dirty="0">
                <a:solidFill>
                  <a:schemeClr val="accent6">
                    <a:lumMod val="75000"/>
                  </a:schemeClr>
                </a:solidFill>
              </a:rPr>
              <a:t>运行结果</a:t>
            </a:r>
          </a:p>
        </p:txBody>
      </p:sp>
      <p:sp>
        <p:nvSpPr>
          <p:cNvPr id="6" name="矩形 5"/>
          <p:cNvSpPr/>
          <p:nvPr/>
        </p:nvSpPr>
        <p:spPr>
          <a:xfrm>
            <a:off x="928662" y="1764099"/>
            <a:ext cx="6643734" cy="4401205"/>
          </a:xfrm>
          <a:prstGeom prst="rect">
            <a:avLst/>
          </a:prstGeom>
        </p:spPr>
        <p:txBody>
          <a:bodyPr wrap="square">
            <a:spAutoFit/>
          </a:bodyPr>
          <a:lstStyle/>
          <a:p>
            <a:pPr algn="just" eaLnBrk="1" hangingPunct="1">
              <a:buFont typeface="Wingdings" pitchFamily="2" charset="2"/>
              <a:buNone/>
            </a:pPr>
            <a:r>
              <a:rPr lang="en-US" altLang="zh-CN" sz="2000" b="1" dirty="0">
                <a:latin typeface="Courier New" pitchFamily="49" charset="0"/>
                <a:cs typeface="Courier New" pitchFamily="49" charset="0"/>
              </a:rPr>
              <a:t>unsigned char d1=38, d2=44;</a:t>
            </a:r>
          </a:p>
          <a:p>
            <a:pPr algn="just" eaLnBrk="1" hangingPunct="1">
              <a:buFont typeface="Wingdings" pitchFamily="2" charset="2"/>
              <a:buNone/>
            </a:pPr>
            <a:r>
              <a:rPr lang="en-US" altLang="zh-CN" sz="2000" b="1" dirty="0">
                <a:latin typeface="Courier New" pitchFamily="49" charset="0"/>
                <a:cs typeface="Courier New" pitchFamily="49" charset="0"/>
              </a:rPr>
              <a:t>d1=&amp;        d2=,</a:t>
            </a:r>
          </a:p>
          <a:p>
            <a:pPr algn="just" eaLnBrk="1" hangingPunct="1">
              <a:buFont typeface="Wingdings" pitchFamily="2" charset="2"/>
              <a:buNone/>
            </a:pP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(d1)=38  </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(d2)=44</a:t>
            </a:r>
          </a:p>
          <a:p>
            <a:pPr algn="just" eaLnBrk="1" hangingPunct="1">
              <a:buFont typeface="Wingdings" pitchFamily="2" charset="2"/>
              <a:buNone/>
            </a:pP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d1&amp;d2 =&gt; 36</a:t>
            </a:r>
          </a:p>
          <a:p>
            <a:pPr algn="just" eaLnBrk="1" hangingPunct="1">
              <a:buFont typeface="Wingdings" pitchFamily="2" charset="2"/>
              <a:buNone/>
            </a:pPr>
            <a:r>
              <a:rPr lang="en-US" altLang="zh-CN" sz="2000" b="1" dirty="0">
                <a:latin typeface="Courier New" pitchFamily="49" charset="0"/>
                <a:cs typeface="Courier New" pitchFamily="49" charset="0"/>
              </a:rPr>
              <a:t>d1|d2 =&gt; 46</a:t>
            </a:r>
          </a:p>
          <a:p>
            <a:pPr algn="just" eaLnBrk="1" hangingPunct="1">
              <a:buFont typeface="Wingdings" pitchFamily="2" charset="2"/>
              <a:buNone/>
            </a:pPr>
            <a:r>
              <a:rPr lang="en-US" altLang="zh-CN" sz="2000" b="1" dirty="0">
                <a:latin typeface="Courier New" pitchFamily="49" charset="0"/>
                <a:cs typeface="Courier New" pitchFamily="49" charset="0"/>
              </a:rPr>
              <a:t>d1^d2 =&gt; 10</a:t>
            </a:r>
          </a:p>
          <a:p>
            <a:pPr algn="just" eaLnBrk="1" hangingPunct="1">
              <a:buFont typeface="Wingdings" pitchFamily="2" charset="2"/>
              <a:buNone/>
            </a:pPr>
            <a:r>
              <a:rPr lang="en-US" altLang="zh-CN" sz="2000" b="1" dirty="0">
                <a:latin typeface="Courier New" pitchFamily="49" charset="0"/>
                <a:cs typeface="Courier New" pitchFamily="49" charset="0"/>
              </a:rPr>
              <a:t>d1&lt;&lt;1 =&gt; 76</a:t>
            </a:r>
          </a:p>
          <a:p>
            <a:pPr algn="just" eaLnBrk="1" hangingPunct="1">
              <a:buFont typeface="Wingdings" pitchFamily="2" charset="2"/>
              <a:buNone/>
            </a:pPr>
            <a:r>
              <a:rPr lang="en-US" altLang="zh-CN" sz="2000" b="1" dirty="0">
                <a:latin typeface="Courier New" pitchFamily="49" charset="0"/>
                <a:cs typeface="Courier New" pitchFamily="49" charset="0"/>
              </a:rPr>
              <a:t>d1&gt;&gt;1 =&gt; 19</a:t>
            </a:r>
          </a:p>
          <a:p>
            <a:pPr algn="just" eaLnBrk="1" hangingPunct="1">
              <a:buFont typeface="Wingdings" pitchFamily="2" charset="2"/>
              <a:buNone/>
            </a:pPr>
            <a:r>
              <a:rPr lang="en-US" altLang="zh-CN" sz="2000" b="1" dirty="0">
                <a:latin typeface="Courier New" pitchFamily="49" charset="0"/>
                <a:cs typeface="Courier New" pitchFamily="49" charset="0"/>
              </a:rPr>
              <a:t>~d1   =&gt; -39</a:t>
            </a:r>
          </a:p>
          <a:p>
            <a:pPr algn="just" eaLnBrk="1" hangingPunct="1">
              <a:buFont typeface="Wingdings" pitchFamily="2" charset="2"/>
              <a:buNone/>
            </a:pP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unsigned char d3=~d1;</a:t>
            </a:r>
          </a:p>
          <a:p>
            <a:pPr algn="just" eaLnBrk="1" hangingPunct="1">
              <a:buFont typeface="Wingdings" pitchFamily="2" charset="2"/>
              <a:buNone/>
            </a:pP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(d3) =&gt; 217</a:t>
            </a:r>
          </a:p>
          <a:p>
            <a:pPr algn="just" eaLnBrk="1" hangingPunct="1">
              <a:buFont typeface="Wingdings" pitchFamily="2" charset="2"/>
              <a:buNone/>
            </a:pPr>
            <a:r>
              <a:rPr lang="en-US" altLang="zh-CN" sz="2000" b="1" dirty="0">
                <a:latin typeface="Courier New" pitchFamily="49" charset="0"/>
                <a:cs typeface="Courier New" pitchFamily="49" charset="0"/>
              </a:rPr>
              <a:t>---------------------------</a:t>
            </a:r>
            <a:r>
              <a:rPr lang="en-US" altLang="zh-CN" sz="2000" b="1" dirty="0">
                <a:latin typeface="Courier New" pitchFamily="49" charset="0"/>
                <a:ea typeface="楷体_GB2312" pitchFamily="49" charset="-122"/>
                <a:cs typeface="Courier New" pitchFamily="49" charset="0"/>
              </a:rPr>
              <a:t> </a:t>
            </a:r>
            <a:endParaRPr lang="zh-CN" altLang="en-US" sz="2000" b="1" dirty="0">
              <a:latin typeface="Courier New" pitchFamily="49" charset="0"/>
              <a:ea typeface="楷体_GB2312" pitchFamily="49" charset="-122"/>
              <a:cs typeface="Courier New" pitchFamily="49" charset="0"/>
            </a:endParaRPr>
          </a:p>
        </p:txBody>
      </p:sp>
      <p:sp>
        <p:nvSpPr>
          <p:cNvPr id="7" name="Rectangle 2">
            <a:extLst>
              <a:ext uri="{FF2B5EF4-FFF2-40B4-BE49-F238E27FC236}">
                <a16:creationId xmlns="" xmlns:a16="http://schemas.microsoft.com/office/drawing/2014/main" id="{070288D9-AEC9-4502-B60B-EF26E164187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 xmlns:a16="http://schemas.microsoft.com/office/drawing/2014/main" id="{AC5EA1F0-3A6A-4674-9152-B5D0E5230461}"/>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a:extLst>
              <a:ext uri="{FF2B5EF4-FFF2-40B4-BE49-F238E27FC236}">
                <a16:creationId xmlns="" xmlns:a16="http://schemas.microsoft.com/office/drawing/2014/main" id="{B80AECF9-3354-4F6B-8B81-0CD0A45348A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a:extLst>
              <a:ext uri="{FF2B5EF4-FFF2-40B4-BE49-F238E27FC236}">
                <a16:creationId xmlns="" xmlns:a16="http://schemas.microsoft.com/office/drawing/2014/main" id="{068A8484-5DCB-4C39-86D3-83EC1970681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9">
            <a:extLst>
              <a:ext uri="{FF2B5EF4-FFF2-40B4-BE49-F238E27FC236}">
                <a16:creationId xmlns="" xmlns:a16="http://schemas.microsoft.com/office/drawing/2014/main" id="{E3F05B50-2B06-47E6-BE8B-FDA78741B844}"/>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2" name="矩形 11">
            <a:hlinkClick r:id="rId2" action="ppaction://hlinksldjump"/>
            <a:extLst>
              <a:ext uri="{FF2B5EF4-FFF2-40B4-BE49-F238E27FC236}">
                <a16:creationId xmlns="" xmlns:a16="http://schemas.microsoft.com/office/drawing/2014/main" id="{F4F72C27-2B20-46DA-9C8C-F1AD7340DF2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3" name="矩形 12">
            <a:hlinkClick r:id="" action="ppaction://noaction"/>
            <a:extLst>
              <a:ext uri="{FF2B5EF4-FFF2-40B4-BE49-F238E27FC236}">
                <a16:creationId xmlns="" xmlns:a16="http://schemas.microsoft.com/office/drawing/2014/main" id="{7B33B6DB-A027-4308-B78A-AB5DAFFF4EE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4" name="矩形 13">
            <a:hlinkClick r:id="" action="ppaction://noaction"/>
            <a:extLst>
              <a:ext uri="{FF2B5EF4-FFF2-40B4-BE49-F238E27FC236}">
                <a16:creationId xmlns="" xmlns:a16="http://schemas.microsoft.com/office/drawing/2014/main" id="{1E23AE5D-9FB0-44EC-B7C6-FC870313EC3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5" name="矩形 14">
            <a:hlinkClick r:id="" action="ppaction://noaction"/>
            <a:extLst>
              <a:ext uri="{FF2B5EF4-FFF2-40B4-BE49-F238E27FC236}">
                <a16:creationId xmlns="" xmlns:a16="http://schemas.microsoft.com/office/drawing/2014/main" id="{11836397-F540-4AE7-B895-F9F11C061E2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6" name="矩形 15">
            <a:hlinkClick r:id="" action="ppaction://noaction"/>
            <a:extLst>
              <a:ext uri="{FF2B5EF4-FFF2-40B4-BE49-F238E27FC236}">
                <a16:creationId xmlns="" xmlns:a16="http://schemas.microsoft.com/office/drawing/2014/main" id="{89EF97C5-A66A-408A-BEC1-96C96633012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7" name="矩形 16">
            <a:hlinkClick r:id="" action="ppaction://noaction"/>
            <a:extLst>
              <a:ext uri="{FF2B5EF4-FFF2-40B4-BE49-F238E27FC236}">
                <a16:creationId xmlns="" xmlns:a16="http://schemas.microsoft.com/office/drawing/2014/main" id="{EA1931F2-8F02-40F3-90B0-594C0972FC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8" name="矩形 17">
            <a:hlinkClick r:id="" action="ppaction://noaction"/>
            <a:extLst>
              <a:ext uri="{FF2B5EF4-FFF2-40B4-BE49-F238E27FC236}">
                <a16:creationId xmlns="" xmlns:a16="http://schemas.microsoft.com/office/drawing/2014/main" id="{5E939CC1-7AA5-477B-B8E4-A65856649E8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9" name="矩形 18">
            <a:hlinkClick r:id="" action="ppaction://noaction"/>
            <a:extLst>
              <a:ext uri="{FF2B5EF4-FFF2-40B4-BE49-F238E27FC236}">
                <a16:creationId xmlns="" xmlns:a16="http://schemas.microsoft.com/office/drawing/2014/main" id="{408E1DDF-8B05-4786-AACA-5381E7F601E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9180964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优先级和结合性</a:t>
            </a:r>
          </a:p>
        </p:txBody>
      </p:sp>
      <p:sp>
        <p:nvSpPr>
          <p:cNvPr id="3" name="内容占位符 2"/>
          <p:cNvSpPr>
            <a:spLocks noGrp="1"/>
          </p:cNvSpPr>
          <p:nvPr>
            <p:ph idx="1"/>
          </p:nvPr>
        </p:nvSpPr>
        <p:spPr/>
        <p:txBody>
          <a:bodyPr/>
          <a:lstStyle/>
          <a:p>
            <a:r>
              <a:rPr lang="zh-CN" altLang="en-US" dirty="0"/>
              <a:t>优先级</a:t>
            </a:r>
            <a:endParaRPr lang="en-US" altLang="zh-CN" dirty="0"/>
          </a:p>
          <a:p>
            <a:pPr lvl="1"/>
            <a:r>
              <a:rPr lang="en-US" altLang="zh-CN" dirty="0">
                <a:solidFill>
                  <a:srgbClr val="C00000"/>
                </a:solidFill>
                <a:latin typeface="华文中宋" pitchFamily="2" charset="-122"/>
                <a:ea typeface="华文中宋" pitchFamily="2" charset="-122"/>
              </a:rPr>
              <a:t>~</a:t>
            </a:r>
            <a:r>
              <a:rPr lang="zh-CN" altLang="en-US" dirty="0"/>
              <a:t>优先于</a:t>
            </a:r>
            <a:r>
              <a:rPr lang="en-US" altLang="zh-CN" dirty="0">
                <a:solidFill>
                  <a:srgbClr val="C00000"/>
                </a:solidFill>
              </a:rPr>
              <a:t>&lt;&lt;</a:t>
            </a:r>
            <a:r>
              <a:rPr lang="zh-CN" altLang="en-US" dirty="0"/>
              <a:t>和</a:t>
            </a:r>
            <a:r>
              <a:rPr lang="en-US" altLang="zh-CN" dirty="0">
                <a:solidFill>
                  <a:srgbClr val="C00000"/>
                </a:solidFill>
              </a:rPr>
              <a:t>&gt;&gt;</a:t>
            </a:r>
            <a:r>
              <a:rPr lang="zh-CN" altLang="en-US" dirty="0"/>
              <a:t>优先于</a:t>
            </a:r>
            <a:r>
              <a:rPr lang="en-US" altLang="zh-CN" dirty="0">
                <a:solidFill>
                  <a:srgbClr val="C00000"/>
                </a:solidFill>
              </a:rPr>
              <a:t>&amp;</a:t>
            </a:r>
            <a:r>
              <a:rPr lang="zh-CN" altLang="en-US" dirty="0"/>
              <a:t>优先于</a:t>
            </a:r>
            <a:r>
              <a:rPr lang="en-US" altLang="zh-CN" dirty="0">
                <a:solidFill>
                  <a:srgbClr val="C00000"/>
                </a:solidFill>
              </a:rPr>
              <a:t>^</a:t>
            </a:r>
            <a:r>
              <a:rPr lang="zh-CN" altLang="en-US" dirty="0"/>
              <a:t>优先于</a:t>
            </a:r>
            <a:r>
              <a:rPr lang="en-US" altLang="zh-CN" dirty="0">
                <a:solidFill>
                  <a:srgbClr val="C00000"/>
                </a:solidFill>
              </a:rPr>
              <a:t>|</a:t>
            </a:r>
          </a:p>
          <a:p>
            <a:pPr lvl="1"/>
            <a:r>
              <a:rPr lang="zh-CN" altLang="en-US" dirty="0">
                <a:latin typeface="+mn-ea"/>
                <a:ea typeface="+mn-ea"/>
              </a:rPr>
              <a:t>单目的按位求反与其它单目运算符级别相同</a:t>
            </a:r>
            <a:endParaRPr lang="en-US" altLang="zh-CN" dirty="0">
              <a:latin typeface="+mn-ea"/>
              <a:ea typeface="+mn-ea"/>
            </a:endParaRPr>
          </a:p>
          <a:p>
            <a:pPr lvl="1"/>
            <a:r>
              <a:rPr lang="zh-CN" altLang="en-US" dirty="0">
                <a:latin typeface="+mn-ea"/>
                <a:ea typeface="+mn-ea"/>
              </a:rPr>
              <a:t>双目的按位左右移的优先级低于算术运算符而高于关系运算符</a:t>
            </a:r>
            <a:endParaRPr lang="en-US" altLang="zh-CN" dirty="0">
              <a:latin typeface="+mn-ea"/>
              <a:ea typeface="+mn-ea"/>
            </a:endParaRPr>
          </a:p>
          <a:p>
            <a:pPr lvl="1"/>
            <a:r>
              <a:rPr lang="zh-CN" altLang="en-US" dirty="0">
                <a:latin typeface="+mn-ea"/>
                <a:ea typeface="+mn-ea"/>
              </a:rPr>
              <a:t>双目的按位与、按位异或、按位或的优先级低于关系运算符而高于双目的逻辑运算符</a:t>
            </a:r>
            <a:endParaRPr lang="en-US" altLang="zh-CN" dirty="0">
              <a:latin typeface="+mn-ea"/>
              <a:ea typeface="+mn-ea"/>
            </a:endParaRPr>
          </a:p>
          <a:p>
            <a:r>
              <a:rPr lang="zh-CN" altLang="en-US" dirty="0"/>
              <a:t>结合性</a:t>
            </a:r>
            <a:endParaRPr lang="en-US" altLang="zh-CN" dirty="0"/>
          </a:p>
          <a:p>
            <a:pPr lvl="1"/>
            <a:r>
              <a:rPr lang="zh-CN" altLang="en-US" dirty="0"/>
              <a:t>单目的按位求反为右结合</a:t>
            </a:r>
            <a:endParaRPr lang="en-US" altLang="zh-CN" dirty="0"/>
          </a:p>
          <a:p>
            <a:pPr lvl="1"/>
            <a:r>
              <a:rPr lang="zh-CN" altLang="en-US" dirty="0"/>
              <a:t>双目运算符为左结合</a:t>
            </a:r>
            <a:endParaRPr lang="en-US" altLang="zh-CN" dirty="0"/>
          </a:p>
        </p:txBody>
      </p:sp>
      <p:sp>
        <p:nvSpPr>
          <p:cNvPr id="4" name="Rectangle 2">
            <a:extLst>
              <a:ext uri="{FF2B5EF4-FFF2-40B4-BE49-F238E27FC236}">
                <a16:creationId xmlns="" xmlns:a16="http://schemas.microsoft.com/office/drawing/2014/main" id="{DF41EF28-3CAF-4E70-9B6B-B76471507B0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2E69D79A-F7D3-41B2-8575-ABBB8974537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64776FE7-34F7-459A-84A8-B56A1D0490A0}"/>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407F93B3-8BB8-4DDD-806C-831AEF561FF5}"/>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F81C7A2A-0936-4A36-8E55-9323CE3E4586}"/>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A3EBFB5A-3243-45D7-854E-BDEF1BB0BD2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FA161E5B-D64B-41E0-A6E5-BBB2D981298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F0C26B9B-767B-4675-9B96-10DB4412268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7DC705F4-5870-4101-B0C6-A34F2C78304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45C4C7ED-D97A-45E1-8102-7C4A24B9A6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4" name="矩形 13">
            <a:hlinkClick r:id="" action="ppaction://noaction"/>
            <a:extLst>
              <a:ext uri="{FF2B5EF4-FFF2-40B4-BE49-F238E27FC236}">
                <a16:creationId xmlns="" xmlns:a16="http://schemas.microsoft.com/office/drawing/2014/main" id="{46CD9E72-9A11-4DD8-BE5B-9A55F98774F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5" name="矩形 14">
            <a:hlinkClick r:id="" action="ppaction://noaction"/>
            <a:extLst>
              <a:ext uri="{FF2B5EF4-FFF2-40B4-BE49-F238E27FC236}">
                <a16:creationId xmlns="" xmlns:a16="http://schemas.microsoft.com/office/drawing/2014/main" id="{576B16D7-2E16-4900-9785-D37CDF5502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 xmlns:a16="http://schemas.microsoft.com/office/drawing/2014/main" id="{8EA3F14F-073B-49FD-9906-95C955BDB5A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2194337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左值和右值</a:t>
            </a:r>
          </a:p>
        </p:txBody>
      </p:sp>
      <p:sp>
        <p:nvSpPr>
          <p:cNvPr id="3" name="内容占位符 2"/>
          <p:cNvSpPr>
            <a:spLocks noGrp="1"/>
          </p:cNvSpPr>
          <p:nvPr>
            <p:ph idx="1"/>
          </p:nvPr>
        </p:nvSpPr>
        <p:spPr/>
        <p:txBody>
          <a:bodyPr/>
          <a:lstStyle/>
          <a:p>
            <a:r>
              <a:rPr lang="zh-CN" altLang="en-US" dirty="0"/>
              <a:t>能够出现在赋值运算符左边的分量为</a:t>
            </a:r>
            <a:r>
              <a:rPr lang="zh-CN" altLang="en-US" dirty="0">
                <a:solidFill>
                  <a:srgbClr val="FF0000"/>
                </a:solidFill>
                <a:latin typeface="+mn-ea"/>
                <a:ea typeface="+mn-ea"/>
              </a:rPr>
              <a:t>左值</a:t>
            </a:r>
            <a:r>
              <a:rPr lang="zh-CN" altLang="en-US" dirty="0"/>
              <a:t>(</a:t>
            </a:r>
            <a:r>
              <a:rPr lang="en-US" altLang="zh-CN" dirty="0"/>
              <a:t>left value, </a:t>
            </a:r>
            <a:r>
              <a:rPr lang="zh-CN" altLang="en-US" dirty="0"/>
              <a:t>缩写为</a:t>
            </a:r>
            <a:r>
              <a:rPr lang="en-US" altLang="zh-CN" dirty="0" err="1"/>
              <a:t>lvalue</a:t>
            </a:r>
            <a:r>
              <a:rPr lang="en-US" altLang="zh-CN" dirty="0"/>
              <a:t>)</a:t>
            </a:r>
          </a:p>
          <a:p>
            <a:r>
              <a:rPr lang="zh-CN" altLang="en-US" dirty="0"/>
              <a:t>左值代表着一个可以存放数据的存储空间</a:t>
            </a:r>
            <a:endParaRPr lang="en-US" altLang="zh-CN" dirty="0"/>
          </a:p>
          <a:p>
            <a:pPr lvl="1"/>
            <a:r>
              <a:rPr lang="zh-CN" altLang="en-US" dirty="0">
                <a:solidFill>
                  <a:srgbClr val="0000FF"/>
                </a:solidFill>
                <a:latin typeface="+mn-ea"/>
                <a:ea typeface="+mn-ea"/>
              </a:rPr>
              <a:t>变量</a:t>
            </a:r>
            <a:r>
              <a:rPr lang="en-US" altLang="zh-CN" dirty="0">
                <a:solidFill>
                  <a:srgbClr val="0000FF"/>
                </a:solidFill>
                <a:latin typeface="+mn-ea"/>
                <a:ea typeface="+mn-ea"/>
              </a:rPr>
              <a:t>x</a:t>
            </a:r>
            <a:r>
              <a:rPr lang="zh-CN" altLang="en-US" dirty="0">
                <a:solidFill>
                  <a:srgbClr val="0000FF"/>
                </a:solidFill>
                <a:latin typeface="+mn-ea"/>
                <a:ea typeface="+mn-ea"/>
              </a:rPr>
              <a:t>可以作左值,但常量22以及表达式</a:t>
            </a:r>
            <a:r>
              <a:rPr lang="en-US" altLang="zh-CN" dirty="0">
                <a:solidFill>
                  <a:srgbClr val="0000FF"/>
                </a:solidFill>
                <a:latin typeface="+mn-ea"/>
                <a:ea typeface="+mn-ea"/>
              </a:rPr>
              <a:t>x+22</a:t>
            </a:r>
            <a:r>
              <a:rPr lang="zh-CN" altLang="en-US" dirty="0">
                <a:solidFill>
                  <a:srgbClr val="0000FF"/>
                </a:solidFill>
                <a:latin typeface="+mn-ea"/>
                <a:ea typeface="+mn-ea"/>
              </a:rPr>
              <a:t>则都不可作为左值, 因为它们都不代表可以存放数据的存储空间。</a:t>
            </a:r>
            <a:endParaRPr lang="en-US" altLang="zh-CN" dirty="0">
              <a:solidFill>
                <a:srgbClr val="0000FF"/>
              </a:solidFill>
              <a:latin typeface="+mn-ea"/>
              <a:ea typeface="+mn-ea"/>
            </a:endParaRPr>
          </a:p>
          <a:p>
            <a:r>
              <a:rPr lang="zh-CN" altLang="en-US" dirty="0" smtClean="0"/>
              <a:t>左值是能够变化的值</a:t>
            </a:r>
            <a:endParaRPr lang="en-US" altLang="zh-CN" dirty="0" smtClean="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27236919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位运算中的类型转换</a:t>
            </a:r>
          </a:p>
        </p:txBody>
      </p:sp>
      <p:sp>
        <p:nvSpPr>
          <p:cNvPr id="3" name="内容占位符 2"/>
          <p:cNvSpPr>
            <a:spLocks noGrp="1"/>
          </p:cNvSpPr>
          <p:nvPr>
            <p:ph idx="1"/>
          </p:nvPr>
        </p:nvSpPr>
        <p:spPr/>
        <p:txBody>
          <a:bodyPr/>
          <a:lstStyle/>
          <a:p>
            <a:r>
              <a:rPr lang="zh-CN" altLang="en-US" dirty="0"/>
              <a:t>类型转换</a:t>
            </a:r>
            <a:endParaRPr lang="en-US" altLang="zh-CN" dirty="0"/>
          </a:p>
          <a:p>
            <a:pPr lvl="1"/>
            <a:r>
              <a:rPr lang="zh-CN" altLang="en-US" dirty="0"/>
              <a:t>运算分量只能是</a:t>
            </a:r>
            <a:r>
              <a:rPr lang="en-US" altLang="zh-CN" dirty="0" err="1"/>
              <a:t>int</a:t>
            </a:r>
            <a:r>
              <a:rPr lang="zh-CN" altLang="en-US" dirty="0"/>
              <a:t>型或</a:t>
            </a:r>
            <a:r>
              <a:rPr lang="en-US" altLang="zh-CN" dirty="0"/>
              <a:t>char</a:t>
            </a:r>
            <a:r>
              <a:rPr lang="zh-CN" altLang="en-US" dirty="0"/>
              <a:t>型及其派生类型</a:t>
            </a:r>
            <a:endParaRPr lang="en-US" altLang="zh-CN" dirty="0"/>
          </a:p>
          <a:p>
            <a:pPr lvl="1"/>
            <a:r>
              <a:rPr lang="zh-CN" altLang="en-US" dirty="0"/>
              <a:t>位运算的类型转换是整型和字符型之间的转换</a:t>
            </a:r>
          </a:p>
        </p:txBody>
      </p:sp>
      <p:sp>
        <p:nvSpPr>
          <p:cNvPr id="4" name="Rectangle 2">
            <a:extLst>
              <a:ext uri="{FF2B5EF4-FFF2-40B4-BE49-F238E27FC236}">
                <a16:creationId xmlns="" xmlns:a16="http://schemas.microsoft.com/office/drawing/2014/main" id="{6FD6C586-D97F-4524-AAA4-EE90AA40F7F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8E7F4AF5-AACE-4FF0-BEDF-A04A76168F7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FFCC4666-7C2E-4516-B9B5-86F328E76C0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2AC4EFD5-3D0C-4E87-BAA6-79DC9DEC252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30A48E5C-7EF1-406E-8873-B202BA1D5F79}"/>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855F455B-C9CF-4D3D-8A4B-D9E2489E0EE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8ADE7330-A848-4459-B871-DD3D4E05169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BB42D4EB-1602-4F9F-8CAC-DBF3E9C23F7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C1693EBF-B5CF-4A3F-96D3-7BE396ED8F2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8C351B1D-75E3-4B16-B0D1-3EA8B2ECB7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4" name="矩形 13">
            <a:hlinkClick r:id="" action="ppaction://noaction"/>
            <a:extLst>
              <a:ext uri="{FF2B5EF4-FFF2-40B4-BE49-F238E27FC236}">
                <a16:creationId xmlns="" xmlns:a16="http://schemas.microsoft.com/office/drawing/2014/main" id="{E899B8B6-DAB2-4A14-B13D-16FB8459A68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5" name="矩形 14">
            <a:hlinkClick r:id="" action="ppaction://noaction"/>
            <a:extLst>
              <a:ext uri="{FF2B5EF4-FFF2-40B4-BE49-F238E27FC236}">
                <a16:creationId xmlns="" xmlns:a16="http://schemas.microsoft.com/office/drawing/2014/main" id="{C3CF8BF2-5FBC-40AA-BECF-CE64CFF993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 xmlns:a16="http://schemas.microsoft.com/office/drawing/2014/main" id="{7B8035D7-863A-431F-BD8F-C39C91E130B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34736203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179512" y="1819306"/>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058877" y="3720678"/>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5957" y="3659726"/>
            <a:ext cx="885840" cy="885840"/>
          </a:xfrm>
          <a:prstGeom prst="rect">
            <a:avLst/>
          </a:prstGeom>
        </p:spPr>
      </p:pic>
      <p:sp>
        <p:nvSpPr>
          <p:cNvPr id="47"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sp>
        <p:nvSpPr>
          <p:cNvPr id="83" name="Rectangle 2">
            <a:extLst>
              <a:ext uri="{FF2B5EF4-FFF2-40B4-BE49-F238E27FC236}">
                <a16:creationId xmlns="" xmlns:a16="http://schemas.microsoft.com/office/drawing/2014/main" id="{204272A8-D986-4870-9D05-3A03BA35D7E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4" name="Rectangle 4">
            <a:extLst>
              <a:ext uri="{FF2B5EF4-FFF2-40B4-BE49-F238E27FC236}">
                <a16:creationId xmlns="" xmlns:a16="http://schemas.microsoft.com/office/drawing/2014/main" id="{CDC33501-AF25-4A37-AF1B-6404E000C56E}"/>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5" name="Rectangle 6">
            <a:extLst>
              <a:ext uri="{FF2B5EF4-FFF2-40B4-BE49-F238E27FC236}">
                <a16:creationId xmlns="" xmlns:a16="http://schemas.microsoft.com/office/drawing/2014/main" id="{D656971C-7685-45FF-9479-27BACD7F0BF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6" name="Rectangle 8">
            <a:extLst>
              <a:ext uri="{FF2B5EF4-FFF2-40B4-BE49-F238E27FC236}">
                <a16:creationId xmlns="" xmlns:a16="http://schemas.microsoft.com/office/drawing/2014/main" id="{0D65885F-B716-4487-8402-0A7CFA5FB72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7" name="Rectangle 9">
            <a:extLst>
              <a:ext uri="{FF2B5EF4-FFF2-40B4-BE49-F238E27FC236}">
                <a16:creationId xmlns="" xmlns:a16="http://schemas.microsoft.com/office/drawing/2014/main" id="{60E6A6F8-9575-4C74-BE79-1C5A0B5F13C7}"/>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88" name="矩形 87">
            <a:hlinkClick r:id="rId5" action="ppaction://hlinksldjump"/>
            <a:extLst>
              <a:ext uri="{FF2B5EF4-FFF2-40B4-BE49-F238E27FC236}">
                <a16:creationId xmlns="" xmlns:a16="http://schemas.microsoft.com/office/drawing/2014/main" id="{9FE98C21-CF15-4173-A468-D872BD18DDC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89" name="矩形 88">
            <a:hlinkClick r:id="" action="ppaction://noaction"/>
            <a:extLst>
              <a:ext uri="{FF2B5EF4-FFF2-40B4-BE49-F238E27FC236}">
                <a16:creationId xmlns="" xmlns:a16="http://schemas.microsoft.com/office/drawing/2014/main" id="{80D4C2EB-E581-4D8F-9542-F428F12E199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90" name="矩形 89">
            <a:hlinkClick r:id="" action="ppaction://noaction"/>
            <a:extLst>
              <a:ext uri="{FF2B5EF4-FFF2-40B4-BE49-F238E27FC236}">
                <a16:creationId xmlns="" xmlns:a16="http://schemas.microsoft.com/office/drawing/2014/main" id="{5719ED67-2B90-4F01-AFC0-0314C30A072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91" name="矩形 90">
            <a:hlinkClick r:id="" action="ppaction://noaction"/>
            <a:extLst>
              <a:ext uri="{FF2B5EF4-FFF2-40B4-BE49-F238E27FC236}">
                <a16:creationId xmlns="" xmlns:a16="http://schemas.microsoft.com/office/drawing/2014/main" id="{73063E48-90CC-4409-92FB-60E4E240557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92" name="矩形 91">
            <a:hlinkClick r:id="" action="ppaction://noaction"/>
            <a:extLst>
              <a:ext uri="{FF2B5EF4-FFF2-40B4-BE49-F238E27FC236}">
                <a16:creationId xmlns="" xmlns:a16="http://schemas.microsoft.com/office/drawing/2014/main" id="{EE42D306-CF4B-4A96-ACE7-72B1A2C9BB3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条件运算符</a:t>
            </a:r>
          </a:p>
        </p:txBody>
      </p:sp>
      <p:sp>
        <p:nvSpPr>
          <p:cNvPr id="93" name="矩形 92">
            <a:hlinkClick r:id="" action="ppaction://noaction"/>
            <a:extLst>
              <a:ext uri="{FF2B5EF4-FFF2-40B4-BE49-F238E27FC236}">
                <a16:creationId xmlns="" xmlns:a16="http://schemas.microsoft.com/office/drawing/2014/main" id="{029816E7-2E65-41C4-9963-325AF7F1DDB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条件运算表达式求值</a:t>
            </a:r>
          </a:p>
        </p:txBody>
      </p:sp>
      <p:sp>
        <p:nvSpPr>
          <p:cNvPr id="94" name="矩形 93">
            <a:hlinkClick r:id="" action="ppaction://noaction"/>
            <a:extLst>
              <a:ext uri="{FF2B5EF4-FFF2-40B4-BE49-F238E27FC236}">
                <a16:creationId xmlns="" xmlns:a16="http://schemas.microsoft.com/office/drawing/2014/main" id="{6905D652-835F-40AD-94DA-3B63B3FD47A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Tree>
    <p:extLst>
      <p:ext uri="{BB962C8B-B14F-4D97-AF65-F5344CB8AC3E}">
        <p14:creationId xmlns:p14="http://schemas.microsoft.com/office/powerpoint/2010/main" val="228556702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a:t>
            </a:r>
            <a:r>
              <a:rPr lang="zh-CN" altLang="en-US" dirty="0" smtClean="0"/>
              <a:t>运算符（</a:t>
            </a:r>
            <a:r>
              <a:rPr lang="en-US" altLang="zh-CN" dirty="0" smtClean="0"/>
              <a:t>Conditional operator</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a:t>? :</a:t>
            </a:r>
          </a:p>
          <a:p>
            <a:pPr lvl="1"/>
            <a:r>
              <a:rPr lang="zh-CN" altLang="en-US" dirty="0"/>
              <a:t>三目运算符</a:t>
            </a:r>
            <a:endParaRPr lang="en-US" altLang="zh-CN" dirty="0"/>
          </a:p>
          <a:p>
            <a:r>
              <a:rPr lang="zh-CN" altLang="en-US" dirty="0"/>
              <a:t>条件表达式</a:t>
            </a:r>
            <a:endParaRPr lang="en-US" altLang="zh-CN" dirty="0"/>
          </a:p>
          <a:p>
            <a:pPr lvl="1"/>
            <a:r>
              <a:rPr lang="en-US" altLang="zh-CN" dirty="0"/>
              <a:t>&lt;</a:t>
            </a:r>
            <a:r>
              <a:rPr lang="zh-CN" altLang="en-US" dirty="0"/>
              <a:t>表达式</a:t>
            </a:r>
            <a:r>
              <a:rPr lang="en-US" altLang="zh-CN" dirty="0"/>
              <a:t>1&gt; ? &lt;</a:t>
            </a:r>
            <a:r>
              <a:rPr lang="zh-CN" altLang="en-US" dirty="0"/>
              <a:t>表达式</a:t>
            </a:r>
            <a:r>
              <a:rPr lang="en-US" altLang="zh-CN" dirty="0"/>
              <a:t>2&gt; : &lt;</a:t>
            </a:r>
            <a:r>
              <a:rPr lang="zh-CN" altLang="en-US" dirty="0"/>
              <a:t>表达式</a:t>
            </a:r>
            <a:r>
              <a:rPr lang="en-US" altLang="zh-CN" dirty="0"/>
              <a:t>3&gt;</a:t>
            </a:r>
          </a:p>
          <a:p>
            <a:pPr lvl="2"/>
            <a:r>
              <a:rPr lang="zh-CN" altLang="en-US" dirty="0"/>
              <a:t>表达式</a:t>
            </a:r>
            <a:r>
              <a:rPr lang="en-US" altLang="zh-CN" dirty="0"/>
              <a:t>1</a:t>
            </a:r>
            <a:r>
              <a:rPr lang="zh-CN" altLang="en-US" dirty="0"/>
              <a:t>：具有逻辑值的表达式</a:t>
            </a:r>
            <a:endParaRPr lang="en-US" altLang="zh-CN" dirty="0"/>
          </a:p>
          <a:p>
            <a:pPr lvl="2"/>
            <a:r>
              <a:rPr lang="zh-CN" altLang="en-US" dirty="0"/>
              <a:t>表达式</a:t>
            </a:r>
            <a:r>
              <a:rPr lang="en-US" altLang="zh-CN" dirty="0"/>
              <a:t>2</a:t>
            </a:r>
            <a:r>
              <a:rPr lang="zh-CN" altLang="en-US" dirty="0"/>
              <a:t>和表达式</a:t>
            </a:r>
            <a:r>
              <a:rPr lang="en-US" altLang="zh-CN" dirty="0"/>
              <a:t>3</a:t>
            </a:r>
            <a:r>
              <a:rPr lang="zh-CN" altLang="en-US" dirty="0"/>
              <a:t>为任意表达式</a:t>
            </a:r>
            <a:endParaRPr lang="en-US" altLang="zh-CN" dirty="0"/>
          </a:p>
        </p:txBody>
      </p:sp>
      <p:sp>
        <p:nvSpPr>
          <p:cNvPr id="4" name="Rectangle 2">
            <a:extLst>
              <a:ext uri="{FF2B5EF4-FFF2-40B4-BE49-F238E27FC236}">
                <a16:creationId xmlns="" xmlns:a16="http://schemas.microsoft.com/office/drawing/2014/main" id="{76CE4E3E-1AAD-434F-8B7E-4ECE6D2E1AD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F20DA6D5-21AC-4C0E-830F-844089F1E51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9D18450A-A434-4824-B06D-A2673A22D35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BCF1F9BA-69FC-4728-8466-E27E5800D1D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A1D2C581-2E9B-485B-A5A5-EEB2984AB329}"/>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B619E3DB-75CC-4F4A-BA38-7FA3E30C33D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FF1B30F5-99F4-4608-8CE6-404DAD39DDB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CA80A803-CF9C-49CC-B92B-E6F09AB34B7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63AB6157-4B11-46FC-852C-6E435FB59B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6AE21A69-C11D-42BA-8EB6-B18DBAACEAC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条件运算符</a:t>
            </a:r>
          </a:p>
        </p:txBody>
      </p:sp>
      <p:sp>
        <p:nvSpPr>
          <p:cNvPr id="14" name="矩形 13">
            <a:hlinkClick r:id="" action="ppaction://noaction"/>
            <a:extLst>
              <a:ext uri="{FF2B5EF4-FFF2-40B4-BE49-F238E27FC236}">
                <a16:creationId xmlns="" xmlns:a16="http://schemas.microsoft.com/office/drawing/2014/main" id="{39C2C0C0-2E26-40D4-84F3-1ECC795E3D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条件运算表达式求值</a:t>
            </a:r>
          </a:p>
        </p:txBody>
      </p:sp>
      <p:sp>
        <p:nvSpPr>
          <p:cNvPr id="15" name="矩形 14">
            <a:hlinkClick r:id="" action="ppaction://noaction"/>
            <a:extLst>
              <a:ext uri="{FF2B5EF4-FFF2-40B4-BE49-F238E27FC236}">
                <a16:creationId xmlns="" xmlns:a16="http://schemas.microsoft.com/office/drawing/2014/main" id="{A7AA4754-4DFF-4587-BF8F-01E9C6FAFED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Tree>
    <p:extLst>
      <p:ext uri="{BB962C8B-B14F-4D97-AF65-F5344CB8AC3E}">
        <p14:creationId xmlns:p14="http://schemas.microsoft.com/office/powerpoint/2010/main" val="36686670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条件运算表达式求值</a:t>
            </a:r>
          </a:p>
        </p:txBody>
      </p:sp>
      <p:sp>
        <p:nvSpPr>
          <p:cNvPr id="3" name="内容占位符 2"/>
          <p:cNvSpPr>
            <a:spLocks noGrp="1"/>
          </p:cNvSpPr>
          <p:nvPr>
            <p:ph idx="1"/>
          </p:nvPr>
        </p:nvSpPr>
        <p:spPr/>
        <p:txBody>
          <a:bodyPr/>
          <a:lstStyle/>
          <a:p>
            <a:r>
              <a:rPr lang="zh-CN" altLang="en-US" dirty="0"/>
              <a:t>运算步骤</a:t>
            </a:r>
            <a:endParaRPr lang="en-US" altLang="zh-CN" dirty="0"/>
          </a:p>
          <a:p>
            <a:pPr lvl="1"/>
            <a:r>
              <a:rPr lang="zh-CN" altLang="en-US" dirty="0"/>
              <a:t>（</a:t>
            </a:r>
            <a:r>
              <a:rPr lang="en-US" altLang="zh-CN" dirty="0"/>
              <a:t>1</a:t>
            </a:r>
            <a:r>
              <a:rPr lang="zh-CN" altLang="en-US" dirty="0"/>
              <a:t>）计算表达式</a:t>
            </a:r>
            <a:r>
              <a:rPr lang="en-US" altLang="zh-CN" dirty="0"/>
              <a:t>1</a:t>
            </a:r>
            <a:r>
              <a:rPr lang="zh-CN" altLang="en-US" dirty="0"/>
              <a:t>，如果非</a:t>
            </a:r>
            <a:r>
              <a:rPr lang="en-US" altLang="zh-CN" dirty="0"/>
              <a:t>0</a:t>
            </a:r>
            <a:r>
              <a:rPr lang="zh-CN" altLang="en-US" dirty="0"/>
              <a:t>则转（</a:t>
            </a:r>
            <a:r>
              <a:rPr lang="en-US" altLang="zh-CN" dirty="0"/>
              <a:t>3</a:t>
            </a:r>
            <a:r>
              <a:rPr lang="zh-CN" altLang="en-US" dirty="0"/>
              <a:t>）</a:t>
            </a:r>
            <a:endParaRPr lang="en-US" altLang="zh-CN" dirty="0"/>
          </a:p>
          <a:p>
            <a:pPr lvl="1"/>
            <a:r>
              <a:rPr lang="zh-CN" altLang="en-US" dirty="0"/>
              <a:t>（</a:t>
            </a:r>
            <a:r>
              <a:rPr lang="en-US" altLang="zh-CN" dirty="0"/>
              <a:t>2</a:t>
            </a:r>
            <a:r>
              <a:rPr lang="zh-CN" altLang="en-US" dirty="0"/>
              <a:t>）计算表达式</a:t>
            </a:r>
            <a:r>
              <a:rPr lang="en-US" altLang="zh-CN" dirty="0"/>
              <a:t>3</a:t>
            </a:r>
            <a:r>
              <a:rPr lang="zh-CN" altLang="en-US" dirty="0"/>
              <a:t>，转（</a:t>
            </a:r>
            <a:r>
              <a:rPr lang="en-US" altLang="zh-CN" dirty="0"/>
              <a:t>4</a:t>
            </a:r>
            <a:r>
              <a:rPr lang="zh-CN" altLang="en-US" dirty="0"/>
              <a:t>）</a:t>
            </a:r>
            <a:endParaRPr lang="en-US" altLang="zh-CN" dirty="0"/>
          </a:p>
          <a:p>
            <a:pPr lvl="1"/>
            <a:r>
              <a:rPr lang="zh-CN" altLang="en-US" dirty="0"/>
              <a:t>（</a:t>
            </a:r>
            <a:r>
              <a:rPr lang="en-US" altLang="zh-CN" dirty="0"/>
              <a:t>3</a:t>
            </a:r>
            <a:r>
              <a:rPr lang="zh-CN" altLang="en-US" dirty="0"/>
              <a:t>）计算表达式</a:t>
            </a:r>
            <a:r>
              <a:rPr lang="en-US" altLang="zh-CN" dirty="0"/>
              <a:t>2</a:t>
            </a:r>
          </a:p>
          <a:p>
            <a:pPr lvl="1"/>
            <a:r>
              <a:rPr lang="zh-CN" altLang="en-US" dirty="0"/>
              <a:t>（</a:t>
            </a:r>
            <a:r>
              <a:rPr lang="en-US" altLang="zh-CN" dirty="0"/>
              <a:t>4</a:t>
            </a:r>
            <a:r>
              <a:rPr lang="zh-CN" altLang="en-US" dirty="0"/>
              <a:t>）完成运算</a:t>
            </a:r>
            <a:endParaRPr lang="en-US" altLang="zh-CN" dirty="0"/>
          </a:p>
          <a:p>
            <a:pPr marL="358775" lvl="1" indent="0">
              <a:buNone/>
            </a:pPr>
            <a:r>
              <a:rPr lang="en-US" altLang="zh-CN" sz="2800" dirty="0">
                <a:solidFill>
                  <a:srgbClr val="C00000"/>
                </a:solidFill>
              </a:rPr>
              <a:t>【</a:t>
            </a:r>
            <a:r>
              <a:rPr lang="zh-CN" altLang="en-US" sz="2800" dirty="0">
                <a:solidFill>
                  <a:srgbClr val="C00000"/>
                </a:solidFill>
              </a:rPr>
              <a:t>例</a:t>
            </a:r>
            <a:r>
              <a:rPr lang="en-US" altLang="zh-CN" sz="2800" dirty="0">
                <a:solidFill>
                  <a:srgbClr val="C00000"/>
                </a:solidFill>
              </a:rPr>
              <a:t>】</a:t>
            </a:r>
          </a:p>
          <a:p>
            <a:r>
              <a:rPr lang="en-US" altLang="zh-CN" b="1" dirty="0">
                <a:latin typeface="Courier New" panose="02070309020205020404" pitchFamily="49" charset="0"/>
                <a:cs typeface="Courier New" panose="02070309020205020404" pitchFamily="49" charset="0"/>
              </a:rPr>
              <a:t>x&gt;0?x:-x</a:t>
            </a:r>
            <a:r>
              <a:rPr lang="zh-CN" altLang="en-US" dirty="0">
                <a:latin typeface="+mn-ea"/>
              </a:rPr>
              <a:t>的结果为</a:t>
            </a:r>
            <a:r>
              <a:rPr lang="en-US" altLang="zh-CN" dirty="0">
                <a:solidFill>
                  <a:srgbClr val="C00000"/>
                </a:solidFill>
                <a:latin typeface="+mn-ea"/>
              </a:rPr>
              <a:t>x</a:t>
            </a:r>
            <a:r>
              <a:rPr lang="zh-CN" altLang="en-US" dirty="0">
                <a:solidFill>
                  <a:srgbClr val="C00000"/>
                </a:solidFill>
                <a:latin typeface="+mn-ea"/>
              </a:rPr>
              <a:t>的绝对值</a:t>
            </a:r>
            <a:r>
              <a:rPr lang="zh-CN" altLang="en-US" dirty="0">
                <a:latin typeface="+mn-ea"/>
              </a:rPr>
              <a:t>。</a:t>
            </a:r>
            <a:endParaRPr lang="en-US" altLang="zh-CN" dirty="0">
              <a:latin typeface="+mn-ea"/>
            </a:endParaRPr>
          </a:p>
          <a:p>
            <a:r>
              <a:rPr lang="en-US" altLang="zh-CN" b="1" dirty="0">
                <a:latin typeface="Courier New" panose="02070309020205020404" pitchFamily="49" charset="0"/>
                <a:cs typeface="Courier New" panose="02070309020205020404" pitchFamily="49" charset="0"/>
              </a:rPr>
              <a:t>s=(a&gt;b)?</a:t>
            </a:r>
            <a:r>
              <a:rPr lang="en-US" altLang="zh-CN" b="1" dirty="0" err="1">
                <a:latin typeface="Courier New" panose="02070309020205020404" pitchFamily="49" charset="0"/>
                <a:cs typeface="Courier New" panose="02070309020205020404" pitchFamily="49" charset="0"/>
              </a:rPr>
              <a:t>a:b</a:t>
            </a:r>
            <a:r>
              <a:rPr lang="en-US" altLang="zh-CN" b="1" dirty="0">
                <a:latin typeface="Courier New" panose="02070309020205020404" pitchFamily="49" charset="0"/>
                <a:cs typeface="Courier New" panose="02070309020205020404" pitchFamily="49" charset="0"/>
              </a:rPr>
              <a:t>; </a:t>
            </a:r>
            <a:r>
              <a:rPr lang="zh-CN" altLang="en-US" dirty="0">
                <a:latin typeface="+mn-ea"/>
              </a:rPr>
              <a:t>等价于条件语句： </a:t>
            </a:r>
            <a:endParaRPr lang="en-US" altLang="zh-CN" dirty="0">
              <a:latin typeface="+mn-ea"/>
            </a:endParaRPr>
          </a:p>
          <a:p>
            <a:r>
              <a:rPr lang="en-US" altLang="zh-CN" b="1" dirty="0">
                <a:solidFill>
                  <a:srgbClr val="0000FF"/>
                </a:solidFill>
                <a:latin typeface="Courier New" panose="02070309020205020404" pitchFamily="49" charset="0"/>
                <a:cs typeface="Courier New" panose="02070309020205020404" pitchFamily="49" charset="0"/>
              </a:rPr>
              <a:t>if</a:t>
            </a:r>
            <a:r>
              <a:rPr lang="en-US" altLang="zh-CN" b="1" dirty="0">
                <a:latin typeface="Courier New" panose="02070309020205020404" pitchFamily="49" charset="0"/>
                <a:cs typeface="Courier New" panose="02070309020205020404" pitchFamily="49" charset="0"/>
              </a:rPr>
              <a:t>(a&gt;b) s=a; </a:t>
            </a:r>
            <a:r>
              <a:rPr lang="en-US" altLang="zh-CN" b="1" dirty="0">
                <a:solidFill>
                  <a:srgbClr val="0000FF"/>
                </a:solidFill>
                <a:latin typeface="Courier New" panose="02070309020205020404" pitchFamily="49" charset="0"/>
                <a:cs typeface="Courier New" panose="02070309020205020404" pitchFamily="49" charset="0"/>
              </a:rPr>
              <a:t>else</a:t>
            </a:r>
            <a:r>
              <a:rPr lang="en-US" altLang="zh-CN" b="1" dirty="0">
                <a:latin typeface="Courier New" panose="02070309020205020404" pitchFamily="49" charset="0"/>
                <a:cs typeface="Courier New" panose="02070309020205020404" pitchFamily="49" charset="0"/>
              </a:rPr>
              <a:t> s=b;</a:t>
            </a:r>
          </a:p>
          <a:p>
            <a:pPr lvl="1"/>
            <a:endParaRPr lang="zh-CN" altLang="en-US" dirty="0"/>
          </a:p>
          <a:p>
            <a:endParaRPr lang="zh-CN" altLang="en-US" dirty="0"/>
          </a:p>
        </p:txBody>
      </p:sp>
      <p:sp>
        <p:nvSpPr>
          <p:cNvPr id="4" name="Rectangle 2">
            <a:extLst>
              <a:ext uri="{FF2B5EF4-FFF2-40B4-BE49-F238E27FC236}">
                <a16:creationId xmlns="" xmlns:a16="http://schemas.microsoft.com/office/drawing/2014/main" id="{C6B14248-AC34-4758-A0B1-E6F5F472AAA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3D982DEE-5CED-46FD-8DAB-0B805D3B2D6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BF9C6CB9-6A10-4377-843E-290C38B0E93F}"/>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17CC590B-0B96-40B5-9C55-E0AE57EE2E5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1042FE23-1B3F-47BA-B586-F3DDC074DE4E}"/>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1A1DAFF7-AA7C-4B06-96D3-585634CE44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53E02B76-1127-48BD-B728-9525F8DE8CA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EAEE857B-499F-4A80-94B8-9BEF3627EB6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F9026A8C-C04F-4F3C-9631-AA7DF21423A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E2A03365-1275-4F6B-9FEB-9A9591ADA61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条件运算符</a:t>
            </a:r>
          </a:p>
        </p:txBody>
      </p:sp>
      <p:sp>
        <p:nvSpPr>
          <p:cNvPr id="14" name="矩形 13">
            <a:hlinkClick r:id="" action="ppaction://noaction"/>
            <a:extLst>
              <a:ext uri="{FF2B5EF4-FFF2-40B4-BE49-F238E27FC236}">
                <a16:creationId xmlns="" xmlns:a16="http://schemas.microsoft.com/office/drawing/2014/main" id="{9A21A5CA-5BCB-46A6-8BD7-C6A5F728DB3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条件运算表达式求值</a:t>
            </a:r>
          </a:p>
        </p:txBody>
      </p:sp>
      <p:sp>
        <p:nvSpPr>
          <p:cNvPr id="15" name="矩形 14">
            <a:hlinkClick r:id="" action="ppaction://noaction"/>
            <a:extLst>
              <a:ext uri="{FF2B5EF4-FFF2-40B4-BE49-F238E27FC236}">
                <a16:creationId xmlns="" xmlns:a16="http://schemas.microsoft.com/office/drawing/2014/main" id="{0922B19E-A1EF-465D-A52B-DF9C058DB4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Tree>
    <p:extLst>
      <p:ext uri="{BB962C8B-B14F-4D97-AF65-F5344CB8AC3E}">
        <p14:creationId xmlns:p14="http://schemas.microsoft.com/office/powerpoint/2010/main" val="21544928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优先级与结合性</a:t>
            </a:r>
          </a:p>
        </p:txBody>
      </p:sp>
      <p:sp>
        <p:nvSpPr>
          <p:cNvPr id="3" name="内容占位符 2"/>
          <p:cNvSpPr>
            <a:spLocks noGrp="1"/>
          </p:cNvSpPr>
          <p:nvPr>
            <p:ph idx="1"/>
          </p:nvPr>
        </p:nvSpPr>
        <p:spPr/>
        <p:txBody>
          <a:bodyPr/>
          <a:lstStyle/>
          <a:p>
            <a:r>
              <a:rPr lang="zh-CN" altLang="en-US" b="1" dirty="0">
                <a:latin typeface="Courier New" panose="02070309020205020404" pitchFamily="49" charset="0"/>
                <a:ea typeface="+mn-ea"/>
                <a:cs typeface="Courier New" panose="02070309020205020404" pitchFamily="49" charset="0"/>
              </a:rPr>
              <a:t>优先级</a:t>
            </a:r>
            <a:endParaRPr lang="en-US" altLang="zh-CN" b="1" dirty="0">
              <a:latin typeface="Courier New" panose="02070309020205020404" pitchFamily="49" charset="0"/>
              <a:ea typeface="+mn-ea"/>
              <a:cs typeface="Courier New" panose="02070309020205020404" pitchFamily="49" charset="0"/>
            </a:endParaRPr>
          </a:p>
          <a:p>
            <a:pPr lvl="1"/>
            <a:r>
              <a:rPr lang="en-US" altLang="zh-CN" b="1" dirty="0">
                <a:latin typeface="Courier New" panose="02070309020205020404" pitchFamily="49" charset="0"/>
                <a:ea typeface="+mn-ea"/>
                <a:cs typeface="Courier New" panose="02070309020205020404" pitchFamily="49" charset="0"/>
              </a:rPr>
              <a:t>C++</a:t>
            </a:r>
            <a:r>
              <a:rPr lang="zh-CN" altLang="en-US" dirty="0">
                <a:latin typeface="Courier New" panose="02070309020205020404" pitchFamily="49" charset="0"/>
                <a:ea typeface="+mn-ea"/>
                <a:cs typeface="Courier New" panose="02070309020205020404" pitchFamily="49" charset="0"/>
              </a:rPr>
              <a:t>中具有最低优先级的</a:t>
            </a:r>
            <a:r>
              <a:rPr lang="zh-CN" altLang="en-US" b="1" dirty="0">
                <a:latin typeface="Courier New" panose="02070309020205020404" pitchFamily="49" charset="0"/>
                <a:ea typeface="+mn-ea"/>
                <a:cs typeface="Courier New" panose="02070309020205020404" pitchFamily="49" charset="0"/>
              </a:rPr>
              <a:t>3</a:t>
            </a:r>
            <a:r>
              <a:rPr lang="zh-CN" altLang="en-US" dirty="0">
                <a:latin typeface="Courier New" panose="02070309020205020404" pitchFamily="49" charset="0"/>
                <a:ea typeface="+mn-ea"/>
                <a:cs typeface="Courier New" panose="02070309020205020404" pitchFamily="49" charset="0"/>
              </a:rPr>
              <a:t>个运算符依次为（从高到低）: 条件运算符, 赋值运算符, 逗号运算符</a:t>
            </a:r>
            <a:endParaRPr lang="en-US" altLang="zh-CN" dirty="0">
              <a:latin typeface="Courier New" panose="02070309020205020404" pitchFamily="49" charset="0"/>
              <a:ea typeface="+mn-ea"/>
              <a:cs typeface="Courier New" panose="02070309020205020404" pitchFamily="49" charset="0"/>
            </a:endParaRPr>
          </a:p>
          <a:p>
            <a:r>
              <a:rPr lang="zh-CN" altLang="en-US" dirty="0">
                <a:latin typeface="Courier New" panose="02070309020205020404" pitchFamily="49" charset="0"/>
                <a:ea typeface="+mn-ea"/>
                <a:cs typeface="Courier New" panose="02070309020205020404" pitchFamily="49" charset="0"/>
              </a:rPr>
              <a:t>结合性</a:t>
            </a:r>
            <a:endParaRPr lang="en-US" altLang="zh-CN" dirty="0">
              <a:latin typeface="Courier New" panose="02070309020205020404" pitchFamily="49" charset="0"/>
              <a:ea typeface="+mn-ea"/>
              <a:cs typeface="Courier New" panose="02070309020205020404" pitchFamily="49" charset="0"/>
            </a:endParaRPr>
          </a:p>
          <a:p>
            <a:pPr lvl="1"/>
            <a:r>
              <a:rPr lang="zh-CN" altLang="en-US" dirty="0"/>
              <a:t>右结合，即自右向左结合</a:t>
            </a:r>
            <a:endParaRPr lang="en-US" altLang="zh-CN" dirty="0"/>
          </a:p>
          <a:p>
            <a:r>
              <a:rPr lang="en-US" altLang="zh-CN" dirty="0">
                <a:latin typeface="Courier New" panose="02070309020205020404" pitchFamily="49" charset="0"/>
                <a:ea typeface="+mn-ea"/>
                <a:cs typeface="Courier New" panose="02070309020205020404" pitchFamily="49" charset="0"/>
              </a:rPr>
              <a:t>【</a:t>
            </a:r>
            <a:r>
              <a:rPr lang="zh-CN" altLang="en-US" dirty="0">
                <a:latin typeface="Courier New" panose="02070309020205020404" pitchFamily="49" charset="0"/>
                <a:ea typeface="+mn-ea"/>
                <a:cs typeface="Courier New" panose="02070309020205020404" pitchFamily="49" charset="0"/>
              </a:rPr>
              <a:t>例</a:t>
            </a:r>
            <a:r>
              <a:rPr lang="en-US" altLang="zh-CN" dirty="0">
                <a:latin typeface="Courier New" panose="02070309020205020404" pitchFamily="49" charset="0"/>
                <a:ea typeface="+mn-ea"/>
                <a:cs typeface="Courier New" panose="02070309020205020404" pitchFamily="49" charset="0"/>
              </a:rPr>
              <a:t>】</a:t>
            </a:r>
          </a:p>
          <a:p>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n=++</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==0?99:i==-1?11:22;</a:t>
            </a:r>
          </a:p>
          <a:p>
            <a:r>
              <a:rPr lang="zh-CN" altLang="en-US" sz="2400" dirty="0"/>
              <a:t>等价于：</a:t>
            </a:r>
            <a:endParaRPr lang="en-US" altLang="zh-CN" sz="2400" dirty="0"/>
          </a:p>
          <a:p>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n=</a:t>
            </a:r>
            <a:r>
              <a:rPr lang="en-US" altLang="zh-CN" sz="3600" b="1" dirty="0">
                <a:solidFill>
                  <a:srgbClr val="006600"/>
                </a:solidFill>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==0?99:</a:t>
            </a:r>
            <a:r>
              <a:rPr lang="en-US" altLang="zh-CN" b="1" dirty="0">
                <a:solidFill>
                  <a:srgbClr val="C00000"/>
                </a:solidFill>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==-1?11:22</a:t>
            </a:r>
            <a:r>
              <a:rPr lang="en-US" altLang="zh-CN" b="1" dirty="0">
                <a:solidFill>
                  <a:srgbClr val="C00000"/>
                </a:solidFill>
                <a:latin typeface="Courier New" panose="02070309020205020404" pitchFamily="49" charset="0"/>
                <a:cs typeface="Courier New" panose="02070309020205020404" pitchFamily="49" charset="0"/>
              </a:rPr>
              <a:t>)</a:t>
            </a:r>
            <a:r>
              <a:rPr lang="en-US" altLang="zh-CN" sz="3600" b="1" dirty="0">
                <a:solidFill>
                  <a:srgbClr val="006600"/>
                </a:solidFill>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Rectangle 2">
            <a:extLst>
              <a:ext uri="{FF2B5EF4-FFF2-40B4-BE49-F238E27FC236}">
                <a16:creationId xmlns="" xmlns:a16="http://schemas.microsoft.com/office/drawing/2014/main" id="{720138A8-ADC8-4654-B52A-6E30777154E2}"/>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C0E47EF4-3C93-4C9B-8A5F-9D791AA2A24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AEFD16FF-649B-4701-8035-353A2208535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994F37E3-3677-495B-94C9-7C12D879774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FAC34EB3-7A00-4DDB-833C-0D34667CE464}"/>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0C166556-DC89-4690-8DF2-270942AB932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EE91B847-CC08-459C-9780-8234F7CED5A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11577EFB-866A-4280-A5A2-427A24BCBBA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06D3A535-F01C-488F-8BBD-7A6FFD30A86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9933471E-10EA-4C69-A3E2-57354288611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条件运算符</a:t>
            </a:r>
          </a:p>
        </p:txBody>
      </p:sp>
      <p:sp>
        <p:nvSpPr>
          <p:cNvPr id="14" name="矩形 13">
            <a:hlinkClick r:id="" action="ppaction://noaction"/>
            <a:extLst>
              <a:ext uri="{FF2B5EF4-FFF2-40B4-BE49-F238E27FC236}">
                <a16:creationId xmlns="" xmlns:a16="http://schemas.microsoft.com/office/drawing/2014/main" id="{1A8243A8-4538-4D5B-9FF3-D7ABD1728EA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条件运算表达式求值</a:t>
            </a:r>
          </a:p>
        </p:txBody>
      </p:sp>
      <p:sp>
        <p:nvSpPr>
          <p:cNvPr id="15" name="矩形 14">
            <a:hlinkClick r:id="" action="ppaction://noaction"/>
            <a:extLst>
              <a:ext uri="{FF2B5EF4-FFF2-40B4-BE49-F238E27FC236}">
                <a16:creationId xmlns="" xmlns:a16="http://schemas.microsoft.com/office/drawing/2014/main" id="{3B5FC4B7-4F5F-4307-8792-548F78C8716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Tree>
    <p:extLst>
      <p:ext uri="{BB962C8B-B14F-4D97-AF65-F5344CB8AC3E}">
        <p14:creationId xmlns:p14="http://schemas.microsoft.com/office/powerpoint/2010/main" val="41255066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175070" y="1844824"/>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058877" y="4653136"/>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5957" y="4592184"/>
            <a:ext cx="885840" cy="885840"/>
          </a:xfrm>
          <a:prstGeom prst="rect">
            <a:avLst/>
          </a:prstGeom>
        </p:spPr>
      </p:pic>
      <p:sp>
        <p:nvSpPr>
          <p:cNvPr id="47"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sp>
        <p:nvSpPr>
          <p:cNvPr id="51" name="Rectangle 2">
            <a:extLst>
              <a:ext uri="{FF2B5EF4-FFF2-40B4-BE49-F238E27FC236}">
                <a16:creationId xmlns="" xmlns:a16="http://schemas.microsoft.com/office/drawing/2014/main" id="{5E76A955-DA2A-406E-9EBE-BEA1A6DB0F2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4">
            <a:extLst>
              <a:ext uri="{FF2B5EF4-FFF2-40B4-BE49-F238E27FC236}">
                <a16:creationId xmlns="" xmlns:a16="http://schemas.microsoft.com/office/drawing/2014/main" id="{D9A7DC42-C304-4E7C-9585-9097BA76116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 name="Rectangle 6">
            <a:extLst>
              <a:ext uri="{FF2B5EF4-FFF2-40B4-BE49-F238E27FC236}">
                <a16:creationId xmlns="" xmlns:a16="http://schemas.microsoft.com/office/drawing/2014/main" id="{CEE93F3D-7DB1-44D5-9544-13F1A5316C5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8">
            <a:extLst>
              <a:ext uri="{FF2B5EF4-FFF2-40B4-BE49-F238E27FC236}">
                <a16:creationId xmlns="" xmlns:a16="http://schemas.microsoft.com/office/drawing/2014/main" id="{883C6F78-F6DE-48FF-9DC0-B040FBFDE060}"/>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9">
            <a:extLst>
              <a:ext uri="{FF2B5EF4-FFF2-40B4-BE49-F238E27FC236}">
                <a16:creationId xmlns="" xmlns:a16="http://schemas.microsoft.com/office/drawing/2014/main" id="{2F6454E9-C2B9-4CEA-BA10-78A138757254}"/>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2" name="矩形 61">
            <a:hlinkClick r:id="rId5" action="ppaction://hlinksldjump"/>
            <a:extLst>
              <a:ext uri="{FF2B5EF4-FFF2-40B4-BE49-F238E27FC236}">
                <a16:creationId xmlns="" xmlns:a16="http://schemas.microsoft.com/office/drawing/2014/main" id="{95307A86-BD2D-4D3A-8B4F-A5DC93F3838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75" name="矩形 74">
            <a:hlinkClick r:id="" action="ppaction://noaction"/>
            <a:extLst>
              <a:ext uri="{FF2B5EF4-FFF2-40B4-BE49-F238E27FC236}">
                <a16:creationId xmlns="" xmlns:a16="http://schemas.microsoft.com/office/drawing/2014/main" id="{975EFB26-C2CF-4329-9663-39D615C4FA7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76" name="矩形 75">
            <a:hlinkClick r:id="" action="ppaction://noaction"/>
            <a:extLst>
              <a:ext uri="{FF2B5EF4-FFF2-40B4-BE49-F238E27FC236}">
                <a16:creationId xmlns="" xmlns:a16="http://schemas.microsoft.com/office/drawing/2014/main" id="{CD848E2A-F83E-4FB6-8175-FD5E956BAF3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77" name="矩形 76">
            <a:hlinkClick r:id="" action="ppaction://noaction"/>
            <a:extLst>
              <a:ext uri="{FF2B5EF4-FFF2-40B4-BE49-F238E27FC236}">
                <a16:creationId xmlns="" xmlns:a16="http://schemas.microsoft.com/office/drawing/2014/main" id="{72C64B6F-C88A-4513-893C-7A6C309D277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78" name="矩形 77">
            <a:hlinkClick r:id="" action="ppaction://noaction"/>
            <a:extLst>
              <a:ext uri="{FF2B5EF4-FFF2-40B4-BE49-F238E27FC236}">
                <a16:creationId xmlns="" xmlns:a16="http://schemas.microsoft.com/office/drawing/2014/main" id="{0E757331-6ADC-42E0-BF5F-806052AF950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79" name="矩形 78">
            <a:hlinkClick r:id="" action="ppaction://noaction"/>
            <a:extLst>
              <a:ext uri="{FF2B5EF4-FFF2-40B4-BE49-F238E27FC236}">
                <a16:creationId xmlns="" xmlns:a16="http://schemas.microsoft.com/office/drawing/2014/main" id="{BA480BF6-F5C2-41A3-B148-D51273D08C1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82" name="矩形 81">
            <a:hlinkClick r:id="" action="ppaction://noaction"/>
            <a:extLst>
              <a:ext uri="{FF2B5EF4-FFF2-40B4-BE49-F238E27FC236}">
                <a16:creationId xmlns="" xmlns:a16="http://schemas.microsoft.com/office/drawing/2014/main" id="{1E6AC4CE-11F6-4363-8875-C43AC183919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83" name="矩形 82">
            <a:hlinkClick r:id="" action="ppaction://noaction"/>
            <a:extLst>
              <a:ext uri="{FF2B5EF4-FFF2-40B4-BE49-F238E27FC236}">
                <a16:creationId xmlns="" xmlns:a16="http://schemas.microsoft.com/office/drawing/2014/main" id="{9B1828A8-A720-494F-8A9A-C0047165C9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255792219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单目</a:t>
            </a:r>
            <a:r>
              <a:rPr lang="zh-CN" altLang="en-US" dirty="0" smtClean="0"/>
              <a:t>指针</a:t>
            </a:r>
            <a:r>
              <a:rPr lang="zh-CN" altLang="en-US" dirty="0"/>
              <a:t>运算符</a:t>
            </a:r>
          </a:p>
        </p:txBody>
      </p:sp>
      <p:sp>
        <p:nvSpPr>
          <p:cNvPr id="3" name="内容占位符 2"/>
          <p:cNvSpPr>
            <a:spLocks noGrp="1"/>
          </p:cNvSpPr>
          <p:nvPr>
            <p:ph idx="1"/>
          </p:nvPr>
        </p:nvSpPr>
        <p:spPr/>
        <p:txBody>
          <a:bodyPr/>
          <a:lstStyle/>
          <a:p>
            <a:r>
              <a:rPr lang="zh-CN" altLang="en-US" dirty="0" smtClean="0"/>
              <a:t>取</a:t>
            </a:r>
            <a:r>
              <a:rPr lang="zh-CN" altLang="en-US" dirty="0"/>
              <a:t>地址</a:t>
            </a:r>
            <a:r>
              <a:rPr lang="zh-CN" altLang="en-US" dirty="0" smtClean="0"/>
              <a:t>运算符</a:t>
            </a:r>
            <a:r>
              <a:rPr lang="en-US" altLang="zh-CN" dirty="0" smtClean="0">
                <a:solidFill>
                  <a:srgbClr val="C00000"/>
                </a:solidFill>
              </a:rPr>
              <a:t>&amp;</a:t>
            </a:r>
            <a:endParaRPr lang="en-US" altLang="zh-CN" dirty="0">
              <a:solidFill>
                <a:srgbClr val="C00000"/>
              </a:solidFill>
            </a:endParaRPr>
          </a:p>
          <a:p>
            <a:r>
              <a:rPr lang="zh-CN" altLang="en-US" dirty="0" smtClean="0"/>
              <a:t>值</a:t>
            </a:r>
            <a:r>
              <a:rPr lang="zh-CN" altLang="en-US" dirty="0"/>
              <a:t>引用</a:t>
            </a:r>
            <a:r>
              <a:rPr lang="zh-CN" altLang="en-US" dirty="0" smtClean="0"/>
              <a:t>运算符</a:t>
            </a:r>
            <a:r>
              <a:rPr lang="en-US" altLang="zh-CN" b="1" dirty="0" smtClean="0">
                <a:solidFill>
                  <a:srgbClr val="C00000"/>
                </a:solidFill>
                <a:latin typeface="Courier New" panose="02070309020205020404" pitchFamily="49" charset="0"/>
                <a:cs typeface="Courier New" panose="02070309020205020404" pitchFamily="49" charset="0"/>
              </a:rPr>
              <a:t>*</a:t>
            </a:r>
          </a:p>
          <a:p>
            <a:r>
              <a:rPr lang="zh-CN" altLang="en-US" dirty="0" smtClean="0"/>
              <a:t>相应的表达式</a:t>
            </a:r>
            <a:endParaRPr lang="en-US" altLang="zh-CN" dirty="0" smtClean="0"/>
          </a:p>
          <a:p>
            <a:pPr lvl="1"/>
            <a:r>
              <a:rPr lang="en-US" altLang="zh-CN" b="1" dirty="0" smtClean="0"/>
              <a:t>&amp;</a:t>
            </a:r>
            <a:r>
              <a:rPr lang="en-US" altLang="zh-CN" dirty="0" smtClean="0"/>
              <a:t>&lt;</a:t>
            </a:r>
            <a:r>
              <a:rPr lang="zh-CN" altLang="en-US" dirty="0"/>
              <a:t>运算分量</a:t>
            </a:r>
            <a:r>
              <a:rPr lang="en-US" altLang="zh-CN" dirty="0"/>
              <a:t>&gt;</a:t>
            </a:r>
          </a:p>
          <a:p>
            <a:pPr lvl="2"/>
            <a:r>
              <a:rPr lang="zh-CN" altLang="en-US" dirty="0"/>
              <a:t>运算分量为已经声明的变量</a:t>
            </a:r>
            <a:endParaRPr lang="en-US" altLang="zh-CN" dirty="0"/>
          </a:p>
          <a:p>
            <a:pPr lvl="1"/>
            <a:r>
              <a:rPr lang="en-US" altLang="zh-CN" b="1" dirty="0" smtClean="0">
                <a:latin typeface="Courier New" panose="02070309020205020404" pitchFamily="49" charset="0"/>
                <a:cs typeface="Courier New" panose="02070309020205020404" pitchFamily="49" charset="0"/>
              </a:rPr>
              <a:t>*</a:t>
            </a:r>
            <a:r>
              <a:rPr lang="en-US" altLang="zh-CN" dirty="0" smtClean="0"/>
              <a:t>&lt;</a:t>
            </a:r>
            <a:r>
              <a:rPr lang="zh-CN" altLang="en-US" dirty="0"/>
              <a:t>运算分量</a:t>
            </a:r>
            <a:r>
              <a:rPr lang="en-US" altLang="zh-CN" dirty="0"/>
              <a:t>&gt;</a:t>
            </a:r>
          </a:p>
          <a:p>
            <a:pPr lvl="2"/>
            <a:r>
              <a:rPr lang="zh-CN" altLang="en-US" dirty="0"/>
              <a:t>运算分量为指针类型的变量</a:t>
            </a:r>
          </a:p>
          <a:p>
            <a:pPr lvl="1"/>
            <a:endParaRPr lang="en-US" altLang="zh-CN" b="1" dirty="0">
              <a:solidFill>
                <a:srgbClr val="C00000"/>
              </a:solidFill>
              <a:latin typeface="Courier New" panose="02070309020205020404" pitchFamily="49" charset="0"/>
              <a:cs typeface="Courier New" panose="02070309020205020404" pitchFamily="49" charset="0"/>
            </a:endParaRPr>
          </a:p>
        </p:txBody>
      </p:sp>
      <p:sp>
        <p:nvSpPr>
          <p:cNvPr id="4" name="Rectangle 2">
            <a:extLst>
              <a:ext uri="{FF2B5EF4-FFF2-40B4-BE49-F238E27FC236}">
                <a16:creationId xmlns="" xmlns:a16="http://schemas.microsoft.com/office/drawing/2014/main" id="{6C7A854A-2132-4BA7-95BA-FF4F68F284F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CC9EF339-FA0B-4CC0-8318-3917248943B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09FD5FAF-48DD-46F3-B472-063EC892FA73}"/>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18B97C65-E169-40DD-AC9D-44FCA17F4A3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92BB14DE-4079-42EA-8F88-86AE8C3F3C90}"/>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E41CD97D-4F1B-49CD-873E-F5F23C3FAEE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3F9C6D6C-5078-48FA-AAAC-202C4C908DC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E80078E0-7D1B-42CF-9550-39E1DB7848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49E31AF1-F862-40DE-9485-2CD1E20B052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6C18219A-3B7D-41E5-9D2B-B2A3603C6DA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 xmlns:a16="http://schemas.microsoft.com/office/drawing/2014/main" id="{48B5359E-7019-4D48-BA62-275DA9A852E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 xmlns:a16="http://schemas.microsoft.com/office/drawing/2014/main" id="{0D7FF3FD-4701-4470-9CD8-F659394F93C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 xmlns:a16="http://schemas.microsoft.com/office/drawing/2014/main" id="{85D9ACCF-1EF6-4E09-A154-ED715C9E424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13400127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指针表达式的值</a:t>
            </a:r>
          </a:p>
        </p:txBody>
      </p:sp>
      <p:sp>
        <p:nvSpPr>
          <p:cNvPr id="3" name="内容占位符 2"/>
          <p:cNvSpPr>
            <a:spLocks noGrp="1"/>
          </p:cNvSpPr>
          <p:nvPr>
            <p:ph idx="1"/>
          </p:nvPr>
        </p:nvSpPr>
        <p:spPr>
          <a:xfrm>
            <a:off x="457200" y="2013770"/>
            <a:ext cx="8153400" cy="1919286"/>
          </a:xfrm>
        </p:spPr>
        <p:txBody>
          <a:bodyPr/>
          <a:lstStyle/>
          <a:p>
            <a:r>
              <a:rPr lang="zh-CN" altLang="en-US" dirty="0"/>
              <a:t>变量地址</a:t>
            </a:r>
            <a:endParaRPr lang="en-US" altLang="zh-CN" dirty="0"/>
          </a:p>
          <a:p>
            <a:pPr lvl="1"/>
            <a:r>
              <a:rPr lang="zh-CN" altLang="en-US" dirty="0"/>
              <a:t>形如</a:t>
            </a:r>
            <a:r>
              <a:rPr lang="en-US" altLang="zh-CN" dirty="0"/>
              <a:t>0x0012FF44</a:t>
            </a:r>
          </a:p>
          <a:p>
            <a:pPr lvl="1"/>
            <a:r>
              <a:rPr lang="zh-CN" altLang="en-US" dirty="0"/>
              <a:t>与</a:t>
            </a:r>
            <a:r>
              <a:rPr lang="zh-CN" altLang="en-US" dirty="0">
                <a:solidFill>
                  <a:srgbClr val="C00000"/>
                </a:solidFill>
              </a:rPr>
              <a:t>变量值</a:t>
            </a:r>
            <a:r>
              <a:rPr lang="zh-CN" altLang="en-US" dirty="0"/>
              <a:t>区别开</a:t>
            </a:r>
            <a:endParaRPr lang="en-US" altLang="zh-CN" dirty="0"/>
          </a:p>
        </p:txBody>
      </p:sp>
      <p:sp>
        <p:nvSpPr>
          <p:cNvPr id="6" name="TextBox 5"/>
          <p:cNvSpPr txBox="1"/>
          <p:nvPr/>
        </p:nvSpPr>
        <p:spPr>
          <a:xfrm>
            <a:off x="1214414" y="3879716"/>
            <a:ext cx="3071834" cy="1754326"/>
          </a:xfrm>
          <a:prstGeom prst="rect">
            <a:avLst/>
          </a:prstGeom>
          <a:noFill/>
        </p:spPr>
        <p:txBody>
          <a:bodyPr wrap="square" rtlCol="0">
            <a:spAutoFit/>
          </a:bodyPr>
          <a:lstStyle/>
          <a:p>
            <a:r>
              <a:rPr lang="en-US" altLang="zh-CN" b="1" dirty="0" err="1">
                <a:solidFill>
                  <a:srgbClr val="C00000"/>
                </a:solidFill>
                <a:latin typeface="Courier New" pitchFamily="49" charset="0"/>
                <a:cs typeface="Courier New" pitchFamily="49" charset="0"/>
              </a:rPr>
              <a:t>int</a:t>
            </a:r>
            <a:r>
              <a:rPr lang="en-US" altLang="zh-CN" b="1" dirty="0">
                <a:solidFill>
                  <a:srgbClr val="C00000"/>
                </a:solidFill>
                <a:latin typeface="Courier New" pitchFamily="49" charset="0"/>
                <a:cs typeface="Courier New" pitchFamily="49" charset="0"/>
              </a:rPr>
              <a:t> </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=0;</a:t>
            </a:r>
          </a:p>
          <a:p>
            <a:r>
              <a:rPr lang="en-US" altLang="zh-CN" b="1" dirty="0" err="1">
                <a:solidFill>
                  <a:srgbClr val="C00000"/>
                </a:solidFill>
                <a:latin typeface="Courier New" pitchFamily="49" charset="0"/>
                <a:cs typeface="Courier New" pitchFamily="49" charset="0"/>
              </a:rPr>
              <a:t>cout</a:t>
            </a:r>
            <a:r>
              <a:rPr lang="en-US" altLang="zh-CN" b="1" dirty="0">
                <a:solidFill>
                  <a:srgbClr val="C00000"/>
                </a:solidFill>
                <a:latin typeface="Courier New" pitchFamily="49" charset="0"/>
                <a:cs typeface="Courier New" pitchFamily="49" charset="0"/>
              </a:rPr>
              <a:t>&lt;&lt;&amp;</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&lt;&lt;</a:t>
            </a:r>
            <a:r>
              <a:rPr lang="en-US" altLang="zh-CN" b="1" dirty="0" err="1">
                <a:solidFill>
                  <a:srgbClr val="C00000"/>
                </a:solidFill>
                <a:latin typeface="Courier New" pitchFamily="49" charset="0"/>
                <a:cs typeface="Courier New" pitchFamily="49" charset="0"/>
              </a:rPr>
              <a:t>endl</a:t>
            </a:r>
            <a:r>
              <a:rPr lang="en-US" altLang="zh-CN" b="1" dirty="0">
                <a:solidFill>
                  <a:srgbClr val="C00000"/>
                </a:solidFill>
                <a:latin typeface="Courier New" pitchFamily="49" charset="0"/>
                <a:cs typeface="Courier New" pitchFamily="49" charset="0"/>
              </a:rPr>
              <a:t>;</a:t>
            </a:r>
          </a:p>
          <a:p>
            <a:r>
              <a:rPr lang="en-US" altLang="zh-CN" b="1" dirty="0" err="1">
                <a:solidFill>
                  <a:srgbClr val="C00000"/>
                </a:solidFill>
                <a:latin typeface="Courier New" pitchFamily="49" charset="0"/>
                <a:cs typeface="Courier New" pitchFamily="49" charset="0"/>
              </a:rPr>
              <a:t>cout</a:t>
            </a:r>
            <a:r>
              <a:rPr lang="en-US" altLang="zh-CN" b="1" dirty="0">
                <a:solidFill>
                  <a:srgbClr val="C00000"/>
                </a:solidFill>
                <a:latin typeface="Courier New" pitchFamily="49" charset="0"/>
                <a:cs typeface="Courier New" pitchFamily="49" charset="0"/>
              </a:rPr>
              <a:t>&lt;&lt;*(&amp;</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)&lt;&lt;</a:t>
            </a:r>
            <a:r>
              <a:rPr lang="en-US" altLang="zh-CN" b="1" dirty="0" err="1">
                <a:solidFill>
                  <a:srgbClr val="C00000"/>
                </a:solidFill>
                <a:latin typeface="Courier New" pitchFamily="49" charset="0"/>
                <a:cs typeface="Courier New" pitchFamily="49" charset="0"/>
              </a:rPr>
              <a:t>endl</a:t>
            </a:r>
            <a:r>
              <a:rPr lang="en-US" altLang="zh-CN" b="1" dirty="0">
                <a:solidFill>
                  <a:srgbClr val="C00000"/>
                </a:solidFill>
                <a:latin typeface="Courier New" pitchFamily="49" charset="0"/>
                <a:cs typeface="Courier New" pitchFamily="49" charset="0"/>
              </a:rPr>
              <a:t>;</a:t>
            </a:r>
          </a:p>
          <a:p>
            <a:r>
              <a:rPr lang="zh-CN" altLang="en-US" b="1" dirty="0">
                <a:solidFill>
                  <a:srgbClr val="00B050"/>
                </a:solidFill>
                <a:latin typeface="Courier New" pitchFamily="49" charset="0"/>
                <a:cs typeface="Courier New" pitchFamily="49" charset="0"/>
              </a:rPr>
              <a:t>输出结果为：</a:t>
            </a:r>
            <a:endParaRPr lang="en-US" altLang="zh-CN" b="1" dirty="0">
              <a:solidFill>
                <a:srgbClr val="00B050"/>
              </a:solidFill>
              <a:latin typeface="Courier New" pitchFamily="49" charset="0"/>
              <a:cs typeface="Courier New" pitchFamily="49" charset="0"/>
            </a:endParaRPr>
          </a:p>
          <a:p>
            <a:r>
              <a:rPr lang="en-US" altLang="zh-CN" b="1" dirty="0">
                <a:solidFill>
                  <a:srgbClr val="C00000"/>
                </a:solidFill>
                <a:latin typeface="Courier New" pitchFamily="49" charset="0"/>
                <a:cs typeface="Courier New" pitchFamily="49" charset="0"/>
              </a:rPr>
              <a:t>0x0012FF44</a:t>
            </a:r>
          </a:p>
          <a:p>
            <a:r>
              <a:rPr lang="en-US" altLang="zh-CN" b="1" dirty="0">
                <a:solidFill>
                  <a:srgbClr val="C00000"/>
                </a:solidFill>
                <a:latin typeface="Courier New" pitchFamily="49" charset="0"/>
                <a:cs typeface="Courier New" pitchFamily="49" charset="0"/>
              </a:rPr>
              <a:t>10</a:t>
            </a:r>
            <a:endParaRPr lang="zh-CN" altLang="en-US" b="1" dirty="0">
              <a:solidFill>
                <a:srgbClr val="C00000"/>
              </a:solidFill>
              <a:latin typeface="Courier New" pitchFamily="49" charset="0"/>
              <a:cs typeface="Courier New" pitchFamily="49" charset="0"/>
            </a:endParaRPr>
          </a:p>
        </p:txBody>
      </p:sp>
      <p:pic>
        <p:nvPicPr>
          <p:cNvPr id="1026" name="Picture 2"/>
          <p:cNvPicPr>
            <a:picLocks noChangeAspect="1" noChangeArrowheads="1"/>
          </p:cNvPicPr>
          <p:nvPr/>
        </p:nvPicPr>
        <p:blipFill>
          <a:blip r:embed="rId3" cstate="print"/>
          <a:srcRect/>
          <a:stretch>
            <a:fillRect/>
          </a:stretch>
        </p:blipFill>
        <p:spPr bwMode="auto">
          <a:xfrm>
            <a:off x="4286248" y="3808278"/>
            <a:ext cx="4105275" cy="1809750"/>
          </a:xfrm>
          <a:prstGeom prst="rect">
            <a:avLst/>
          </a:prstGeom>
          <a:noFill/>
          <a:ln w="9525">
            <a:noFill/>
            <a:miter lim="800000"/>
            <a:headEnd/>
            <a:tailEnd/>
          </a:ln>
        </p:spPr>
      </p:pic>
      <p:pic>
        <p:nvPicPr>
          <p:cNvPr id="9" name="Picture 3"/>
          <p:cNvPicPr>
            <a:picLocks noChangeAspect="1" noChangeArrowheads="1"/>
          </p:cNvPicPr>
          <p:nvPr/>
        </p:nvPicPr>
        <p:blipFill>
          <a:blip r:embed="rId4" cstate="print"/>
          <a:srcRect/>
          <a:stretch>
            <a:fillRect/>
          </a:stretch>
        </p:blipFill>
        <p:spPr bwMode="auto">
          <a:xfrm>
            <a:off x="5482800" y="3789040"/>
            <a:ext cx="2917825" cy="1477962"/>
          </a:xfrm>
          <a:prstGeom prst="rect">
            <a:avLst/>
          </a:prstGeom>
          <a:noFill/>
          <a:ln w="9525">
            <a:miter lim="800000"/>
            <a:headEnd/>
            <a:tailEnd/>
          </a:ln>
          <a:effectLst/>
        </p:spPr>
      </p:pic>
      <p:sp>
        <p:nvSpPr>
          <p:cNvPr id="7" name="Rectangle 2">
            <a:extLst>
              <a:ext uri="{FF2B5EF4-FFF2-40B4-BE49-F238E27FC236}">
                <a16:creationId xmlns="" xmlns:a16="http://schemas.microsoft.com/office/drawing/2014/main" id="{BE705CC1-C779-4F6F-9BD2-97F2C460025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 xmlns:a16="http://schemas.microsoft.com/office/drawing/2014/main" id="{0B66573F-53FA-47D4-AEAF-6496C5D59C62}"/>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6">
            <a:extLst>
              <a:ext uri="{FF2B5EF4-FFF2-40B4-BE49-F238E27FC236}">
                <a16:creationId xmlns="" xmlns:a16="http://schemas.microsoft.com/office/drawing/2014/main" id="{490145C1-075D-4ED3-AD2C-0D611D6E11B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a:extLst>
              <a:ext uri="{FF2B5EF4-FFF2-40B4-BE49-F238E27FC236}">
                <a16:creationId xmlns="" xmlns:a16="http://schemas.microsoft.com/office/drawing/2014/main" id="{31C25988-E6D8-4BF5-9FDF-FFE6B7D3403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9">
            <a:extLst>
              <a:ext uri="{FF2B5EF4-FFF2-40B4-BE49-F238E27FC236}">
                <a16:creationId xmlns="" xmlns:a16="http://schemas.microsoft.com/office/drawing/2014/main" id="{D1CDBAE8-6E00-4E8E-B823-D27DBDEDDD48}"/>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 name="矩形 12">
            <a:hlinkClick r:id="rId5" action="ppaction://hlinksldjump"/>
            <a:extLst>
              <a:ext uri="{FF2B5EF4-FFF2-40B4-BE49-F238E27FC236}">
                <a16:creationId xmlns="" xmlns:a16="http://schemas.microsoft.com/office/drawing/2014/main" id="{63AEE3DA-7765-4A0B-BF2D-C0047A9DB9B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4" name="矩形 13">
            <a:hlinkClick r:id="" action="ppaction://noaction"/>
            <a:extLst>
              <a:ext uri="{FF2B5EF4-FFF2-40B4-BE49-F238E27FC236}">
                <a16:creationId xmlns="" xmlns:a16="http://schemas.microsoft.com/office/drawing/2014/main" id="{2A0ED2C4-F86B-41C8-B3C1-BDAA9828CB1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5" name="矩形 14">
            <a:hlinkClick r:id="" action="ppaction://noaction"/>
            <a:extLst>
              <a:ext uri="{FF2B5EF4-FFF2-40B4-BE49-F238E27FC236}">
                <a16:creationId xmlns="" xmlns:a16="http://schemas.microsoft.com/office/drawing/2014/main" id="{AA784079-57F4-44F0-8826-E841D1562F0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6" name="矩形 15">
            <a:hlinkClick r:id="" action="ppaction://noaction"/>
            <a:extLst>
              <a:ext uri="{FF2B5EF4-FFF2-40B4-BE49-F238E27FC236}">
                <a16:creationId xmlns="" xmlns:a16="http://schemas.microsoft.com/office/drawing/2014/main" id="{C93EA6E9-4954-4C16-8289-45FD2130BC6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7" name="矩形 16">
            <a:hlinkClick r:id="" action="ppaction://noaction"/>
            <a:extLst>
              <a:ext uri="{FF2B5EF4-FFF2-40B4-BE49-F238E27FC236}">
                <a16:creationId xmlns="" xmlns:a16="http://schemas.microsoft.com/office/drawing/2014/main" id="{C058805A-60ED-49A0-8061-05C3A75946A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8" name="矩形 17">
            <a:hlinkClick r:id="" action="ppaction://noaction"/>
            <a:extLst>
              <a:ext uri="{FF2B5EF4-FFF2-40B4-BE49-F238E27FC236}">
                <a16:creationId xmlns="" xmlns:a16="http://schemas.microsoft.com/office/drawing/2014/main" id="{3DD9E400-4079-46EE-A06F-29B5EA4D6A3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21" name="矩形 20">
            <a:hlinkClick r:id="" action="ppaction://noaction"/>
            <a:extLst>
              <a:ext uri="{FF2B5EF4-FFF2-40B4-BE49-F238E27FC236}">
                <a16:creationId xmlns="" xmlns:a16="http://schemas.microsoft.com/office/drawing/2014/main" id="{5EBE77A9-C234-43EF-9520-5185A09D3A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22" name="矩形 21">
            <a:hlinkClick r:id="" action="ppaction://noaction"/>
            <a:extLst>
              <a:ext uri="{FF2B5EF4-FFF2-40B4-BE49-F238E27FC236}">
                <a16:creationId xmlns="" xmlns:a16="http://schemas.microsoft.com/office/drawing/2014/main" id="{9A9A0F9E-2EC3-45D0-A46E-32A8D772BD6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100425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en-US" altLang="zh-CN" b="1" dirty="0" smtClean="0">
                <a:latin typeface="Courier New" panose="02070309020205020404" pitchFamily="49" charset="0"/>
                <a:cs typeface="Courier New" panose="02070309020205020404" pitchFamily="49" charset="0"/>
              </a:rPr>
              <a:t>.*</a:t>
            </a:r>
            <a:endParaRPr lang="en-US" altLang="zh-CN" dirty="0" smtClean="0">
              <a:latin typeface="Courier New" panose="02070309020205020404" pitchFamily="49" charset="0"/>
              <a:cs typeface="Courier New" panose="02070309020205020404" pitchFamily="49" charset="0"/>
            </a:endParaRPr>
          </a:p>
          <a:p>
            <a:pPr lvl="1"/>
            <a:r>
              <a:rPr lang="en-US" altLang="zh-CN" b="1" dirty="0" smtClean="0">
                <a:latin typeface="Courier New" panose="02070309020205020404" pitchFamily="49" charset="0"/>
                <a:cs typeface="Courier New" panose="02070309020205020404" pitchFamily="49" charset="0"/>
              </a:rPr>
              <a:t>-&gt;</a:t>
            </a:r>
            <a:r>
              <a:rPr lang="zh-CN" altLang="en-US"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r>
              <a:rPr lang="zh-CN" altLang="en-US" dirty="0" smtClean="0"/>
              <a:t>相应的表达式</a:t>
            </a:r>
            <a:endParaRPr lang="en-US" altLang="zh-CN" dirty="0" smtClean="0"/>
          </a:p>
          <a:p>
            <a:pPr lvl="1"/>
            <a:r>
              <a:rPr lang="en-US" altLang="zh-CN" dirty="0" smtClean="0"/>
              <a:t>&lt;</a:t>
            </a:r>
            <a:r>
              <a:rPr lang="zh-CN" altLang="en-US" dirty="0" smtClean="0"/>
              <a:t>类对象</a:t>
            </a:r>
            <a:r>
              <a:rPr lang="en-US" altLang="zh-CN" dirty="0" smtClean="0"/>
              <a:t>&gt; </a:t>
            </a:r>
            <a:r>
              <a:rPr lang="en-US" altLang="zh-CN" b="1" dirty="0" smtClean="0">
                <a:latin typeface="Courier New" panose="02070309020205020404" pitchFamily="49" charset="0"/>
                <a:cs typeface="Courier New" panose="02070309020205020404" pitchFamily="49" charset="0"/>
              </a:rPr>
              <a:t>.* </a:t>
            </a:r>
            <a:r>
              <a:rPr lang="en-US" altLang="zh-CN" dirty="0"/>
              <a:t>&lt;</a:t>
            </a:r>
            <a:r>
              <a:rPr lang="zh-CN" altLang="en-US" dirty="0"/>
              <a:t>指向</a:t>
            </a:r>
            <a:r>
              <a:rPr lang="zh-CN" altLang="en-US" dirty="0">
                <a:solidFill>
                  <a:srgbClr val="C00000"/>
                </a:solidFill>
              </a:rPr>
              <a:t>类成员</a:t>
            </a:r>
            <a:r>
              <a:rPr lang="zh-CN" altLang="en-US" dirty="0"/>
              <a:t>的指针</a:t>
            </a:r>
            <a:r>
              <a:rPr lang="en-US" altLang="zh-CN" dirty="0"/>
              <a:t>&gt;</a:t>
            </a:r>
          </a:p>
          <a:p>
            <a:pPr lvl="2"/>
            <a:r>
              <a:rPr lang="zh-CN" altLang="en-US" dirty="0" smtClean="0">
                <a:latin typeface="Courier New" panose="02070309020205020404" pitchFamily="49" charset="0"/>
                <a:cs typeface="Courier New" panose="02070309020205020404" pitchFamily="49" charset="0"/>
              </a:rPr>
              <a:t>表达式的值为相应</a:t>
            </a:r>
            <a:r>
              <a:rPr lang="zh-CN" altLang="en-US" dirty="0" smtClean="0">
                <a:solidFill>
                  <a:srgbClr val="C00000"/>
                </a:solidFill>
                <a:latin typeface="Courier New" panose="02070309020205020404" pitchFamily="49" charset="0"/>
                <a:cs typeface="Courier New" panose="02070309020205020404" pitchFamily="49" charset="0"/>
              </a:rPr>
              <a:t>类成员</a:t>
            </a:r>
            <a:r>
              <a:rPr lang="zh-CN" altLang="en-US" dirty="0" smtClean="0">
                <a:latin typeface="Courier New" panose="02070309020205020404" pitchFamily="49" charset="0"/>
                <a:cs typeface="Courier New" panose="02070309020205020404" pitchFamily="49" charset="0"/>
              </a:rPr>
              <a:t>的值</a:t>
            </a:r>
            <a:endParaRPr lang="en-US" altLang="zh-CN" dirty="0" smtClean="0">
              <a:latin typeface="Courier New" panose="02070309020205020404" pitchFamily="49" charset="0"/>
              <a:cs typeface="Courier New" panose="02070309020205020404" pitchFamily="49" charset="0"/>
            </a:endParaRPr>
          </a:p>
          <a:p>
            <a:pPr lvl="1"/>
            <a:r>
              <a:rPr lang="en-US" altLang="zh-CN" dirty="0" smtClean="0"/>
              <a:t>&lt;</a:t>
            </a:r>
            <a:r>
              <a:rPr lang="zh-CN" altLang="en-US" dirty="0"/>
              <a:t>类</a:t>
            </a:r>
            <a:r>
              <a:rPr lang="zh-CN" altLang="en-US" dirty="0" smtClean="0"/>
              <a:t>对象指针</a:t>
            </a:r>
            <a:r>
              <a:rPr lang="en-US" altLang="zh-CN" dirty="0" smtClean="0"/>
              <a:t>&gt; </a:t>
            </a:r>
            <a:r>
              <a:rPr lang="en-US" altLang="zh-CN" b="1" dirty="0" smtClean="0">
                <a:latin typeface="Courier New" panose="02070309020205020404" pitchFamily="49" charset="0"/>
                <a:cs typeface="Courier New" panose="02070309020205020404" pitchFamily="49" charset="0"/>
              </a:rPr>
              <a:t>-&gt;</a:t>
            </a:r>
            <a:r>
              <a:rPr lang="zh-CN" altLang="en-US" b="1" dirty="0" smtClean="0">
                <a:latin typeface="Courier New" panose="02070309020205020404" pitchFamily="49" charset="0"/>
                <a:cs typeface="Courier New" panose="02070309020205020404" pitchFamily="49" charset="0"/>
              </a:rPr>
              <a:t>*</a:t>
            </a:r>
            <a:r>
              <a:rPr lang="zh-CN" altLang="en-US" dirty="0"/>
              <a:t> </a:t>
            </a:r>
            <a:r>
              <a:rPr lang="en-US" altLang="zh-CN" dirty="0"/>
              <a:t>&lt;</a:t>
            </a:r>
            <a:r>
              <a:rPr lang="zh-CN" altLang="en-US" dirty="0"/>
              <a:t>指向</a:t>
            </a:r>
            <a:r>
              <a:rPr lang="zh-CN" altLang="en-US" dirty="0">
                <a:solidFill>
                  <a:srgbClr val="C00000"/>
                </a:solidFill>
              </a:rPr>
              <a:t>类成员</a:t>
            </a:r>
            <a:r>
              <a:rPr lang="zh-CN" altLang="en-US" dirty="0"/>
              <a:t>的指针</a:t>
            </a:r>
            <a:r>
              <a:rPr lang="en-US" altLang="zh-CN" dirty="0" smtClean="0"/>
              <a:t>&gt;</a:t>
            </a:r>
          </a:p>
          <a:p>
            <a:pPr lvl="2"/>
            <a:r>
              <a:rPr lang="zh-CN" altLang="en-US" dirty="0">
                <a:latin typeface="Courier New" panose="02070309020205020404" pitchFamily="49" charset="0"/>
                <a:cs typeface="Courier New" panose="02070309020205020404" pitchFamily="49" charset="0"/>
              </a:rPr>
              <a:t>表达式的值为相应</a:t>
            </a:r>
            <a:r>
              <a:rPr lang="zh-CN" altLang="en-US" dirty="0">
                <a:solidFill>
                  <a:srgbClr val="C00000"/>
                </a:solidFill>
                <a:latin typeface="Courier New" panose="02070309020205020404" pitchFamily="49" charset="0"/>
                <a:cs typeface="Courier New" panose="02070309020205020404" pitchFamily="49" charset="0"/>
              </a:rPr>
              <a:t>类成员</a:t>
            </a:r>
            <a:r>
              <a:rPr lang="zh-CN" altLang="en-US" dirty="0">
                <a:latin typeface="Courier New" panose="02070309020205020404" pitchFamily="49" charset="0"/>
                <a:cs typeface="Courier New" panose="02070309020205020404" pitchFamily="49" charset="0"/>
              </a:rPr>
              <a:t>的值</a:t>
            </a:r>
            <a:endParaRPr lang="en-US" altLang="zh-CN" dirty="0">
              <a:latin typeface="Courier New" panose="02070309020205020404" pitchFamily="49" charset="0"/>
              <a:cs typeface="Courier New" panose="02070309020205020404" pitchFamily="49" charset="0"/>
            </a:endParaRPr>
          </a:p>
          <a:p>
            <a:pPr lvl="1"/>
            <a:endParaRPr lang="en-US" altLang="zh-CN" dirty="0"/>
          </a:p>
          <a:p>
            <a:pPr lvl="1"/>
            <a:endParaRPr lang="zh-CN" altLang="en-US" dirty="0"/>
          </a:p>
        </p:txBody>
      </p:sp>
      <p:sp>
        <p:nvSpPr>
          <p:cNvPr id="3" name="标题 2"/>
          <p:cNvSpPr>
            <a:spLocks noGrp="1"/>
          </p:cNvSpPr>
          <p:nvPr>
            <p:ph type="title"/>
          </p:nvPr>
        </p:nvSpPr>
        <p:spPr>
          <a:xfrm>
            <a:off x="457200" y="1000125"/>
            <a:ext cx="8579296" cy="714375"/>
          </a:xfrm>
        </p:spPr>
        <p:txBody>
          <a:bodyPr/>
          <a:lstStyle/>
          <a:p>
            <a:r>
              <a:rPr lang="zh-CN" altLang="en-US" dirty="0"/>
              <a:t>指针到成员</a:t>
            </a:r>
            <a:r>
              <a:rPr lang="zh-CN" altLang="en-US" dirty="0" smtClean="0"/>
              <a:t>运算符（</a:t>
            </a:r>
            <a:r>
              <a:rPr lang="en-US" altLang="zh-CN" dirty="0" smtClean="0"/>
              <a:t>pointer-to-member</a:t>
            </a:r>
            <a:r>
              <a:rPr lang="zh-CN" altLang="en-US" dirty="0" smtClean="0"/>
              <a:t>）</a:t>
            </a:r>
            <a:endParaRPr lang="zh-CN" altLang="en-US" dirty="0"/>
          </a:p>
        </p:txBody>
      </p:sp>
      <p:sp>
        <p:nvSpPr>
          <p:cNvPr id="4" name="Rectangle 2">
            <a:extLst>
              <a:ext uri="{FF2B5EF4-FFF2-40B4-BE49-F238E27FC236}">
                <a16:creationId xmlns="" xmlns:a16="http://schemas.microsoft.com/office/drawing/2014/main" id="{BE705CC1-C779-4F6F-9BD2-97F2C460025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0B66573F-53FA-47D4-AEAF-6496C5D59C62}"/>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490145C1-075D-4ED3-AD2C-0D611D6E11B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31C25988-E6D8-4BF5-9FDF-FFE6B7D3403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D1CDBAE8-6E00-4E8E-B823-D27DBDEDDD48}"/>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63AEE3DA-7765-4A0B-BF2D-C0047A9DB9B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2A0ED2C4-F86B-41C8-B3C1-BDAA9828CB1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AA784079-57F4-44F0-8826-E841D1562F0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C93EA6E9-4954-4C16-8289-45FD2130BC6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C058805A-60ED-49A0-8061-05C3A75946A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 xmlns:a16="http://schemas.microsoft.com/office/drawing/2014/main" id="{3DD9E400-4079-46EE-A06F-29B5EA4D6A3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5" name="矩形 14">
            <a:hlinkClick r:id="" action="ppaction://noaction"/>
            <a:extLst>
              <a:ext uri="{FF2B5EF4-FFF2-40B4-BE49-F238E27FC236}">
                <a16:creationId xmlns="" xmlns:a16="http://schemas.microsoft.com/office/drawing/2014/main" id="{5EBE77A9-C234-43EF-9520-5185A09D3A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6" name="矩形 15">
            <a:hlinkClick r:id="" action="ppaction://noaction"/>
            <a:extLst>
              <a:ext uri="{FF2B5EF4-FFF2-40B4-BE49-F238E27FC236}">
                <a16:creationId xmlns="" xmlns:a16="http://schemas.microsoft.com/office/drawing/2014/main" id="{9A9A0F9E-2EC3-45D0-A46E-32A8D772BD6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39371461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指针运算符的优先级与结合性</a:t>
            </a:r>
          </a:p>
        </p:txBody>
      </p:sp>
      <p:sp>
        <p:nvSpPr>
          <p:cNvPr id="3" name="内容占位符 2"/>
          <p:cNvSpPr>
            <a:spLocks noGrp="1"/>
          </p:cNvSpPr>
          <p:nvPr>
            <p:ph idx="1"/>
          </p:nvPr>
        </p:nvSpPr>
        <p:spPr/>
        <p:txBody>
          <a:bodyPr/>
          <a:lstStyle/>
          <a:p>
            <a:r>
              <a:rPr lang="zh-CN" altLang="en-US" dirty="0"/>
              <a:t>优先级</a:t>
            </a:r>
            <a:endParaRPr lang="en-US" altLang="zh-CN" dirty="0"/>
          </a:p>
          <a:p>
            <a:pPr lvl="1"/>
            <a:r>
              <a:rPr lang="zh-CN" altLang="en-US" dirty="0"/>
              <a:t>运算符</a:t>
            </a:r>
            <a:r>
              <a:rPr lang="en-US" altLang="zh-CN" dirty="0"/>
              <a:t>&amp;</a:t>
            </a:r>
            <a:r>
              <a:rPr lang="zh-CN" altLang="en-US" dirty="0"/>
              <a:t>和</a:t>
            </a:r>
            <a:r>
              <a:rPr lang="en-US" altLang="zh-CN" dirty="0"/>
              <a:t>*</a:t>
            </a:r>
            <a:r>
              <a:rPr lang="zh-CN" altLang="en-US" dirty="0"/>
              <a:t>优先级</a:t>
            </a:r>
            <a:r>
              <a:rPr lang="zh-CN" altLang="en-US" dirty="0" smtClean="0"/>
              <a:t>相同，高于同级运算</a:t>
            </a:r>
            <a:r>
              <a:rPr lang="en-US" altLang="zh-CN" b="1" dirty="0" smtClean="0">
                <a:latin typeface="Courier New" panose="02070309020205020404" pitchFamily="49" charset="0"/>
                <a:cs typeface="Courier New" panose="02070309020205020404" pitchFamily="49" charset="0"/>
              </a:rPr>
              <a:t>.*</a:t>
            </a:r>
            <a:r>
              <a:rPr lang="zh-CN" altLang="en-US" dirty="0" smtClean="0">
                <a:latin typeface="Courier New" panose="02070309020205020404" pitchFamily="49" charset="0"/>
                <a:cs typeface="Courier New" panose="02070309020205020404" pitchFamily="49" charset="0"/>
              </a:rPr>
              <a:t>和</a:t>
            </a:r>
            <a:r>
              <a:rPr lang="en-US" altLang="zh-CN" b="1" dirty="0" smtClean="0">
                <a:latin typeface="Courier New" panose="02070309020205020404" pitchFamily="49" charset="0"/>
                <a:cs typeface="Courier New" panose="02070309020205020404" pitchFamily="49" charset="0"/>
              </a:rPr>
              <a:t>-&gt;</a:t>
            </a:r>
            <a:r>
              <a:rPr lang="zh-CN" altLang="en-US"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1"/>
            <a:r>
              <a:rPr lang="zh-CN" altLang="en-US" dirty="0" smtClean="0"/>
              <a:t>后缀增量</a:t>
            </a:r>
            <a:r>
              <a:rPr lang="en-US" altLang="zh-CN" dirty="0" smtClean="0"/>
              <a:t>&gt;</a:t>
            </a:r>
            <a:r>
              <a:rPr lang="zh-CN" altLang="en-US" dirty="0" smtClean="0"/>
              <a:t>单目指针运算符</a:t>
            </a:r>
            <a:r>
              <a:rPr lang="en-US" altLang="zh-CN" dirty="0" smtClean="0"/>
              <a:t>==</a:t>
            </a:r>
            <a:r>
              <a:rPr lang="zh-CN" altLang="en-US" dirty="0" smtClean="0"/>
              <a:t>前缀增量</a:t>
            </a:r>
            <a:r>
              <a:rPr lang="en-US" altLang="zh-CN" dirty="0" smtClean="0"/>
              <a:t>&gt;</a:t>
            </a:r>
            <a:r>
              <a:rPr lang="zh-CN" altLang="en-US" dirty="0" smtClean="0"/>
              <a:t>指针到成员运算符</a:t>
            </a:r>
            <a:r>
              <a:rPr lang="en-US" altLang="zh-CN" dirty="0" smtClean="0"/>
              <a:t>&gt;</a:t>
            </a:r>
            <a:r>
              <a:rPr lang="zh-CN" altLang="en-US" dirty="0" smtClean="0"/>
              <a:t>其它算术运算符</a:t>
            </a:r>
            <a:endParaRPr lang="en-US" altLang="zh-CN" dirty="0" smtClean="0"/>
          </a:p>
          <a:p>
            <a:pPr lvl="1"/>
            <a:r>
              <a:rPr lang="zh-CN" altLang="en-US" dirty="0" smtClean="0"/>
              <a:t>结合</a:t>
            </a:r>
            <a:r>
              <a:rPr lang="zh-CN" altLang="en-US" dirty="0"/>
              <a:t>性</a:t>
            </a:r>
            <a:endParaRPr lang="en-US" altLang="zh-CN" dirty="0"/>
          </a:p>
          <a:p>
            <a:pPr lvl="2"/>
            <a:r>
              <a:rPr lang="zh-CN" altLang="en-US" dirty="0" smtClean="0"/>
              <a:t>单目指针运算符为</a:t>
            </a:r>
            <a:r>
              <a:rPr lang="zh-CN" altLang="en-US" dirty="0"/>
              <a:t>右结合性</a:t>
            </a:r>
            <a:endParaRPr lang="en-US" altLang="zh-CN" dirty="0"/>
          </a:p>
          <a:p>
            <a:pPr lvl="3"/>
            <a:r>
              <a:rPr lang="en-US" altLang="zh-CN" dirty="0"/>
              <a:t>**a</a:t>
            </a:r>
            <a:r>
              <a:rPr lang="zh-CN" altLang="en-US" dirty="0"/>
              <a:t>表示指向指针类型</a:t>
            </a:r>
            <a:r>
              <a:rPr lang="en-US" altLang="zh-CN" dirty="0"/>
              <a:t>a</a:t>
            </a:r>
            <a:r>
              <a:rPr lang="zh-CN" altLang="en-US" dirty="0"/>
              <a:t>的</a:t>
            </a:r>
            <a:r>
              <a:rPr lang="zh-CN" altLang="en-US" dirty="0" smtClean="0"/>
              <a:t>指针</a:t>
            </a:r>
            <a:endParaRPr lang="en-US" altLang="zh-CN" dirty="0" smtClean="0"/>
          </a:p>
          <a:p>
            <a:pPr lvl="2"/>
            <a:r>
              <a:rPr lang="zh-CN" altLang="en-US" dirty="0" smtClean="0"/>
              <a:t>指针到成员运算符是双目运算符，为左结合性</a:t>
            </a:r>
            <a:endParaRPr lang="en-US" altLang="zh-CN" dirty="0"/>
          </a:p>
          <a:p>
            <a:r>
              <a:rPr lang="zh-CN" altLang="en-US" dirty="0"/>
              <a:t>指针是</a:t>
            </a:r>
            <a:r>
              <a:rPr lang="en-US" altLang="zh-CN" dirty="0"/>
              <a:t>C++</a:t>
            </a:r>
            <a:r>
              <a:rPr lang="zh-CN" altLang="en-US" dirty="0"/>
              <a:t>中比较复杂的概念，将在第</a:t>
            </a:r>
            <a:r>
              <a:rPr lang="en-US" altLang="zh-CN" dirty="0"/>
              <a:t>6</a:t>
            </a:r>
            <a:r>
              <a:rPr lang="zh-CN" altLang="en-US" dirty="0"/>
              <a:t>章详细介绍</a:t>
            </a:r>
            <a:endParaRPr lang="en-US" altLang="zh-CN" dirty="0"/>
          </a:p>
        </p:txBody>
      </p:sp>
      <p:sp>
        <p:nvSpPr>
          <p:cNvPr id="4" name="Rectangle 2">
            <a:extLst>
              <a:ext uri="{FF2B5EF4-FFF2-40B4-BE49-F238E27FC236}">
                <a16:creationId xmlns="" xmlns:a16="http://schemas.microsoft.com/office/drawing/2014/main" id="{6021799D-CAAA-493D-86CE-114EAC1B454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678C0810-1BC5-4512-9E7D-EE83E2CBEA1E}"/>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D4F12108-86E8-4775-A6B8-F106EBCF2355}"/>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8F315C0B-36D2-408C-911E-4F5E6C98471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E04AF28F-E3F4-4936-BE5A-591D3761E0C6}"/>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F8D02784-2947-4EBF-B7CC-AC7FE5FF710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093ED41A-FF1E-476D-8AEA-75237A4C4EC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BCDBA0A1-1BA4-4373-8AEE-DBB63DB8A90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71AB8150-AFC5-4577-AC53-140AD44F353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DF2F342A-AEA1-4438-A899-E3DD8351409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 xmlns:a16="http://schemas.microsoft.com/office/drawing/2014/main" id="{DA85E4BF-F9CA-4670-BC56-492D3087DA8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 xmlns:a16="http://schemas.microsoft.com/office/drawing/2014/main" id="{B501291A-4E85-460F-83DE-23ABB2B77F9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 xmlns:a16="http://schemas.microsoft.com/office/drawing/2014/main" id="{5F3DB680-A722-4808-B771-79193E438B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3870426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左值和右值</a:t>
            </a:r>
          </a:p>
        </p:txBody>
      </p:sp>
      <p:sp>
        <p:nvSpPr>
          <p:cNvPr id="3" name="内容占位符 2"/>
          <p:cNvSpPr>
            <a:spLocks noGrp="1"/>
          </p:cNvSpPr>
          <p:nvPr>
            <p:ph idx="1"/>
          </p:nvPr>
        </p:nvSpPr>
        <p:spPr/>
        <p:txBody>
          <a:bodyPr/>
          <a:lstStyle/>
          <a:p>
            <a:r>
              <a:rPr lang="zh-CN" altLang="en-US" dirty="0"/>
              <a:t>能够出现在赋值运算符右边的分量为</a:t>
            </a:r>
            <a:r>
              <a:rPr lang="zh-CN" altLang="en-US" dirty="0">
                <a:solidFill>
                  <a:srgbClr val="FF0000"/>
                </a:solidFill>
              </a:rPr>
              <a:t>右值</a:t>
            </a:r>
            <a:r>
              <a:rPr lang="zh-CN" altLang="en-US" dirty="0"/>
              <a:t>(</a:t>
            </a:r>
            <a:r>
              <a:rPr lang="en-US" altLang="zh-CN" dirty="0"/>
              <a:t>right value, </a:t>
            </a:r>
            <a:r>
              <a:rPr lang="zh-CN" altLang="en-US" dirty="0"/>
              <a:t>缩写为</a:t>
            </a:r>
            <a:r>
              <a:rPr lang="en-US" altLang="zh-CN" dirty="0" err="1"/>
              <a:t>rvalue</a:t>
            </a:r>
            <a:r>
              <a:rPr lang="en-US" altLang="zh-CN" dirty="0"/>
              <a:t>)</a:t>
            </a:r>
          </a:p>
          <a:p>
            <a:r>
              <a:rPr lang="zh-CN" altLang="en-US" dirty="0"/>
              <a:t>右值没有特定的名字</a:t>
            </a:r>
            <a:endParaRPr lang="en-US" altLang="zh-CN" dirty="0"/>
          </a:p>
          <a:p>
            <a:pPr lvl="1"/>
            <a:r>
              <a:rPr lang="zh-CN" altLang="en-US" dirty="0"/>
              <a:t>字面常量</a:t>
            </a:r>
            <a:endParaRPr lang="en-US" altLang="zh-CN" dirty="0"/>
          </a:p>
          <a:p>
            <a:pPr lvl="1"/>
            <a:r>
              <a:rPr lang="zh-CN" altLang="en-US" dirty="0"/>
              <a:t>表达式</a:t>
            </a:r>
            <a:endParaRPr lang="en-US" altLang="zh-CN" dirty="0"/>
          </a:p>
          <a:p>
            <a:pPr lvl="1"/>
            <a:r>
              <a:rPr lang="zh-CN" altLang="en-US" dirty="0"/>
              <a:t>函数调用</a:t>
            </a:r>
            <a:endParaRPr lang="en-US" altLang="zh-CN" dirty="0"/>
          </a:p>
          <a:p>
            <a:pPr lvl="1"/>
            <a:r>
              <a:rPr lang="en-US" altLang="zh-CN" dirty="0"/>
              <a:t>……</a:t>
            </a:r>
          </a:p>
          <a:p>
            <a:endParaRPr lang="en-US" altLang="zh-CN" dirty="0"/>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17800120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逗号</a:t>
            </a:r>
            <a:r>
              <a:rPr lang="zh-CN" altLang="en-US" dirty="0" smtClean="0"/>
              <a:t>运算符（</a:t>
            </a:r>
            <a:r>
              <a:rPr lang="en-US" altLang="zh-CN" dirty="0" smtClean="0"/>
              <a:t>Comma operator</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逗号既可以作为运算符，又可以作为分割符</a:t>
            </a:r>
            <a:endParaRPr lang="en-US" altLang="zh-CN" dirty="0"/>
          </a:p>
          <a:p>
            <a:pPr lvl="1"/>
            <a:r>
              <a:rPr lang="zh-CN" altLang="en-US" dirty="0"/>
              <a:t>说明语句的变量表</a:t>
            </a:r>
            <a:endParaRPr lang="en-US" altLang="zh-CN" dirty="0"/>
          </a:p>
          <a:p>
            <a:pPr lvl="1"/>
            <a:r>
              <a:rPr lang="zh-CN" altLang="en-US" dirty="0"/>
              <a:t>函数的参数表</a:t>
            </a:r>
            <a:endParaRPr lang="en-US" altLang="zh-CN" dirty="0"/>
          </a:p>
          <a:p>
            <a:r>
              <a:rPr lang="zh-CN" altLang="en-US" dirty="0"/>
              <a:t>逗号运算符</a:t>
            </a:r>
            <a:endParaRPr lang="en-US" altLang="zh-CN" dirty="0"/>
          </a:p>
          <a:p>
            <a:pPr lvl="1"/>
            <a:r>
              <a:rPr lang="en-US" altLang="zh-CN" dirty="0"/>
              <a:t>,</a:t>
            </a:r>
          </a:p>
          <a:p>
            <a:r>
              <a:rPr lang="zh-CN" altLang="en-US" dirty="0"/>
              <a:t>逗号表达式</a:t>
            </a:r>
            <a:endParaRPr lang="en-US" altLang="zh-CN" dirty="0"/>
          </a:p>
          <a:p>
            <a:pPr lvl="1"/>
            <a:r>
              <a:rPr lang="en-US" altLang="zh-CN" dirty="0"/>
              <a:t>&lt;</a:t>
            </a:r>
            <a:r>
              <a:rPr lang="zh-CN" altLang="en-US" dirty="0"/>
              <a:t>表达式</a:t>
            </a:r>
            <a:r>
              <a:rPr lang="en-US" altLang="zh-CN" dirty="0"/>
              <a:t>1&gt; , &lt;</a:t>
            </a:r>
            <a:r>
              <a:rPr lang="zh-CN" altLang="en-US" dirty="0"/>
              <a:t>表达式</a:t>
            </a:r>
            <a:r>
              <a:rPr lang="en-US" altLang="zh-CN" dirty="0"/>
              <a:t>2&gt;</a:t>
            </a:r>
          </a:p>
          <a:p>
            <a:pPr lvl="1"/>
            <a:r>
              <a:rPr lang="zh-CN" altLang="en-US" dirty="0"/>
              <a:t>表达式可以是任意的表达式</a:t>
            </a:r>
            <a:endParaRPr lang="en-US" altLang="zh-CN" dirty="0"/>
          </a:p>
        </p:txBody>
      </p:sp>
      <p:sp>
        <p:nvSpPr>
          <p:cNvPr id="4" name="Rectangle 2">
            <a:extLst>
              <a:ext uri="{FF2B5EF4-FFF2-40B4-BE49-F238E27FC236}">
                <a16:creationId xmlns="" xmlns:a16="http://schemas.microsoft.com/office/drawing/2014/main" id="{0A21976B-F9DE-4C4E-9A09-7C3CEFFA563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5DB6C0B1-BBE1-4927-8038-DB226930482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FEC68F6E-CB80-4C04-85E4-01115977C99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6CF01318-3902-4D35-8DE1-6FC25D4BE273}"/>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A5FE8543-8BFD-4A02-934C-663E44F5F125}"/>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EEB695C0-81E0-485A-9316-D6B9FF2AD03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444D62F3-1630-4ABD-8351-582015BA25A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1BB7E51B-F804-4AA9-818D-C78EC843368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FFA8BEC4-F5BD-40B6-A229-FC0FBAFD147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F8D1EDA9-55F3-4959-9A62-4706FBB35CA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 xmlns:a16="http://schemas.microsoft.com/office/drawing/2014/main" id="{C2483991-D015-4A6B-8E9E-18FDDBCE3B0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 xmlns:a16="http://schemas.microsoft.com/office/drawing/2014/main" id="{8F592A48-226B-459C-8237-BC1AB9A38A9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 xmlns:a16="http://schemas.microsoft.com/office/drawing/2014/main" id="{0FCB72C4-601D-40BF-A12C-37E7437C04D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32718057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逗号表达式</a:t>
            </a:r>
          </a:p>
        </p:txBody>
      </p:sp>
      <p:sp>
        <p:nvSpPr>
          <p:cNvPr id="3" name="内容占位符 2"/>
          <p:cNvSpPr>
            <a:spLocks noGrp="1"/>
          </p:cNvSpPr>
          <p:nvPr>
            <p:ph idx="1"/>
          </p:nvPr>
        </p:nvSpPr>
        <p:spPr/>
        <p:txBody>
          <a:bodyPr/>
          <a:lstStyle/>
          <a:p>
            <a:r>
              <a:rPr lang="zh-CN" altLang="en-US" dirty="0"/>
              <a:t>逗号表达式的值</a:t>
            </a:r>
            <a:endParaRPr lang="en-US" altLang="zh-CN" dirty="0"/>
          </a:p>
          <a:p>
            <a:pPr lvl="1"/>
            <a:r>
              <a:rPr lang="zh-CN" altLang="en-US" dirty="0"/>
              <a:t>表达式</a:t>
            </a:r>
            <a:r>
              <a:rPr lang="en-US" altLang="zh-CN" dirty="0"/>
              <a:t>2</a:t>
            </a:r>
            <a:r>
              <a:rPr lang="zh-CN" altLang="en-US" dirty="0"/>
              <a:t>的值</a:t>
            </a:r>
          </a:p>
          <a:p>
            <a:r>
              <a:rPr lang="zh-CN" altLang="en-US" dirty="0"/>
              <a:t>运算步骤</a:t>
            </a:r>
            <a:endParaRPr lang="en-US" altLang="zh-CN" dirty="0"/>
          </a:p>
          <a:p>
            <a:pPr lvl="1"/>
            <a:r>
              <a:rPr lang="zh-CN" altLang="en-US" dirty="0"/>
              <a:t>从左至右依次执行各表达式的运算，计算各表达式的值</a:t>
            </a:r>
            <a:endParaRPr lang="en-US" altLang="zh-CN" dirty="0"/>
          </a:p>
          <a:p>
            <a:pPr lvl="1"/>
            <a:r>
              <a:rPr lang="zh-CN" altLang="en-US" dirty="0"/>
              <a:t>将最后一个表达式的值作为逗号表达式的值</a:t>
            </a:r>
            <a:endParaRPr lang="en-US" altLang="zh-CN" dirty="0"/>
          </a:p>
          <a:p>
            <a:r>
              <a:rPr lang="zh-CN" altLang="en-US" dirty="0"/>
              <a:t>优先级</a:t>
            </a:r>
            <a:endParaRPr lang="en-US" altLang="zh-CN" dirty="0"/>
          </a:p>
          <a:p>
            <a:pPr lvl="1"/>
            <a:r>
              <a:rPr lang="zh-CN" altLang="en-US" dirty="0"/>
              <a:t>在全部运算符中，逗号运算符的优先级最低</a:t>
            </a:r>
            <a:endParaRPr lang="en-US" altLang="zh-CN" dirty="0"/>
          </a:p>
          <a:p>
            <a:r>
              <a:rPr lang="zh-CN" altLang="en-US" dirty="0"/>
              <a:t>结合性为</a:t>
            </a:r>
            <a:r>
              <a:rPr lang="zh-CN" altLang="en-US" dirty="0">
                <a:solidFill>
                  <a:srgbClr val="C00000"/>
                </a:solidFill>
              </a:rPr>
              <a:t>左结合</a:t>
            </a:r>
          </a:p>
        </p:txBody>
      </p:sp>
      <p:sp>
        <p:nvSpPr>
          <p:cNvPr id="4" name="Rectangle 2">
            <a:extLst>
              <a:ext uri="{FF2B5EF4-FFF2-40B4-BE49-F238E27FC236}">
                <a16:creationId xmlns="" xmlns:a16="http://schemas.microsoft.com/office/drawing/2014/main" id="{6ED5A725-5D75-4DDC-A731-1671D0F1A68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38424F27-916B-48A7-9AC3-00BE6292ECC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CFA4DDE4-B00D-4E4A-91CC-DBDA8EF5C9F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27B99558-F484-432B-9395-2417E0A7792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E6E4EDDD-120F-48FD-9A33-69AEDC9DE2BB}"/>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1ADD4BF3-7CE8-4B3E-896D-1733CB94127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34F2F0B9-5EAD-4CF3-AC4F-DE99D7BD05F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CB93B495-61E4-41BB-A65B-834EE1B416D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4244AC2C-8B80-4F44-B255-DF8C6E26035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D836FBEF-6DDD-42EF-A1AB-4220A0E4D22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 xmlns:a16="http://schemas.microsoft.com/office/drawing/2014/main" id="{44C0CB01-D06C-484D-9843-D028DACF1EB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 xmlns:a16="http://schemas.microsoft.com/office/drawing/2014/main" id="{F26B0626-5D0D-4918-B90E-C55D937D2BF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 xmlns:a16="http://schemas.microsoft.com/office/drawing/2014/main" id="{9B0C5653-2053-4D75-91FA-AB95600BB2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2465447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逗号表达式</a:t>
            </a:r>
          </a:p>
        </p:txBody>
      </p:sp>
      <p:sp>
        <p:nvSpPr>
          <p:cNvPr id="3" name="内容占位符 2"/>
          <p:cNvSpPr>
            <a:spLocks noGrp="1"/>
          </p:cNvSpPr>
          <p:nvPr>
            <p:ph idx="1"/>
          </p:nvPr>
        </p:nvSpPr>
        <p:spPr/>
        <p:txBody>
          <a:bodyPr/>
          <a:lstStyle/>
          <a:p>
            <a:r>
              <a:rPr lang="zh-CN" altLang="en-US" b="1" dirty="0">
                <a:solidFill>
                  <a:schemeClr val="hlink"/>
                </a:solidFill>
                <a:latin typeface="Courier New" pitchFamily="49" charset="0"/>
                <a:cs typeface="Courier New" pitchFamily="49" charset="0"/>
              </a:rPr>
              <a:t>2,5</a:t>
            </a:r>
            <a:r>
              <a:rPr lang="zh-CN" altLang="en-US" dirty="0">
                <a:latin typeface="+mn-ea"/>
                <a:ea typeface="+mn-ea"/>
              </a:rPr>
              <a:t>就为一个最简单的逗号表达式，其运算结果为5。</a:t>
            </a:r>
            <a:endParaRPr lang="en-US" altLang="zh-CN" dirty="0">
              <a:latin typeface="+mn-ea"/>
              <a:ea typeface="+mn-ea"/>
            </a:endParaRPr>
          </a:p>
          <a:p>
            <a:r>
              <a:rPr lang="zh-CN" altLang="en-US" dirty="0">
                <a:latin typeface="+mn-ea"/>
                <a:ea typeface="+mn-ea"/>
              </a:rPr>
              <a:t>设整型变量</a:t>
            </a:r>
            <a:r>
              <a:rPr lang="en-US" altLang="zh-CN" dirty="0" err="1">
                <a:latin typeface="+mn-ea"/>
                <a:ea typeface="+mn-ea"/>
              </a:rPr>
              <a:t>a，b</a:t>
            </a:r>
            <a:r>
              <a:rPr lang="zh-CN" altLang="en-US" dirty="0">
                <a:latin typeface="+mn-ea"/>
                <a:ea typeface="+mn-ea"/>
              </a:rPr>
              <a:t>的值都为2，则逗号表达式 </a:t>
            </a:r>
            <a:r>
              <a:rPr lang="en-US" altLang="zh-CN" b="1" dirty="0">
                <a:solidFill>
                  <a:schemeClr val="hlink"/>
                </a:solidFill>
                <a:latin typeface="Courier New" pitchFamily="49" charset="0"/>
                <a:cs typeface="Courier New" pitchFamily="49" charset="0"/>
              </a:rPr>
              <a:t>a+b+1,a*b*2</a:t>
            </a:r>
            <a:r>
              <a:rPr lang="zh-CN" altLang="en-US" dirty="0">
                <a:latin typeface="+mn-ea"/>
                <a:ea typeface="+mn-ea"/>
              </a:rPr>
              <a:t>的结果值就是</a:t>
            </a:r>
            <a:r>
              <a:rPr lang="en-US" altLang="zh-CN" dirty="0">
                <a:latin typeface="+mn-ea"/>
                <a:ea typeface="+mn-ea"/>
              </a:rPr>
              <a:t>a*b*2</a:t>
            </a:r>
            <a:r>
              <a:rPr lang="zh-CN" altLang="en-US" dirty="0">
                <a:latin typeface="+mn-ea"/>
                <a:ea typeface="+mn-ea"/>
              </a:rPr>
              <a:t>的结果值，等于8。</a:t>
            </a:r>
            <a:endParaRPr lang="en-US" altLang="zh-CN" dirty="0">
              <a:latin typeface="+mn-ea"/>
              <a:ea typeface="+mn-ea"/>
            </a:endParaRPr>
          </a:p>
          <a:p>
            <a:r>
              <a:rPr lang="zh-CN" altLang="en-US" dirty="0">
                <a:latin typeface="+mn-ea"/>
                <a:ea typeface="+mn-ea"/>
              </a:rPr>
              <a:t>逗号表达式</a:t>
            </a:r>
            <a:r>
              <a:rPr lang="en-US" altLang="zh-CN" b="1" dirty="0">
                <a:solidFill>
                  <a:schemeClr val="hlink"/>
                </a:solidFill>
                <a:latin typeface="Courier New" pitchFamily="49" charset="0"/>
                <a:cs typeface="Courier New" pitchFamily="49" charset="0"/>
              </a:rPr>
              <a:t>a=a+2,c=a*b+2,c+2</a:t>
            </a:r>
            <a:r>
              <a:rPr lang="zh-CN" altLang="en-US" dirty="0">
                <a:latin typeface="+mn-ea"/>
                <a:ea typeface="+mn-ea"/>
              </a:rPr>
              <a:t>的运算结果与逗号表达式</a:t>
            </a:r>
            <a:r>
              <a:rPr lang="zh-CN" altLang="en-US" b="1" dirty="0">
                <a:solidFill>
                  <a:schemeClr val="hlink"/>
                </a:solidFill>
                <a:latin typeface="Courier New" pitchFamily="49" charset="0"/>
                <a:cs typeface="Courier New" pitchFamily="49" charset="0"/>
              </a:rPr>
              <a:t>(</a:t>
            </a:r>
            <a:r>
              <a:rPr lang="en-US" altLang="zh-CN" b="1" dirty="0">
                <a:solidFill>
                  <a:schemeClr val="hlink"/>
                </a:solidFill>
                <a:latin typeface="Courier New" pitchFamily="49" charset="0"/>
                <a:cs typeface="Courier New" pitchFamily="49" charset="0"/>
              </a:rPr>
              <a:t>a=a+2,c=a*b+2),c+2</a:t>
            </a:r>
            <a:r>
              <a:rPr lang="zh-CN" altLang="en-US" dirty="0">
                <a:latin typeface="+mn-ea"/>
                <a:ea typeface="+mn-ea"/>
              </a:rPr>
              <a:t>相同,都为</a:t>
            </a:r>
            <a:r>
              <a:rPr lang="en-US" altLang="zh-CN" dirty="0">
                <a:latin typeface="+mn-ea"/>
                <a:ea typeface="+mn-ea"/>
              </a:rPr>
              <a:t>c+2 </a:t>
            </a:r>
            <a:r>
              <a:rPr lang="zh-CN" altLang="en-US" dirty="0">
                <a:latin typeface="+mn-ea"/>
                <a:ea typeface="+mn-ea"/>
              </a:rPr>
              <a:t>的值</a:t>
            </a:r>
          </a:p>
        </p:txBody>
      </p:sp>
      <p:sp>
        <p:nvSpPr>
          <p:cNvPr id="4" name="Rectangle 2">
            <a:extLst>
              <a:ext uri="{FF2B5EF4-FFF2-40B4-BE49-F238E27FC236}">
                <a16:creationId xmlns="" xmlns:a16="http://schemas.microsoft.com/office/drawing/2014/main" id="{48A5968D-557B-417E-9450-982C8D635DD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2DB32C5E-A469-418F-BCAC-91991757FADE}"/>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42B20491-D68A-4D97-9E6A-4737CDF28503}"/>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DF295258-950E-4119-AA5F-0CFB07A52E9F}"/>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F7874796-06F0-4170-8125-C21C3CB3BC8A}"/>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0E1DDF06-6F64-4DA8-AA8A-739062E402C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E26CD1A9-CB11-47EE-96E6-DC6D9F1723E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62A717F6-120B-4736-A72B-C6595CCD24D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FF5F06D8-F287-462C-B1D6-F5A8BB8069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2B5FB993-E9E1-4686-8DE8-03DDC7F4349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 xmlns:a16="http://schemas.microsoft.com/office/drawing/2014/main" id="{D2F97840-BD2A-4D8A-9E18-0C21DEA4D37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 xmlns:a16="http://schemas.microsoft.com/office/drawing/2014/main" id="{DEA2CC73-75A8-4B29-B45F-8F950525268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 xmlns:a16="http://schemas.microsoft.com/office/drawing/2014/main" id="{9A2F170C-9B5F-4CBC-B9EA-6C3A3A5E5DC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3028225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函数调用运算符与表达式</a:t>
            </a:r>
          </a:p>
        </p:txBody>
      </p:sp>
      <p:sp>
        <p:nvSpPr>
          <p:cNvPr id="3" name="内容占位符 2"/>
          <p:cNvSpPr>
            <a:spLocks noGrp="1"/>
          </p:cNvSpPr>
          <p:nvPr>
            <p:ph idx="1"/>
          </p:nvPr>
        </p:nvSpPr>
        <p:spPr/>
        <p:txBody>
          <a:bodyPr/>
          <a:lstStyle/>
          <a:p>
            <a:r>
              <a:rPr lang="zh-CN" altLang="en-US" dirty="0" smtClean="0"/>
              <a:t>运算符</a:t>
            </a:r>
            <a:endParaRPr lang="en-US" altLang="zh-CN" dirty="0" smtClean="0"/>
          </a:p>
          <a:p>
            <a:pPr lvl="1"/>
            <a:r>
              <a:rPr lang="zh-CN" altLang="en-US" dirty="0" smtClean="0"/>
              <a:t>左括号“</a:t>
            </a:r>
            <a:r>
              <a:rPr lang="en-US" altLang="zh-CN" dirty="0" smtClean="0"/>
              <a:t>(</a:t>
            </a:r>
            <a:r>
              <a:rPr lang="zh-CN" altLang="en-US" dirty="0" smtClean="0"/>
              <a:t>”和右括号“</a:t>
            </a:r>
            <a:r>
              <a:rPr lang="en-US" altLang="zh-CN" dirty="0" smtClean="0"/>
              <a:t>)</a:t>
            </a:r>
            <a:r>
              <a:rPr lang="zh-CN" altLang="en-US" dirty="0" smtClean="0"/>
              <a:t>”</a:t>
            </a:r>
            <a:endParaRPr lang="en-US" altLang="zh-CN" dirty="0" smtClean="0"/>
          </a:p>
          <a:p>
            <a:pPr lvl="1"/>
            <a:r>
              <a:rPr lang="zh-CN" altLang="en-US" dirty="0" smtClean="0"/>
              <a:t>也</a:t>
            </a:r>
            <a:r>
              <a:rPr lang="zh-CN" altLang="en-US" dirty="0"/>
              <a:t>作为强制类型的运算符</a:t>
            </a:r>
            <a:endParaRPr lang="en-US" altLang="zh-CN" dirty="0"/>
          </a:p>
          <a:p>
            <a:r>
              <a:rPr lang="zh-CN" altLang="en-US" dirty="0"/>
              <a:t>函数调用</a:t>
            </a:r>
            <a:endParaRPr lang="en-US" altLang="zh-CN" dirty="0"/>
          </a:p>
          <a:p>
            <a:pPr lvl="1"/>
            <a:r>
              <a:rPr lang="en-US" altLang="zh-CN" dirty="0"/>
              <a:t>&lt;</a:t>
            </a:r>
            <a:r>
              <a:rPr lang="zh-CN" altLang="en-US" dirty="0"/>
              <a:t>函数名</a:t>
            </a:r>
            <a:r>
              <a:rPr lang="en-US" altLang="zh-CN" dirty="0"/>
              <a:t>&gt; (&lt;</a:t>
            </a:r>
            <a:r>
              <a:rPr lang="zh-CN" altLang="en-US" dirty="0"/>
              <a:t>实参表</a:t>
            </a:r>
            <a:r>
              <a:rPr lang="en-US" altLang="zh-CN" dirty="0"/>
              <a:t>&gt;)</a:t>
            </a:r>
          </a:p>
          <a:p>
            <a:pPr lvl="2"/>
            <a:r>
              <a:rPr lang="zh-CN" altLang="en-US" dirty="0"/>
              <a:t>实参表用逗号（分割符）隔开</a:t>
            </a:r>
            <a:endParaRPr lang="en-US" altLang="zh-CN" dirty="0"/>
          </a:p>
          <a:p>
            <a:r>
              <a:rPr lang="zh-CN" altLang="en-US" dirty="0"/>
              <a:t>强制类型转换</a:t>
            </a:r>
            <a:endParaRPr lang="en-US" altLang="zh-CN" dirty="0"/>
          </a:p>
          <a:p>
            <a:pPr lvl="1"/>
            <a:r>
              <a:rPr lang="en-US" altLang="zh-CN" dirty="0"/>
              <a:t>&lt;</a:t>
            </a:r>
            <a:r>
              <a:rPr lang="zh-CN" altLang="en-US" dirty="0"/>
              <a:t>类型名</a:t>
            </a:r>
            <a:r>
              <a:rPr lang="en-US" altLang="zh-CN" dirty="0"/>
              <a:t>&gt; (&lt;</a:t>
            </a:r>
            <a:r>
              <a:rPr lang="zh-CN" altLang="en-US" dirty="0"/>
              <a:t>表达式</a:t>
            </a:r>
            <a:r>
              <a:rPr lang="en-US" altLang="zh-CN" dirty="0"/>
              <a:t>&gt;)</a:t>
            </a:r>
          </a:p>
          <a:p>
            <a:pPr lvl="1"/>
            <a:r>
              <a:rPr lang="en-US" altLang="zh-CN" dirty="0"/>
              <a:t>(&lt;</a:t>
            </a:r>
            <a:r>
              <a:rPr lang="zh-CN" altLang="en-US" dirty="0"/>
              <a:t>类型名</a:t>
            </a:r>
            <a:r>
              <a:rPr lang="en-US" altLang="zh-CN" dirty="0"/>
              <a:t>&gt;) &lt;</a:t>
            </a:r>
            <a:r>
              <a:rPr lang="zh-CN" altLang="en-US" dirty="0"/>
              <a:t>表达式</a:t>
            </a:r>
            <a:r>
              <a:rPr lang="en-US" altLang="zh-CN" dirty="0"/>
              <a:t>&gt;</a:t>
            </a:r>
            <a:endParaRPr lang="zh-CN" altLang="en-US" dirty="0"/>
          </a:p>
        </p:txBody>
      </p:sp>
      <p:sp>
        <p:nvSpPr>
          <p:cNvPr id="4" name="Rectangle 2">
            <a:extLst>
              <a:ext uri="{FF2B5EF4-FFF2-40B4-BE49-F238E27FC236}">
                <a16:creationId xmlns="" xmlns:a16="http://schemas.microsoft.com/office/drawing/2014/main" id="{AEEEC069-6F08-42FC-8D6E-68BAC367D96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54C49AC1-6B40-4D82-BF63-87AC5DAB58A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AE9D738E-E432-46F5-8B64-380EC0870C8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0600D859-F81A-4DD5-A6DB-73B34DA6532F}"/>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451B022F-D17E-4CE4-9DA6-74AFF9DB5F67}"/>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3" action="ppaction://hlinksldjump"/>
            <a:extLst>
              <a:ext uri="{FF2B5EF4-FFF2-40B4-BE49-F238E27FC236}">
                <a16:creationId xmlns="" xmlns:a16="http://schemas.microsoft.com/office/drawing/2014/main" id="{263B9133-4705-44BA-9281-F155E8E9B66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2FD9854A-9568-472F-849E-829F5966BCA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1D0604EF-74BB-47A8-B099-4E070907E44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6FC47597-AD7E-4E6B-B0FD-A9E833A03FC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1C0EEC97-6154-4D6F-9AFD-5ABD7A4AFE4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 xmlns:a16="http://schemas.microsoft.com/office/drawing/2014/main" id="{85CFD429-B28A-4431-AE75-FC933AB3948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 xmlns:a16="http://schemas.microsoft.com/office/drawing/2014/main" id="{4463910C-1542-41CA-8159-0A69E8216B1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 xmlns:a16="http://schemas.microsoft.com/office/drawing/2014/main" id="{1FCBDE8B-250B-446D-B393-646A4CA6349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7909872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3492" y="1346869"/>
            <a:ext cx="8153400" cy="633402"/>
          </a:xfrm>
        </p:spPr>
        <p:txBody>
          <a:bodyPr/>
          <a:lstStyle/>
          <a:p>
            <a:r>
              <a:rPr lang="en-US" altLang="zh-CN" sz="3600" dirty="0">
                <a:solidFill>
                  <a:srgbClr val="C00000"/>
                </a:solidFill>
              </a:rPr>
              <a:t>【</a:t>
            </a:r>
            <a:r>
              <a:rPr lang="zh-CN" altLang="en-US" sz="3600" dirty="0">
                <a:solidFill>
                  <a:srgbClr val="C00000"/>
                </a:solidFill>
              </a:rPr>
              <a:t>例</a:t>
            </a:r>
            <a:r>
              <a:rPr lang="en-US" altLang="zh-CN" sz="3600" dirty="0">
                <a:solidFill>
                  <a:srgbClr val="C00000"/>
                </a:solidFill>
              </a:rPr>
              <a:t>】</a:t>
            </a:r>
          </a:p>
        </p:txBody>
      </p:sp>
      <p:pic>
        <p:nvPicPr>
          <p:cNvPr id="9" name="Picture 2"/>
          <p:cNvPicPr>
            <a:picLocks noChangeAspect="1" noChangeArrowheads="1"/>
          </p:cNvPicPr>
          <p:nvPr/>
        </p:nvPicPr>
        <p:blipFill>
          <a:blip r:embed="rId2" cstate="print"/>
          <a:srcRect/>
          <a:stretch>
            <a:fillRect/>
          </a:stretch>
        </p:blipFill>
        <p:spPr bwMode="auto">
          <a:xfrm>
            <a:off x="1105693" y="2277167"/>
            <a:ext cx="6856413" cy="935037"/>
          </a:xfrm>
          <a:prstGeom prst="rect">
            <a:avLst/>
          </a:prstGeom>
          <a:noFill/>
          <a:ln w="9525">
            <a:miter lim="800000"/>
            <a:headEnd/>
            <a:tailEnd/>
          </a:ln>
          <a:effectLst/>
        </p:spPr>
      </p:pic>
      <p:sp>
        <p:nvSpPr>
          <p:cNvPr id="7" name="内容占位符 2"/>
          <p:cNvSpPr txBox="1">
            <a:spLocks/>
          </p:cNvSpPr>
          <p:nvPr/>
        </p:nvSpPr>
        <p:spPr bwMode="auto">
          <a:xfrm>
            <a:off x="457200" y="3601936"/>
            <a:ext cx="8153400" cy="24193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altLang="zh-CN" sz="3200" b="1" i="0" u="none" strike="noStrike" kern="0" cap="none" spc="0" normalizeH="0" baseline="0" noProof="0" dirty="0">
                <a:ln>
                  <a:noFill/>
                </a:ln>
                <a:effectLst/>
                <a:uLnTx/>
                <a:uFillTx/>
                <a:latin typeface="+mj-ea"/>
                <a:ea typeface="+mj-ea"/>
                <a:cs typeface="+mn-cs"/>
              </a:rPr>
              <a:t>C</a:t>
            </a:r>
            <a:r>
              <a:rPr kumimoji="0" lang="zh-CN" altLang="en-US" sz="3200" b="1" i="0" u="none" strike="noStrike" kern="0" cap="none" spc="0" normalizeH="0" baseline="0" noProof="0" dirty="0">
                <a:ln>
                  <a:noFill/>
                </a:ln>
                <a:effectLst/>
                <a:uLnTx/>
                <a:uFillTx/>
                <a:latin typeface="+mj-ea"/>
                <a:ea typeface="+mj-ea"/>
                <a:cs typeface="+mn-cs"/>
              </a:rPr>
              <a:t>风格的强制类型转换</a:t>
            </a:r>
            <a:endParaRPr kumimoji="0" lang="en-US" altLang="zh-CN" sz="3200" b="1" i="0" u="none" strike="noStrike" kern="0" cap="none" spc="0" normalizeH="0" baseline="0" noProof="0" dirty="0">
              <a:ln>
                <a:noFill/>
              </a:ln>
              <a:effectLst/>
              <a:uLnTx/>
              <a:uFillTx/>
              <a:latin typeface="+mj-ea"/>
              <a:ea typeface="+mj-ea"/>
              <a:cs typeface="+mn-cs"/>
            </a:endParaRPr>
          </a:p>
          <a:p>
            <a:pPr marL="800100" lvl="1" indent="-342900">
              <a:spcBef>
                <a:spcPct val="20000"/>
              </a:spcBef>
              <a:buClr>
                <a:schemeClr val="hlink"/>
              </a:buClr>
              <a:buFont typeface="Wingdings" pitchFamily="2" charset="2"/>
              <a:buChar char="v"/>
            </a:pPr>
            <a:endParaRPr kumimoji="0" lang="en-US" altLang="zh-CN" sz="3200" b="1" i="0" u="none" strike="noStrike" kern="0" cap="none" spc="0" normalizeH="0" baseline="0" noProof="0" dirty="0">
              <a:ln>
                <a:noFill/>
              </a:ln>
              <a:effectLst/>
              <a:uLnTx/>
              <a:uFillTx/>
              <a:latin typeface="+mj-ea"/>
              <a:ea typeface="+mj-ea"/>
              <a:cs typeface="+mn-cs"/>
            </a:endParaRPr>
          </a:p>
          <a:p>
            <a:pPr marL="800100" lvl="1" indent="-342900">
              <a:spcBef>
                <a:spcPct val="20000"/>
              </a:spcBef>
              <a:buClr>
                <a:schemeClr val="hlink"/>
              </a:buClr>
              <a:buFont typeface="Wingdings" pitchFamily="2" charset="2"/>
              <a:buChar char="v"/>
            </a:pPr>
            <a:endParaRPr lang="en-US" altLang="zh-CN" sz="3200" b="1" kern="0" dirty="0">
              <a:latin typeface="+mj-ea"/>
              <a:ea typeface="+mj-ea"/>
            </a:endParaRPr>
          </a:p>
          <a:p>
            <a:pPr marL="800100" lvl="1" indent="-342900">
              <a:spcBef>
                <a:spcPct val="20000"/>
              </a:spcBef>
              <a:buClr>
                <a:schemeClr val="hlink"/>
              </a:buClr>
            </a:pPr>
            <a:r>
              <a:rPr kumimoji="0" lang="zh-CN" altLang="en-US" sz="2800" b="1" i="0" u="none" strike="noStrike" kern="0" cap="none" spc="0" normalizeH="0" baseline="0" noProof="0" dirty="0">
                <a:ln>
                  <a:noFill/>
                </a:ln>
                <a:solidFill>
                  <a:schemeClr val="accent6">
                    <a:lumMod val="75000"/>
                  </a:schemeClr>
                </a:solidFill>
                <a:effectLst/>
                <a:uLnTx/>
                <a:uFillTx/>
                <a:latin typeface="+mj-ea"/>
                <a:ea typeface="+mj-ea"/>
                <a:cs typeface="+mn-cs"/>
              </a:rPr>
              <a:t>输出结果为：</a:t>
            </a:r>
            <a:r>
              <a:rPr kumimoji="0" lang="en-US" altLang="zh-CN" sz="2800" b="1" i="0" u="none" strike="noStrike" kern="0" cap="none" spc="0" normalizeH="0" baseline="0" noProof="0" dirty="0">
                <a:ln>
                  <a:noFill/>
                </a:ln>
                <a:effectLst/>
                <a:uLnTx/>
                <a:uFillTx/>
                <a:latin typeface="+mj-ea"/>
                <a:ea typeface="+mj-ea"/>
                <a:cs typeface="+mn-cs"/>
              </a:rPr>
              <a:t>0  0.666667</a:t>
            </a:r>
            <a:endParaRPr kumimoji="0" lang="zh-CN" altLang="en-US" sz="2800" b="1" i="0" u="none" strike="noStrike" kern="0" cap="none" spc="0" normalizeH="0" baseline="0" noProof="0" dirty="0">
              <a:ln>
                <a:noFill/>
              </a:ln>
              <a:effectLst/>
              <a:uLnTx/>
              <a:uFillTx/>
              <a:latin typeface="+mj-ea"/>
              <a:ea typeface="+mj-ea"/>
              <a:cs typeface="+mn-cs"/>
            </a:endParaRPr>
          </a:p>
        </p:txBody>
      </p:sp>
      <p:pic>
        <p:nvPicPr>
          <p:cNvPr id="10" name="Picture 3"/>
          <p:cNvPicPr>
            <a:picLocks noChangeAspect="1" noChangeArrowheads="1"/>
          </p:cNvPicPr>
          <p:nvPr/>
        </p:nvPicPr>
        <p:blipFill>
          <a:blip r:embed="rId3" cstate="print"/>
          <a:srcRect/>
          <a:stretch>
            <a:fillRect/>
          </a:stretch>
        </p:blipFill>
        <p:spPr bwMode="auto">
          <a:xfrm>
            <a:off x="1146175" y="4300423"/>
            <a:ext cx="7283450" cy="935037"/>
          </a:xfrm>
          <a:prstGeom prst="rect">
            <a:avLst/>
          </a:prstGeom>
          <a:noFill/>
          <a:ln w="9525">
            <a:miter lim="800000"/>
            <a:headEnd/>
            <a:tailEnd/>
          </a:ln>
          <a:effectLst/>
        </p:spPr>
      </p:pic>
      <p:sp>
        <p:nvSpPr>
          <p:cNvPr id="8" name="Rectangle 2">
            <a:extLst>
              <a:ext uri="{FF2B5EF4-FFF2-40B4-BE49-F238E27FC236}">
                <a16:creationId xmlns="" xmlns:a16="http://schemas.microsoft.com/office/drawing/2014/main" id="{3F1334BA-A7CD-46F3-B098-F404ECAA78B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a:extLst>
              <a:ext uri="{FF2B5EF4-FFF2-40B4-BE49-F238E27FC236}">
                <a16:creationId xmlns="" xmlns:a16="http://schemas.microsoft.com/office/drawing/2014/main" id="{C4D0C797-0F30-437A-818F-A9B5453A03F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6">
            <a:extLst>
              <a:ext uri="{FF2B5EF4-FFF2-40B4-BE49-F238E27FC236}">
                <a16:creationId xmlns="" xmlns:a16="http://schemas.microsoft.com/office/drawing/2014/main" id="{9C6B43DA-EB8A-42F5-B844-1D7FB1D6ADC4}"/>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8">
            <a:extLst>
              <a:ext uri="{FF2B5EF4-FFF2-40B4-BE49-F238E27FC236}">
                <a16:creationId xmlns="" xmlns:a16="http://schemas.microsoft.com/office/drawing/2014/main" id="{5A8A1B42-BCED-4634-A7E1-FB9725644287}"/>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9">
            <a:extLst>
              <a:ext uri="{FF2B5EF4-FFF2-40B4-BE49-F238E27FC236}">
                <a16:creationId xmlns="" xmlns:a16="http://schemas.microsoft.com/office/drawing/2014/main" id="{1E00E6C4-ACAB-403B-BC43-B80E9A369F0F}"/>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5" name="矩形 14">
            <a:hlinkClick r:id="rId4" action="ppaction://hlinksldjump"/>
            <a:extLst>
              <a:ext uri="{FF2B5EF4-FFF2-40B4-BE49-F238E27FC236}">
                <a16:creationId xmlns="" xmlns:a16="http://schemas.microsoft.com/office/drawing/2014/main" id="{9FBC5085-4AF8-4EC0-9EA7-6FE0904FFA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6" name="矩形 15">
            <a:hlinkClick r:id="" action="ppaction://noaction"/>
            <a:extLst>
              <a:ext uri="{FF2B5EF4-FFF2-40B4-BE49-F238E27FC236}">
                <a16:creationId xmlns="" xmlns:a16="http://schemas.microsoft.com/office/drawing/2014/main" id="{457BB7C2-E41B-4E71-94F4-D6A9B54CDC5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7" name="矩形 16">
            <a:hlinkClick r:id="" action="ppaction://noaction"/>
            <a:extLst>
              <a:ext uri="{FF2B5EF4-FFF2-40B4-BE49-F238E27FC236}">
                <a16:creationId xmlns="" xmlns:a16="http://schemas.microsoft.com/office/drawing/2014/main" id="{941B005D-FB29-4BBA-BF08-9166F5C4854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8" name="矩形 17">
            <a:hlinkClick r:id="" action="ppaction://noaction"/>
            <a:extLst>
              <a:ext uri="{FF2B5EF4-FFF2-40B4-BE49-F238E27FC236}">
                <a16:creationId xmlns="" xmlns:a16="http://schemas.microsoft.com/office/drawing/2014/main" id="{D95FB127-3AA0-4876-BED8-B81A6FFC71A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9" name="矩形 18">
            <a:hlinkClick r:id="" action="ppaction://noaction"/>
            <a:extLst>
              <a:ext uri="{FF2B5EF4-FFF2-40B4-BE49-F238E27FC236}">
                <a16:creationId xmlns="" xmlns:a16="http://schemas.microsoft.com/office/drawing/2014/main" id="{CCDBFE12-4F4D-47F5-986F-B1A89A63612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20" name="矩形 19">
            <a:hlinkClick r:id="" action="ppaction://noaction"/>
            <a:extLst>
              <a:ext uri="{FF2B5EF4-FFF2-40B4-BE49-F238E27FC236}">
                <a16:creationId xmlns="" xmlns:a16="http://schemas.microsoft.com/office/drawing/2014/main" id="{2F4D216B-EA27-40D3-8526-77599D6B25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23" name="矩形 22">
            <a:hlinkClick r:id="" action="ppaction://noaction"/>
            <a:extLst>
              <a:ext uri="{FF2B5EF4-FFF2-40B4-BE49-F238E27FC236}">
                <a16:creationId xmlns="" xmlns:a16="http://schemas.microsoft.com/office/drawing/2014/main" id="{1AEEB232-DF98-42D5-A2D7-E74A04BFC0A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24" name="矩形 23">
            <a:hlinkClick r:id="" action="ppaction://noaction"/>
            <a:extLst>
              <a:ext uri="{FF2B5EF4-FFF2-40B4-BE49-F238E27FC236}">
                <a16:creationId xmlns="" xmlns:a16="http://schemas.microsoft.com/office/drawing/2014/main" id="{2C66B36C-39B4-478D-8D8A-862E3D2E515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29092229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函数调用运算符的优先级</a:t>
            </a:r>
          </a:p>
        </p:txBody>
      </p:sp>
      <p:sp>
        <p:nvSpPr>
          <p:cNvPr id="3" name="内容占位符 2"/>
          <p:cNvSpPr>
            <a:spLocks noGrp="1"/>
          </p:cNvSpPr>
          <p:nvPr>
            <p:ph idx="1"/>
          </p:nvPr>
        </p:nvSpPr>
        <p:spPr/>
        <p:txBody>
          <a:bodyPr/>
          <a:lstStyle/>
          <a:p>
            <a:r>
              <a:rPr lang="zh-CN" altLang="en-US" dirty="0"/>
              <a:t>优于算术运算、指针运算、逻辑运算、关系运算、位运算、赋值运算、逗号运算</a:t>
            </a:r>
          </a:p>
          <a:p>
            <a:endParaRPr lang="zh-CN" altLang="en-US" dirty="0"/>
          </a:p>
        </p:txBody>
      </p:sp>
      <p:sp>
        <p:nvSpPr>
          <p:cNvPr id="4" name="Rectangle 2">
            <a:extLst>
              <a:ext uri="{FF2B5EF4-FFF2-40B4-BE49-F238E27FC236}">
                <a16:creationId xmlns="" xmlns:a16="http://schemas.microsoft.com/office/drawing/2014/main" id="{2A331935-5BC1-4902-86C5-A6A2B2814BF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5B3CC427-486F-472E-BE2D-BB4D9644AD91}"/>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DAE054D5-A7D7-458E-9991-214ADF030FF7}"/>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62A4664D-F442-4160-B71D-FDCC7499155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252A0AAE-DC7F-4450-B25E-204787910C2E}"/>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19BFBEC4-A5B1-4736-B9BF-6CA639200B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DC68EE50-CE21-4D5D-A1A1-EBE94DD7106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DCA40C77-2D76-4758-93AE-627391805C7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F4084ED3-E839-474E-A775-F1F5063C93B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D8C344C5-6BD7-49FD-9DE0-6B523F663B4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 xmlns:a16="http://schemas.microsoft.com/office/drawing/2014/main" id="{1A37E0DC-9057-4863-BB26-FFDADFB94F6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5" name="矩形 14">
            <a:hlinkClick r:id="" action="ppaction://noaction"/>
            <a:extLst>
              <a:ext uri="{FF2B5EF4-FFF2-40B4-BE49-F238E27FC236}">
                <a16:creationId xmlns="" xmlns:a16="http://schemas.microsoft.com/office/drawing/2014/main" id="{D3CAB4E6-A07D-4491-8815-05E9BD118F3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6" name="矩形 15">
            <a:hlinkClick r:id="" action="ppaction://noaction"/>
            <a:extLst>
              <a:ext uri="{FF2B5EF4-FFF2-40B4-BE49-F238E27FC236}">
                <a16:creationId xmlns="" xmlns:a16="http://schemas.microsoft.com/office/drawing/2014/main" id="{82B9ECB1-E5E2-481D-8216-2635BBFF7B6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12383639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字长提取符</a:t>
            </a:r>
          </a:p>
        </p:txBody>
      </p:sp>
      <p:sp>
        <p:nvSpPr>
          <p:cNvPr id="3" name="内容占位符 2"/>
          <p:cNvSpPr>
            <a:spLocks noGrp="1"/>
          </p:cNvSpPr>
          <p:nvPr>
            <p:ph idx="1"/>
          </p:nvPr>
        </p:nvSpPr>
        <p:spPr/>
        <p:txBody>
          <a:bodyPr/>
          <a:lstStyle/>
          <a:p>
            <a:r>
              <a:rPr lang="zh-CN" altLang="en-US" dirty="0"/>
              <a:t>计算变量或数据类型的字长</a:t>
            </a:r>
            <a:endParaRPr lang="en-US" altLang="zh-CN" dirty="0"/>
          </a:p>
          <a:p>
            <a:r>
              <a:rPr lang="zh-CN" altLang="en-US" dirty="0"/>
              <a:t>字长提取符</a:t>
            </a:r>
            <a:endParaRPr lang="en-US" altLang="zh-CN" dirty="0"/>
          </a:p>
          <a:p>
            <a:pPr lvl="1"/>
            <a:r>
              <a:rPr lang="zh-CN" altLang="en-US" dirty="0"/>
              <a:t>关键字</a:t>
            </a:r>
            <a:r>
              <a:rPr lang="en-US" altLang="zh-CN" dirty="0" err="1"/>
              <a:t>sizeof</a:t>
            </a:r>
            <a:endParaRPr lang="en-US" altLang="zh-CN" dirty="0"/>
          </a:p>
          <a:p>
            <a:pPr lvl="1"/>
            <a:r>
              <a:rPr lang="zh-CN" altLang="en-US" dirty="0"/>
              <a:t>实际上是系统函数，返回值为整数，表示变量或类型的长度，即所占字节数</a:t>
            </a:r>
            <a:endParaRPr lang="en-US" altLang="zh-CN" dirty="0"/>
          </a:p>
          <a:p>
            <a:r>
              <a:rPr lang="zh-CN" altLang="en-US" dirty="0"/>
              <a:t>使用方法</a:t>
            </a:r>
            <a:endParaRPr lang="en-US" altLang="zh-CN" dirty="0"/>
          </a:p>
          <a:p>
            <a:pPr lvl="1"/>
            <a:r>
              <a:rPr lang="en-US" altLang="zh-CN" dirty="0" err="1"/>
              <a:t>sizeof</a:t>
            </a:r>
            <a:r>
              <a:rPr lang="en-US" altLang="zh-CN" dirty="0"/>
              <a:t>(&lt;</a:t>
            </a:r>
            <a:r>
              <a:rPr lang="zh-CN" altLang="en-US" dirty="0"/>
              <a:t>运算分量</a:t>
            </a:r>
            <a:r>
              <a:rPr lang="en-US" altLang="zh-CN" dirty="0"/>
              <a:t>&gt;)</a:t>
            </a:r>
          </a:p>
          <a:p>
            <a:pPr lvl="2"/>
            <a:r>
              <a:rPr lang="zh-CN" altLang="en-US" dirty="0"/>
              <a:t>运算分量可以是变量名，也可以是类型名</a:t>
            </a:r>
            <a:endParaRPr lang="en-US" altLang="zh-CN" dirty="0"/>
          </a:p>
          <a:p>
            <a:pPr lvl="2"/>
            <a:r>
              <a:rPr lang="zh-CN" altLang="en-US" dirty="0"/>
              <a:t>运算分量为变量名时，括号可以省略</a:t>
            </a:r>
            <a:endParaRPr lang="en-US" altLang="zh-CN" dirty="0"/>
          </a:p>
          <a:p>
            <a:r>
              <a:rPr lang="zh-CN" altLang="en-US" dirty="0"/>
              <a:t>优先级低于函数调用符</a:t>
            </a:r>
          </a:p>
        </p:txBody>
      </p:sp>
      <p:sp>
        <p:nvSpPr>
          <p:cNvPr id="4" name="Rectangle 2">
            <a:extLst>
              <a:ext uri="{FF2B5EF4-FFF2-40B4-BE49-F238E27FC236}">
                <a16:creationId xmlns="" xmlns:a16="http://schemas.microsoft.com/office/drawing/2014/main" id="{9E8F8E17-3E62-40C4-913C-99ACC68B6B5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19BEE00F-4611-43A0-8C2B-1F911266009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32795955-2931-4F46-814F-F20247514D1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C31AD2D5-3928-471A-B9A1-8FE3972AAFA2}"/>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89B8DB37-CBF0-408B-B714-AE8DB003AFD9}"/>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3" action="ppaction://hlinksldjump"/>
            <a:extLst>
              <a:ext uri="{FF2B5EF4-FFF2-40B4-BE49-F238E27FC236}">
                <a16:creationId xmlns="" xmlns:a16="http://schemas.microsoft.com/office/drawing/2014/main" id="{B9ED517D-4306-41AC-BCDE-07DCFCAEFC0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DFC0D02E-B04B-4A24-8A0E-DB185AA9DE4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636EC92F-6A88-4588-A68A-53FE687878B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BE59CC90-96FB-4091-A043-99A4E4BE5B4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85B6F2C0-A8D6-40AD-887D-98744BA783E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 xmlns:a16="http://schemas.microsoft.com/office/drawing/2014/main" id="{9FBE1CBD-33A6-42DC-9CFB-95CD89DC744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5" name="矩形 14">
            <a:hlinkClick r:id="" action="ppaction://noaction"/>
            <a:extLst>
              <a:ext uri="{FF2B5EF4-FFF2-40B4-BE49-F238E27FC236}">
                <a16:creationId xmlns="" xmlns:a16="http://schemas.microsoft.com/office/drawing/2014/main" id="{008289C6-8685-4A3F-9FAD-E78FBB2201A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6" name="矩形 15">
            <a:hlinkClick r:id="" action="ppaction://noaction"/>
            <a:extLst>
              <a:ext uri="{FF2B5EF4-FFF2-40B4-BE49-F238E27FC236}">
                <a16:creationId xmlns="" xmlns:a16="http://schemas.microsoft.com/office/drawing/2014/main" id="{F42A5B19-4E2E-4913-9592-86F48D56886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5045964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动态分配符</a:t>
            </a:r>
          </a:p>
        </p:txBody>
      </p:sp>
      <p:sp>
        <p:nvSpPr>
          <p:cNvPr id="3" name="内容占位符 2"/>
          <p:cNvSpPr>
            <a:spLocks noGrp="1"/>
          </p:cNvSpPr>
          <p:nvPr>
            <p:ph idx="1"/>
          </p:nvPr>
        </p:nvSpPr>
        <p:spPr/>
        <p:txBody>
          <a:bodyPr/>
          <a:lstStyle/>
          <a:p>
            <a:r>
              <a:rPr lang="zh-CN" altLang="en-US" dirty="0"/>
              <a:t>用于动态数据生成和释放的单目运算符</a:t>
            </a:r>
            <a:endParaRPr lang="en-US" altLang="zh-CN" dirty="0"/>
          </a:p>
          <a:p>
            <a:r>
              <a:rPr lang="zh-CN" altLang="en-US" dirty="0"/>
              <a:t>动态分配符</a:t>
            </a:r>
            <a:endParaRPr lang="en-US" altLang="zh-CN" dirty="0"/>
          </a:p>
          <a:p>
            <a:pPr lvl="1"/>
            <a:r>
              <a:rPr lang="en-US" altLang="zh-CN" dirty="0"/>
              <a:t>new</a:t>
            </a:r>
          </a:p>
          <a:p>
            <a:pPr lvl="2"/>
            <a:r>
              <a:rPr lang="zh-CN" altLang="en-US" dirty="0"/>
              <a:t>生成无名的动态变量，返回该类型的指针</a:t>
            </a:r>
            <a:endParaRPr lang="en-US" altLang="zh-CN" dirty="0"/>
          </a:p>
          <a:p>
            <a:pPr lvl="1"/>
            <a:r>
              <a:rPr lang="en-US" altLang="zh-CN" dirty="0"/>
              <a:t>delete</a:t>
            </a:r>
          </a:p>
          <a:p>
            <a:pPr lvl="2"/>
            <a:r>
              <a:rPr lang="zh-CN" altLang="en-US" dirty="0"/>
              <a:t>释放或撤销由</a:t>
            </a:r>
            <a:r>
              <a:rPr lang="en-US" altLang="zh-CN" dirty="0"/>
              <a:t>new</a:t>
            </a:r>
            <a:r>
              <a:rPr lang="zh-CN" altLang="en-US" dirty="0"/>
              <a:t>生成的动态变量</a:t>
            </a:r>
            <a:endParaRPr lang="en-US" altLang="zh-CN" dirty="0"/>
          </a:p>
        </p:txBody>
      </p:sp>
      <p:sp>
        <p:nvSpPr>
          <p:cNvPr id="4" name="Rectangle 2">
            <a:extLst>
              <a:ext uri="{FF2B5EF4-FFF2-40B4-BE49-F238E27FC236}">
                <a16:creationId xmlns="" xmlns:a16="http://schemas.microsoft.com/office/drawing/2014/main" id="{EC0B3776-8BF6-4515-BB36-05508C58A55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7A9E9A6C-EEE9-43B3-96BC-0CC70951268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E2DA1FA2-CA7A-47BD-B5DA-03AC8CA3E0E4}"/>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D938EBB6-8E8E-42F4-B9AA-924D884F4BD4}"/>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CE714ADA-F1B1-413A-A2AF-74DA05033F12}"/>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1A90F124-EA2A-4A04-88FE-6F6FB8C62BE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32D21ED4-E7BB-4B08-9477-8ECBB6CE60A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4A2DECF6-F8B7-45C0-9613-9B80B205869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EB57C0F2-C4B1-4F8F-90E6-7E5266DEAC1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141C4BC1-25C8-41D5-8D18-69B962940F2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 xmlns:a16="http://schemas.microsoft.com/office/drawing/2014/main" id="{24022855-8D22-4067-B79C-3679C63EC1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 xmlns:a16="http://schemas.microsoft.com/office/drawing/2014/main" id="{AB53AB7B-38F6-4984-8389-D7D1381A7F6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 xmlns:a16="http://schemas.microsoft.com/office/drawing/2014/main" id="{5480EDEF-5CB6-4744-983C-41742E951E9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36043096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动态分配运算表达式</a:t>
            </a:r>
          </a:p>
        </p:txBody>
      </p:sp>
      <p:sp>
        <p:nvSpPr>
          <p:cNvPr id="3" name="内容占位符 2"/>
          <p:cNvSpPr>
            <a:spLocks noGrp="1"/>
          </p:cNvSpPr>
          <p:nvPr>
            <p:ph idx="1"/>
          </p:nvPr>
        </p:nvSpPr>
        <p:spPr/>
        <p:txBody>
          <a:bodyPr/>
          <a:lstStyle/>
          <a:p>
            <a:r>
              <a:rPr lang="zh-CN" altLang="en-US" dirty="0"/>
              <a:t>动态分配符的用法</a:t>
            </a:r>
            <a:endParaRPr lang="en-US" altLang="zh-CN" dirty="0"/>
          </a:p>
          <a:p>
            <a:pPr lvl="1"/>
            <a:r>
              <a:rPr lang="en-US" altLang="zh-CN" dirty="0"/>
              <a:t>new &lt;</a:t>
            </a:r>
            <a:r>
              <a:rPr lang="zh-CN" altLang="en-US" dirty="0"/>
              <a:t>类型名</a:t>
            </a:r>
            <a:r>
              <a:rPr lang="en-US" altLang="zh-CN" dirty="0"/>
              <a:t>&gt;</a:t>
            </a:r>
          </a:p>
          <a:p>
            <a:pPr lvl="1"/>
            <a:r>
              <a:rPr lang="en-US" altLang="zh-CN" dirty="0"/>
              <a:t>new &lt;</a:t>
            </a:r>
            <a:r>
              <a:rPr lang="zh-CN" altLang="en-US" dirty="0"/>
              <a:t>类型名</a:t>
            </a:r>
            <a:r>
              <a:rPr lang="en-US" altLang="zh-CN" dirty="0"/>
              <a:t>&gt; [size]</a:t>
            </a:r>
          </a:p>
          <a:p>
            <a:pPr lvl="1"/>
            <a:r>
              <a:rPr lang="en-US" altLang="zh-CN" dirty="0"/>
              <a:t>new &lt;</a:t>
            </a:r>
            <a:r>
              <a:rPr lang="zh-CN" altLang="en-US" dirty="0"/>
              <a:t>类型名</a:t>
            </a:r>
            <a:r>
              <a:rPr lang="en-US" altLang="zh-CN" dirty="0"/>
              <a:t>&gt; (</a:t>
            </a:r>
            <a:r>
              <a:rPr lang="zh-CN" altLang="en-US" dirty="0"/>
              <a:t>初始值</a:t>
            </a:r>
            <a:r>
              <a:rPr lang="en-US" altLang="zh-CN" dirty="0" smtClean="0"/>
              <a:t>)</a:t>
            </a:r>
          </a:p>
          <a:p>
            <a:pPr lvl="1"/>
            <a:r>
              <a:rPr lang="en-US" altLang="zh-CN" dirty="0"/>
              <a:t>new &lt;</a:t>
            </a:r>
            <a:r>
              <a:rPr lang="zh-CN" altLang="en-US" dirty="0"/>
              <a:t>类型名</a:t>
            </a:r>
            <a:r>
              <a:rPr lang="en-US" altLang="zh-CN" dirty="0"/>
              <a:t>&gt; </a:t>
            </a:r>
            <a:r>
              <a:rPr lang="en-US" altLang="zh-CN" dirty="0" smtClean="0"/>
              <a:t>{</a:t>
            </a:r>
            <a:r>
              <a:rPr lang="zh-CN" altLang="en-US" dirty="0" smtClean="0"/>
              <a:t>初始值</a:t>
            </a:r>
            <a:r>
              <a:rPr lang="en-US" altLang="zh-CN" dirty="0" smtClean="0"/>
              <a:t>}</a:t>
            </a:r>
            <a:endParaRPr lang="en-US" altLang="zh-CN" dirty="0"/>
          </a:p>
          <a:p>
            <a:pPr lvl="1"/>
            <a:r>
              <a:rPr lang="en-US" altLang="zh-CN" dirty="0" smtClean="0"/>
              <a:t>delete </a:t>
            </a:r>
            <a:r>
              <a:rPr lang="en-US" altLang="zh-CN" dirty="0"/>
              <a:t>&lt;</a:t>
            </a:r>
            <a:r>
              <a:rPr lang="zh-CN" altLang="en-US" dirty="0"/>
              <a:t>指针变量</a:t>
            </a:r>
            <a:r>
              <a:rPr lang="en-US" altLang="zh-CN" dirty="0"/>
              <a:t>&gt;</a:t>
            </a:r>
          </a:p>
          <a:p>
            <a:pPr lvl="1"/>
            <a:r>
              <a:rPr lang="en-US" altLang="zh-CN" dirty="0"/>
              <a:t>delete [] &lt;</a:t>
            </a:r>
            <a:r>
              <a:rPr lang="zh-CN" altLang="en-US" dirty="0"/>
              <a:t>指针变量</a:t>
            </a:r>
            <a:r>
              <a:rPr lang="en-US" altLang="zh-CN" dirty="0"/>
              <a:t>&gt;</a:t>
            </a:r>
            <a:endParaRPr lang="zh-CN" altLang="en-US" dirty="0"/>
          </a:p>
        </p:txBody>
      </p:sp>
      <p:sp>
        <p:nvSpPr>
          <p:cNvPr id="4" name="Rectangle 2">
            <a:extLst>
              <a:ext uri="{FF2B5EF4-FFF2-40B4-BE49-F238E27FC236}">
                <a16:creationId xmlns="" xmlns:a16="http://schemas.microsoft.com/office/drawing/2014/main" id="{59F76435-4A59-49C1-B241-DEE221C3CF7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6567D9D2-E969-4D54-B9D2-FE20FD0640C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7A8CFCC8-8332-4FC2-80CE-322F6FEEC6B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5DB27D7B-699E-401C-8E63-4BDAA319C91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DA175590-DCD8-4F89-B1DD-45543B15A3C2}"/>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00087A34-2720-4A0A-ABEF-9330261551C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E6CA9289-3972-45C5-949E-7EB9B7E5ED1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9707CF0D-EB4B-4398-B700-73012F6E8E3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5423FBD4-4A48-406A-AD2B-E6F95520814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D019CDBD-3511-45C6-B9FB-E9F68E021A2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 xmlns:a16="http://schemas.microsoft.com/office/drawing/2014/main" id="{B20FBCC6-0B5E-4751-B41A-0DCFB3878AC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 xmlns:a16="http://schemas.microsoft.com/office/drawing/2014/main" id="{1B4EE2DE-F7F4-4B0C-90E2-D1DAB3122A8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 xmlns:a16="http://schemas.microsoft.com/office/drawing/2014/main" id="{9C793391-0559-4974-A64D-304FFF2FE18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37992050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数组下标运算符</a:t>
            </a:r>
          </a:p>
        </p:txBody>
      </p:sp>
      <p:sp>
        <p:nvSpPr>
          <p:cNvPr id="3" name="内容占位符 2"/>
          <p:cNvSpPr>
            <a:spLocks noGrp="1"/>
          </p:cNvSpPr>
          <p:nvPr>
            <p:ph idx="1"/>
          </p:nvPr>
        </p:nvSpPr>
        <p:spPr>
          <a:xfrm>
            <a:off x="457200" y="1869904"/>
            <a:ext cx="8153400" cy="4511424"/>
          </a:xfrm>
        </p:spPr>
        <p:txBody>
          <a:bodyPr/>
          <a:lstStyle/>
          <a:p>
            <a:r>
              <a:rPr lang="zh-CN" altLang="en-US" dirty="0"/>
              <a:t>数组下标运算符</a:t>
            </a:r>
            <a:endParaRPr lang="en-US" altLang="zh-CN" dirty="0"/>
          </a:p>
          <a:p>
            <a:pPr lvl="1"/>
            <a:r>
              <a:rPr lang="en-US" altLang="zh-CN" dirty="0"/>
              <a:t>[ ]</a:t>
            </a:r>
          </a:p>
          <a:p>
            <a:r>
              <a:rPr lang="zh-CN" altLang="en-US" dirty="0"/>
              <a:t>使用方法</a:t>
            </a:r>
            <a:endParaRPr lang="en-US" altLang="zh-CN" dirty="0"/>
          </a:p>
          <a:p>
            <a:pPr lvl="1"/>
            <a:r>
              <a:rPr lang="en-US" altLang="zh-CN" dirty="0"/>
              <a:t>&lt;</a:t>
            </a:r>
            <a:r>
              <a:rPr lang="zh-CN" altLang="en-US" dirty="0"/>
              <a:t>数组名</a:t>
            </a:r>
            <a:r>
              <a:rPr lang="en-US" altLang="zh-CN" dirty="0"/>
              <a:t>&gt; [&lt;</a:t>
            </a:r>
            <a:r>
              <a:rPr lang="zh-CN" altLang="en-US" dirty="0"/>
              <a:t>下标表达式</a:t>
            </a:r>
            <a:r>
              <a:rPr lang="en-US" altLang="zh-CN" dirty="0"/>
              <a:t>&gt;]</a:t>
            </a:r>
          </a:p>
          <a:p>
            <a:pPr lvl="2"/>
            <a:r>
              <a:rPr lang="zh-CN" altLang="en-US" dirty="0"/>
              <a:t>下标表达式的值必须是非负整数</a:t>
            </a:r>
            <a:endParaRPr lang="en-US" altLang="zh-CN" dirty="0"/>
          </a:p>
          <a:p>
            <a:r>
              <a:rPr lang="zh-CN" altLang="en-US" dirty="0"/>
              <a:t>计算过程</a:t>
            </a:r>
            <a:endParaRPr lang="en-US" altLang="zh-CN" dirty="0"/>
          </a:p>
          <a:p>
            <a:pPr lvl="1"/>
            <a:r>
              <a:rPr lang="zh-CN" altLang="en-US" dirty="0"/>
              <a:t>计算下标表达式</a:t>
            </a:r>
            <a:endParaRPr lang="en-US" altLang="zh-CN" dirty="0"/>
          </a:p>
          <a:p>
            <a:pPr lvl="1"/>
            <a:r>
              <a:rPr lang="zh-CN" altLang="en-US" dirty="0"/>
              <a:t>以该值作为下标返回数组对应的元素</a:t>
            </a:r>
            <a:endParaRPr lang="en-US" altLang="zh-CN" dirty="0"/>
          </a:p>
          <a:p>
            <a:r>
              <a:rPr lang="zh-CN" altLang="en-US" dirty="0"/>
              <a:t>表达式的值</a:t>
            </a:r>
            <a:endParaRPr lang="en-US" altLang="zh-CN" dirty="0"/>
          </a:p>
          <a:p>
            <a:pPr lvl="1"/>
            <a:r>
              <a:rPr lang="zh-CN" altLang="en-US" dirty="0"/>
              <a:t>下标表达式的值在数组中对应的元素</a:t>
            </a:r>
          </a:p>
        </p:txBody>
      </p:sp>
      <p:sp>
        <p:nvSpPr>
          <p:cNvPr id="4" name="Rectangle 2">
            <a:extLst>
              <a:ext uri="{FF2B5EF4-FFF2-40B4-BE49-F238E27FC236}">
                <a16:creationId xmlns="" xmlns:a16="http://schemas.microsoft.com/office/drawing/2014/main" id="{B900260E-3A9D-45B0-A4CD-B6E16DBA35E2}"/>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F2A6FAD9-25D5-4361-B4F6-D844FBDF79B4}"/>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661E4C7F-DAD0-4ACE-A4BE-67427A41AB4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BCDB8820-7DDD-495E-B0DF-532971400325}"/>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A9DE5F76-D001-4B27-B5E9-FB199BF807FC}"/>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14D4DF3D-50FA-4E4A-B996-1324187825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4EA86429-1519-47C6-9B4B-00371270834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4EF77072-6CFA-4631-8DFE-FA156F512DE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7DA261A9-D09A-441F-AD32-4C22E1E1D3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BC20F9F5-FCC7-45C0-9624-946FB91B9AD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 xmlns:a16="http://schemas.microsoft.com/office/drawing/2014/main" id="{F1FCB78A-B70D-4AB3-AAC6-EAF2B593CBE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5" name="矩形 14">
            <a:hlinkClick r:id="" action="ppaction://noaction"/>
            <a:extLst>
              <a:ext uri="{FF2B5EF4-FFF2-40B4-BE49-F238E27FC236}">
                <a16:creationId xmlns="" xmlns:a16="http://schemas.microsoft.com/office/drawing/2014/main" id="{6E0CAB1E-426E-4947-958E-F7ADAC3435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6" name="矩形 15">
            <a:hlinkClick r:id="" action="ppaction://noaction"/>
            <a:extLst>
              <a:ext uri="{FF2B5EF4-FFF2-40B4-BE49-F238E27FC236}">
                <a16:creationId xmlns="" xmlns:a16="http://schemas.microsoft.com/office/drawing/2014/main" id="{0493995F-308B-4A9C-B1A0-8754DC6C3D6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473028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运算符的优先级</a:t>
            </a:r>
          </a:p>
        </p:txBody>
      </p:sp>
      <p:sp>
        <p:nvSpPr>
          <p:cNvPr id="3" name="内容占位符 2"/>
          <p:cNvSpPr>
            <a:spLocks noGrp="1"/>
          </p:cNvSpPr>
          <p:nvPr>
            <p:ph idx="1"/>
          </p:nvPr>
        </p:nvSpPr>
        <p:spPr/>
        <p:txBody>
          <a:bodyPr/>
          <a:lstStyle/>
          <a:p>
            <a:r>
              <a:rPr lang="zh-CN" altLang="en-US" dirty="0"/>
              <a:t>表达式包含多个运算符</a:t>
            </a:r>
            <a:endParaRPr lang="en-US" altLang="zh-CN" dirty="0"/>
          </a:p>
          <a:p>
            <a:pPr lvl="1"/>
            <a:r>
              <a:rPr lang="zh-CN" altLang="en-US" dirty="0"/>
              <a:t>同一运算符</a:t>
            </a:r>
            <a:endParaRPr lang="en-US" altLang="zh-CN" dirty="0"/>
          </a:p>
          <a:p>
            <a:pPr lvl="1"/>
            <a:r>
              <a:rPr lang="zh-CN" altLang="en-US" dirty="0"/>
              <a:t>同类运算符</a:t>
            </a:r>
            <a:endParaRPr lang="en-US" altLang="zh-CN" dirty="0"/>
          </a:p>
          <a:p>
            <a:pPr lvl="1"/>
            <a:r>
              <a:rPr lang="zh-CN" altLang="en-US" dirty="0"/>
              <a:t>不同类运算符的混合</a:t>
            </a:r>
            <a:endParaRPr lang="en-US" altLang="zh-CN" dirty="0"/>
          </a:p>
          <a:p>
            <a:r>
              <a:rPr lang="zh-CN" altLang="en-US" dirty="0"/>
              <a:t>运算的优先顺序</a:t>
            </a:r>
            <a:endParaRPr lang="en-US" altLang="zh-CN" dirty="0"/>
          </a:p>
          <a:p>
            <a:pPr lvl="1"/>
            <a:r>
              <a:rPr lang="zh-CN" altLang="en-US" dirty="0"/>
              <a:t>括号优先运算</a:t>
            </a:r>
            <a:endParaRPr lang="en-US" altLang="zh-CN" dirty="0"/>
          </a:p>
          <a:p>
            <a:pPr lvl="1"/>
            <a:r>
              <a:rPr lang="zh-CN" altLang="en-US" dirty="0"/>
              <a:t>优先级高的运算符优先运算</a:t>
            </a:r>
            <a:endParaRPr lang="en-US" altLang="zh-CN" dirty="0"/>
          </a:p>
          <a:p>
            <a:pPr lvl="1"/>
            <a:r>
              <a:rPr lang="zh-CN" altLang="en-US" dirty="0"/>
              <a:t>优先级相同的运算参照运算符结合性依次进行</a:t>
            </a:r>
            <a:endParaRPr lang="en-US" altLang="zh-CN" dirty="0"/>
          </a:p>
          <a:p>
            <a:r>
              <a:rPr lang="zh-CN" altLang="en-US" dirty="0"/>
              <a:t>运算符的优先级参考</a:t>
            </a:r>
            <a:r>
              <a:rPr lang="en-US" altLang="zh-CN" dirty="0" smtClean="0"/>
              <a:t>P83</a:t>
            </a:r>
            <a:r>
              <a:rPr lang="en-US" altLang="zh-CN" dirty="0" smtClean="0">
                <a:latin typeface="华文细黑" pitchFamily="2" charset="-122"/>
                <a:ea typeface="华文细黑" pitchFamily="2" charset="-122"/>
              </a:rPr>
              <a:t>~</a:t>
            </a:r>
            <a:r>
              <a:rPr lang="en-US" altLang="zh-CN" dirty="0" smtClean="0"/>
              <a:t>P84</a:t>
            </a:r>
            <a:r>
              <a:rPr lang="zh-CN" altLang="en-US" dirty="0" smtClean="0"/>
              <a:t>表</a:t>
            </a:r>
            <a:r>
              <a:rPr lang="en-US" altLang="zh-CN" dirty="0"/>
              <a:t>3.3</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27468237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2EC8FCB4-800A-44A0-AA86-38BEC8F805E1}"/>
              </a:ext>
            </a:extLst>
          </p:cNvPr>
          <p:cNvSpPr>
            <a:spLocks noGrp="1"/>
          </p:cNvSpPr>
          <p:nvPr>
            <p:ph idx="1"/>
          </p:nvPr>
        </p:nvSpPr>
        <p:spPr/>
        <p:txBody>
          <a:bodyPr/>
          <a:lstStyle/>
          <a:p>
            <a:r>
              <a:rPr lang="zh-CN" altLang="en-US" dirty="0"/>
              <a:t>值构造运算符</a:t>
            </a:r>
            <a:endParaRPr lang="en-US" altLang="zh-CN" dirty="0"/>
          </a:p>
          <a:p>
            <a:pPr lvl="1"/>
            <a:r>
              <a:rPr lang="en-US" altLang="zh-CN" dirty="0"/>
              <a:t>{ }</a:t>
            </a:r>
          </a:p>
          <a:p>
            <a:pPr lvl="1"/>
            <a:r>
              <a:rPr lang="zh-CN" altLang="en-US" dirty="0"/>
              <a:t>用于初始化变量、数组</a:t>
            </a:r>
            <a:endParaRPr lang="en-US" altLang="zh-CN" dirty="0"/>
          </a:p>
          <a:p>
            <a:r>
              <a:rPr lang="zh-CN" altLang="en-US" dirty="0"/>
              <a:t>值构造表达式</a:t>
            </a:r>
            <a:endParaRPr lang="en-US" altLang="zh-CN" dirty="0"/>
          </a:p>
          <a:p>
            <a:pPr lvl="1"/>
            <a:r>
              <a:rPr lang="en-US" altLang="zh-CN" dirty="0"/>
              <a:t>&lt;</a:t>
            </a:r>
            <a:r>
              <a:rPr lang="zh-CN" altLang="en-US" dirty="0"/>
              <a:t>数据类型</a:t>
            </a:r>
            <a:r>
              <a:rPr lang="en-US" altLang="zh-CN" dirty="0"/>
              <a:t>&gt; {&lt;</a:t>
            </a:r>
            <a:r>
              <a:rPr lang="zh-CN" altLang="en-US" dirty="0"/>
              <a:t>值列表</a:t>
            </a:r>
            <a:r>
              <a:rPr lang="en-US" altLang="zh-CN" dirty="0"/>
              <a:t>&gt;}</a:t>
            </a:r>
          </a:p>
          <a:p>
            <a:pPr lvl="1"/>
            <a:r>
              <a:rPr lang="en-US" altLang="zh-CN" dirty="0"/>
              <a:t>{&lt;</a:t>
            </a:r>
            <a:r>
              <a:rPr lang="zh-CN" altLang="en-US" dirty="0"/>
              <a:t>值列表</a:t>
            </a:r>
            <a:r>
              <a:rPr lang="en-US" altLang="zh-CN" dirty="0"/>
              <a:t>&gt;}</a:t>
            </a:r>
          </a:p>
          <a:p>
            <a:r>
              <a:rPr lang="en-US" altLang="zh-CN" dirty="0"/>
              <a:t>【</a:t>
            </a:r>
            <a:r>
              <a:rPr lang="zh-CN" altLang="en-US" dirty="0"/>
              <a:t>例</a:t>
            </a:r>
            <a:r>
              <a:rPr lang="en-US" altLang="zh-CN" dirty="0"/>
              <a:t>】</a:t>
            </a:r>
          </a:p>
          <a:p>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a{1}, b[10]={1,2,3};</a:t>
            </a:r>
          </a:p>
          <a:p>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*pa = </a:t>
            </a:r>
            <a:r>
              <a:rPr lang="en-US" altLang="zh-CN" b="1" dirty="0">
                <a:solidFill>
                  <a:srgbClr val="0000FF"/>
                </a:solidFill>
                <a:latin typeface="Courier New" panose="02070309020205020404" pitchFamily="49" charset="0"/>
                <a:cs typeface="Courier New" panose="02070309020205020404" pitchFamily="49" charset="0"/>
              </a:rPr>
              <a:t>new</a:t>
            </a:r>
            <a:r>
              <a:rPr lang="en-US" altLang="zh-CN"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{1};</a:t>
            </a:r>
            <a:endParaRPr lang="zh-CN" altLang="en-US" b="1" dirty="0">
              <a:latin typeface="Courier New" panose="02070309020205020404" pitchFamily="49" charset="0"/>
              <a:cs typeface="Courier New" panose="02070309020205020404" pitchFamily="49" charset="0"/>
            </a:endParaRPr>
          </a:p>
        </p:txBody>
      </p:sp>
      <p:sp>
        <p:nvSpPr>
          <p:cNvPr id="3" name="标题 2">
            <a:extLst>
              <a:ext uri="{FF2B5EF4-FFF2-40B4-BE49-F238E27FC236}">
                <a16:creationId xmlns="" xmlns:a16="http://schemas.microsoft.com/office/drawing/2014/main" id="{674478F8-FBAF-41FA-9EA4-8EA41E7EAC36}"/>
              </a:ext>
            </a:extLst>
          </p:cNvPr>
          <p:cNvSpPr>
            <a:spLocks noGrp="1"/>
          </p:cNvSpPr>
          <p:nvPr>
            <p:ph type="title"/>
          </p:nvPr>
        </p:nvSpPr>
        <p:spPr/>
        <p:txBody>
          <a:bodyPr/>
          <a:lstStyle/>
          <a:p>
            <a:r>
              <a:rPr lang="zh-CN" altLang="en-US" dirty="0"/>
              <a:t>值构造运算符</a:t>
            </a:r>
          </a:p>
        </p:txBody>
      </p:sp>
      <p:sp>
        <p:nvSpPr>
          <p:cNvPr id="4" name="Rectangle 2">
            <a:extLst>
              <a:ext uri="{FF2B5EF4-FFF2-40B4-BE49-F238E27FC236}">
                <a16:creationId xmlns="" xmlns:a16="http://schemas.microsoft.com/office/drawing/2014/main" id="{FB94B0A1-3064-4A0C-8446-B4DE5FADAEC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718D95A2-2C1A-4CD7-BBA7-BABC4D11954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660D4388-B724-4F5A-82C8-BDCABABE2BA4}"/>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F9D7B769-0D0B-4C58-B8DF-9E82CD726CE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D3B9F5DB-FBAD-461B-A080-CBD9718B015C}"/>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DA3974C4-F39B-46B6-A757-79DC06774F3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A1CEE0E8-1726-4F0A-A6BE-E29A35228E0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23035E70-FBA3-48BD-8375-6657FF70C88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29354300-E631-48C4-94F1-C08078DF608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D97ABB36-2CA1-4A4C-8142-F0780924725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 xmlns:a16="http://schemas.microsoft.com/office/drawing/2014/main" id="{680B4FCC-2590-4A89-9CF3-EDCC8151498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5" name="矩形 14">
            <a:hlinkClick r:id="" action="ppaction://noaction"/>
            <a:extLst>
              <a:ext uri="{FF2B5EF4-FFF2-40B4-BE49-F238E27FC236}">
                <a16:creationId xmlns="" xmlns:a16="http://schemas.microsoft.com/office/drawing/2014/main" id="{BC471B69-6DBA-4997-925D-8288F4007D7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6" name="矩形 15">
            <a:hlinkClick r:id="" action="ppaction://noaction"/>
            <a:extLst>
              <a:ext uri="{FF2B5EF4-FFF2-40B4-BE49-F238E27FC236}">
                <a16:creationId xmlns="" xmlns:a16="http://schemas.microsoft.com/office/drawing/2014/main" id="{189EDEB6-0930-46CD-A5D8-5CADE6F70A6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20090735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限定运算符</a:t>
            </a:r>
          </a:p>
        </p:txBody>
      </p:sp>
      <p:sp>
        <p:nvSpPr>
          <p:cNvPr id="3" name="内容占位符 2"/>
          <p:cNvSpPr>
            <a:spLocks noGrp="1"/>
          </p:cNvSpPr>
          <p:nvPr>
            <p:ph idx="1"/>
          </p:nvPr>
        </p:nvSpPr>
        <p:spPr/>
        <p:txBody>
          <a:bodyPr/>
          <a:lstStyle/>
          <a:p>
            <a:r>
              <a:rPr lang="zh-CN" altLang="en-US" dirty="0"/>
              <a:t>没有明确运算含义的运算符</a:t>
            </a:r>
            <a:endParaRPr lang="en-US" altLang="zh-CN" dirty="0"/>
          </a:p>
          <a:p>
            <a:r>
              <a:rPr lang="zh-CN" altLang="en-US" dirty="0"/>
              <a:t>限定运算符</a:t>
            </a:r>
            <a:endParaRPr lang="en-US" altLang="zh-CN" dirty="0"/>
          </a:p>
          <a:p>
            <a:pPr lvl="1"/>
            <a:r>
              <a:rPr lang="zh-CN" altLang="en-US" dirty="0"/>
              <a:t>作用域限定符</a:t>
            </a:r>
            <a:r>
              <a:rPr lang="en-US" altLang="zh-CN" dirty="0"/>
              <a:t>::</a:t>
            </a:r>
          </a:p>
          <a:p>
            <a:pPr lvl="2"/>
            <a:r>
              <a:rPr lang="zh-CN" altLang="en-US" dirty="0"/>
              <a:t>用于类的成员</a:t>
            </a:r>
            <a:endParaRPr lang="en-US" altLang="zh-CN" dirty="0"/>
          </a:p>
          <a:p>
            <a:pPr lvl="3"/>
            <a:r>
              <a:rPr lang="en-US" altLang="zh-CN" dirty="0"/>
              <a:t>&lt;</a:t>
            </a:r>
            <a:r>
              <a:rPr lang="zh-CN" altLang="en-US" dirty="0"/>
              <a:t>类名</a:t>
            </a:r>
            <a:r>
              <a:rPr lang="en-US" altLang="zh-CN" dirty="0"/>
              <a:t>&gt; :: &lt;</a:t>
            </a:r>
            <a:r>
              <a:rPr lang="zh-CN" altLang="en-US" dirty="0"/>
              <a:t>类成员名</a:t>
            </a:r>
            <a:r>
              <a:rPr lang="en-US" altLang="zh-CN" dirty="0"/>
              <a:t>&gt;</a:t>
            </a:r>
          </a:p>
          <a:p>
            <a:pPr lvl="2"/>
            <a:r>
              <a:rPr lang="zh-CN" altLang="en-US" dirty="0"/>
              <a:t>用于全局变量或名字空间变量</a:t>
            </a:r>
            <a:endParaRPr lang="en-US" altLang="zh-CN" dirty="0"/>
          </a:p>
          <a:p>
            <a:pPr lvl="3"/>
            <a:r>
              <a:rPr lang="en-US" altLang="zh-CN" dirty="0"/>
              <a:t>:: a</a:t>
            </a:r>
            <a:r>
              <a:rPr lang="zh-CN" altLang="en-US" dirty="0"/>
              <a:t>（指明</a:t>
            </a:r>
            <a:r>
              <a:rPr lang="en-US" altLang="zh-CN" dirty="0"/>
              <a:t>a</a:t>
            </a:r>
            <a:r>
              <a:rPr lang="zh-CN" altLang="en-US" dirty="0"/>
              <a:t>为全局变量）</a:t>
            </a:r>
            <a:endParaRPr lang="en-US" altLang="zh-CN" dirty="0"/>
          </a:p>
          <a:p>
            <a:pPr lvl="3"/>
            <a:r>
              <a:rPr lang="en-US" altLang="zh-CN" dirty="0"/>
              <a:t>&lt;</a:t>
            </a:r>
            <a:r>
              <a:rPr lang="zh-CN" altLang="en-US" dirty="0"/>
              <a:t>名字空间名</a:t>
            </a:r>
            <a:r>
              <a:rPr lang="en-US" altLang="zh-CN" dirty="0"/>
              <a:t>&gt; :: &lt;</a:t>
            </a:r>
            <a:r>
              <a:rPr lang="zh-CN" altLang="en-US" dirty="0"/>
              <a:t>变量名</a:t>
            </a:r>
            <a:r>
              <a:rPr lang="en-US" altLang="zh-CN" dirty="0"/>
              <a:t>&gt;</a:t>
            </a:r>
          </a:p>
        </p:txBody>
      </p:sp>
      <p:sp>
        <p:nvSpPr>
          <p:cNvPr id="4" name="Rectangle 2">
            <a:extLst>
              <a:ext uri="{FF2B5EF4-FFF2-40B4-BE49-F238E27FC236}">
                <a16:creationId xmlns="" xmlns:a16="http://schemas.microsoft.com/office/drawing/2014/main" id="{EFB5B46A-37FA-4C58-809B-5B3314F180F6}"/>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09CDC518-E994-45CA-A4D9-29642576010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A39F38FD-4A51-48D6-889E-7DCEC155DFD2}"/>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8796E2BB-1EF7-40F0-90C8-B2FE64BA15A5}"/>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8407E60B-4929-4EC7-A326-7FF859EC2755}"/>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3" action="ppaction://hlinksldjump"/>
            <a:extLst>
              <a:ext uri="{FF2B5EF4-FFF2-40B4-BE49-F238E27FC236}">
                <a16:creationId xmlns="" xmlns:a16="http://schemas.microsoft.com/office/drawing/2014/main" id="{1E1C6ED2-2875-4036-A5F5-FA7D8A14630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58600DD8-820E-4B4C-9407-413F67E3F80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3CAF64AF-C211-46C4-9907-560FFAC3CE6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52CDF77F-EA2C-4E58-9788-ED08CC99B02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3DF43237-A213-41DF-8B6A-6CFFD6C1CF3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 xmlns:a16="http://schemas.microsoft.com/office/drawing/2014/main" id="{048446AC-6E0D-4E06-8C23-805BD77CEE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5" name="矩形 14">
            <a:hlinkClick r:id="" action="ppaction://noaction"/>
            <a:extLst>
              <a:ext uri="{FF2B5EF4-FFF2-40B4-BE49-F238E27FC236}">
                <a16:creationId xmlns="" xmlns:a16="http://schemas.microsoft.com/office/drawing/2014/main" id="{944B4E78-36DE-49CD-9844-F5E64BAAB84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6" name="矩形 15">
            <a:hlinkClick r:id="" action="ppaction://noaction"/>
            <a:extLst>
              <a:ext uri="{FF2B5EF4-FFF2-40B4-BE49-F238E27FC236}">
                <a16:creationId xmlns="" xmlns:a16="http://schemas.microsoft.com/office/drawing/2014/main" id="{676227A4-A01D-46E6-BB77-1B219F2375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11986543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限定运算符</a:t>
            </a:r>
          </a:p>
        </p:txBody>
      </p:sp>
      <p:sp>
        <p:nvSpPr>
          <p:cNvPr id="3" name="内容占位符 2"/>
          <p:cNvSpPr>
            <a:spLocks noGrp="1"/>
          </p:cNvSpPr>
          <p:nvPr>
            <p:ph idx="1"/>
          </p:nvPr>
        </p:nvSpPr>
        <p:spPr/>
        <p:txBody>
          <a:bodyPr/>
          <a:lstStyle/>
          <a:p>
            <a:r>
              <a:rPr lang="zh-CN" altLang="en-US" dirty="0"/>
              <a:t>限定运算符</a:t>
            </a:r>
            <a:endParaRPr lang="en-US" altLang="zh-CN" dirty="0"/>
          </a:p>
          <a:p>
            <a:pPr lvl="1"/>
            <a:r>
              <a:rPr lang="zh-CN" altLang="en-US" dirty="0"/>
              <a:t>成员选择符</a:t>
            </a:r>
            <a:endParaRPr lang="en-US" altLang="zh-CN" dirty="0"/>
          </a:p>
          <a:p>
            <a:pPr lvl="2"/>
            <a:r>
              <a:rPr lang="en-US" altLang="zh-CN" dirty="0"/>
              <a:t>.</a:t>
            </a:r>
          </a:p>
          <a:p>
            <a:pPr lvl="3"/>
            <a:r>
              <a:rPr lang="en-US" altLang="zh-CN" dirty="0"/>
              <a:t>&lt;</a:t>
            </a:r>
            <a:r>
              <a:rPr lang="zh-CN" altLang="en-US" dirty="0"/>
              <a:t>对象名</a:t>
            </a:r>
            <a:r>
              <a:rPr lang="en-US" altLang="zh-CN" dirty="0"/>
              <a:t>&gt; . &lt;</a:t>
            </a:r>
            <a:r>
              <a:rPr lang="zh-CN" altLang="en-US" dirty="0"/>
              <a:t>类成员</a:t>
            </a:r>
            <a:r>
              <a:rPr lang="en-US" altLang="zh-CN" dirty="0"/>
              <a:t>&gt;</a:t>
            </a:r>
          </a:p>
          <a:p>
            <a:pPr lvl="2"/>
            <a:r>
              <a:rPr lang="zh-CN" altLang="en-US" sz="2400" b="1" dirty="0">
                <a:solidFill>
                  <a:srgbClr val="233DA9"/>
                </a:solidFill>
                <a:latin typeface="宋体" charset="-122"/>
              </a:rPr>
              <a:t>-&gt;</a:t>
            </a:r>
            <a:endParaRPr lang="zh-CN" altLang="en-US" dirty="0">
              <a:solidFill>
                <a:srgbClr val="233DA9"/>
              </a:solidFill>
            </a:endParaRPr>
          </a:p>
          <a:p>
            <a:pPr lvl="3"/>
            <a:r>
              <a:rPr lang="en-US" altLang="zh-CN" dirty="0"/>
              <a:t>&lt;</a:t>
            </a:r>
            <a:r>
              <a:rPr lang="zh-CN" altLang="en-US" dirty="0"/>
              <a:t>对象指针</a:t>
            </a:r>
            <a:r>
              <a:rPr lang="en-US" altLang="zh-CN" dirty="0"/>
              <a:t>&gt; </a:t>
            </a:r>
            <a:r>
              <a:rPr lang="zh-CN" altLang="en-US" b="1" dirty="0">
                <a:solidFill>
                  <a:srgbClr val="233DA9"/>
                </a:solidFill>
                <a:latin typeface="宋体" charset="-122"/>
              </a:rPr>
              <a:t>-&gt; </a:t>
            </a:r>
            <a:r>
              <a:rPr lang="en-US" altLang="zh-CN" dirty="0"/>
              <a:t>&lt;</a:t>
            </a:r>
            <a:r>
              <a:rPr lang="zh-CN" altLang="en-US" dirty="0"/>
              <a:t>类成员</a:t>
            </a:r>
            <a:r>
              <a:rPr lang="en-US" altLang="zh-CN" dirty="0"/>
              <a:t>&gt;</a:t>
            </a:r>
            <a:endParaRPr lang="zh-CN" altLang="en-US" dirty="0"/>
          </a:p>
          <a:p>
            <a:pPr lvl="3"/>
            <a:endParaRPr lang="zh-CN" altLang="en-US" dirty="0"/>
          </a:p>
        </p:txBody>
      </p:sp>
      <p:sp>
        <p:nvSpPr>
          <p:cNvPr id="4" name="Rectangle 2">
            <a:extLst>
              <a:ext uri="{FF2B5EF4-FFF2-40B4-BE49-F238E27FC236}">
                <a16:creationId xmlns="" xmlns:a16="http://schemas.microsoft.com/office/drawing/2014/main" id="{5C0F3C1B-1019-491C-AA70-0376A1BDB81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 xmlns:a16="http://schemas.microsoft.com/office/drawing/2014/main" id="{8065976B-A989-4849-9FAC-0CDE5F59612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 xmlns:a16="http://schemas.microsoft.com/office/drawing/2014/main" id="{0A6BB8B6-AF10-4E32-A8F1-50665FED937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 xmlns:a16="http://schemas.microsoft.com/office/drawing/2014/main" id="{74C43C67-8A5A-4A13-A13A-BA7AF55786AA}"/>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 xmlns:a16="http://schemas.microsoft.com/office/drawing/2014/main" id="{295D31E8-5064-46DB-9F9D-79837F571C47}"/>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 xmlns:a16="http://schemas.microsoft.com/office/drawing/2014/main" id="{52C7E21D-972C-4613-B720-CA82287A022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 xmlns:a16="http://schemas.microsoft.com/office/drawing/2014/main" id="{5FD2FA1F-6FFB-4357-AEE2-52AC4511D19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 xmlns:a16="http://schemas.microsoft.com/office/drawing/2014/main" id="{3FE18298-BFD8-4BF5-B56B-62992E4C945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 xmlns:a16="http://schemas.microsoft.com/office/drawing/2014/main" id="{00144DCF-33A8-48D3-B226-CC18A4FC94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 xmlns:a16="http://schemas.microsoft.com/office/drawing/2014/main" id="{F1B33EBE-E103-402E-B035-92BC588FA50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 xmlns:a16="http://schemas.microsoft.com/office/drawing/2014/main" id="{9EF05FCA-19E4-48E4-946D-14A1314EE66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 xmlns:a16="http://schemas.microsoft.com/office/drawing/2014/main" id="{BB58DE0B-6253-414F-A004-D2528B54CAA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 xmlns:a16="http://schemas.microsoft.com/office/drawing/2014/main" id="{41BDEE8E-8F69-47AB-9237-4A19B1DC045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34885523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运算符与表达式举例</a:t>
            </a:r>
          </a:p>
        </p:txBody>
      </p:sp>
      <p:sp>
        <p:nvSpPr>
          <p:cNvPr id="3" name="内容占位符 2"/>
          <p:cNvSpPr>
            <a:spLocks noGrp="1"/>
          </p:cNvSpPr>
          <p:nvPr>
            <p:ph idx="1"/>
          </p:nvPr>
        </p:nvSpPr>
        <p:spPr>
          <a:xfrm>
            <a:off x="107504" y="1802876"/>
            <a:ext cx="8153400" cy="2562228"/>
          </a:xfrm>
        </p:spPr>
        <p:txBody>
          <a:bodyPr/>
          <a:lstStyle/>
          <a:p>
            <a:r>
              <a:rPr lang="zh-CN" altLang="en-US" dirty="0"/>
              <a:t>编程序，计算下述各表达式，并将</a:t>
            </a:r>
            <a:r>
              <a:rPr lang="zh-CN" altLang="en-US" dirty="0">
                <a:solidFill>
                  <a:schemeClr val="hlink"/>
                </a:solidFill>
                <a:latin typeface="+mn-ea"/>
                <a:ea typeface="+mn-ea"/>
              </a:rPr>
              <a:t>表达式的值</a:t>
            </a:r>
            <a:r>
              <a:rPr lang="zh-CN" altLang="en-US" dirty="0">
                <a:latin typeface="+mn-ea"/>
                <a:ea typeface="+mn-ea"/>
              </a:rPr>
              <a:t>以及执行表达式后</a:t>
            </a:r>
            <a:r>
              <a:rPr lang="zh-CN" altLang="en-US" dirty="0">
                <a:solidFill>
                  <a:schemeClr val="hlink"/>
                </a:solidFill>
                <a:latin typeface="+mn-ea"/>
                <a:ea typeface="+mn-ea"/>
              </a:rPr>
              <a:t>被改变的那些相关变量的值</a:t>
            </a:r>
            <a:r>
              <a:rPr lang="zh-CN" altLang="en-US" dirty="0"/>
              <a:t>一并输出</a:t>
            </a:r>
            <a:endParaRPr lang="en-US" altLang="zh-CN" dirty="0"/>
          </a:p>
          <a:p>
            <a:r>
              <a:rPr lang="zh-CN" altLang="en-US" dirty="0"/>
              <a:t>注意，计算每一表达式前，总假定各相关变量的初值为：</a:t>
            </a:r>
          </a:p>
        </p:txBody>
      </p:sp>
      <p:sp>
        <p:nvSpPr>
          <p:cNvPr id="6" name="矩形 5"/>
          <p:cNvSpPr/>
          <p:nvPr/>
        </p:nvSpPr>
        <p:spPr>
          <a:xfrm>
            <a:off x="539552" y="4348261"/>
            <a:ext cx="7358114" cy="1384995"/>
          </a:xfrm>
          <a:prstGeom prst="rect">
            <a:avLst/>
          </a:prstGeom>
        </p:spPr>
        <p:txBody>
          <a:bodyPr wrap="square">
            <a:spAutoFit/>
          </a:bodyPr>
          <a:lstStyle/>
          <a:p>
            <a:r>
              <a:rPr lang="en-US" altLang="zh-CN" sz="2800" b="1" dirty="0" err="1">
                <a:solidFill>
                  <a:srgbClr val="0000FF"/>
                </a:solidFill>
                <a:latin typeface="Courier New" pitchFamily="49" charset="0"/>
                <a:ea typeface="楷体_GB2312" pitchFamily="49" charset="-122"/>
                <a:cs typeface="Courier New" pitchFamily="49" charset="0"/>
              </a:rPr>
              <a:t>int</a:t>
            </a:r>
            <a:r>
              <a:rPr lang="en-US" altLang="zh-CN" sz="2800" b="1" dirty="0">
                <a:solidFill>
                  <a:srgbClr val="0000FF"/>
                </a:solidFill>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i</a:t>
            </a:r>
            <a:r>
              <a:rPr lang="en-US" altLang="zh-CN" sz="2800" b="1" dirty="0">
                <a:latin typeface="Courier New" pitchFamily="49" charset="0"/>
                <a:ea typeface="楷体_GB2312" pitchFamily="49" charset="-122"/>
                <a:cs typeface="Courier New" pitchFamily="49" charset="0"/>
              </a:rPr>
              <a:t>=1, j=2, k=3;</a:t>
            </a:r>
          </a:p>
          <a:p>
            <a:r>
              <a:rPr lang="en-US" altLang="zh-CN" sz="2800" b="1" dirty="0">
                <a:solidFill>
                  <a:srgbClr val="0000FF"/>
                </a:solidFill>
                <a:latin typeface="Courier New" pitchFamily="49" charset="0"/>
                <a:ea typeface="楷体_GB2312" pitchFamily="49" charset="-122"/>
                <a:cs typeface="Courier New" pitchFamily="49" charset="0"/>
              </a:rPr>
              <a:t>char </a:t>
            </a:r>
            <a:r>
              <a:rPr lang="en-US" altLang="zh-CN" sz="2800" b="1" dirty="0" err="1">
                <a:latin typeface="Courier New" pitchFamily="49" charset="0"/>
                <a:ea typeface="楷体_GB2312" pitchFamily="49" charset="-122"/>
                <a:cs typeface="Courier New" pitchFamily="49" charset="0"/>
              </a:rPr>
              <a:t>ch</a:t>
            </a:r>
            <a:r>
              <a:rPr lang="en-US" altLang="zh-CN" sz="2800" b="1" dirty="0">
                <a:latin typeface="Courier New" pitchFamily="49" charset="0"/>
                <a:ea typeface="楷体_GB2312" pitchFamily="49" charset="-122"/>
                <a:cs typeface="Courier New" pitchFamily="49" charset="0"/>
              </a:rPr>
              <a:t>='B'; </a:t>
            </a:r>
          </a:p>
          <a:p>
            <a:r>
              <a:rPr lang="en-US" altLang="zh-CN" sz="2800" b="1" dirty="0">
                <a:solidFill>
                  <a:srgbClr val="0000FF"/>
                </a:solidFill>
                <a:latin typeface="Courier New" pitchFamily="49" charset="0"/>
                <a:ea typeface="楷体_GB2312" pitchFamily="49" charset="-122"/>
                <a:cs typeface="Courier New" pitchFamily="49" charset="0"/>
              </a:rPr>
              <a:t>double </a:t>
            </a:r>
            <a:r>
              <a:rPr lang="en-US" altLang="zh-CN" sz="2800" b="1" dirty="0">
                <a:latin typeface="Courier New" pitchFamily="49" charset="0"/>
                <a:ea typeface="楷体_GB2312" pitchFamily="49" charset="-122"/>
                <a:cs typeface="Courier New" pitchFamily="49" charset="0"/>
              </a:rPr>
              <a:t>x=1.1;</a:t>
            </a:r>
            <a:endParaRPr lang="zh-CN" altLang="en-US" sz="2800" dirty="0">
              <a:latin typeface="Courier New" pitchFamily="49" charset="0"/>
              <a:cs typeface="Courier New" pitchFamily="49" charset="0"/>
            </a:endParaRPr>
          </a:p>
        </p:txBody>
      </p:sp>
    </p:spTree>
    <p:extLst>
      <p:ext uri="{BB962C8B-B14F-4D97-AF65-F5344CB8AC3E}">
        <p14:creationId xmlns:p14="http://schemas.microsoft.com/office/powerpoint/2010/main" val="4289657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4282" y="1285861"/>
            <a:ext cx="8715436" cy="4247317"/>
          </a:xfrm>
          <a:prstGeom prst="rect">
            <a:avLst/>
          </a:prstGeom>
        </p:spPr>
        <p:txBody>
          <a:bodyPr wrap="square">
            <a:spAutoFit/>
          </a:bodyPr>
          <a:lstStyle/>
          <a:p>
            <a:pPr algn="just" eaLnBrk="1" hangingPunct="1">
              <a:buFont typeface="Wingdings" pitchFamily="2" charset="2"/>
              <a:buNone/>
            </a:pPr>
            <a:r>
              <a:rPr lang="zh-CN" altLang="en-US" b="1" dirty="0">
                <a:solidFill>
                  <a:srgbClr val="0000FF"/>
                </a:solidFill>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include </a:t>
            </a:r>
            <a:r>
              <a:rPr lang="en-US" altLang="zh-CN" b="1" dirty="0">
                <a:latin typeface="Courier New" pitchFamily="49" charset="0"/>
                <a:cs typeface="Courier New" pitchFamily="49" charset="0"/>
              </a:rPr>
              <a:t>&lt;</a:t>
            </a:r>
            <a:r>
              <a:rPr lang="en-US" altLang="zh-CN" b="1" dirty="0" err="1">
                <a:latin typeface="Courier New" pitchFamily="49" charset="0"/>
                <a:cs typeface="Courier New" pitchFamily="49" charset="0"/>
              </a:rPr>
              <a:t>iostream.h</a:t>
            </a:r>
            <a:r>
              <a:rPr lang="en-US" altLang="zh-CN" b="1" dirty="0">
                <a:latin typeface="Courier New" pitchFamily="49" charset="0"/>
                <a:cs typeface="Courier New" pitchFamily="49" charset="0"/>
              </a:rPr>
              <a:t>&gt;</a:t>
            </a:r>
          </a:p>
          <a:p>
            <a:pPr algn="just" eaLnBrk="1" hangingPunct="1">
              <a:buFont typeface="Wingdings" pitchFamily="2" charset="2"/>
              <a:buNone/>
            </a:pPr>
            <a:r>
              <a:rPr lang="en-US" altLang="zh-CN" b="1" dirty="0">
                <a:solidFill>
                  <a:srgbClr val="0000FF"/>
                </a:solidFill>
                <a:latin typeface="Courier New" pitchFamily="49" charset="0"/>
                <a:cs typeface="Courier New" pitchFamily="49" charset="0"/>
              </a:rPr>
              <a:t>void </a:t>
            </a:r>
            <a:r>
              <a:rPr lang="en-US" altLang="zh-CN" b="1" dirty="0">
                <a:latin typeface="Courier New" pitchFamily="49" charset="0"/>
                <a:cs typeface="Courier New" pitchFamily="49" charset="0"/>
              </a:rPr>
              <a:t>main() {</a:t>
            </a:r>
          </a:p>
          <a:p>
            <a:pPr algn="just" eaLnBrk="1" hangingPunct="1">
              <a:buFont typeface="Wingdings" pitchFamily="2" charset="2"/>
              <a:buNone/>
            </a:pPr>
            <a:r>
              <a:rPr lang="en-US" altLang="zh-CN" b="1" dirty="0">
                <a:solidFill>
                  <a:srgbClr val="0000FF"/>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a:t>
            </a:r>
          </a:p>
          <a:p>
            <a:pPr algn="just" eaLnBrk="1" hangingPunct="1">
              <a:buFont typeface="Wingdings" pitchFamily="2" charset="2"/>
              <a:buNone/>
            </a:pPr>
            <a:r>
              <a:rPr lang="en-US" altLang="zh-CN" b="1" dirty="0">
                <a:solidFill>
                  <a:srgbClr val="0000FF"/>
                </a:solidFill>
                <a:latin typeface="Courier New" pitchFamily="49" charset="0"/>
                <a:cs typeface="Courier New" pitchFamily="49" charset="0"/>
              </a:rPr>
              <a:t>    char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a:t>
            </a:r>
          </a:p>
          <a:p>
            <a:pPr algn="just" eaLnBrk="1" hangingPunct="1">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double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x=1.1;</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 char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 double x=1.1;\n“;</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&lt;&lt;"20/3.0 +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=&gt; "&lt;&lt;(20/3.0 +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  x=1.1;</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&lt;&lt;"20/3+ j++%3 + '0' =&gt; "&lt;&lt;(20/3+ j++%3 + '0');</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  j="&lt;&lt;j&lt;&lt;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  x=1.1;</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&lt;&lt;"x*=i+19 =&gt; "&lt;&lt;(x*=i+19);</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  x="&lt;&lt;x&lt;&lt;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p>
        </p:txBody>
      </p:sp>
      <p:sp>
        <p:nvSpPr>
          <p:cNvPr id="7" name="矩形 6"/>
          <p:cNvSpPr/>
          <p:nvPr/>
        </p:nvSpPr>
        <p:spPr>
          <a:xfrm>
            <a:off x="5160964" y="3807119"/>
            <a:ext cx="2500330" cy="285752"/>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429124" y="2996952"/>
            <a:ext cx="1857388" cy="285752"/>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714744" y="4572008"/>
            <a:ext cx="1357322" cy="285752"/>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48128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矩形 3"/>
          <p:cNvSpPr/>
          <p:nvPr/>
        </p:nvSpPr>
        <p:spPr>
          <a:xfrm>
            <a:off x="467544" y="1844824"/>
            <a:ext cx="8208912" cy="3139321"/>
          </a:xfrm>
          <a:prstGeom prst="rect">
            <a:avLst/>
          </a:prstGeom>
        </p:spPr>
        <p:txBody>
          <a:bodyPr wrap="square">
            <a:spAutoFit/>
          </a:bodyPr>
          <a:lstStyle/>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  x=1.1;</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&lt;&lt;"k++*</a:t>
            </a:r>
            <a:r>
              <a:rPr lang="en-US" altLang="zh-CN" b="1" dirty="0" err="1">
                <a:latin typeface="Courier New" pitchFamily="49" charset="0"/>
                <a:cs typeface="Courier New" pitchFamily="49" charset="0"/>
              </a:rPr>
              <a:t>j++</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=&gt; "&lt;&lt;k++*</a:t>
            </a:r>
            <a:r>
              <a:rPr lang="en-US" altLang="zh-CN" b="1" dirty="0" err="1">
                <a:latin typeface="Courier New" pitchFamily="49" charset="0"/>
                <a:cs typeface="Courier New" pitchFamily="49" charset="0"/>
              </a:rPr>
              <a:t>j++</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  j="&lt;&lt;j&lt;&lt;"  k="&lt;&lt;k&lt;&lt;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  x=1.1;</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&lt;&lt;"++k*++j*++</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=&gt; "&lt;&lt;++k*++j*++</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  j="&lt;&lt;j&lt;&lt;"  k="&lt;&lt;k&lt;&lt;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  x=1.1;</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&lt;&lt;"k=(</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=5,j+=</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i+j</a:t>
            </a:r>
            <a:r>
              <a:rPr lang="en-US" altLang="zh-CN" b="1" dirty="0">
                <a:latin typeface="Courier New" pitchFamily="49" charset="0"/>
                <a:cs typeface="Courier New" pitchFamily="49" charset="0"/>
              </a:rPr>
              <a:t>) =&gt; "&lt;&lt;(k=(</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=5,j+=</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i+j</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  j="&lt;&lt;j</a:t>
            </a:r>
          </a:p>
          <a:p>
            <a:pPr algn="just" eaLnBrk="1" hangingPunct="1">
              <a:buFont typeface="Wingdings" pitchFamily="2" charset="2"/>
              <a:buNone/>
            </a:pPr>
            <a:r>
              <a:rPr lang="en-US" altLang="zh-CN" b="1" dirty="0">
                <a:latin typeface="Courier New" pitchFamily="49" charset="0"/>
                <a:cs typeface="Courier New" pitchFamily="49" charset="0"/>
              </a:rPr>
              <a:t>    &lt;&lt;"  k="&lt;&lt;k&lt;&lt;"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a:t>
            </a:r>
          </a:p>
        </p:txBody>
      </p:sp>
      <p:sp>
        <p:nvSpPr>
          <p:cNvPr id="5" name="矩形 4"/>
          <p:cNvSpPr/>
          <p:nvPr/>
        </p:nvSpPr>
        <p:spPr>
          <a:xfrm>
            <a:off x="4536281" y="2204864"/>
            <a:ext cx="1643074" cy="214314"/>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36281" y="2996952"/>
            <a:ext cx="1643074" cy="214314"/>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24128" y="3861048"/>
            <a:ext cx="3000396" cy="214314"/>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68410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6">
                    <a:lumMod val="75000"/>
                  </a:schemeClr>
                </a:solidFill>
              </a:rPr>
              <a:t>运行结果</a:t>
            </a:r>
          </a:p>
        </p:txBody>
      </p:sp>
      <p:sp>
        <p:nvSpPr>
          <p:cNvPr id="6" name="矩形 5"/>
          <p:cNvSpPr/>
          <p:nvPr/>
        </p:nvSpPr>
        <p:spPr>
          <a:xfrm>
            <a:off x="285720" y="1785926"/>
            <a:ext cx="8643998" cy="3194721"/>
          </a:xfrm>
          <a:prstGeom prst="rect">
            <a:avLst/>
          </a:prstGeom>
        </p:spPr>
        <p:txBody>
          <a:bodyPr wrap="square">
            <a:spAutoFit/>
          </a:bodyPr>
          <a:lstStyle/>
          <a:p>
            <a:pPr algn="just" eaLnBrk="1" hangingPunct="1">
              <a:lnSpc>
                <a:spcPct val="120000"/>
              </a:lnSpc>
              <a:buFont typeface="Wingdings" pitchFamily="2" charset="2"/>
              <a:buNone/>
            </a:pP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=1,j=2,k=3;  char </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='B';  double x=1.1;</a:t>
            </a:r>
          </a:p>
          <a:p>
            <a:pPr algn="just" eaLnBrk="1" hangingPunct="1">
              <a:lnSpc>
                <a:spcPct val="120000"/>
              </a:lnSpc>
              <a:buFont typeface="Wingdings" pitchFamily="2" charset="2"/>
              <a:buNone/>
            </a:pPr>
            <a:r>
              <a:rPr lang="en-US" altLang="zh-CN" sz="2400" b="1" dirty="0">
                <a:latin typeface="Courier New" pitchFamily="49" charset="0"/>
                <a:cs typeface="Courier New" pitchFamily="49" charset="0"/>
              </a:rPr>
              <a:t>20/3.0 +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=&gt; 6.66667;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a:t>
            </a:r>
          </a:p>
          <a:p>
            <a:pPr algn="just" eaLnBrk="1" hangingPunct="1">
              <a:lnSpc>
                <a:spcPct val="120000"/>
              </a:lnSpc>
              <a:buFont typeface="Wingdings" pitchFamily="2" charset="2"/>
              <a:buNone/>
            </a:pPr>
            <a:r>
              <a:rPr lang="en-US" altLang="zh-CN" sz="2400" b="1" dirty="0">
                <a:latin typeface="Courier New" pitchFamily="49" charset="0"/>
                <a:cs typeface="Courier New" pitchFamily="49" charset="0"/>
              </a:rPr>
              <a:t>20/3+ j++%3 + '0' =&gt; 56;  j=3</a:t>
            </a:r>
          </a:p>
          <a:p>
            <a:pPr algn="just" eaLnBrk="1" hangingPunct="1">
              <a:lnSpc>
                <a:spcPct val="120000"/>
              </a:lnSpc>
              <a:buFont typeface="Wingdings" pitchFamily="2" charset="2"/>
              <a:buNone/>
            </a:pPr>
            <a:r>
              <a:rPr lang="en-US" altLang="zh-CN" sz="2400" b="1" dirty="0">
                <a:latin typeface="Courier New" pitchFamily="49" charset="0"/>
                <a:cs typeface="Courier New" pitchFamily="49" charset="0"/>
              </a:rPr>
              <a:t>x*=i+19 =&gt; 22;  x=22</a:t>
            </a:r>
          </a:p>
          <a:p>
            <a:pPr algn="just" eaLnBrk="1" hangingPunct="1">
              <a:lnSpc>
                <a:spcPct val="120000"/>
              </a:lnSpc>
              <a:buFont typeface="Wingdings" pitchFamily="2" charset="2"/>
              <a:buNone/>
            </a:pPr>
            <a:r>
              <a:rPr lang="en-US" altLang="zh-CN" sz="2400" b="1" dirty="0">
                <a:latin typeface="Courier New" pitchFamily="49" charset="0"/>
                <a:cs typeface="Courier New" pitchFamily="49" charset="0"/>
              </a:rPr>
              <a:t>k++*j++*</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=&gt; 6;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=2  j=3  k=4</a:t>
            </a:r>
          </a:p>
          <a:p>
            <a:pPr algn="just" eaLnBrk="1" hangingPunct="1">
              <a:lnSpc>
                <a:spcPct val="120000"/>
              </a:lnSpc>
              <a:buFont typeface="Wingdings" pitchFamily="2" charset="2"/>
              <a:buNone/>
            </a:pPr>
            <a:r>
              <a:rPr lang="en-US" altLang="zh-CN" sz="2400" b="1" dirty="0">
                <a:latin typeface="Courier New" pitchFamily="49" charset="0"/>
                <a:cs typeface="Courier New" pitchFamily="49" charset="0"/>
              </a:rPr>
              <a:t>++k*++j*++</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=&gt; 24;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=2  j=3  k=4</a:t>
            </a:r>
          </a:p>
          <a:p>
            <a:pPr algn="just" eaLnBrk="1" hangingPunct="1">
              <a:lnSpc>
                <a:spcPct val="120000"/>
              </a:lnSpc>
              <a:buFont typeface="Wingdings" pitchFamily="2" charset="2"/>
              <a:buNone/>
            </a:pPr>
            <a:r>
              <a:rPr lang="en-US" altLang="zh-CN" sz="2400" b="1" dirty="0">
                <a:latin typeface="Courier New" pitchFamily="49" charset="0"/>
                <a:cs typeface="Courier New" pitchFamily="49" charset="0"/>
              </a:rPr>
              <a:t>k=(</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=5,j+=</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i+j</a:t>
            </a:r>
            <a:r>
              <a:rPr lang="en-US" altLang="zh-CN" sz="2400" b="1" dirty="0">
                <a:latin typeface="Courier New" pitchFamily="49" charset="0"/>
                <a:cs typeface="Courier New" pitchFamily="49" charset="0"/>
              </a:rPr>
              <a:t>) =&gt; 73;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=5 j=68 k=73 </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=A</a:t>
            </a:r>
            <a:r>
              <a:rPr lang="en-US" altLang="zh-CN" sz="2400" b="1" dirty="0">
                <a:latin typeface="Courier New" pitchFamily="49" charset="0"/>
                <a:ea typeface="楷体_GB2312" pitchFamily="49" charset="-122"/>
                <a:cs typeface="Courier New" pitchFamily="49" charset="0"/>
              </a:rPr>
              <a:t> </a:t>
            </a:r>
            <a:endParaRPr lang="zh-CN" altLang="en-US" sz="2400" b="1" dirty="0">
              <a:latin typeface="Courier New" pitchFamily="49" charset="0"/>
              <a:ea typeface="楷体_GB2312" pitchFamily="49" charset="-122"/>
              <a:cs typeface="Courier New" pitchFamily="49" charset="0"/>
            </a:endParaRPr>
          </a:p>
        </p:txBody>
      </p:sp>
    </p:spTree>
    <p:extLst>
      <p:ext uri="{BB962C8B-B14F-4D97-AF65-F5344CB8AC3E}">
        <p14:creationId xmlns:p14="http://schemas.microsoft.com/office/powerpoint/2010/main" val="33155027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剖析点评</a:t>
            </a:r>
          </a:p>
        </p:txBody>
      </p:sp>
      <p:sp>
        <p:nvSpPr>
          <p:cNvPr id="3" name="内容占位符 2"/>
          <p:cNvSpPr>
            <a:spLocks noGrp="1"/>
          </p:cNvSpPr>
          <p:nvPr>
            <p:ph idx="1"/>
          </p:nvPr>
        </p:nvSpPr>
        <p:spPr/>
        <p:txBody>
          <a:bodyPr/>
          <a:lstStyle/>
          <a:p>
            <a:r>
              <a:rPr lang="zh-CN" altLang="en-US" dirty="0"/>
              <a:t>整数除以整数 </a:t>
            </a:r>
            <a:r>
              <a:rPr lang="zh-CN" altLang="en-US" b="1" dirty="0">
                <a:solidFill>
                  <a:srgbClr val="86006A"/>
                </a:solidFill>
                <a:latin typeface="Courier New" pitchFamily="49" charset="0"/>
                <a:cs typeface="Courier New" pitchFamily="49" charset="0"/>
              </a:rPr>
              <a:t>20/3</a:t>
            </a:r>
            <a:r>
              <a:rPr lang="zh-CN" altLang="en-US" dirty="0"/>
              <a:t> 的结果仍为整数（甩掉小数部分），而整数除以浮点数</a:t>
            </a:r>
            <a:r>
              <a:rPr lang="zh-CN" altLang="en-US" b="1" dirty="0">
                <a:solidFill>
                  <a:srgbClr val="86006A"/>
                </a:solidFill>
                <a:latin typeface="Courier New" pitchFamily="49" charset="0"/>
                <a:cs typeface="Courier New" pitchFamily="49" charset="0"/>
              </a:rPr>
              <a:t>20/3.0</a:t>
            </a:r>
            <a:r>
              <a:rPr lang="zh-CN" altLang="en-US" dirty="0"/>
              <a:t>的结果则为浮点数。</a:t>
            </a:r>
            <a:endParaRPr lang="en-US" altLang="zh-CN" dirty="0"/>
          </a:p>
          <a:p>
            <a:r>
              <a:rPr lang="zh-CN" altLang="en-US" dirty="0"/>
              <a:t>前缀减量</a:t>
            </a:r>
            <a:r>
              <a:rPr lang="zh-CN" altLang="en-US" b="1" dirty="0">
                <a:solidFill>
                  <a:srgbClr val="86006A"/>
                </a:solidFill>
                <a:latin typeface="Courier New" pitchFamily="49" charset="0"/>
                <a:cs typeface="Courier New" pitchFamily="49" charset="0"/>
              </a:rPr>
              <a:t>--</a:t>
            </a:r>
            <a:r>
              <a:rPr lang="en-US" altLang="zh-CN" b="1" dirty="0" err="1">
                <a:solidFill>
                  <a:srgbClr val="86006A"/>
                </a:solidFill>
                <a:latin typeface="Courier New" pitchFamily="49" charset="0"/>
                <a:cs typeface="Courier New" pitchFamily="49" charset="0"/>
              </a:rPr>
              <a:t>i</a:t>
            </a:r>
            <a:r>
              <a:rPr lang="zh-CN" altLang="en-US" dirty="0"/>
              <a:t>又作为分量参加其他运算，是先令</a:t>
            </a:r>
            <a:r>
              <a:rPr lang="en-US" altLang="zh-CN" dirty="0" err="1"/>
              <a:t>i</a:t>
            </a:r>
            <a:r>
              <a:rPr lang="zh-CN" altLang="en-US" dirty="0"/>
              <a:t>减1，然后再去参加运算；而后缀增量 </a:t>
            </a:r>
            <a:r>
              <a:rPr lang="en-US" altLang="zh-CN" b="1" dirty="0">
                <a:solidFill>
                  <a:srgbClr val="86006A"/>
                </a:solidFill>
                <a:latin typeface="Courier New" pitchFamily="49" charset="0"/>
                <a:cs typeface="Courier New" pitchFamily="49" charset="0"/>
              </a:rPr>
              <a:t>j++ </a:t>
            </a:r>
            <a:r>
              <a:rPr lang="zh-CN" altLang="en-US" dirty="0"/>
              <a:t>也作为分量参加其他运算，先令</a:t>
            </a:r>
            <a:r>
              <a:rPr lang="en-US" altLang="zh-CN" dirty="0"/>
              <a:t>j</a:t>
            </a:r>
            <a:r>
              <a:rPr lang="zh-CN" altLang="en-US" dirty="0"/>
              <a:t>参加其他运算，而后再令</a:t>
            </a:r>
            <a:r>
              <a:rPr lang="en-US" altLang="zh-CN" b="1" dirty="0">
                <a:solidFill>
                  <a:srgbClr val="86006A"/>
                </a:solidFill>
                <a:latin typeface="Courier New" pitchFamily="49" charset="0"/>
                <a:cs typeface="Courier New" pitchFamily="49" charset="0"/>
              </a:rPr>
              <a:t>j</a:t>
            </a:r>
            <a:r>
              <a:rPr lang="zh-CN" altLang="en-US" dirty="0"/>
              <a:t>加1。</a:t>
            </a:r>
            <a:endParaRPr lang="en-US" altLang="zh-CN" dirty="0"/>
          </a:p>
          <a:p>
            <a:r>
              <a:rPr lang="zh-CN" altLang="en-US" dirty="0"/>
              <a:t>字符参加运算时，使用的是其</a:t>
            </a:r>
            <a:r>
              <a:rPr lang="en-US" altLang="zh-CN" dirty="0"/>
              <a:t>ASCII</a:t>
            </a:r>
            <a:r>
              <a:rPr lang="zh-CN" altLang="en-US" dirty="0"/>
              <a:t>码值，如字符‘0’的</a:t>
            </a:r>
            <a:r>
              <a:rPr lang="en-US" altLang="zh-CN" dirty="0"/>
              <a:t>ASCII</a:t>
            </a:r>
            <a:r>
              <a:rPr lang="zh-CN" altLang="en-US" dirty="0"/>
              <a:t>码值为48，字符‘</a:t>
            </a:r>
            <a:r>
              <a:rPr lang="en-US" altLang="zh-CN" dirty="0"/>
              <a:t>B’</a:t>
            </a:r>
            <a:r>
              <a:rPr lang="zh-CN" altLang="en-US" dirty="0"/>
              <a:t>的</a:t>
            </a:r>
            <a:r>
              <a:rPr lang="en-US" altLang="zh-CN" dirty="0"/>
              <a:t>ASCII</a:t>
            </a:r>
            <a:r>
              <a:rPr lang="zh-CN" altLang="en-US" dirty="0"/>
              <a:t>码值为66等。</a:t>
            </a:r>
          </a:p>
        </p:txBody>
      </p:sp>
    </p:spTree>
    <p:extLst>
      <p:ext uri="{BB962C8B-B14F-4D97-AF65-F5344CB8AC3E}">
        <p14:creationId xmlns:p14="http://schemas.microsoft.com/office/powerpoint/2010/main" val="22844230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剖析点评</a:t>
            </a:r>
          </a:p>
        </p:txBody>
      </p:sp>
      <p:sp>
        <p:nvSpPr>
          <p:cNvPr id="3" name="内容占位符 2"/>
          <p:cNvSpPr>
            <a:spLocks noGrp="1"/>
          </p:cNvSpPr>
          <p:nvPr>
            <p:ph idx="1"/>
          </p:nvPr>
        </p:nvSpPr>
        <p:spPr/>
        <p:txBody>
          <a:bodyPr/>
          <a:lstStyle/>
          <a:p>
            <a:r>
              <a:rPr lang="en-US" altLang="zh-CN" b="1" dirty="0">
                <a:solidFill>
                  <a:srgbClr val="86006A"/>
                </a:solidFill>
                <a:latin typeface="Courier New" pitchFamily="49" charset="0"/>
                <a:cs typeface="Courier New" pitchFamily="49" charset="0"/>
              </a:rPr>
              <a:t>x*=i+19</a:t>
            </a:r>
            <a:r>
              <a:rPr lang="zh-CN" altLang="en-US" dirty="0"/>
              <a:t>等同于</a:t>
            </a:r>
            <a:r>
              <a:rPr lang="en-US" altLang="zh-CN" b="1" dirty="0">
                <a:solidFill>
                  <a:srgbClr val="86006A"/>
                </a:solidFill>
                <a:latin typeface="Courier New" pitchFamily="49" charset="0"/>
                <a:cs typeface="Courier New" pitchFamily="49" charset="0"/>
              </a:rPr>
              <a:t>x=x*(i+19)</a:t>
            </a:r>
            <a:r>
              <a:rPr lang="zh-CN" altLang="en-US" dirty="0">
                <a:latin typeface="Courier New" pitchFamily="49" charset="0"/>
                <a:cs typeface="Courier New" pitchFamily="49" charset="0"/>
              </a:rPr>
              <a:t>，</a:t>
            </a:r>
            <a:r>
              <a:rPr lang="zh-CN" altLang="en-US" dirty="0"/>
              <a:t>但并不等同于</a:t>
            </a:r>
            <a:r>
              <a:rPr lang="en-US" altLang="zh-CN" b="1" dirty="0">
                <a:solidFill>
                  <a:srgbClr val="86006A"/>
                </a:solidFill>
                <a:latin typeface="Courier New" pitchFamily="49" charset="0"/>
                <a:cs typeface="Courier New" pitchFamily="49" charset="0"/>
              </a:rPr>
              <a:t>x=x*i+19</a:t>
            </a:r>
          </a:p>
          <a:p>
            <a:r>
              <a:rPr lang="zh-CN" altLang="en-US" dirty="0"/>
              <a:t>计算</a:t>
            </a:r>
            <a:r>
              <a:rPr lang="en-US" altLang="zh-CN" b="1" dirty="0">
                <a:solidFill>
                  <a:srgbClr val="86006A"/>
                </a:solidFill>
                <a:latin typeface="Courier New" pitchFamily="49" charset="0"/>
                <a:cs typeface="Courier New" pitchFamily="49" charset="0"/>
              </a:rPr>
              <a:t>k++*j++*</a:t>
            </a:r>
            <a:r>
              <a:rPr lang="en-US" altLang="zh-CN" b="1" dirty="0" err="1">
                <a:solidFill>
                  <a:srgbClr val="86006A"/>
                </a:solidFill>
                <a:latin typeface="Courier New" pitchFamily="49" charset="0"/>
                <a:cs typeface="Courier New" pitchFamily="49" charset="0"/>
              </a:rPr>
              <a:t>i</a:t>
            </a:r>
            <a:r>
              <a:rPr lang="en-US" altLang="zh-CN" b="1" dirty="0">
                <a:solidFill>
                  <a:srgbClr val="86006A"/>
                </a:solidFill>
                <a:latin typeface="Courier New" pitchFamily="49" charset="0"/>
                <a:cs typeface="Courier New" pitchFamily="49" charset="0"/>
              </a:rPr>
              <a:t>++</a:t>
            </a:r>
            <a:r>
              <a:rPr lang="zh-CN" altLang="en-US" dirty="0"/>
              <a:t>时，先使用当前</a:t>
            </a:r>
            <a:r>
              <a:rPr lang="en-US" altLang="zh-CN" dirty="0" err="1"/>
              <a:t>i、j、k</a:t>
            </a:r>
            <a:r>
              <a:rPr lang="zh-CN" altLang="en-US" dirty="0"/>
              <a:t>的值去参加运算，而后</a:t>
            </a:r>
            <a:r>
              <a:rPr lang="en-US" altLang="zh-CN" dirty="0" err="1"/>
              <a:t>i、j、k</a:t>
            </a:r>
            <a:r>
              <a:rPr lang="zh-CN" altLang="en-US" dirty="0"/>
              <a:t>变量各“增1”；而计算</a:t>
            </a:r>
            <a:r>
              <a:rPr lang="zh-CN" altLang="en-US" b="1" dirty="0">
                <a:solidFill>
                  <a:srgbClr val="86006A"/>
                </a:solidFill>
                <a:latin typeface="Courier New" pitchFamily="49" charset="0"/>
                <a:cs typeface="Courier New" pitchFamily="49" charset="0"/>
              </a:rPr>
              <a:t>++</a:t>
            </a:r>
            <a:r>
              <a:rPr lang="en-US" altLang="zh-CN" b="1" dirty="0">
                <a:solidFill>
                  <a:srgbClr val="86006A"/>
                </a:solidFill>
                <a:latin typeface="Courier New" pitchFamily="49" charset="0"/>
                <a:cs typeface="Courier New" pitchFamily="49" charset="0"/>
              </a:rPr>
              <a:t>k*++j*++</a:t>
            </a:r>
            <a:r>
              <a:rPr lang="en-US" altLang="zh-CN" b="1" dirty="0" err="1">
                <a:solidFill>
                  <a:srgbClr val="86006A"/>
                </a:solidFill>
                <a:latin typeface="Courier New" pitchFamily="49" charset="0"/>
                <a:cs typeface="Courier New" pitchFamily="49" charset="0"/>
              </a:rPr>
              <a:t>i</a:t>
            </a:r>
            <a:r>
              <a:rPr lang="zh-CN" altLang="en-US" dirty="0"/>
              <a:t>时，先令</a:t>
            </a:r>
            <a:r>
              <a:rPr lang="en-US" altLang="zh-CN" dirty="0" err="1"/>
              <a:t>i、j、k</a:t>
            </a:r>
            <a:r>
              <a:rPr lang="zh-CN" altLang="en-US" dirty="0"/>
              <a:t>变量各“增1”，而后再使用增长后的值去参加运算</a:t>
            </a:r>
            <a:endParaRPr lang="en-US" altLang="zh-CN" dirty="0"/>
          </a:p>
          <a:p>
            <a:r>
              <a:rPr lang="zh-CN" altLang="en-US" dirty="0"/>
              <a:t>逗号表达式</a:t>
            </a:r>
            <a:r>
              <a:rPr lang="en-US" altLang="zh-CN" b="1" dirty="0" err="1">
                <a:solidFill>
                  <a:srgbClr val="86006A"/>
                </a:solidFill>
                <a:latin typeface="Courier New" pitchFamily="49" charset="0"/>
                <a:cs typeface="Courier New" pitchFamily="49" charset="0"/>
              </a:rPr>
              <a:t>i</a:t>
            </a:r>
            <a:r>
              <a:rPr lang="en-US" altLang="zh-CN" b="1" dirty="0">
                <a:solidFill>
                  <a:srgbClr val="86006A"/>
                </a:solidFill>
                <a:latin typeface="Courier New" pitchFamily="49" charset="0"/>
                <a:cs typeface="Courier New" pitchFamily="49" charset="0"/>
              </a:rPr>
              <a:t>=5,j+=</a:t>
            </a:r>
            <a:r>
              <a:rPr lang="en-US" altLang="zh-CN" b="1" dirty="0" err="1">
                <a:solidFill>
                  <a:srgbClr val="86006A"/>
                </a:solidFill>
                <a:latin typeface="Courier New" pitchFamily="49" charset="0"/>
                <a:cs typeface="Courier New" pitchFamily="49" charset="0"/>
              </a:rPr>
              <a:t>ch</a:t>
            </a:r>
            <a:r>
              <a:rPr lang="en-US" altLang="zh-CN" b="1" dirty="0">
                <a:solidFill>
                  <a:srgbClr val="86006A"/>
                </a:solidFill>
                <a:latin typeface="Courier New" pitchFamily="49" charset="0"/>
                <a:cs typeface="Courier New" pitchFamily="49" charset="0"/>
              </a:rPr>
              <a:t>--,</a:t>
            </a:r>
            <a:r>
              <a:rPr lang="en-US" altLang="zh-CN" b="1" dirty="0" err="1">
                <a:solidFill>
                  <a:srgbClr val="86006A"/>
                </a:solidFill>
                <a:latin typeface="Courier New" pitchFamily="49" charset="0"/>
                <a:cs typeface="Courier New" pitchFamily="49" charset="0"/>
              </a:rPr>
              <a:t>i+j</a:t>
            </a:r>
            <a:r>
              <a:rPr lang="zh-CN" altLang="en-US" dirty="0"/>
              <a:t>的结果值是其最后一个子表达式</a:t>
            </a:r>
            <a:r>
              <a:rPr lang="en-US" altLang="zh-CN" b="1" dirty="0" err="1">
                <a:solidFill>
                  <a:srgbClr val="86006A"/>
                </a:solidFill>
                <a:latin typeface="Courier New" pitchFamily="49" charset="0"/>
                <a:cs typeface="Courier New" pitchFamily="49" charset="0"/>
              </a:rPr>
              <a:t>i+j</a:t>
            </a:r>
            <a:r>
              <a:rPr lang="zh-CN" altLang="en-US" dirty="0"/>
              <a:t>的值</a:t>
            </a:r>
          </a:p>
        </p:txBody>
      </p:sp>
    </p:spTree>
    <p:extLst>
      <p:ext uri="{BB962C8B-B14F-4D97-AF65-F5344CB8AC3E}">
        <p14:creationId xmlns:p14="http://schemas.microsoft.com/office/powerpoint/2010/main" val="3593330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上机练习</a:t>
            </a:r>
            <a:endParaRPr lang="zh-CN" altLang="en-US" dirty="0"/>
          </a:p>
        </p:txBody>
      </p:sp>
      <p:sp>
        <p:nvSpPr>
          <p:cNvPr id="3" name="内容占位符 2"/>
          <p:cNvSpPr>
            <a:spLocks noGrp="1"/>
          </p:cNvSpPr>
          <p:nvPr>
            <p:ph idx="1"/>
          </p:nvPr>
        </p:nvSpPr>
        <p:spPr/>
        <p:txBody>
          <a:bodyPr/>
          <a:lstStyle/>
          <a:p>
            <a:r>
              <a:rPr lang="zh-CN" altLang="en-US" dirty="0"/>
              <a:t>阅读代码，完成如下程序设计</a:t>
            </a:r>
            <a:endParaRPr lang="en-US" altLang="zh-CN" dirty="0"/>
          </a:p>
          <a:p>
            <a:pPr lvl="1"/>
            <a:r>
              <a:rPr lang="zh-CN" altLang="en-US" dirty="0"/>
              <a:t>实验指导</a:t>
            </a:r>
            <a:r>
              <a:rPr lang="en-US" altLang="zh-CN" dirty="0"/>
              <a:t>P11</a:t>
            </a:r>
            <a:r>
              <a:rPr lang="zh-CN" altLang="en-US" dirty="0"/>
              <a:t>，示范题一</a:t>
            </a:r>
            <a:endParaRPr lang="en-US" altLang="zh-CN" dirty="0"/>
          </a:p>
          <a:p>
            <a:pPr lvl="1"/>
            <a:r>
              <a:rPr lang="zh-CN" altLang="en-US" dirty="0"/>
              <a:t>实验指导</a:t>
            </a:r>
            <a:r>
              <a:rPr lang="en-US" altLang="zh-CN" dirty="0"/>
              <a:t>P13</a:t>
            </a:r>
            <a:r>
              <a:rPr lang="zh-CN" altLang="en-US" dirty="0"/>
              <a:t>，示范题二</a:t>
            </a:r>
            <a:endParaRPr lang="en-US" altLang="zh-CN" dirty="0"/>
          </a:p>
          <a:p>
            <a:pPr lvl="2"/>
            <a:r>
              <a:rPr lang="zh-CN" altLang="en-US" dirty="0"/>
              <a:t>了解</a:t>
            </a:r>
            <a:r>
              <a:rPr lang="en-US" altLang="zh-CN" dirty="0"/>
              <a:t>math</a:t>
            </a:r>
            <a:r>
              <a:rPr lang="zh-CN" altLang="en-US" dirty="0"/>
              <a:t>头文件以及数学函数</a:t>
            </a:r>
            <a:endParaRPr lang="en-US" altLang="zh-CN" dirty="0"/>
          </a:p>
          <a:p>
            <a:pPr lvl="1"/>
            <a:r>
              <a:rPr lang="zh-CN" altLang="en-US" dirty="0"/>
              <a:t>实验指导</a:t>
            </a:r>
            <a:r>
              <a:rPr lang="en-US" altLang="zh-CN" dirty="0"/>
              <a:t>P18</a:t>
            </a:r>
            <a:r>
              <a:rPr lang="zh-CN" altLang="en-US" dirty="0"/>
              <a:t>，自立</a:t>
            </a:r>
            <a:r>
              <a:rPr lang="zh-CN" altLang="en-US"/>
              <a:t>题三</a:t>
            </a:r>
            <a:endParaRPr lang="en-US" altLang="zh-CN"/>
          </a:p>
          <a:p>
            <a:r>
              <a:rPr lang="zh-CN" altLang="en-US"/>
              <a:t>思考：如何完善一个计算器程序</a:t>
            </a:r>
            <a:endParaRPr lang="en-US" altLang="zh-CN"/>
          </a:p>
          <a:p>
            <a:pPr lvl="1"/>
            <a:r>
              <a:rPr lang="zh-CN" altLang="en-US"/>
              <a:t>选择运算符</a:t>
            </a:r>
            <a:endParaRPr lang="en-US" altLang="zh-CN"/>
          </a:p>
          <a:p>
            <a:pPr lvl="1"/>
            <a:r>
              <a:rPr lang="zh-CN" altLang="en-US"/>
              <a:t>除数为</a:t>
            </a:r>
            <a:r>
              <a:rPr lang="en-US" altLang="zh-CN"/>
              <a:t>0</a:t>
            </a:r>
          </a:p>
          <a:p>
            <a:pPr lvl="1"/>
            <a:r>
              <a:rPr lang="zh-CN" altLang="en-US"/>
              <a:t>反复使用</a:t>
            </a:r>
            <a:endParaRPr lang="en-US" altLang="zh-CN" dirty="0"/>
          </a:p>
          <a:p>
            <a:pPr lvl="1"/>
            <a:endParaRPr lang="en-US" altLang="zh-CN" dirty="0"/>
          </a:p>
        </p:txBody>
      </p:sp>
    </p:spTree>
    <p:extLst>
      <p:ext uri="{BB962C8B-B14F-4D97-AF65-F5344CB8AC3E}">
        <p14:creationId xmlns:p14="http://schemas.microsoft.com/office/powerpoint/2010/main" val="228100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运算符的结合性</a:t>
            </a:r>
          </a:p>
        </p:txBody>
      </p:sp>
      <p:sp>
        <p:nvSpPr>
          <p:cNvPr id="3" name="内容占位符 2"/>
          <p:cNvSpPr>
            <a:spLocks noGrp="1"/>
          </p:cNvSpPr>
          <p:nvPr>
            <p:ph idx="1"/>
          </p:nvPr>
        </p:nvSpPr>
        <p:spPr/>
        <p:txBody>
          <a:bodyPr/>
          <a:lstStyle/>
          <a:p>
            <a:r>
              <a:rPr lang="zh-CN" altLang="en-US" dirty="0"/>
              <a:t>表达式包含多个同级运算符时，运算的先后次序</a:t>
            </a:r>
            <a:endParaRPr lang="en-US" altLang="zh-CN" dirty="0"/>
          </a:p>
          <a:p>
            <a:pPr lvl="1"/>
            <a:r>
              <a:rPr lang="zh-CN" altLang="en-US" dirty="0"/>
              <a:t>左结合规则</a:t>
            </a:r>
            <a:endParaRPr lang="en-US" altLang="zh-CN" dirty="0"/>
          </a:p>
          <a:p>
            <a:pPr lvl="2"/>
            <a:r>
              <a:rPr lang="zh-CN" altLang="en-US" dirty="0"/>
              <a:t>从左向右依次计算</a:t>
            </a:r>
            <a:endParaRPr lang="en-US" altLang="zh-CN" dirty="0"/>
          </a:p>
          <a:p>
            <a:pPr lvl="3"/>
            <a:r>
              <a:rPr lang="zh-CN" altLang="en-US" dirty="0"/>
              <a:t>双目的算术运算符、关系运算符、逻辑运算符、位运算符、逗号运算符</a:t>
            </a:r>
            <a:endParaRPr lang="en-US" altLang="zh-CN" dirty="0"/>
          </a:p>
          <a:p>
            <a:pPr lvl="1"/>
            <a:r>
              <a:rPr lang="zh-CN" altLang="en-US" dirty="0"/>
              <a:t>右结合规则</a:t>
            </a:r>
            <a:endParaRPr lang="en-US" altLang="zh-CN" dirty="0"/>
          </a:p>
          <a:p>
            <a:pPr lvl="2"/>
            <a:r>
              <a:rPr lang="zh-CN" altLang="en-US" dirty="0"/>
              <a:t>从右向左依次计算</a:t>
            </a:r>
            <a:endParaRPr lang="en-US" altLang="zh-CN" dirty="0"/>
          </a:p>
          <a:p>
            <a:pPr lvl="3"/>
            <a:r>
              <a:rPr lang="zh-CN" altLang="en-US" dirty="0"/>
              <a:t>可以连续运算的单目运算符、赋值运算符、条件运算符</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21366093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第三章 结束</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itchFamily="2" charset="-122"/>
              </a:rPr>
              <a:t>计算机学院</a:t>
            </a:r>
            <a:r>
              <a:rPr lang="en-US" altLang="zh-CN" sz="1600" dirty="0">
                <a:solidFill>
                  <a:schemeClr val="bg1"/>
                </a:solidFill>
                <a:latin typeface="+mn-lt"/>
                <a:ea typeface="方正姚体" pitchFamily="2" charset="-122"/>
              </a:rPr>
              <a:t>&amp;</a:t>
            </a:r>
            <a:r>
              <a:rPr lang="zh-CN" altLang="en-US" sz="1600" dirty="0">
                <a:solidFill>
                  <a:schemeClr val="bg1"/>
                </a:solidFill>
                <a:latin typeface="+mn-lt"/>
                <a:ea typeface="方正姚体"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Tree>
    <p:extLst>
      <p:ext uri="{BB962C8B-B14F-4D97-AF65-F5344CB8AC3E}">
        <p14:creationId xmlns:p14="http://schemas.microsoft.com/office/powerpoint/2010/main" val="2194288459"/>
      </p:ext>
    </p:extLst>
  </p:cSld>
  <p:clrMapOvr>
    <a:masterClrMapping/>
  </p:clrMapOvr>
  <p:transition/>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7837</Words>
  <Application>Microsoft Office PowerPoint</Application>
  <PresentationFormat>全屏显示(4:3)</PresentationFormat>
  <Paragraphs>1417</Paragraphs>
  <Slides>90</Slides>
  <Notes>16</Notes>
  <HiddenSlides>0</HiddenSlides>
  <MMClips>0</MMClips>
  <ScaleCrop>false</ScaleCrop>
  <HeadingPairs>
    <vt:vector size="4" baseType="variant">
      <vt:variant>
        <vt:lpstr>主题</vt:lpstr>
      </vt:variant>
      <vt:variant>
        <vt:i4>1</vt:i4>
      </vt:variant>
      <vt:variant>
        <vt:lpstr>幻灯片标题</vt:lpstr>
      </vt:variant>
      <vt:variant>
        <vt:i4>90</vt:i4>
      </vt:variant>
    </vt:vector>
  </HeadingPairs>
  <TitlesOfParts>
    <vt:vector size="91" baseType="lpstr">
      <vt:lpstr>Office 主题</vt:lpstr>
      <vt:lpstr>第三章 运算符与表达式</vt:lpstr>
      <vt:lpstr>PowerPoint 演示文稿</vt:lpstr>
      <vt:lpstr>PowerPoint 演示文稿</vt:lpstr>
      <vt:lpstr>运算符</vt:lpstr>
      <vt:lpstr>表达式</vt:lpstr>
      <vt:lpstr>左值和右值</vt:lpstr>
      <vt:lpstr>左值和右值</vt:lpstr>
      <vt:lpstr>运算符的优先级</vt:lpstr>
      <vt:lpstr>运算符的结合性</vt:lpstr>
      <vt:lpstr>运算类型</vt:lpstr>
      <vt:lpstr>根据运算的功能和含义</vt:lpstr>
      <vt:lpstr>根据参加运算的运算分量的个数</vt:lpstr>
      <vt:lpstr>PowerPoint 演示文稿</vt:lpstr>
      <vt:lpstr>赋值运算符（assignment operator）</vt:lpstr>
      <vt:lpstr>赋值表达式</vt:lpstr>
      <vt:lpstr>运算步骤与表达式求值</vt:lpstr>
      <vt:lpstr>【例】</vt:lpstr>
      <vt:lpstr>PowerPoint 演示文稿</vt:lpstr>
      <vt:lpstr>复合赋值运算符</vt:lpstr>
      <vt:lpstr>优先级与结合性</vt:lpstr>
      <vt:lpstr>赋值过程中的隐式类型转换</vt:lpstr>
      <vt:lpstr>PowerPoint 演示文稿</vt:lpstr>
      <vt:lpstr>算术运算符（Arithmetical operators）</vt:lpstr>
      <vt:lpstr>算术表达式</vt:lpstr>
      <vt:lpstr>算术运算符</vt:lpstr>
      <vt:lpstr>算术运算符</vt:lpstr>
      <vt:lpstr>增量运算表达式可能产生副作用</vt:lpstr>
      <vt:lpstr>增量运算表达式可能产生副作用</vt:lpstr>
      <vt:lpstr>PowerPoint 演示文稿</vt:lpstr>
      <vt:lpstr>算术运算练习</vt:lpstr>
      <vt:lpstr>算术运算符</vt:lpstr>
      <vt:lpstr>算术表达式的值</vt:lpstr>
      <vt:lpstr>优先级与结合性</vt:lpstr>
      <vt:lpstr>算术运算中的隐式类型转换</vt:lpstr>
      <vt:lpstr>算术运算中的隐式类型转换</vt:lpstr>
      <vt:lpstr>算术运算中的隐式类型转换</vt:lpstr>
      <vt:lpstr>PowerPoint 演示文稿</vt:lpstr>
      <vt:lpstr>关系运算符（Relational operators）</vt:lpstr>
      <vt:lpstr>关系表达式求值</vt:lpstr>
      <vt:lpstr>关系运算</vt:lpstr>
      <vt:lpstr>PowerPoint 演示文稿</vt:lpstr>
      <vt:lpstr>逻辑运算符（Logical operators）</vt:lpstr>
      <vt:lpstr>逻辑表达式</vt:lpstr>
      <vt:lpstr>逻辑表达式求值</vt:lpstr>
      <vt:lpstr>逻辑表达式求值</vt:lpstr>
      <vt:lpstr>优先级与结合性</vt:lpstr>
      <vt:lpstr>逻辑运算示例</vt:lpstr>
      <vt:lpstr>逻辑表达式的短路问题</vt:lpstr>
      <vt:lpstr>逻辑表达式的短路问题</vt:lpstr>
      <vt:lpstr>PowerPoint 演示文稿</vt:lpstr>
      <vt:lpstr>位运算的基本概念</vt:lpstr>
      <vt:lpstr>位运算符（Bitwise operators）</vt:lpstr>
      <vt:lpstr>位运算表达式求值</vt:lpstr>
      <vt:lpstr>【例】</vt:lpstr>
      <vt:lpstr>PowerPoint 演示文稿</vt:lpstr>
      <vt:lpstr>PowerPoint 演示文稿</vt:lpstr>
      <vt:lpstr>PowerPoint 演示文稿</vt:lpstr>
      <vt:lpstr>PowerPoint 演示文稿</vt:lpstr>
      <vt:lpstr>优先级和结合性</vt:lpstr>
      <vt:lpstr>位运算中的类型转换</vt:lpstr>
      <vt:lpstr>PowerPoint 演示文稿</vt:lpstr>
      <vt:lpstr>条件运算符（Conditional operator）</vt:lpstr>
      <vt:lpstr>条件运算表达式求值</vt:lpstr>
      <vt:lpstr>优先级与结合性</vt:lpstr>
      <vt:lpstr>PowerPoint 演示文稿</vt:lpstr>
      <vt:lpstr>单目指针运算符</vt:lpstr>
      <vt:lpstr>指针表达式的值</vt:lpstr>
      <vt:lpstr>指针到成员运算符（pointer-to-member）</vt:lpstr>
      <vt:lpstr>指针运算符的优先级与结合性</vt:lpstr>
      <vt:lpstr>逗号运算符（Comma operator）</vt:lpstr>
      <vt:lpstr>逗号表达式</vt:lpstr>
      <vt:lpstr>逗号表达式</vt:lpstr>
      <vt:lpstr>函数调用运算符与表达式</vt:lpstr>
      <vt:lpstr>PowerPoint 演示文稿</vt:lpstr>
      <vt:lpstr>函数调用运算符的优先级</vt:lpstr>
      <vt:lpstr>字长提取符</vt:lpstr>
      <vt:lpstr>动态分配符</vt:lpstr>
      <vt:lpstr>动态分配运算表达式</vt:lpstr>
      <vt:lpstr>数组下标运算符</vt:lpstr>
      <vt:lpstr>值构造运算符</vt:lpstr>
      <vt:lpstr>限定运算符</vt:lpstr>
      <vt:lpstr>限定运算符</vt:lpstr>
      <vt:lpstr>运算符与表达式举例</vt:lpstr>
      <vt:lpstr>PowerPoint 演示文稿</vt:lpstr>
      <vt:lpstr>PowerPoint 演示文稿</vt:lpstr>
      <vt:lpstr>运行结果</vt:lpstr>
      <vt:lpstr>剖析点评</vt:lpstr>
      <vt:lpstr>剖析点评</vt:lpstr>
      <vt:lpstr>上机练习</vt:lpstr>
      <vt:lpstr>第三章 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2019-09-22T10:37:11Z</dcterms:modified>
</cp:coreProperties>
</file>