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9"/>
  </p:notesMasterIdLst>
  <p:handoutMasterIdLst>
    <p:handoutMasterId r:id="rId270"/>
  </p:handoutMasterIdLst>
  <p:sldIdLst>
    <p:sldId id="731" r:id="rId2"/>
    <p:sldId id="501" r:id="rId3"/>
    <p:sldId id="732" r:id="rId4"/>
    <p:sldId id="734" r:id="rId5"/>
    <p:sldId id="735" r:id="rId6"/>
    <p:sldId id="736" r:id="rId7"/>
    <p:sldId id="737" r:id="rId8"/>
    <p:sldId id="738" r:id="rId9"/>
    <p:sldId id="739" r:id="rId10"/>
    <p:sldId id="740" r:id="rId11"/>
    <p:sldId id="741" r:id="rId12"/>
    <p:sldId id="742" r:id="rId13"/>
    <p:sldId id="743" r:id="rId14"/>
    <p:sldId id="744" r:id="rId15"/>
    <p:sldId id="745" r:id="rId16"/>
    <p:sldId id="746" r:id="rId17"/>
    <p:sldId id="747" r:id="rId18"/>
    <p:sldId id="748" r:id="rId19"/>
    <p:sldId id="749" r:id="rId20"/>
    <p:sldId id="750" r:id="rId21"/>
    <p:sldId id="751" r:id="rId22"/>
    <p:sldId id="752" r:id="rId23"/>
    <p:sldId id="753" r:id="rId24"/>
    <p:sldId id="931" r:id="rId25"/>
    <p:sldId id="755" r:id="rId26"/>
    <p:sldId id="756" r:id="rId27"/>
    <p:sldId id="757" r:id="rId28"/>
    <p:sldId id="758" r:id="rId29"/>
    <p:sldId id="759" r:id="rId30"/>
    <p:sldId id="760" r:id="rId31"/>
    <p:sldId id="761" r:id="rId32"/>
    <p:sldId id="762" r:id="rId33"/>
    <p:sldId id="763" r:id="rId34"/>
    <p:sldId id="764" r:id="rId35"/>
    <p:sldId id="765" r:id="rId36"/>
    <p:sldId id="766" r:id="rId37"/>
    <p:sldId id="767" r:id="rId38"/>
    <p:sldId id="768" r:id="rId39"/>
    <p:sldId id="769" r:id="rId40"/>
    <p:sldId id="770" r:id="rId41"/>
    <p:sldId id="771" r:id="rId42"/>
    <p:sldId id="772" r:id="rId43"/>
    <p:sldId id="773" r:id="rId44"/>
    <p:sldId id="774" r:id="rId45"/>
    <p:sldId id="775" r:id="rId46"/>
    <p:sldId id="1023" r:id="rId47"/>
    <p:sldId id="1024" r:id="rId48"/>
    <p:sldId id="1025" r:id="rId49"/>
    <p:sldId id="1026" r:id="rId50"/>
    <p:sldId id="1027" r:id="rId51"/>
    <p:sldId id="1028" r:id="rId52"/>
    <p:sldId id="1029" r:id="rId53"/>
    <p:sldId id="1030" r:id="rId54"/>
    <p:sldId id="1031" r:id="rId55"/>
    <p:sldId id="1032" r:id="rId56"/>
    <p:sldId id="1033" r:id="rId57"/>
    <p:sldId id="1017" r:id="rId58"/>
    <p:sldId id="1018" r:id="rId59"/>
    <p:sldId id="1019" r:id="rId60"/>
    <p:sldId id="932" r:id="rId61"/>
    <p:sldId id="776" r:id="rId62"/>
    <p:sldId id="777" r:id="rId63"/>
    <p:sldId id="778" r:id="rId64"/>
    <p:sldId id="779" r:id="rId65"/>
    <p:sldId id="780" r:id="rId66"/>
    <p:sldId id="781" r:id="rId67"/>
    <p:sldId id="782" r:id="rId68"/>
    <p:sldId id="783" r:id="rId69"/>
    <p:sldId id="983" r:id="rId70"/>
    <p:sldId id="987" r:id="rId71"/>
    <p:sldId id="784" r:id="rId72"/>
    <p:sldId id="989" r:id="rId73"/>
    <p:sldId id="990" r:id="rId74"/>
    <p:sldId id="991" r:id="rId75"/>
    <p:sldId id="992" r:id="rId76"/>
    <p:sldId id="993" r:id="rId77"/>
    <p:sldId id="994" r:id="rId78"/>
    <p:sldId id="995" r:id="rId79"/>
    <p:sldId id="996" r:id="rId80"/>
    <p:sldId id="997" r:id="rId81"/>
    <p:sldId id="1001" r:id="rId82"/>
    <p:sldId id="1002" r:id="rId83"/>
    <p:sldId id="1003" r:id="rId84"/>
    <p:sldId id="1004" r:id="rId85"/>
    <p:sldId id="1016" r:id="rId86"/>
    <p:sldId id="950" r:id="rId87"/>
    <p:sldId id="951" r:id="rId88"/>
    <p:sldId id="952" r:id="rId89"/>
    <p:sldId id="953" r:id="rId90"/>
    <p:sldId id="954" r:id="rId91"/>
    <p:sldId id="955" r:id="rId92"/>
    <p:sldId id="956" r:id="rId93"/>
    <p:sldId id="984" r:id="rId94"/>
    <p:sldId id="799" r:id="rId95"/>
    <p:sldId id="800" r:id="rId96"/>
    <p:sldId id="801" r:id="rId97"/>
    <p:sldId id="802" r:id="rId98"/>
    <p:sldId id="803" r:id="rId99"/>
    <p:sldId id="804" r:id="rId100"/>
    <p:sldId id="805" r:id="rId101"/>
    <p:sldId id="806" r:id="rId102"/>
    <p:sldId id="807" r:id="rId103"/>
    <p:sldId id="808" r:id="rId104"/>
    <p:sldId id="809" r:id="rId105"/>
    <p:sldId id="810" r:id="rId106"/>
    <p:sldId id="811" r:id="rId107"/>
    <p:sldId id="812" r:id="rId108"/>
    <p:sldId id="813" r:id="rId109"/>
    <p:sldId id="1011" r:id="rId110"/>
    <p:sldId id="1012" r:id="rId111"/>
    <p:sldId id="1013" r:id="rId112"/>
    <p:sldId id="1014" r:id="rId113"/>
    <p:sldId id="1015" r:id="rId114"/>
    <p:sldId id="1020" r:id="rId115"/>
    <p:sldId id="820" r:id="rId116"/>
    <p:sldId id="821" r:id="rId117"/>
    <p:sldId id="822" r:id="rId118"/>
    <p:sldId id="823" r:id="rId119"/>
    <p:sldId id="824" r:id="rId120"/>
    <p:sldId id="966" r:id="rId121"/>
    <p:sldId id="967" r:id="rId122"/>
    <p:sldId id="968" r:id="rId123"/>
    <p:sldId id="969" r:id="rId124"/>
    <p:sldId id="970" r:id="rId125"/>
    <p:sldId id="971" r:id="rId126"/>
    <p:sldId id="972" r:id="rId127"/>
    <p:sldId id="933" r:id="rId128"/>
    <p:sldId id="826" r:id="rId129"/>
    <p:sldId id="827" r:id="rId130"/>
    <p:sldId id="828" r:id="rId131"/>
    <p:sldId id="829" r:id="rId132"/>
    <p:sldId id="830" r:id="rId133"/>
    <p:sldId id="831" r:id="rId134"/>
    <p:sldId id="832" r:id="rId135"/>
    <p:sldId id="833" r:id="rId136"/>
    <p:sldId id="834" r:id="rId137"/>
    <p:sldId id="835" r:id="rId138"/>
    <p:sldId id="836" r:id="rId139"/>
    <p:sldId id="837" r:id="rId140"/>
    <p:sldId id="838" r:id="rId141"/>
    <p:sldId id="839" r:id="rId142"/>
    <p:sldId id="840" r:id="rId143"/>
    <p:sldId id="841" r:id="rId144"/>
    <p:sldId id="842" r:id="rId145"/>
    <p:sldId id="843" r:id="rId146"/>
    <p:sldId id="844" r:id="rId147"/>
    <p:sldId id="845" r:id="rId148"/>
    <p:sldId id="846" r:id="rId149"/>
    <p:sldId id="847" r:id="rId150"/>
    <p:sldId id="848" r:id="rId151"/>
    <p:sldId id="849" r:id="rId152"/>
    <p:sldId id="850" r:id="rId153"/>
    <p:sldId id="851" r:id="rId154"/>
    <p:sldId id="852" r:id="rId155"/>
    <p:sldId id="853" r:id="rId156"/>
    <p:sldId id="855" r:id="rId157"/>
    <p:sldId id="856" r:id="rId158"/>
    <p:sldId id="857" r:id="rId159"/>
    <p:sldId id="858" r:id="rId160"/>
    <p:sldId id="860" r:id="rId161"/>
    <p:sldId id="861" r:id="rId162"/>
    <p:sldId id="862" r:id="rId163"/>
    <p:sldId id="863" r:id="rId164"/>
    <p:sldId id="864" r:id="rId165"/>
    <p:sldId id="865" r:id="rId166"/>
    <p:sldId id="866" r:id="rId167"/>
    <p:sldId id="867" r:id="rId168"/>
    <p:sldId id="868" r:id="rId169"/>
    <p:sldId id="869" r:id="rId170"/>
    <p:sldId id="870" r:id="rId171"/>
    <p:sldId id="871" r:id="rId172"/>
    <p:sldId id="872" r:id="rId173"/>
    <p:sldId id="873" r:id="rId174"/>
    <p:sldId id="874" r:id="rId175"/>
    <p:sldId id="875" r:id="rId176"/>
    <p:sldId id="876" r:id="rId177"/>
    <p:sldId id="877" r:id="rId178"/>
    <p:sldId id="878" r:id="rId179"/>
    <p:sldId id="879" r:id="rId180"/>
    <p:sldId id="880" r:id="rId181"/>
    <p:sldId id="881" r:id="rId182"/>
    <p:sldId id="882" r:id="rId183"/>
    <p:sldId id="883" r:id="rId184"/>
    <p:sldId id="884" r:id="rId185"/>
    <p:sldId id="885" r:id="rId186"/>
    <p:sldId id="886" r:id="rId187"/>
    <p:sldId id="887" r:id="rId188"/>
    <p:sldId id="888" r:id="rId189"/>
    <p:sldId id="889" r:id="rId190"/>
    <p:sldId id="890" r:id="rId191"/>
    <p:sldId id="891" r:id="rId192"/>
    <p:sldId id="892" r:id="rId193"/>
    <p:sldId id="893" r:id="rId194"/>
    <p:sldId id="894" r:id="rId195"/>
    <p:sldId id="896" r:id="rId196"/>
    <p:sldId id="897" r:id="rId197"/>
    <p:sldId id="898" r:id="rId198"/>
    <p:sldId id="899" r:id="rId199"/>
    <p:sldId id="900" r:id="rId200"/>
    <p:sldId id="901" r:id="rId201"/>
    <p:sldId id="902" r:id="rId202"/>
    <p:sldId id="903" r:id="rId203"/>
    <p:sldId id="934" r:id="rId204"/>
    <p:sldId id="1021" r:id="rId205"/>
    <p:sldId id="905" r:id="rId206"/>
    <p:sldId id="906" r:id="rId207"/>
    <p:sldId id="907" r:id="rId208"/>
    <p:sldId id="908" r:id="rId209"/>
    <p:sldId id="909" r:id="rId210"/>
    <p:sldId id="910" r:id="rId211"/>
    <p:sldId id="911" r:id="rId212"/>
    <p:sldId id="912" r:id="rId213"/>
    <p:sldId id="913" r:id="rId214"/>
    <p:sldId id="914" r:id="rId215"/>
    <p:sldId id="915" r:id="rId216"/>
    <p:sldId id="916" r:id="rId217"/>
    <p:sldId id="917" r:id="rId218"/>
    <p:sldId id="918" r:id="rId219"/>
    <p:sldId id="919" r:id="rId220"/>
    <p:sldId id="920" r:id="rId221"/>
    <p:sldId id="921" r:id="rId222"/>
    <p:sldId id="922" r:id="rId223"/>
    <p:sldId id="923" r:id="rId224"/>
    <p:sldId id="924" r:id="rId225"/>
    <p:sldId id="925" r:id="rId226"/>
    <p:sldId id="929" r:id="rId227"/>
    <p:sldId id="928" r:id="rId228"/>
    <p:sldId id="1034" r:id="rId229"/>
    <p:sldId id="1038" r:id="rId230"/>
    <p:sldId id="1039" r:id="rId231"/>
    <p:sldId id="1040" r:id="rId232"/>
    <p:sldId id="1098" r:id="rId233"/>
    <p:sldId id="1099" r:id="rId234"/>
    <p:sldId id="1100" r:id="rId235"/>
    <p:sldId id="1101" r:id="rId236"/>
    <p:sldId id="1102" r:id="rId237"/>
    <p:sldId id="1103" r:id="rId238"/>
    <p:sldId id="1104" r:id="rId239"/>
    <p:sldId id="1105" r:id="rId240"/>
    <p:sldId id="1106" r:id="rId241"/>
    <p:sldId id="1107" r:id="rId242"/>
    <p:sldId id="1108" r:id="rId243"/>
    <p:sldId id="1109" r:id="rId244"/>
    <p:sldId id="1110" r:id="rId245"/>
    <p:sldId id="1111" r:id="rId246"/>
    <p:sldId id="1113" r:id="rId247"/>
    <p:sldId id="1114" r:id="rId248"/>
    <p:sldId id="1115" r:id="rId249"/>
    <p:sldId id="1116" r:id="rId250"/>
    <p:sldId id="1118" r:id="rId251"/>
    <p:sldId id="1119" r:id="rId252"/>
    <p:sldId id="1042" r:id="rId253"/>
    <p:sldId id="1043" r:id="rId254"/>
    <p:sldId id="1045" r:id="rId255"/>
    <p:sldId id="1046" r:id="rId256"/>
    <p:sldId id="1052" r:id="rId257"/>
    <p:sldId id="1054" r:id="rId258"/>
    <p:sldId id="1055" r:id="rId259"/>
    <p:sldId id="1056" r:id="rId260"/>
    <p:sldId id="1057" r:id="rId261"/>
    <p:sldId id="1058" r:id="rId262"/>
    <p:sldId id="1059" r:id="rId263"/>
    <p:sldId id="1060" r:id="rId264"/>
    <p:sldId id="1062" r:id="rId265"/>
    <p:sldId id="1063" r:id="rId266"/>
    <p:sldId id="1064" r:id="rId267"/>
    <p:sldId id="616" r:id="rId268"/>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006A"/>
    <a:srgbClr val="0000FF"/>
    <a:srgbClr val="006600"/>
    <a:srgbClr val="820064"/>
    <a:srgbClr val="FFE9FB"/>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59" autoAdjust="0"/>
    <p:restoredTop sz="89344" autoAdjust="0"/>
  </p:normalViewPr>
  <p:slideViewPr>
    <p:cSldViewPr>
      <p:cViewPr varScale="1">
        <p:scale>
          <a:sx n="98" d="100"/>
          <a:sy n="98" d="100"/>
        </p:scale>
        <p:origin x="-1902" y="-96"/>
      </p:cViewPr>
      <p:guideLst>
        <p:guide orient="horz" pos="2160"/>
        <p:guide pos="2880"/>
      </p:guideLst>
    </p:cSldViewPr>
  </p:slideViewPr>
  <p:outlineViewPr>
    <p:cViewPr>
      <p:scale>
        <a:sx n="33" d="100"/>
        <a:sy n="33" d="100"/>
      </p:scale>
      <p:origin x="0" y="3612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2019/11/20</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2019/11/20</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a:t>
            </a:fld>
            <a:endParaRPr lang="zh-CN" altLang="en-US"/>
          </a:p>
        </p:txBody>
      </p:sp>
    </p:spTree>
    <p:extLst>
      <p:ext uri="{BB962C8B-B14F-4D97-AF65-F5344CB8AC3E}">
        <p14:creationId xmlns:p14="http://schemas.microsoft.com/office/powerpoint/2010/main" val="128400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127</a:t>
            </a:fld>
            <a:endParaRPr lang="zh-CN" altLang="en-US"/>
          </a:p>
        </p:txBody>
      </p:sp>
    </p:spTree>
    <p:extLst>
      <p:ext uri="{BB962C8B-B14F-4D97-AF65-F5344CB8AC3E}">
        <p14:creationId xmlns:p14="http://schemas.microsoft.com/office/powerpoint/2010/main" val="569969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132</a:t>
            </a:fld>
            <a:endParaRPr lang="zh-CN" altLang="en-US"/>
          </a:p>
        </p:txBody>
      </p:sp>
    </p:spTree>
    <p:extLst>
      <p:ext uri="{BB962C8B-B14F-4D97-AF65-F5344CB8AC3E}">
        <p14:creationId xmlns:p14="http://schemas.microsoft.com/office/powerpoint/2010/main" val="2938776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134</a:t>
            </a:fld>
            <a:endParaRPr lang="zh-CN" altLang="en-US"/>
          </a:p>
        </p:txBody>
      </p:sp>
    </p:spTree>
    <p:extLst>
      <p:ext uri="{BB962C8B-B14F-4D97-AF65-F5344CB8AC3E}">
        <p14:creationId xmlns:p14="http://schemas.microsoft.com/office/powerpoint/2010/main" val="2707759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136</a:t>
            </a:fld>
            <a:endParaRPr lang="zh-CN" altLang="en-US"/>
          </a:p>
        </p:txBody>
      </p:sp>
    </p:spTree>
    <p:extLst>
      <p:ext uri="{BB962C8B-B14F-4D97-AF65-F5344CB8AC3E}">
        <p14:creationId xmlns:p14="http://schemas.microsoft.com/office/powerpoint/2010/main" val="4204318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138</a:t>
            </a:fld>
            <a:endParaRPr lang="zh-CN" altLang="en-US"/>
          </a:p>
        </p:txBody>
      </p:sp>
    </p:spTree>
    <p:extLst>
      <p:ext uri="{BB962C8B-B14F-4D97-AF65-F5344CB8AC3E}">
        <p14:creationId xmlns:p14="http://schemas.microsoft.com/office/powerpoint/2010/main" val="565296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140</a:t>
            </a:fld>
            <a:endParaRPr lang="zh-CN" altLang="en-US"/>
          </a:p>
        </p:txBody>
      </p:sp>
    </p:spTree>
    <p:extLst>
      <p:ext uri="{BB962C8B-B14F-4D97-AF65-F5344CB8AC3E}">
        <p14:creationId xmlns:p14="http://schemas.microsoft.com/office/powerpoint/2010/main" val="672822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142</a:t>
            </a:fld>
            <a:endParaRPr lang="zh-CN" altLang="en-US"/>
          </a:p>
        </p:txBody>
      </p:sp>
    </p:spTree>
    <p:extLst>
      <p:ext uri="{BB962C8B-B14F-4D97-AF65-F5344CB8AC3E}">
        <p14:creationId xmlns:p14="http://schemas.microsoft.com/office/powerpoint/2010/main" val="3193459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144</a:t>
            </a:fld>
            <a:endParaRPr lang="zh-CN" altLang="en-US"/>
          </a:p>
        </p:txBody>
      </p:sp>
    </p:spTree>
    <p:extLst>
      <p:ext uri="{BB962C8B-B14F-4D97-AF65-F5344CB8AC3E}">
        <p14:creationId xmlns:p14="http://schemas.microsoft.com/office/powerpoint/2010/main" val="1172170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a:t>6 2 7 3 8 9</a:t>
            </a:r>
            <a:r>
              <a:rPr lang="zh-CN" altLang="en-US" dirty="0"/>
              <a:t>再举例</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184</a:t>
            </a:fld>
            <a:endParaRPr lang="zh-CN" altLang="en-US"/>
          </a:p>
        </p:txBody>
      </p:sp>
    </p:spTree>
    <p:extLst>
      <p:ext uri="{BB962C8B-B14F-4D97-AF65-F5344CB8AC3E}">
        <p14:creationId xmlns:p14="http://schemas.microsoft.com/office/powerpoint/2010/main" val="1683950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203</a:t>
            </a:fld>
            <a:endParaRPr lang="zh-CN" altLang="en-US"/>
          </a:p>
        </p:txBody>
      </p:sp>
    </p:spTree>
    <p:extLst>
      <p:ext uri="{BB962C8B-B14F-4D97-AF65-F5344CB8AC3E}">
        <p14:creationId xmlns:p14="http://schemas.microsoft.com/office/powerpoint/2010/main" val="3794882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228</a:t>
            </a:fld>
            <a:endParaRPr lang="zh-CN" altLang="en-US"/>
          </a:p>
        </p:txBody>
      </p:sp>
    </p:spTree>
    <p:extLst>
      <p:ext uri="{BB962C8B-B14F-4D97-AF65-F5344CB8AC3E}">
        <p14:creationId xmlns:p14="http://schemas.microsoft.com/office/powerpoint/2010/main" val="3620976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247</a:t>
            </a:fld>
            <a:endParaRPr lang="zh-CN" altLang="en-US"/>
          </a:p>
        </p:txBody>
      </p:sp>
    </p:spTree>
    <p:extLst>
      <p:ext uri="{BB962C8B-B14F-4D97-AF65-F5344CB8AC3E}">
        <p14:creationId xmlns:p14="http://schemas.microsoft.com/office/powerpoint/2010/main" val="368404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267</a:t>
            </a:fld>
            <a:endParaRPr lang="zh-CN" altLang="en-US"/>
          </a:p>
        </p:txBody>
      </p:sp>
    </p:spTree>
    <p:extLst>
      <p:ext uri="{BB962C8B-B14F-4D97-AF65-F5344CB8AC3E}">
        <p14:creationId xmlns:p14="http://schemas.microsoft.com/office/powerpoint/2010/main" val="52080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extLst>
      <p:ext uri="{BB962C8B-B14F-4D97-AF65-F5344CB8AC3E}">
        <p14:creationId xmlns:p14="http://schemas.microsoft.com/office/powerpoint/2010/main" val="52425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24</a:t>
            </a:fld>
            <a:endParaRPr lang="zh-CN" altLang="en-US"/>
          </a:p>
        </p:txBody>
      </p:sp>
    </p:spTree>
    <p:extLst>
      <p:ext uri="{BB962C8B-B14F-4D97-AF65-F5344CB8AC3E}">
        <p14:creationId xmlns:p14="http://schemas.microsoft.com/office/powerpoint/2010/main" val="1378894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28</a:t>
            </a:fld>
            <a:endParaRPr lang="zh-CN" altLang="en-US"/>
          </a:p>
        </p:txBody>
      </p:sp>
    </p:spTree>
    <p:extLst>
      <p:ext uri="{BB962C8B-B14F-4D97-AF65-F5344CB8AC3E}">
        <p14:creationId xmlns:p14="http://schemas.microsoft.com/office/powerpoint/2010/main" val="407626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在函数体局部有效的变量</a:t>
            </a:r>
          </a:p>
        </p:txBody>
      </p:sp>
      <p:sp>
        <p:nvSpPr>
          <p:cNvPr id="4" name="幻灯片编号占位符 3"/>
          <p:cNvSpPr>
            <a:spLocks noGrp="1"/>
          </p:cNvSpPr>
          <p:nvPr>
            <p:ph type="sldNum" sz="quarter" idx="10"/>
          </p:nvPr>
        </p:nvSpPr>
        <p:spPr/>
        <p:txBody>
          <a:bodyPr/>
          <a:lstStyle/>
          <a:p>
            <a:fld id="{4DA5206D-904B-4230-84F4-E1C0F70D07E4}" type="slidenum">
              <a:rPr lang="zh-CN" altLang="en-US" smtClean="0"/>
              <a:pPr/>
              <a:t>52</a:t>
            </a:fld>
            <a:endParaRPr lang="zh-CN" altLang="en-US"/>
          </a:p>
        </p:txBody>
      </p:sp>
    </p:spTree>
    <p:extLst>
      <p:ext uri="{BB962C8B-B14F-4D97-AF65-F5344CB8AC3E}">
        <p14:creationId xmlns:p14="http://schemas.microsoft.com/office/powerpoint/2010/main" val="2966799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60</a:t>
            </a:fld>
            <a:endParaRPr lang="zh-CN" altLang="en-US"/>
          </a:p>
        </p:txBody>
      </p:sp>
    </p:spTree>
    <p:extLst>
      <p:ext uri="{BB962C8B-B14F-4D97-AF65-F5344CB8AC3E}">
        <p14:creationId xmlns:p14="http://schemas.microsoft.com/office/powerpoint/2010/main" val="804183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考虑一下</a:t>
            </a:r>
            <a:r>
              <a:rPr lang="zh-CN" altLang="en-US"/>
              <a:t>，是否在被调函数中处理数据，并把结果反馈给主调函数</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101</a:t>
            </a:fld>
            <a:endParaRPr lang="zh-CN" altLang="en-US"/>
          </a:p>
        </p:txBody>
      </p:sp>
    </p:spTree>
    <p:extLst>
      <p:ext uri="{BB962C8B-B14F-4D97-AF65-F5344CB8AC3E}">
        <p14:creationId xmlns:p14="http://schemas.microsoft.com/office/powerpoint/2010/main" val="346253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放到这部分的最后一页</a:t>
            </a:r>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114</a:t>
            </a:fld>
            <a:endParaRPr lang="zh-CN" altLang="en-US"/>
          </a:p>
        </p:txBody>
      </p:sp>
    </p:spTree>
    <p:extLst>
      <p:ext uri="{BB962C8B-B14F-4D97-AF65-F5344CB8AC3E}">
        <p14:creationId xmlns:p14="http://schemas.microsoft.com/office/powerpoint/2010/main" val="930366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pic>
        <p:nvPicPr>
          <p:cNvPr id="1034" name="图片 12"/>
          <p:cNvPicPr>
            <a:picLocks noChangeAspect="1"/>
          </p:cNvPicPr>
          <p:nvPr/>
        </p:nvPicPr>
        <p:blipFill>
          <a:blip r:embed="rId8"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9" cstate="print"/>
          <a:srcRect/>
          <a:stretch>
            <a:fillRect/>
          </a:stretch>
        </p:blipFill>
        <p:spPr bwMode="auto">
          <a:xfrm>
            <a:off x="8329613" y="50800"/>
            <a:ext cx="781050" cy="776288"/>
          </a:xfrm>
          <a:prstGeom prst="rect">
            <a:avLst/>
          </a:prstGeom>
          <a:noFill/>
          <a:ln w="9525">
            <a:noFill/>
            <a:miter lim="800000"/>
            <a:headEnd/>
            <a:tailEnd/>
          </a:ln>
        </p:spPr>
      </p:pic>
      <p:sp>
        <p:nvSpPr>
          <p:cNvPr id="12" name="TextBox 9">
            <a:extLst>
              <a:ext uri="{FF2B5EF4-FFF2-40B4-BE49-F238E27FC236}">
                <a16:creationId xmlns:a16="http://schemas.microsoft.com/office/drawing/2014/main" xmlns="" id="{FF1270DC-62E0-4C2A-8BAF-0E5972EB3A8C}"/>
              </a:ext>
            </a:extLst>
          </p:cNvPr>
          <p:cNvSpPr txBox="1"/>
          <p:nvPr userDrawn="1"/>
        </p:nvSpPr>
        <p:spPr>
          <a:xfrm>
            <a:off x="5868144" y="6572250"/>
            <a:ext cx="3242519" cy="276999"/>
          </a:xfrm>
          <a:prstGeom prst="rect">
            <a:avLst/>
          </a:prstGeom>
          <a:noFill/>
        </p:spPr>
        <p:txBody>
          <a:bodyPr wrap="square" rtlCol="0">
            <a:spAutoFit/>
          </a:bodyPr>
          <a:lstStyle/>
          <a:p>
            <a:pPr algn="r"/>
            <a:r>
              <a:rPr lang="en-US" altLang="zh-CN" sz="1200" dirty="0">
                <a:solidFill>
                  <a:schemeClr val="bg1"/>
                </a:solidFill>
              </a:rPr>
              <a:t>Database &amp; Information System Lab</a:t>
            </a:r>
            <a:endParaRPr lang="zh-CN" alt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1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slide" Target="slide3.xml"/></Relationships>
</file>

<file path=ppt/slides/_rels/slide13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26.png"/></Relationships>
</file>

<file path=ppt/slides/_rels/slide1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24.png"/></Relationships>
</file>

<file path=ppt/slides/_rels/slide1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29.png"/></Relationships>
</file>

<file path=ppt/slides/_rels/slide1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slide" Target="slide3.xml"/></Relationships>
</file>

<file path=ppt/slides/_rels/slide1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1.png"/></Relationships>
</file>

<file path=ppt/slides/_rels/slide1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24.png"/></Relationships>
</file>

<file path=ppt/slides/_rels/slide1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image" Target="../media/image34.emf"/><Relationship Id="rId4" Type="http://schemas.openxmlformats.org/officeDocument/2006/relationships/image" Target="../media/image33.png"/></Relationships>
</file>

<file path=ppt/slides/_rels/slide1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slide" Target="slide3.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image" Target="../media/image36.emf"/><Relationship Id="rId4" Type="http://schemas.openxmlformats.org/officeDocument/2006/relationships/image" Target="../media/image33.png"/></Relationships>
</file>

<file path=ppt/slides/_rels/slide1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slide" Target="slide3.xml"/></Relationships>
</file>

<file path=ppt/slides/_rels/slide1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image" Target="../media/image38.emf"/><Relationship Id="rId4" Type="http://schemas.openxmlformats.org/officeDocument/2006/relationships/image" Target="../media/image37.emf"/></Relationships>
</file>

<file path=ppt/slides/_rels/slide1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slide" Target="slide3.xml"/></Relationships>
</file>

<file path=ppt/slides/_rels/slide14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image" Target="../media/image26.png"/><Relationship Id="rId4" Type="http://schemas.openxmlformats.org/officeDocument/2006/relationships/image" Target="../media/image40.emf"/></Relationships>
</file>

<file path=ppt/slides/_rels/slide14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6.gif"/><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20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2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2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slide" Target="slide3.xml"/><Relationship Id="rId2" Type="http://schemas.openxmlformats.org/officeDocument/2006/relationships/image" Target="../media/image12.emf"/><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5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slide" Target="slide3.xml"/><Relationship Id="rId4" Type="http://schemas.openxmlformats.org/officeDocument/2006/relationships/image" Target="../media/image9.wmf"/></Relationships>
</file>

<file path=ppt/slides/_rels/slide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slide" Target="slide3.xml"/><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22.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9.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5.bin"/></Relationships>
</file>

<file path=ppt/slides/_rels/slide9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第五章 </a:t>
            </a:r>
            <a:r>
              <a:rPr lang="zh-CN" altLang="en-US" b="1" dirty="0">
                <a:latin typeface="Courier New" panose="02070309020205020404" pitchFamily="49" charset="0"/>
                <a:cs typeface="Courier New" panose="02070309020205020404" pitchFamily="49" charset="0"/>
              </a:rPr>
              <a:t>函数</a:t>
            </a:r>
            <a:endParaRPr lang="zh-CN" altLang="en-US" dirty="0"/>
          </a:p>
        </p:txBody>
      </p:sp>
      <p:sp>
        <p:nvSpPr>
          <p:cNvPr id="3076" name="副标题 8"/>
          <p:cNvSpPr>
            <a:spLocks noGrp="1"/>
          </p:cNvSpPr>
          <p:nvPr>
            <p:ph type="subTitle" idx="1"/>
          </p:nvPr>
        </p:nvSpPr>
        <p:spPr>
          <a:xfrm>
            <a:off x="714375" y="4000500"/>
            <a:ext cx="7715250" cy="1928813"/>
          </a:xfrm>
        </p:spPr>
        <p:txBody>
          <a:bodyPr/>
          <a:lstStyle/>
          <a:p>
            <a:r>
              <a:rPr lang="zh-CN" altLang="en-US" sz="2000"/>
              <a:t>主讲：张海威</a:t>
            </a:r>
          </a:p>
        </p:txBody>
      </p:sp>
      <p:sp>
        <p:nvSpPr>
          <p:cNvPr id="3078"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itchFamily="2" charset="-122"/>
              </a:rPr>
              <a:t>计算机学院</a:t>
            </a:r>
            <a:r>
              <a:rPr lang="en-US" altLang="zh-CN" sz="1600" dirty="0">
                <a:solidFill>
                  <a:schemeClr val="bg1"/>
                </a:solidFill>
                <a:latin typeface="+mn-lt"/>
                <a:ea typeface="方正姚体" pitchFamily="2" charset="-122"/>
              </a:rPr>
              <a:t>&amp;</a:t>
            </a:r>
            <a:r>
              <a:rPr lang="zh-CN" altLang="en-US" sz="1600" dirty="0">
                <a:solidFill>
                  <a:schemeClr val="bg1"/>
                </a:solidFill>
                <a:latin typeface="+mn-lt"/>
                <a:ea typeface="方正姚体"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Tree>
    <p:extLst>
      <p:ext uri="{BB962C8B-B14F-4D97-AF65-F5344CB8AC3E}">
        <p14:creationId xmlns:p14="http://schemas.microsoft.com/office/powerpoint/2010/main" val="397167120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14375" y="1124744"/>
            <a:ext cx="7715250" cy="5194300"/>
          </a:xfrm>
          <a:prstGeom prst="rect">
            <a:avLst/>
          </a:prstGeom>
          <a:noFill/>
          <a:ln w="9525">
            <a:miter lim="800000"/>
            <a:headEnd/>
            <a:tailEnd/>
          </a:ln>
          <a:effectLst/>
        </p:spPr>
      </p:pic>
      <p:sp>
        <p:nvSpPr>
          <p:cNvPr id="3" name="矩形 2">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2855631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引用做参数的传递过程</a:t>
            </a:r>
          </a:p>
        </p:txBody>
      </p:sp>
      <p:sp>
        <p:nvSpPr>
          <p:cNvPr id="3" name="内容占位符 2"/>
          <p:cNvSpPr>
            <a:spLocks noGrp="1"/>
          </p:cNvSpPr>
          <p:nvPr>
            <p:ph idx="1"/>
          </p:nvPr>
        </p:nvSpPr>
        <p:spPr>
          <a:xfrm>
            <a:off x="457200" y="2276872"/>
            <a:ext cx="8258204" cy="4047728"/>
          </a:xfrm>
        </p:spPr>
        <p:txBody>
          <a:bodyPr/>
          <a:lstStyle/>
          <a:p>
            <a:r>
              <a:rPr lang="zh-CN" altLang="en-US" dirty="0">
                <a:solidFill>
                  <a:srgbClr val="C00000"/>
                </a:solidFill>
              </a:rPr>
              <a:t>举例</a:t>
            </a:r>
            <a:endParaRPr lang="en-US" altLang="zh-CN" dirty="0">
              <a:solidFill>
                <a:srgbClr val="C00000"/>
              </a:solidFill>
            </a:endParaRPr>
          </a:p>
          <a:p>
            <a:pPr>
              <a:lnSpc>
                <a:spcPct val="80000"/>
              </a:lnSpc>
              <a:buNone/>
            </a:pPr>
            <a:r>
              <a:rPr lang="en-US" altLang="zh-CN" sz="2200" dirty="0">
                <a:solidFill>
                  <a:srgbClr val="0000FF"/>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	void</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printStar</a:t>
            </a:r>
            <a:r>
              <a:rPr lang="en-US" altLang="zh-CN" sz="2200" b="1" dirty="0">
                <a:latin typeface="Courier New" pitchFamily="49" charset="0"/>
                <a:cs typeface="Courier New" pitchFamily="49" charset="0"/>
              </a:rPr>
              <a:t>(</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k,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n);</a:t>
            </a:r>
          </a:p>
          <a:p>
            <a:pPr>
              <a:lnSpc>
                <a:spcPct val="80000"/>
              </a:lnSpc>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它所用的两个参数均为赋值参数</a:t>
            </a:r>
          </a:p>
          <a:p>
            <a:pPr>
              <a:lnSpc>
                <a:spcPct val="80000"/>
              </a:lnSpc>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swap(</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&amp;x,</a:t>
            </a:r>
            <a:r>
              <a:rPr lang="en-US" altLang="zh-CN" sz="2200" b="1" dirty="0">
                <a:solidFill>
                  <a:schemeClr val="tx2"/>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&amp;y); </a:t>
            </a:r>
          </a:p>
          <a:p>
            <a:pPr>
              <a:lnSpc>
                <a:spcPct val="80000"/>
              </a:lnSpc>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它所用的两个参数均为引用参数</a:t>
            </a:r>
          </a:p>
          <a:p>
            <a:pPr>
              <a:lnSpc>
                <a:spcPct val="80000"/>
              </a:lnSpc>
              <a:buNone/>
            </a:pPr>
            <a:r>
              <a:rPr lang="en-US" altLang="zh-CN" sz="2200" b="1" dirty="0">
                <a:solidFill>
                  <a:schemeClr val="tx2"/>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myFunc</a:t>
            </a:r>
            <a:r>
              <a:rPr lang="en-US" altLang="zh-CN" sz="2200" b="1" dirty="0">
                <a:latin typeface="Courier New" pitchFamily="49" charset="0"/>
                <a:cs typeface="Courier New" pitchFamily="49" charset="0"/>
              </a:rPr>
              <a:t>(</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a,</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float </a:t>
            </a:r>
            <a:r>
              <a:rPr lang="en-US" altLang="zh-CN" sz="2200" b="1" dirty="0">
                <a:latin typeface="Courier New" pitchFamily="49" charset="0"/>
                <a:cs typeface="Courier New" pitchFamily="49" charset="0"/>
              </a:rPr>
              <a:t>&amp;b);</a:t>
            </a:r>
          </a:p>
          <a:p>
            <a:pPr>
              <a:lnSpc>
                <a:spcPct val="80000"/>
              </a:lnSpc>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它所用的第一个参数为赋值参数，另一个为引用参数</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6065297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smtClean="0">
                <a:solidFill>
                  <a:srgbClr val="C00000"/>
                </a:solidFill>
              </a:rPr>
              <a:t>5.13】</a:t>
            </a:r>
            <a:r>
              <a:rPr lang="zh-CN" altLang="en-US" dirty="0" smtClean="0">
                <a:solidFill>
                  <a:srgbClr val="C00000"/>
                </a:solidFill>
              </a:rPr>
              <a:t>的</a:t>
            </a:r>
            <a:r>
              <a:rPr lang="zh-CN" altLang="en-US" dirty="0">
                <a:solidFill>
                  <a:srgbClr val="C00000"/>
                </a:solidFill>
              </a:rPr>
              <a:t>交换函数，采用引用作为参数</a:t>
            </a:r>
            <a:endParaRPr lang="en-US" altLang="zh-CN" dirty="0">
              <a:solidFill>
                <a:srgbClr val="C00000"/>
              </a:solidFill>
            </a:endParaRPr>
          </a:p>
          <a:p>
            <a:pPr>
              <a:buNone/>
            </a:pPr>
            <a:r>
              <a:rPr lang="en-US" altLang="zh-CN" sz="2800" dirty="0">
                <a:solidFill>
                  <a:srgbClr val="0000FF"/>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swap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&amp;x,</a:t>
            </a: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&amp;y){</a:t>
            </a:r>
          </a:p>
          <a:p>
            <a:pPr>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temp = x;</a:t>
            </a:r>
          </a:p>
          <a:p>
            <a:pPr>
              <a:buNone/>
            </a:pPr>
            <a:r>
              <a:rPr lang="en-US" altLang="zh-CN" sz="2800" b="1" dirty="0">
                <a:latin typeface="Courier New" pitchFamily="49" charset="0"/>
                <a:cs typeface="Courier New" pitchFamily="49" charset="0"/>
              </a:rPr>
              <a:t>    x = y;</a:t>
            </a:r>
          </a:p>
          <a:p>
            <a:pPr>
              <a:buNone/>
            </a:pPr>
            <a:r>
              <a:rPr lang="en-US" altLang="zh-CN" sz="2800" b="1" dirty="0">
                <a:latin typeface="Courier New" pitchFamily="49" charset="0"/>
                <a:cs typeface="Courier New" pitchFamily="49" charset="0"/>
              </a:rPr>
              <a:t>    y = temp;</a:t>
            </a:r>
          </a:p>
          <a:p>
            <a:pPr>
              <a:buNone/>
            </a:pPr>
            <a:r>
              <a:rPr lang="en-US" altLang="zh-CN" sz="2800" b="1" dirty="0">
                <a:latin typeface="Courier New" pitchFamily="49" charset="0"/>
                <a:cs typeface="Courier New" pitchFamily="49" charset="0"/>
              </a:rPr>
              <a:t>	}</a:t>
            </a:r>
            <a:endParaRPr lang="zh-CN" altLang="en-US" sz="2800" b="1" dirty="0">
              <a:latin typeface="Courier New" pitchFamily="49" charset="0"/>
              <a:cs typeface="Courier New" pitchFamily="49" charset="0"/>
            </a:endParaRPr>
          </a:p>
          <a:p>
            <a:pPr lvl="1"/>
            <a:r>
              <a:rPr lang="zh-CN" altLang="en-US" dirty="0"/>
              <a:t>引用参数</a:t>
            </a:r>
            <a:r>
              <a:rPr lang="en-US" altLang="zh-CN" dirty="0"/>
              <a:t>x</a:t>
            </a:r>
            <a:r>
              <a:rPr lang="zh-CN" altLang="en-US" dirty="0"/>
              <a:t>和</a:t>
            </a:r>
            <a:r>
              <a:rPr lang="en-US" altLang="zh-CN" dirty="0"/>
              <a:t>y</a:t>
            </a:r>
            <a:r>
              <a:rPr lang="zh-CN" altLang="en-US" dirty="0"/>
              <a:t>是实参的别名，函数中对引用形参的操作实际上就是对实参的操作</a:t>
            </a:r>
            <a:endParaRPr lang="en-US" altLang="zh-CN" dirty="0"/>
          </a:p>
          <a:p>
            <a:pPr lvl="2"/>
            <a:r>
              <a:rPr lang="zh-CN" altLang="en-US" dirty="0"/>
              <a:t>被调函数中，用形参改变实参所在地址上的值</a:t>
            </a:r>
            <a:endParaRPr lang="en-US" altLang="zh-CN" dirty="0"/>
          </a:p>
          <a:p>
            <a:pPr lvl="2"/>
            <a:r>
              <a:rPr lang="zh-CN" altLang="en-US" dirty="0"/>
              <a:t>返回到主调函数之后，实参所在地址的值已经修改了，相当于实参的值被修改了</a:t>
            </a:r>
            <a:endParaRPr lang="en-US" altLang="zh-CN" dirty="0"/>
          </a:p>
          <a:p>
            <a:pPr lvl="1"/>
            <a:endParaRPr lang="en-US" altLang="zh-CN" dirty="0">
              <a:solidFill>
                <a:srgbClr val="C00000"/>
              </a:solidFill>
            </a:endParaRPr>
          </a:p>
          <a:p>
            <a:pPr>
              <a:buNone/>
            </a:pPr>
            <a:r>
              <a:rPr lang="en-US" altLang="zh-CN" sz="2800" dirty="0">
                <a:solidFill>
                  <a:srgbClr val="0000FF"/>
                </a:solidFill>
                <a:latin typeface="Courier New" pitchFamily="49" charset="0"/>
                <a:cs typeface="Courier New" pitchFamily="49" charset="0"/>
              </a:rPr>
              <a:t>	</a:t>
            </a:r>
            <a:endParaRPr lang="zh-CN" altLang="en-US" dirty="0"/>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773422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引用做参数的传递过程</a:t>
            </a:r>
          </a:p>
        </p:txBody>
      </p:sp>
      <p:sp>
        <p:nvSpPr>
          <p:cNvPr id="3" name="内容占位符 2"/>
          <p:cNvSpPr>
            <a:spLocks noGrp="1"/>
          </p:cNvSpPr>
          <p:nvPr>
            <p:ph idx="1"/>
          </p:nvPr>
        </p:nvSpPr>
        <p:spPr/>
        <p:txBody>
          <a:bodyPr/>
          <a:lstStyle/>
          <a:p>
            <a:r>
              <a:rPr lang="zh-CN" altLang="en-US" dirty="0"/>
              <a:t>引用调用方式，实际上传递的是参数的地址（实参的地址），函数体中对形参的操作实际上是对实参地址的操作</a:t>
            </a:r>
            <a:endParaRPr lang="en-US" altLang="zh-CN" dirty="0"/>
          </a:p>
          <a:p>
            <a:pPr lvl="1"/>
            <a:r>
              <a:rPr lang="zh-CN" altLang="en-US" dirty="0"/>
              <a:t>希望在函数中修改实参值并反映到主调函数中的时候，采用引用调用方式</a:t>
            </a:r>
            <a:endParaRPr lang="en-US" altLang="zh-CN" dirty="0"/>
          </a:p>
          <a:p>
            <a:pPr lvl="2"/>
            <a:r>
              <a:rPr lang="zh-CN" altLang="en-US" dirty="0"/>
              <a:t>指针、数组等能够表示地址的数据类型作为形参，，可以起到与引用形参相同的作用</a:t>
            </a:r>
            <a:endParaRPr lang="en-US" altLang="zh-CN" dirty="0"/>
          </a:p>
          <a:p>
            <a:pPr lvl="2"/>
            <a:r>
              <a:rPr lang="en-US" altLang="zh-CN" dirty="0">
                <a:solidFill>
                  <a:srgbClr val="C00000"/>
                </a:solidFill>
              </a:rPr>
              <a:t>【</a:t>
            </a:r>
            <a:r>
              <a:rPr lang="zh-CN" altLang="en-US" dirty="0">
                <a:solidFill>
                  <a:srgbClr val="C00000"/>
                </a:solidFill>
              </a:rPr>
              <a:t>例</a:t>
            </a:r>
            <a:r>
              <a:rPr lang="en-US" altLang="zh-CN" dirty="0" smtClean="0">
                <a:solidFill>
                  <a:srgbClr val="C00000"/>
                </a:solidFill>
              </a:rPr>
              <a:t>5.9】</a:t>
            </a:r>
            <a:r>
              <a:rPr lang="zh-CN" altLang="en-US" dirty="0"/>
              <a:t>和</a:t>
            </a:r>
            <a:r>
              <a:rPr lang="en-US" altLang="zh-CN" dirty="0">
                <a:solidFill>
                  <a:srgbClr val="C00000"/>
                </a:solidFill>
              </a:rPr>
              <a:t>【</a:t>
            </a:r>
            <a:r>
              <a:rPr lang="zh-CN" altLang="en-US" dirty="0">
                <a:solidFill>
                  <a:srgbClr val="C00000"/>
                </a:solidFill>
              </a:rPr>
              <a:t>例</a:t>
            </a:r>
            <a:r>
              <a:rPr lang="en-US" altLang="zh-CN" dirty="0" smtClean="0">
                <a:solidFill>
                  <a:srgbClr val="C00000"/>
                </a:solidFill>
              </a:rPr>
              <a:t>5.10】</a:t>
            </a:r>
            <a:r>
              <a:rPr lang="zh-CN" altLang="en-US" dirty="0"/>
              <a:t>是数组作为参数，在函数体中修改数组元素值并反映到主调函数的例子</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5941835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引用做参数的传递过程</a:t>
            </a:r>
          </a:p>
        </p:txBody>
      </p:sp>
      <p:sp>
        <p:nvSpPr>
          <p:cNvPr id="3" name="内容占位符 2"/>
          <p:cNvSpPr>
            <a:spLocks noGrp="1"/>
          </p:cNvSpPr>
          <p:nvPr>
            <p:ph idx="1"/>
          </p:nvPr>
        </p:nvSpPr>
        <p:spPr>
          <a:xfrm>
            <a:off x="457200" y="1928813"/>
            <a:ext cx="8507288" cy="4500562"/>
          </a:xfrm>
        </p:spPr>
        <p:txBody>
          <a:bodyPr/>
          <a:lstStyle/>
          <a:p>
            <a:r>
              <a:rPr lang="zh-CN" altLang="en-US" dirty="0"/>
              <a:t>从赋值或引用参数的角度看函数的调用过程</a:t>
            </a:r>
            <a:endParaRPr lang="en-US" altLang="zh-CN" dirty="0"/>
          </a:p>
          <a:p>
            <a:pPr lvl="1"/>
            <a:r>
              <a:rPr lang="zh-CN" altLang="en-US" dirty="0"/>
              <a:t>判断形参是赋值参数还是引用参数</a:t>
            </a:r>
            <a:endParaRPr lang="en-US" altLang="zh-CN" dirty="0"/>
          </a:p>
          <a:p>
            <a:pPr lvl="2"/>
            <a:r>
              <a:rPr lang="zh-CN" altLang="en-US" dirty="0"/>
              <a:t>将对应实参表达式的值赋给赋值形参（若参数为赋值参数的话）</a:t>
            </a:r>
            <a:endParaRPr lang="en-US" altLang="zh-CN" dirty="0"/>
          </a:p>
          <a:p>
            <a:pPr lvl="2"/>
            <a:r>
              <a:rPr lang="zh-CN" altLang="en-US" dirty="0"/>
              <a:t>用实参变量替换相应的形参（若参数为引用参数的话）</a:t>
            </a:r>
            <a:endParaRPr lang="en-US" altLang="zh-CN" dirty="0"/>
          </a:p>
          <a:p>
            <a:pPr lvl="1"/>
            <a:r>
              <a:rPr lang="zh-CN" altLang="en-US" dirty="0"/>
              <a:t>按各形参的“当前值”（或已被“赋值”，或已被“换名”）去执行一遍函数体并返回调用处</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7680801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引用做参数的传递过程</a:t>
            </a:r>
          </a:p>
        </p:txBody>
      </p:sp>
      <p:sp>
        <p:nvSpPr>
          <p:cNvPr id="3" name="内容占位符 2"/>
          <p:cNvSpPr>
            <a:spLocks noGrp="1"/>
          </p:cNvSpPr>
          <p:nvPr>
            <p:ph idx="1"/>
          </p:nvPr>
        </p:nvSpPr>
        <p:spPr/>
        <p:txBody>
          <a:bodyPr/>
          <a:lstStyle/>
          <a:p>
            <a:r>
              <a:rPr lang="zh-CN" altLang="en-US" dirty="0"/>
              <a:t>赋值调用和引用调用传值方式的区别</a:t>
            </a:r>
            <a:endParaRPr lang="en-US" altLang="zh-CN" dirty="0"/>
          </a:p>
          <a:p>
            <a:pPr lvl="1"/>
            <a:r>
              <a:rPr lang="zh-CN" altLang="en-US" dirty="0"/>
              <a:t>通过赋值参数来传值的方式是一种“</a:t>
            </a:r>
            <a:r>
              <a:rPr lang="zh-CN" altLang="en-US" dirty="0">
                <a:solidFill>
                  <a:srgbClr val="C00000"/>
                </a:solidFill>
              </a:rPr>
              <a:t>单向传值</a:t>
            </a:r>
            <a:r>
              <a:rPr lang="zh-CN" altLang="en-US" dirty="0"/>
              <a:t>”方式，它只可向被调函数的形参“传入”值，而不可通过该形参“传出”</a:t>
            </a:r>
            <a:r>
              <a:rPr lang="zh-CN" altLang="en-US" dirty="0" smtClean="0"/>
              <a:t>值</a:t>
            </a:r>
            <a:r>
              <a:rPr lang="zh-CN" altLang="en-US" sz="2800" dirty="0" smtClean="0">
                <a:solidFill>
                  <a:srgbClr val="0000FF"/>
                </a:solidFill>
              </a:rPr>
              <a:t>    </a:t>
            </a:r>
            <a:endParaRPr lang="en-US" altLang="zh-CN" sz="2800" dirty="0" smtClean="0">
              <a:solidFill>
                <a:srgbClr val="0000FF"/>
              </a:solidFill>
            </a:endParaRPr>
          </a:p>
          <a:p>
            <a:pPr lvl="1"/>
            <a:r>
              <a:rPr lang="zh-CN" altLang="en-US" dirty="0" smtClean="0"/>
              <a:t>通过引用参数来传值的方式是一种“</a:t>
            </a:r>
            <a:r>
              <a:rPr lang="zh-CN" altLang="en-US" dirty="0" smtClean="0">
                <a:solidFill>
                  <a:srgbClr val="C00000"/>
                </a:solidFill>
              </a:rPr>
              <a:t>双向传值</a:t>
            </a:r>
            <a:r>
              <a:rPr lang="zh-CN" altLang="en-US" dirty="0" smtClean="0"/>
              <a:t>”方式，它不仅可向被调函数的形参“传入”值，而且还可通过该形参“传出”值 </a:t>
            </a:r>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4762001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smtClean="0">
                <a:solidFill>
                  <a:srgbClr val="C00000"/>
                </a:solidFill>
              </a:rPr>
              <a:t>5.14】</a:t>
            </a:r>
            <a:r>
              <a:rPr lang="zh-CN" altLang="en-US" dirty="0">
                <a:solidFill>
                  <a:srgbClr val="C00000"/>
                </a:solidFill>
              </a:rPr>
              <a:t>赋值调用和引用调用举例</a:t>
            </a:r>
            <a:endParaRPr lang="en-US" altLang="zh-CN" dirty="0">
              <a:solidFill>
                <a:srgbClr val="C00000"/>
              </a:solidFill>
            </a:endParaRPr>
          </a:p>
          <a:p>
            <a:pPr>
              <a:spcBef>
                <a:spcPts val="0"/>
              </a:spcBef>
              <a:buNone/>
            </a:pPr>
            <a:endParaRPr lang="en-US" altLang="zh-CN" sz="2400" dirty="0">
              <a:solidFill>
                <a:srgbClr val="0000FF"/>
              </a:solidFill>
              <a:latin typeface="Courier New" pitchFamily="49" charset="0"/>
              <a:cs typeface="Courier New" pitchFamily="49" charset="0"/>
            </a:endParaRPr>
          </a:p>
          <a:p>
            <a:pPr>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swap(</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&amp;a,</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&amp;b,</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d);</a:t>
            </a:r>
          </a:p>
          <a:p>
            <a:pPr>
              <a:spcBef>
                <a:spcPts val="0"/>
              </a:spcBef>
              <a:buNone/>
            </a:pP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函数原型</a:t>
            </a:r>
          </a:p>
          <a:p>
            <a:pPr>
              <a:spcBef>
                <a:spcPts val="0"/>
              </a:spcBef>
              <a:buNone/>
            </a:pPr>
            <a:r>
              <a:rPr lang="zh-CN" altLang="en-US" sz="2400" b="1" dirty="0">
                <a:solidFill>
                  <a:srgbClr val="00B050"/>
                </a:solidFill>
                <a:latin typeface="Courier New" pitchFamily="49" charset="0"/>
                <a:cs typeface="Courier New" pitchFamily="49" charset="0"/>
              </a:rPr>
              <a:t>  //前两个为引用参数，可“双向传值”</a:t>
            </a:r>
          </a:p>
          <a:p>
            <a:pPr>
              <a:spcBef>
                <a:spcPts val="0"/>
              </a:spcBef>
              <a:buNone/>
            </a:pPr>
            <a:r>
              <a:rPr lang="zh-CN" altLang="en-US" sz="2400" b="1" dirty="0">
                <a:solidFill>
                  <a:srgbClr val="00B050"/>
                </a:solidFill>
                <a:latin typeface="Courier New" pitchFamily="49" charset="0"/>
                <a:cs typeface="Courier New" pitchFamily="49" charset="0"/>
              </a:rPr>
              <a:t>  //后两个为赋值参数</a:t>
            </a:r>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1380446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124744"/>
            <a:ext cx="8572560" cy="5199856"/>
          </a:xfrm>
        </p:spPr>
        <p:txBody>
          <a:bodyPr/>
          <a:lstStyle/>
          <a:p>
            <a:pPr>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 j=2, k=77, n=88;</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a:t>
            </a:r>
            <a:r>
              <a:rPr lang="en-US" altLang="zh-CN" sz="2400" b="1" dirty="0">
                <a:latin typeface="Courier New" pitchFamily="49" charset="0"/>
                <a:cs typeface="Courier New" pitchFamily="49" charset="0"/>
              </a:rPr>
              <a:t>---In main, </a:t>
            </a:r>
            <a:r>
              <a:rPr lang="en-US" altLang="zh-CN" sz="2400" b="1" dirty="0" err="1">
                <a:latin typeface="Courier New" pitchFamily="49" charset="0"/>
                <a:cs typeface="Courier New" pitchFamily="49" charset="0"/>
              </a:rPr>
              <a:t>befor</a:t>
            </a:r>
            <a:r>
              <a:rPr lang="en-US" altLang="zh-CN" sz="2400" b="1" dirty="0">
                <a:latin typeface="Courier New" pitchFamily="49" charset="0"/>
                <a:cs typeface="Courier New" pitchFamily="49" charset="0"/>
              </a:rPr>
              <a:t> calling f1 ---"&lt;&lt;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j, k, n = "&lt;&lt;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  "&lt;&lt;j&lt;&lt;"  "&lt;&lt;k&lt;&lt;"  "&lt;&lt;n&lt;&lt;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swap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j, k, n);   </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注意，调用后实参变量</a:t>
            </a:r>
            <a:r>
              <a:rPr lang="en-US" altLang="zh-CN" sz="2400" b="1" dirty="0" err="1">
                <a:solidFill>
                  <a:srgbClr val="00B050"/>
                </a:solidFill>
                <a:latin typeface="Courier New" pitchFamily="49" charset="0"/>
                <a:cs typeface="Courier New" pitchFamily="49" charset="0"/>
              </a:rPr>
              <a:t>i、j</a:t>
            </a:r>
            <a:r>
              <a:rPr lang="zh-CN" altLang="en-US" sz="2400" b="1" dirty="0">
                <a:solidFill>
                  <a:srgbClr val="00B050"/>
                </a:solidFill>
                <a:latin typeface="Courier New" pitchFamily="49" charset="0"/>
                <a:cs typeface="Courier New" pitchFamily="49" charset="0"/>
              </a:rPr>
              <a:t>的值进行了改变</a:t>
            </a:r>
          </a:p>
          <a:p>
            <a:pPr>
              <a:spcBef>
                <a:spcPts val="0"/>
              </a:spcBef>
              <a:buNone/>
            </a:pPr>
            <a:r>
              <a:rPr lang="zh-CN" altLang="en-US" sz="2400" b="1" dirty="0">
                <a:solidFill>
                  <a:srgbClr val="00B050"/>
                </a:solidFill>
                <a:latin typeface="Courier New" pitchFamily="49" charset="0"/>
                <a:cs typeface="Courier New" pitchFamily="49" charset="0"/>
              </a:rPr>
              <a:t>		//而</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与</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的值并不改变</a:t>
            </a:r>
          </a:p>
          <a:p>
            <a:pPr>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In main, after calling f1 ---"&lt;&lt;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j, k, n = "&lt;&lt;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  "&lt;&lt;j&lt;&lt;"  "&lt;&lt;k&lt;&lt;"  "&lt;&lt;n&lt;&lt;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a:t>
            </a:r>
            <a:endParaRPr lang="zh-CN" altLang="en-US" sz="2400"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031265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nSpc>
                <a:spcPct val="80000"/>
              </a:lnSpc>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swap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&amp;a,</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&amp;b,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d) </a:t>
            </a:r>
            <a:r>
              <a:rPr lang="zh-CN" altLang="en-US" sz="2400" b="1" dirty="0">
                <a:latin typeface="Courier New" pitchFamily="49" charset="0"/>
                <a:cs typeface="Courier New" pitchFamily="49" charset="0"/>
              </a:rPr>
              <a:t>{</a:t>
            </a:r>
            <a:endParaRPr lang="en-US" altLang="zh-CN" sz="2400" b="1" dirty="0">
              <a:latin typeface="Courier New" pitchFamily="49" charset="0"/>
              <a:cs typeface="Courier New" pitchFamily="49" charset="0"/>
            </a:endParaRPr>
          </a:p>
          <a:p>
            <a:pPr>
              <a:lnSpc>
                <a:spcPct val="85000"/>
              </a:lnSpc>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前两个为引用参数，后两个为赋值参数。对引用参数而言，调用时，将用对应实参变量来替换它们。即是说，被调函数中对形参值的使用与改变，就是对主调函数中调用语句处所对应实参变量值的直接使用与改变（“双向传值”）  */ </a:t>
            </a:r>
          </a:p>
          <a:p>
            <a:pPr>
              <a:lnSpc>
                <a:spcPct val="80000"/>
              </a:lnSpc>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Enter f1 ---"&lt;&lt;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nSpc>
                <a:spcPct val="80000"/>
              </a:lnSpc>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 b, c, d = "&lt;&lt;a&lt;&lt;"  "&lt;&lt;b&lt;&lt;"  "&lt;&lt;c&lt;&lt;"  "&lt;&lt;d&lt;&lt;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nSpc>
                <a:spcPct val="80000"/>
              </a:lnSpc>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tmp</a:t>
            </a:r>
            <a:r>
              <a:rPr lang="en-US" altLang="zh-CN" sz="2400" b="1" dirty="0">
                <a:latin typeface="Courier New" pitchFamily="49" charset="0"/>
                <a:cs typeface="Courier New" pitchFamily="49" charset="0"/>
              </a:rPr>
              <a:t>;</a:t>
            </a:r>
          </a:p>
          <a:p>
            <a:pPr>
              <a:lnSpc>
                <a:spcPct val="80000"/>
              </a:lnSpc>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tmp</a:t>
            </a:r>
            <a:r>
              <a:rPr lang="en-US" altLang="zh-CN" sz="2400" b="1" dirty="0">
                <a:latin typeface="Courier New" pitchFamily="49" charset="0"/>
                <a:cs typeface="Courier New" pitchFamily="49" charset="0"/>
              </a:rPr>
              <a:t>=a;  a=b;  b=</a:t>
            </a:r>
            <a:r>
              <a:rPr lang="en-US" altLang="zh-CN" sz="2400" b="1" dirty="0" err="1">
                <a:latin typeface="Courier New" pitchFamily="49" charset="0"/>
                <a:cs typeface="Courier New" pitchFamily="49" charset="0"/>
              </a:rPr>
              <a:t>tmp</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交换</a:t>
            </a:r>
            <a:r>
              <a:rPr lang="en-US" altLang="zh-CN" sz="2400" b="1" dirty="0">
                <a:solidFill>
                  <a:srgbClr val="00B050"/>
                </a:solidFill>
                <a:latin typeface="Courier New" pitchFamily="49" charset="0"/>
                <a:cs typeface="Courier New" pitchFamily="49" charset="0"/>
              </a:rPr>
              <a:t>a</a:t>
            </a:r>
            <a:r>
              <a:rPr lang="zh-CN" altLang="en-US" sz="2400" b="1" dirty="0">
                <a:solidFill>
                  <a:srgbClr val="00B050"/>
                </a:solidFill>
                <a:latin typeface="Courier New" pitchFamily="49" charset="0"/>
                <a:cs typeface="Courier New" pitchFamily="49" charset="0"/>
              </a:rPr>
              <a:t>与</a:t>
            </a:r>
            <a:r>
              <a:rPr lang="en-US" altLang="zh-CN" sz="2400" b="1" dirty="0">
                <a:solidFill>
                  <a:srgbClr val="00B050"/>
                </a:solidFill>
                <a:latin typeface="Courier New" pitchFamily="49" charset="0"/>
                <a:cs typeface="Courier New" pitchFamily="49" charset="0"/>
              </a:rPr>
              <a:t>b</a:t>
            </a:r>
            <a:r>
              <a:rPr lang="zh-CN" altLang="en-US" sz="2400" b="1" dirty="0">
                <a:solidFill>
                  <a:srgbClr val="00B050"/>
                </a:solidFill>
                <a:latin typeface="Courier New" pitchFamily="49" charset="0"/>
                <a:cs typeface="Courier New" pitchFamily="49" charset="0"/>
              </a:rPr>
              <a:t>的值</a:t>
            </a:r>
          </a:p>
          <a:p>
            <a:pPr>
              <a:lnSpc>
                <a:spcPct val="80000"/>
              </a:lnSpc>
              <a:spcBef>
                <a:spcPts val="0"/>
              </a:spcBef>
              <a:buNone/>
            </a:pPr>
            <a:r>
              <a:rPr lang="zh-CN" altLang="en-US"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tmp</a:t>
            </a:r>
            <a:r>
              <a:rPr lang="en-US" altLang="zh-CN" sz="2400" b="1" dirty="0">
                <a:latin typeface="Courier New" pitchFamily="49" charset="0"/>
                <a:cs typeface="Courier New" pitchFamily="49" charset="0"/>
              </a:rPr>
              <a:t>=c;  c=d;  d=</a:t>
            </a:r>
            <a:r>
              <a:rPr lang="en-US" altLang="zh-CN" sz="2400" b="1" dirty="0" err="1">
                <a:latin typeface="Courier New" pitchFamily="49" charset="0"/>
                <a:cs typeface="Courier New" pitchFamily="49" charset="0"/>
              </a:rPr>
              <a:t>tmp</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交换</a:t>
            </a:r>
            <a:r>
              <a:rPr lang="en-US" altLang="zh-CN" sz="2400" b="1" dirty="0">
                <a:solidFill>
                  <a:srgbClr val="00B050"/>
                </a:solidFill>
                <a:latin typeface="Courier New" pitchFamily="49" charset="0"/>
                <a:cs typeface="Courier New" pitchFamily="49" charset="0"/>
              </a:rPr>
              <a:t>c</a:t>
            </a:r>
            <a:r>
              <a:rPr lang="zh-CN" altLang="en-US" sz="2400" b="1" dirty="0">
                <a:solidFill>
                  <a:srgbClr val="00B050"/>
                </a:solidFill>
                <a:latin typeface="Courier New" pitchFamily="49" charset="0"/>
                <a:cs typeface="Courier New" pitchFamily="49" charset="0"/>
              </a:rPr>
              <a:t>与</a:t>
            </a:r>
            <a:r>
              <a:rPr lang="en-US" altLang="zh-CN" sz="2400" b="1" dirty="0">
                <a:solidFill>
                  <a:srgbClr val="00B050"/>
                </a:solidFill>
                <a:latin typeface="Courier New" pitchFamily="49" charset="0"/>
                <a:cs typeface="Courier New" pitchFamily="49" charset="0"/>
              </a:rPr>
              <a:t>d</a:t>
            </a:r>
            <a:r>
              <a:rPr lang="zh-CN" altLang="en-US" sz="2400" b="1" dirty="0">
                <a:solidFill>
                  <a:srgbClr val="00B050"/>
                </a:solidFill>
                <a:latin typeface="Courier New" pitchFamily="49" charset="0"/>
                <a:cs typeface="Courier New" pitchFamily="49" charset="0"/>
              </a:rPr>
              <a:t>的值</a:t>
            </a:r>
          </a:p>
          <a:p>
            <a:pPr>
              <a:lnSpc>
                <a:spcPct val="80000"/>
              </a:lnSpc>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In the end of f1 ---"&lt;&lt;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nSpc>
                <a:spcPct val="80000"/>
              </a:lnSpc>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 b, c, d = "&lt;&lt;a&lt;&lt;"  "&lt;&lt;b&lt;&lt;"  "&lt;&lt;c&lt;&lt;"  "&lt;&lt;d&lt;&lt;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0000"/>
              </a:lnSpc>
              <a:spcBef>
                <a:spcPts val="0"/>
              </a:spcBef>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88512342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buNone/>
            </a:pPr>
            <a:r>
              <a:rPr lang="zh-CN" altLang="en-US" dirty="0">
                <a:solidFill>
                  <a:schemeClr val="accent6">
                    <a:lumMod val="75000"/>
                  </a:schemeClr>
                </a:solidFill>
              </a:rPr>
              <a:t>程序运行结果</a:t>
            </a:r>
            <a:endParaRPr lang="en-US" altLang="zh-CN" dirty="0">
              <a:solidFill>
                <a:schemeClr val="accent6">
                  <a:lumMod val="75000"/>
                </a:schemeClr>
              </a:solidFill>
            </a:endParaRPr>
          </a:p>
          <a:p>
            <a:pPr>
              <a:spcBef>
                <a:spcPts val="0"/>
              </a:spcBef>
              <a:buNone/>
            </a:pPr>
            <a:r>
              <a:rPr lang="zh-CN" altLang="en-US" sz="2400" b="1" dirty="0">
                <a:latin typeface="Courier New" pitchFamily="49" charset="0"/>
                <a:cs typeface="Courier New" pitchFamily="49" charset="0"/>
              </a:rPr>
              <a:t>--- </a:t>
            </a:r>
            <a:r>
              <a:rPr lang="en-US" altLang="zh-CN" sz="2400" b="1" dirty="0">
                <a:latin typeface="Courier New" pitchFamily="49" charset="0"/>
                <a:cs typeface="Courier New" pitchFamily="49" charset="0"/>
              </a:rPr>
              <a:t>In main, </a:t>
            </a:r>
            <a:r>
              <a:rPr lang="en-US" altLang="zh-CN" sz="2400" b="1" dirty="0" err="1">
                <a:latin typeface="Courier New" pitchFamily="49" charset="0"/>
                <a:cs typeface="Courier New" pitchFamily="49" charset="0"/>
              </a:rPr>
              <a:t>befor</a:t>
            </a:r>
            <a:r>
              <a:rPr lang="en-US" altLang="zh-CN" sz="2400" b="1" dirty="0">
                <a:latin typeface="Courier New" pitchFamily="49" charset="0"/>
                <a:cs typeface="Courier New" pitchFamily="49" charset="0"/>
              </a:rPr>
              <a:t> calling f1 ---</a:t>
            </a:r>
          </a:p>
          <a:p>
            <a:pPr>
              <a:spcBef>
                <a:spcPts val="0"/>
              </a:spcBef>
              <a:buNone/>
            </a:pP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j, k, n = 1  2  77  88</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Enter f1 ---</a:t>
            </a:r>
          </a:p>
          <a:p>
            <a:pPr>
              <a:spcBef>
                <a:spcPts val="0"/>
              </a:spcBef>
              <a:buNone/>
            </a:pPr>
            <a:r>
              <a:rPr lang="en-US" altLang="zh-CN" sz="2400" b="1" dirty="0">
                <a:latin typeface="Courier New" pitchFamily="49" charset="0"/>
                <a:cs typeface="Courier New" pitchFamily="49" charset="0"/>
              </a:rPr>
              <a:t>a, b, c, d = 1  2  77  88</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In the end of f1 ---</a:t>
            </a:r>
          </a:p>
          <a:p>
            <a:pPr>
              <a:spcBef>
                <a:spcPts val="0"/>
              </a:spcBef>
              <a:buNone/>
            </a:pPr>
            <a:r>
              <a:rPr lang="en-US" altLang="zh-CN" sz="2400" b="1" dirty="0">
                <a:latin typeface="Courier New" pitchFamily="49" charset="0"/>
                <a:cs typeface="Courier New" pitchFamily="49" charset="0"/>
              </a:rPr>
              <a:t>a, b, c, d = 2  1  88  77</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In main, after calling f1 ---</a:t>
            </a:r>
          </a:p>
          <a:p>
            <a:pPr>
              <a:spcBef>
                <a:spcPts val="0"/>
              </a:spcBef>
              <a:buNone/>
            </a:pP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j, k, n = 2  1  77  88</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1372759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a:solidFill>
                  <a:srgbClr val="C00000"/>
                </a:solidFill>
              </a:rPr>
              <a:t>分析程序的运行结果</a:t>
            </a:r>
            <a:endParaRPr lang="en-US" altLang="zh-CN" dirty="0">
              <a:solidFill>
                <a:srgbClr val="C00000"/>
              </a:solidFill>
            </a:endParaRPr>
          </a:p>
          <a:p>
            <a:pPr>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ts val="0"/>
              </a:spcBef>
              <a:buNone/>
            </a:pPr>
            <a:r>
              <a:rPr lang="en-US" altLang="zh-CN" sz="2000" b="1" dirty="0">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swap1(</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*p1,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*p2);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指针参数</a:t>
            </a:r>
          </a:p>
          <a:p>
            <a:pPr>
              <a:spcBef>
                <a:spcPts val="0"/>
              </a:spcBef>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swap12(</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*p1,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*p2);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指针参数</a:t>
            </a: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swap2(</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&amp;a,</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&amp;b);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引用参数</a:t>
            </a: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swap3(</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赋值参数</a:t>
            </a: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b1=11, b2=22;</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&lt;&lt;"before swap1 =&gt; b1,b2 = "&lt;&lt;b1&lt;&lt;"  "&lt;&lt;b2&lt;&lt;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swap1(&amp;b1, &amp;b2);</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&lt;&lt;"after swap1 =&gt; b1,b2 = "&lt;&lt;b1&lt;&lt;"  "&lt;&lt;b2&lt;&lt;</a:t>
            </a:r>
            <a:r>
              <a:rPr lang="zh-CN" altLang="en-US" sz="2000" b="1" dirty="0">
                <a:latin typeface="Courier New" pitchFamily="49" charset="0"/>
                <a:cs typeface="Courier New" pitchFamily="49" charset="0"/>
              </a:rPr>
              <a:t>"\</a:t>
            </a:r>
            <a:r>
              <a:rPr lang="en-US" altLang="zh-CN" sz="2000" b="1" dirty="0">
                <a:latin typeface="Courier New" pitchFamily="49" charset="0"/>
                <a:cs typeface="Courier New" pitchFamily="49" charset="0"/>
              </a:rPr>
              <a:t>n\n"; </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31659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1145143"/>
            <a:ext cx="8153400" cy="1776410"/>
          </a:xfrm>
        </p:spPr>
        <p:txBody>
          <a:bodyPr/>
          <a:lstStyle/>
          <a:p>
            <a:r>
              <a:rPr lang="zh-CN" altLang="en-US" dirty="0"/>
              <a:t>说明函数</a:t>
            </a:r>
            <a:r>
              <a:rPr lang="en-US" altLang="zh-CN" dirty="0" err="1"/>
              <a:t>cuberoot</a:t>
            </a:r>
            <a:endParaRPr lang="en-US" altLang="zh-CN" dirty="0"/>
          </a:p>
          <a:p>
            <a:pPr lvl="1"/>
            <a:r>
              <a:rPr lang="zh-CN" altLang="en-US" dirty="0"/>
              <a:t>参数为待求根的变量，返回值为三次方根</a:t>
            </a:r>
            <a:endParaRPr lang="en-US" altLang="zh-CN" dirty="0"/>
          </a:p>
          <a:p>
            <a:r>
              <a:rPr lang="zh-CN" altLang="en-US" dirty="0"/>
              <a:t>函数</a:t>
            </a:r>
            <a:r>
              <a:rPr lang="en-US" altLang="zh-CN" dirty="0" err="1"/>
              <a:t>cuberoot</a:t>
            </a:r>
            <a:r>
              <a:rPr lang="zh-CN" altLang="en-US" dirty="0"/>
              <a:t>的定义如下：</a:t>
            </a:r>
          </a:p>
        </p:txBody>
      </p:sp>
      <p:sp>
        <p:nvSpPr>
          <p:cNvPr id="6" name="矩形 5"/>
          <p:cNvSpPr/>
          <p:nvPr/>
        </p:nvSpPr>
        <p:spPr>
          <a:xfrm>
            <a:off x="495300" y="2708920"/>
            <a:ext cx="8501122" cy="3785652"/>
          </a:xfrm>
          <a:prstGeom prst="rect">
            <a:avLst/>
          </a:prstGeom>
        </p:spPr>
        <p:txBody>
          <a:bodyPr wrap="square">
            <a:spAutoFit/>
          </a:bodyPr>
          <a:lstStyle/>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cuberoot</a:t>
            </a:r>
            <a:r>
              <a:rPr lang="en-US" altLang="zh-CN" sz="2400" b="1" dirty="0">
                <a:latin typeface="Courier New" pitchFamily="49" charset="0"/>
                <a:ea typeface="楷体_GB2312" pitchFamily="49" charset="-122"/>
                <a:cs typeface="Courier New" pitchFamily="49" charset="0"/>
              </a:rPr>
              <a:t>(</a:t>
            </a: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x){</a:t>
            </a:r>
            <a:r>
              <a:rPr lang="en-US" altLang="zh-CN" sz="2400" b="1" dirty="0">
                <a:solidFill>
                  <a:srgbClr val="00B050"/>
                </a:solidFill>
                <a:latin typeface="Courier New" pitchFamily="49" charset="0"/>
                <a:ea typeface="楷体_GB2312" pitchFamily="49" charset="-122"/>
                <a:cs typeface="Courier New" pitchFamily="49" charset="0"/>
              </a:rPr>
              <a:t>//</a:t>
            </a:r>
            <a:r>
              <a:rPr lang="zh-CN" altLang="en-US" sz="2400" b="1" dirty="0">
                <a:solidFill>
                  <a:srgbClr val="00B050"/>
                </a:solidFill>
                <a:latin typeface="Courier New" pitchFamily="49" charset="0"/>
                <a:ea typeface="楷体_GB2312" pitchFamily="49" charset="-122"/>
                <a:cs typeface="Courier New" pitchFamily="49" charset="0"/>
              </a:rPr>
              <a:t>精确到小数点后</a:t>
            </a:r>
            <a:r>
              <a:rPr lang="en-US" altLang="zh-CN" sz="2400" b="1" dirty="0">
                <a:solidFill>
                  <a:srgbClr val="00B050"/>
                </a:solidFill>
                <a:latin typeface="Courier New" pitchFamily="49" charset="0"/>
                <a:ea typeface="楷体_GB2312" pitchFamily="49" charset="-122"/>
                <a:cs typeface="Courier New" pitchFamily="49" charset="0"/>
              </a:rPr>
              <a:t>6</a:t>
            </a:r>
            <a:r>
              <a:rPr lang="zh-CN" altLang="en-US" sz="2400" b="1" dirty="0">
                <a:solidFill>
                  <a:srgbClr val="00B050"/>
                </a:solidFill>
                <a:latin typeface="Courier New" pitchFamily="49" charset="0"/>
                <a:ea typeface="楷体_GB2312" pitchFamily="49" charset="-122"/>
                <a:cs typeface="Courier New" pitchFamily="49" charset="0"/>
              </a:rPr>
              <a:t>位</a:t>
            </a: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root ,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const float </a:t>
            </a:r>
            <a:r>
              <a:rPr lang="en-US" altLang="zh-CN" sz="2400" b="1" dirty="0" err="1">
                <a:latin typeface="Courier New" pitchFamily="49" charset="0"/>
                <a:ea typeface="楷体_GB2312" pitchFamily="49" charset="-122"/>
                <a:cs typeface="Courier New" pitchFamily="49" charset="0"/>
              </a:rPr>
              <a:t>eps</a:t>
            </a:r>
            <a:r>
              <a:rPr lang="en-US" altLang="zh-CN" sz="2400" b="1" dirty="0">
                <a:latin typeface="Courier New" pitchFamily="49" charset="0"/>
                <a:ea typeface="楷体_GB2312" pitchFamily="49" charset="-122"/>
                <a:cs typeface="Courier New" pitchFamily="49" charset="0"/>
              </a:rPr>
              <a:t>=1e-6;</a:t>
            </a:r>
          </a:p>
          <a:p>
            <a:pPr>
              <a:buFont typeface="Wingdings" pitchFamily="2" charset="2"/>
              <a:buNone/>
            </a:pPr>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=x;</a:t>
            </a: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do</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root=</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=(2*</a:t>
            </a:r>
            <a:r>
              <a:rPr lang="en-US" altLang="zh-CN" sz="2400" b="1" dirty="0" err="1">
                <a:latin typeface="Courier New" pitchFamily="49" charset="0"/>
                <a:ea typeface="楷体_GB2312" pitchFamily="49" charset="-122"/>
                <a:cs typeface="Courier New" pitchFamily="49" charset="0"/>
              </a:rPr>
              <a:t>root+x</a:t>
            </a:r>
            <a:r>
              <a:rPr lang="en-US" altLang="zh-CN" sz="2400" b="1" dirty="0">
                <a:latin typeface="Courier New" pitchFamily="49" charset="0"/>
                <a:ea typeface="楷体_GB2312" pitchFamily="49" charset="-122"/>
                <a:cs typeface="Courier New" pitchFamily="49" charset="0"/>
              </a:rPr>
              <a:t>/(root*root))/3;</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a:t>
            </a:r>
            <a:r>
              <a:rPr lang="en-US" altLang="zh-CN" sz="2400" b="1" dirty="0">
                <a:solidFill>
                  <a:srgbClr val="0000FF"/>
                </a:solidFill>
                <a:latin typeface="Courier New" pitchFamily="49" charset="0"/>
                <a:ea typeface="楷体_GB2312" pitchFamily="49" charset="-122"/>
                <a:cs typeface="Courier New" pitchFamily="49" charset="0"/>
              </a:rPr>
              <a:t>while</a:t>
            </a:r>
            <a:r>
              <a:rPr lang="en-US" altLang="zh-CN" sz="2400" b="1" dirty="0">
                <a:latin typeface="Courier New" pitchFamily="49" charset="0"/>
                <a:ea typeface="楷体_GB2312" pitchFamily="49" charset="-122"/>
                <a:cs typeface="Courier New" pitchFamily="49" charset="0"/>
              </a:rPr>
              <a:t>(fabs(</a:t>
            </a:r>
            <a:r>
              <a:rPr lang="en-US" altLang="zh-CN" sz="2400" b="1" dirty="0" err="1">
                <a:latin typeface="Courier New" pitchFamily="49" charset="0"/>
                <a:ea typeface="楷体_GB2312" pitchFamily="49" charset="-122"/>
                <a:cs typeface="Courier New" pitchFamily="49" charset="0"/>
              </a:rPr>
              <a:t>croot</a:t>
            </a:r>
            <a:r>
              <a:rPr lang="zh-CN" altLang="en-US" sz="2400" b="1" dirty="0">
                <a:latin typeface="Courier New" pitchFamily="49" charset="0"/>
                <a:ea typeface="楷体_GB2312" pitchFamily="49" charset="-122"/>
                <a:cs typeface="Courier New" pitchFamily="49" charset="0"/>
              </a:rPr>
              <a:t>－</a:t>
            </a:r>
            <a:r>
              <a:rPr lang="en-US" altLang="zh-CN" sz="2400" b="1" dirty="0">
                <a:latin typeface="Courier New" pitchFamily="49" charset="0"/>
                <a:ea typeface="楷体_GB2312" pitchFamily="49" charset="-122"/>
                <a:cs typeface="Courier New" pitchFamily="49" charset="0"/>
              </a:rPr>
              <a:t>root)&gt;</a:t>
            </a:r>
            <a:r>
              <a:rPr lang="en-US" altLang="zh-CN" sz="2400" b="1" dirty="0" err="1">
                <a:latin typeface="Courier New" pitchFamily="49" charset="0"/>
                <a:ea typeface="楷体_GB2312" pitchFamily="49" charset="-122"/>
                <a:cs typeface="Courier New" pitchFamily="49" charset="0"/>
              </a:rPr>
              <a:t>eps</a:t>
            </a:r>
            <a:r>
              <a:rPr lang="en-US" altLang="zh-CN" sz="2400" b="1" dirty="0">
                <a:latin typeface="Courier New" pitchFamily="49" charset="0"/>
                <a:ea typeface="楷体_GB2312" pitchFamily="49" charset="-122"/>
                <a:cs typeface="Courier New" pitchFamily="49" charset="0"/>
              </a:rPr>
              <a:t>);</a:t>
            </a:r>
            <a:r>
              <a:rPr lang="zh-CN" altLang="en-US" sz="2400" b="1" dirty="0">
                <a:solidFill>
                  <a:schemeClr val="tx2"/>
                </a:solidFill>
                <a:latin typeface="Courier New" pitchFamily="49" charset="0"/>
                <a:ea typeface="楷体_GB2312" pitchFamily="49" charset="-122"/>
                <a:cs typeface="Courier New" pitchFamily="49" charset="0"/>
              </a:rPr>
              <a:t/>
            </a:r>
            <a:br>
              <a:rPr lang="zh-CN" altLang="en-US" sz="2400" b="1" dirty="0">
                <a:solidFill>
                  <a:schemeClr val="tx2"/>
                </a:solidFill>
                <a:latin typeface="Courier New" pitchFamily="49" charset="0"/>
                <a:ea typeface="楷体_GB2312" pitchFamily="49" charset="-122"/>
                <a:cs typeface="Courier New" pitchFamily="49" charset="0"/>
              </a:rPr>
            </a:b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return</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en-US" altLang="zh-CN" sz="2400" b="1" dirty="0">
                <a:latin typeface="Courier New" pitchFamily="49" charset="0"/>
                <a:ea typeface="楷体_GB2312" pitchFamily="49" charset="-122"/>
                <a:cs typeface="Courier New" pitchFamily="49" charset="0"/>
              </a:rPr>
              <a:t>}</a:t>
            </a:r>
            <a:endParaRPr lang="zh-CN" altLang="en-US" sz="2400"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351763457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12776"/>
            <a:ext cx="9144000" cy="4500562"/>
          </a:xfrm>
        </p:spPr>
        <p:txBody>
          <a:bodyPr/>
          <a:lstStyle/>
          <a:p>
            <a:pPr>
              <a:spcBef>
                <a:spcPts val="0"/>
              </a:spcBef>
              <a:buNone/>
            </a:pPr>
            <a:r>
              <a:rPr lang="en-US" altLang="zh-CN" sz="2000" b="1" dirty="0">
                <a:latin typeface="Times New Roman" charset="0"/>
              </a:rPr>
              <a:t>	</a:t>
            </a:r>
            <a:r>
              <a:rPr lang="en-US" altLang="zh-CN" sz="2000" b="1" dirty="0">
                <a:latin typeface="Courier New" pitchFamily="49" charset="0"/>
                <a:cs typeface="Courier New" pitchFamily="49" charset="0"/>
              </a:rPr>
              <a:t>b1=11, b2=22;</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&lt;&lt;"before swap12 =&gt; b1,b2 = "&lt;&lt;b1&lt;&lt;"  "&lt;&lt;b2&lt;&lt;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swap12(&amp;b1, &amp;b2);</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&lt;&lt;"after swap12 =&gt; b1,b2 = "&lt;&lt;b1&lt;&lt;"  "&lt;&lt;b2&lt;&lt;"\n\n";</a:t>
            </a:r>
          </a:p>
          <a:p>
            <a:pPr>
              <a:spcBef>
                <a:spcPts val="0"/>
              </a:spcBef>
              <a:buNone/>
            </a:pP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 c1=33, c2=44;</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&lt;&lt;"before swap2 =&gt; c1,c2 = "&lt;&lt;c1&lt;&lt;"  "&lt;&lt;c2&lt;&lt;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swap2(c1, c2);</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&lt;&lt;"after swap2 =&gt; c1,c2 = "&lt;&lt;c1&lt;&lt;"  "&lt;&lt;c2&lt;&lt;"\n\n";</a:t>
            </a:r>
          </a:p>
          <a:p>
            <a:pPr>
              <a:spcBef>
                <a:spcPts val="0"/>
              </a:spcBef>
              <a:buNone/>
            </a:pPr>
            <a:endParaRPr lang="en-US" altLang="zh-CN" sz="2000" b="1" dirty="0">
              <a:latin typeface="Courier New" pitchFamily="49" charset="0"/>
              <a:cs typeface="Courier New" pitchFamily="49" charset="0"/>
            </a:endParaRPr>
          </a:p>
          <a:p>
            <a:pPr>
              <a:spcBef>
                <a:spcPts val="0"/>
              </a:spcBef>
              <a:buNone/>
            </a:pPr>
            <a:r>
              <a:rPr lang="en-US" altLang="zh-CN" sz="2000" b="1" dirty="0">
                <a:solidFill>
                  <a:srgbClr val="0000FF"/>
                </a:solidFill>
                <a:latin typeface="Times New Roman"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d1=55, d2=66;</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&lt;&lt;"before swap3 =&gt; d1,d2 = "&lt;&lt;d1&lt;&lt;"  "&lt;&lt;d2&lt;&lt;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swap3(d1, d2);</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&lt;&lt;"after swap3 =&gt; d1,d2 = "&lt;&lt;d1&lt;&lt;"  "&lt;&lt;d2&lt;&lt;"\n\n";</a:t>
            </a:r>
          </a:p>
          <a:p>
            <a:pPr>
              <a:spcBef>
                <a:spcPts val="0"/>
              </a:spcBef>
              <a:buNone/>
            </a:pP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 </a:t>
            </a:r>
          </a:p>
          <a:p>
            <a:pPr>
              <a:spcBef>
                <a:spcPts val="0"/>
              </a:spcBef>
              <a:buNone/>
            </a:pP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2619814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628800"/>
            <a:ext cx="8229600" cy="4500562"/>
          </a:xfrm>
        </p:spPr>
        <p:txBody>
          <a:bodyPr/>
          <a:lstStyle/>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swap1(</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p1,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p2){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交换指针所指变量的值</a:t>
            </a:r>
          </a:p>
          <a:p>
            <a:pPr>
              <a:spcBef>
                <a:spcPts val="0"/>
              </a:spcBef>
              <a:buNone/>
            </a:pPr>
            <a:r>
              <a:rPr lang="zh-CN" altLang="en-US"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temp;</a:t>
            </a:r>
          </a:p>
          <a:p>
            <a:pPr>
              <a:spcBef>
                <a:spcPts val="0"/>
              </a:spcBef>
              <a:buNone/>
            </a:pPr>
            <a:r>
              <a:rPr lang="en-US" altLang="zh-CN" sz="2000" b="1" dirty="0">
                <a:latin typeface="Courier New" pitchFamily="49" charset="0"/>
                <a:cs typeface="Courier New" pitchFamily="49" charset="0"/>
              </a:rPr>
              <a:t>	temp = *p1; </a:t>
            </a:r>
          </a:p>
          <a:p>
            <a:pPr>
              <a:spcBef>
                <a:spcPts val="0"/>
              </a:spcBef>
              <a:buNone/>
            </a:pPr>
            <a:r>
              <a:rPr lang="en-US" altLang="zh-CN" sz="2000" b="1" dirty="0">
                <a:latin typeface="Courier New" pitchFamily="49" charset="0"/>
                <a:cs typeface="Courier New" pitchFamily="49" charset="0"/>
              </a:rPr>
              <a:t>	*p1 = *p2; </a:t>
            </a:r>
          </a:p>
          <a:p>
            <a:pPr>
              <a:spcBef>
                <a:spcPts val="0"/>
              </a:spcBef>
              <a:buNone/>
            </a:pPr>
            <a:r>
              <a:rPr lang="en-US" altLang="zh-CN" sz="2000" b="1" dirty="0">
                <a:latin typeface="Courier New" pitchFamily="49" charset="0"/>
                <a:cs typeface="Courier New" pitchFamily="49" charset="0"/>
              </a:rPr>
              <a:t>	*p2 = temp; </a:t>
            </a:r>
          </a:p>
          <a:p>
            <a:pPr>
              <a:spcBef>
                <a:spcPts val="0"/>
              </a:spcBef>
              <a:buNone/>
            </a:pPr>
            <a:r>
              <a:rPr lang="en-US" altLang="zh-CN" sz="2000" b="1" dirty="0">
                <a:latin typeface="Courier New" pitchFamily="49" charset="0"/>
                <a:cs typeface="Courier New" pitchFamily="49" charset="0"/>
              </a:rPr>
              <a:t>}  </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68761949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0800" y="1296000"/>
            <a:ext cx="8543956" cy="5061958"/>
          </a:xfrm>
        </p:spPr>
        <p:txBody>
          <a:bodyPr/>
          <a:lstStyle/>
          <a:p>
            <a:pPr>
              <a:lnSpc>
                <a:spcPct val="90000"/>
              </a:lnSpc>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swap12(</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*p1,</a:t>
            </a:r>
            <a:r>
              <a:rPr lang="en-US" altLang="zh-CN" sz="2000" b="1" dirty="0">
                <a:solidFill>
                  <a:srgbClr val="0000FF"/>
                </a:solidFill>
                <a:latin typeface="Courier New" pitchFamily="49" charset="0"/>
                <a:cs typeface="Courier New" pitchFamily="49" charset="0"/>
              </a:rPr>
              <a:t>int </a:t>
            </a:r>
            <a:r>
              <a:rPr lang="en-US" altLang="zh-CN" sz="2000" b="1" dirty="0">
                <a:latin typeface="Courier New" pitchFamily="49" charset="0"/>
                <a:cs typeface="Courier New" pitchFamily="49" charset="0"/>
              </a:rPr>
              <a:t>*p2){</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交换形参指针“局部空间”的值</a:t>
            </a:r>
          </a:p>
          <a:p>
            <a:pPr>
              <a:lnSpc>
                <a:spcPct val="90000"/>
              </a:lnSpc>
              <a:spcBef>
                <a:spcPts val="0"/>
              </a:spcBef>
              <a:buNone/>
            </a:pPr>
            <a:r>
              <a:rPr lang="zh-CN" altLang="en-US"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*temp;</a:t>
            </a:r>
          </a:p>
          <a:p>
            <a:pPr>
              <a:lnSpc>
                <a:spcPct val="90000"/>
              </a:lnSpc>
              <a:spcBef>
                <a:spcPts val="0"/>
              </a:spcBef>
              <a:buNone/>
            </a:pPr>
            <a:r>
              <a:rPr lang="en-US" altLang="zh-CN" sz="2000" b="1" dirty="0">
                <a:latin typeface="Courier New" pitchFamily="49" charset="0"/>
                <a:cs typeface="Courier New" pitchFamily="49" charset="0"/>
              </a:rPr>
              <a:t>	temp = p1;</a:t>
            </a:r>
          </a:p>
          <a:p>
            <a:pPr>
              <a:lnSpc>
                <a:spcPct val="90000"/>
              </a:lnSpc>
              <a:spcBef>
                <a:spcPts val="0"/>
              </a:spcBef>
              <a:buNone/>
            </a:pPr>
            <a:r>
              <a:rPr lang="en-US" altLang="zh-CN" sz="2000" b="1" dirty="0">
                <a:latin typeface="Courier New" pitchFamily="49" charset="0"/>
                <a:cs typeface="Courier New" pitchFamily="49" charset="0"/>
              </a:rPr>
              <a:t>	p1 = p2;</a:t>
            </a:r>
          </a:p>
          <a:p>
            <a:pPr>
              <a:lnSpc>
                <a:spcPct val="90000"/>
              </a:lnSpc>
              <a:spcBef>
                <a:spcPts val="0"/>
              </a:spcBef>
              <a:buNone/>
            </a:pPr>
            <a:r>
              <a:rPr lang="en-US" altLang="zh-CN" sz="2000" b="1" dirty="0">
                <a:latin typeface="Courier New" pitchFamily="49" charset="0"/>
                <a:cs typeface="Courier New" pitchFamily="49" charset="0"/>
              </a:rPr>
              <a:t>	p2 = temp; </a:t>
            </a:r>
          </a:p>
          <a:p>
            <a:pPr>
              <a:lnSpc>
                <a:spcPct val="90000"/>
              </a:lnSpc>
              <a:spcBef>
                <a:spcPts val="0"/>
              </a:spcBef>
              <a:buNone/>
            </a:pPr>
            <a:r>
              <a:rPr lang="en-US" altLang="zh-CN" sz="2000" b="1" dirty="0">
                <a:latin typeface="Courier New" pitchFamily="49" charset="0"/>
                <a:cs typeface="Courier New" pitchFamily="49" charset="0"/>
              </a:rPr>
              <a:t>}  </a:t>
            </a:r>
          </a:p>
          <a:p>
            <a:pPr>
              <a:lnSpc>
                <a:spcPct val="90000"/>
              </a:lnSpc>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swap2(</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&amp;a, </a:t>
            </a:r>
            <a:r>
              <a:rPr lang="en-US" altLang="zh-CN" sz="2000" b="1" dirty="0">
                <a:solidFill>
                  <a:srgbClr val="0000FF"/>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&amp;b){</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交换引用变量的值</a:t>
            </a:r>
          </a:p>
          <a:p>
            <a:pPr>
              <a:lnSpc>
                <a:spcPct val="90000"/>
              </a:lnSpc>
              <a:spcBef>
                <a:spcPts val="0"/>
              </a:spcBef>
              <a:buNone/>
            </a:pPr>
            <a:r>
              <a:rPr lang="zh-CN" altLang="en-US"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temp;</a:t>
            </a:r>
          </a:p>
          <a:p>
            <a:pPr>
              <a:lnSpc>
                <a:spcPct val="90000"/>
              </a:lnSpc>
              <a:spcBef>
                <a:spcPts val="0"/>
              </a:spcBef>
              <a:buNone/>
            </a:pPr>
            <a:r>
              <a:rPr lang="en-US" altLang="zh-CN" sz="2000" b="1" dirty="0">
                <a:latin typeface="Courier New" pitchFamily="49" charset="0"/>
                <a:cs typeface="Courier New" pitchFamily="49" charset="0"/>
              </a:rPr>
              <a:t>	temp = a;</a:t>
            </a:r>
          </a:p>
          <a:p>
            <a:pPr>
              <a:lnSpc>
                <a:spcPct val="90000"/>
              </a:lnSpc>
              <a:spcBef>
                <a:spcPts val="0"/>
              </a:spcBef>
              <a:buNone/>
            </a:pPr>
            <a:r>
              <a:rPr lang="en-US" altLang="zh-CN" sz="2000" b="1" dirty="0">
                <a:latin typeface="Courier New" pitchFamily="49" charset="0"/>
                <a:cs typeface="Courier New" pitchFamily="49" charset="0"/>
              </a:rPr>
              <a:t>	a = b;</a:t>
            </a:r>
          </a:p>
          <a:p>
            <a:pPr>
              <a:lnSpc>
                <a:spcPct val="90000"/>
              </a:lnSpc>
              <a:spcBef>
                <a:spcPts val="0"/>
              </a:spcBef>
              <a:buNone/>
            </a:pPr>
            <a:r>
              <a:rPr lang="en-US" altLang="zh-CN" sz="2000" b="1" dirty="0">
                <a:latin typeface="Courier New" pitchFamily="49" charset="0"/>
                <a:cs typeface="Courier New" pitchFamily="49" charset="0"/>
              </a:rPr>
              <a:t>	b = temp; </a:t>
            </a:r>
          </a:p>
          <a:p>
            <a:pPr>
              <a:lnSpc>
                <a:spcPct val="90000"/>
              </a:lnSpc>
              <a:spcBef>
                <a:spcPts val="0"/>
              </a:spcBef>
              <a:buNone/>
            </a:pPr>
            <a:r>
              <a:rPr lang="en-US" altLang="zh-CN" sz="2000" b="1" dirty="0">
                <a:latin typeface="Courier New" pitchFamily="49" charset="0"/>
                <a:cs typeface="Courier New" pitchFamily="49" charset="0"/>
              </a:rPr>
              <a:t>}</a:t>
            </a:r>
          </a:p>
          <a:p>
            <a:pPr>
              <a:lnSpc>
                <a:spcPct val="90000"/>
              </a:lnSpc>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swap3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x,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y){</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交换赋值参数“局部空间”的值</a:t>
            </a:r>
          </a:p>
          <a:p>
            <a:pPr>
              <a:lnSpc>
                <a:spcPct val="90000"/>
              </a:lnSpc>
              <a:spcBef>
                <a:spcPts val="0"/>
              </a:spcBef>
              <a:buNone/>
            </a:pPr>
            <a:r>
              <a:rPr lang="zh-CN" altLang="en-US"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temp;</a:t>
            </a:r>
          </a:p>
          <a:p>
            <a:pPr>
              <a:lnSpc>
                <a:spcPct val="90000"/>
              </a:lnSpc>
              <a:spcBef>
                <a:spcPts val="0"/>
              </a:spcBef>
              <a:buNone/>
            </a:pPr>
            <a:r>
              <a:rPr lang="en-US" altLang="zh-CN" sz="2000" b="1" dirty="0">
                <a:latin typeface="Courier New" pitchFamily="49" charset="0"/>
                <a:cs typeface="Courier New" pitchFamily="49" charset="0"/>
              </a:rPr>
              <a:t>	temp = x; </a:t>
            </a:r>
          </a:p>
          <a:p>
            <a:pPr>
              <a:lnSpc>
                <a:spcPct val="90000"/>
              </a:lnSpc>
              <a:spcBef>
                <a:spcPts val="0"/>
              </a:spcBef>
              <a:buNone/>
            </a:pPr>
            <a:r>
              <a:rPr lang="en-US" altLang="zh-CN" sz="2000" b="1" dirty="0">
                <a:latin typeface="Courier New" pitchFamily="49" charset="0"/>
                <a:cs typeface="Courier New" pitchFamily="49" charset="0"/>
              </a:rPr>
              <a:t>	x = y;</a:t>
            </a:r>
          </a:p>
          <a:p>
            <a:pPr>
              <a:lnSpc>
                <a:spcPct val="90000"/>
              </a:lnSpc>
              <a:spcBef>
                <a:spcPts val="0"/>
              </a:spcBef>
              <a:buNone/>
            </a:pPr>
            <a:r>
              <a:rPr lang="en-US" altLang="zh-CN" sz="2000" b="1" dirty="0">
                <a:latin typeface="Courier New" pitchFamily="49" charset="0"/>
                <a:cs typeface="Courier New" pitchFamily="49" charset="0"/>
              </a:rPr>
              <a:t>	y = temp; </a:t>
            </a:r>
          </a:p>
          <a:p>
            <a:pPr>
              <a:lnSpc>
                <a:spcPct val="90000"/>
              </a:lnSpc>
              <a:spcBef>
                <a:spcPts val="0"/>
              </a:spcBef>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0193459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0768"/>
            <a:ext cx="8229600" cy="4500562"/>
          </a:xfrm>
        </p:spPr>
        <p:txBody>
          <a:bodyPr/>
          <a:lstStyle/>
          <a:p>
            <a:pPr marL="0" indent="0">
              <a:buNone/>
            </a:pPr>
            <a:r>
              <a:rPr lang="zh-CN" altLang="en-US" sz="2800" b="1" dirty="0">
                <a:solidFill>
                  <a:schemeClr val="accent6">
                    <a:lumMod val="75000"/>
                  </a:schemeClr>
                </a:solidFill>
              </a:rPr>
              <a:t>程序执行后的显示结果如下：</a:t>
            </a:r>
          </a:p>
          <a:p>
            <a:pPr>
              <a:lnSpc>
                <a:spcPct val="70000"/>
              </a:lnSpc>
              <a:buNone/>
            </a:pPr>
            <a:endParaRPr lang="en-US" altLang="zh-CN" sz="2400" b="1" dirty="0">
              <a:solidFill>
                <a:schemeClr val="accent6">
                  <a:lumMod val="75000"/>
                </a:schemeClr>
              </a:solidFill>
              <a:latin typeface="Courier New" pitchFamily="49" charset="0"/>
              <a:cs typeface="Courier New" pitchFamily="49" charset="0"/>
            </a:endParaRPr>
          </a:p>
          <a:p>
            <a:pPr>
              <a:lnSpc>
                <a:spcPct val="70000"/>
              </a:lnSpc>
              <a:buNone/>
            </a:pPr>
            <a:r>
              <a:rPr lang="en-US" altLang="zh-CN" sz="2400" b="1" dirty="0">
                <a:latin typeface="Courier New" pitchFamily="49" charset="0"/>
                <a:cs typeface="Courier New" pitchFamily="49" charset="0"/>
              </a:rPr>
              <a:t>before swap1 =&gt; b1,b2 = 11  22</a:t>
            </a:r>
          </a:p>
          <a:p>
            <a:pPr>
              <a:lnSpc>
                <a:spcPct val="70000"/>
              </a:lnSpc>
              <a:buNone/>
            </a:pPr>
            <a:r>
              <a:rPr lang="en-US" altLang="zh-CN" sz="2400" b="1" dirty="0">
                <a:latin typeface="Courier New" pitchFamily="49" charset="0"/>
                <a:cs typeface="Courier New" pitchFamily="49" charset="0"/>
              </a:rPr>
              <a:t>after swap1 =&gt; b1,b2 = 22  11</a:t>
            </a:r>
          </a:p>
          <a:p>
            <a:pPr>
              <a:lnSpc>
                <a:spcPct val="70000"/>
              </a:lnSpc>
              <a:buNone/>
            </a:pPr>
            <a:r>
              <a:rPr lang="en-US" altLang="zh-CN" sz="2400" b="1" dirty="0">
                <a:latin typeface="Courier New" pitchFamily="49" charset="0"/>
                <a:cs typeface="Courier New" pitchFamily="49" charset="0"/>
              </a:rPr>
              <a:t> </a:t>
            </a:r>
          </a:p>
          <a:p>
            <a:pPr>
              <a:lnSpc>
                <a:spcPct val="70000"/>
              </a:lnSpc>
              <a:buNone/>
            </a:pPr>
            <a:r>
              <a:rPr lang="en-US" altLang="zh-CN" sz="2400" b="1" dirty="0">
                <a:latin typeface="Courier New" pitchFamily="49" charset="0"/>
                <a:cs typeface="Courier New" pitchFamily="49" charset="0"/>
              </a:rPr>
              <a:t>before swap12 =&gt; b1,b2 = 11  22</a:t>
            </a:r>
          </a:p>
          <a:p>
            <a:pPr>
              <a:lnSpc>
                <a:spcPct val="70000"/>
              </a:lnSpc>
              <a:buNone/>
            </a:pPr>
            <a:r>
              <a:rPr lang="en-US" altLang="zh-CN" sz="2400" b="1" dirty="0">
                <a:latin typeface="Courier New" pitchFamily="49" charset="0"/>
                <a:cs typeface="Courier New" pitchFamily="49" charset="0"/>
              </a:rPr>
              <a:t>after swap12 =&gt; b1,b2 = 11  22</a:t>
            </a:r>
          </a:p>
          <a:p>
            <a:pPr>
              <a:lnSpc>
                <a:spcPct val="70000"/>
              </a:lnSpc>
              <a:buNone/>
            </a:pPr>
            <a:r>
              <a:rPr lang="en-US" altLang="zh-CN" sz="2400" b="1" dirty="0">
                <a:latin typeface="Courier New" pitchFamily="49" charset="0"/>
                <a:cs typeface="Courier New" pitchFamily="49" charset="0"/>
              </a:rPr>
              <a:t> </a:t>
            </a:r>
          </a:p>
          <a:p>
            <a:pPr>
              <a:lnSpc>
                <a:spcPct val="70000"/>
              </a:lnSpc>
              <a:buNone/>
            </a:pPr>
            <a:r>
              <a:rPr lang="en-US" altLang="zh-CN" sz="2400" b="1" dirty="0">
                <a:latin typeface="Courier New" pitchFamily="49" charset="0"/>
                <a:cs typeface="Courier New" pitchFamily="49" charset="0"/>
              </a:rPr>
              <a:t>before swap2 =&gt; c1,c2 = 33  44</a:t>
            </a:r>
          </a:p>
          <a:p>
            <a:pPr>
              <a:lnSpc>
                <a:spcPct val="70000"/>
              </a:lnSpc>
              <a:buNone/>
            </a:pPr>
            <a:r>
              <a:rPr lang="en-US" altLang="zh-CN" sz="2400" b="1" dirty="0">
                <a:latin typeface="Courier New" pitchFamily="49" charset="0"/>
                <a:cs typeface="Courier New" pitchFamily="49" charset="0"/>
              </a:rPr>
              <a:t>after swap2 =&gt; c1,c2 = 44  33</a:t>
            </a:r>
          </a:p>
          <a:p>
            <a:pPr>
              <a:lnSpc>
                <a:spcPct val="70000"/>
              </a:lnSpc>
              <a:buNone/>
            </a:pPr>
            <a:r>
              <a:rPr lang="en-US" altLang="zh-CN" sz="2400" b="1" dirty="0">
                <a:latin typeface="Courier New" pitchFamily="49" charset="0"/>
                <a:cs typeface="Courier New" pitchFamily="49" charset="0"/>
              </a:rPr>
              <a:t> </a:t>
            </a:r>
          </a:p>
          <a:p>
            <a:pPr>
              <a:lnSpc>
                <a:spcPct val="70000"/>
              </a:lnSpc>
              <a:buNone/>
            </a:pPr>
            <a:r>
              <a:rPr lang="en-US" altLang="zh-CN" sz="2400" b="1" dirty="0">
                <a:latin typeface="Courier New" pitchFamily="49" charset="0"/>
                <a:cs typeface="Courier New" pitchFamily="49" charset="0"/>
              </a:rPr>
              <a:t>before swap3 =&gt; d1,d2 = 55  66</a:t>
            </a:r>
          </a:p>
          <a:p>
            <a:pPr>
              <a:lnSpc>
                <a:spcPct val="70000"/>
              </a:lnSpc>
              <a:buNone/>
            </a:pPr>
            <a:r>
              <a:rPr lang="en-US" altLang="zh-CN" sz="2400" b="1" dirty="0">
                <a:latin typeface="Courier New" pitchFamily="49" charset="0"/>
                <a:cs typeface="Courier New" pitchFamily="49" charset="0"/>
              </a:rPr>
              <a:t>after swap3 =&gt; d1,d2 = 55  66</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836644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函数参数的类型</a:t>
            </a:r>
          </a:p>
        </p:txBody>
      </p:sp>
      <p:sp>
        <p:nvSpPr>
          <p:cNvPr id="3" name="内容占位符 2"/>
          <p:cNvSpPr>
            <a:spLocks noGrp="1"/>
          </p:cNvSpPr>
          <p:nvPr>
            <p:ph idx="1"/>
          </p:nvPr>
        </p:nvSpPr>
        <p:spPr/>
        <p:txBody>
          <a:bodyPr/>
          <a:lstStyle/>
          <a:p>
            <a:r>
              <a:rPr lang="zh-CN" altLang="en-US" dirty="0"/>
              <a:t>能够作为函数参数的数据类型</a:t>
            </a:r>
            <a:endParaRPr lang="en-US" altLang="zh-CN" dirty="0"/>
          </a:p>
          <a:p>
            <a:pPr lvl="1"/>
            <a:r>
              <a:rPr lang="zh-CN" altLang="en-US" dirty="0"/>
              <a:t>基本类型及其派生类型</a:t>
            </a:r>
            <a:endParaRPr lang="en-US" altLang="zh-CN" dirty="0"/>
          </a:p>
          <a:p>
            <a:pPr lvl="2"/>
            <a:r>
              <a:rPr lang="zh-CN" altLang="en-US" dirty="0"/>
              <a:t>赋值参数传递</a:t>
            </a:r>
            <a:endParaRPr lang="en-US" altLang="zh-CN" dirty="0"/>
          </a:p>
          <a:p>
            <a:pPr lvl="1"/>
            <a:r>
              <a:rPr lang="zh-CN" altLang="en-US" dirty="0"/>
              <a:t>数组、指针、引用等复合类型</a:t>
            </a:r>
            <a:endParaRPr lang="en-US" altLang="zh-CN" dirty="0"/>
          </a:p>
          <a:p>
            <a:pPr lvl="2"/>
            <a:r>
              <a:rPr lang="zh-CN" altLang="en-US" dirty="0"/>
              <a:t>按地址传递</a:t>
            </a:r>
            <a:r>
              <a:rPr lang="zh-CN" altLang="en-US" dirty="0" smtClean="0"/>
              <a:t>参数</a:t>
            </a:r>
            <a:endParaRPr lang="en-US" altLang="zh-CN" dirty="0" smtClean="0"/>
          </a:p>
          <a:p>
            <a:pPr lvl="2"/>
            <a:r>
              <a:rPr lang="zh-CN" altLang="en-US" dirty="0" smtClean="0"/>
              <a:t>数组、指针属于赋值参数传递，但传递的是地址</a:t>
            </a:r>
            <a:endParaRPr lang="en-US" altLang="zh-CN" dirty="0" smtClean="0"/>
          </a:p>
          <a:p>
            <a:pPr lvl="2"/>
            <a:r>
              <a:rPr lang="zh-CN" altLang="en-US" dirty="0" smtClean="0"/>
              <a:t>引用参数传递通过参数绑定实现地址传递</a:t>
            </a:r>
            <a:endParaRPr lang="en-US" altLang="zh-CN" dirty="0" smtClean="0"/>
          </a:p>
          <a:p>
            <a:pPr lvl="1"/>
            <a:r>
              <a:rPr lang="zh-CN" altLang="en-US" dirty="0" smtClean="0"/>
              <a:t>类类型、结构类型、联合类型等复合类型</a:t>
            </a:r>
            <a:endParaRPr lang="en-US" altLang="zh-CN" dirty="0" smtClean="0"/>
          </a:p>
          <a:p>
            <a:pPr lvl="2"/>
            <a:r>
              <a:rPr lang="zh-CN" altLang="en-US" dirty="0" smtClean="0"/>
              <a:t>赋值</a:t>
            </a:r>
            <a:r>
              <a:rPr lang="zh-CN" altLang="en-US" dirty="0"/>
              <a:t>参数传递</a:t>
            </a:r>
            <a:endParaRPr lang="en-US" altLang="zh-CN" dirty="0"/>
          </a:p>
          <a:p>
            <a:pPr lvl="2"/>
            <a:r>
              <a:rPr lang="zh-CN" altLang="en-US" dirty="0"/>
              <a:t>按地址参数传递</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9689527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00562"/>
          </a:xfrm>
        </p:spPr>
        <p:txBody>
          <a:bodyPr/>
          <a:lstStyle/>
          <a:p>
            <a:pPr marL="0" indent="0">
              <a:buNone/>
            </a:pPr>
            <a:r>
              <a:rPr lang="en-US" altLang="zh-CN" dirty="0" smtClean="0">
                <a:solidFill>
                  <a:srgbClr val="C00000"/>
                </a:solidFill>
              </a:rPr>
              <a:t>【</a:t>
            </a:r>
            <a:r>
              <a:rPr lang="zh-CN" altLang="en-US" dirty="0">
                <a:solidFill>
                  <a:srgbClr val="C00000"/>
                </a:solidFill>
              </a:rPr>
              <a:t>例</a:t>
            </a:r>
            <a:r>
              <a:rPr lang="en-US" altLang="zh-CN" dirty="0" smtClean="0">
                <a:solidFill>
                  <a:srgbClr val="C00000"/>
                </a:solidFill>
              </a:rPr>
              <a:t>5.16】</a:t>
            </a:r>
            <a:r>
              <a:rPr lang="zh-CN" altLang="en-US" dirty="0">
                <a:solidFill>
                  <a:srgbClr val="C00000"/>
                </a:solidFill>
              </a:rPr>
              <a:t>三色冰淇淋程序由冰激凌商提出的问题：有28种颜色的原料，可以组合成多少种3色冰激凌</a:t>
            </a:r>
            <a:endParaRPr lang="en-US" altLang="zh-CN" dirty="0"/>
          </a:p>
          <a:p>
            <a:pPr lvl="1"/>
            <a:r>
              <a:rPr lang="zh-CN" altLang="en-US" dirty="0"/>
              <a:t>问题归结为计算排列数与组合数。本示例计算排列数</a:t>
            </a:r>
            <a:r>
              <a:rPr lang="en-US" altLang="zh-CN" dirty="0"/>
              <a:t>A(</a:t>
            </a:r>
            <a:r>
              <a:rPr lang="en-US" altLang="zh-CN" dirty="0" err="1"/>
              <a:t>elements,selections</a:t>
            </a:r>
            <a:r>
              <a:rPr lang="en-US" altLang="zh-CN" dirty="0"/>
              <a:t>)</a:t>
            </a:r>
            <a:r>
              <a:rPr lang="zh-CN" altLang="en-US" dirty="0"/>
              <a:t>及组合数</a:t>
            </a:r>
            <a:r>
              <a:rPr lang="en-US" altLang="zh-CN" dirty="0"/>
              <a:t>C(</a:t>
            </a:r>
            <a:r>
              <a:rPr lang="en-US" altLang="zh-CN" dirty="0" err="1"/>
              <a:t>elements,selections</a:t>
            </a:r>
            <a:r>
              <a:rPr lang="en-US" altLang="zh-CN" dirty="0"/>
              <a:t>)。</a:t>
            </a:r>
            <a:r>
              <a:rPr lang="zh-CN" altLang="en-US" dirty="0"/>
              <a:t>如：</a:t>
            </a:r>
            <a:endParaRPr lang="en-US" altLang="zh-CN" dirty="0"/>
          </a:p>
          <a:p>
            <a:pPr lvl="1">
              <a:buNone/>
            </a:pPr>
            <a:r>
              <a:rPr lang="en-US" altLang="zh-CN" dirty="0"/>
              <a:t>	</a:t>
            </a:r>
            <a:r>
              <a:rPr lang="en-US" altLang="zh-CN" dirty="0">
                <a:solidFill>
                  <a:srgbClr val="0000FF"/>
                </a:solidFill>
              </a:rPr>
              <a:t>A(3,2)=6, C(3,2)=3;</a:t>
            </a:r>
          </a:p>
          <a:p>
            <a:pPr lvl="1">
              <a:buNone/>
            </a:pPr>
            <a:r>
              <a:rPr lang="en-US" altLang="zh-CN" dirty="0">
                <a:solidFill>
                  <a:srgbClr val="0000FF"/>
                </a:solidFill>
              </a:rPr>
              <a:t>	A(28,3)=19656, C(28,3)=3276</a:t>
            </a:r>
            <a:r>
              <a:rPr lang="en-US" altLang="zh-CN" dirty="0"/>
              <a:t>。</a:t>
            </a:r>
            <a:endParaRPr lang="zh-CN" altLang="en-US" dirty="0"/>
          </a:p>
          <a:p>
            <a:pPr lvl="1"/>
            <a:endParaRPr lang="zh-CN" altLang="en-US" dirty="0"/>
          </a:p>
        </p:txBody>
      </p:sp>
    </p:spTree>
    <p:extLst>
      <p:ext uri="{BB962C8B-B14F-4D97-AF65-F5344CB8AC3E}">
        <p14:creationId xmlns:p14="http://schemas.microsoft.com/office/powerpoint/2010/main" val="42396180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8229600" cy="4500562"/>
          </a:xfrm>
        </p:spPr>
        <p:txBody>
          <a:bodyPr/>
          <a:lstStyle/>
          <a:p>
            <a:r>
              <a:rPr lang="en-US" altLang="zh-CN" dirty="0">
                <a:solidFill>
                  <a:srgbClr val="C00000"/>
                </a:solidFill>
              </a:rPr>
              <a:t>【</a:t>
            </a:r>
            <a:r>
              <a:rPr lang="zh-CN" altLang="en-US" dirty="0">
                <a:solidFill>
                  <a:srgbClr val="C00000"/>
                </a:solidFill>
              </a:rPr>
              <a:t>例</a:t>
            </a:r>
            <a:r>
              <a:rPr lang="en-US" altLang="zh-CN" dirty="0" smtClean="0">
                <a:solidFill>
                  <a:srgbClr val="C00000"/>
                </a:solidFill>
              </a:rPr>
              <a:t>5.16】</a:t>
            </a:r>
            <a:r>
              <a:rPr lang="zh-CN" altLang="en-US" dirty="0"/>
              <a:t>分析</a:t>
            </a:r>
            <a:endParaRPr lang="en-US" altLang="zh-CN" dirty="0"/>
          </a:p>
          <a:p>
            <a:pPr lvl="1"/>
            <a:r>
              <a:rPr lang="zh-CN" altLang="en-US" dirty="0"/>
              <a:t>求排列数的公式</a:t>
            </a:r>
            <a:r>
              <a:rPr lang="en-US" altLang="zh-CN" dirty="0"/>
              <a:t>A(</a:t>
            </a:r>
            <a:r>
              <a:rPr lang="en-US" altLang="zh-CN" dirty="0" err="1"/>
              <a:t>ele,sel</a:t>
            </a:r>
            <a:r>
              <a:rPr lang="en-US" altLang="zh-CN" dirty="0"/>
              <a:t>)</a:t>
            </a:r>
            <a:r>
              <a:rPr lang="zh-CN" altLang="en-US" dirty="0"/>
              <a:t>：</a:t>
            </a:r>
            <a:endParaRPr lang="en-US" altLang="zh-CN" dirty="0"/>
          </a:p>
          <a:p>
            <a:pPr lvl="1" algn="ctr">
              <a:buNone/>
            </a:pPr>
            <a:r>
              <a:rPr lang="en-US" altLang="zh-CN" dirty="0">
                <a:solidFill>
                  <a:srgbClr val="C00000"/>
                </a:solidFill>
              </a:rPr>
              <a:t>A(</a:t>
            </a:r>
            <a:r>
              <a:rPr lang="en-US" altLang="zh-CN" dirty="0" err="1">
                <a:solidFill>
                  <a:srgbClr val="C00000"/>
                </a:solidFill>
              </a:rPr>
              <a:t>ele,sel</a:t>
            </a:r>
            <a:r>
              <a:rPr lang="en-US" altLang="zh-CN" dirty="0">
                <a:solidFill>
                  <a:srgbClr val="C00000"/>
                </a:solidFill>
              </a:rPr>
              <a:t>)=</a:t>
            </a:r>
            <a:r>
              <a:rPr lang="en-US" altLang="zh-CN" dirty="0" err="1">
                <a:solidFill>
                  <a:srgbClr val="C00000"/>
                </a:solidFill>
              </a:rPr>
              <a:t>ele</a:t>
            </a:r>
            <a:r>
              <a:rPr lang="en-US" altLang="zh-CN" dirty="0">
                <a:solidFill>
                  <a:srgbClr val="C00000"/>
                </a:solidFill>
              </a:rPr>
              <a:t>!/(</a:t>
            </a:r>
            <a:r>
              <a:rPr lang="en-US" altLang="zh-CN" dirty="0" err="1">
                <a:solidFill>
                  <a:srgbClr val="C00000"/>
                </a:solidFill>
              </a:rPr>
              <a:t>ele-sel</a:t>
            </a:r>
            <a:r>
              <a:rPr lang="en-US" altLang="zh-CN" dirty="0">
                <a:solidFill>
                  <a:srgbClr val="C00000"/>
                </a:solidFill>
              </a:rPr>
              <a:t>)!</a:t>
            </a:r>
          </a:p>
          <a:p>
            <a:pPr lvl="1"/>
            <a:r>
              <a:rPr lang="zh-CN" altLang="en-US" dirty="0"/>
              <a:t>求组合数的公式</a:t>
            </a:r>
            <a:r>
              <a:rPr lang="en-US" altLang="zh-CN" dirty="0"/>
              <a:t>C(</a:t>
            </a:r>
            <a:r>
              <a:rPr lang="en-US" altLang="zh-CN" dirty="0" err="1"/>
              <a:t>ele,sel</a:t>
            </a:r>
            <a:r>
              <a:rPr lang="en-US" altLang="zh-CN" dirty="0"/>
              <a:t>)</a:t>
            </a:r>
            <a:r>
              <a:rPr lang="zh-CN" altLang="en-US" dirty="0"/>
              <a:t>：</a:t>
            </a:r>
            <a:endParaRPr lang="en-US" altLang="zh-CN" dirty="0"/>
          </a:p>
          <a:p>
            <a:pPr lvl="1" algn="ctr">
              <a:buNone/>
            </a:pPr>
            <a:r>
              <a:rPr lang="en-US" altLang="zh-CN" dirty="0">
                <a:solidFill>
                  <a:srgbClr val="C00000"/>
                </a:solidFill>
              </a:rPr>
              <a:t>C(</a:t>
            </a:r>
            <a:r>
              <a:rPr lang="en-US" altLang="zh-CN" dirty="0" err="1">
                <a:solidFill>
                  <a:srgbClr val="C00000"/>
                </a:solidFill>
              </a:rPr>
              <a:t>ele,sel</a:t>
            </a:r>
            <a:r>
              <a:rPr lang="en-US" altLang="zh-CN" dirty="0">
                <a:solidFill>
                  <a:srgbClr val="C00000"/>
                </a:solidFill>
              </a:rPr>
              <a:t>)=A(</a:t>
            </a:r>
            <a:r>
              <a:rPr lang="en-US" altLang="zh-CN" dirty="0" err="1">
                <a:solidFill>
                  <a:srgbClr val="C00000"/>
                </a:solidFill>
              </a:rPr>
              <a:t>ele,sel</a:t>
            </a:r>
            <a:r>
              <a:rPr lang="en-US" altLang="zh-CN" dirty="0">
                <a:solidFill>
                  <a:srgbClr val="C00000"/>
                </a:solidFill>
              </a:rPr>
              <a:t>)/</a:t>
            </a:r>
            <a:r>
              <a:rPr lang="en-US" altLang="zh-CN" dirty="0" err="1">
                <a:solidFill>
                  <a:srgbClr val="C00000"/>
                </a:solidFill>
              </a:rPr>
              <a:t>sel</a:t>
            </a:r>
            <a:r>
              <a:rPr lang="en-US" altLang="zh-CN" dirty="0">
                <a:solidFill>
                  <a:srgbClr val="C00000"/>
                </a:solidFill>
              </a:rPr>
              <a:t>!</a:t>
            </a:r>
          </a:p>
          <a:p>
            <a:pPr lvl="1"/>
            <a:r>
              <a:rPr lang="zh-CN" altLang="en-US" dirty="0"/>
              <a:t>设计阶乘函数，求上述各阶乘的值并可以实现排列数和组合数的求值</a:t>
            </a:r>
          </a:p>
        </p:txBody>
      </p:sp>
    </p:spTree>
    <p:extLst>
      <p:ext uri="{BB962C8B-B14F-4D97-AF65-F5344CB8AC3E}">
        <p14:creationId xmlns:p14="http://schemas.microsoft.com/office/powerpoint/2010/main" val="42828856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24744"/>
            <a:ext cx="8229600" cy="5112568"/>
          </a:xfrm>
        </p:spPr>
        <p:txBody>
          <a:bodyPr/>
          <a:lstStyle/>
          <a:p>
            <a:pPr marL="0" indent="0">
              <a:buNone/>
            </a:pPr>
            <a:r>
              <a:rPr lang="zh-CN" altLang="en-US" b="1" dirty="0" smtClean="0"/>
              <a:t>计算</a:t>
            </a:r>
            <a:r>
              <a:rPr lang="zh-CN" altLang="en-US" b="1" dirty="0"/>
              <a:t>阶乘的函数定义</a:t>
            </a:r>
            <a:endParaRPr lang="en-US" altLang="zh-CN" b="1" dirty="0"/>
          </a:p>
          <a:p>
            <a:pPr>
              <a:buNone/>
            </a:pPr>
            <a:r>
              <a:rPr lang="en-US" altLang="zh-CN" sz="2800" b="1" dirty="0">
                <a:solidFill>
                  <a:srgbClr val="0000FF"/>
                </a:solidFill>
                <a:latin typeface="Courier New" pitchFamily="49" charset="0"/>
                <a:cs typeface="Courier New" pitchFamily="49" charset="0"/>
              </a:rPr>
              <a:t>long</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factorial(</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number)</a:t>
            </a:r>
          </a:p>
          <a:p>
            <a:pPr>
              <a:buNone/>
            </a:pPr>
            <a:r>
              <a:rPr lang="en-US" altLang="zh-CN" sz="2800" b="1" dirty="0">
                <a:latin typeface="Courier New" pitchFamily="49" charset="0"/>
                <a:cs typeface="Courier New" pitchFamily="49" charset="0"/>
              </a:rPr>
              <a:t>{</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long</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value = 1;</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while</a:t>
            </a:r>
            <a:r>
              <a:rPr lang="en-US" altLang="zh-CN" sz="2800" b="1" dirty="0">
                <a:latin typeface="Courier New" pitchFamily="49" charset="0"/>
                <a:cs typeface="Courier New" pitchFamily="49" charset="0"/>
              </a:rPr>
              <a:t>(number&gt;1){</a:t>
            </a:r>
          </a:p>
          <a:p>
            <a:pPr>
              <a:buNone/>
            </a:pPr>
            <a:r>
              <a:rPr lang="en-US" altLang="zh-CN" sz="2800" b="1" dirty="0">
                <a:latin typeface="Courier New" pitchFamily="49" charset="0"/>
                <a:cs typeface="Courier New" pitchFamily="49" charset="0"/>
              </a:rPr>
              <a:t>		value *= number;</a:t>
            </a:r>
          </a:p>
          <a:p>
            <a:pPr>
              <a:buNone/>
            </a:pPr>
            <a:r>
              <a:rPr lang="en-US" altLang="zh-CN" sz="2800" b="1" dirty="0">
                <a:latin typeface="Courier New" pitchFamily="49" charset="0"/>
                <a:cs typeface="Courier New" pitchFamily="49" charset="0"/>
              </a:rPr>
              <a:t>		number--;</a:t>
            </a:r>
          </a:p>
          <a:p>
            <a:pPr>
              <a:buNone/>
            </a:pPr>
            <a:r>
              <a:rPr lang="en-US" altLang="zh-CN" sz="2800" b="1" dirty="0">
                <a:latin typeface="Courier New" pitchFamily="49" charset="0"/>
                <a:cs typeface="Courier New" pitchFamily="49" charset="0"/>
              </a:rPr>
              <a:t>	}</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value;</a:t>
            </a:r>
          </a:p>
          <a:p>
            <a:pPr>
              <a:buNone/>
            </a:pPr>
            <a:r>
              <a:rPr lang="en-US" altLang="zh-CN" sz="2800" b="1" dirty="0">
                <a:latin typeface="Courier New" pitchFamily="49" charset="0"/>
                <a:cs typeface="Courier New" pitchFamily="49" charset="0"/>
              </a:rPr>
              <a:t>}</a:t>
            </a:r>
          </a:p>
        </p:txBody>
      </p:sp>
    </p:spTree>
    <p:extLst>
      <p:ext uri="{BB962C8B-B14F-4D97-AF65-F5344CB8AC3E}">
        <p14:creationId xmlns:p14="http://schemas.microsoft.com/office/powerpoint/2010/main" val="38197441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lgn="just" eaLnBrk="0" hangingPunct="0">
              <a:lnSpc>
                <a:spcPct val="90000"/>
              </a:lnSpc>
              <a:spcBef>
                <a:spcPct val="0"/>
              </a:spcBef>
              <a:buClrTx/>
              <a:buSzTx/>
              <a:buFontTx/>
              <a:buNone/>
            </a:pPr>
            <a:r>
              <a:rPr lang="zh-CN" altLang="en-US" sz="2400" b="1" dirty="0" smtClean="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gn="just" eaLnBrk="0" hangingPunct="0">
              <a:lnSpc>
                <a:spcPct val="90000"/>
              </a:lnSpc>
              <a:spcBef>
                <a:spcPct val="0"/>
              </a:spcBef>
              <a:buClrTx/>
              <a:buSzTx/>
              <a:buFontTx/>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lgn="just" eaLnBrk="0" hangingPunct="0">
              <a:lnSpc>
                <a:spcPct val="90000"/>
              </a:lnSpc>
              <a:spcBef>
                <a:spcPct val="0"/>
              </a:spcBef>
              <a:buClrTx/>
              <a:buSzTx/>
              <a:buFontTx/>
              <a:buNone/>
            </a:pPr>
            <a:r>
              <a:rPr lang="en-US" altLang="zh-CN" sz="2400" b="1" dirty="0">
                <a:solidFill>
                  <a:srgbClr val="0000FF"/>
                </a:solidFill>
                <a:latin typeface="Courier New" pitchFamily="49" charset="0"/>
                <a:cs typeface="Courier New" pitchFamily="49" charset="0"/>
              </a:rPr>
              <a:t>long </a:t>
            </a:r>
            <a:r>
              <a:rPr lang="en-US" altLang="zh-CN" sz="2400" b="1" dirty="0">
                <a:latin typeface="Courier New" pitchFamily="49" charset="0"/>
                <a:cs typeface="Courier New" pitchFamily="49" charset="0"/>
              </a:rPr>
              <a:t>factorial(</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number);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函数原型</a:t>
            </a:r>
          </a:p>
          <a:p>
            <a:pPr algn="just" eaLnBrk="0" hangingPunct="0">
              <a:lnSpc>
                <a:spcPct val="90000"/>
              </a:lnSpc>
              <a:spcBef>
                <a:spcPct val="0"/>
              </a:spcBef>
              <a:buClrTx/>
              <a:buSzTx/>
              <a:buFontTx/>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lgn="just" eaLnBrk="0" hangingPunct="0">
              <a:lnSpc>
                <a:spcPct val="90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i,selections,elements</a:t>
            </a:r>
            <a:r>
              <a:rPr lang="en-US" altLang="zh-CN" sz="2400" b="1" dirty="0">
                <a:latin typeface="Courier New" pitchFamily="49" charset="0"/>
                <a:cs typeface="Courier New" pitchFamily="49" charset="0"/>
              </a:rPr>
              <a:t>; </a:t>
            </a:r>
          </a:p>
          <a:p>
            <a:pPr algn="just" eaLnBrk="0" hangingPunct="0">
              <a:lnSpc>
                <a:spcPct val="90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计算</a:t>
            </a:r>
            <a:r>
              <a:rPr lang="en-US" altLang="zh-CN" sz="2400" b="1" dirty="0">
                <a:solidFill>
                  <a:srgbClr val="00B050"/>
                </a:solidFill>
                <a:latin typeface="Courier New" pitchFamily="49" charset="0"/>
                <a:cs typeface="Courier New" pitchFamily="49" charset="0"/>
              </a:rPr>
              <a:t>A(</a:t>
            </a:r>
            <a:r>
              <a:rPr lang="en-US" altLang="zh-CN" sz="2400" b="1" dirty="0" err="1">
                <a:solidFill>
                  <a:srgbClr val="00B050"/>
                </a:solidFill>
                <a:latin typeface="Courier New" pitchFamily="49" charset="0"/>
                <a:cs typeface="Courier New" pitchFamily="49" charset="0"/>
              </a:rPr>
              <a:t>elements,selections</a:t>
            </a:r>
            <a:r>
              <a:rPr lang="en-US" altLang="zh-CN" sz="2400" b="1" dirty="0">
                <a:solidFill>
                  <a:srgbClr val="00B050"/>
                </a:solidFill>
                <a:latin typeface="Courier New" pitchFamily="49" charset="0"/>
                <a:cs typeface="Courier New" pitchFamily="49" charset="0"/>
              </a:rPr>
              <a:t>)</a:t>
            </a:r>
          </a:p>
          <a:p>
            <a:pPr algn="just" eaLnBrk="0" hangingPunct="0">
              <a:lnSpc>
                <a:spcPct val="90000"/>
              </a:lnSpc>
              <a:spcBef>
                <a:spcPct val="0"/>
              </a:spcBef>
              <a:buClrTx/>
              <a:buSzTx/>
              <a:buFontTx/>
              <a:buNone/>
            </a:pPr>
            <a:r>
              <a:rPr lang="zh-CN" altLang="en-US" sz="2400" b="1" dirty="0">
                <a:solidFill>
                  <a:srgbClr val="00B050"/>
                </a:solidFill>
                <a:latin typeface="Courier New" pitchFamily="49" charset="0"/>
                <a:cs typeface="Courier New" pitchFamily="49" charset="0"/>
              </a:rPr>
              <a:t>		//以及</a:t>
            </a:r>
            <a:r>
              <a:rPr lang="en-US" altLang="zh-CN" sz="2400" b="1" dirty="0">
                <a:solidFill>
                  <a:srgbClr val="00B050"/>
                </a:solidFill>
                <a:latin typeface="Courier New" pitchFamily="49" charset="0"/>
                <a:cs typeface="Courier New" pitchFamily="49" charset="0"/>
              </a:rPr>
              <a:t>C(</a:t>
            </a:r>
            <a:r>
              <a:rPr lang="en-US" altLang="zh-CN" sz="2400" b="1" dirty="0" err="1">
                <a:solidFill>
                  <a:srgbClr val="00B050"/>
                </a:solidFill>
                <a:latin typeface="Courier New" pitchFamily="49" charset="0"/>
                <a:cs typeface="Courier New" pitchFamily="49" charset="0"/>
              </a:rPr>
              <a:t>elements,selections</a:t>
            </a:r>
            <a:r>
              <a:rPr lang="en-US" altLang="zh-CN" sz="2400" b="1" dirty="0">
                <a:solidFill>
                  <a:srgbClr val="00B050"/>
                </a:solidFill>
                <a:latin typeface="Courier New" pitchFamily="49" charset="0"/>
                <a:cs typeface="Courier New" pitchFamily="49" charset="0"/>
              </a:rPr>
              <a:t>)</a:t>
            </a:r>
          </a:p>
          <a:p>
            <a:pPr algn="just" eaLnBrk="0" hangingPunct="0">
              <a:lnSpc>
                <a:spcPct val="90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&lt;&lt;"Number of selections:";</a:t>
            </a:r>
          </a:p>
          <a:p>
            <a:pPr algn="just" eaLnBrk="0" hangingPunct="0">
              <a:lnSpc>
                <a:spcPct val="90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&gt;&gt;selections;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输入整数</a:t>
            </a:r>
            <a:r>
              <a:rPr lang="en-US" altLang="zh-CN" sz="2400" b="1" dirty="0">
                <a:solidFill>
                  <a:srgbClr val="00B050"/>
                </a:solidFill>
                <a:latin typeface="Courier New" pitchFamily="49" charset="0"/>
                <a:cs typeface="Courier New" pitchFamily="49" charset="0"/>
              </a:rPr>
              <a:t>selections</a:t>
            </a:r>
          </a:p>
          <a:p>
            <a:pPr algn="just" eaLnBrk="0" hangingPunct="0">
              <a:lnSpc>
                <a:spcPct val="90000"/>
              </a:lnSpc>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&lt;&lt;"Out of how many elements:";</a:t>
            </a:r>
          </a:p>
          <a:p>
            <a:pPr algn="just" eaLnBrk="0" hangingPunct="0">
              <a:lnSpc>
                <a:spcPct val="90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&gt;&gt;elements;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输入整数</a:t>
            </a:r>
            <a:r>
              <a:rPr lang="en-US" altLang="zh-CN" sz="2400" b="1" dirty="0">
                <a:solidFill>
                  <a:srgbClr val="00B050"/>
                </a:solidFill>
                <a:latin typeface="Courier New" pitchFamily="49" charset="0"/>
                <a:cs typeface="Courier New" pitchFamily="49" charset="0"/>
              </a:rPr>
              <a:t>elements</a:t>
            </a:r>
          </a:p>
          <a:p>
            <a:pPr algn="just" eaLnBrk="0" hangingPunct="0">
              <a:lnSpc>
                <a:spcPct val="90000"/>
              </a:lnSpc>
              <a:spcBef>
                <a:spcPct val="0"/>
              </a:spcBef>
              <a:buClrTx/>
              <a:buSzTx/>
              <a:buFontTx/>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answer = elements;</a:t>
            </a:r>
          </a:p>
          <a:p>
            <a:pPr algn="just" eaLnBrk="0" hangingPunct="0">
              <a:lnSpc>
                <a:spcPct val="90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ele</a:t>
            </a:r>
            <a:r>
              <a:rPr lang="en-US" altLang="zh-CN" sz="2400" b="1" dirty="0">
                <a:latin typeface="Courier New" pitchFamily="49" charset="0"/>
                <a:cs typeface="Courier New" pitchFamily="49" charset="0"/>
              </a:rPr>
              <a:t> = elements; </a:t>
            </a:r>
            <a:endParaRPr lang="zh-CN" alt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13314762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295400"/>
            <a:ext cx="8928992" cy="5029200"/>
          </a:xfrm>
        </p:spPr>
        <p:txBody>
          <a:bodyPr/>
          <a:lstStyle/>
          <a:p>
            <a:pPr algn="just" eaLnBrk="0" hangingPunct="0">
              <a:lnSpc>
                <a:spcPct val="120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answer = factorial(elements) / factorial (elements-selects);</a:t>
            </a:r>
          </a:p>
          <a:p>
            <a:pPr algn="just">
              <a:lnSpc>
                <a:spcPct val="120000"/>
              </a:lnSpc>
              <a:spcBef>
                <a:spcPct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t>
            </a:r>
            <a:r>
              <a:rPr lang="en-US" altLang="zh-CN" sz="2400" b="1" dirty="0">
                <a:latin typeface="Courier New" pitchFamily="49" charset="0"/>
                <a:cs typeface="Courier New" pitchFamily="49" charset="0"/>
              </a:rPr>
              <a:t>elements</a:t>
            </a:r>
            <a:r>
              <a:rPr lang="en-US" altLang="zh-CN" sz="2400" b="1" dirty="0" smtClean="0">
                <a:latin typeface="Courier New" pitchFamily="49" charset="0"/>
                <a:cs typeface="Courier New" pitchFamily="49" charset="0"/>
              </a:rPr>
              <a:t>&lt;&lt;","&lt;&lt;</a:t>
            </a:r>
            <a:r>
              <a:rPr lang="en-US" altLang="zh-CN" sz="2400" b="1" dirty="0">
                <a:latin typeface="Courier New" pitchFamily="49" charset="0"/>
                <a:cs typeface="Courier New" pitchFamily="49" charset="0"/>
              </a:rPr>
              <a:t>selections</a:t>
            </a:r>
            <a:r>
              <a:rPr lang="en-US" altLang="zh-CN" sz="2400" b="1" dirty="0" smtClean="0">
                <a:latin typeface="Courier New" pitchFamily="49" charset="0"/>
                <a:cs typeface="Courier New" pitchFamily="49" charset="0"/>
              </a:rPr>
              <a:t>&lt;&lt;")=</a:t>
            </a:r>
            <a:r>
              <a:rPr lang="en-US" altLang="zh-CN" sz="2400" b="1" dirty="0">
                <a:latin typeface="Courier New" pitchFamily="49" charset="0"/>
                <a:cs typeface="Courier New" pitchFamily="49" charset="0"/>
              </a:rPr>
              <a:t>"</a:t>
            </a:r>
            <a:r>
              <a:rPr lang="en-US" altLang="zh-CN" sz="2400" b="1" dirty="0" smtClean="0">
                <a:latin typeface="Courier New" pitchFamily="49" charset="0"/>
                <a:cs typeface="Courier New" pitchFamily="49" charset="0"/>
              </a:rPr>
              <a:t>&lt;&lt;</a:t>
            </a:r>
            <a:r>
              <a:rPr lang="en-US" altLang="zh-CN" sz="2400" b="1" dirty="0">
                <a:latin typeface="Courier New" pitchFamily="49" charset="0"/>
                <a:cs typeface="Courier New" pitchFamily="49" charset="0"/>
              </a:rPr>
              <a:t>answer&lt;&lt;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endParaRPr lang="en-US" altLang="zh-CN" sz="2400" b="1" dirty="0" smtClean="0">
              <a:latin typeface="Courier New" pitchFamily="49" charset="0"/>
              <a:cs typeface="Courier New" pitchFamily="49" charset="0"/>
            </a:endParaRPr>
          </a:p>
          <a:p>
            <a:pPr algn="just">
              <a:lnSpc>
                <a:spcPct val="120000"/>
              </a:lnSpc>
              <a:spcBef>
                <a:spcPct val="0"/>
              </a:spcBef>
              <a:buNone/>
            </a:pPr>
            <a:r>
              <a:rPr lang="en-US" altLang="zh-CN" sz="2400" b="1" dirty="0">
                <a:solidFill>
                  <a:srgbClr val="00B050"/>
                </a:solidFill>
                <a:latin typeface="Courier New" pitchFamily="49" charset="0"/>
                <a:cs typeface="Courier New" pitchFamily="49" charset="0"/>
              </a:rPr>
              <a:t>	</a:t>
            </a:r>
            <a:r>
              <a:rPr lang="en-US" altLang="zh-CN" sz="2400" b="1" dirty="0" smtClean="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输出排列数</a:t>
            </a:r>
            <a:r>
              <a:rPr lang="en-US" altLang="zh-CN" sz="2400" b="1" dirty="0">
                <a:solidFill>
                  <a:srgbClr val="00B050"/>
                </a:solidFill>
                <a:latin typeface="Courier New" pitchFamily="49" charset="0"/>
                <a:cs typeface="Courier New" pitchFamily="49" charset="0"/>
              </a:rPr>
              <a:t>A(</a:t>
            </a:r>
            <a:r>
              <a:rPr lang="en-US" altLang="zh-CN" sz="2400" b="1" dirty="0" err="1">
                <a:solidFill>
                  <a:srgbClr val="00B050"/>
                </a:solidFill>
                <a:latin typeface="Courier New" pitchFamily="49" charset="0"/>
                <a:cs typeface="Courier New" pitchFamily="49" charset="0"/>
              </a:rPr>
              <a:t>ele,sel</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之结果</a:t>
            </a:r>
            <a:endParaRPr lang="en-US" altLang="zh-CN" sz="2400" b="1" dirty="0">
              <a:solidFill>
                <a:srgbClr val="00B050"/>
              </a:solidFill>
              <a:latin typeface="Courier New" pitchFamily="49" charset="0"/>
              <a:cs typeface="Courier New" pitchFamily="49" charset="0"/>
            </a:endParaRPr>
          </a:p>
          <a:p>
            <a:pPr algn="just" eaLnBrk="0" hangingPunct="0">
              <a:lnSpc>
                <a:spcPct val="120000"/>
              </a:lnSpc>
              <a:spcBef>
                <a:spcPct val="0"/>
              </a:spcBef>
              <a:buClrTx/>
              <a:buNone/>
            </a:pP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//组合数</a:t>
            </a:r>
            <a:r>
              <a:rPr lang="en-US" altLang="zh-CN" sz="2400" b="1" dirty="0">
                <a:solidFill>
                  <a:srgbClr val="00B050"/>
                </a:solidFill>
                <a:latin typeface="Courier New" pitchFamily="49" charset="0"/>
                <a:cs typeface="Courier New" pitchFamily="49" charset="0"/>
              </a:rPr>
              <a:t>C</a:t>
            </a:r>
            <a:r>
              <a:rPr lang="zh-CN" altLang="en-US" sz="2400" b="1" dirty="0">
                <a:solidFill>
                  <a:srgbClr val="00B050"/>
                </a:solidFill>
                <a:latin typeface="Courier New" pitchFamily="49" charset="0"/>
                <a:cs typeface="Courier New" pitchFamily="49" charset="0"/>
              </a:rPr>
              <a:t>的求法：</a:t>
            </a:r>
          </a:p>
          <a:p>
            <a:pPr algn="just" eaLnBrk="0" hangingPunct="0">
              <a:lnSpc>
                <a:spcPct val="120000"/>
              </a:lnSpc>
              <a:spcBef>
                <a:spcPct val="0"/>
              </a:spcBef>
              <a:buClrTx/>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answer/=factorial(selections); </a:t>
            </a:r>
          </a:p>
          <a:p>
            <a:pPr algn="just" eaLnBrk="0" hangingPunct="0">
              <a:lnSpc>
                <a:spcPct val="120000"/>
              </a:lnSpc>
              <a:spcBef>
                <a:spcPct val="0"/>
              </a:spcBef>
              <a:buClr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&lt;&lt;"C("&lt;&lt;elements&lt;&lt;","&lt;&lt;selections&lt;&lt;")="&lt;&lt;answer&lt;&lt;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输出组合数</a:t>
            </a:r>
            <a:r>
              <a:rPr lang="en-US" altLang="zh-CN" sz="2400" b="1" dirty="0">
                <a:solidFill>
                  <a:srgbClr val="00B050"/>
                </a:solidFill>
                <a:latin typeface="Courier New" pitchFamily="49" charset="0"/>
                <a:cs typeface="Courier New" pitchFamily="49" charset="0"/>
              </a:rPr>
              <a:t>C(</a:t>
            </a:r>
            <a:r>
              <a:rPr lang="en-US" altLang="zh-CN" sz="2400" b="1" dirty="0" err="1">
                <a:solidFill>
                  <a:srgbClr val="00B050"/>
                </a:solidFill>
                <a:latin typeface="Courier New" pitchFamily="49" charset="0"/>
                <a:cs typeface="Courier New" pitchFamily="49" charset="0"/>
              </a:rPr>
              <a:t>ele,sel</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之结果</a:t>
            </a:r>
            <a:endParaRPr lang="en-US" altLang="zh-CN" sz="2400" b="1" dirty="0">
              <a:solidFill>
                <a:srgbClr val="00B050"/>
              </a:solidFill>
              <a:latin typeface="Courier New" pitchFamily="49" charset="0"/>
              <a:cs typeface="Courier New" pitchFamily="49" charset="0"/>
            </a:endParaRPr>
          </a:p>
          <a:p>
            <a:pPr algn="just" eaLnBrk="0" hangingPunct="0">
              <a:lnSpc>
                <a:spcPct val="120000"/>
              </a:lnSpc>
              <a:spcBef>
                <a:spcPct val="0"/>
              </a:spcBef>
              <a:buClrTx/>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pPr algn="just" eaLnBrk="0" hangingPunct="0">
              <a:lnSpc>
                <a:spcPct val="120000"/>
              </a:lnSpc>
              <a:spcBef>
                <a:spcPct val="0"/>
              </a:spcBef>
              <a:buClrTx/>
              <a:buNone/>
            </a:pPr>
            <a:r>
              <a:rPr lang="en-US" altLang="zh-CN" sz="2400" b="1" dirty="0">
                <a:latin typeface="Courier New" pitchFamily="49" charset="0"/>
                <a:cs typeface="Courier New" pitchFamily="49" charset="0"/>
              </a:rPr>
              <a:t>}</a:t>
            </a:r>
          </a:p>
          <a:p>
            <a:pPr algn="just" eaLnBrk="0" hangingPunct="0">
              <a:lnSpc>
                <a:spcPct val="120000"/>
              </a:lnSpc>
              <a:spcBef>
                <a:spcPct val="0"/>
              </a:spcBef>
              <a:buClrTx/>
              <a:buNone/>
            </a:pPr>
            <a:r>
              <a:rPr lang="en-US" altLang="zh-CN" sz="2400" b="1" dirty="0">
                <a:solidFill>
                  <a:schemeClr val="tx2"/>
                </a:solidFill>
                <a:latin typeface="Courier New" pitchFamily="49" charset="0"/>
                <a:cs typeface="Courier New" pitchFamily="49" charset="0"/>
              </a:rPr>
              <a:t>		</a:t>
            </a:r>
            <a:endParaRPr lang="zh-CN" altLang="en-US" sz="24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79042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函数的作用</a:t>
            </a:r>
          </a:p>
        </p:txBody>
      </p:sp>
      <p:sp>
        <p:nvSpPr>
          <p:cNvPr id="3" name="内容占位符 2"/>
          <p:cNvSpPr>
            <a:spLocks noGrp="1"/>
          </p:cNvSpPr>
          <p:nvPr>
            <p:ph idx="1"/>
          </p:nvPr>
        </p:nvSpPr>
        <p:spPr/>
        <p:txBody>
          <a:bodyPr/>
          <a:lstStyle/>
          <a:p>
            <a:r>
              <a:rPr lang="zh-CN" altLang="en-US" dirty="0"/>
              <a:t>函数的作用</a:t>
            </a:r>
            <a:endParaRPr lang="en-US" altLang="zh-CN" dirty="0"/>
          </a:p>
          <a:p>
            <a:pPr lvl="1"/>
            <a:r>
              <a:rPr lang="zh-CN" altLang="en-US" dirty="0"/>
              <a:t>实现程序功能的模块化</a:t>
            </a:r>
            <a:endParaRPr lang="en-US" altLang="zh-CN" dirty="0"/>
          </a:p>
          <a:p>
            <a:pPr lvl="1"/>
            <a:r>
              <a:rPr lang="zh-CN" altLang="en-US" dirty="0"/>
              <a:t>实现程序结构的简化</a:t>
            </a:r>
            <a:endParaRPr lang="en-US" altLang="zh-CN" dirty="0"/>
          </a:p>
          <a:p>
            <a:pPr lvl="1"/>
            <a:r>
              <a:rPr lang="zh-CN" altLang="en-US" dirty="0"/>
              <a:t>实现程序代码的重用</a:t>
            </a:r>
            <a:endParaRPr lang="en-US" altLang="zh-CN" dirty="0"/>
          </a:p>
          <a:p>
            <a:r>
              <a:rPr lang="zh-CN" altLang="en-US" dirty="0"/>
              <a:t>函数的应用场景</a:t>
            </a:r>
            <a:endParaRPr lang="en-US" altLang="zh-CN" dirty="0"/>
          </a:p>
          <a:p>
            <a:pPr lvl="1"/>
            <a:r>
              <a:rPr lang="zh-CN" altLang="en-US" dirty="0"/>
              <a:t>包含多处功能相同的代码</a:t>
            </a:r>
            <a:endParaRPr lang="en-US" altLang="zh-CN" dirty="0"/>
          </a:p>
          <a:p>
            <a:pPr lvl="2"/>
            <a:r>
              <a:rPr lang="zh-CN" altLang="en-US" dirty="0"/>
              <a:t>处理数据的类型、处理过程相同或相似</a:t>
            </a:r>
            <a:endParaRPr lang="en-US" altLang="zh-CN" dirty="0"/>
          </a:p>
          <a:p>
            <a:pPr lvl="1"/>
            <a:r>
              <a:rPr lang="zh-CN" altLang="en-US" dirty="0"/>
              <a:t>代码段具有代表性或特殊含义</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1163561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5.17】</a:t>
            </a:r>
            <a:r>
              <a:rPr lang="zh-CN" altLang="en-US" dirty="0">
                <a:solidFill>
                  <a:srgbClr val="C00000"/>
                </a:solidFill>
                <a:latin typeface="宋体" charset="-122"/>
              </a:rPr>
              <a:t>按人名字典序排列电话簿 </a:t>
            </a:r>
            <a:endParaRPr lang="en-US" altLang="zh-CN" dirty="0">
              <a:solidFill>
                <a:srgbClr val="C00000"/>
              </a:solidFill>
              <a:latin typeface="宋体" charset="-122"/>
            </a:endParaRPr>
          </a:p>
          <a:p>
            <a:r>
              <a:rPr lang="zh-CN" altLang="en-US" dirty="0">
                <a:solidFill>
                  <a:srgbClr val="C00000"/>
                </a:solidFill>
              </a:rPr>
              <a:t>已知</a:t>
            </a:r>
            <a:r>
              <a:rPr lang="en-US" altLang="zh-CN" dirty="0">
                <a:solidFill>
                  <a:srgbClr val="C00000"/>
                </a:solidFill>
              </a:rPr>
              <a:t>n</a:t>
            </a:r>
            <a:r>
              <a:rPr lang="zh-CN" altLang="en-US" dirty="0">
                <a:solidFill>
                  <a:srgbClr val="C00000"/>
                </a:solidFill>
              </a:rPr>
              <a:t>个人的姓名, 以及他(她)们每个人的一个电话号码(本程序将它们放于具有同样大小的</a:t>
            </a:r>
            <a:r>
              <a:rPr lang="en-US" altLang="zh-CN" dirty="0">
                <a:solidFill>
                  <a:srgbClr val="C00000"/>
                </a:solidFill>
              </a:rPr>
              <a:t>name</a:t>
            </a:r>
            <a:r>
              <a:rPr lang="zh-CN" altLang="en-US" dirty="0">
                <a:solidFill>
                  <a:srgbClr val="C00000"/>
                </a:solidFill>
              </a:rPr>
              <a:t>数组与</a:t>
            </a:r>
            <a:r>
              <a:rPr lang="en-US" altLang="zh-CN" dirty="0" err="1">
                <a:solidFill>
                  <a:srgbClr val="C00000"/>
                </a:solidFill>
              </a:rPr>
              <a:t>tele</a:t>
            </a:r>
            <a:r>
              <a:rPr lang="zh-CN" altLang="en-US" dirty="0">
                <a:solidFill>
                  <a:srgbClr val="C00000"/>
                </a:solidFill>
              </a:rPr>
              <a:t>数组中)。编程序实现：将这些人名按字典序(</a:t>
            </a:r>
            <a:r>
              <a:rPr lang="zh-CN" altLang="en-US" dirty="0">
                <a:solidFill>
                  <a:srgbClr val="C00000"/>
                </a:solidFill>
                <a:latin typeface="Times New Roman"/>
              </a:rPr>
              <a:t>“</a:t>
            </a:r>
            <a:r>
              <a:rPr lang="zh-CN" altLang="en-US" dirty="0">
                <a:solidFill>
                  <a:srgbClr val="C00000"/>
                </a:solidFill>
              </a:rPr>
              <a:t>由小到大</a:t>
            </a:r>
            <a:r>
              <a:rPr lang="zh-CN" altLang="en-US" dirty="0">
                <a:solidFill>
                  <a:srgbClr val="C00000"/>
                </a:solidFill>
                <a:latin typeface="Times New Roman"/>
              </a:rPr>
              <a:t>”</a:t>
            </a:r>
            <a:r>
              <a:rPr lang="zh-CN" altLang="en-US" dirty="0">
                <a:solidFill>
                  <a:srgbClr val="C00000"/>
                </a:solidFill>
              </a:rPr>
              <a:t>)排列之后连同其电话号码一并输出。</a:t>
            </a:r>
            <a:endParaRPr lang="en-US" altLang="zh-CN" dirty="0">
              <a:solidFill>
                <a:srgbClr val="C00000"/>
              </a:solidFill>
            </a:endParaRPr>
          </a:p>
          <a:p>
            <a:pPr lvl="1"/>
            <a:r>
              <a:rPr lang="zh-CN" altLang="en-US" dirty="0"/>
              <a:t>功能模块划分：</a:t>
            </a:r>
            <a:endParaRPr lang="en-US" altLang="zh-CN" dirty="0"/>
          </a:p>
          <a:p>
            <a:pPr lvl="2"/>
            <a:r>
              <a:rPr lang="zh-CN" altLang="en-US" dirty="0"/>
              <a:t>数组初始化</a:t>
            </a:r>
            <a:endParaRPr lang="en-US" altLang="zh-CN" dirty="0"/>
          </a:p>
          <a:p>
            <a:pPr lvl="2"/>
            <a:r>
              <a:rPr lang="zh-CN" altLang="en-US" dirty="0"/>
              <a:t>字符串比较函数</a:t>
            </a:r>
          </a:p>
          <a:p>
            <a:pPr lvl="2"/>
            <a:r>
              <a:rPr lang="zh-CN" altLang="en-US" dirty="0"/>
              <a:t>排序函数</a:t>
            </a:r>
            <a:endParaRPr lang="en-US" altLang="zh-CN" dirty="0"/>
          </a:p>
          <a:p>
            <a:pPr lvl="2"/>
            <a:r>
              <a:rPr lang="zh-CN" altLang="en-US" dirty="0"/>
              <a:t>交换函数</a:t>
            </a:r>
            <a:endParaRPr lang="en-US" altLang="zh-CN" dirty="0"/>
          </a:p>
        </p:txBody>
      </p:sp>
    </p:spTree>
    <p:extLst>
      <p:ext uri="{BB962C8B-B14F-4D97-AF65-F5344CB8AC3E}">
        <p14:creationId xmlns:p14="http://schemas.microsoft.com/office/powerpoint/2010/main" val="12489102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328592"/>
          </a:xfrm>
        </p:spPr>
        <p:txBody>
          <a:bodyPr/>
          <a:lstStyle/>
          <a:p>
            <a:pPr>
              <a:spcBef>
                <a:spcPts val="0"/>
              </a:spcBef>
              <a:buNone/>
            </a:pP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iomanip</a:t>
            </a:r>
            <a:r>
              <a:rPr lang="en-US" altLang="zh-CN" sz="2400" b="1" dirty="0">
                <a:latin typeface="Courier New" pitchFamily="49" charset="0"/>
                <a:cs typeface="Courier New" pitchFamily="49" charset="0"/>
              </a:rPr>
              <a:t>&gt; </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swap(</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*&amp;,</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*&amp;);</a:t>
            </a: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err="1">
                <a:solidFill>
                  <a:srgbClr val="0000FF"/>
                </a:solidFill>
                <a:latin typeface="Courier New" pitchFamily="49" charset="0"/>
                <a:cs typeface="Courier New" pitchFamily="49" charset="0"/>
              </a:rPr>
              <a:t>bool</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compword</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a:t>
            </a:r>
          </a:p>
          <a:p>
            <a:pPr>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ssort</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a:t>
            </a:r>
          </a:p>
          <a:p>
            <a:pPr>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const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n=5;</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//n</a:t>
            </a:r>
            <a:r>
              <a:rPr lang="zh-CN" altLang="en-US" sz="2400" b="1" dirty="0">
                <a:solidFill>
                  <a:srgbClr val="007434"/>
                </a:solidFill>
                <a:latin typeface="Courier New" pitchFamily="49" charset="0"/>
                <a:cs typeface="Courier New" pitchFamily="49" charset="0"/>
              </a:rPr>
              <a:t>为人员个数</a:t>
            </a:r>
            <a:endParaRPr lang="en-US" altLang="zh-CN" sz="2400" b="1" dirty="0">
              <a:solidFill>
                <a:srgbClr val="007434"/>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char </a:t>
            </a:r>
            <a:r>
              <a:rPr lang="en-US" altLang="zh-CN" sz="2400" b="1" dirty="0" smtClean="0">
                <a:latin typeface="Courier New" pitchFamily="49" charset="0"/>
                <a:cs typeface="Courier New" pitchFamily="49" charset="0"/>
              </a:rPr>
              <a:t>*tele[n</a:t>
            </a:r>
            <a:r>
              <a:rPr lang="en-US" altLang="zh-CN" sz="2400" b="1" dirty="0">
                <a:latin typeface="Courier New" pitchFamily="49" charset="0"/>
                <a:cs typeface="Courier New" pitchFamily="49" charset="0"/>
              </a:rPr>
              <a:t>]={"99882345","12345678",</a:t>
            </a:r>
          </a:p>
          <a:p>
            <a:pPr>
              <a:spcBef>
                <a:spcPts val="0"/>
              </a:spcBef>
              <a:buNone/>
            </a:pPr>
            <a:r>
              <a:rPr lang="en-US" altLang="zh-CN" sz="2400" b="1" dirty="0">
                <a:latin typeface="Courier New" pitchFamily="49" charset="0"/>
                <a:cs typeface="Courier New" pitchFamily="49" charset="0"/>
              </a:rPr>
              <a:t>	"26532347", "86861232","39070909"};</a:t>
            </a:r>
          </a:p>
          <a:p>
            <a:pPr>
              <a:spcBef>
                <a:spcPts val="0"/>
              </a:spcBef>
              <a:buNone/>
            </a:pPr>
            <a:r>
              <a:rPr lang="en-US" altLang="zh-CN" sz="2400" b="1" dirty="0">
                <a:latin typeface="Courier New" pitchFamily="49" charset="0"/>
                <a:cs typeface="Courier New" pitchFamily="49" charset="0"/>
              </a:rPr>
              <a:t>	char* name[n]={"</a:t>
            </a:r>
            <a:r>
              <a:rPr lang="en-US" altLang="zh-CN" sz="2400" b="1" dirty="0" err="1">
                <a:latin typeface="Courier New" pitchFamily="49" charset="0"/>
                <a:cs typeface="Courier New" pitchFamily="49" charset="0"/>
              </a:rPr>
              <a:t>Zhaolin</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Liguoping</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Mazhigang</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Sunyingming</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Mazilan</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tele</a:t>
            </a:r>
            <a:r>
              <a:rPr lang="zh-CN" altLang="en-US" sz="2400" b="1" dirty="0">
                <a:solidFill>
                  <a:srgbClr val="007434"/>
                </a:solidFill>
                <a:latin typeface="Courier New" pitchFamily="49" charset="0"/>
                <a:cs typeface="Courier New" pitchFamily="49" charset="0"/>
              </a:rPr>
              <a:t>及</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均为具有</a:t>
            </a:r>
            <a:r>
              <a:rPr lang="en-US" altLang="zh-CN" sz="2400" b="1" dirty="0">
                <a:solidFill>
                  <a:srgbClr val="007434"/>
                </a:solidFill>
                <a:latin typeface="Courier New" pitchFamily="49" charset="0"/>
                <a:cs typeface="Courier New" pitchFamily="49" charset="0"/>
              </a:rPr>
              <a:t>n</a:t>
            </a:r>
            <a:r>
              <a:rPr lang="zh-CN" altLang="en-US" sz="2400" b="1" dirty="0">
                <a:solidFill>
                  <a:srgbClr val="007434"/>
                </a:solidFill>
                <a:latin typeface="Courier New" pitchFamily="49" charset="0"/>
                <a:cs typeface="Courier New" pitchFamily="49" charset="0"/>
              </a:rPr>
              <a:t>个指针元素的数组</a:t>
            </a:r>
          </a:p>
        </p:txBody>
      </p:sp>
    </p:spTree>
    <p:extLst>
      <p:ext uri="{BB962C8B-B14F-4D97-AF65-F5344CB8AC3E}">
        <p14:creationId xmlns:p14="http://schemas.microsoft.com/office/powerpoint/2010/main" val="42722129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543956" cy="5029200"/>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setw</a:t>
            </a:r>
            <a:r>
              <a:rPr lang="en-US" altLang="zh-CN" sz="2400" b="1" dirty="0">
                <a:latin typeface="Courier New" pitchFamily="49" charset="0"/>
                <a:cs typeface="Courier New" pitchFamily="49" charset="0"/>
              </a:rPr>
              <a:t>(15)&lt;&lt;"NAME"&lt;&lt;</a:t>
            </a:r>
            <a:r>
              <a:rPr lang="en-US" altLang="zh-CN" sz="2400" b="1" dirty="0" err="1">
                <a:latin typeface="Courier New" pitchFamily="49" charset="0"/>
                <a:cs typeface="Courier New" pitchFamily="49" charset="0"/>
              </a:rPr>
              <a:t>setw</a:t>
            </a:r>
            <a:r>
              <a:rPr lang="en-US" altLang="zh-CN" sz="2400" b="1" dirty="0">
                <a:latin typeface="Courier New" pitchFamily="49" charset="0"/>
                <a:cs typeface="Courier New" pitchFamily="49" charset="0"/>
              </a:rPr>
              <a:t>(15)&lt;&lt;"TELE NO";</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ssort</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name,tele,n</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&lt;n;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将已排好序的结果输出</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&lt;&lt;"         "&lt;&lt;</a:t>
            </a:r>
            <a:r>
              <a:rPr lang="en-US" altLang="zh-CN" sz="2400" b="1" dirty="0" err="1">
                <a:latin typeface="Courier New" pitchFamily="49" charset="0"/>
                <a:cs typeface="Courier New" pitchFamily="49" charset="0"/>
              </a:rPr>
              <a:t>setw</a:t>
            </a:r>
            <a:r>
              <a:rPr lang="en-US" altLang="zh-CN" sz="2400" b="1" dirty="0">
                <a:latin typeface="Courier New" pitchFamily="49" charset="0"/>
                <a:cs typeface="Courier New" pitchFamily="49" charset="0"/>
              </a:rPr>
              <a:t>(14);</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setiosflags</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ios</a:t>
            </a:r>
            <a:r>
              <a:rPr lang="en-US" altLang="zh-CN" sz="2400" b="1" dirty="0">
                <a:latin typeface="Courier New" pitchFamily="49" charset="0"/>
                <a:cs typeface="Courier New" pitchFamily="49" charset="0"/>
              </a:rPr>
              <a:t>::left);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&lt;&lt;name[</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tele</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287537894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56792"/>
            <a:ext cx="8229600" cy="4500562"/>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smtClean="0">
                <a:latin typeface="Courier New" pitchFamily="49" charset="0"/>
                <a:cs typeface="Courier New" pitchFamily="49" charset="0"/>
              </a:rPr>
              <a:t>swap(</a:t>
            </a:r>
            <a:r>
              <a:rPr lang="en-US" altLang="zh-CN" sz="2400" b="1" dirty="0" smtClean="0">
                <a:solidFill>
                  <a:srgbClr val="0000FF"/>
                </a:solidFill>
                <a:latin typeface="Courier New" pitchFamily="49" charset="0"/>
                <a:cs typeface="Courier New" pitchFamily="49" charset="0"/>
              </a:rPr>
              <a:t>char </a:t>
            </a:r>
            <a:r>
              <a:rPr lang="en-US" altLang="zh-CN" sz="2400" b="1" dirty="0" smtClean="0">
                <a:latin typeface="Courier New" pitchFamily="49" charset="0"/>
                <a:cs typeface="Courier New" pitchFamily="49" charset="0"/>
              </a:rPr>
              <a:t>*&amp;</a:t>
            </a:r>
            <a:r>
              <a:rPr lang="en-US" altLang="zh-CN" sz="2400" b="1" dirty="0">
                <a:latin typeface="Courier New" pitchFamily="49" charset="0"/>
                <a:cs typeface="Courier New" pitchFamily="49" charset="0"/>
              </a:rPr>
              <a:t>a,</a:t>
            </a:r>
            <a:r>
              <a:rPr lang="en-US" altLang="zh-CN" sz="2400" b="1" dirty="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char </a:t>
            </a:r>
            <a:r>
              <a:rPr lang="en-US" altLang="zh-CN" sz="2400" b="1" dirty="0" smtClean="0">
                <a:latin typeface="Courier New" pitchFamily="49" charset="0"/>
                <a:cs typeface="Courier New" pitchFamily="49" charset="0"/>
              </a:rPr>
              <a:t>*&amp;</a:t>
            </a:r>
            <a:r>
              <a:rPr lang="en-US" altLang="zh-CN" sz="2400" b="1" dirty="0">
                <a:latin typeface="Courier New" pitchFamily="49" charset="0"/>
                <a:cs typeface="Courier New" pitchFamily="49" charset="0"/>
              </a:rPr>
              <a:t>b){  </a:t>
            </a:r>
          </a:p>
          <a:p>
            <a:pPr>
              <a:spcBef>
                <a:spcPts val="0"/>
              </a:spcBef>
              <a:buNone/>
            </a:pP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交换二字符串的指针</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值</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指针型引用参数</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char </a:t>
            </a:r>
            <a:r>
              <a:rPr lang="en-US" altLang="zh-CN" sz="2400" b="1" dirty="0" smtClean="0">
                <a:latin typeface="Courier New" pitchFamily="49" charset="0"/>
                <a:cs typeface="Courier New" pitchFamily="49" charset="0"/>
              </a:rPr>
              <a:t>*temp</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temp=a;</a:t>
            </a:r>
          </a:p>
          <a:p>
            <a:pPr>
              <a:spcBef>
                <a:spcPts val="0"/>
              </a:spcBef>
              <a:buNone/>
            </a:pPr>
            <a:r>
              <a:rPr lang="en-US" altLang="zh-CN" sz="2400" b="1" dirty="0">
                <a:latin typeface="Courier New" pitchFamily="49" charset="0"/>
                <a:cs typeface="Courier New" pitchFamily="49" charset="0"/>
              </a:rPr>
              <a:t>		a=b;</a:t>
            </a:r>
          </a:p>
          <a:p>
            <a:pPr>
              <a:spcBef>
                <a:spcPts val="0"/>
              </a:spcBef>
              <a:buNone/>
            </a:pPr>
            <a:r>
              <a:rPr lang="en-US" altLang="zh-CN" sz="2400" b="1" dirty="0">
                <a:latin typeface="Courier New" pitchFamily="49" charset="0"/>
                <a:cs typeface="Courier New" pitchFamily="49" charset="0"/>
              </a:rPr>
              <a:t>		b=temp;</a:t>
            </a: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15564586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8543956" cy="5328592"/>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b="1" dirty="0">
                <a:solidFill>
                  <a:srgbClr val="0000FF"/>
                </a:solidFill>
                <a:latin typeface="Courier New" pitchFamily="49" charset="0"/>
                <a:cs typeface="Courier New" pitchFamily="49" charset="0"/>
              </a:rPr>
              <a:t>bool</a:t>
            </a:r>
            <a:r>
              <a:rPr lang="en-US" altLang="zh-CN" sz="2400" b="1" dirty="0">
                <a:solidFill>
                  <a:schemeClr val="tx2"/>
                </a:solidFill>
                <a:latin typeface="Courier New" pitchFamily="49" charset="0"/>
                <a:cs typeface="Courier New" pitchFamily="49" charset="0"/>
              </a:rPr>
              <a:t> </a:t>
            </a:r>
            <a:r>
              <a:rPr lang="en-US" altLang="zh-CN" sz="2400" b="1" dirty="0" err="1" smtClean="0">
                <a:latin typeface="Courier New" pitchFamily="49" charset="0"/>
                <a:cs typeface="Courier New" pitchFamily="49" charset="0"/>
              </a:rPr>
              <a:t>compword</a:t>
            </a:r>
            <a:r>
              <a:rPr lang="en-US" altLang="zh-CN" sz="2400" b="1" dirty="0" smtClean="0">
                <a:latin typeface="Courier New" pitchFamily="49" charset="0"/>
                <a:cs typeface="Courier New" pitchFamily="49" charset="0"/>
              </a:rPr>
              <a:t>(</a:t>
            </a:r>
            <a:r>
              <a:rPr lang="en-US" altLang="zh-CN" sz="2400" b="1" dirty="0" smtClean="0">
                <a:solidFill>
                  <a:srgbClr val="0000FF"/>
                </a:solidFill>
                <a:latin typeface="Courier New" pitchFamily="49" charset="0"/>
                <a:cs typeface="Courier New" pitchFamily="49" charset="0"/>
              </a:rPr>
              <a:t>char </a:t>
            </a:r>
            <a:r>
              <a:rPr lang="en-US" altLang="zh-CN" sz="2400" b="1" dirty="0" smtClean="0">
                <a:latin typeface="Courier New" pitchFamily="49" charset="0"/>
                <a:cs typeface="Courier New" pitchFamily="49" charset="0"/>
              </a:rPr>
              <a:t>*a</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char </a:t>
            </a:r>
            <a:r>
              <a:rPr lang="en-US" altLang="zh-CN" sz="2400" b="1" dirty="0" smtClean="0">
                <a:latin typeface="Courier New" pitchFamily="49" charset="0"/>
                <a:cs typeface="Courier New" pitchFamily="49" charset="0"/>
              </a:rPr>
              <a:t>*b</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比较二字符串大小，按字典序</a:t>
            </a:r>
            <a:r>
              <a:rPr lang="en-US" altLang="zh-CN" sz="2400" b="1" dirty="0">
                <a:solidFill>
                  <a:srgbClr val="007434"/>
                </a:solidFill>
                <a:latin typeface="Courier New" pitchFamily="49" charset="0"/>
                <a:cs typeface="Courier New" pitchFamily="49" charset="0"/>
              </a:rPr>
              <a:t>a&lt;b</a:t>
            </a:r>
            <a:r>
              <a:rPr lang="zh-CN" altLang="en-US" sz="2400" b="1" dirty="0">
                <a:solidFill>
                  <a:srgbClr val="007434"/>
                </a:solidFill>
                <a:latin typeface="Courier New" pitchFamily="49" charset="0"/>
                <a:cs typeface="Courier New" pitchFamily="49" charset="0"/>
              </a:rPr>
              <a:t>则返</a:t>
            </a:r>
            <a:r>
              <a:rPr lang="en-US" altLang="zh-CN" sz="2400" b="1" dirty="0">
                <a:solidFill>
                  <a:srgbClr val="007434"/>
                </a:solidFill>
                <a:latin typeface="Courier New" pitchFamily="49" charset="0"/>
                <a:cs typeface="Courier New" pitchFamily="49" charset="0"/>
              </a:rPr>
              <a:t>1</a:t>
            </a:r>
            <a:r>
              <a:rPr lang="zh-CN" altLang="en-US" sz="2400" b="1" dirty="0">
                <a:solidFill>
                  <a:srgbClr val="007434"/>
                </a:solidFill>
                <a:latin typeface="Courier New" pitchFamily="49" charset="0"/>
                <a:cs typeface="Courier New" pitchFamily="49" charset="0"/>
              </a:rPr>
              <a:t>即</a:t>
            </a:r>
            <a:r>
              <a:rPr lang="en-US" altLang="zh-CN" sz="2400" b="1" dirty="0">
                <a:solidFill>
                  <a:srgbClr val="007434"/>
                </a:solidFill>
                <a:latin typeface="Courier New" pitchFamily="49" charset="0"/>
                <a:cs typeface="Courier New" pitchFamily="49" charset="0"/>
              </a:rPr>
              <a:t>true</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while</a:t>
            </a:r>
            <a:r>
              <a:rPr lang="en-US" altLang="zh-CN" sz="2400" b="1" dirty="0">
                <a:latin typeface="Courier New" pitchFamily="49" charset="0"/>
                <a:cs typeface="Courier New" pitchFamily="49" charset="0"/>
              </a:rPr>
              <a:t>(*a</a:t>
            </a:r>
            <a:r>
              <a:rPr lang="en-US" altLang="zh-CN" sz="2400" b="1" dirty="0">
                <a:latin typeface="Courier New" pitchFamily="49" charset="0"/>
                <a:cs typeface="Courier New" pitchFamily="49" charset="0"/>
              </a:rPr>
              <a:t>!='\0'&amp;&amp;*</a:t>
            </a:r>
            <a:r>
              <a:rPr lang="en-US" altLang="zh-CN" sz="2400" b="1" dirty="0">
                <a:latin typeface="Courier New" pitchFamily="49" charset="0"/>
                <a:cs typeface="Courier New" pitchFamily="49" charset="0"/>
              </a:rPr>
              <a:t>b</a:t>
            </a:r>
            <a:r>
              <a:rPr lang="en-US" altLang="zh-CN" sz="2400" b="1" dirty="0">
                <a:latin typeface="Courier New" pitchFamily="49" charset="0"/>
                <a:cs typeface="Courier New" pitchFamily="49" charset="0"/>
              </a:rPr>
              <a:t>!='\0'){</a:t>
            </a:r>
            <a:r>
              <a:rPr lang="en-US" altLang="zh-CN" sz="2400" b="1" dirty="0" smtClean="0">
                <a:solidFill>
                  <a:srgbClr val="007434"/>
                </a:solidFill>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串与</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串都没结束</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(*a != *b)</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(*a &lt; *b); </a:t>
            </a: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 //</a:t>
            </a:r>
            <a:r>
              <a:rPr lang="zh-CN" altLang="en-US" sz="2400" b="1" dirty="0">
                <a:solidFill>
                  <a:srgbClr val="007434"/>
                </a:solidFill>
                <a:latin typeface="Courier New" pitchFamily="49" charset="0"/>
                <a:cs typeface="Courier New" pitchFamily="49" charset="0"/>
              </a:rPr>
              <a:t>第一个不相等字符</a:t>
            </a:r>
            <a:r>
              <a:rPr lang="en-US" altLang="zh-CN" sz="2400" b="1" dirty="0">
                <a:solidFill>
                  <a:srgbClr val="007434"/>
                </a:solidFill>
                <a:latin typeface="Courier New" pitchFamily="49" charset="0"/>
                <a:cs typeface="Courier New" pitchFamily="49" charset="0"/>
              </a:rPr>
              <a:t>, </a:t>
            </a:r>
            <a:r>
              <a:rPr lang="zh-CN" altLang="en-US" sz="2400" b="1" dirty="0">
                <a:solidFill>
                  <a:srgbClr val="007434"/>
                </a:solidFill>
                <a:latin typeface="Courier New" pitchFamily="49" charset="0"/>
                <a:cs typeface="Courier New" pitchFamily="49" charset="0"/>
              </a:rPr>
              <a:t>决定整个</a:t>
            </a:r>
            <a:r>
              <a:rPr lang="en-US" altLang="zh-CN" sz="2400" b="1" dirty="0" err="1">
                <a:solidFill>
                  <a:srgbClr val="007434"/>
                </a:solidFill>
                <a:latin typeface="Courier New" pitchFamily="49" charset="0"/>
                <a:cs typeface="Courier New" pitchFamily="49" charset="0"/>
              </a:rPr>
              <a:t>a,b</a:t>
            </a:r>
            <a:r>
              <a:rPr lang="zh-CN" altLang="en-US" sz="2400" b="1" dirty="0">
                <a:solidFill>
                  <a:srgbClr val="007434"/>
                </a:solidFill>
                <a:latin typeface="Courier New" pitchFamily="49" charset="0"/>
                <a:cs typeface="Courier New" pitchFamily="49" charset="0"/>
              </a:rPr>
              <a:t>串的大小</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else </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 b++;</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注意，此时至少有一个串已结束（短者优先）</a:t>
            </a:r>
            <a:endParaRPr lang="en-US" altLang="zh-CN" sz="2400" b="1" dirty="0">
              <a:solidFill>
                <a:srgbClr val="007434"/>
              </a:solidFill>
              <a:latin typeface="Courier New" pitchFamily="49" charset="0"/>
              <a:cs typeface="Courier New" pitchFamily="49" charset="0"/>
            </a:endParaRPr>
          </a:p>
          <a:p>
            <a:pPr>
              <a:spcBef>
                <a:spcPts val="0"/>
              </a:spcBef>
              <a:buNone/>
            </a:pPr>
            <a:r>
              <a:rPr lang="en-US" altLang="zh-CN" sz="2400" b="1" dirty="0">
                <a:solidFill>
                  <a:srgbClr val="00B050"/>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(*a=='\0');</a:t>
            </a:r>
            <a:r>
              <a:rPr lang="en-US" altLang="zh-CN" sz="2400" b="1" dirty="0">
                <a:solidFill>
                  <a:schemeClr val="tx2"/>
                </a:solidFill>
                <a:latin typeface="Courier New" pitchFamily="49" charset="0"/>
                <a:cs typeface="Courier New" pitchFamily="49" charset="0"/>
              </a:rPr>
              <a:t> </a:t>
            </a:r>
            <a:endParaRPr lang="zh-CN" altLang="en-US" sz="2400" b="1" dirty="0">
              <a:solidFill>
                <a:schemeClr val="tx2"/>
              </a:solidFill>
              <a:latin typeface="Courier New" pitchFamily="49" charset="0"/>
              <a:cs typeface="Courier New" pitchFamily="49" charset="0"/>
            </a:endParaRP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28038430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572560" cy="5616624"/>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ssort</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*name[],</a:t>
            </a:r>
            <a:r>
              <a:rPr lang="en-US" altLang="zh-CN" sz="2400" b="1" dirty="0" smtClean="0">
                <a:solidFill>
                  <a:srgbClr val="0000FF"/>
                </a:solidFill>
                <a:latin typeface="Courier New" pitchFamily="49" charset="0"/>
                <a:cs typeface="Courier New" pitchFamily="49" charset="0"/>
              </a:rPr>
              <a:t>char </a:t>
            </a:r>
            <a:r>
              <a:rPr lang="en-US" altLang="zh-CN" sz="2400" b="1" dirty="0" smtClean="0">
                <a:latin typeface="Courier New" pitchFamily="49" charset="0"/>
                <a:cs typeface="Courier New" pitchFamily="49" charset="0"/>
              </a:rPr>
              <a:t>*</a:t>
            </a:r>
            <a:r>
              <a:rPr lang="en-US" altLang="zh-CN" sz="2400" b="1" dirty="0">
                <a:latin typeface="Courier New" pitchFamily="49" charset="0"/>
                <a:cs typeface="Courier New" pitchFamily="49" charset="0"/>
              </a:rPr>
              <a:t>tele[],</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sele</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在排序时记录</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中当前最小元素</a:t>
            </a:r>
            <a:endParaRPr lang="en-US" altLang="zh-CN" sz="2400" b="1" dirty="0">
              <a:solidFill>
                <a:srgbClr val="007434"/>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index;</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&lt;n-1;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 </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选择排序</a:t>
            </a:r>
          </a:p>
          <a:p>
            <a:pPr>
              <a:spcBef>
                <a:spcPts val="0"/>
              </a:spcBef>
              <a:buNone/>
            </a:pPr>
            <a:r>
              <a:rPr lang="en-US" altLang="zh-CN" sz="2400" b="1" dirty="0">
                <a:solidFill>
                  <a:srgbClr val="007434"/>
                </a:solidFill>
                <a:latin typeface="Courier New" pitchFamily="49" charset="0"/>
                <a:cs typeface="Courier New" pitchFamily="49" charset="0"/>
              </a:rPr>
              <a:t>  //</a:t>
            </a:r>
            <a:r>
              <a:rPr lang="en-US" altLang="zh-CN" sz="2400" b="1" dirty="0" err="1">
                <a:solidFill>
                  <a:srgbClr val="007434"/>
                </a:solidFill>
                <a:latin typeface="Courier New" pitchFamily="49" charset="0"/>
                <a:cs typeface="Courier New" pitchFamily="49" charset="0"/>
              </a:rPr>
              <a:t>i</a:t>
            </a:r>
            <a:r>
              <a:rPr lang="zh-CN" altLang="en-US" sz="2400" b="1" dirty="0">
                <a:solidFill>
                  <a:srgbClr val="007434"/>
                </a:solidFill>
                <a:latin typeface="Courier New" pitchFamily="49" charset="0"/>
                <a:cs typeface="Courier New" pitchFamily="49" charset="0"/>
              </a:rPr>
              <a:t>等于</a:t>
            </a:r>
            <a:r>
              <a:rPr lang="en-US" altLang="zh-CN" sz="2400" b="1" dirty="0">
                <a:solidFill>
                  <a:srgbClr val="007434"/>
                </a:solidFill>
                <a:latin typeface="Courier New" pitchFamily="49" charset="0"/>
                <a:cs typeface="Courier New" pitchFamily="49" charset="0"/>
              </a:rPr>
              <a:t>0</a:t>
            </a:r>
            <a:r>
              <a:rPr lang="zh-CN" altLang="en-US" sz="2400" b="1" dirty="0">
                <a:solidFill>
                  <a:srgbClr val="007434"/>
                </a:solidFill>
                <a:latin typeface="Courier New" pitchFamily="49" charset="0"/>
                <a:cs typeface="Courier New" pitchFamily="49" charset="0"/>
              </a:rPr>
              <a:t>的循环使</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a:t>
            </a:r>
            <a:r>
              <a:rPr lang="en-US" altLang="zh-CN" sz="2400" b="1" dirty="0">
                <a:solidFill>
                  <a:srgbClr val="007434"/>
                </a:solidFill>
                <a:latin typeface="Courier New" pitchFamily="49" charset="0"/>
                <a:cs typeface="Courier New" pitchFamily="49" charset="0"/>
              </a:rPr>
              <a:t>0</a:t>
            </a:r>
            <a:r>
              <a:rPr lang="zh-CN" altLang="en-US" sz="2400" b="1" dirty="0">
                <a:solidFill>
                  <a:srgbClr val="007434"/>
                </a:solidFill>
                <a:latin typeface="Courier New" pitchFamily="49" charset="0"/>
                <a:cs typeface="Courier New" pitchFamily="49" charset="0"/>
              </a:rPr>
              <a:t>号位置的元素交换为“最小” </a:t>
            </a: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i</a:t>
            </a:r>
            <a:r>
              <a:rPr lang="zh-CN" altLang="en-US" sz="2400" b="1" dirty="0">
                <a:solidFill>
                  <a:srgbClr val="007434"/>
                </a:solidFill>
                <a:latin typeface="Courier New" pitchFamily="49" charset="0"/>
                <a:cs typeface="Courier New" pitchFamily="49" charset="0"/>
              </a:rPr>
              <a:t>等于</a:t>
            </a:r>
            <a:r>
              <a:rPr lang="en-US" altLang="zh-CN" sz="2400" b="1" dirty="0">
                <a:solidFill>
                  <a:srgbClr val="007434"/>
                </a:solidFill>
                <a:latin typeface="Courier New" pitchFamily="49" charset="0"/>
                <a:cs typeface="Courier New" pitchFamily="49" charset="0"/>
              </a:rPr>
              <a:t>1</a:t>
            </a:r>
            <a:r>
              <a:rPr lang="zh-CN" altLang="en-US" sz="2400" b="1" dirty="0">
                <a:solidFill>
                  <a:srgbClr val="007434"/>
                </a:solidFill>
                <a:latin typeface="Courier New" pitchFamily="49" charset="0"/>
                <a:cs typeface="Courier New" pitchFamily="49" charset="0"/>
              </a:rPr>
              <a:t>的循环使</a:t>
            </a:r>
            <a:r>
              <a:rPr lang="en-US" altLang="zh-CN" sz="2400" b="1" dirty="0">
                <a:solidFill>
                  <a:srgbClr val="007434"/>
                </a:solidFill>
                <a:latin typeface="Courier New" pitchFamily="49" charset="0"/>
                <a:cs typeface="Courier New" pitchFamily="49" charset="0"/>
              </a:rPr>
              <a:t>1</a:t>
            </a:r>
            <a:r>
              <a:rPr lang="zh-CN" altLang="en-US" sz="2400" b="1" dirty="0">
                <a:solidFill>
                  <a:srgbClr val="007434"/>
                </a:solidFill>
                <a:latin typeface="Courier New" pitchFamily="49" charset="0"/>
                <a:cs typeface="Courier New" pitchFamily="49" charset="0"/>
              </a:rPr>
              <a:t>号位置元素交换为“次小”；</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sele</a:t>
            </a:r>
            <a:r>
              <a:rPr lang="en-US" altLang="zh-CN" sz="2400" b="1" dirty="0">
                <a:latin typeface="Courier New" pitchFamily="49" charset="0"/>
                <a:cs typeface="Courier New" pitchFamily="49" charset="0"/>
              </a:rPr>
              <a:t>=name[</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index=</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j=i+1; j&lt;n; </a:t>
            </a:r>
            <a:r>
              <a:rPr lang="en-US" altLang="zh-CN" sz="2400" b="1" dirty="0" err="1">
                <a:latin typeface="Courier New" pitchFamily="49" charset="0"/>
                <a:cs typeface="Courier New" pitchFamily="49" charset="0"/>
              </a:rPr>
              <a:t>j</a:t>
            </a:r>
            <a:r>
              <a:rPr lang="en-US" altLang="zh-CN" sz="2400" b="1" dirty="0" err="1" smtClean="0">
                <a:latin typeface="Courier New" pitchFamily="49" charset="0"/>
                <a:cs typeface="Courier New" pitchFamily="49" charset="0"/>
              </a:rPr>
              <a:t>++</a:t>
            </a:r>
            <a:r>
              <a:rPr lang="en-US" altLang="zh-CN" sz="2400" b="1" dirty="0" smtClean="0">
                <a:latin typeface="Courier New" pitchFamily="49" charset="0"/>
                <a:cs typeface="Courier New" pitchFamily="49" charset="0"/>
              </a:rPr>
              <a:t>){</a:t>
            </a:r>
            <a:r>
              <a:rPr lang="en-US" altLang="zh-CN" sz="2400" b="1" dirty="0" smtClean="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if</a:t>
            </a:r>
            <a:r>
              <a:rPr lang="en-US" altLang="zh-CN" sz="2400" b="1" dirty="0" smtClean="0">
                <a:latin typeface="Courier New" pitchFamily="49" charset="0"/>
                <a:cs typeface="Courier New" pitchFamily="49" charset="0"/>
              </a:rPr>
              <a:t>(</a:t>
            </a:r>
            <a:r>
              <a:rPr lang="en-US" altLang="zh-CN" sz="2400" b="1" dirty="0" err="1" smtClean="0">
                <a:latin typeface="Courier New" pitchFamily="49" charset="0"/>
                <a:cs typeface="Courier New" pitchFamily="49" charset="0"/>
              </a:rPr>
              <a:t>compword</a:t>
            </a:r>
            <a:r>
              <a:rPr lang="en-US" altLang="zh-CN" sz="2400" b="1" dirty="0" smtClean="0">
                <a:latin typeface="Courier New" pitchFamily="49" charset="0"/>
                <a:cs typeface="Courier New" pitchFamily="49" charset="0"/>
              </a:rPr>
              <a:t>(name[j</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sele</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7434"/>
                </a:solidFill>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name[j]&lt;</a:t>
            </a:r>
            <a:r>
              <a:rPr lang="en-US" altLang="zh-CN" sz="2400" b="1" dirty="0" err="1">
                <a:solidFill>
                  <a:srgbClr val="007434"/>
                </a:solidFill>
                <a:latin typeface="Courier New" pitchFamily="49" charset="0"/>
                <a:cs typeface="Courier New" pitchFamily="49" charset="0"/>
              </a:rPr>
              <a:t>sele</a:t>
            </a:r>
            <a:r>
              <a:rPr lang="en-US" altLang="zh-CN" sz="2400" b="1" dirty="0">
                <a:solidFill>
                  <a:srgbClr val="007434"/>
                </a:solidFill>
                <a:latin typeface="Courier New" pitchFamily="49" charset="0"/>
                <a:cs typeface="Courier New" pitchFamily="49" charset="0"/>
              </a:rPr>
              <a:t>? </a:t>
            </a:r>
            <a:r>
              <a:rPr lang="zh-CN" altLang="en-US" sz="2400" b="1" dirty="0">
                <a:solidFill>
                  <a:srgbClr val="007434"/>
                </a:solidFill>
                <a:latin typeface="Courier New" pitchFamily="49" charset="0"/>
                <a:cs typeface="Courier New" pitchFamily="49" charset="0"/>
              </a:rPr>
              <a:t>后面的更小吗</a:t>
            </a:r>
            <a:r>
              <a:rPr lang="en-US" altLang="zh-CN" sz="2400" b="1" dirty="0">
                <a:solidFill>
                  <a:srgbClr val="007434"/>
                </a:solidFill>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smtClean="0">
                <a:solidFill>
                  <a:schemeClr val="tx2"/>
                </a:solidFill>
                <a:latin typeface="Courier New" pitchFamily="49" charset="0"/>
                <a:cs typeface="Courier New" pitchFamily="49" charset="0"/>
              </a:rPr>
              <a:t>	</a:t>
            </a:r>
            <a:r>
              <a:rPr lang="en-US" altLang="zh-CN" sz="2400" b="1" dirty="0" err="1" smtClean="0">
                <a:latin typeface="Courier New" pitchFamily="49" charset="0"/>
                <a:cs typeface="Courier New" pitchFamily="49" charset="0"/>
              </a:rPr>
              <a:t>sele</a:t>
            </a:r>
            <a:r>
              <a:rPr lang="en-US" altLang="zh-CN" sz="2400" b="1" dirty="0" smtClean="0">
                <a:latin typeface="Courier New" pitchFamily="49" charset="0"/>
                <a:cs typeface="Courier New" pitchFamily="49" charset="0"/>
              </a:rPr>
              <a:t>=name[j</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smtClean="0">
                <a:latin typeface="Courier New" pitchFamily="49" charset="0"/>
                <a:cs typeface="Courier New" pitchFamily="49" charset="0"/>
              </a:rPr>
              <a:t>	index=j;</a:t>
            </a:r>
          </a:p>
          <a:p>
            <a:pPr>
              <a:spcBef>
                <a:spcPts val="0"/>
              </a:spcBef>
              <a:buNone/>
            </a:pPr>
            <a:r>
              <a:rPr lang="en-US" altLang="zh-CN" sz="2400" b="1" dirty="0">
                <a:latin typeface="Courier New" pitchFamily="49" charset="0"/>
                <a:cs typeface="Courier New" pitchFamily="49" charset="0"/>
              </a:rPr>
              <a:t>	</a:t>
            </a:r>
            <a:r>
              <a:rPr lang="en-US" altLang="zh-CN" sz="2400" b="1" dirty="0" smtClean="0">
                <a:latin typeface="Courier New" pitchFamily="49" charset="0"/>
                <a:cs typeface="Courier New" pitchFamily="49" charset="0"/>
              </a:rPr>
              <a:t>	}</a:t>
            </a:r>
            <a:endParaRPr lang="en-US" altLang="zh-CN" sz="2400" b="1" dirty="0">
              <a:latin typeface="Courier New" pitchFamily="49" charset="0"/>
              <a:cs typeface="Courier New" pitchFamily="49" charset="0"/>
            </a:endParaRPr>
          </a:p>
          <a:p>
            <a:pPr>
              <a:spcBef>
                <a:spcPts val="0"/>
              </a:spcBef>
              <a:buNone/>
            </a:pPr>
            <a:r>
              <a:rPr lang="en-US" altLang="zh-CN" sz="2400" b="1" dirty="0" smtClean="0">
                <a:latin typeface="Courier New" pitchFamily="49" charset="0"/>
                <a:cs typeface="Courier New" pitchFamily="49" charset="0"/>
              </a:rPr>
              <a:t>} </a:t>
            </a:r>
            <a:endParaRPr lang="en-US" altLang="zh-CN" sz="2400" b="1" dirty="0">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endParaRPr lang="zh-CN" altLang="en-US" sz="24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400138049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229600" cy="4500562"/>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b="1" dirty="0">
                <a:latin typeface="Courier New" pitchFamily="49" charset="0"/>
                <a:cs typeface="Courier New" pitchFamily="49" charset="0"/>
              </a:rPr>
              <a:t>		 swap(name[index], name[</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swap(</a:t>
            </a:r>
            <a:r>
              <a:rPr lang="en-US" altLang="zh-CN" sz="2400" b="1" dirty="0" err="1">
                <a:latin typeface="Courier New" pitchFamily="49" charset="0"/>
                <a:cs typeface="Courier New" pitchFamily="49" charset="0"/>
              </a:rPr>
              <a:t>tele</a:t>
            </a:r>
            <a:r>
              <a:rPr lang="en-US" altLang="zh-CN" sz="2400" b="1" dirty="0">
                <a:latin typeface="Courier New" pitchFamily="49" charset="0"/>
                <a:cs typeface="Courier New" pitchFamily="49" charset="0"/>
              </a:rPr>
              <a:t>[index], </a:t>
            </a:r>
            <a:r>
              <a:rPr lang="en-US" altLang="zh-CN" sz="2400" b="1" dirty="0" err="1">
                <a:latin typeface="Courier New" pitchFamily="49" charset="0"/>
                <a:cs typeface="Courier New" pitchFamily="49" charset="0"/>
              </a:rPr>
              <a:t>tele</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 </a:t>
            </a:r>
          </a:p>
          <a:p>
            <a:pPr>
              <a:spcBef>
                <a:spcPts val="0"/>
              </a:spcBef>
              <a:buNone/>
            </a:pPr>
            <a:r>
              <a:rPr lang="en-US" altLang="zh-CN" sz="2400" b="1" dirty="0">
                <a:latin typeface="Courier New" pitchFamily="49" charset="0"/>
                <a:cs typeface="Courier New" pitchFamily="49" charset="0"/>
              </a:rPr>
              <a:t>}</a:t>
            </a:r>
          </a:p>
          <a:p>
            <a:pPr algn="just">
              <a:lnSpc>
                <a:spcPct val="90000"/>
              </a:lnSpc>
              <a:buNone/>
            </a:pPr>
            <a:r>
              <a:rPr lang="zh-CN" altLang="en-US" sz="2400" dirty="0">
                <a:solidFill>
                  <a:schemeClr val="accent6">
                    <a:lumMod val="75000"/>
                  </a:schemeClr>
                </a:solidFill>
              </a:rPr>
              <a:t>程序执行后的显示结果如下：</a:t>
            </a:r>
          </a:p>
          <a:p>
            <a:pPr algn="just">
              <a:lnSpc>
                <a:spcPct val="90000"/>
              </a:lnSpc>
              <a:buNone/>
            </a:pPr>
            <a:r>
              <a:rPr lang="zh-CN" altLang="en-US" sz="2400"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NAME        TELE NO</a:t>
            </a:r>
          </a:p>
          <a:p>
            <a:pPr algn="just">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Liguoping</a:t>
            </a:r>
            <a:r>
              <a:rPr lang="en-US" altLang="zh-CN" sz="2400" b="1" dirty="0">
                <a:latin typeface="Courier New" pitchFamily="49" charset="0"/>
                <a:cs typeface="Courier New" pitchFamily="49" charset="0"/>
              </a:rPr>
              <a:t>     12345678</a:t>
            </a:r>
          </a:p>
          <a:p>
            <a:pPr algn="just">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Mazhigang</a:t>
            </a:r>
            <a:r>
              <a:rPr lang="en-US" altLang="zh-CN" sz="2400" b="1" dirty="0">
                <a:latin typeface="Courier New" pitchFamily="49" charset="0"/>
                <a:cs typeface="Courier New" pitchFamily="49" charset="0"/>
              </a:rPr>
              <a:t>     26532347</a:t>
            </a:r>
          </a:p>
          <a:p>
            <a:pPr algn="just">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Mazilan</a:t>
            </a:r>
            <a:r>
              <a:rPr lang="en-US" altLang="zh-CN" sz="2400" b="1" dirty="0">
                <a:latin typeface="Courier New" pitchFamily="49" charset="0"/>
                <a:cs typeface="Courier New" pitchFamily="49" charset="0"/>
              </a:rPr>
              <a:t>       39070909</a:t>
            </a:r>
          </a:p>
          <a:p>
            <a:pPr algn="just">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Sunyingming</a:t>
            </a:r>
            <a:r>
              <a:rPr lang="en-US" altLang="zh-CN" sz="2400" b="1" dirty="0">
                <a:latin typeface="Courier New" pitchFamily="49" charset="0"/>
                <a:cs typeface="Courier New" pitchFamily="49" charset="0"/>
              </a:rPr>
              <a:t>   86861232</a:t>
            </a:r>
          </a:p>
          <a:p>
            <a:pPr algn="just">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Zhaolin</a:t>
            </a:r>
            <a:r>
              <a:rPr lang="en-US" altLang="zh-CN" sz="2400" b="1" dirty="0">
                <a:latin typeface="Courier New" pitchFamily="49" charset="0"/>
                <a:cs typeface="Courier New" pitchFamily="49" charset="0"/>
              </a:rPr>
              <a:t>       99882345</a:t>
            </a:r>
            <a:endParaRPr lang="zh-CN" alt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27050692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27"/>
            <a:ext cx="5356225" cy="2664305"/>
            <a:chOff x="1643042" y="2275996"/>
            <a:chExt cx="5356246" cy="2664313"/>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16"/>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7" name="TextBox 46"/>
          <p:cNvSpPr txBox="1"/>
          <p:nvPr/>
        </p:nvSpPr>
        <p:spPr>
          <a:xfrm>
            <a:off x="2627784" y="48450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3789031"/>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3767287"/>
            <a:ext cx="885840" cy="885840"/>
          </a:xfrm>
          <a:prstGeom prst="rect">
            <a:avLst/>
          </a:prstGeom>
        </p:spPr>
      </p:pic>
      <p:sp>
        <p:nvSpPr>
          <p:cNvPr id="39" name="TextBox 42"/>
          <p:cNvSpPr txBox="1"/>
          <p:nvPr/>
        </p:nvSpPr>
        <p:spPr>
          <a:xfrm>
            <a:off x="2642275" y="1078072"/>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1" name="TextBox 43"/>
          <p:cNvSpPr txBox="1"/>
          <p:nvPr/>
        </p:nvSpPr>
        <p:spPr>
          <a:xfrm>
            <a:off x="2627784" y="203677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7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TextBox 45"/>
          <p:cNvSpPr txBox="1"/>
          <p:nvPr/>
        </p:nvSpPr>
        <p:spPr>
          <a:xfrm>
            <a:off x="2627784" y="3908981"/>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4" name="五边形 15">
            <a:extLst>
              <a:ext uri="{FF2B5EF4-FFF2-40B4-BE49-F238E27FC236}">
                <a16:creationId xmlns:a16="http://schemas.microsoft.com/office/drawing/2014/main" xmlns="" id="{5287576E-677F-4653-AF59-01CBC7CE944A}"/>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5" name="椭圆 44">
            <a:extLst>
              <a:ext uri="{FF2B5EF4-FFF2-40B4-BE49-F238E27FC236}">
                <a16:creationId xmlns:a16="http://schemas.microsoft.com/office/drawing/2014/main" xmlns="" id="{C14935BC-AC38-4D0D-A96E-180681C4CF6B}"/>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6" name="图片 22" descr="NANKAI.png">
            <a:extLst>
              <a:ext uri="{FF2B5EF4-FFF2-40B4-BE49-F238E27FC236}">
                <a16:creationId xmlns:a16="http://schemas.microsoft.com/office/drawing/2014/main" xmlns="" id="{008396E4-D53B-4277-8BAF-2642893E66ED}"/>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xmlns="" id="{59F5914E-09C9-408C-909E-AA7CCD43408E}"/>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15999974"/>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a:t>
            </a:r>
            <a:r>
              <a:rPr lang="zh-CN" altLang="en-US" dirty="0" smtClean="0"/>
              <a:t>嵌套调用</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t>一</a:t>
            </a:r>
            <a:r>
              <a:rPr lang="zh-CN" altLang="en-US" dirty="0"/>
              <a:t>个函数的函数体中包含一个或多个函数调用语句，即称为函数嵌套</a:t>
            </a:r>
            <a:endParaRPr lang="en-US" altLang="zh-CN" dirty="0"/>
          </a:p>
          <a:p>
            <a:pPr lvl="1">
              <a:lnSpc>
                <a:spcPct val="90000"/>
              </a:lnSpc>
            </a:pPr>
            <a:r>
              <a:rPr lang="zh-CN" altLang="en-US" dirty="0"/>
              <a:t>嵌套的含义是，如果函数</a:t>
            </a:r>
            <a:r>
              <a:rPr lang="en-US" altLang="zh-CN" dirty="0"/>
              <a:t>A </a:t>
            </a:r>
            <a:r>
              <a:rPr lang="zh-CN" altLang="en-US" dirty="0"/>
              <a:t>要调用函数</a:t>
            </a:r>
            <a:r>
              <a:rPr lang="en-US" altLang="zh-CN" dirty="0"/>
              <a:t>B</a:t>
            </a:r>
            <a:r>
              <a:rPr lang="zh-CN" altLang="en-US" dirty="0"/>
              <a:t>，也就是说，函数</a:t>
            </a:r>
            <a:r>
              <a:rPr lang="en-US" altLang="zh-CN" dirty="0"/>
              <a:t>A </a:t>
            </a:r>
            <a:r>
              <a:rPr lang="zh-CN" altLang="en-US" dirty="0"/>
              <a:t>的定义要依赖于函数</a:t>
            </a:r>
            <a:r>
              <a:rPr lang="en-US" altLang="zh-CN" dirty="0"/>
              <a:t>B </a:t>
            </a:r>
            <a:r>
              <a:rPr lang="zh-CN" altLang="en-US" dirty="0"/>
              <a:t>的定义。因此函数</a:t>
            </a:r>
            <a:r>
              <a:rPr lang="en-US" altLang="zh-CN" dirty="0"/>
              <a:t>B </a:t>
            </a:r>
            <a:r>
              <a:rPr lang="zh-CN" altLang="en-US" dirty="0"/>
              <a:t>的定义或函数</a:t>
            </a:r>
            <a:r>
              <a:rPr lang="en-US" altLang="zh-CN" dirty="0"/>
              <a:t>B </a:t>
            </a:r>
            <a:r>
              <a:rPr lang="zh-CN" altLang="en-US" dirty="0"/>
              <a:t>的原型必须出现在函数</a:t>
            </a:r>
            <a:r>
              <a:rPr lang="en-US" altLang="zh-CN" dirty="0"/>
              <a:t>A </a:t>
            </a:r>
            <a:r>
              <a:rPr lang="zh-CN" altLang="en-US" dirty="0"/>
              <a:t>的定义语句之前。</a:t>
            </a:r>
            <a:endParaRPr lang="en-US" altLang="zh-CN" dirty="0"/>
          </a:p>
          <a:p>
            <a:pPr lvl="1">
              <a:lnSpc>
                <a:spcPct val="90000"/>
              </a:lnSpc>
            </a:pPr>
            <a:r>
              <a:rPr lang="zh-CN" altLang="en-US" dirty="0"/>
              <a:t>另一方面，函数</a:t>
            </a:r>
            <a:r>
              <a:rPr lang="en-US" altLang="zh-CN" dirty="0"/>
              <a:t>A</a:t>
            </a:r>
            <a:r>
              <a:rPr lang="zh-CN" altLang="en-US" dirty="0"/>
              <a:t>调用函数</a:t>
            </a:r>
            <a:r>
              <a:rPr lang="en-US" altLang="zh-CN" dirty="0"/>
              <a:t>B</a:t>
            </a:r>
            <a:r>
              <a:rPr lang="zh-CN" altLang="en-US" dirty="0"/>
              <a:t>，在调用</a:t>
            </a:r>
            <a:r>
              <a:rPr lang="en-US" altLang="zh-CN" dirty="0"/>
              <a:t>A </a:t>
            </a:r>
            <a:r>
              <a:rPr lang="zh-CN" altLang="en-US" dirty="0"/>
              <a:t>的过程中，即执行</a:t>
            </a:r>
            <a:r>
              <a:rPr lang="en-US" altLang="zh-CN" dirty="0"/>
              <a:t>A </a:t>
            </a:r>
            <a:r>
              <a:rPr lang="zh-CN" altLang="en-US" dirty="0"/>
              <a:t>的函数体过程中，调用</a:t>
            </a:r>
            <a:r>
              <a:rPr lang="en-US" altLang="zh-CN" dirty="0"/>
              <a:t>B</a:t>
            </a:r>
            <a:r>
              <a:rPr lang="zh-CN" altLang="en-US" dirty="0"/>
              <a:t>，也就是中途把程序控制转到</a:t>
            </a:r>
            <a:r>
              <a:rPr lang="en-US" altLang="zh-CN" dirty="0"/>
              <a:t>B </a:t>
            </a:r>
            <a:r>
              <a:rPr lang="zh-CN" altLang="en-US" dirty="0"/>
              <a:t>的函数体，在执行结束后再返回到</a:t>
            </a:r>
            <a:r>
              <a:rPr lang="en-US" altLang="zh-CN" dirty="0"/>
              <a:t>A </a:t>
            </a:r>
            <a:r>
              <a:rPr lang="zh-CN" altLang="en-US" dirty="0"/>
              <a:t>的函数体中</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0580672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a:t>
            </a:r>
            <a:r>
              <a:rPr lang="zh-CN" altLang="en-US" dirty="0" smtClean="0"/>
              <a:t>嵌套调用</a:t>
            </a:r>
            <a:endParaRPr lang="zh-CN" altLang="en-US" dirty="0"/>
          </a:p>
        </p:txBody>
      </p:sp>
      <p:pic>
        <p:nvPicPr>
          <p:cNvPr id="93192" name="Picture 8"/>
          <p:cNvPicPr>
            <a:picLocks noChangeAspect="1" noChangeArrowheads="1"/>
          </p:cNvPicPr>
          <p:nvPr/>
        </p:nvPicPr>
        <p:blipFill>
          <a:blip r:embed="rId2" cstate="print"/>
          <a:srcRect/>
          <a:stretch>
            <a:fillRect/>
          </a:stretch>
        </p:blipFill>
        <p:spPr bwMode="auto">
          <a:xfrm>
            <a:off x="523875" y="2204864"/>
            <a:ext cx="8096250" cy="3476625"/>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65461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704840"/>
          </a:xfrm>
        </p:spPr>
        <p:txBody>
          <a:bodyPr/>
          <a:lstStyle/>
          <a:p>
            <a:pPr marL="0" indent="0">
              <a:buNone/>
            </a:pPr>
            <a:r>
              <a:rPr lang="zh-CN" altLang="en-US" dirty="0"/>
              <a:t>用函数的思想实现最简单的</a:t>
            </a:r>
            <a:r>
              <a:rPr lang="en-US" altLang="zh-CN" dirty="0"/>
              <a:t>C++</a:t>
            </a:r>
            <a:r>
              <a:rPr lang="zh-CN" altLang="en-US" dirty="0"/>
              <a:t>程序</a:t>
            </a:r>
          </a:p>
        </p:txBody>
      </p:sp>
      <p:sp>
        <p:nvSpPr>
          <p:cNvPr id="6" name="TextBox 5"/>
          <p:cNvSpPr txBox="1"/>
          <p:nvPr/>
        </p:nvSpPr>
        <p:spPr>
          <a:xfrm>
            <a:off x="571472" y="2000240"/>
            <a:ext cx="8001056" cy="4493538"/>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inlcude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std;</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函数原型</a:t>
            </a:r>
            <a:endParaRPr lang="en-US" altLang="zh-CN" sz="2400" b="1" dirty="0">
              <a:solidFill>
                <a:srgbClr val="00B050"/>
              </a:solidFill>
              <a:latin typeface="Courier New" pitchFamily="49" charset="0"/>
              <a:cs typeface="Courier New" pitchFamily="49" charset="0"/>
            </a:endParaRPr>
          </a:p>
          <a:p>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调用函数</a:t>
            </a:r>
            <a:r>
              <a:rPr lang="en-US" altLang="zh-CN" sz="2400" b="1" dirty="0" err="1">
                <a:solidFill>
                  <a:srgbClr val="00B050"/>
                </a:solidFill>
                <a:latin typeface="Courier New" pitchFamily="49" charset="0"/>
                <a:cs typeface="Courier New" pitchFamily="49" charset="0"/>
              </a:rPr>
              <a:t>printString</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r>
              <a:rPr lang="en-US" altLang="zh-CN" sz="2400" b="1" dirty="0">
                <a:latin typeface="Courier New" pitchFamily="49" charset="0"/>
                <a:cs typeface="Courier New" pitchFamily="49" charset="0"/>
              </a:rPr>
              <a:t>}</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pirntString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函数定义</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&lt;&lt;"Hello</a:t>
            </a:r>
            <a:r>
              <a:rPr lang="en-US" altLang="zh-CN" sz="2400" b="1" dirty="0" smtClean="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函数返回</a:t>
            </a:r>
            <a:endParaRPr lang="en-US" altLang="zh-CN" sz="2400" b="1" dirty="0">
              <a:solidFill>
                <a:schemeClr val="tx2"/>
              </a:solidFill>
              <a:latin typeface="Courier New" pitchFamily="49" charset="0"/>
              <a:cs typeface="Courier New" pitchFamily="49" charset="0"/>
            </a:endParaRPr>
          </a:p>
          <a:p>
            <a:r>
              <a:rPr lang="en-US" altLang="zh-CN" sz="2400" b="1" dirty="0">
                <a:latin typeface="Courier New" pitchFamily="49" charset="0"/>
                <a:cs typeface="Courier New" pitchFamily="49" charset="0"/>
              </a:rPr>
              <a:t>}</a:t>
            </a:r>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248174274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a:t>
            </a:r>
            <a:r>
              <a:rPr lang="zh-CN" altLang="en-US" dirty="0" smtClean="0"/>
              <a:t>嵌套调用</a:t>
            </a:r>
            <a:endParaRPr lang="zh-CN" altLang="en-US" dirty="0"/>
          </a:p>
        </p:txBody>
      </p:sp>
      <p:sp>
        <p:nvSpPr>
          <p:cNvPr id="3" name="内容占位符 2"/>
          <p:cNvSpPr>
            <a:spLocks noGrp="1"/>
          </p:cNvSpPr>
          <p:nvPr>
            <p:ph idx="1"/>
          </p:nvPr>
        </p:nvSpPr>
        <p:spPr/>
        <p:txBody>
          <a:bodyPr/>
          <a:lstStyle/>
          <a:p>
            <a:r>
              <a:rPr lang="zh-CN" altLang="en-US" dirty="0" smtClean="0"/>
              <a:t>函数</a:t>
            </a:r>
            <a:r>
              <a:rPr lang="zh-CN" altLang="en-US" dirty="0"/>
              <a:t>嵌套调用所占用的内存空间（如赋值参数的创建等等）用</a:t>
            </a:r>
            <a:r>
              <a:rPr lang="zh-CN" altLang="en-US" dirty="0">
                <a:solidFill>
                  <a:srgbClr val="FF0000"/>
                </a:solidFill>
              </a:rPr>
              <a:t>堆栈（</a:t>
            </a:r>
            <a:r>
              <a:rPr lang="en-US" altLang="zh-CN" dirty="0">
                <a:solidFill>
                  <a:srgbClr val="FF0000"/>
                </a:solidFill>
              </a:rPr>
              <a:t>stack</a:t>
            </a:r>
            <a:r>
              <a:rPr lang="zh-CN" altLang="en-US" dirty="0">
                <a:solidFill>
                  <a:srgbClr val="FF0000"/>
                </a:solidFill>
              </a:rPr>
              <a:t>）</a:t>
            </a:r>
            <a:r>
              <a:rPr lang="zh-CN" altLang="en-US" dirty="0"/>
              <a:t>的方式管理。一般这种堆栈所分配的空间是有限的，因此函数互相嵌套的层数也是有限的，依编译系统不同，其允许的嵌套层数也可能不同</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0035963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a:t>
            </a:r>
            <a:r>
              <a:rPr lang="zh-CN" altLang="en-US" dirty="0" smtClean="0"/>
              <a:t>嵌套调用</a:t>
            </a:r>
            <a:endParaRPr lang="zh-CN" altLang="en-US"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10" name="图片 9" descr="retangle1.png"/>
          <p:cNvPicPr>
            <a:picLocks noChangeAspect="1"/>
          </p:cNvPicPr>
          <p:nvPr/>
        </p:nvPicPr>
        <p:blipFill>
          <a:blip r:embed="rId3" cstate="print"/>
          <a:stretch>
            <a:fillRect/>
          </a:stretch>
        </p:blipFill>
        <p:spPr>
          <a:xfrm>
            <a:off x="428596" y="3071810"/>
            <a:ext cx="714380" cy="714380"/>
          </a:xfrm>
          <a:prstGeom prst="rect">
            <a:avLst/>
          </a:prstGeom>
        </p:spPr>
      </p:pic>
      <p:sp>
        <p:nvSpPr>
          <p:cNvPr id="5" name="矩形 4">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59943667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函数嵌套调用过程中的栈结构</a:t>
            </a:r>
            <a:endParaRPr lang="en-US" altLang="zh-CN" dirty="0"/>
          </a:p>
        </p:txBody>
      </p:sp>
      <p:sp>
        <p:nvSpPr>
          <p:cNvPr id="3" name="内容占位符 2"/>
          <p:cNvSpPr>
            <a:spLocks noGrp="1"/>
          </p:cNvSpPr>
          <p:nvPr>
            <p:ph idx="1"/>
          </p:nvPr>
        </p:nvSpPr>
        <p:spPr>
          <a:xfrm>
            <a:off x="457200" y="2060848"/>
            <a:ext cx="4257676" cy="4263752"/>
          </a:xfrm>
        </p:spPr>
        <p:txBody>
          <a:bodyPr/>
          <a:lstStyle/>
          <a:p>
            <a:pPr lvl="1"/>
            <a:r>
              <a:rPr lang="zh-CN" altLang="en-US" dirty="0" smtClean="0"/>
              <a:t>主</a:t>
            </a:r>
            <a:r>
              <a:rPr lang="zh-CN" altLang="en-US" dirty="0"/>
              <a:t>函数运行时，栈区的情况</a:t>
            </a:r>
          </a:p>
        </p:txBody>
      </p:sp>
      <p:pic>
        <p:nvPicPr>
          <p:cNvPr id="12" name="Picture 6"/>
          <p:cNvPicPr>
            <a:picLocks noChangeAspect="1" noChangeArrowheads="1"/>
          </p:cNvPicPr>
          <p:nvPr/>
        </p:nvPicPr>
        <p:blipFill>
          <a:blip r:embed="rId3" cstate="print"/>
          <a:srcRect/>
          <a:stretch>
            <a:fillRect/>
          </a:stretch>
        </p:blipFill>
        <p:spPr bwMode="auto">
          <a:xfrm>
            <a:off x="2643188" y="4143375"/>
            <a:ext cx="1860550" cy="439738"/>
          </a:xfrm>
          <a:prstGeom prst="rect">
            <a:avLst/>
          </a:prstGeom>
          <a:noFill/>
          <a:ln w="9525">
            <a:noFill/>
            <a:miter lim="800000"/>
            <a:headEnd/>
            <a:tailEnd/>
          </a:ln>
          <a:effectLst/>
        </p:spPr>
      </p:pic>
      <p:pic>
        <p:nvPicPr>
          <p:cNvPr id="93191" name="Picture 7"/>
          <p:cNvPicPr>
            <a:picLocks noChangeAspect="1" noChangeArrowheads="1"/>
          </p:cNvPicPr>
          <p:nvPr/>
        </p:nvPicPr>
        <p:blipFill>
          <a:blip r:embed="rId4" cstate="print"/>
          <a:srcRect/>
          <a:stretch>
            <a:fillRect/>
          </a:stretch>
        </p:blipFill>
        <p:spPr bwMode="auto">
          <a:xfrm>
            <a:off x="5500694" y="2000240"/>
            <a:ext cx="2533650" cy="3562350"/>
          </a:xfrm>
          <a:prstGeom prst="rect">
            <a:avLst/>
          </a:prstGeom>
          <a:noFill/>
          <a:ln w="9525">
            <a:noFill/>
            <a:miter lim="800000"/>
            <a:headEnd/>
            <a:tailEnd/>
          </a:ln>
          <a:effectLst/>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0362075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8" name="图片 7" descr="cycle1.png"/>
          <p:cNvPicPr>
            <a:picLocks noChangeAspect="1"/>
          </p:cNvPicPr>
          <p:nvPr/>
        </p:nvPicPr>
        <p:blipFill>
          <a:blip r:embed="rId3" cstate="print"/>
          <a:stretch>
            <a:fillRect/>
          </a:stretch>
        </p:blipFill>
        <p:spPr>
          <a:xfrm>
            <a:off x="142844" y="3714752"/>
            <a:ext cx="2759529" cy="1071570"/>
          </a:xfrm>
          <a:prstGeom prst="rect">
            <a:avLst/>
          </a:prstGeom>
        </p:spPr>
      </p:pic>
      <p:pic>
        <p:nvPicPr>
          <p:cNvPr id="9" name="图片 8" descr="retangle1.png"/>
          <p:cNvPicPr>
            <a:picLocks noChangeAspect="1"/>
          </p:cNvPicPr>
          <p:nvPr/>
        </p:nvPicPr>
        <p:blipFill>
          <a:blip r:embed="rId4" cstate="print"/>
          <a:stretch>
            <a:fillRect/>
          </a:stretch>
        </p:blipFill>
        <p:spPr>
          <a:xfrm>
            <a:off x="2714612" y="3071810"/>
            <a:ext cx="714380" cy="714380"/>
          </a:xfrm>
          <a:prstGeom prst="rect">
            <a:avLst/>
          </a:prstGeom>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70901321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函数嵌套调用过程中的栈结构</a:t>
            </a:r>
            <a:endParaRPr lang="en-US" altLang="zh-CN" dirty="0"/>
          </a:p>
        </p:txBody>
      </p:sp>
      <p:sp>
        <p:nvSpPr>
          <p:cNvPr id="3" name="内容占位符 2"/>
          <p:cNvSpPr>
            <a:spLocks noGrp="1"/>
          </p:cNvSpPr>
          <p:nvPr>
            <p:ph idx="1"/>
          </p:nvPr>
        </p:nvSpPr>
        <p:spPr>
          <a:xfrm>
            <a:off x="457200" y="1916832"/>
            <a:ext cx="4257676" cy="4407768"/>
          </a:xfrm>
        </p:spPr>
        <p:txBody>
          <a:bodyPr/>
          <a:lstStyle/>
          <a:p>
            <a:r>
              <a:rPr lang="zh-CN" altLang="en-US" dirty="0" smtClean="0"/>
              <a:t>发生</a:t>
            </a:r>
            <a:r>
              <a:rPr lang="zh-CN" altLang="en-US" dirty="0"/>
              <a:t>函数调用时（调用</a:t>
            </a:r>
            <a:r>
              <a:rPr lang="en-US" altLang="zh-CN" dirty="0"/>
              <a:t>a</a:t>
            </a:r>
            <a:r>
              <a:rPr lang="zh-CN" altLang="en-US" dirty="0"/>
              <a:t>函数），“保护”主函数当前的运行状态，记录被调函数的返回地址</a:t>
            </a:r>
          </a:p>
        </p:txBody>
      </p:sp>
      <p:pic>
        <p:nvPicPr>
          <p:cNvPr id="10" name="Picture 3"/>
          <p:cNvPicPr>
            <a:picLocks noChangeAspect="1" noChangeArrowheads="1"/>
          </p:cNvPicPr>
          <p:nvPr/>
        </p:nvPicPr>
        <p:blipFill>
          <a:blip r:embed="rId3" cstate="print"/>
          <a:srcRect/>
          <a:stretch>
            <a:fillRect/>
          </a:stretch>
        </p:blipFill>
        <p:spPr bwMode="auto">
          <a:xfrm>
            <a:off x="2794000" y="4857750"/>
            <a:ext cx="1706563" cy="439738"/>
          </a:xfrm>
          <a:prstGeom prst="rect">
            <a:avLst/>
          </a:prstGeom>
          <a:noFill/>
          <a:ln w="9525">
            <a:noFill/>
            <a:miter lim="800000"/>
            <a:headEnd/>
            <a:tailEnd/>
          </a:ln>
          <a:effectLst/>
        </p:spPr>
      </p:pic>
      <p:pic>
        <p:nvPicPr>
          <p:cNvPr id="94212" name="Picture 4"/>
          <p:cNvPicPr>
            <a:picLocks noChangeAspect="1" noChangeArrowheads="1"/>
          </p:cNvPicPr>
          <p:nvPr/>
        </p:nvPicPr>
        <p:blipFill>
          <a:blip r:embed="rId4" cstate="print"/>
          <a:srcRect/>
          <a:stretch>
            <a:fillRect/>
          </a:stretch>
        </p:blipFill>
        <p:spPr bwMode="auto">
          <a:xfrm>
            <a:off x="5572132" y="2000240"/>
            <a:ext cx="2533650" cy="4276725"/>
          </a:xfrm>
          <a:prstGeom prst="rect">
            <a:avLst/>
          </a:prstGeom>
          <a:noFill/>
          <a:ln w="9525">
            <a:noFill/>
            <a:miter lim="800000"/>
            <a:headEnd/>
            <a:tailEnd/>
          </a:ln>
          <a:effectLst/>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470809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4643438" y="3071810"/>
            <a:ext cx="714380" cy="714380"/>
          </a:xfrm>
          <a:prstGeom prst="rect">
            <a:avLst/>
          </a:prstGeom>
        </p:spPr>
      </p:pic>
      <p:sp>
        <p:nvSpPr>
          <p:cNvPr id="5" name="矩形 4">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3120110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457200" y="1916832"/>
            <a:ext cx="4257676" cy="4407768"/>
          </a:xfrm>
        </p:spPr>
        <p:txBody>
          <a:bodyPr/>
          <a:lstStyle/>
          <a:p>
            <a:r>
              <a:rPr lang="zh-CN" altLang="en-US" dirty="0" smtClean="0"/>
              <a:t>函数</a:t>
            </a:r>
            <a:r>
              <a:rPr lang="zh-CN" altLang="en-US" dirty="0"/>
              <a:t>嵌套调用过程中的栈结构</a:t>
            </a:r>
            <a:endParaRPr lang="en-US" altLang="zh-CN" dirty="0"/>
          </a:p>
          <a:p>
            <a:pPr lvl="1"/>
            <a:r>
              <a:rPr lang="zh-CN" altLang="en-US" dirty="0"/>
              <a:t>运行</a:t>
            </a:r>
            <a:r>
              <a:rPr lang="en-US" altLang="zh-CN" dirty="0"/>
              <a:t>a</a:t>
            </a:r>
            <a:r>
              <a:rPr lang="zh-CN" altLang="en-US" dirty="0"/>
              <a:t>函数，记录</a:t>
            </a:r>
            <a:r>
              <a:rPr lang="en-US" altLang="zh-CN" dirty="0"/>
              <a:t>a</a:t>
            </a:r>
            <a:r>
              <a:rPr lang="zh-CN" altLang="en-US" dirty="0"/>
              <a:t>函数的参数和局部变量的值</a:t>
            </a:r>
          </a:p>
        </p:txBody>
      </p:sp>
      <p:pic>
        <p:nvPicPr>
          <p:cNvPr id="11" name="Picture 4"/>
          <p:cNvPicPr>
            <a:picLocks noChangeAspect="1" noChangeArrowheads="1"/>
          </p:cNvPicPr>
          <p:nvPr/>
        </p:nvPicPr>
        <p:blipFill>
          <a:blip r:embed="rId3" cstate="print"/>
          <a:srcRect/>
          <a:stretch>
            <a:fillRect/>
          </a:stretch>
        </p:blipFill>
        <p:spPr bwMode="auto">
          <a:xfrm>
            <a:off x="2786063" y="4500563"/>
            <a:ext cx="1706562" cy="439737"/>
          </a:xfrm>
          <a:prstGeom prst="rect">
            <a:avLst/>
          </a:prstGeom>
          <a:noFill/>
          <a:ln w="9525">
            <a:noFill/>
            <a:miter lim="800000"/>
            <a:headEnd/>
            <a:tailEnd/>
          </a:ln>
          <a:effectLst/>
        </p:spPr>
      </p:pic>
      <p:pic>
        <p:nvPicPr>
          <p:cNvPr id="95237" name="Picture 5"/>
          <p:cNvPicPr>
            <a:picLocks noChangeAspect="1" noChangeArrowheads="1"/>
          </p:cNvPicPr>
          <p:nvPr/>
        </p:nvPicPr>
        <p:blipFill>
          <a:blip r:embed="rId4" cstate="print"/>
          <a:srcRect/>
          <a:stretch>
            <a:fillRect/>
          </a:stretch>
        </p:blipFill>
        <p:spPr bwMode="auto">
          <a:xfrm>
            <a:off x="5500694" y="919311"/>
            <a:ext cx="2533650" cy="5534025"/>
          </a:xfrm>
          <a:prstGeom prst="rect">
            <a:avLst/>
          </a:prstGeom>
          <a:noFill/>
          <a:ln w="9525">
            <a:noFill/>
            <a:miter lim="800000"/>
            <a:headEnd/>
            <a:tailEnd/>
          </a:ln>
          <a:effectLst/>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11188159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8" name="图片 7" descr="cycle1.png"/>
          <p:cNvPicPr>
            <a:picLocks noChangeAspect="1"/>
          </p:cNvPicPr>
          <p:nvPr/>
        </p:nvPicPr>
        <p:blipFill>
          <a:blip r:embed="rId3" cstate="print"/>
          <a:stretch>
            <a:fillRect/>
          </a:stretch>
        </p:blipFill>
        <p:spPr>
          <a:xfrm>
            <a:off x="3714744" y="3714752"/>
            <a:ext cx="2759529" cy="1071570"/>
          </a:xfrm>
          <a:prstGeom prst="rect">
            <a:avLst/>
          </a:prstGeom>
        </p:spPr>
      </p:pic>
      <p:pic>
        <p:nvPicPr>
          <p:cNvPr id="9" name="图片 8" descr="retangle1.png"/>
          <p:cNvPicPr>
            <a:picLocks noChangeAspect="1"/>
          </p:cNvPicPr>
          <p:nvPr/>
        </p:nvPicPr>
        <p:blipFill>
          <a:blip r:embed="rId4" cstate="print"/>
          <a:stretch>
            <a:fillRect/>
          </a:stretch>
        </p:blipFill>
        <p:spPr>
          <a:xfrm>
            <a:off x="6429388" y="3071810"/>
            <a:ext cx="714380" cy="714380"/>
          </a:xfrm>
          <a:prstGeom prst="rect">
            <a:avLst/>
          </a:prstGeom>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2709191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457200" y="2060848"/>
            <a:ext cx="4257676" cy="4263752"/>
          </a:xfrm>
        </p:spPr>
        <p:txBody>
          <a:bodyPr/>
          <a:lstStyle/>
          <a:p>
            <a:r>
              <a:rPr lang="zh-CN" altLang="en-US" dirty="0" smtClean="0"/>
              <a:t>调用</a:t>
            </a:r>
            <a:r>
              <a:rPr lang="en-US" altLang="zh-CN" dirty="0"/>
              <a:t>b</a:t>
            </a:r>
            <a:r>
              <a:rPr lang="zh-CN" altLang="en-US" dirty="0"/>
              <a:t>函数，保护</a:t>
            </a:r>
            <a:r>
              <a:rPr lang="en-US" altLang="zh-CN" dirty="0"/>
              <a:t>a</a:t>
            </a:r>
            <a:r>
              <a:rPr lang="zh-CN" altLang="en-US" dirty="0"/>
              <a:t>函数的当前状态，记录</a:t>
            </a:r>
            <a:r>
              <a:rPr lang="en-US" altLang="zh-CN" dirty="0"/>
              <a:t>b</a:t>
            </a:r>
            <a:r>
              <a:rPr lang="zh-CN" altLang="en-US" dirty="0"/>
              <a:t>函数的返回地址</a:t>
            </a:r>
          </a:p>
        </p:txBody>
      </p:sp>
      <p:pic>
        <p:nvPicPr>
          <p:cNvPr id="96262" name="Picture 6"/>
          <p:cNvPicPr>
            <a:picLocks noChangeAspect="1" noChangeArrowheads="1"/>
          </p:cNvPicPr>
          <p:nvPr/>
        </p:nvPicPr>
        <p:blipFill>
          <a:blip r:embed="rId3" cstate="print"/>
          <a:srcRect/>
          <a:stretch>
            <a:fillRect/>
          </a:stretch>
        </p:blipFill>
        <p:spPr bwMode="auto">
          <a:xfrm>
            <a:off x="5715008" y="1556792"/>
            <a:ext cx="2895600" cy="4838700"/>
          </a:xfrm>
          <a:prstGeom prst="rect">
            <a:avLst/>
          </a:prstGeom>
          <a:noFill/>
          <a:ln w="9525">
            <a:noFill/>
            <a:miter lim="800000"/>
            <a:headEnd/>
            <a:tailEnd/>
          </a:ln>
          <a:effectLst/>
        </p:spPr>
      </p:pic>
      <p:pic>
        <p:nvPicPr>
          <p:cNvPr id="96263" name="Picture 7"/>
          <p:cNvPicPr>
            <a:picLocks noChangeAspect="1" noChangeArrowheads="1"/>
          </p:cNvPicPr>
          <p:nvPr/>
        </p:nvPicPr>
        <p:blipFill>
          <a:blip r:embed="rId4" cstate="print"/>
          <a:srcRect/>
          <a:stretch>
            <a:fillRect/>
          </a:stretch>
        </p:blipFill>
        <p:spPr bwMode="auto">
          <a:xfrm>
            <a:off x="2933708" y="3666612"/>
            <a:ext cx="2781300" cy="2533650"/>
          </a:xfrm>
          <a:prstGeom prst="rect">
            <a:avLst/>
          </a:prstGeom>
          <a:noFill/>
          <a:ln w="9525">
            <a:noFill/>
            <a:miter lim="800000"/>
            <a:headEnd/>
            <a:tailEnd/>
          </a:ln>
          <a:effectLst/>
        </p:spPr>
      </p:pic>
      <p:pic>
        <p:nvPicPr>
          <p:cNvPr id="14" name="Picture 8"/>
          <p:cNvPicPr>
            <a:picLocks noChangeAspect="1" noChangeArrowheads="1"/>
          </p:cNvPicPr>
          <p:nvPr/>
        </p:nvPicPr>
        <p:blipFill>
          <a:blip r:embed="rId5" cstate="print"/>
          <a:srcRect/>
          <a:stretch>
            <a:fillRect/>
          </a:stretch>
        </p:blipFill>
        <p:spPr bwMode="auto">
          <a:xfrm>
            <a:off x="785813" y="4786313"/>
            <a:ext cx="1725612" cy="439737"/>
          </a:xfrm>
          <a:prstGeom prst="rect">
            <a:avLst/>
          </a:prstGeom>
          <a:noFill/>
          <a:ln w="9525">
            <a:noFill/>
            <a:miter lim="800000"/>
            <a:headEnd/>
            <a:tailEnd/>
          </a:ln>
          <a:effectLst/>
        </p:spPr>
      </p:pic>
      <p:sp>
        <p:nvSpPr>
          <p:cNvPr id="7" name="矩形 6">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17192695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8072462" y="3714752"/>
            <a:ext cx="714380" cy="714380"/>
          </a:xfrm>
          <a:prstGeom prst="rect">
            <a:avLst/>
          </a:prstGeom>
        </p:spPr>
      </p:pic>
      <p:sp>
        <p:nvSpPr>
          <p:cNvPr id="5" name="矩形 4">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43676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a:t>
            </a:r>
          </a:p>
        </p:txBody>
      </p:sp>
      <p:sp>
        <p:nvSpPr>
          <p:cNvPr id="3" name="内容占位符 2"/>
          <p:cNvSpPr>
            <a:spLocks noGrp="1"/>
          </p:cNvSpPr>
          <p:nvPr>
            <p:ph idx="1"/>
          </p:nvPr>
        </p:nvSpPr>
        <p:spPr/>
        <p:txBody>
          <a:bodyPr/>
          <a:lstStyle/>
          <a:p>
            <a:r>
              <a:rPr lang="zh-CN" altLang="en-US" dirty="0"/>
              <a:t>函数的使用步骤</a:t>
            </a:r>
            <a:endParaRPr lang="en-US" altLang="zh-CN" dirty="0"/>
          </a:p>
          <a:p>
            <a:pPr lvl="1"/>
            <a:r>
              <a:rPr lang="zh-CN" altLang="en-US" dirty="0"/>
              <a:t>先说明，后调用</a:t>
            </a:r>
            <a:endParaRPr lang="en-US" altLang="zh-CN" dirty="0"/>
          </a:p>
          <a:p>
            <a:pPr lvl="2"/>
            <a:r>
              <a:rPr lang="zh-CN" altLang="en-US" dirty="0"/>
              <a:t>程序中必须包含函数的说明及定义</a:t>
            </a:r>
            <a:endParaRPr lang="en-US" altLang="zh-CN" dirty="0"/>
          </a:p>
          <a:p>
            <a:r>
              <a:rPr lang="zh-CN" altLang="en-US" dirty="0"/>
              <a:t>函数的说明方式</a:t>
            </a:r>
            <a:endParaRPr lang="en-US" altLang="zh-CN" dirty="0"/>
          </a:p>
          <a:p>
            <a:pPr lvl="1"/>
            <a:r>
              <a:rPr lang="zh-CN" altLang="en-US" dirty="0"/>
              <a:t>函数原型（相当于“</a:t>
            </a:r>
            <a:r>
              <a:rPr lang="zh-CN" altLang="en-US" dirty="0">
                <a:solidFill>
                  <a:srgbClr val="FF0000"/>
                </a:solidFill>
              </a:rPr>
              <a:t>说明语句</a:t>
            </a:r>
            <a:r>
              <a:rPr lang="zh-CN" altLang="en-US" dirty="0"/>
              <a:t>”）</a:t>
            </a:r>
            <a:endParaRPr lang="en-US" altLang="zh-CN" dirty="0"/>
          </a:p>
          <a:p>
            <a:pPr lvl="2"/>
            <a:r>
              <a:rPr lang="zh-CN" altLang="en-US" dirty="0"/>
              <a:t>函数定义可以出现在程序的任何合适的地方</a:t>
            </a:r>
            <a:endParaRPr lang="en-US" altLang="zh-CN" dirty="0"/>
          </a:p>
          <a:p>
            <a:pPr lvl="1"/>
            <a:r>
              <a:rPr lang="zh-CN" altLang="en-US" dirty="0"/>
              <a:t>函数定义（相当于“</a:t>
            </a:r>
            <a:r>
              <a:rPr lang="zh-CN" altLang="en-US" dirty="0">
                <a:solidFill>
                  <a:srgbClr val="FF0000"/>
                </a:solidFill>
              </a:rPr>
              <a:t>说明语句</a:t>
            </a:r>
            <a:r>
              <a:rPr lang="en-US" altLang="zh-CN" dirty="0">
                <a:solidFill>
                  <a:srgbClr val="FF0000"/>
                </a:solidFill>
              </a:rPr>
              <a:t>+</a:t>
            </a:r>
            <a:r>
              <a:rPr lang="zh-CN" altLang="en-US" dirty="0">
                <a:solidFill>
                  <a:srgbClr val="FF0000"/>
                </a:solidFill>
              </a:rPr>
              <a:t>初始化</a:t>
            </a:r>
            <a:r>
              <a:rPr lang="zh-CN" altLang="en-US" dirty="0"/>
              <a:t>”）</a:t>
            </a:r>
            <a:endParaRPr lang="en-US" altLang="zh-CN" dirty="0"/>
          </a:p>
          <a:p>
            <a:pPr lvl="2"/>
            <a:r>
              <a:rPr lang="zh-CN" altLang="en-US" dirty="0"/>
              <a:t>函数定义必须出现在调用函数之前</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205633832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457200" y="1844824"/>
            <a:ext cx="4257676" cy="4479776"/>
          </a:xfrm>
        </p:spPr>
        <p:txBody>
          <a:bodyPr/>
          <a:lstStyle/>
          <a:p>
            <a:r>
              <a:rPr lang="zh-CN" altLang="en-US" dirty="0" smtClean="0"/>
              <a:t>函数</a:t>
            </a:r>
            <a:r>
              <a:rPr lang="zh-CN" altLang="en-US" dirty="0"/>
              <a:t>嵌套调用过程中的栈结构</a:t>
            </a:r>
            <a:endParaRPr lang="en-US" altLang="zh-CN" dirty="0"/>
          </a:p>
          <a:p>
            <a:pPr lvl="1"/>
            <a:r>
              <a:rPr lang="zh-CN" altLang="en-US" dirty="0"/>
              <a:t>运行</a:t>
            </a:r>
            <a:r>
              <a:rPr lang="en-US" altLang="zh-CN" dirty="0"/>
              <a:t>b</a:t>
            </a:r>
            <a:r>
              <a:rPr lang="zh-CN" altLang="en-US" dirty="0"/>
              <a:t>函数，记录</a:t>
            </a:r>
            <a:r>
              <a:rPr lang="en-US" altLang="zh-CN" dirty="0"/>
              <a:t>b</a:t>
            </a:r>
            <a:r>
              <a:rPr lang="zh-CN" altLang="en-US" dirty="0"/>
              <a:t>函数的参数和局部变量的值</a:t>
            </a:r>
          </a:p>
          <a:p>
            <a:pPr lvl="1"/>
            <a:endParaRPr lang="zh-CN" altLang="en-US" dirty="0"/>
          </a:p>
        </p:txBody>
      </p:sp>
      <p:pic>
        <p:nvPicPr>
          <p:cNvPr id="97285" name="Picture 5"/>
          <p:cNvPicPr>
            <a:picLocks noChangeAspect="1" noChangeArrowheads="1"/>
          </p:cNvPicPr>
          <p:nvPr/>
        </p:nvPicPr>
        <p:blipFill>
          <a:blip r:embed="rId3" cstate="print"/>
          <a:srcRect/>
          <a:stretch>
            <a:fillRect/>
          </a:stretch>
        </p:blipFill>
        <p:spPr bwMode="auto">
          <a:xfrm>
            <a:off x="5857884" y="353144"/>
            <a:ext cx="2895600" cy="6172200"/>
          </a:xfrm>
          <a:prstGeom prst="rect">
            <a:avLst/>
          </a:prstGeom>
          <a:noFill/>
          <a:ln w="9525">
            <a:noFill/>
            <a:miter lim="800000"/>
            <a:headEnd/>
            <a:tailEnd/>
          </a:ln>
          <a:effectLst/>
        </p:spPr>
      </p:pic>
      <p:pic>
        <p:nvPicPr>
          <p:cNvPr id="97286" name="Picture 6"/>
          <p:cNvPicPr>
            <a:picLocks noChangeAspect="1" noChangeArrowheads="1"/>
          </p:cNvPicPr>
          <p:nvPr/>
        </p:nvPicPr>
        <p:blipFill>
          <a:blip r:embed="rId4" cstate="print"/>
          <a:srcRect/>
          <a:stretch>
            <a:fillRect/>
          </a:stretch>
        </p:blipFill>
        <p:spPr bwMode="auto">
          <a:xfrm>
            <a:off x="3071802" y="3789040"/>
            <a:ext cx="2781300" cy="2533650"/>
          </a:xfrm>
          <a:prstGeom prst="rect">
            <a:avLst/>
          </a:prstGeom>
          <a:noFill/>
          <a:ln w="9525">
            <a:noFill/>
            <a:miter lim="800000"/>
            <a:headEnd/>
            <a:tailEnd/>
          </a:ln>
          <a:effectLst/>
        </p:spPr>
      </p:pic>
      <p:pic>
        <p:nvPicPr>
          <p:cNvPr id="13" name="Picture 7"/>
          <p:cNvPicPr>
            <a:picLocks noChangeAspect="1" noChangeArrowheads="1"/>
          </p:cNvPicPr>
          <p:nvPr/>
        </p:nvPicPr>
        <p:blipFill>
          <a:blip r:embed="rId5" cstate="print"/>
          <a:srcRect/>
          <a:stretch>
            <a:fillRect/>
          </a:stretch>
        </p:blipFill>
        <p:spPr bwMode="auto">
          <a:xfrm>
            <a:off x="785813" y="4857750"/>
            <a:ext cx="1725612" cy="439738"/>
          </a:xfrm>
          <a:prstGeom prst="rect">
            <a:avLst/>
          </a:prstGeom>
          <a:noFill/>
          <a:ln w="9525">
            <a:noFill/>
            <a:miter lim="800000"/>
            <a:headEnd/>
            <a:tailEnd/>
          </a:ln>
          <a:effectLst/>
        </p:spPr>
      </p:pic>
      <p:sp>
        <p:nvSpPr>
          <p:cNvPr id="7" name="矩形 6">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41276204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6286512" y="4643446"/>
            <a:ext cx="714380" cy="714380"/>
          </a:xfrm>
          <a:prstGeom prst="rect">
            <a:avLst/>
          </a:prstGeom>
        </p:spPr>
      </p:pic>
      <p:pic>
        <p:nvPicPr>
          <p:cNvPr id="10" name="图片 9" descr="retangle1.png"/>
          <p:cNvPicPr>
            <a:picLocks noChangeAspect="1"/>
          </p:cNvPicPr>
          <p:nvPr/>
        </p:nvPicPr>
        <p:blipFill>
          <a:blip r:embed="rId3" cstate="print"/>
          <a:stretch>
            <a:fillRect/>
          </a:stretch>
        </p:blipFill>
        <p:spPr>
          <a:xfrm>
            <a:off x="4643438" y="4643446"/>
            <a:ext cx="714380" cy="714380"/>
          </a:xfrm>
          <a:prstGeom prst="rect">
            <a:avLst/>
          </a:prstGeom>
        </p:spPr>
      </p:pic>
      <p:sp>
        <p:nvSpPr>
          <p:cNvPr id="6" name="矩形 5">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5656019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457200" y="1916832"/>
            <a:ext cx="4257676" cy="4407768"/>
          </a:xfrm>
        </p:spPr>
        <p:txBody>
          <a:bodyPr/>
          <a:lstStyle/>
          <a:p>
            <a:r>
              <a:rPr lang="en-US" altLang="zh-CN" dirty="0" smtClean="0"/>
              <a:t>b</a:t>
            </a:r>
            <a:r>
              <a:rPr lang="zh-CN" altLang="en-US" dirty="0"/>
              <a:t>函数运行结束并返回，</a:t>
            </a:r>
            <a:r>
              <a:rPr lang="en-US" altLang="zh-CN" dirty="0"/>
              <a:t>b</a:t>
            </a:r>
            <a:r>
              <a:rPr lang="zh-CN" altLang="en-US" dirty="0"/>
              <a:t>函数的变量和参数失效，变量和参数由栈区“弹出”，根据</a:t>
            </a:r>
            <a:r>
              <a:rPr lang="en-US" altLang="zh-CN" dirty="0"/>
              <a:t>b</a:t>
            </a:r>
            <a:r>
              <a:rPr lang="zh-CN" altLang="en-US" dirty="0"/>
              <a:t>函数的返回地址返回，读取</a:t>
            </a:r>
            <a:r>
              <a:rPr lang="en-US" altLang="zh-CN" dirty="0"/>
              <a:t>a</a:t>
            </a:r>
            <a:r>
              <a:rPr lang="zh-CN" altLang="en-US" dirty="0"/>
              <a:t>函数的运行状态继续运行</a:t>
            </a:r>
            <a:r>
              <a:rPr lang="en-US" altLang="zh-CN" dirty="0"/>
              <a:t>a</a:t>
            </a:r>
            <a:r>
              <a:rPr lang="zh-CN" altLang="en-US" dirty="0"/>
              <a:t>函数</a:t>
            </a:r>
          </a:p>
        </p:txBody>
      </p:sp>
      <p:pic>
        <p:nvPicPr>
          <p:cNvPr id="101379" name="Picture 3"/>
          <p:cNvPicPr>
            <a:picLocks noChangeAspect="1" noChangeArrowheads="1"/>
          </p:cNvPicPr>
          <p:nvPr/>
        </p:nvPicPr>
        <p:blipFill>
          <a:blip r:embed="rId3" cstate="print"/>
          <a:srcRect/>
          <a:stretch>
            <a:fillRect/>
          </a:stretch>
        </p:blipFill>
        <p:spPr bwMode="auto">
          <a:xfrm>
            <a:off x="5500694" y="1071546"/>
            <a:ext cx="2533650" cy="5534025"/>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2714625" y="5489575"/>
            <a:ext cx="1725613" cy="439738"/>
          </a:xfrm>
          <a:prstGeom prst="rect">
            <a:avLst/>
          </a:prstGeom>
          <a:noFill/>
          <a:ln w="9525">
            <a:noFill/>
            <a:miter lim="800000"/>
            <a:headEnd/>
            <a:tailEnd/>
          </a:ln>
          <a:effectLst/>
        </p:spPr>
      </p:pic>
      <p:pic>
        <p:nvPicPr>
          <p:cNvPr id="13" name="Picture 6"/>
          <p:cNvPicPr>
            <a:picLocks noChangeAspect="1" noChangeArrowheads="1"/>
          </p:cNvPicPr>
          <p:nvPr/>
        </p:nvPicPr>
        <p:blipFill>
          <a:blip r:embed="rId5" cstate="print"/>
          <a:srcRect/>
          <a:stretch>
            <a:fillRect/>
          </a:stretch>
        </p:blipFill>
        <p:spPr bwMode="auto">
          <a:xfrm>
            <a:off x="2682875" y="5929313"/>
            <a:ext cx="2317750" cy="439737"/>
          </a:xfrm>
          <a:prstGeom prst="rect">
            <a:avLst/>
          </a:prstGeom>
          <a:noFill/>
          <a:ln w="9525">
            <a:noFill/>
            <a:miter lim="800000"/>
            <a:headEnd/>
            <a:tailEnd/>
          </a:ln>
          <a:effectLst/>
        </p:spPr>
      </p:pic>
      <p:sp>
        <p:nvSpPr>
          <p:cNvPr id="7" name="矩形 6">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96225131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2643174" y="4714884"/>
            <a:ext cx="714380" cy="714380"/>
          </a:xfrm>
          <a:prstGeom prst="rect">
            <a:avLst/>
          </a:prstGeom>
        </p:spPr>
      </p:pic>
      <p:pic>
        <p:nvPicPr>
          <p:cNvPr id="10" name="图片 9" descr="retangle1.png"/>
          <p:cNvPicPr>
            <a:picLocks noChangeAspect="1"/>
          </p:cNvPicPr>
          <p:nvPr/>
        </p:nvPicPr>
        <p:blipFill>
          <a:blip r:embed="rId3" cstate="print"/>
          <a:stretch>
            <a:fillRect/>
          </a:stretch>
        </p:blipFill>
        <p:spPr>
          <a:xfrm>
            <a:off x="642910" y="4572008"/>
            <a:ext cx="714380" cy="714380"/>
          </a:xfrm>
          <a:prstGeom prst="rect">
            <a:avLst/>
          </a:prstGeom>
        </p:spPr>
      </p:pic>
      <p:sp>
        <p:nvSpPr>
          <p:cNvPr id="6" name="矩形 5">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00791249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457200" y="2000240"/>
            <a:ext cx="4257676" cy="4324360"/>
          </a:xfrm>
        </p:spPr>
        <p:txBody>
          <a:bodyPr/>
          <a:lstStyle/>
          <a:p>
            <a:r>
              <a:rPr lang="en-US" altLang="zh-CN" dirty="0" smtClean="0"/>
              <a:t>a</a:t>
            </a:r>
            <a:r>
              <a:rPr lang="zh-CN" altLang="en-US" dirty="0"/>
              <a:t>函数运行结束并返回，</a:t>
            </a:r>
            <a:r>
              <a:rPr lang="en-US" altLang="zh-CN" dirty="0"/>
              <a:t>a</a:t>
            </a:r>
            <a:r>
              <a:rPr lang="zh-CN" altLang="en-US" dirty="0"/>
              <a:t>函数的变量和参数失效，变量和参数由栈区“弹出”，根据</a:t>
            </a:r>
            <a:r>
              <a:rPr lang="en-US" altLang="zh-CN" dirty="0"/>
              <a:t>a</a:t>
            </a:r>
            <a:r>
              <a:rPr lang="zh-CN" altLang="en-US" dirty="0"/>
              <a:t>函数的返回地址返回，读取主函数的运行状态继续运行主函数</a:t>
            </a:r>
          </a:p>
          <a:p>
            <a:pPr lvl="2"/>
            <a:endParaRPr lang="en-US" altLang="zh-CN" dirty="0"/>
          </a:p>
        </p:txBody>
      </p:sp>
      <p:pic>
        <p:nvPicPr>
          <p:cNvPr id="11" name="Picture 3"/>
          <p:cNvPicPr>
            <a:picLocks noChangeAspect="1" noChangeArrowheads="1"/>
          </p:cNvPicPr>
          <p:nvPr/>
        </p:nvPicPr>
        <p:blipFill>
          <a:blip r:embed="rId3" cstate="print"/>
          <a:srcRect/>
          <a:stretch>
            <a:fillRect/>
          </a:stretch>
        </p:blipFill>
        <p:spPr bwMode="auto">
          <a:xfrm>
            <a:off x="2500313" y="5500688"/>
            <a:ext cx="1706562" cy="439737"/>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2459038" y="5918200"/>
            <a:ext cx="2470150" cy="439738"/>
          </a:xfrm>
          <a:prstGeom prst="rect">
            <a:avLst/>
          </a:prstGeom>
          <a:noFill/>
          <a:ln w="9525">
            <a:noFill/>
            <a:miter lim="800000"/>
            <a:headEnd/>
            <a:tailEnd/>
          </a:ln>
          <a:effectLst/>
        </p:spPr>
      </p:pic>
      <p:pic>
        <p:nvPicPr>
          <p:cNvPr id="100357" name="Picture 5"/>
          <p:cNvPicPr>
            <a:picLocks noChangeAspect="1" noChangeArrowheads="1"/>
          </p:cNvPicPr>
          <p:nvPr/>
        </p:nvPicPr>
        <p:blipFill>
          <a:blip r:embed="rId5" cstate="print"/>
          <a:srcRect/>
          <a:stretch>
            <a:fillRect/>
          </a:stretch>
        </p:blipFill>
        <p:spPr bwMode="auto">
          <a:xfrm>
            <a:off x="5715008" y="2000240"/>
            <a:ext cx="2533650" cy="3562350"/>
          </a:xfrm>
          <a:prstGeom prst="rect">
            <a:avLst/>
          </a:prstGeom>
          <a:noFill/>
          <a:ln w="9525">
            <a:noFill/>
            <a:miter lim="800000"/>
            <a:headEnd/>
            <a:tailEnd/>
          </a:ln>
          <a:effectLst/>
        </p:spPr>
      </p:pic>
      <p:sp>
        <p:nvSpPr>
          <p:cNvPr id="7" name="矩形 6">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8300979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5016599"/>
          </a:xfrm>
        </p:spPr>
        <p:txBody>
          <a:bodyPr/>
          <a:lstStyle/>
          <a:p>
            <a:r>
              <a:rPr lang="en-US" altLang="zh-CN" dirty="0" smtClean="0">
                <a:solidFill>
                  <a:srgbClr val="C00000"/>
                </a:solidFill>
              </a:rPr>
              <a:t>【</a:t>
            </a:r>
            <a:r>
              <a:rPr lang="zh-CN" altLang="en-US" dirty="0">
                <a:solidFill>
                  <a:srgbClr val="C00000"/>
                </a:solidFill>
              </a:rPr>
              <a:t>例</a:t>
            </a:r>
            <a:r>
              <a:rPr lang="en-US" altLang="zh-CN" dirty="0" smtClean="0">
                <a:solidFill>
                  <a:srgbClr val="C00000"/>
                </a:solidFill>
              </a:rPr>
              <a:t>5.18】</a:t>
            </a:r>
            <a:r>
              <a:rPr lang="zh-CN" altLang="en-US" dirty="0">
                <a:solidFill>
                  <a:srgbClr val="C00000"/>
                </a:solidFill>
              </a:rPr>
              <a:t>编写程序，用冒泡排序的算法对数组中的元素按照由小到大的顺序进行排序</a:t>
            </a:r>
            <a:endParaRPr lang="en-US" altLang="zh-CN" dirty="0">
              <a:solidFill>
                <a:srgbClr val="C00000"/>
              </a:solidFill>
            </a:endParaRPr>
          </a:p>
          <a:p>
            <a:pPr lvl="1"/>
            <a:r>
              <a:rPr lang="zh-CN" altLang="en-US" dirty="0"/>
              <a:t>输入数组</a:t>
            </a:r>
            <a:endParaRPr lang="en-US" altLang="zh-CN" dirty="0"/>
          </a:p>
          <a:p>
            <a:pPr lvl="1"/>
            <a:r>
              <a:rPr lang="zh-CN" altLang="en-US" dirty="0"/>
              <a:t>调用排序函数进行排序</a:t>
            </a:r>
            <a:endParaRPr lang="en-US" altLang="zh-CN" dirty="0"/>
          </a:p>
          <a:p>
            <a:pPr lvl="2"/>
            <a:r>
              <a:rPr lang="zh-CN" altLang="en-US" dirty="0"/>
              <a:t>参数：待排序的数组</a:t>
            </a:r>
            <a:endParaRPr lang="en-US" altLang="zh-CN" dirty="0"/>
          </a:p>
          <a:p>
            <a:pPr lvl="2"/>
            <a:r>
              <a:rPr lang="zh-CN" altLang="en-US" dirty="0"/>
              <a:t>返回：空</a:t>
            </a:r>
            <a:endParaRPr lang="en-US" altLang="zh-CN" dirty="0"/>
          </a:p>
          <a:p>
            <a:pPr lvl="3"/>
            <a:r>
              <a:rPr lang="zh-CN" altLang="en-US" dirty="0"/>
              <a:t>由于参数为数组，即数组的首地址，函数体中处理数组的地址，因此，对数组的修改可以直接反映到主调函数中</a:t>
            </a:r>
            <a:endParaRPr lang="en-US" altLang="zh-CN" dirty="0"/>
          </a:p>
          <a:p>
            <a:pPr lvl="1"/>
            <a:r>
              <a:rPr lang="zh-CN" altLang="en-US" dirty="0"/>
              <a:t>输出排序后的数组</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6815931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buNone/>
            </a:pPr>
            <a:r>
              <a:rPr lang="en-US" altLang="zh-CN" sz="2800" b="1" dirty="0" smtClean="0">
                <a:solidFill>
                  <a:srgbClr val="0000FF"/>
                </a:solidFill>
                <a:latin typeface="Courier New" pitchFamily="49" charset="0"/>
                <a:cs typeface="Courier New" pitchFamily="49" charset="0"/>
              </a:rPr>
              <a:t>void</a:t>
            </a:r>
            <a:r>
              <a:rPr lang="en-US" altLang="zh-CN" sz="2800" b="1" dirty="0" smtClean="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bubSort</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a[],</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j=n-1;j&gt;</a:t>
            </a:r>
            <a:r>
              <a:rPr lang="en-US" altLang="zh-CN" sz="2800" b="1" dirty="0" err="1">
                <a:latin typeface="Courier New" pitchFamily="49" charset="0"/>
                <a:cs typeface="Courier New" pitchFamily="49" charset="0"/>
              </a:rPr>
              <a:t>i;j</a:t>
            </a:r>
            <a:r>
              <a:rPr lang="en-US" altLang="zh-CN" sz="2800" b="1" dirty="0">
                <a:latin typeface="Courier New" pitchFamily="49" charset="0"/>
                <a:cs typeface="Courier New" pitchFamily="49" charset="0"/>
              </a:rPr>
              <a:t>--){</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(a[j]&lt;a[j-1]){</a:t>
            </a:r>
          </a:p>
          <a:p>
            <a:pPr>
              <a:buNone/>
            </a:pPr>
            <a:r>
              <a:rPr lang="en-US" altLang="zh-CN" sz="2800" b="1" dirty="0">
                <a:latin typeface="Courier New" pitchFamily="49" charset="0"/>
                <a:cs typeface="Courier New" pitchFamily="49" charset="0"/>
              </a:rPr>
              <a:t>				swap(a[j],a[j-1]);</a:t>
            </a:r>
          </a:p>
          <a:p>
            <a:pPr>
              <a:buNone/>
            </a:pPr>
            <a:r>
              <a:rPr lang="en-US" altLang="zh-CN" sz="2800" b="1" dirty="0">
                <a:latin typeface="Courier New" pitchFamily="49" charset="0"/>
                <a:cs typeface="Courier New" pitchFamily="49" charset="0"/>
              </a:rPr>
              <a:t>			}</a:t>
            </a:r>
          </a:p>
          <a:p>
            <a:pPr>
              <a:buNone/>
            </a:pPr>
            <a:r>
              <a:rPr lang="en-US" altLang="zh-CN" sz="2800" b="1" dirty="0">
                <a:latin typeface="Courier New" pitchFamily="49" charset="0"/>
                <a:cs typeface="Courier New" pitchFamily="49" charset="0"/>
              </a:rPr>
              <a:t>		}</a:t>
            </a:r>
          </a:p>
          <a:p>
            <a:pPr>
              <a:buNone/>
            </a:pPr>
            <a:r>
              <a:rPr lang="en-US" altLang="zh-CN" sz="2800" b="1" dirty="0">
                <a:latin typeface="Courier New" pitchFamily="49" charset="0"/>
                <a:cs typeface="Courier New" pitchFamily="49" charset="0"/>
              </a:rPr>
              <a:t>	}</a:t>
            </a:r>
          </a:p>
          <a:p>
            <a:pPr>
              <a:buNone/>
            </a:pPr>
            <a:r>
              <a:rPr lang="en-US" altLang="zh-CN" sz="2800" b="1" dirty="0">
                <a:latin typeface="Courier New" pitchFamily="49" charset="0"/>
                <a:cs typeface="Courier New" pitchFamily="49" charset="0"/>
              </a:rPr>
              <a:t>}</a:t>
            </a:r>
          </a:p>
          <a:p>
            <a:pPr>
              <a:buNone/>
            </a:pPr>
            <a:endParaRPr lang="zh-CN" altLang="en-US" sz="2800" b="1"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97091319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00562"/>
          </a:xfrm>
        </p:spPr>
        <p:txBody>
          <a:bodyPr/>
          <a:lstStyle/>
          <a:p>
            <a:pPr>
              <a:buNone/>
            </a:pPr>
            <a:r>
              <a:rPr lang="en-US" altLang="zh-CN" b="1" dirty="0" smtClean="0">
                <a:solidFill>
                  <a:srgbClr val="0000FF"/>
                </a:solidFill>
                <a:latin typeface="Courier New" pitchFamily="49" charset="0"/>
                <a:cs typeface="Courier New" pitchFamily="49" charset="0"/>
              </a:rPr>
              <a:t>void</a:t>
            </a:r>
            <a:r>
              <a:rPr lang="en-US" altLang="zh-CN" b="1" dirty="0" smtClean="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swap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&amp;x,</a:t>
            </a:r>
            <a:r>
              <a:rPr lang="en-US" altLang="zh-CN" b="1" dirty="0">
                <a:solidFill>
                  <a:schemeClr val="tx2"/>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&amp;y){</a:t>
            </a:r>
          </a:p>
          <a:p>
            <a:pPr>
              <a:buNone/>
            </a:pPr>
            <a:r>
              <a:rPr lang="en-US" altLang="zh-CN" b="1" dirty="0">
                <a:solidFill>
                  <a:srgbClr val="0000FF"/>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temp = x;</a:t>
            </a:r>
          </a:p>
          <a:p>
            <a:pPr>
              <a:buNone/>
            </a:pPr>
            <a:r>
              <a:rPr lang="en-US" altLang="zh-CN" b="1" dirty="0">
                <a:latin typeface="Courier New" pitchFamily="49" charset="0"/>
                <a:cs typeface="Courier New" pitchFamily="49" charset="0"/>
              </a:rPr>
              <a:t>	x = y;</a:t>
            </a:r>
          </a:p>
          <a:p>
            <a:pPr>
              <a:buNone/>
            </a:pPr>
            <a:r>
              <a:rPr lang="en-US" altLang="zh-CN" b="1" dirty="0">
                <a:latin typeface="Courier New" pitchFamily="49" charset="0"/>
                <a:cs typeface="Courier New" pitchFamily="49" charset="0"/>
              </a:rPr>
              <a:t>	y = temp;</a:t>
            </a:r>
          </a:p>
          <a:p>
            <a:pPr>
              <a:buNone/>
            </a:pP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pPr>
              <a:buNone/>
            </a:pP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04230993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800" b="1" dirty="0" smtClean="0">
                <a:solidFill>
                  <a:srgbClr val="0000FF"/>
                </a:solidFill>
                <a:latin typeface="Courier New" pitchFamily="49" charset="0"/>
                <a:cs typeface="Courier New" pitchFamily="49" charset="0"/>
              </a:rPr>
              <a:t>#</a:t>
            </a: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cstdlib</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ctime</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iomanip</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std;</a:t>
            </a:r>
          </a:p>
          <a:p>
            <a:pPr>
              <a:spcBef>
                <a:spcPts val="0"/>
              </a:spcBef>
              <a:buNone/>
            </a:pPr>
            <a:r>
              <a:rPr lang="en-US" altLang="zh-CN" sz="2800" b="1" dirty="0">
                <a:solidFill>
                  <a:srgbClr val="0000FF"/>
                </a:solidFill>
                <a:latin typeface="Courier New" pitchFamily="49" charset="0"/>
                <a:cs typeface="Courier New" pitchFamily="49" charset="0"/>
              </a:rPr>
              <a:t>const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 = 100;</a:t>
            </a:r>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b[n];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srand</a:t>
            </a:r>
            <a:r>
              <a:rPr lang="en-US" altLang="zh-CN" sz="2800" b="1" dirty="0">
                <a:latin typeface="Courier New" pitchFamily="49" charset="0"/>
                <a:cs typeface="Courier New" pitchFamily="49" charset="0"/>
              </a:rPr>
              <a:t>((</a:t>
            </a:r>
            <a:r>
              <a:rPr lang="en-US" altLang="zh-CN" sz="2800" b="1" dirty="0">
                <a:solidFill>
                  <a:srgbClr val="0000FF"/>
                </a:solidFill>
                <a:latin typeface="Courier New" pitchFamily="49" charset="0"/>
                <a:cs typeface="Courier New" pitchFamily="49" charset="0"/>
              </a:rPr>
              <a:t>unsigned</a:t>
            </a:r>
            <a:r>
              <a:rPr lang="en-US" altLang="zh-CN" sz="2800" b="1" dirty="0">
                <a:latin typeface="Courier New" pitchFamily="49" charset="0"/>
                <a:cs typeface="Courier New" pitchFamily="49" charset="0"/>
              </a:rPr>
              <a:t>)time(NULL));</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			</a:t>
            </a:r>
          </a:p>
          <a:p>
            <a:pPr>
              <a:spcBef>
                <a:spcPts val="0"/>
              </a:spcBef>
              <a:buNone/>
            </a:pPr>
            <a:r>
              <a:rPr lang="en-US" altLang="zh-CN" sz="2800" b="1" dirty="0">
                <a:latin typeface="Courier New" pitchFamily="49" charset="0"/>
                <a:cs typeface="Courier New" pitchFamily="49" charset="0"/>
              </a:rPr>
              <a:t>		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 = rand()%1000;</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3862786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40768"/>
            <a:ext cx="8229600" cy="4500562"/>
          </a:xfrm>
        </p:spPr>
        <p:txBody>
          <a:bodyPr/>
          <a:lstStyle/>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bubSort</a:t>
            </a:r>
            <a:r>
              <a:rPr lang="en-US" altLang="zh-CN" sz="2800" b="1" dirty="0">
                <a:latin typeface="Courier New" pitchFamily="49" charset="0"/>
                <a:cs typeface="Courier New" pitchFamily="49" charset="0"/>
              </a:rPr>
              <a:t>(</a:t>
            </a:r>
            <a:r>
              <a:rPr lang="en-US" altLang="zh-CN" sz="2800" b="1" dirty="0" err="1">
                <a:latin typeface="Courier New" pitchFamily="49" charset="0"/>
                <a:cs typeface="Courier New" pitchFamily="49" charset="0"/>
              </a:rPr>
              <a:t>b,n</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setw</a:t>
            </a:r>
            <a:r>
              <a:rPr lang="en-US" altLang="zh-CN" sz="2800" b="1" dirty="0">
                <a:latin typeface="Courier New" pitchFamily="49" charset="0"/>
                <a:cs typeface="Courier New" pitchFamily="49" charset="0"/>
              </a:rPr>
              <a:t>(5)&lt;&lt;b[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((i+1)%10==0)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设计函数，分别按产生顺序和排序后的顺序输出随机数，输出宽度为</a:t>
            </a:r>
            <a:r>
              <a:rPr lang="en-US" altLang="zh-CN" sz="2800" b="1" dirty="0">
                <a:solidFill>
                  <a:srgbClr val="00B050"/>
                </a:solidFill>
                <a:latin typeface="Courier New" pitchFamily="49" charset="0"/>
                <a:cs typeface="Courier New" pitchFamily="49" charset="0"/>
              </a:rPr>
              <a:t>5</a:t>
            </a:r>
            <a:r>
              <a:rPr lang="zh-CN" altLang="en-US" sz="2800" b="1" dirty="0">
                <a:solidFill>
                  <a:srgbClr val="00B050"/>
                </a:solidFill>
                <a:latin typeface="Courier New" pitchFamily="49" charset="0"/>
                <a:cs typeface="Courier New" pitchFamily="49" charset="0"/>
              </a:rPr>
              <a:t>，每输出</a:t>
            </a:r>
            <a:r>
              <a:rPr lang="en-US" altLang="zh-CN" sz="2800" b="1" dirty="0">
                <a:solidFill>
                  <a:srgbClr val="00B050"/>
                </a:solidFill>
                <a:latin typeface="Courier New" pitchFamily="49" charset="0"/>
                <a:cs typeface="Courier New" pitchFamily="49" charset="0"/>
              </a:rPr>
              <a:t>10</a:t>
            </a:r>
            <a:r>
              <a:rPr lang="zh-CN" altLang="en-US" sz="2800" b="1" dirty="0">
                <a:solidFill>
                  <a:srgbClr val="00B050"/>
                </a:solidFill>
                <a:latin typeface="Courier New" pitchFamily="49" charset="0"/>
                <a:cs typeface="Courier New" pitchFamily="49" charset="0"/>
              </a:rPr>
              <a:t>个数换行</a:t>
            </a:r>
            <a:r>
              <a:rPr lang="en-US" altLang="zh-CN" sz="2800" b="1" dirty="0">
                <a:solidFill>
                  <a:srgbClr val="00B050"/>
                </a:solidFill>
                <a:latin typeface="Courier New" pitchFamily="49" charset="0"/>
                <a:cs typeface="Courier New" pitchFamily="49" charset="0"/>
              </a:rPr>
              <a:t>*/</a:t>
            </a:r>
            <a:endParaRPr lang="zh-CN" altLang="en-US" sz="2800" b="1" dirty="0">
              <a:solidFill>
                <a:srgbClr val="00B05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620112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函数的调用</a:t>
            </a:r>
          </a:p>
        </p:txBody>
      </p:sp>
      <p:sp>
        <p:nvSpPr>
          <p:cNvPr id="3" name="内容占位符 2"/>
          <p:cNvSpPr>
            <a:spLocks noGrp="1"/>
          </p:cNvSpPr>
          <p:nvPr>
            <p:ph idx="1"/>
          </p:nvPr>
        </p:nvSpPr>
        <p:spPr/>
        <p:txBody>
          <a:bodyPr/>
          <a:lstStyle/>
          <a:p>
            <a:r>
              <a:rPr lang="zh-CN" altLang="en-US" dirty="0"/>
              <a:t>主调函数</a:t>
            </a:r>
            <a:endParaRPr lang="en-US" altLang="zh-CN" dirty="0"/>
          </a:p>
          <a:p>
            <a:pPr lvl="1"/>
            <a:r>
              <a:rPr lang="zh-CN" altLang="en-US" dirty="0"/>
              <a:t>函数体中调用其它函数</a:t>
            </a:r>
            <a:endParaRPr lang="en-US" altLang="zh-CN" dirty="0"/>
          </a:p>
          <a:p>
            <a:r>
              <a:rPr lang="zh-CN" altLang="en-US" dirty="0"/>
              <a:t>被调函数</a:t>
            </a:r>
            <a:endParaRPr lang="en-US" altLang="zh-CN" dirty="0"/>
          </a:p>
          <a:p>
            <a:pPr lvl="1"/>
            <a:r>
              <a:rPr lang="zh-CN" altLang="en-US" dirty="0"/>
              <a:t>被其它函数调用的函数</a:t>
            </a:r>
            <a:endParaRPr lang="en-US" altLang="zh-CN" dirty="0"/>
          </a:p>
          <a:p>
            <a:r>
              <a:rPr lang="zh-CN" altLang="en-US" dirty="0"/>
              <a:t>主调函数和被调函数是相对的概念，一个函数既可以调用其它函数（包括该函数自身），亦可以被其它函数调用（包括该函数自身）</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2530679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a:t>
            </a:r>
            <a:r>
              <a:rPr lang="zh-CN" altLang="en-US" dirty="0" smtClean="0"/>
              <a:t>的递归</a:t>
            </a:r>
            <a:r>
              <a:rPr lang="zh-CN" altLang="en-US" dirty="0"/>
              <a:t>调用</a:t>
            </a:r>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en-US" altLang="zh-CN" dirty="0"/>
              <a:t>C++</a:t>
            </a:r>
            <a:r>
              <a:rPr lang="zh-CN" altLang="en-US" dirty="0"/>
              <a:t>允许函数自己调用自己(如</a:t>
            </a:r>
            <a:r>
              <a:rPr lang="en-US" altLang="zh-CN" dirty="0"/>
              <a:t>A</a:t>
            </a:r>
            <a:r>
              <a:rPr lang="zh-CN" altLang="en-US" dirty="0"/>
              <a:t>函数可以调用</a:t>
            </a:r>
            <a:r>
              <a:rPr lang="en-US" altLang="zh-CN" dirty="0"/>
              <a:t>A</a:t>
            </a:r>
            <a:r>
              <a:rPr lang="zh-CN" altLang="en-US" dirty="0"/>
              <a:t>函数本身，称为</a:t>
            </a:r>
            <a:r>
              <a:rPr lang="zh-CN" altLang="en-US" dirty="0">
                <a:solidFill>
                  <a:srgbClr val="C00000"/>
                </a:solidFill>
              </a:rPr>
              <a:t>直接递归</a:t>
            </a:r>
            <a:r>
              <a:rPr lang="zh-CN" altLang="en-US" dirty="0"/>
              <a:t>)。也允许</a:t>
            </a:r>
            <a:r>
              <a:rPr lang="en-US" altLang="zh-CN" dirty="0"/>
              <a:t>A</a:t>
            </a:r>
            <a:r>
              <a:rPr lang="zh-CN" altLang="en-US" dirty="0"/>
              <a:t>函数调用</a:t>
            </a:r>
            <a:r>
              <a:rPr lang="en-US" altLang="zh-CN" dirty="0"/>
              <a:t>B</a:t>
            </a:r>
            <a:r>
              <a:rPr lang="zh-CN" altLang="en-US" dirty="0"/>
              <a:t>函数，而后</a:t>
            </a:r>
            <a:r>
              <a:rPr lang="en-US" altLang="zh-CN" dirty="0"/>
              <a:t>B</a:t>
            </a:r>
            <a:r>
              <a:rPr lang="zh-CN" altLang="en-US" dirty="0"/>
              <a:t>函数又调用</a:t>
            </a:r>
            <a:r>
              <a:rPr lang="en-US" altLang="zh-CN" dirty="0"/>
              <a:t>A</a:t>
            </a:r>
            <a:r>
              <a:rPr lang="zh-CN" altLang="en-US" dirty="0"/>
              <a:t>函数(从而形成</a:t>
            </a:r>
            <a:r>
              <a:rPr lang="zh-CN" altLang="en-US" dirty="0">
                <a:solidFill>
                  <a:srgbClr val="C00000"/>
                </a:solidFill>
              </a:rPr>
              <a:t>间接递归</a:t>
            </a:r>
            <a:r>
              <a:rPr lang="zh-CN" altLang="en-US" dirty="0"/>
              <a:t>)。但不论使用哪种递归，程序员都应保障递归函数在执行若干次后能够“退出”递归(不再进行递归调用，也即</a:t>
            </a:r>
            <a:r>
              <a:rPr lang="zh-CN" altLang="en-US" dirty="0">
                <a:solidFill>
                  <a:srgbClr val="C00000"/>
                </a:solidFill>
              </a:rPr>
              <a:t>能够实现递归出口</a:t>
            </a:r>
            <a:r>
              <a:rPr lang="zh-CN" altLang="en-US" dirty="0"/>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990999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函数的递归调用</a:t>
            </a:r>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zh-CN" altLang="en-US" dirty="0"/>
              <a:t>递归函数的执行分为“</a:t>
            </a:r>
            <a:r>
              <a:rPr lang="zh-CN" altLang="en-US" dirty="0">
                <a:solidFill>
                  <a:srgbClr val="CC3300"/>
                </a:solidFill>
              </a:rPr>
              <a:t>递推</a:t>
            </a:r>
            <a:r>
              <a:rPr lang="zh-CN" altLang="en-US" dirty="0"/>
              <a:t>”和“</a:t>
            </a:r>
            <a:r>
              <a:rPr lang="zh-CN" altLang="en-US" dirty="0">
                <a:solidFill>
                  <a:srgbClr val="CC3300"/>
                </a:solidFill>
              </a:rPr>
              <a:t>回归</a:t>
            </a:r>
            <a:r>
              <a:rPr lang="zh-CN" altLang="en-US" dirty="0"/>
              <a:t>”两个过程，这两个过程由递归终止条件控制，即</a:t>
            </a:r>
            <a:r>
              <a:rPr lang="zh-CN" altLang="en-US" dirty="0">
                <a:solidFill>
                  <a:srgbClr val="CC3300"/>
                </a:solidFill>
              </a:rPr>
              <a:t>逐层递推</a:t>
            </a:r>
            <a:r>
              <a:rPr lang="zh-CN" altLang="en-US" dirty="0"/>
              <a:t>，直至</a:t>
            </a:r>
            <a:r>
              <a:rPr lang="zh-CN" altLang="en-US" dirty="0">
                <a:solidFill>
                  <a:srgbClr val="CC3300"/>
                </a:solidFill>
              </a:rPr>
              <a:t>递归终止条件</a:t>
            </a:r>
            <a:r>
              <a:rPr lang="zh-CN" altLang="en-US" dirty="0"/>
              <a:t>，然后</a:t>
            </a:r>
            <a:r>
              <a:rPr lang="zh-CN" altLang="en-US" dirty="0">
                <a:solidFill>
                  <a:srgbClr val="CC3300"/>
                </a:solidFill>
              </a:rPr>
              <a:t>逐层回归</a:t>
            </a:r>
            <a:r>
              <a:rPr lang="zh-CN" altLang="en-US" dirty="0"/>
              <a:t>。每次调用发生时都首先判断递归终止条件。</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24125115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a:t>
            </a:r>
            <a:r>
              <a:rPr lang="zh-CN" altLang="en-US" dirty="0" smtClean="0"/>
              <a:t>的递归调用</a:t>
            </a:r>
            <a:endParaRPr lang="zh-CN" altLang="en-US" dirty="0"/>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zh-CN" altLang="en-US" dirty="0"/>
              <a:t>递归调用同普通的函数调用一样，每当调用发生时，在栈中分配单元保存返回地址以及参数和局部变量；而与普通的函数调用不同的是，由于递推的过程是一个逐层调用的过程，因此存在一个逐层连续的参数入栈过程，直至</a:t>
            </a:r>
            <a:r>
              <a:rPr lang="zh-CN" altLang="en-US" dirty="0">
                <a:solidFill>
                  <a:srgbClr val="FF0000"/>
                </a:solidFill>
              </a:rPr>
              <a:t>遇到递归终止条件</a:t>
            </a:r>
            <a:r>
              <a:rPr lang="zh-CN" altLang="en-US" dirty="0"/>
              <a:t>时，才开始</a:t>
            </a:r>
            <a:r>
              <a:rPr lang="zh-CN" altLang="en-US" dirty="0">
                <a:solidFill>
                  <a:srgbClr val="FF0000"/>
                </a:solidFill>
              </a:rPr>
              <a:t>回归</a:t>
            </a:r>
            <a:r>
              <a:rPr lang="zh-CN" altLang="en-US" dirty="0"/>
              <a:t>，这时才逐层释放栈空间，返回到上一层，直至最后返回到主调函数</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0374883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a:t>
            </a:r>
            <a:r>
              <a:rPr lang="zh-CN" altLang="en-US" dirty="0" smtClean="0"/>
              <a:t>的递归调用</a:t>
            </a:r>
            <a:endParaRPr lang="zh-CN" altLang="en-US" dirty="0"/>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en-US" altLang="zh-CN" dirty="0"/>
              <a:t>【</a:t>
            </a:r>
            <a:r>
              <a:rPr lang="zh-CN" altLang="en-US" dirty="0"/>
              <a:t>例</a:t>
            </a:r>
            <a:r>
              <a:rPr lang="en-US" altLang="zh-CN" dirty="0" smtClean="0"/>
              <a:t>5.19】</a:t>
            </a:r>
            <a:r>
              <a:rPr lang="zh-CN" altLang="en-US" dirty="0"/>
              <a:t>计算年龄</a:t>
            </a:r>
            <a:endParaRPr lang="en-US" altLang="zh-CN" dirty="0"/>
          </a:p>
          <a:p>
            <a:pPr lvl="1"/>
            <a:r>
              <a:rPr lang="en-US" altLang="zh-CN" dirty="0"/>
              <a:t>【</a:t>
            </a:r>
            <a:r>
              <a:rPr lang="zh-CN" altLang="en-US" dirty="0"/>
              <a:t>例</a:t>
            </a:r>
            <a:r>
              <a:rPr lang="en-US" altLang="zh-CN" dirty="0" smtClean="0"/>
              <a:t>5.20】</a:t>
            </a:r>
            <a:r>
              <a:rPr lang="zh-CN" altLang="en-US" dirty="0"/>
              <a:t>求阶乘，三色冰淇淋程序</a:t>
            </a:r>
            <a:endParaRPr lang="en-US" altLang="zh-CN" dirty="0"/>
          </a:p>
          <a:p>
            <a:pPr lvl="1"/>
            <a:r>
              <a:rPr lang="en-US" altLang="zh-CN" dirty="0"/>
              <a:t>【</a:t>
            </a:r>
            <a:r>
              <a:rPr lang="zh-CN" altLang="en-US" dirty="0"/>
              <a:t>例</a:t>
            </a:r>
            <a:r>
              <a:rPr lang="en-US" altLang="zh-CN" dirty="0" smtClean="0"/>
              <a:t>5.21】</a:t>
            </a:r>
            <a:r>
              <a:rPr lang="zh-CN" altLang="en-US" dirty="0"/>
              <a:t>反序输出问题</a:t>
            </a:r>
            <a:endParaRPr lang="en-US" altLang="zh-CN" dirty="0"/>
          </a:p>
          <a:p>
            <a:pPr lvl="1"/>
            <a:r>
              <a:rPr lang="en-US" altLang="zh-CN" dirty="0"/>
              <a:t>【</a:t>
            </a:r>
            <a:r>
              <a:rPr lang="zh-CN" altLang="en-US" dirty="0"/>
              <a:t>例</a:t>
            </a:r>
            <a:r>
              <a:rPr lang="en-US" altLang="zh-CN" dirty="0" smtClean="0"/>
              <a:t>5.22】</a:t>
            </a:r>
            <a:r>
              <a:rPr lang="zh-CN" altLang="en-US" dirty="0"/>
              <a:t>输入一个整数，将数字反序输出</a:t>
            </a:r>
            <a:endParaRPr lang="en-US" altLang="zh-CN" dirty="0"/>
          </a:p>
          <a:p>
            <a:pPr lvl="1"/>
            <a:r>
              <a:rPr lang="en-US" altLang="zh-CN" dirty="0"/>
              <a:t>【</a:t>
            </a:r>
            <a:r>
              <a:rPr lang="zh-CN" altLang="en-US" dirty="0"/>
              <a:t>例</a:t>
            </a:r>
            <a:r>
              <a:rPr lang="en-US" altLang="zh-CN" dirty="0" smtClean="0"/>
              <a:t>5.23】</a:t>
            </a:r>
            <a:r>
              <a:rPr lang="zh-CN" altLang="en-US" dirty="0"/>
              <a:t>汉诺塔问题</a:t>
            </a:r>
            <a:endParaRPr lang="en-US" altLang="zh-CN" dirty="0"/>
          </a:p>
          <a:p>
            <a:pPr lvl="1"/>
            <a:r>
              <a:rPr lang="en-US" altLang="zh-CN" dirty="0"/>
              <a:t>【</a:t>
            </a:r>
            <a:r>
              <a:rPr lang="zh-CN" altLang="en-US" dirty="0"/>
              <a:t>例</a:t>
            </a:r>
            <a:r>
              <a:rPr lang="en-US" altLang="zh-CN" dirty="0" smtClean="0"/>
              <a:t>5.24】</a:t>
            </a:r>
            <a:r>
              <a:rPr lang="zh-CN" altLang="en-US" dirty="0"/>
              <a:t>快速排序</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7766071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smtClean="0">
                <a:solidFill>
                  <a:srgbClr val="C00000"/>
                </a:solidFill>
              </a:rPr>
              <a:t>【</a:t>
            </a:r>
            <a:r>
              <a:rPr lang="zh-CN" altLang="en-US" dirty="0">
                <a:solidFill>
                  <a:srgbClr val="C00000"/>
                </a:solidFill>
              </a:rPr>
              <a:t>例</a:t>
            </a:r>
            <a:r>
              <a:rPr lang="en-US" altLang="zh-CN" dirty="0" smtClean="0">
                <a:solidFill>
                  <a:srgbClr val="C00000"/>
                </a:solidFill>
              </a:rPr>
              <a:t>5.19】</a:t>
            </a:r>
            <a:r>
              <a:rPr lang="zh-CN" altLang="en-US" dirty="0">
                <a:solidFill>
                  <a:srgbClr val="C00000"/>
                </a:solidFill>
              </a:rPr>
              <a:t>有</a:t>
            </a:r>
            <a:r>
              <a:rPr lang="en-US" altLang="zh-CN" dirty="0">
                <a:solidFill>
                  <a:srgbClr val="C00000"/>
                </a:solidFill>
              </a:rPr>
              <a:t>5</a:t>
            </a:r>
            <a:r>
              <a:rPr lang="zh-CN" altLang="en-US" dirty="0">
                <a:solidFill>
                  <a:srgbClr val="C00000"/>
                </a:solidFill>
              </a:rPr>
              <a:t>个人坐在一起，问第</a:t>
            </a:r>
            <a:r>
              <a:rPr lang="en-US" altLang="zh-CN" dirty="0">
                <a:solidFill>
                  <a:srgbClr val="C00000"/>
                </a:solidFill>
              </a:rPr>
              <a:t>5</a:t>
            </a:r>
            <a:r>
              <a:rPr lang="zh-CN" altLang="en-US" dirty="0">
                <a:solidFill>
                  <a:srgbClr val="C00000"/>
                </a:solidFill>
              </a:rPr>
              <a:t>个人多少岁？他说，比第</a:t>
            </a:r>
            <a:r>
              <a:rPr lang="en-US" altLang="zh-CN" dirty="0">
                <a:solidFill>
                  <a:srgbClr val="C00000"/>
                </a:solidFill>
              </a:rPr>
              <a:t>4</a:t>
            </a:r>
            <a:r>
              <a:rPr lang="zh-CN" altLang="en-US" dirty="0">
                <a:solidFill>
                  <a:srgbClr val="C00000"/>
                </a:solidFill>
              </a:rPr>
              <a:t>个人大两岁。问第</a:t>
            </a:r>
            <a:r>
              <a:rPr lang="en-US" altLang="zh-CN" dirty="0">
                <a:solidFill>
                  <a:srgbClr val="C00000"/>
                </a:solidFill>
              </a:rPr>
              <a:t>4</a:t>
            </a:r>
            <a:r>
              <a:rPr lang="zh-CN" altLang="en-US" dirty="0">
                <a:solidFill>
                  <a:srgbClr val="C00000"/>
                </a:solidFill>
              </a:rPr>
              <a:t>个人多少岁？他说，比第</a:t>
            </a:r>
            <a:r>
              <a:rPr lang="en-US" altLang="zh-CN" dirty="0">
                <a:solidFill>
                  <a:srgbClr val="C00000"/>
                </a:solidFill>
              </a:rPr>
              <a:t>3</a:t>
            </a:r>
            <a:r>
              <a:rPr lang="zh-CN" altLang="en-US" dirty="0">
                <a:solidFill>
                  <a:srgbClr val="C00000"/>
                </a:solidFill>
              </a:rPr>
              <a:t>个人大两岁。问第</a:t>
            </a:r>
            <a:r>
              <a:rPr lang="en-US" altLang="zh-CN" dirty="0">
                <a:solidFill>
                  <a:srgbClr val="C00000"/>
                </a:solidFill>
              </a:rPr>
              <a:t>3</a:t>
            </a:r>
            <a:r>
              <a:rPr lang="zh-CN" altLang="en-US" dirty="0">
                <a:solidFill>
                  <a:srgbClr val="C00000"/>
                </a:solidFill>
              </a:rPr>
              <a:t>个人多少岁？他说，比第</a:t>
            </a:r>
            <a:r>
              <a:rPr lang="en-US" altLang="zh-CN" dirty="0">
                <a:solidFill>
                  <a:srgbClr val="C00000"/>
                </a:solidFill>
              </a:rPr>
              <a:t>2</a:t>
            </a:r>
            <a:r>
              <a:rPr lang="zh-CN" altLang="en-US" dirty="0">
                <a:solidFill>
                  <a:srgbClr val="C00000"/>
                </a:solidFill>
              </a:rPr>
              <a:t>个人大两岁。问第</a:t>
            </a:r>
            <a:r>
              <a:rPr lang="en-US" altLang="zh-CN" dirty="0">
                <a:solidFill>
                  <a:srgbClr val="C00000"/>
                </a:solidFill>
              </a:rPr>
              <a:t>2</a:t>
            </a:r>
            <a:r>
              <a:rPr lang="zh-CN" altLang="en-US" dirty="0">
                <a:solidFill>
                  <a:srgbClr val="C00000"/>
                </a:solidFill>
              </a:rPr>
              <a:t>个人多少岁？他说，比第</a:t>
            </a:r>
            <a:r>
              <a:rPr lang="en-US" altLang="zh-CN" dirty="0">
                <a:solidFill>
                  <a:srgbClr val="C00000"/>
                </a:solidFill>
              </a:rPr>
              <a:t>1</a:t>
            </a:r>
            <a:r>
              <a:rPr lang="zh-CN" altLang="en-US" dirty="0">
                <a:solidFill>
                  <a:srgbClr val="C00000"/>
                </a:solidFill>
              </a:rPr>
              <a:t>个人大两岁。问第</a:t>
            </a:r>
            <a:r>
              <a:rPr lang="en-US" altLang="zh-CN" dirty="0">
                <a:solidFill>
                  <a:srgbClr val="C00000"/>
                </a:solidFill>
              </a:rPr>
              <a:t>1</a:t>
            </a:r>
            <a:r>
              <a:rPr lang="zh-CN" altLang="en-US" dirty="0">
                <a:solidFill>
                  <a:srgbClr val="C00000"/>
                </a:solidFill>
              </a:rPr>
              <a:t>个人多少岁？他说是十岁。请问，第</a:t>
            </a:r>
            <a:r>
              <a:rPr lang="en-US" altLang="zh-CN" dirty="0">
                <a:solidFill>
                  <a:srgbClr val="C00000"/>
                </a:solidFill>
              </a:rPr>
              <a:t>5</a:t>
            </a:r>
            <a:r>
              <a:rPr lang="zh-CN" altLang="en-US" dirty="0">
                <a:solidFill>
                  <a:srgbClr val="C00000"/>
                </a:solidFill>
              </a:rPr>
              <a:t>个人多大？</a:t>
            </a:r>
            <a:endParaRPr lang="en-US" altLang="zh-CN" dirty="0">
              <a:solidFill>
                <a:srgbClr val="C00000"/>
              </a:solidFill>
            </a:endParaRPr>
          </a:p>
          <a:p>
            <a:pPr lvl="1"/>
            <a:r>
              <a:rPr lang="zh-CN" altLang="en-US" dirty="0"/>
              <a:t>欲求第</a:t>
            </a:r>
            <a:r>
              <a:rPr lang="en-US" altLang="zh-CN" dirty="0"/>
              <a:t>5</a:t>
            </a:r>
            <a:r>
              <a:rPr lang="zh-CN" altLang="en-US" dirty="0"/>
              <a:t>个人的年龄，就必须先知道第</a:t>
            </a:r>
            <a:r>
              <a:rPr lang="en-US" altLang="zh-CN" dirty="0"/>
              <a:t>4</a:t>
            </a:r>
            <a:r>
              <a:rPr lang="zh-CN" altLang="en-US" dirty="0"/>
              <a:t>个人的年龄，欲求第</a:t>
            </a:r>
            <a:r>
              <a:rPr lang="en-US" altLang="zh-CN" dirty="0"/>
              <a:t>4</a:t>
            </a:r>
            <a:r>
              <a:rPr lang="zh-CN" altLang="en-US" dirty="0"/>
              <a:t>个人的年龄，就必须先知道第</a:t>
            </a:r>
            <a:r>
              <a:rPr lang="en-US" altLang="zh-CN" dirty="0"/>
              <a:t>3</a:t>
            </a:r>
            <a:r>
              <a:rPr lang="zh-CN" altLang="en-US" dirty="0"/>
              <a:t>个人的年龄，欲求第</a:t>
            </a:r>
            <a:r>
              <a:rPr lang="en-US" altLang="zh-CN" dirty="0"/>
              <a:t>3</a:t>
            </a:r>
            <a:r>
              <a:rPr lang="zh-CN" altLang="en-US" dirty="0"/>
              <a:t>个人的年龄，就必须先知道第</a:t>
            </a:r>
            <a:r>
              <a:rPr lang="en-US" altLang="zh-CN" dirty="0"/>
              <a:t>2</a:t>
            </a:r>
            <a:r>
              <a:rPr lang="zh-CN" altLang="en-US" dirty="0"/>
              <a:t>个人的年龄，欲求第</a:t>
            </a:r>
            <a:r>
              <a:rPr lang="en-US" altLang="zh-CN" dirty="0"/>
              <a:t>2</a:t>
            </a:r>
            <a:r>
              <a:rPr lang="zh-CN" altLang="en-US" dirty="0"/>
              <a:t>个人的年龄，就必须先知道第</a:t>
            </a:r>
            <a:r>
              <a:rPr lang="en-US" altLang="zh-CN" dirty="0"/>
              <a:t>1</a:t>
            </a:r>
            <a:r>
              <a:rPr lang="zh-CN" altLang="en-US" dirty="0"/>
              <a:t>个人的年龄，而且每个人的年龄都比前一个人大两岁</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3139079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00562"/>
          </a:xfrm>
        </p:spPr>
        <p:txBody>
          <a:bodyPr/>
          <a:lstStyle/>
          <a:p>
            <a:r>
              <a:rPr lang="en-US" altLang="zh-CN" dirty="0">
                <a:solidFill>
                  <a:srgbClr val="C00000"/>
                </a:solidFill>
              </a:rPr>
              <a:t>【</a:t>
            </a:r>
            <a:r>
              <a:rPr lang="zh-CN" altLang="en-US" dirty="0">
                <a:solidFill>
                  <a:srgbClr val="C00000"/>
                </a:solidFill>
              </a:rPr>
              <a:t>例</a:t>
            </a:r>
            <a:r>
              <a:rPr lang="en-US" altLang="zh-CN" dirty="0" smtClean="0">
                <a:solidFill>
                  <a:srgbClr val="C00000"/>
                </a:solidFill>
              </a:rPr>
              <a:t>5.19】</a:t>
            </a:r>
            <a:r>
              <a:rPr lang="zh-CN" altLang="en-US" dirty="0"/>
              <a:t>分析</a:t>
            </a:r>
            <a:endParaRPr lang="en-US" altLang="zh-CN" dirty="0"/>
          </a:p>
          <a:p>
            <a:r>
              <a:rPr lang="en-US" altLang="zh-CN" dirty="0"/>
              <a:t>5</a:t>
            </a:r>
            <a:r>
              <a:rPr lang="zh-CN" altLang="en-US" dirty="0"/>
              <a:t>个人的年龄可以分别表示为</a:t>
            </a:r>
            <a:endParaRPr lang="en-US" altLang="zh-CN" dirty="0"/>
          </a:p>
          <a:p>
            <a:pPr lvl="1"/>
            <a:r>
              <a:rPr lang="en-US" altLang="zh-CN" dirty="0"/>
              <a:t>age(5)=age(4)+2</a:t>
            </a:r>
          </a:p>
          <a:p>
            <a:pPr lvl="1"/>
            <a:r>
              <a:rPr lang="en-US" altLang="zh-CN" dirty="0"/>
              <a:t>age(4)=age(3)+2</a:t>
            </a:r>
            <a:endParaRPr lang="zh-CN" altLang="en-US" dirty="0"/>
          </a:p>
          <a:p>
            <a:pPr lvl="1"/>
            <a:r>
              <a:rPr lang="en-US" altLang="zh-CN" dirty="0"/>
              <a:t>age(3)=age(2)+2</a:t>
            </a:r>
            <a:endParaRPr lang="zh-CN" altLang="en-US" dirty="0"/>
          </a:p>
          <a:p>
            <a:pPr lvl="1"/>
            <a:r>
              <a:rPr lang="en-US" altLang="zh-CN" dirty="0"/>
              <a:t>age(2)=age(1)+2</a:t>
            </a:r>
            <a:endParaRPr lang="zh-CN" altLang="en-US" dirty="0"/>
          </a:p>
          <a:p>
            <a:pPr lvl="1"/>
            <a:r>
              <a:rPr lang="en-US" altLang="zh-CN" dirty="0"/>
              <a:t>age(1)=10</a:t>
            </a:r>
          </a:p>
          <a:p>
            <a:r>
              <a:rPr lang="zh-CN" altLang="en-US" dirty="0"/>
              <a:t>通项式为：</a:t>
            </a:r>
          </a:p>
          <a:p>
            <a:pPr lvl="1"/>
            <a:r>
              <a:rPr lang="en-US" altLang="zh-CN" dirty="0"/>
              <a:t>age(1)=10</a:t>
            </a:r>
          </a:p>
          <a:p>
            <a:pPr lvl="1"/>
            <a:r>
              <a:rPr lang="en-US" altLang="zh-CN" dirty="0"/>
              <a:t>age(n)=age(n-1)+2</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3594004" y="2564904"/>
            <a:ext cx="5490124" cy="2808312"/>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06997925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zh-CN" altLang="en-US" dirty="0" smtClean="0"/>
              <a:t>求</a:t>
            </a:r>
            <a:r>
              <a:rPr lang="zh-CN" altLang="en-US" dirty="0"/>
              <a:t>年龄的递归函数</a:t>
            </a:r>
            <a:r>
              <a:rPr lang="en-US" altLang="zh-CN" dirty="0"/>
              <a:t>age()</a:t>
            </a:r>
            <a:r>
              <a:rPr lang="zh-CN" altLang="en-US" dirty="0"/>
              <a:t>定义</a:t>
            </a:r>
            <a:endParaRPr lang="en-US" altLang="zh-CN" dirty="0"/>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age(</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a:t>
            </a: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person_age</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(n==1)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person_age</a:t>
            </a:r>
            <a:r>
              <a:rPr lang="en-US" altLang="zh-CN" sz="2800" b="1" dirty="0">
                <a:latin typeface="Courier New" pitchFamily="49" charset="0"/>
                <a:cs typeface="Courier New" pitchFamily="49" charset="0"/>
              </a:rPr>
              <a:t> = 10;</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else</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person_age</a:t>
            </a:r>
            <a:r>
              <a:rPr lang="en-US" altLang="zh-CN" sz="2800" b="1" dirty="0">
                <a:latin typeface="Courier New" pitchFamily="49" charset="0"/>
                <a:cs typeface="Courier New" pitchFamily="49" charset="0"/>
              </a:rPr>
              <a:t> = age(n-1)+2;</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person_age</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09185047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686800" cy="5029200"/>
          </a:xfrm>
        </p:spPr>
        <p:txBody>
          <a:bodyPr/>
          <a:lstStyle/>
          <a:p>
            <a:pPr>
              <a:spcBef>
                <a:spcPts val="0"/>
              </a:spcBef>
              <a:buNone/>
            </a:pPr>
            <a:r>
              <a:rPr lang="en-US" altLang="zh-CN" sz="2800" b="1" dirty="0" smtClean="0">
                <a:solidFill>
                  <a:srgbClr val="0000FF"/>
                </a:solidFill>
                <a:latin typeface="Courier New" pitchFamily="49" charset="0"/>
                <a:cs typeface="Courier New" pitchFamily="49" charset="0"/>
              </a:rPr>
              <a:t>#</a:t>
            </a: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std;</a:t>
            </a:r>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smtClean="0">
                <a:latin typeface="Courier New" pitchFamily="49" charset="0"/>
                <a:cs typeface="Courier New" pitchFamily="49" charset="0"/>
              </a:rPr>
              <a:t>&lt;&lt;</a:t>
            </a:r>
            <a:r>
              <a:rPr lang="en-US" altLang="zh-CN" b="1" dirty="0">
                <a:latin typeface="Courier New" pitchFamily="49" charset="0"/>
                <a:cs typeface="Courier New" pitchFamily="49" charset="0"/>
              </a:rPr>
              <a:t>"</a:t>
            </a:r>
            <a:r>
              <a:rPr lang="zh-CN" altLang="en-US" sz="2800" b="1" dirty="0" smtClean="0">
                <a:latin typeface="Courier New" pitchFamily="49" charset="0"/>
                <a:cs typeface="Courier New" pitchFamily="49" charset="0"/>
              </a:rPr>
              <a:t>第</a:t>
            </a:r>
            <a:r>
              <a:rPr lang="en-US" altLang="zh-CN" sz="2800" b="1" dirty="0">
                <a:latin typeface="Courier New" pitchFamily="49" charset="0"/>
                <a:cs typeface="Courier New" pitchFamily="49" charset="0"/>
              </a:rPr>
              <a:t>5</a:t>
            </a:r>
            <a:r>
              <a:rPr lang="zh-CN" altLang="en-US" sz="2800" b="1" dirty="0">
                <a:latin typeface="Courier New" pitchFamily="49" charset="0"/>
                <a:cs typeface="Courier New" pitchFamily="49" charset="0"/>
              </a:rPr>
              <a:t>个人的年龄为</a:t>
            </a:r>
            <a:r>
              <a:rPr lang="zh-CN" altLang="en-US" sz="2800" b="1" dirty="0" smtClean="0">
                <a:latin typeface="Courier New" pitchFamily="49" charset="0"/>
                <a:cs typeface="Courier New" pitchFamily="49" charset="0"/>
              </a:rPr>
              <a:t>：</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&lt;&lt;</a:t>
            </a:r>
            <a:r>
              <a:rPr lang="en-US" altLang="zh-CN" sz="2800" b="1" dirty="0">
                <a:latin typeface="Courier New" pitchFamily="49" charset="0"/>
                <a:cs typeface="Courier New" pitchFamily="49" charset="0"/>
              </a:rPr>
              <a:t>age(5</a:t>
            </a:r>
            <a:r>
              <a:rPr lang="en-US" altLang="zh-CN" sz="2800" b="1" dirty="0" smtClean="0">
                <a:latin typeface="Courier New" pitchFamily="49" charset="0"/>
                <a:cs typeface="Courier New" pitchFamily="49" charset="0"/>
              </a:rPr>
              <a:t>)&lt;&lt;</a:t>
            </a:r>
            <a:r>
              <a:rPr lang="en-US" altLang="zh-CN" b="1" dirty="0">
                <a:latin typeface="Courier New" pitchFamily="49" charset="0"/>
                <a:cs typeface="Courier New" pitchFamily="49" charset="0"/>
              </a:rPr>
              <a:t>"</a:t>
            </a:r>
            <a:r>
              <a:rPr lang="zh-CN" altLang="en-US" sz="2800" b="1" dirty="0" smtClean="0">
                <a:latin typeface="Courier New" pitchFamily="49" charset="0"/>
                <a:cs typeface="Courier New" pitchFamily="49" charset="0"/>
              </a:rPr>
              <a:t>岁</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a:t>
            </a:r>
            <a:endParaRPr lang="en-US" altLang="zh-CN" sz="2800" b="1" dirty="0">
              <a:latin typeface="Courier New" pitchFamily="49" charset="0"/>
              <a:cs typeface="Courier New" pitchFamily="49" charset="0"/>
            </a:endParaRP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13257102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smtClean="0">
                <a:solidFill>
                  <a:srgbClr val="C00000"/>
                </a:solidFill>
              </a:rPr>
              <a:t>【</a:t>
            </a:r>
            <a:r>
              <a:rPr lang="zh-CN" altLang="en-US" dirty="0">
                <a:solidFill>
                  <a:srgbClr val="C00000"/>
                </a:solidFill>
              </a:rPr>
              <a:t>例</a:t>
            </a:r>
            <a:r>
              <a:rPr lang="en-US" altLang="zh-CN" dirty="0" smtClean="0">
                <a:solidFill>
                  <a:srgbClr val="C00000"/>
                </a:solidFill>
              </a:rPr>
              <a:t>5.20】</a:t>
            </a:r>
            <a:r>
              <a:rPr lang="zh-CN" altLang="en-US" dirty="0">
                <a:solidFill>
                  <a:srgbClr val="C00000"/>
                </a:solidFill>
              </a:rPr>
              <a:t>用递归函数求整数</a:t>
            </a:r>
            <a:r>
              <a:rPr lang="en-US" altLang="zh-CN" dirty="0">
                <a:solidFill>
                  <a:srgbClr val="C00000"/>
                </a:solidFill>
              </a:rPr>
              <a:t>n</a:t>
            </a:r>
            <a:r>
              <a:rPr lang="zh-CN" altLang="en-US" dirty="0">
                <a:solidFill>
                  <a:srgbClr val="C00000"/>
                </a:solidFill>
              </a:rPr>
              <a:t>的阶乘</a:t>
            </a:r>
            <a:endParaRPr lang="en-US" altLang="zh-CN" dirty="0">
              <a:solidFill>
                <a:srgbClr val="C00000"/>
              </a:solidFill>
            </a:endParaRPr>
          </a:p>
          <a:p>
            <a:pPr lvl="1"/>
            <a:r>
              <a:rPr lang="en-US" altLang="zh-CN" dirty="0"/>
              <a:t>1!=1</a:t>
            </a:r>
          </a:p>
          <a:p>
            <a:pPr lvl="1"/>
            <a:r>
              <a:rPr lang="en-US" altLang="zh-CN" dirty="0"/>
              <a:t>n! = n*(n-1)!</a:t>
            </a:r>
          </a:p>
          <a:p>
            <a:pPr lvl="1"/>
            <a:r>
              <a:rPr lang="zh-CN" altLang="en-US" dirty="0"/>
              <a:t>递归函数定义</a:t>
            </a:r>
          </a:p>
          <a:p>
            <a:pPr lvl="1">
              <a:spcBef>
                <a:spcPts val="0"/>
              </a:spcBef>
              <a:buNone/>
            </a:pPr>
            <a:r>
              <a:rPr lang="en-US" altLang="zh-CN" sz="3200" dirty="0">
                <a:solidFill>
                  <a:srgbClr val="0000FF"/>
                </a:solidFill>
                <a:latin typeface="Courier New" pitchFamily="49" charset="0"/>
                <a:cs typeface="Courier New" pitchFamily="49" charset="0"/>
              </a:rPr>
              <a:t>long</a:t>
            </a:r>
            <a:r>
              <a:rPr lang="en-US" altLang="zh-CN" sz="3200" dirty="0">
                <a:solidFill>
                  <a:schemeClr val="tx2"/>
                </a:solidFill>
                <a:latin typeface="Courier New" pitchFamily="49" charset="0"/>
                <a:cs typeface="Courier New" pitchFamily="49" charset="0"/>
              </a:rPr>
              <a:t> </a:t>
            </a:r>
            <a:r>
              <a:rPr lang="en-US" altLang="zh-CN" sz="3200" dirty="0" err="1">
                <a:latin typeface="Courier New" pitchFamily="49" charset="0"/>
                <a:cs typeface="Courier New" pitchFamily="49" charset="0"/>
              </a:rPr>
              <a:t>fac</a:t>
            </a:r>
            <a:r>
              <a:rPr lang="en-US" altLang="zh-CN" sz="3200" dirty="0">
                <a:latin typeface="Courier New" pitchFamily="49" charset="0"/>
                <a:cs typeface="Courier New" pitchFamily="49" charset="0"/>
              </a:rPr>
              <a:t>(</a:t>
            </a:r>
            <a:r>
              <a:rPr lang="en-US" altLang="zh-CN" sz="3200" dirty="0" err="1">
                <a:solidFill>
                  <a:srgbClr val="0000FF"/>
                </a:solidFill>
                <a:latin typeface="Courier New" pitchFamily="49" charset="0"/>
                <a:cs typeface="Courier New" pitchFamily="49" charset="0"/>
              </a:rPr>
              <a:t>int</a:t>
            </a:r>
            <a:r>
              <a:rPr lang="en-US" altLang="zh-CN" sz="3200" dirty="0">
                <a:solidFill>
                  <a:srgbClr val="0000FF"/>
                </a:solidFill>
                <a:latin typeface="Courier New" pitchFamily="49" charset="0"/>
                <a:cs typeface="Courier New" pitchFamily="49" charset="0"/>
              </a:rPr>
              <a:t> </a:t>
            </a:r>
            <a:r>
              <a:rPr lang="en-US" altLang="zh-CN" sz="3200" dirty="0">
                <a:latin typeface="Courier New" pitchFamily="49" charset="0"/>
                <a:cs typeface="Courier New" pitchFamily="49" charset="0"/>
              </a:rPr>
              <a:t>n){</a:t>
            </a:r>
          </a:p>
          <a:p>
            <a:pPr lvl="1">
              <a:spcBef>
                <a:spcPts val="0"/>
              </a:spcBef>
              <a:buNone/>
            </a:pPr>
            <a:r>
              <a:rPr lang="en-US" altLang="zh-CN" sz="3200" dirty="0">
                <a:solidFill>
                  <a:schemeClr val="tx2"/>
                </a:solidFill>
                <a:latin typeface="Courier New" pitchFamily="49" charset="0"/>
                <a:cs typeface="Courier New" pitchFamily="49" charset="0"/>
              </a:rPr>
              <a:t>	</a:t>
            </a:r>
            <a:r>
              <a:rPr lang="en-US" altLang="zh-CN" sz="3200" dirty="0">
                <a:solidFill>
                  <a:srgbClr val="0000FF"/>
                </a:solidFill>
                <a:latin typeface="Courier New" pitchFamily="49" charset="0"/>
                <a:cs typeface="Courier New" pitchFamily="49" charset="0"/>
              </a:rPr>
              <a:t>if</a:t>
            </a:r>
            <a:r>
              <a:rPr lang="en-US" altLang="zh-CN" sz="3200" dirty="0">
                <a:latin typeface="Courier New" pitchFamily="49" charset="0"/>
                <a:cs typeface="Courier New" pitchFamily="49" charset="0"/>
              </a:rPr>
              <a:t>((n==1)||(n==0))</a:t>
            </a:r>
          </a:p>
          <a:p>
            <a:pPr lvl="1">
              <a:spcBef>
                <a:spcPts val="0"/>
              </a:spcBef>
              <a:buNone/>
            </a:pPr>
            <a:r>
              <a:rPr lang="en-US" altLang="zh-CN" sz="3200" dirty="0">
                <a:solidFill>
                  <a:schemeClr val="tx2"/>
                </a:solidFill>
                <a:latin typeface="Courier New" pitchFamily="49" charset="0"/>
                <a:cs typeface="Courier New" pitchFamily="49" charset="0"/>
              </a:rPr>
              <a:t>		</a:t>
            </a:r>
            <a:r>
              <a:rPr lang="en-US" altLang="zh-CN" sz="3200" dirty="0">
                <a:solidFill>
                  <a:srgbClr val="0000FF"/>
                </a:solidFill>
                <a:latin typeface="Courier New" pitchFamily="49" charset="0"/>
                <a:cs typeface="Courier New" pitchFamily="49" charset="0"/>
              </a:rPr>
              <a:t>return</a:t>
            </a:r>
            <a:r>
              <a:rPr lang="en-US" altLang="zh-CN" sz="3200" dirty="0">
                <a:solidFill>
                  <a:schemeClr val="tx2"/>
                </a:solidFill>
                <a:latin typeface="Courier New" pitchFamily="49" charset="0"/>
                <a:cs typeface="Courier New" pitchFamily="49" charset="0"/>
              </a:rPr>
              <a:t> </a:t>
            </a:r>
            <a:r>
              <a:rPr lang="en-US" altLang="zh-CN" sz="3200" dirty="0">
                <a:latin typeface="Courier New" pitchFamily="49" charset="0"/>
                <a:cs typeface="Courier New" pitchFamily="49" charset="0"/>
              </a:rPr>
              <a:t>1;</a:t>
            </a:r>
          </a:p>
          <a:p>
            <a:pPr lvl="1">
              <a:spcBef>
                <a:spcPts val="0"/>
              </a:spcBef>
              <a:buNone/>
            </a:pPr>
            <a:r>
              <a:rPr lang="en-US" altLang="zh-CN" sz="3200" dirty="0">
                <a:solidFill>
                  <a:schemeClr val="tx2"/>
                </a:solidFill>
                <a:latin typeface="Courier New" pitchFamily="49" charset="0"/>
                <a:cs typeface="Courier New" pitchFamily="49" charset="0"/>
              </a:rPr>
              <a:t>	</a:t>
            </a:r>
            <a:r>
              <a:rPr lang="en-US" altLang="zh-CN" sz="3200" dirty="0">
                <a:solidFill>
                  <a:srgbClr val="0000FF"/>
                </a:solidFill>
                <a:latin typeface="Courier New" pitchFamily="49" charset="0"/>
                <a:cs typeface="Courier New" pitchFamily="49" charset="0"/>
              </a:rPr>
              <a:t>else</a:t>
            </a:r>
          </a:p>
          <a:p>
            <a:pPr lvl="1">
              <a:spcBef>
                <a:spcPts val="0"/>
              </a:spcBef>
              <a:buNone/>
            </a:pPr>
            <a:r>
              <a:rPr lang="en-US" altLang="zh-CN" sz="3200" dirty="0">
                <a:solidFill>
                  <a:schemeClr val="tx2"/>
                </a:solidFill>
                <a:latin typeface="Courier New" pitchFamily="49" charset="0"/>
                <a:cs typeface="Courier New" pitchFamily="49" charset="0"/>
              </a:rPr>
              <a:t>		</a:t>
            </a:r>
            <a:r>
              <a:rPr lang="en-US" altLang="zh-CN" sz="3200" dirty="0">
                <a:solidFill>
                  <a:srgbClr val="0000FF"/>
                </a:solidFill>
                <a:latin typeface="Courier New" pitchFamily="49" charset="0"/>
                <a:cs typeface="Courier New" pitchFamily="49" charset="0"/>
              </a:rPr>
              <a:t>return</a:t>
            </a:r>
            <a:r>
              <a:rPr lang="en-US" altLang="zh-CN" sz="3200" dirty="0">
                <a:solidFill>
                  <a:schemeClr val="tx2"/>
                </a:solidFill>
                <a:latin typeface="Courier New" pitchFamily="49" charset="0"/>
                <a:cs typeface="Courier New" pitchFamily="49" charset="0"/>
              </a:rPr>
              <a:t> </a:t>
            </a:r>
            <a:r>
              <a:rPr lang="en-US" altLang="zh-CN" sz="3200" dirty="0">
                <a:latin typeface="Courier New" pitchFamily="49" charset="0"/>
                <a:cs typeface="Courier New" pitchFamily="49" charset="0"/>
              </a:rPr>
              <a:t>n*</a:t>
            </a:r>
            <a:r>
              <a:rPr lang="en-US" altLang="zh-CN" sz="3200" dirty="0" err="1">
                <a:latin typeface="Courier New" pitchFamily="49" charset="0"/>
                <a:cs typeface="Courier New" pitchFamily="49" charset="0"/>
              </a:rPr>
              <a:t>fac</a:t>
            </a:r>
            <a:r>
              <a:rPr lang="en-US" altLang="zh-CN" sz="3200" dirty="0">
                <a:latin typeface="Courier New" pitchFamily="49" charset="0"/>
                <a:cs typeface="Courier New" pitchFamily="49" charset="0"/>
              </a:rPr>
              <a:t>(n-1);</a:t>
            </a:r>
          </a:p>
          <a:p>
            <a:pPr lvl="1">
              <a:spcBef>
                <a:spcPts val="0"/>
              </a:spcBef>
              <a:buNone/>
            </a:pPr>
            <a:r>
              <a:rPr lang="en-US" altLang="zh-CN" sz="3200" dirty="0">
                <a:latin typeface="Courier New" pitchFamily="49" charset="0"/>
                <a:cs typeface="Courier New" pitchFamily="49" charset="0"/>
              </a:rPr>
              <a:t>}</a:t>
            </a:r>
          </a:p>
          <a:p>
            <a:pPr lvl="1">
              <a:buNone/>
            </a:pPr>
            <a:endParaRPr lang="en-US" altLang="zh-CN" dirty="0"/>
          </a:p>
          <a:p>
            <a:pPr lvl="1">
              <a:buNone/>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59684192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5112568"/>
          </a:xfrm>
        </p:spPr>
        <p:txBody>
          <a:bodyPr/>
          <a:lstStyle/>
          <a:p>
            <a:r>
              <a:rPr lang="en-US" altLang="zh-CN" dirty="0" smtClean="0">
                <a:solidFill>
                  <a:srgbClr val="C00000"/>
                </a:solidFill>
              </a:rPr>
              <a:t>【</a:t>
            </a:r>
            <a:r>
              <a:rPr lang="zh-CN" altLang="en-US" dirty="0">
                <a:solidFill>
                  <a:srgbClr val="C00000"/>
                </a:solidFill>
              </a:rPr>
              <a:t>例</a:t>
            </a:r>
            <a:r>
              <a:rPr lang="en-US" altLang="zh-CN" dirty="0" smtClean="0">
                <a:solidFill>
                  <a:srgbClr val="C00000"/>
                </a:solidFill>
              </a:rPr>
              <a:t>5.21】</a:t>
            </a:r>
            <a:r>
              <a:rPr lang="zh-CN" altLang="en-US" dirty="0">
                <a:solidFill>
                  <a:srgbClr val="C00000"/>
                </a:solidFill>
              </a:rPr>
              <a:t>反序输出：从键盘输入</a:t>
            </a:r>
            <a:r>
              <a:rPr lang="en-US" altLang="zh-CN" dirty="0">
                <a:solidFill>
                  <a:srgbClr val="C00000"/>
                </a:solidFill>
              </a:rPr>
              <a:t>10 </a:t>
            </a:r>
            <a:r>
              <a:rPr lang="zh-CN" altLang="en-US" dirty="0">
                <a:solidFill>
                  <a:srgbClr val="C00000"/>
                </a:solidFill>
              </a:rPr>
              <a:t>个</a:t>
            </a:r>
            <a:r>
              <a:rPr lang="en-US" altLang="zh-CN" dirty="0" err="1">
                <a:solidFill>
                  <a:srgbClr val="C00000"/>
                </a:solidFill>
              </a:rPr>
              <a:t>int</a:t>
            </a:r>
            <a:r>
              <a:rPr lang="en-US" altLang="zh-CN" dirty="0">
                <a:solidFill>
                  <a:srgbClr val="C00000"/>
                </a:solidFill>
              </a:rPr>
              <a:t> </a:t>
            </a:r>
            <a:r>
              <a:rPr lang="zh-CN" altLang="en-US" dirty="0">
                <a:solidFill>
                  <a:srgbClr val="C00000"/>
                </a:solidFill>
              </a:rPr>
              <a:t>型数，而后按输入的相反顺序输出它们</a:t>
            </a:r>
            <a:r>
              <a:rPr lang="zh-CN" altLang="en-US" dirty="0" smtClean="0">
                <a:solidFill>
                  <a:srgbClr val="C00000"/>
                </a:solidFill>
              </a:rPr>
              <a:t>。</a:t>
            </a:r>
            <a:endParaRPr lang="en-US" altLang="zh-CN" dirty="0" smtClean="0">
              <a:solidFill>
                <a:srgbClr val="C00000"/>
              </a:solidFill>
            </a:endParaRPr>
          </a:p>
          <a:p>
            <a:r>
              <a:rPr lang="zh-CN" altLang="en-US" dirty="0" smtClean="0"/>
              <a:t>例如</a:t>
            </a:r>
            <a:r>
              <a:rPr lang="zh-CN" altLang="en-US" dirty="0"/>
              <a:t>：输入：</a:t>
            </a:r>
            <a:r>
              <a:rPr lang="en-US" altLang="zh-CN" dirty="0"/>
              <a:t>1 2 3 4 5 6 7 8 9 10 </a:t>
            </a:r>
          </a:p>
          <a:p>
            <a:pPr lvl="1">
              <a:buNone/>
            </a:pPr>
            <a:r>
              <a:rPr lang="en-US" altLang="zh-CN" dirty="0"/>
              <a:t>	</a:t>
            </a:r>
            <a:r>
              <a:rPr lang="en-US" altLang="zh-CN" dirty="0" smtClean="0"/>
              <a:t>        </a:t>
            </a:r>
            <a:r>
              <a:rPr lang="zh-CN" altLang="en-US" sz="2800" dirty="0" smtClean="0"/>
              <a:t>输出</a:t>
            </a:r>
            <a:r>
              <a:rPr lang="zh-CN" altLang="en-US" sz="2800" dirty="0"/>
              <a:t>：</a:t>
            </a:r>
            <a:r>
              <a:rPr lang="en-US" altLang="zh-CN" sz="2800" dirty="0"/>
              <a:t>10 9 8 7 6 5 4 3 2 1</a:t>
            </a:r>
          </a:p>
          <a:p>
            <a:r>
              <a:rPr lang="zh-CN" altLang="en-US" dirty="0"/>
              <a:t>分析</a:t>
            </a:r>
            <a:endParaRPr lang="en-US" altLang="zh-CN" dirty="0"/>
          </a:p>
          <a:p>
            <a:pPr lvl="1"/>
            <a:r>
              <a:rPr lang="zh-CN" altLang="en-US" dirty="0"/>
              <a:t>递推过程</a:t>
            </a:r>
            <a:endParaRPr lang="en-US" altLang="zh-CN" dirty="0"/>
          </a:p>
          <a:p>
            <a:pPr lvl="2"/>
            <a:r>
              <a:rPr lang="zh-CN" altLang="en-US" dirty="0"/>
              <a:t>将输入的</a:t>
            </a:r>
            <a:r>
              <a:rPr lang="en-US" altLang="zh-CN" dirty="0"/>
              <a:t>10</a:t>
            </a:r>
            <a:r>
              <a:rPr lang="zh-CN" altLang="en-US" dirty="0"/>
              <a:t>个数，由第</a:t>
            </a:r>
            <a:r>
              <a:rPr lang="en-US" altLang="zh-CN" dirty="0"/>
              <a:t>10</a:t>
            </a:r>
            <a:r>
              <a:rPr lang="zh-CN" altLang="en-US" dirty="0"/>
              <a:t>个推到第</a:t>
            </a:r>
            <a:r>
              <a:rPr lang="en-US" altLang="zh-CN" dirty="0"/>
              <a:t>1</a:t>
            </a:r>
            <a:r>
              <a:rPr lang="zh-CN" altLang="en-US" dirty="0"/>
              <a:t>个</a:t>
            </a:r>
            <a:endParaRPr lang="en-US" altLang="zh-CN" dirty="0"/>
          </a:p>
          <a:p>
            <a:pPr lvl="1"/>
            <a:r>
              <a:rPr lang="zh-CN" altLang="en-US" dirty="0"/>
              <a:t>回归过程</a:t>
            </a:r>
            <a:endParaRPr lang="en-US" altLang="zh-CN" dirty="0"/>
          </a:p>
          <a:p>
            <a:pPr lvl="2"/>
            <a:r>
              <a:rPr lang="zh-CN" altLang="en-US" dirty="0"/>
              <a:t>由第</a:t>
            </a:r>
            <a:r>
              <a:rPr lang="en-US" altLang="zh-CN" dirty="0"/>
              <a:t>1</a:t>
            </a:r>
            <a:r>
              <a:rPr lang="zh-CN" altLang="en-US" dirty="0"/>
              <a:t>个数开始输出</a:t>
            </a:r>
            <a:endParaRPr lang="en-US" altLang="zh-CN" dirty="0"/>
          </a:p>
          <a:p>
            <a:pPr lvl="1"/>
            <a:r>
              <a:rPr lang="zh-CN" altLang="en-US" dirty="0"/>
              <a:t>后项依赖于前项的“输出”，而不是像以前程序那样依赖前一项的</a:t>
            </a:r>
            <a:r>
              <a:rPr lang="zh-CN" altLang="en-US" dirty="0" smtClean="0"/>
              <a:t>值</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218381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57400" cy="1323439"/>
          </a:xfrm>
          <a:prstGeom prst="rect">
            <a:avLst/>
          </a:prstGeom>
          <a:noFill/>
          <a:ln w="9525">
            <a:noFill/>
            <a:miter lim="800000"/>
            <a:headEnd/>
            <a:tailEnd/>
          </a:ln>
          <a:effectLst/>
        </p:spPr>
        <p:txBody>
          <a:bodyPr>
            <a:spAutoFit/>
          </a:bodyPr>
          <a:lstStyle/>
          <a:p>
            <a:pPr eaLnBrk="0" hangingPunct="0"/>
            <a:r>
              <a:rPr lang="zh-CN" altLang="en-US" sz="2000" b="1" dirty="0">
                <a:solidFill>
                  <a:srgbClr val="0000FF"/>
                </a:solidFill>
                <a:latin typeface="楷体_GB2312" pitchFamily="49" charset="-122"/>
                <a:ea typeface="楷体_GB2312" pitchFamily="49" charset="-122"/>
              </a:rPr>
              <a:t>从</a:t>
            </a:r>
            <a:r>
              <a:rPr lang="zh-CN" altLang="en-US" sz="2000" b="1" dirty="0">
                <a:solidFill>
                  <a:schemeClr val="hlink"/>
                </a:solidFill>
                <a:latin typeface="楷体_GB2312" pitchFamily="49" charset="-122"/>
                <a:ea typeface="楷体_GB2312" pitchFamily="49" charset="-122"/>
              </a:rPr>
              <a:t>函数形式</a:t>
            </a:r>
            <a:r>
              <a:rPr lang="zh-CN" altLang="en-US" sz="2000" b="1" dirty="0">
                <a:solidFill>
                  <a:srgbClr val="0000FF"/>
                </a:solidFill>
                <a:latin typeface="楷体_GB2312" pitchFamily="49" charset="-122"/>
                <a:ea typeface="楷体_GB2312" pitchFamily="49" charset="-122"/>
              </a:rPr>
              <a:t>划分，可分为无参函数与有参函数两类</a:t>
            </a:r>
            <a:endParaRPr lang="en-US" altLang="zh-CN" sz="1400" dirty="0">
              <a:solidFill>
                <a:srgbClr val="000000"/>
              </a:solidFill>
              <a:ea typeface="宋体" pitchFamily="2"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2246769"/>
          </a:xfrm>
          <a:prstGeom prst="rect">
            <a:avLst/>
          </a:prstGeom>
          <a:noFill/>
          <a:ln w="9525">
            <a:noFill/>
            <a:miter lim="800000"/>
            <a:headEnd/>
            <a:tailEnd/>
          </a:ln>
          <a:effectLst/>
        </p:spPr>
        <p:txBody>
          <a:bodyPr>
            <a:spAutoFit/>
          </a:bodyPr>
          <a:lstStyle/>
          <a:p>
            <a:pPr eaLnBrk="0" hangingPunct="0"/>
            <a:r>
              <a:rPr lang="zh-CN" altLang="en-US" sz="2000" b="1" dirty="0">
                <a:solidFill>
                  <a:srgbClr val="0000FF"/>
                </a:solidFill>
                <a:latin typeface="楷体_GB2312" pitchFamily="49" charset="-122"/>
                <a:ea typeface="楷体_GB2312" pitchFamily="49" charset="-122"/>
              </a:rPr>
              <a:t>从</a:t>
            </a:r>
            <a:r>
              <a:rPr lang="zh-CN" altLang="en-US" sz="2000" b="1" dirty="0">
                <a:solidFill>
                  <a:schemeClr val="hlink"/>
                </a:solidFill>
                <a:latin typeface="楷体_GB2312" pitchFamily="49" charset="-122"/>
                <a:ea typeface="楷体_GB2312" pitchFamily="49" charset="-122"/>
              </a:rPr>
              <a:t>使用角度</a:t>
            </a:r>
            <a:r>
              <a:rPr lang="zh-CN" altLang="en-US" sz="2000" b="1" dirty="0">
                <a:solidFill>
                  <a:srgbClr val="0000FF"/>
                </a:solidFill>
                <a:latin typeface="楷体_GB2312" pitchFamily="49" charset="-122"/>
                <a:ea typeface="楷体_GB2312" pitchFamily="49" charset="-122"/>
              </a:rPr>
              <a:t>划分，可将函数分为：</a:t>
            </a:r>
            <a:r>
              <a:rPr lang="zh-CN" altLang="en-US" sz="2000" b="1" dirty="0">
                <a:solidFill>
                  <a:schemeClr val="hlink"/>
                </a:solidFill>
                <a:latin typeface="楷体_GB2312" pitchFamily="49" charset="-122"/>
                <a:ea typeface="楷体_GB2312" pitchFamily="49" charset="-122"/>
              </a:rPr>
              <a:t>系统预定义</a:t>
            </a:r>
            <a:r>
              <a:rPr lang="zh-CN" altLang="en-US" sz="2000" b="1" dirty="0">
                <a:solidFill>
                  <a:srgbClr val="0000FF"/>
                </a:solidFill>
                <a:latin typeface="楷体_GB2312" pitchFamily="49" charset="-122"/>
                <a:ea typeface="楷体_GB2312" pitchFamily="49" charset="-122"/>
              </a:rPr>
              <a:t>的标准</a:t>
            </a:r>
            <a:r>
              <a:rPr lang="zh-CN" altLang="en-US" sz="2000" b="1">
                <a:solidFill>
                  <a:srgbClr val="0000FF"/>
                </a:solidFill>
                <a:latin typeface="楷体_GB2312" pitchFamily="49" charset="-122"/>
                <a:ea typeface="楷体_GB2312" pitchFamily="49" charset="-122"/>
              </a:rPr>
              <a:t>库函数（如</a:t>
            </a:r>
            <a:r>
              <a:rPr lang="zh-CN" altLang="en-US" sz="2000" b="1" dirty="0">
                <a:solidFill>
                  <a:srgbClr val="0000FF"/>
                </a:solidFill>
                <a:latin typeface="楷体_GB2312" pitchFamily="49" charset="-122"/>
                <a:ea typeface="楷体_GB2312" pitchFamily="49" charset="-122"/>
              </a:rPr>
              <a:t>，</a:t>
            </a:r>
            <a:r>
              <a:rPr lang="en-US" altLang="zh-CN" sz="2000" b="1" dirty="0" err="1">
                <a:solidFill>
                  <a:srgbClr val="0000FF"/>
                </a:solidFill>
                <a:latin typeface="楷体_GB2312" pitchFamily="49" charset="-122"/>
                <a:ea typeface="楷体_GB2312" pitchFamily="49" charset="-122"/>
              </a:rPr>
              <a:t>sin，abs</a:t>
            </a:r>
            <a:r>
              <a:rPr lang="zh-CN" altLang="en-US" sz="2000" b="1" dirty="0">
                <a:solidFill>
                  <a:srgbClr val="0000FF"/>
                </a:solidFill>
                <a:latin typeface="楷体_GB2312" pitchFamily="49" charset="-122"/>
                <a:ea typeface="楷体_GB2312" pitchFamily="49" charset="-122"/>
              </a:rPr>
              <a:t>等），以及由</a:t>
            </a:r>
            <a:r>
              <a:rPr lang="zh-CN" altLang="en-US" sz="2000" b="1" dirty="0">
                <a:solidFill>
                  <a:schemeClr val="hlink"/>
                </a:solidFill>
                <a:latin typeface="楷体_GB2312" pitchFamily="49" charset="-122"/>
                <a:ea typeface="楷体_GB2312" pitchFamily="49" charset="-122"/>
              </a:rPr>
              <a:t>用户自定义</a:t>
            </a:r>
            <a:r>
              <a:rPr lang="zh-CN" altLang="en-US" sz="2000" b="1" dirty="0">
                <a:solidFill>
                  <a:srgbClr val="0000FF"/>
                </a:solidFill>
                <a:latin typeface="楷体_GB2312" pitchFamily="49" charset="-122"/>
                <a:ea typeface="楷体_GB2312" pitchFamily="49" charset="-122"/>
              </a:rPr>
              <a:t>的函数</a:t>
            </a:r>
            <a:endParaRPr lang="en-US" altLang="zh-CN" sz="1400" dirty="0">
              <a:solidFill>
                <a:srgbClr val="000000"/>
              </a:solidFill>
              <a:ea typeface="宋体" pitchFamily="2" charset="-122"/>
            </a:endParaRP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2" name="Group 11"/>
          <p:cNvGrpSpPr>
            <a:grpSpLocks/>
          </p:cNvGrpSpPr>
          <p:nvPr/>
        </p:nvGrpSpPr>
        <p:grpSpPr bwMode="auto">
          <a:xfrm>
            <a:off x="3048000" y="1552575"/>
            <a:ext cx="2998788" cy="1601788"/>
            <a:chOff x="1997" y="1314"/>
            <a:chExt cx="1889" cy="1009"/>
          </a:xfrm>
        </p:grpSpPr>
        <p:grpSp>
          <p:nvGrpSpPr>
            <p:cNvPr id="3"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366236" y="1774756"/>
            <a:ext cx="2220911" cy="584775"/>
          </a:xfrm>
          <a:prstGeom prst="rect">
            <a:avLst/>
          </a:prstGeom>
          <a:noFill/>
          <a:ln w="9525" algn="ctr">
            <a:noFill/>
            <a:miter lim="800000"/>
            <a:headEnd/>
            <a:tailEnd/>
          </a:ln>
          <a:effectLst/>
        </p:spPr>
        <p:txBody>
          <a:bodyPr wrap="square">
            <a:spAutoFit/>
          </a:bodyPr>
          <a:lstStyle/>
          <a:p>
            <a:pPr algn="ctr" eaLnBrk="0" hangingPunct="0"/>
            <a:r>
              <a:rPr lang="zh-CN" altLang="en-US" sz="3200" b="1" dirty="0">
                <a:solidFill>
                  <a:srgbClr val="000000"/>
                </a:solidFill>
                <a:latin typeface="+mj-ea"/>
                <a:ea typeface="+mj-ea"/>
              </a:rPr>
              <a:t>分类方法</a:t>
            </a:r>
            <a:endParaRPr lang="en-US" altLang="zh-CN" sz="3200" dirty="0">
              <a:solidFill>
                <a:srgbClr val="000000"/>
              </a:solidFill>
              <a:latin typeface="+mj-ea"/>
              <a:ea typeface="+mj-ea"/>
            </a:endParaRPr>
          </a:p>
        </p:txBody>
      </p:sp>
      <p:sp>
        <p:nvSpPr>
          <p:cNvPr id="5" name="标题 4">
            <a:extLst>
              <a:ext uri="{FF2B5EF4-FFF2-40B4-BE49-F238E27FC236}">
                <a16:creationId xmlns:a16="http://schemas.microsoft.com/office/drawing/2014/main" xmlns="" id="{219CEC44-FBC3-46D4-A802-9AE3E91418DE}"/>
              </a:ext>
            </a:extLst>
          </p:cNvPr>
          <p:cNvSpPr>
            <a:spLocks noGrp="1"/>
          </p:cNvSpPr>
          <p:nvPr>
            <p:ph type="title"/>
          </p:nvPr>
        </p:nvSpPr>
        <p:spPr/>
        <p:txBody>
          <a:bodyPr/>
          <a:lstStyle/>
          <a:p>
            <a:r>
              <a:rPr lang="zh-CN" altLang="en-US" dirty="0"/>
              <a:t>函数的分类</a:t>
            </a:r>
          </a:p>
        </p:txBody>
      </p:sp>
      <p:sp>
        <p:nvSpPr>
          <p:cNvPr id="19" name="矩形 18">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23" name="矩形 2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函数的引入</a:t>
            </a:r>
          </a:p>
        </p:txBody>
      </p:sp>
      <p:sp>
        <p:nvSpPr>
          <p:cNvPr id="24" name="矩形 2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函数的说明</a:t>
            </a:r>
          </a:p>
        </p:txBody>
      </p:sp>
      <p:sp>
        <p:nvSpPr>
          <p:cNvPr id="25" name="矩形 2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26" name="矩形 2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2211738575"/>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5.13】</a:t>
            </a:r>
            <a:r>
              <a:rPr lang="zh-CN" altLang="en-US" dirty="0"/>
              <a:t>递归过程图示</a:t>
            </a:r>
          </a:p>
        </p:txBody>
      </p:sp>
      <p:pic>
        <p:nvPicPr>
          <p:cNvPr id="94210" name="Picture 2"/>
          <p:cNvPicPr>
            <a:picLocks noChangeAspect="1" noChangeArrowheads="1"/>
          </p:cNvPicPr>
          <p:nvPr/>
        </p:nvPicPr>
        <p:blipFill>
          <a:blip r:embed="rId2" cstate="print"/>
          <a:srcRect/>
          <a:stretch>
            <a:fillRect/>
          </a:stretch>
        </p:blipFill>
        <p:spPr bwMode="auto">
          <a:xfrm>
            <a:off x="251520" y="1340768"/>
            <a:ext cx="8711703" cy="4452946"/>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6595401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zh-CN" altLang="en-US" dirty="0" smtClean="0"/>
              <a:t>递归函数</a:t>
            </a:r>
            <a:r>
              <a:rPr lang="zh-CN" altLang="en-US" dirty="0"/>
              <a:t>定义</a:t>
            </a:r>
            <a:endParaRPr lang="en-US" altLang="zh-CN" dirty="0"/>
          </a:p>
          <a:p>
            <a:pPr>
              <a:spcBef>
                <a:spcPts val="0"/>
              </a:spcBef>
              <a:buNone/>
            </a:pPr>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inv(</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cin</a:t>
            </a:r>
            <a:r>
              <a:rPr lang="en-US" altLang="zh-CN" sz="2800" b="1" dirty="0">
                <a:latin typeface="Courier New" pitchFamily="49" charset="0"/>
                <a:cs typeface="Courier New" pitchFamily="49" charset="0"/>
              </a:rPr>
              <a:t>&gt;&gt;</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输入整数</a:t>
            </a:r>
            <a:endParaRPr lang="en-US" altLang="zh-CN" sz="2800" b="1" dirty="0">
              <a:solidFill>
                <a:srgbClr val="00B050"/>
              </a:solidFill>
              <a:latin typeface="Courier New" pitchFamily="49" charset="0"/>
              <a:cs typeface="Courier New" pitchFamily="49" charset="0"/>
            </a:endParaRP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(n==1)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smtClean="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The </a:t>
            </a:r>
            <a:r>
              <a:rPr lang="en-US" altLang="zh-CN" sz="2800" b="1" dirty="0">
                <a:latin typeface="Courier New" pitchFamily="49" charset="0"/>
                <a:cs typeface="Courier New" pitchFamily="49" charset="0"/>
              </a:rPr>
              <a:t>result</a:t>
            </a:r>
            <a:r>
              <a:rPr lang="en-US" altLang="zh-CN" sz="2800" b="1" dirty="0" smtClean="0">
                <a:latin typeface="Courier New" pitchFamily="49" charset="0"/>
                <a:cs typeface="Courier New" pitchFamily="49" charset="0"/>
              </a:rPr>
              <a:t>:</a:t>
            </a:r>
            <a:r>
              <a:rPr lang="en-US" altLang="zh-CN" b="1" dirty="0" smtClean="0">
                <a:latin typeface="Courier New" pitchFamily="49" charset="0"/>
                <a:cs typeface="Courier New" pitchFamily="49" charset="0"/>
              </a:rPr>
              <a:t>"</a:t>
            </a:r>
            <a:r>
              <a:rPr lang="en-US" altLang="zh-CN" sz="2800" b="1" dirty="0" smtClean="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else</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inv(n-1);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i</a:t>
            </a:r>
            <a:r>
              <a:rPr lang="en-US" altLang="zh-CN" sz="2800" b="1" dirty="0" smtClean="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 </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a:t>
            </a:r>
            <a:r>
              <a:rPr lang="en-US" altLang="zh-CN" sz="2800" b="1" dirty="0" smtClean="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输出整数，每次递归调用返</a:t>
            </a:r>
            <a:r>
              <a:rPr lang="en-US" altLang="zh-CN" sz="2800" b="1" dirty="0">
                <a:solidFill>
                  <a:srgbClr val="00B050"/>
                </a:solidFill>
                <a:latin typeface="Courier New" pitchFamily="49" charset="0"/>
                <a:cs typeface="Courier New" pitchFamily="49" charset="0"/>
              </a:rPr>
              <a:t>			  //</a:t>
            </a:r>
            <a:r>
              <a:rPr lang="zh-CN" altLang="en-US" sz="2800" b="1" dirty="0">
                <a:solidFill>
                  <a:srgbClr val="00B050"/>
                </a:solidFill>
                <a:latin typeface="Courier New" pitchFamily="49" charset="0"/>
                <a:cs typeface="Courier New" pitchFamily="49" charset="0"/>
              </a:rPr>
              <a:t>回之后都要执行</a:t>
            </a:r>
            <a:endParaRPr lang="en-US" altLang="zh-CN" sz="2800" b="1" dirty="0">
              <a:solidFill>
                <a:schemeClr val="tx2"/>
              </a:solidFill>
              <a:latin typeface="Courier New" pitchFamily="49" charset="0"/>
              <a:cs typeface="Courier New" pitchFamily="49" charset="0"/>
            </a:endParaRP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91878919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spcBef>
                <a:spcPts val="0"/>
              </a:spcBef>
              <a:buNone/>
            </a:pPr>
            <a:r>
              <a:rPr lang="en-US" altLang="zh-CN" sz="2800" b="1" dirty="0" smtClean="0">
                <a:solidFill>
                  <a:srgbClr val="0000FF"/>
                </a:solidFill>
                <a:latin typeface="Courier New" pitchFamily="49" charset="0"/>
                <a:cs typeface="Courier New" pitchFamily="49" charset="0"/>
              </a:rPr>
              <a:t>#</a:t>
            </a: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 </a:t>
            </a:r>
            <a:r>
              <a:rPr lang="en-US" altLang="zh-CN" sz="2800" b="1" dirty="0">
                <a:latin typeface="Courier New" pitchFamily="49" charset="0"/>
                <a:cs typeface="Courier New" pitchFamily="49" charset="0"/>
              </a:rPr>
              <a:t>std;</a:t>
            </a:r>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smtClean="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Input </a:t>
            </a:r>
            <a:r>
              <a:rPr lang="en-US" altLang="zh-CN" sz="2800" b="1" dirty="0">
                <a:latin typeface="Courier New" pitchFamily="49" charset="0"/>
                <a:cs typeface="Courier New" pitchFamily="49" charset="0"/>
              </a:rPr>
              <a:t>10 integers</a:t>
            </a:r>
            <a:r>
              <a:rPr lang="en-US" altLang="zh-CN" sz="2800" b="1" dirty="0" smtClean="0">
                <a:latin typeface="Courier New" pitchFamily="49" charset="0"/>
                <a:cs typeface="Courier New" pitchFamily="49" charset="0"/>
              </a:rPr>
              <a:t>:</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inv(10);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62759997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smtClean="0">
                <a:solidFill>
                  <a:srgbClr val="C00000"/>
                </a:solidFill>
              </a:rPr>
              <a:t>【</a:t>
            </a:r>
            <a:r>
              <a:rPr lang="zh-CN" altLang="en-US" dirty="0">
                <a:solidFill>
                  <a:srgbClr val="C00000"/>
                </a:solidFill>
              </a:rPr>
              <a:t>例</a:t>
            </a:r>
            <a:r>
              <a:rPr lang="en-US" altLang="zh-CN" dirty="0" smtClean="0">
                <a:solidFill>
                  <a:srgbClr val="C00000"/>
                </a:solidFill>
              </a:rPr>
              <a:t>5.22】</a:t>
            </a:r>
            <a:r>
              <a:rPr lang="zh-CN" altLang="en-US" dirty="0">
                <a:solidFill>
                  <a:srgbClr val="C00000"/>
                </a:solidFill>
              </a:rPr>
              <a:t>反序输出一个正整数的各位数值，  如输入</a:t>
            </a:r>
            <a:r>
              <a:rPr lang="en-US" altLang="zh-CN" dirty="0">
                <a:solidFill>
                  <a:srgbClr val="C00000"/>
                </a:solidFill>
              </a:rPr>
              <a:t>231</a:t>
            </a:r>
            <a:r>
              <a:rPr lang="zh-CN" altLang="en-US" dirty="0">
                <a:solidFill>
                  <a:srgbClr val="C00000"/>
                </a:solidFill>
              </a:rPr>
              <a:t>，应输出</a:t>
            </a:r>
            <a:r>
              <a:rPr lang="en-US" altLang="zh-CN" dirty="0"/>
              <a:t>132</a:t>
            </a:r>
          </a:p>
          <a:p>
            <a:r>
              <a:rPr lang="zh-CN" altLang="en-US" dirty="0"/>
              <a:t>递归函数定义如下：</a:t>
            </a:r>
            <a:endParaRPr lang="en-US" altLang="zh-CN" dirty="0"/>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conv</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t>
            </a:r>
          </a:p>
          <a:p>
            <a:pPr>
              <a:spcBef>
                <a:spcPts val="0"/>
              </a:spcBef>
              <a:buNone/>
            </a:pPr>
            <a:r>
              <a:rPr lang="en-US" altLang="zh-CN" sz="2400" b="1" dirty="0">
                <a:solidFill>
                  <a:schemeClr val="tx2"/>
                </a:solidFill>
                <a:latin typeface="Courier New" pitchFamily="49" charset="0"/>
                <a:cs typeface="Courier New" pitchFamily="49" charset="0"/>
              </a:rPr>
              <a:t> </a:t>
            </a: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(n&lt;10)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&lt;&lt;n;</a:t>
            </a: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递归出口</a:t>
            </a:r>
            <a:endParaRPr lang="en-US" altLang="zh-CN" sz="2400" b="1" dirty="0">
              <a:solidFill>
                <a:srgbClr val="00B050"/>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 &lt;&lt; n%10;</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conve</a:t>
            </a:r>
            <a:r>
              <a:rPr lang="en-US" altLang="zh-CN" sz="2400" b="1" dirty="0">
                <a:latin typeface="Courier New" pitchFamily="49" charset="0"/>
                <a:cs typeface="Courier New" pitchFamily="49" charset="0"/>
              </a:rPr>
              <a:t>(n/10);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递归</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94444200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5.14】</a:t>
            </a:r>
            <a:r>
              <a:rPr lang="zh-CN" altLang="en-US" dirty="0"/>
              <a:t>递归过程图示</a:t>
            </a:r>
          </a:p>
        </p:txBody>
      </p:sp>
      <p:pic>
        <p:nvPicPr>
          <p:cNvPr id="95234" name="Picture 2"/>
          <p:cNvPicPr>
            <a:picLocks noChangeAspect="1" noChangeArrowheads="1"/>
          </p:cNvPicPr>
          <p:nvPr/>
        </p:nvPicPr>
        <p:blipFill>
          <a:blip r:embed="rId2" cstate="print"/>
          <a:srcRect/>
          <a:stretch>
            <a:fillRect/>
          </a:stretch>
        </p:blipFill>
        <p:spPr bwMode="auto">
          <a:xfrm>
            <a:off x="108870" y="1556792"/>
            <a:ext cx="8892286" cy="4524384"/>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55273253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768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smtClean="0">
                <a:solidFill>
                  <a:srgbClr val="C00000"/>
                </a:solidFill>
              </a:rPr>
              <a:t>5.22】</a:t>
            </a:r>
            <a:r>
              <a:rPr lang="zh-CN" altLang="en-US" dirty="0"/>
              <a:t>用非递归函数实现</a:t>
            </a:r>
            <a:endParaRPr lang="en-US" altLang="zh-CN" dirty="0"/>
          </a:p>
          <a:p>
            <a:pPr>
              <a:spcBef>
                <a:spcPts val="0"/>
              </a:spcBef>
              <a:buSzPct val="75000"/>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conv</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 </a:t>
            </a:r>
          </a:p>
          <a:p>
            <a:pPr>
              <a:spcBef>
                <a:spcPts val="0"/>
              </a:spcBef>
              <a:buSzPct val="75000"/>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(n&lt;0) </a:t>
            </a:r>
          </a:p>
          <a:p>
            <a:pPr>
              <a:spcBef>
                <a:spcPts val="0"/>
              </a:spcBef>
              <a:buSzPct val="75000"/>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 &lt;&lt; </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Please </a:t>
            </a:r>
            <a:r>
              <a:rPr lang="en-US" altLang="zh-CN" sz="2800" b="1" dirty="0">
                <a:latin typeface="Courier New" pitchFamily="49" charset="0"/>
                <a:cs typeface="Courier New" pitchFamily="49" charset="0"/>
              </a:rPr>
              <a:t>input a positive number</a:t>
            </a:r>
            <a:r>
              <a:rPr lang="en-US" altLang="zh-CN" sz="2800" b="1" dirty="0" smtClean="0">
                <a:latin typeface="Courier New" pitchFamily="49" charset="0"/>
                <a:cs typeface="Courier New" pitchFamily="49" charset="0"/>
              </a:rPr>
              <a:t>!</a:t>
            </a:r>
            <a:r>
              <a:rPr lang="en-US" altLang="zh-CN" b="1" dirty="0">
                <a:latin typeface="Courier New" pitchFamily="49" charset="0"/>
                <a:cs typeface="Courier New" pitchFamily="49" charset="0"/>
              </a:rPr>
              <a:t> "</a:t>
            </a:r>
            <a:r>
              <a:rPr lang="en-US" altLang="zh-CN" sz="2800" b="1" dirty="0" smtClean="0">
                <a:latin typeface="Courier New" pitchFamily="49" charset="0"/>
                <a:cs typeface="Courier New" pitchFamily="49" charset="0"/>
              </a:rPr>
              <a:t>;</a:t>
            </a:r>
            <a:endParaRPr lang="en-US" altLang="zh-CN" sz="2800" b="1" dirty="0">
              <a:latin typeface="Courier New" pitchFamily="49" charset="0"/>
              <a:cs typeface="Courier New" pitchFamily="49" charset="0"/>
            </a:endParaRPr>
          </a:p>
          <a:p>
            <a:pPr>
              <a:spcBef>
                <a:spcPts val="0"/>
              </a:spcBef>
              <a:buSzPct val="75000"/>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else</a:t>
            </a:r>
            <a:r>
              <a:rPr lang="en-US" altLang="zh-CN" sz="2800" b="1" dirty="0">
                <a:latin typeface="Courier New" pitchFamily="49" charset="0"/>
                <a:cs typeface="Courier New" pitchFamily="49" charset="0"/>
              </a:rPr>
              <a:t>{</a:t>
            </a:r>
          </a:p>
          <a:p>
            <a:pPr>
              <a:spcBef>
                <a:spcPts val="0"/>
              </a:spcBef>
              <a:buSzPct val="75000"/>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do</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t>
            </a:r>
          </a:p>
          <a:p>
            <a:pPr>
              <a:spcBef>
                <a:spcPts val="0"/>
              </a:spcBef>
              <a:buSzPct val="75000"/>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 &lt;&lt; n%10;</a:t>
            </a:r>
            <a:br>
              <a:rPr lang="en-US" altLang="zh-CN" sz="2800" b="1" dirty="0">
                <a:latin typeface="Courier New" pitchFamily="49" charset="0"/>
                <a:cs typeface="Courier New" pitchFamily="49" charset="0"/>
              </a:rPr>
            </a:br>
            <a:r>
              <a:rPr lang="en-US" altLang="zh-CN" sz="2800" b="1" dirty="0">
                <a:latin typeface="Courier New" pitchFamily="49" charset="0"/>
                <a:cs typeface="Courier New" pitchFamily="49" charset="0"/>
              </a:rPr>
              <a:t>		n=/10;</a:t>
            </a:r>
            <a:br>
              <a:rPr lang="en-US" altLang="zh-CN" sz="2800" b="1" dirty="0">
                <a:latin typeface="Courier New" pitchFamily="49" charset="0"/>
                <a:cs typeface="Courier New" pitchFamily="49" charset="0"/>
              </a:rPr>
            </a:b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t>
            </a: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while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(n!=0);</a:t>
            </a:r>
          </a:p>
          <a:p>
            <a:pPr>
              <a:spcBef>
                <a:spcPts val="0"/>
              </a:spcBef>
              <a:buSzPct val="75000"/>
              <a:buNone/>
            </a:pPr>
            <a:r>
              <a:rPr lang="en-US" altLang="zh-CN" sz="2800" b="1" dirty="0">
                <a:latin typeface="Courier New" pitchFamily="49" charset="0"/>
                <a:cs typeface="Courier New" pitchFamily="49" charset="0"/>
              </a:rPr>
              <a:t>	}</a:t>
            </a:r>
          </a:p>
          <a:p>
            <a:pPr>
              <a:spcBef>
                <a:spcPts val="0"/>
              </a:spcBef>
              <a:buSzPct val="75000"/>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07997453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spcBef>
                <a:spcPts val="0"/>
              </a:spcBef>
              <a:buNone/>
            </a:pPr>
            <a:r>
              <a:rPr lang="en-US" altLang="zh-CN" sz="2800" b="1" dirty="0" smtClean="0">
                <a:solidFill>
                  <a:srgbClr val="0000FF"/>
                </a:solidFill>
                <a:latin typeface="Courier New" pitchFamily="49" charset="0"/>
                <a:cs typeface="Courier New" pitchFamily="49" charset="0"/>
              </a:rPr>
              <a:t>#</a:t>
            </a: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std;</a:t>
            </a:r>
          </a:p>
          <a:p>
            <a:pPr>
              <a:spcBef>
                <a:spcPts val="0"/>
              </a:spcBef>
              <a:buSzPct val="75000"/>
              <a:buNone/>
            </a:pPr>
            <a:r>
              <a:rPr lang="en-US" altLang="zh-CN" sz="2800" b="1" dirty="0">
                <a:solidFill>
                  <a:srgbClr val="0000FF"/>
                </a:solidFill>
                <a:latin typeface="Courier New" pitchFamily="49" charset="0"/>
                <a:cs typeface="Courier New" pitchFamily="49" charset="0"/>
              </a:rPr>
              <a:t>void </a:t>
            </a:r>
            <a:r>
              <a:rPr lang="en-US" altLang="zh-CN" sz="2800" b="1" dirty="0" smtClean="0">
                <a:latin typeface="Courier New" pitchFamily="49" charset="0"/>
                <a:cs typeface="Courier New" pitchFamily="49" charset="0"/>
              </a:rPr>
              <a:t>main()</a:t>
            </a:r>
            <a:endParaRPr lang="en-US" altLang="zh-CN" sz="2800" b="1" dirty="0">
              <a:latin typeface="Courier New" pitchFamily="49" charset="0"/>
              <a:cs typeface="Courier New" pitchFamily="49" charset="0"/>
            </a:endParaRPr>
          </a:p>
          <a:p>
            <a:pPr>
              <a:spcBef>
                <a:spcPts val="0"/>
              </a:spcBef>
              <a:buSzPct val="75000"/>
              <a:buNone/>
            </a:pPr>
            <a:r>
              <a:rPr lang="en-US" altLang="zh-CN" sz="2800" b="1" dirty="0">
                <a:latin typeface="Courier New" pitchFamily="49" charset="0"/>
                <a:cs typeface="Courier New" pitchFamily="49" charset="0"/>
              </a:rPr>
              <a:t>{</a:t>
            </a:r>
            <a:r>
              <a:rPr lang="en-US" altLang="zh-CN" sz="2800" b="1" dirty="0">
                <a:solidFill>
                  <a:srgbClr val="0000FF"/>
                </a:solidFill>
                <a:latin typeface="Courier New" pitchFamily="49" charset="0"/>
                <a:cs typeface="Courier New" pitchFamily="49" charset="0"/>
              </a:rPr>
              <a:t/>
            </a:r>
            <a:br>
              <a:rPr lang="en-US" altLang="zh-CN" sz="2800" b="1" dirty="0">
                <a:solidFill>
                  <a:srgbClr val="0000FF"/>
                </a:solidFill>
                <a:latin typeface="Courier New" pitchFamily="49" charset="0"/>
                <a:cs typeface="Courier New" pitchFamily="49" charset="0"/>
              </a:rPr>
            </a:b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t;</a:t>
            </a:r>
            <a:br>
              <a:rPr lang="en-US" altLang="zh-CN" sz="2800" b="1" dirty="0">
                <a:latin typeface="Courier New" pitchFamily="49" charset="0"/>
                <a:cs typeface="Courier New" pitchFamily="49" charset="0"/>
              </a:rPr>
            </a:b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 </a:t>
            </a:r>
            <a:r>
              <a:rPr lang="en-US" altLang="zh-CN" sz="2800" b="1" dirty="0" smtClean="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Input </a:t>
            </a:r>
            <a:r>
              <a:rPr lang="en-US" altLang="zh-CN" sz="2800" b="1" dirty="0">
                <a:latin typeface="Courier New" pitchFamily="49" charset="0"/>
                <a:cs typeface="Courier New" pitchFamily="49" charset="0"/>
              </a:rPr>
              <a:t>a positive number</a:t>
            </a:r>
            <a:r>
              <a:rPr lang="en-US" altLang="zh-CN" sz="2800" b="1" dirty="0" smtClean="0">
                <a:latin typeface="Courier New" pitchFamily="49" charset="0"/>
                <a:cs typeface="Courier New" pitchFamily="49" charset="0"/>
              </a:rPr>
              <a:t>:</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a:t>
            </a:r>
            <a:r>
              <a:rPr lang="en-US" altLang="zh-CN" sz="2800" b="1" dirty="0">
                <a:latin typeface="Courier New" pitchFamily="49" charset="0"/>
                <a:cs typeface="Courier New" pitchFamily="49" charset="0"/>
              </a:rPr>
              <a:t/>
            </a:r>
            <a:br>
              <a:rPr lang="en-US" altLang="zh-CN" sz="2800" b="1" dirty="0">
                <a:latin typeface="Courier New" pitchFamily="49" charset="0"/>
                <a:cs typeface="Courier New" pitchFamily="49" charset="0"/>
              </a:rPr>
            </a:br>
            <a:r>
              <a:rPr lang="en-US" altLang="zh-CN" sz="2800" b="1" dirty="0" err="1">
                <a:latin typeface="Courier New" pitchFamily="49" charset="0"/>
                <a:cs typeface="Courier New" pitchFamily="49" charset="0"/>
              </a:rPr>
              <a:t>cin</a:t>
            </a:r>
            <a:r>
              <a:rPr lang="en-US" altLang="zh-CN" sz="2800" b="1" dirty="0">
                <a:latin typeface="Courier New" pitchFamily="49" charset="0"/>
                <a:cs typeface="Courier New" pitchFamily="49" charset="0"/>
              </a:rPr>
              <a:t> &gt;&gt; t;</a:t>
            </a:r>
            <a:br>
              <a:rPr lang="en-US" altLang="zh-CN" sz="2800" b="1" dirty="0">
                <a:latin typeface="Courier New" pitchFamily="49" charset="0"/>
                <a:cs typeface="Courier New" pitchFamily="49" charset="0"/>
              </a:rPr>
            </a:b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 &lt;&lt; </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br>
              <a:rPr lang="en-US" altLang="zh-CN" sz="2800" b="1" dirty="0">
                <a:latin typeface="Courier New" pitchFamily="49" charset="0"/>
                <a:cs typeface="Courier New" pitchFamily="49" charset="0"/>
              </a:rPr>
            </a:br>
            <a:r>
              <a:rPr lang="en-US" altLang="zh-CN" sz="2800" b="1" dirty="0">
                <a:latin typeface="Courier New" pitchFamily="49" charset="0"/>
                <a:cs typeface="Courier New" pitchFamily="49" charset="0"/>
              </a:rPr>
              <a:t>conv(t);</a:t>
            </a:r>
          </a:p>
          <a:p>
            <a:pPr>
              <a:spcBef>
                <a:spcPts val="0"/>
              </a:spcBef>
              <a:buSzPct val="75000"/>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 </a:t>
            </a:r>
            <a:r>
              <a:rPr lang="en-US" altLang="zh-CN" sz="2800" b="1" dirty="0">
                <a:latin typeface="Courier New" pitchFamily="49" charset="0"/>
                <a:cs typeface="Courier New" pitchFamily="49" charset="0"/>
              </a:rPr>
              <a:t>0;</a:t>
            </a:r>
          </a:p>
          <a:p>
            <a:pPr>
              <a:spcBef>
                <a:spcPts val="0"/>
              </a:spcBef>
              <a:buSzPct val="75000"/>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11982819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smtClean="0">
                <a:solidFill>
                  <a:srgbClr val="C00000"/>
                </a:solidFill>
              </a:rPr>
              <a:t>【</a:t>
            </a:r>
            <a:r>
              <a:rPr lang="zh-CN" altLang="en-US" dirty="0">
                <a:solidFill>
                  <a:srgbClr val="C00000"/>
                </a:solidFill>
              </a:rPr>
              <a:t>例</a:t>
            </a:r>
            <a:r>
              <a:rPr lang="en-US" altLang="zh-CN" dirty="0" smtClean="0">
                <a:solidFill>
                  <a:srgbClr val="C00000"/>
                </a:solidFill>
              </a:rPr>
              <a:t>5.23】</a:t>
            </a:r>
            <a:r>
              <a:rPr lang="zh-CN" altLang="en-US" dirty="0">
                <a:solidFill>
                  <a:srgbClr val="C00000"/>
                </a:solidFill>
              </a:rPr>
              <a:t>古印度的著名智力测验问题：有三个立柱</a:t>
            </a:r>
            <a:r>
              <a:rPr lang="en-US" altLang="zh-CN" dirty="0">
                <a:solidFill>
                  <a:srgbClr val="C00000"/>
                </a:solidFill>
              </a:rPr>
              <a:t>A、B、C，</a:t>
            </a:r>
            <a:r>
              <a:rPr lang="zh-CN" altLang="en-US" dirty="0">
                <a:solidFill>
                  <a:srgbClr val="C00000"/>
                </a:solidFill>
              </a:rPr>
              <a:t>在</a:t>
            </a:r>
            <a:r>
              <a:rPr lang="en-US" altLang="zh-CN" dirty="0">
                <a:solidFill>
                  <a:srgbClr val="C00000"/>
                </a:solidFill>
              </a:rPr>
              <a:t>A</a:t>
            </a:r>
            <a:r>
              <a:rPr lang="zh-CN" altLang="en-US" dirty="0">
                <a:solidFill>
                  <a:srgbClr val="C00000"/>
                </a:solidFill>
              </a:rPr>
              <a:t>柱上穿有大小不等的圆盘64个，较大的圆盘在下，较小者在上。要求借助于</a:t>
            </a:r>
            <a:r>
              <a:rPr lang="en-US" altLang="zh-CN" dirty="0">
                <a:solidFill>
                  <a:srgbClr val="C00000"/>
                </a:solidFill>
              </a:rPr>
              <a:t>B</a:t>
            </a:r>
            <a:r>
              <a:rPr lang="zh-CN" altLang="en-US" dirty="0">
                <a:solidFill>
                  <a:srgbClr val="C00000"/>
                </a:solidFill>
              </a:rPr>
              <a:t>柱将</a:t>
            </a:r>
            <a:r>
              <a:rPr lang="en-US" altLang="zh-CN" dirty="0">
                <a:solidFill>
                  <a:srgbClr val="C00000"/>
                </a:solidFill>
              </a:rPr>
              <a:t>A</a:t>
            </a:r>
            <a:r>
              <a:rPr lang="zh-CN" altLang="en-US" dirty="0">
                <a:solidFill>
                  <a:srgbClr val="C00000"/>
                </a:solidFill>
              </a:rPr>
              <a:t>柱上的64个圆盘移到</a:t>
            </a:r>
            <a:r>
              <a:rPr lang="en-US" altLang="zh-CN" dirty="0">
                <a:solidFill>
                  <a:srgbClr val="C00000"/>
                </a:solidFill>
              </a:rPr>
              <a:t>C</a:t>
            </a:r>
            <a:r>
              <a:rPr lang="zh-CN" altLang="en-US" dirty="0">
                <a:solidFill>
                  <a:srgbClr val="C00000"/>
                </a:solidFill>
              </a:rPr>
              <a:t>柱，规则为：</a:t>
            </a:r>
            <a:endParaRPr lang="en-US" altLang="zh-CN" dirty="0">
              <a:solidFill>
                <a:srgbClr val="C00000"/>
              </a:solidFill>
            </a:endParaRPr>
          </a:p>
          <a:p>
            <a:pPr lvl="1"/>
            <a:r>
              <a:rPr lang="zh-CN" altLang="en-US" dirty="0"/>
              <a:t>(1) 每次只能把一个柱上最上面的圆盘移至另一个柱的最上面;</a:t>
            </a:r>
            <a:endParaRPr lang="en-US" altLang="zh-CN" dirty="0"/>
          </a:p>
          <a:p>
            <a:pPr lvl="1"/>
            <a:r>
              <a:rPr lang="zh-CN" altLang="en-US" dirty="0"/>
              <a:t>(2) 每个柱上总保持较大的圆盘在下，较小者在上。</a:t>
            </a:r>
            <a:endParaRPr lang="en-US" altLang="zh-CN" dirty="0"/>
          </a:p>
          <a:p>
            <a:pPr lvl="1"/>
            <a:r>
              <a:rPr lang="zh-CN" altLang="en-US" dirty="0">
                <a:solidFill>
                  <a:srgbClr val="C00000"/>
                </a:solidFill>
              </a:rPr>
              <a:t>编制程序, 实现将任意</a:t>
            </a:r>
            <a:r>
              <a:rPr lang="en-US" altLang="zh-CN" dirty="0">
                <a:solidFill>
                  <a:srgbClr val="C00000"/>
                </a:solidFill>
              </a:rPr>
              <a:t>n</a:t>
            </a:r>
            <a:r>
              <a:rPr lang="zh-CN" altLang="en-US" dirty="0">
                <a:solidFill>
                  <a:srgbClr val="C00000"/>
                </a:solidFill>
              </a:rPr>
              <a:t>个圆盘从</a:t>
            </a:r>
            <a:r>
              <a:rPr lang="en-US" altLang="zh-CN" dirty="0">
                <a:solidFill>
                  <a:srgbClr val="C00000"/>
                </a:solidFill>
              </a:rPr>
              <a:t>A</a:t>
            </a:r>
            <a:r>
              <a:rPr lang="zh-CN" altLang="en-US" dirty="0">
                <a:solidFill>
                  <a:srgbClr val="C00000"/>
                </a:solidFill>
              </a:rPr>
              <a:t>柱借助于</a:t>
            </a:r>
            <a:r>
              <a:rPr lang="en-US" altLang="zh-CN" dirty="0">
                <a:solidFill>
                  <a:srgbClr val="C00000"/>
                </a:solidFill>
              </a:rPr>
              <a:t>B</a:t>
            </a:r>
            <a:r>
              <a:rPr lang="zh-CN" altLang="en-US" dirty="0">
                <a:solidFill>
                  <a:srgbClr val="C00000"/>
                </a:solidFill>
              </a:rPr>
              <a:t>柱移到</a:t>
            </a:r>
            <a:r>
              <a:rPr lang="en-US" altLang="zh-CN" dirty="0">
                <a:solidFill>
                  <a:srgbClr val="C00000"/>
                </a:solidFill>
              </a:rPr>
              <a:t>C</a:t>
            </a:r>
            <a:r>
              <a:rPr lang="zh-CN" altLang="en-US" dirty="0">
                <a:solidFill>
                  <a:srgbClr val="C00000"/>
                </a:solidFill>
              </a:rPr>
              <a:t>柱, 并显示出全部移动过程</a:t>
            </a:r>
            <a:endParaRPr lang="zh-CN" altLang="en-US"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4084284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smtClean="0">
                <a:solidFill>
                  <a:srgbClr val="C00000"/>
                </a:solidFill>
              </a:rPr>
              <a:t>5.23】</a:t>
            </a:r>
            <a:r>
              <a:rPr lang="zh-CN" altLang="en-US" dirty="0"/>
              <a:t>分析</a:t>
            </a:r>
            <a:endParaRPr lang="en-US" altLang="zh-CN" dirty="0"/>
          </a:p>
          <a:p>
            <a:pPr lvl="1"/>
            <a:r>
              <a:rPr lang="zh-CN" altLang="en-US" dirty="0"/>
              <a:t>总任务(圆盘数为</a:t>
            </a:r>
            <a:r>
              <a:rPr lang="en-US" altLang="zh-CN" dirty="0"/>
              <a:t>n</a:t>
            </a:r>
            <a:r>
              <a:rPr lang="zh-CN" altLang="en-US" dirty="0"/>
              <a:t>的任务)：</a:t>
            </a:r>
            <a:endParaRPr lang="en-US" altLang="zh-CN" dirty="0"/>
          </a:p>
          <a:p>
            <a:pPr lvl="2"/>
            <a:r>
              <a:rPr lang="zh-CN" altLang="en-US" dirty="0"/>
              <a:t>把</a:t>
            </a:r>
            <a:r>
              <a:rPr lang="en-US" altLang="zh-CN" dirty="0"/>
              <a:t>A</a:t>
            </a:r>
            <a:r>
              <a:rPr lang="zh-CN" altLang="en-US" dirty="0"/>
              <a:t>柱上的</a:t>
            </a:r>
            <a:r>
              <a:rPr lang="en-US" altLang="zh-CN" dirty="0"/>
              <a:t>n</a:t>
            </a:r>
            <a:r>
              <a:rPr lang="zh-CN" altLang="en-US" dirty="0"/>
              <a:t>个圆盘，借助于</a:t>
            </a:r>
            <a:r>
              <a:rPr lang="en-US" altLang="zh-CN" dirty="0"/>
              <a:t>B</a:t>
            </a:r>
            <a:r>
              <a:rPr lang="zh-CN" altLang="en-US" dirty="0"/>
              <a:t>柱，按规则移到</a:t>
            </a:r>
            <a:r>
              <a:rPr lang="en-US" altLang="zh-CN" dirty="0"/>
              <a:t>C</a:t>
            </a:r>
            <a:r>
              <a:rPr lang="zh-CN" altLang="en-US" dirty="0"/>
              <a:t>柱上(移动规则：一次移一片，大片不可压小片) 。</a:t>
            </a:r>
            <a:endParaRPr lang="en-US" altLang="zh-CN" dirty="0"/>
          </a:p>
          <a:p>
            <a:pPr lvl="2"/>
            <a:r>
              <a:rPr lang="zh-CN" altLang="en-US" dirty="0"/>
              <a:t>靠调用自定义函数</a:t>
            </a:r>
            <a:r>
              <a:rPr lang="en-US" altLang="zh-CN" dirty="0" err="1"/>
              <a:t>hanoi</a:t>
            </a:r>
            <a:r>
              <a:rPr lang="zh-CN" altLang="en-US" dirty="0"/>
              <a:t>来完成：</a:t>
            </a:r>
            <a:r>
              <a:rPr lang="en-US" altLang="zh-CN" dirty="0" err="1"/>
              <a:t>hanoi</a:t>
            </a:r>
            <a:r>
              <a:rPr lang="en-US" altLang="zh-CN" dirty="0"/>
              <a:t>(</a:t>
            </a:r>
            <a:r>
              <a:rPr lang="en-US" altLang="zh-CN" dirty="0" err="1"/>
              <a:t>n,'A','B','C</a:t>
            </a:r>
            <a:r>
              <a:rPr lang="en-US" altLang="zh-CN" dirty="0"/>
              <a:t>');</a:t>
            </a:r>
            <a:endParaRPr lang="zh-CN" altLang="en-US" dirty="0"/>
          </a:p>
        </p:txBody>
      </p:sp>
      <p:grpSp>
        <p:nvGrpSpPr>
          <p:cNvPr id="6" name="Group 4"/>
          <p:cNvGrpSpPr>
            <a:grpSpLocks/>
          </p:cNvGrpSpPr>
          <p:nvPr/>
        </p:nvGrpSpPr>
        <p:grpSpPr bwMode="auto">
          <a:xfrm>
            <a:off x="1214414" y="3462283"/>
            <a:ext cx="6896100" cy="2352675"/>
            <a:chOff x="1980" y="8460"/>
            <a:chExt cx="7920" cy="1747"/>
          </a:xfrm>
        </p:grpSpPr>
        <p:sp>
          <p:nvSpPr>
            <p:cNvPr id="7" name="Text Box 5"/>
            <p:cNvSpPr txBox="1">
              <a:spLocks noChangeArrowheads="1"/>
            </p:cNvSpPr>
            <p:nvPr/>
          </p:nvSpPr>
          <p:spPr bwMode="auto">
            <a:xfrm>
              <a:off x="1980" y="8460"/>
              <a:ext cx="7920" cy="1560"/>
            </a:xfrm>
            <a:prstGeom prst="rect">
              <a:avLst/>
            </a:prstGeom>
            <a:solidFill>
              <a:srgbClr val="FFFF99"/>
            </a:solidFill>
            <a:ln w="31750">
              <a:solidFill>
                <a:srgbClr val="000000"/>
              </a:solidFill>
              <a:miter lim="800000"/>
              <a:headEnd/>
              <a:tailEnd/>
            </a:ln>
            <a:effectLst/>
          </p:spPr>
          <p:txBody>
            <a:bodyPr lIns="0" tIns="0" rIns="0" bIns="0"/>
            <a:lstStyle/>
            <a:p>
              <a:pPr algn="just"/>
              <a:endParaRPr lang="zh-CN" altLang="zh-CN" sz="1800">
                <a:solidFill>
                  <a:schemeClr val="tx1"/>
                </a:solidFill>
                <a:ea typeface="宋体" charset="-122"/>
              </a:endParaRPr>
            </a:p>
          </p:txBody>
        </p:sp>
        <p:grpSp>
          <p:nvGrpSpPr>
            <p:cNvPr id="8" name="Group 6"/>
            <p:cNvGrpSpPr>
              <a:grpSpLocks/>
            </p:cNvGrpSpPr>
            <p:nvPr/>
          </p:nvGrpSpPr>
          <p:grpSpPr bwMode="auto">
            <a:xfrm>
              <a:off x="2700" y="8616"/>
              <a:ext cx="6392" cy="1591"/>
              <a:chOff x="2651" y="2660"/>
              <a:chExt cx="6392" cy="1591"/>
            </a:xfrm>
          </p:grpSpPr>
          <p:grpSp>
            <p:nvGrpSpPr>
              <p:cNvPr id="9" name="Group 7"/>
              <p:cNvGrpSpPr>
                <a:grpSpLocks/>
              </p:cNvGrpSpPr>
              <p:nvPr/>
            </p:nvGrpSpPr>
            <p:grpSpPr bwMode="auto">
              <a:xfrm>
                <a:off x="2651" y="2688"/>
                <a:ext cx="1800" cy="1520"/>
                <a:chOff x="2651" y="2688"/>
                <a:chExt cx="1800" cy="1520"/>
              </a:xfrm>
            </p:grpSpPr>
            <p:sp>
              <p:nvSpPr>
                <p:cNvPr id="20" name="Rectangle 8"/>
                <p:cNvSpPr>
                  <a:spLocks noChangeArrowheads="1"/>
                </p:cNvSpPr>
                <p:nvPr/>
              </p:nvSpPr>
              <p:spPr bwMode="auto">
                <a:xfrm>
                  <a:off x="3019" y="3783"/>
                  <a:ext cx="1080" cy="425"/>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A</a:t>
                  </a:r>
                  <a:r>
                    <a:rPr lang="zh-CN" altLang="en-US" sz="1800">
                      <a:ea typeface="宋体" charset="-122"/>
                    </a:rPr>
                    <a:t>柱</a:t>
                  </a:r>
                </a:p>
              </p:txBody>
            </p:sp>
            <p:grpSp>
              <p:nvGrpSpPr>
                <p:cNvPr id="21" name="Group 9"/>
                <p:cNvGrpSpPr>
                  <a:grpSpLocks/>
                </p:cNvGrpSpPr>
                <p:nvPr/>
              </p:nvGrpSpPr>
              <p:grpSpPr bwMode="auto">
                <a:xfrm>
                  <a:off x="2651" y="2688"/>
                  <a:ext cx="1800" cy="1092"/>
                  <a:chOff x="2880" y="2688"/>
                  <a:chExt cx="1800" cy="1092"/>
                </a:xfrm>
              </p:grpSpPr>
              <p:sp>
                <p:nvSpPr>
                  <p:cNvPr id="22" name="Line 10"/>
                  <p:cNvSpPr>
                    <a:spLocks noChangeShapeType="1"/>
                  </p:cNvSpPr>
                  <p:nvPr/>
                </p:nvSpPr>
                <p:spPr bwMode="auto">
                  <a:xfrm>
                    <a:off x="3780" y="2688"/>
                    <a:ext cx="0" cy="1020"/>
                  </a:xfrm>
                  <a:prstGeom prst="line">
                    <a:avLst/>
                  </a:prstGeom>
                  <a:noFill/>
                  <a:ln w="31750">
                    <a:solidFill>
                      <a:srgbClr val="000000"/>
                    </a:solidFill>
                    <a:round/>
                    <a:headEnd/>
                    <a:tailEnd/>
                  </a:ln>
                </p:spPr>
                <p:txBody>
                  <a:bodyPr/>
                  <a:lstStyle/>
                  <a:p>
                    <a:endParaRPr lang="zh-CN" altLang="en-US"/>
                  </a:p>
                </p:txBody>
              </p:sp>
              <p:sp>
                <p:nvSpPr>
                  <p:cNvPr id="23" name="Line 11"/>
                  <p:cNvSpPr>
                    <a:spLocks noChangeShapeType="1"/>
                  </p:cNvSpPr>
                  <p:nvPr/>
                </p:nvSpPr>
                <p:spPr bwMode="auto">
                  <a:xfrm>
                    <a:off x="2880" y="3780"/>
                    <a:ext cx="1800" cy="0"/>
                  </a:xfrm>
                  <a:prstGeom prst="line">
                    <a:avLst/>
                  </a:prstGeom>
                  <a:noFill/>
                  <a:ln w="31750">
                    <a:solidFill>
                      <a:srgbClr val="000000"/>
                    </a:solidFill>
                    <a:round/>
                    <a:headEnd/>
                    <a:tailEnd/>
                  </a:ln>
                </p:spPr>
                <p:txBody>
                  <a:bodyPr/>
                  <a:lstStyle/>
                  <a:p>
                    <a:endParaRPr lang="zh-CN" altLang="en-US"/>
                  </a:p>
                </p:txBody>
              </p:sp>
              <p:sp>
                <p:nvSpPr>
                  <p:cNvPr id="24" name="Rectangle 12"/>
                  <p:cNvSpPr>
                    <a:spLocks noChangeArrowheads="1"/>
                  </p:cNvSpPr>
                  <p:nvPr/>
                </p:nvSpPr>
                <p:spPr bwMode="auto">
                  <a:xfrm>
                    <a:off x="3060" y="3624"/>
                    <a:ext cx="1440" cy="156"/>
                  </a:xfrm>
                  <a:prstGeom prst="rect">
                    <a:avLst/>
                  </a:prstGeom>
                  <a:solidFill>
                    <a:srgbClr val="FF9900"/>
                  </a:solidFill>
                  <a:ln w="31750">
                    <a:solidFill>
                      <a:srgbClr val="000000"/>
                    </a:solidFill>
                    <a:miter lim="800000"/>
                    <a:headEnd/>
                    <a:tailEnd/>
                  </a:ln>
                </p:spPr>
                <p:txBody>
                  <a:bodyPr/>
                  <a:lstStyle/>
                  <a:p>
                    <a:endParaRPr lang="zh-CN" altLang="en-US"/>
                  </a:p>
                </p:txBody>
              </p:sp>
              <p:sp>
                <p:nvSpPr>
                  <p:cNvPr id="25" name="Rectangle 13"/>
                  <p:cNvSpPr>
                    <a:spLocks noChangeArrowheads="1"/>
                  </p:cNvSpPr>
                  <p:nvPr/>
                </p:nvSpPr>
                <p:spPr bwMode="auto">
                  <a:xfrm>
                    <a:off x="3240" y="3468"/>
                    <a:ext cx="1080" cy="156"/>
                  </a:xfrm>
                  <a:prstGeom prst="rect">
                    <a:avLst/>
                  </a:prstGeom>
                  <a:solidFill>
                    <a:srgbClr val="FF9900"/>
                  </a:solidFill>
                  <a:ln w="31750">
                    <a:solidFill>
                      <a:srgbClr val="000000"/>
                    </a:solidFill>
                    <a:miter lim="800000"/>
                    <a:headEnd/>
                    <a:tailEnd/>
                  </a:ln>
                </p:spPr>
                <p:txBody>
                  <a:bodyPr/>
                  <a:lstStyle/>
                  <a:p>
                    <a:endParaRPr lang="zh-CN" altLang="en-US"/>
                  </a:p>
                </p:txBody>
              </p:sp>
              <p:sp>
                <p:nvSpPr>
                  <p:cNvPr id="26" name="Rectangle 14"/>
                  <p:cNvSpPr>
                    <a:spLocks noChangeArrowheads="1"/>
                  </p:cNvSpPr>
                  <p:nvPr/>
                </p:nvSpPr>
                <p:spPr bwMode="auto">
                  <a:xfrm>
                    <a:off x="3420" y="3312"/>
                    <a:ext cx="720" cy="156"/>
                  </a:xfrm>
                  <a:prstGeom prst="rect">
                    <a:avLst/>
                  </a:prstGeom>
                  <a:solidFill>
                    <a:srgbClr val="FF9900"/>
                  </a:solidFill>
                  <a:ln w="31750">
                    <a:solidFill>
                      <a:srgbClr val="000000"/>
                    </a:solidFill>
                    <a:miter lim="800000"/>
                    <a:headEnd/>
                    <a:tailEnd/>
                  </a:ln>
                </p:spPr>
                <p:txBody>
                  <a:bodyPr/>
                  <a:lstStyle/>
                  <a:p>
                    <a:endParaRPr lang="zh-CN" altLang="en-US"/>
                  </a:p>
                </p:txBody>
              </p:sp>
            </p:grpSp>
          </p:grpSp>
          <p:grpSp>
            <p:nvGrpSpPr>
              <p:cNvPr id="10" name="Group 15"/>
              <p:cNvGrpSpPr>
                <a:grpSpLocks/>
              </p:cNvGrpSpPr>
              <p:nvPr/>
            </p:nvGrpSpPr>
            <p:grpSpPr bwMode="auto">
              <a:xfrm>
                <a:off x="4919" y="2660"/>
                <a:ext cx="1800" cy="1591"/>
                <a:chOff x="4919" y="2660"/>
                <a:chExt cx="1800" cy="1591"/>
              </a:xfrm>
            </p:grpSpPr>
            <p:sp>
              <p:nvSpPr>
                <p:cNvPr id="16" name="Rectangle 16"/>
                <p:cNvSpPr>
                  <a:spLocks noChangeArrowheads="1"/>
                </p:cNvSpPr>
                <p:nvPr/>
              </p:nvSpPr>
              <p:spPr bwMode="auto">
                <a:xfrm>
                  <a:off x="5315" y="3783"/>
                  <a:ext cx="1080" cy="468"/>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B</a:t>
                  </a:r>
                  <a:r>
                    <a:rPr lang="zh-CN" altLang="en-US" sz="1800">
                      <a:ea typeface="宋体" charset="-122"/>
                    </a:rPr>
                    <a:t>柱</a:t>
                  </a:r>
                </a:p>
              </p:txBody>
            </p:sp>
            <p:grpSp>
              <p:nvGrpSpPr>
                <p:cNvPr id="17" name="Group 17"/>
                <p:cNvGrpSpPr>
                  <a:grpSpLocks/>
                </p:cNvGrpSpPr>
                <p:nvPr/>
              </p:nvGrpSpPr>
              <p:grpSpPr bwMode="auto">
                <a:xfrm>
                  <a:off x="4919" y="2660"/>
                  <a:ext cx="1800" cy="1134"/>
                  <a:chOff x="5040" y="2660"/>
                  <a:chExt cx="1800" cy="1134"/>
                </a:xfrm>
              </p:grpSpPr>
              <p:sp>
                <p:nvSpPr>
                  <p:cNvPr id="18" name="Line 18"/>
                  <p:cNvSpPr>
                    <a:spLocks noChangeShapeType="1"/>
                  </p:cNvSpPr>
                  <p:nvPr/>
                </p:nvSpPr>
                <p:spPr bwMode="auto">
                  <a:xfrm>
                    <a:off x="5940" y="2660"/>
                    <a:ext cx="0" cy="1134"/>
                  </a:xfrm>
                  <a:prstGeom prst="line">
                    <a:avLst/>
                  </a:prstGeom>
                  <a:noFill/>
                  <a:ln w="31750">
                    <a:solidFill>
                      <a:srgbClr val="000000"/>
                    </a:solidFill>
                    <a:round/>
                    <a:headEnd/>
                    <a:tailEnd/>
                  </a:ln>
                </p:spPr>
                <p:txBody>
                  <a:bodyPr/>
                  <a:lstStyle/>
                  <a:p>
                    <a:endParaRPr lang="zh-CN" altLang="en-US"/>
                  </a:p>
                </p:txBody>
              </p:sp>
              <p:sp>
                <p:nvSpPr>
                  <p:cNvPr id="19" name="Line 19"/>
                  <p:cNvSpPr>
                    <a:spLocks noChangeShapeType="1"/>
                  </p:cNvSpPr>
                  <p:nvPr/>
                </p:nvSpPr>
                <p:spPr bwMode="auto">
                  <a:xfrm>
                    <a:off x="5040" y="3780"/>
                    <a:ext cx="1800" cy="0"/>
                  </a:xfrm>
                  <a:prstGeom prst="line">
                    <a:avLst/>
                  </a:prstGeom>
                  <a:noFill/>
                  <a:ln w="31750">
                    <a:solidFill>
                      <a:srgbClr val="000000"/>
                    </a:solidFill>
                    <a:round/>
                    <a:headEnd/>
                    <a:tailEnd/>
                  </a:ln>
                </p:spPr>
                <p:txBody>
                  <a:bodyPr/>
                  <a:lstStyle/>
                  <a:p>
                    <a:endParaRPr lang="zh-CN" altLang="en-US"/>
                  </a:p>
                </p:txBody>
              </p:sp>
            </p:grpSp>
          </p:grpSp>
          <p:grpSp>
            <p:nvGrpSpPr>
              <p:cNvPr id="11" name="Group 20"/>
              <p:cNvGrpSpPr>
                <a:grpSpLocks/>
              </p:cNvGrpSpPr>
              <p:nvPr/>
            </p:nvGrpSpPr>
            <p:grpSpPr bwMode="auto">
              <a:xfrm>
                <a:off x="7243" y="2660"/>
                <a:ext cx="1800" cy="1591"/>
                <a:chOff x="7243" y="2660"/>
                <a:chExt cx="1800" cy="1591"/>
              </a:xfrm>
            </p:grpSpPr>
            <p:sp>
              <p:nvSpPr>
                <p:cNvPr id="12" name="Rectangle 21"/>
                <p:cNvSpPr>
                  <a:spLocks noChangeArrowheads="1"/>
                </p:cNvSpPr>
                <p:nvPr/>
              </p:nvSpPr>
              <p:spPr bwMode="auto">
                <a:xfrm>
                  <a:off x="7640" y="3783"/>
                  <a:ext cx="1080" cy="468"/>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C</a:t>
                  </a:r>
                  <a:r>
                    <a:rPr lang="zh-CN" altLang="en-US" sz="1800">
                      <a:ea typeface="宋体" charset="-122"/>
                    </a:rPr>
                    <a:t>柱</a:t>
                  </a:r>
                </a:p>
              </p:txBody>
            </p:sp>
            <p:grpSp>
              <p:nvGrpSpPr>
                <p:cNvPr id="13" name="Group 22"/>
                <p:cNvGrpSpPr>
                  <a:grpSpLocks/>
                </p:cNvGrpSpPr>
                <p:nvPr/>
              </p:nvGrpSpPr>
              <p:grpSpPr bwMode="auto">
                <a:xfrm>
                  <a:off x="7243" y="2660"/>
                  <a:ext cx="1800" cy="1134"/>
                  <a:chOff x="7200" y="2660"/>
                  <a:chExt cx="1800" cy="1134"/>
                </a:xfrm>
              </p:grpSpPr>
              <p:sp>
                <p:nvSpPr>
                  <p:cNvPr id="14" name="Line 23"/>
                  <p:cNvSpPr>
                    <a:spLocks noChangeShapeType="1"/>
                  </p:cNvSpPr>
                  <p:nvPr/>
                </p:nvSpPr>
                <p:spPr bwMode="auto">
                  <a:xfrm>
                    <a:off x="8100" y="2660"/>
                    <a:ext cx="0" cy="1134"/>
                  </a:xfrm>
                  <a:prstGeom prst="line">
                    <a:avLst/>
                  </a:prstGeom>
                  <a:noFill/>
                  <a:ln w="31750">
                    <a:solidFill>
                      <a:srgbClr val="000000"/>
                    </a:solidFill>
                    <a:round/>
                    <a:headEnd/>
                    <a:tailEnd/>
                  </a:ln>
                </p:spPr>
                <p:txBody>
                  <a:bodyPr/>
                  <a:lstStyle/>
                  <a:p>
                    <a:endParaRPr lang="zh-CN" altLang="en-US"/>
                  </a:p>
                </p:txBody>
              </p:sp>
              <p:sp>
                <p:nvSpPr>
                  <p:cNvPr id="15" name="Line 24"/>
                  <p:cNvSpPr>
                    <a:spLocks noChangeShapeType="1"/>
                  </p:cNvSpPr>
                  <p:nvPr/>
                </p:nvSpPr>
                <p:spPr bwMode="auto">
                  <a:xfrm>
                    <a:off x="7200" y="3780"/>
                    <a:ext cx="1800" cy="0"/>
                  </a:xfrm>
                  <a:prstGeom prst="line">
                    <a:avLst/>
                  </a:prstGeom>
                  <a:noFill/>
                  <a:ln w="31750">
                    <a:solidFill>
                      <a:srgbClr val="000000"/>
                    </a:solidFill>
                    <a:round/>
                    <a:headEnd/>
                    <a:tailEnd/>
                  </a:ln>
                </p:spPr>
                <p:txBody>
                  <a:bodyPr/>
                  <a:lstStyle/>
                  <a:p>
                    <a:endParaRPr lang="zh-CN" altLang="en-US"/>
                  </a:p>
                </p:txBody>
              </p:sp>
            </p:grpSp>
          </p:grpSp>
        </p:grpSp>
      </p:grpSp>
      <p:sp>
        <p:nvSpPr>
          <p:cNvPr id="27" name="矩形 2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28" name="矩形 2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29" name="矩形 2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30" name="矩形 2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31" name="矩形 3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32" name="矩形 3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33" name="矩形 3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34" name="矩形 3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8451359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r>
              <a:rPr lang="en-US" altLang="zh-CN" dirty="0">
                <a:solidFill>
                  <a:srgbClr val="C00000"/>
                </a:solidFill>
              </a:rPr>
              <a:t>【</a:t>
            </a:r>
            <a:r>
              <a:rPr lang="zh-CN" altLang="en-US" dirty="0">
                <a:solidFill>
                  <a:srgbClr val="C00000"/>
                </a:solidFill>
              </a:rPr>
              <a:t>例</a:t>
            </a:r>
            <a:r>
              <a:rPr lang="en-US" altLang="zh-CN" dirty="0" smtClean="0">
                <a:solidFill>
                  <a:srgbClr val="C00000"/>
                </a:solidFill>
              </a:rPr>
              <a:t>5.23】</a:t>
            </a:r>
            <a:r>
              <a:rPr lang="zh-CN" altLang="en-US" dirty="0"/>
              <a:t>分析</a:t>
            </a:r>
            <a:endParaRPr lang="en-US" altLang="zh-CN" dirty="0"/>
          </a:p>
          <a:p>
            <a:pPr lvl="1" algn="just">
              <a:spcBef>
                <a:spcPts val="0"/>
              </a:spcBef>
            </a:pPr>
            <a:r>
              <a:rPr lang="en-US" altLang="zh-CN" dirty="0"/>
              <a:t>A</a:t>
            </a:r>
            <a:r>
              <a:rPr lang="zh-CN" altLang="en-US" dirty="0"/>
              <a:t>柱只有一个盘子的情况： </a:t>
            </a:r>
            <a:r>
              <a:rPr lang="en-US" altLang="zh-CN" dirty="0"/>
              <a:t>A</a:t>
            </a:r>
            <a:r>
              <a:rPr lang="zh-CN" altLang="en-US" dirty="0"/>
              <a:t>柱</a:t>
            </a:r>
            <a:r>
              <a:rPr lang="zh-CN" altLang="en-US" dirty="0">
                <a:sym typeface="Symbol" pitchFamily="18" charset="2"/>
              </a:rPr>
              <a:t></a:t>
            </a:r>
            <a:r>
              <a:rPr lang="en-US" altLang="zh-CN" dirty="0"/>
              <a:t>C</a:t>
            </a:r>
            <a:r>
              <a:rPr lang="zh-CN" altLang="en-US" dirty="0"/>
              <a:t>柱；</a:t>
            </a:r>
          </a:p>
          <a:p>
            <a:pPr lvl="1" algn="just">
              <a:spcBef>
                <a:spcPts val="0"/>
              </a:spcBef>
            </a:pPr>
            <a:r>
              <a:rPr lang="en-US" altLang="zh-CN" dirty="0"/>
              <a:t>A</a:t>
            </a:r>
            <a:r>
              <a:rPr lang="zh-CN" altLang="en-US" dirty="0"/>
              <a:t>柱有两个盘子的情况：小盘</a:t>
            </a:r>
            <a:r>
              <a:rPr lang="en-US" altLang="zh-CN" dirty="0"/>
              <a:t>A</a:t>
            </a:r>
            <a:r>
              <a:rPr lang="zh-CN" altLang="en-US" dirty="0"/>
              <a:t>柱</a:t>
            </a:r>
            <a:r>
              <a:rPr lang="zh-CN" altLang="en-US" dirty="0">
                <a:sym typeface="Symbol" pitchFamily="18" charset="2"/>
              </a:rPr>
              <a:t></a:t>
            </a:r>
            <a:r>
              <a:rPr lang="en-US" altLang="zh-CN" dirty="0"/>
              <a:t>B</a:t>
            </a:r>
            <a:r>
              <a:rPr lang="zh-CN" altLang="en-US" dirty="0"/>
              <a:t>柱，大盘</a:t>
            </a:r>
            <a:r>
              <a:rPr lang="en-US" altLang="zh-CN" dirty="0"/>
              <a:t>A</a:t>
            </a:r>
            <a:r>
              <a:rPr lang="zh-CN" altLang="en-US" dirty="0"/>
              <a:t>柱</a:t>
            </a:r>
            <a:r>
              <a:rPr lang="zh-CN" altLang="en-US" dirty="0">
                <a:sym typeface="Symbol" pitchFamily="18" charset="2"/>
              </a:rPr>
              <a:t></a:t>
            </a:r>
            <a:r>
              <a:rPr lang="en-US" altLang="zh-CN" dirty="0"/>
              <a:t>C</a:t>
            </a:r>
            <a:r>
              <a:rPr lang="zh-CN" altLang="en-US" dirty="0"/>
              <a:t>柱，小盘</a:t>
            </a:r>
            <a:r>
              <a:rPr lang="en-US" altLang="zh-CN" dirty="0"/>
              <a:t>B</a:t>
            </a:r>
            <a:r>
              <a:rPr lang="zh-CN" altLang="en-US" dirty="0"/>
              <a:t>柱</a:t>
            </a:r>
            <a:r>
              <a:rPr lang="zh-CN" altLang="en-US" dirty="0">
                <a:sym typeface="Symbol" pitchFamily="18" charset="2"/>
              </a:rPr>
              <a:t></a:t>
            </a:r>
            <a:r>
              <a:rPr lang="en-US" altLang="zh-CN" dirty="0"/>
              <a:t>C</a:t>
            </a:r>
            <a:r>
              <a:rPr lang="zh-CN" altLang="en-US" dirty="0"/>
              <a:t>柱。</a:t>
            </a:r>
          </a:p>
          <a:p>
            <a:pPr lvl="1" algn="just">
              <a:spcBef>
                <a:spcPts val="0"/>
              </a:spcBef>
            </a:pPr>
            <a:r>
              <a:rPr lang="en-US" altLang="zh-CN" dirty="0"/>
              <a:t>A</a:t>
            </a:r>
            <a:r>
              <a:rPr lang="zh-CN" altLang="en-US" dirty="0"/>
              <a:t>柱有</a:t>
            </a:r>
            <a:r>
              <a:rPr lang="en-US" altLang="zh-CN" dirty="0"/>
              <a:t>n</a:t>
            </a:r>
            <a:r>
              <a:rPr lang="zh-CN" altLang="en-US" dirty="0"/>
              <a:t>个盘子的情况：将此问题看成上面</a:t>
            </a:r>
            <a:r>
              <a:rPr lang="en-US" altLang="zh-CN" dirty="0"/>
              <a:t>n-1</a:t>
            </a:r>
            <a:r>
              <a:rPr lang="zh-CN" altLang="en-US" dirty="0"/>
              <a:t>个盘子和最下面第</a:t>
            </a:r>
            <a:r>
              <a:rPr lang="en-US" altLang="zh-CN" dirty="0"/>
              <a:t>n</a:t>
            </a:r>
            <a:r>
              <a:rPr lang="zh-CN" altLang="en-US" dirty="0"/>
              <a:t>个盘子的情况。</a:t>
            </a:r>
            <a:r>
              <a:rPr lang="en-US" altLang="zh-CN" dirty="0"/>
              <a:t>n-1</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B</a:t>
            </a:r>
            <a:r>
              <a:rPr lang="zh-CN" altLang="en-US" dirty="0"/>
              <a:t>柱，第</a:t>
            </a:r>
            <a:r>
              <a:rPr lang="en-US" altLang="zh-CN" dirty="0"/>
              <a:t>n</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C</a:t>
            </a:r>
            <a:r>
              <a:rPr lang="zh-CN" altLang="en-US" dirty="0"/>
              <a:t>柱，</a:t>
            </a:r>
            <a:r>
              <a:rPr lang="en-US" altLang="zh-CN" dirty="0"/>
              <a:t>n-1</a:t>
            </a:r>
            <a:r>
              <a:rPr lang="zh-CN" altLang="en-US" dirty="0"/>
              <a:t>个盘子</a:t>
            </a:r>
            <a:r>
              <a:rPr lang="en-US" altLang="zh-CN" dirty="0"/>
              <a:t>B</a:t>
            </a:r>
            <a:r>
              <a:rPr lang="zh-CN" altLang="en-US" dirty="0"/>
              <a:t>柱</a:t>
            </a:r>
            <a:r>
              <a:rPr lang="zh-CN" altLang="en-US" dirty="0">
                <a:sym typeface="Symbol" pitchFamily="18" charset="2"/>
              </a:rPr>
              <a:t></a:t>
            </a:r>
            <a:r>
              <a:rPr lang="en-US" altLang="zh-CN" dirty="0"/>
              <a:t>C</a:t>
            </a:r>
            <a:r>
              <a:rPr lang="zh-CN" altLang="en-US" dirty="0"/>
              <a:t>柱。问题转化成搬动</a:t>
            </a:r>
            <a:r>
              <a:rPr lang="en-US" altLang="zh-CN" dirty="0"/>
              <a:t>n-1</a:t>
            </a:r>
            <a:r>
              <a:rPr lang="zh-CN" altLang="en-US" dirty="0"/>
              <a:t>个盘子的问题，同样，将</a:t>
            </a:r>
            <a:r>
              <a:rPr lang="en-US" altLang="zh-CN" dirty="0"/>
              <a:t>n-1</a:t>
            </a:r>
            <a:r>
              <a:rPr lang="zh-CN" altLang="en-US" dirty="0"/>
              <a:t>个盘子看成上面</a:t>
            </a:r>
            <a:r>
              <a:rPr lang="en-US" altLang="zh-CN" dirty="0"/>
              <a:t>n-2</a:t>
            </a:r>
            <a:r>
              <a:rPr lang="zh-CN" altLang="en-US" dirty="0"/>
              <a:t>个盘子和下面第</a:t>
            </a:r>
            <a:r>
              <a:rPr lang="en-US" altLang="zh-CN" dirty="0"/>
              <a:t>n-1</a:t>
            </a:r>
            <a:r>
              <a:rPr lang="zh-CN" altLang="en-US" dirty="0"/>
              <a:t>个盘子的情况，进一步转化为搬动</a:t>
            </a:r>
            <a:r>
              <a:rPr lang="en-US" altLang="zh-CN" dirty="0"/>
              <a:t>n-2</a:t>
            </a:r>
            <a:r>
              <a:rPr lang="zh-CN" altLang="en-US" dirty="0"/>
              <a:t>个盘子的问题，</a:t>
            </a:r>
            <a:r>
              <a:rPr lang="en-US" altLang="zh-CN" dirty="0"/>
              <a:t>……</a:t>
            </a:r>
            <a:r>
              <a:rPr lang="zh-CN" altLang="en-US" dirty="0"/>
              <a:t>，类推下去，一直到最后成为搬动一个盘子的问题。</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658863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标准库函数</a:t>
            </a:r>
            <a:endParaRPr lang="en-US" altLang="zh-CN" dirty="0"/>
          </a:p>
          <a:p>
            <a:pPr lvl="1"/>
            <a:r>
              <a:rPr lang="zh-CN" altLang="en-US" dirty="0"/>
              <a:t>程序中可直接使用（调用）系统预定义的标准库函数，但要求在调用前使用编译预处理指令</a:t>
            </a:r>
            <a:r>
              <a:rPr lang="en-US" altLang="zh-CN" dirty="0"/>
              <a:t>include</a:t>
            </a:r>
            <a:r>
              <a:rPr lang="zh-CN" altLang="en-US" dirty="0"/>
              <a:t>将对应的头文件包含进来</a:t>
            </a:r>
            <a:endParaRPr lang="en-US" altLang="zh-CN" dirty="0"/>
          </a:p>
          <a:p>
            <a:r>
              <a:rPr lang="zh-CN" altLang="en-US" dirty="0"/>
              <a:t>用户自定义函数</a:t>
            </a:r>
            <a:endParaRPr lang="en-US" altLang="zh-CN" dirty="0"/>
          </a:p>
          <a:p>
            <a:pPr lvl="1"/>
            <a:r>
              <a:rPr lang="zh-CN" altLang="en-US" dirty="0"/>
              <a:t>由用户自定义的函数与系统预定义的标准库函数的不同点在于，自定义函数的函数名、参数个数、函数返回值类型以及函数所实现的功能等都完全由用户程序来规定（指定）</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211881112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8543956" cy="5205434"/>
          </a:xfrm>
        </p:spPr>
        <p:txBody>
          <a:bodyPr/>
          <a:lstStyle/>
          <a:p>
            <a:r>
              <a:rPr lang="en-US" altLang="zh-CN" dirty="0">
                <a:solidFill>
                  <a:srgbClr val="C00000"/>
                </a:solidFill>
              </a:rPr>
              <a:t>【</a:t>
            </a:r>
            <a:r>
              <a:rPr lang="zh-CN" altLang="en-US" dirty="0">
                <a:solidFill>
                  <a:srgbClr val="C00000"/>
                </a:solidFill>
              </a:rPr>
              <a:t>例</a:t>
            </a:r>
            <a:r>
              <a:rPr lang="en-US" altLang="zh-CN" dirty="0" smtClean="0">
                <a:solidFill>
                  <a:srgbClr val="C00000"/>
                </a:solidFill>
              </a:rPr>
              <a:t>5.23】</a:t>
            </a:r>
            <a:r>
              <a:rPr lang="zh-CN" altLang="en-US" dirty="0"/>
              <a:t>分析</a:t>
            </a:r>
            <a:endParaRPr lang="en-US" altLang="zh-CN" dirty="0"/>
          </a:p>
          <a:p>
            <a:pPr lvl="1"/>
            <a:r>
              <a:rPr lang="en-US" altLang="zh-CN" dirty="0"/>
              <a:t>1.n-1</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B</a:t>
            </a:r>
            <a:r>
              <a:rPr lang="zh-CN" altLang="en-US" dirty="0"/>
              <a:t>柱，借助于</a:t>
            </a:r>
            <a:r>
              <a:rPr lang="en-US" altLang="zh-CN" dirty="0"/>
              <a:t>C</a:t>
            </a:r>
            <a:r>
              <a:rPr lang="zh-CN" altLang="en-US" dirty="0"/>
              <a:t>柱；</a:t>
            </a:r>
          </a:p>
          <a:p>
            <a:pPr lvl="1"/>
            <a:r>
              <a:rPr lang="en-US" altLang="zh-CN" dirty="0"/>
              <a:t>2.</a:t>
            </a:r>
            <a:r>
              <a:rPr lang="zh-CN" altLang="en-US" dirty="0"/>
              <a:t>第</a:t>
            </a:r>
            <a:r>
              <a:rPr lang="en-US" altLang="zh-CN" dirty="0"/>
              <a:t>n</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C</a:t>
            </a:r>
            <a:r>
              <a:rPr lang="zh-CN" altLang="en-US" dirty="0"/>
              <a:t>柱；</a:t>
            </a:r>
          </a:p>
          <a:p>
            <a:pPr lvl="1"/>
            <a:r>
              <a:rPr lang="en-US" altLang="zh-CN" dirty="0"/>
              <a:t>3.n-1</a:t>
            </a:r>
            <a:r>
              <a:rPr lang="zh-CN" altLang="en-US" dirty="0"/>
              <a:t>个盘子</a:t>
            </a:r>
            <a:r>
              <a:rPr lang="en-US" altLang="zh-CN" dirty="0"/>
              <a:t>B</a:t>
            </a:r>
            <a:r>
              <a:rPr lang="zh-CN" altLang="en-US" dirty="0"/>
              <a:t>柱</a:t>
            </a:r>
            <a:r>
              <a:rPr lang="zh-CN" altLang="en-US" dirty="0">
                <a:sym typeface="Symbol" pitchFamily="18" charset="2"/>
              </a:rPr>
              <a:t></a:t>
            </a:r>
            <a:r>
              <a:rPr lang="en-US" altLang="zh-CN" dirty="0"/>
              <a:t>C</a:t>
            </a:r>
            <a:r>
              <a:rPr lang="zh-CN" altLang="en-US" dirty="0"/>
              <a:t>柱，借助于</a:t>
            </a:r>
            <a:r>
              <a:rPr lang="en-US" altLang="zh-CN" dirty="0"/>
              <a:t>A</a:t>
            </a:r>
            <a:r>
              <a:rPr lang="zh-CN" altLang="en-US" dirty="0"/>
              <a:t>柱；</a:t>
            </a:r>
          </a:p>
          <a:p>
            <a:pPr lvl="1"/>
            <a:r>
              <a:rPr lang="zh-CN" altLang="en-US" dirty="0"/>
              <a:t>其中步骤</a:t>
            </a:r>
            <a:r>
              <a:rPr lang="en-US" altLang="zh-CN" dirty="0"/>
              <a:t>1</a:t>
            </a:r>
            <a:r>
              <a:rPr lang="zh-CN" altLang="en-US" dirty="0"/>
              <a:t>和步骤</a:t>
            </a:r>
            <a:r>
              <a:rPr lang="en-US" altLang="zh-CN" dirty="0"/>
              <a:t>3</a:t>
            </a:r>
            <a:r>
              <a:rPr lang="zh-CN" altLang="en-US" dirty="0"/>
              <a:t>继续递归下去，直至搬动一个盘子为止。由此，可以定义两个函数，一个是递归函数，命名为</a:t>
            </a:r>
            <a:r>
              <a:rPr lang="en-US" altLang="zh-CN" dirty="0" err="1">
                <a:solidFill>
                  <a:srgbClr val="00B050"/>
                </a:solidFill>
              </a:rPr>
              <a:t>hanoi</a:t>
            </a:r>
            <a:r>
              <a:rPr lang="en-US" altLang="zh-CN" dirty="0">
                <a:solidFill>
                  <a:srgbClr val="00B050"/>
                </a:solidFill>
              </a:rPr>
              <a:t>(</a:t>
            </a:r>
            <a:r>
              <a:rPr lang="en-US" altLang="zh-CN" dirty="0" err="1">
                <a:solidFill>
                  <a:srgbClr val="00B050"/>
                </a:solidFill>
              </a:rPr>
              <a:t>int</a:t>
            </a:r>
            <a:r>
              <a:rPr lang="en-US" altLang="zh-CN" dirty="0">
                <a:solidFill>
                  <a:srgbClr val="00B050"/>
                </a:solidFill>
              </a:rPr>
              <a:t> n, char source, char temp, char target)</a:t>
            </a:r>
            <a:r>
              <a:rPr lang="zh-CN" altLang="en-US" dirty="0"/>
              <a:t>，实现将</a:t>
            </a:r>
            <a:r>
              <a:rPr lang="en-US" altLang="zh-CN" dirty="0"/>
              <a:t>n</a:t>
            </a:r>
            <a:r>
              <a:rPr lang="zh-CN" altLang="en-US" dirty="0"/>
              <a:t>个盘子从源柱</a:t>
            </a:r>
            <a:r>
              <a:rPr lang="en-US" altLang="zh-CN" dirty="0"/>
              <a:t>source</a:t>
            </a:r>
            <a:r>
              <a:rPr lang="zh-CN" altLang="en-US" dirty="0"/>
              <a:t>借助中间柱</a:t>
            </a:r>
            <a:r>
              <a:rPr lang="en-US" altLang="zh-CN" dirty="0"/>
              <a:t>temp</a:t>
            </a:r>
            <a:r>
              <a:rPr lang="zh-CN" altLang="en-US" dirty="0"/>
              <a:t>搬到目标柱</a:t>
            </a:r>
            <a:r>
              <a:rPr lang="en-US" altLang="zh-CN" dirty="0"/>
              <a:t>target</a:t>
            </a:r>
            <a:r>
              <a:rPr lang="zh-CN" altLang="en-US" dirty="0"/>
              <a:t>；另一个命名为</a:t>
            </a:r>
            <a:r>
              <a:rPr lang="en-US" altLang="zh-CN" dirty="0">
                <a:solidFill>
                  <a:srgbClr val="00B050"/>
                </a:solidFill>
              </a:rPr>
              <a:t>move(char source, char target)</a:t>
            </a:r>
            <a:r>
              <a:rPr lang="zh-CN" altLang="en-US" dirty="0"/>
              <a:t>，用来输出搬动一个盘子的提示信息。</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1410949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4784"/>
            <a:ext cx="8229600" cy="4500562"/>
          </a:xfrm>
        </p:spPr>
        <p:txBody>
          <a:bodyPr/>
          <a:lstStyle/>
          <a:p>
            <a:pPr marL="0" indent="0">
              <a:buNone/>
            </a:pPr>
            <a:r>
              <a:rPr lang="zh-CN" altLang="en-US" dirty="0" smtClean="0"/>
              <a:t>函数</a:t>
            </a:r>
            <a:r>
              <a:rPr lang="en-US" altLang="zh-CN" dirty="0"/>
              <a:t>move</a:t>
            </a:r>
            <a:r>
              <a:rPr lang="zh-CN" altLang="en-US" dirty="0"/>
              <a:t>的定义</a:t>
            </a:r>
            <a:endParaRPr lang="en-US" altLang="zh-CN" dirty="0"/>
          </a:p>
          <a:p>
            <a:pPr>
              <a:buNone/>
            </a:pPr>
            <a:r>
              <a:rPr kumimoji="1" lang="en-US" altLang="zh-CN" sz="2800" b="1" dirty="0">
                <a:solidFill>
                  <a:srgbClr val="0000FF"/>
                </a:solidFill>
                <a:latin typeface="Courier New" pitchFamily="49" charset="0"/>
                <a:ea typeface="宋体" charset="-122"/>
                <a:cs typeface="Courier New" pitchFamily="49" charset="0"/>
              </a:rPr>
              <a:t>void</a:t>
            </a:r>
            <a:r>
              <a:rPr kumimoji="1" lang="en-US" altLang="zh-CN" sz="2800" b="1" dirty="0">
                <a:solidFill>
                  <a:srgbClr val="000000"/>
                </a:solidFill>
                <a:latin typeface="Courier New" pitchFamily="49" charset="0"/>
                <a:ea typeface="幼圆" pitchFamily="49" charset="-122"/>
                <a:cs typeface="Courier New" pitchFamily="49" charset="0"/>
              </a:rPr>
              <a:t> move(</a:t>
            </a:r>
            <a:r>
              <a:rPr kumimoji="1" lang="en-US" altLang="zh-CN" sz="2800" b="1" dirty="0">
                <a:solidFill>
                  <a:srgbClr val="0000FF"/>
                </a:solidFill>
                <a:latin typeface="Courier New" pitchFamily="49" charset="0"/>
                <a:ea typeface="宋体" charset="-122"/>
                <a:cs typeface="Courier New" pitchFamily="49" charset="0"/>
              </a:rPr>
              <a:t>char</a:t>
            </a: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source,</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a:solidFill>
                  <a:srgbClr val="000000"/>
                </a:solidFill>
                <a:latin typeface="Courier New" pitchFamily="49" charset="0"/>
                <a:ea typeface="幼圆" pitchFamily="49" charset="-122"/>
                <a:cs typeface="Courier New" pitchFamily="49" charset="0"/>
              </a:rPr>
              <a:t> target)</a:t>
            </a:r>
          </a:p>
          <a:p>
            <a:pPr>
              <a:buNone/>
            </a:pPr>
            <a:r>
              <a:rPr kumimoji="1" lang="en-US" altLang="zh-CN" sz="2800" b="1" dirty="0">
                <a:solidFill>
                  <a:srgbClr val="000000"/>
                </a:solidFill>
                <a:latin typeface="Courier New" pitchFamily="49" charset="0"/>
                <a:ea typeface="幼圆" pitchFamily="49" charset="-122"/>
                <a:cs typeface="Courier New" pitchFamily="49" charset="0"/>
              </a:rPr>
              <a:t>{</a:t>
            </a:r>
          </a:p>
          <a:p>
            <a:pPr>
              <a:buNone/>
            </a:pPr>
            <a:r>
              <a:rPr kumimoji="1" lang="en-US" altLang="zh-CN" sz="2800" b="1" dirty="0">
                <a:solidFill>
                  <a:srgbClr val="000000"/>
                </a:solidFill>
                <a:latin typeface="Courier New" pitchFamily="49" charset="0"/>
                <a:ea typeface="幼圆" pitchFamily="49" charset="-122"/>
                <a:cs typeface="Courier New" pitchFamily="49" charset="0"/>
              </a:rPr>
              <a:t>  </a:t>
            </a:r>
            <a:r>
              <a:rPr kumimoji="1" lang="en-US" altLang="zh-CN" sz="2800" b="1" dirty="0" err="1">
                <a:solidFill>
                  <a:srgbClr val="000000"/>
                </a:solidFill>
                <a:latin typeface="Courier New" pitchFamily="49" charset="0"/>
                <a:ea typeface="幼圆" pitchFamily="49" charset="-122"/>
                <a:cs typeface="Courier New" pitchFamily="49" charset="0"/>
              </a:rPr>
              <a:t>cout</a:t>
            </a:r>
            <a:r>
              <a:rPr kumimoji="1" lang="en-US" altLang="zh-CN" sz="2800" b="1" dirty="0">
                <a:solidFill>
                  <a:srgbClr val="000000"/>
                </a:solidFill>
                <a:latin typeface="Courier New" pitchFamily="49" charset="0"/>
                <a:ea typeface="幼圆" pitchFamily="49" charset="-122"/>
                <a:cs typeface="Courier New" pitchFamily="49" charset="0"/>
              </a:rPr>
              <a:t>&lt;&lt;source</a:t>
            </a:r>
            <a:r>
              <a:rPr kumimoji="1" lang="en-US" altLang="zh-CN" sz="2800" b="1" dirty="0" smtClean="0">
                <a:solidFill>
                  <a:srgbClr val="000000"/>
                </a:solidFill>
                <a:latin typeface="Courier New" pitchFamily="49" charset="0"/>
                <a:ea typeface="幼圆" pitchFamily="49" charset="-122"/>
                <a:cs typeface="Courier New" pitchFamily="49" charset="0"/>
              </a:rPr>
              <a:t>&lt;&lt;</a:t>
            </a:r>
            <a:r>
              <a:rPr lang="en-US" altLang="zh-CN" b="1" dirty="0">
                <a:latin typeface="Courier New" pitchFamily="49" charset="0"/>
                <a:cs typeface="Courier New" pitchFamily="49" charset="0"/>
              </a:rPr>
              <a:t>"</a:t>
            </a:r>
            <a:r>
              <a:rPr kumimoji="1" lang="en-US" altLang="zh-CN" sz="2800" b="1" dirty="0" smtClean="0">
                <a:solidFill>
                  <a:srgbClr val="000000"/>
                </a:solidFill>
                <a:latin typeface="Courier New" pitchFamily="49" charset="0"/>
                <a:ea typeface="幼圆" pitchFamily="49" charset="-122"/>
                <a:cs typeface="Courier New" pitchFamily="49" charset="0"/>
              </a:rPr>
              <a:t>=&gt;"&lt;&lt;</a:t>
            </a:r>
            <a:r>
              <a:rPr kumimoji="1" lang="en-US" altLang="zh-CN" sz="2800" b="1" dirty="0">
                <a:solidFill>
                  <a:srgbClr val="000000"/>
                </a:solidFill>
                <a:latin typeface="Courier New" pitchFamily="49" charset="0"/>
                <a:ea typeface="幼圆" pitchFamily="49" charset="-122"/>
                <a:cs typeface="Courier New" pitchFamily="49" charset="0"/>
              </a:rPr>
              <a:t>target&lt;&lt;</a:t>
            </a:r>
            <a:r>
              <a:rPr kumimoji="1" lang="en-US" altLang="zh-CN" sz="2800" b="1" dirty="0" err="1">
                <a:solidFill>
                  <a:srgbClr val="000000"/>
                </a:solidFill>
                <a:latin typeface="Courier New" pitchFamily="49" charset="0"/>
                <a:ea typeface="幼圆" pitchFamily="49" charset="-122"/>
                <a:cs typeface="Courier New" pitchFamily="49" charset="0"/>
              </a:rPr>
              <a:t>endl</a:t>
            </a:r>
            <a:r>
              <a:rPr kumimoji="1" lang="en-US" altLang="zh-CN" sz="2800" b="1" dirty="0">
                <a:solidFill>
                  <a:srgbClr val="000000"/>
                </a:solidFill>
                <a:latin typeface="Courier New" pitchFamily="49" charset="0"/>
                <a:ea typeface="幼圆" pitchFamily="49" charset="-122"/>
                <a:cs typeface="Courier New" pitchFamily="49" charset="0"/>
              </a:rPr>
              <a:t>;</a:t>
            </a:r>
          </a:p>
          <a:p>
            <a:pPr>
              <a:buNone/>
            </a:pPr>
            <a:r>
              <a:rPr kumimoji="1" lang="en-US" altLang="zh-CN" sz="2800" b="1" dirty="0">
                <a:solidFill>
                  <a:srgbClr val="000000"/>
                </a:solidFill>
                <a:latin typeface="Courier New" pitchFamily="49" charset="0"/>
                <a:ea typeface="幼圆" pitchFamily="49" charset="-122"/>
                <a:cs typeface="Courier New" pitchFamily="49" charset="0"/>
              </a:rPr>
              <a:t>}</a:t>
            </a:r>
            <a:endParaRPr lang="en-US" altLang="zh-CN"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1887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76872"/>
          </a:xfrm>
        </p:spPr>
        <p:txBody>
          <a:bodyPr/>
          <a:lstStyle/>
          <a:p>
            <a:pPr marL="0" indent="0">
              <a:buNone/>
            </a:pPr>
            <a:r>
              <a:rPr lang="zh-CN" altLang="en-US" dirty="0" smtClean="0"/>
              <a:t>递归函数</a:t>
            </a:r>
            <a:r>
              <a:rPr lang="en-US" altLang="zh-CN" dirty="0" err="1"/>
              <a:t>hanoi</a:t>
            </a:r>
            <a:r>
              <a:rPr lang="zh-CN" altLang="en-US" dirty="0"/>
              <a:t>的定义</a:t>
            </a:r>
            <a:endParaRPr lang="en-US" altLang="zh-CN" dirty="0"/>
          </a:p>
          <a:p>
            <a:pPr>
              <a:spcBef>
                <a:spcPts val="0"/>
              </a:spcBef>
              <a:buNone/>
            </a:pPr>
            <a:r>
              <a:rPr kumimoji="1" lang="en-US" altLang="zh-CN" sz="2400" b="1" dirty="0">
                <a:solidFill>
                  <a:srgbClr val="0000FF"/>
                </a:solidFill>
                <a:latin typeface="Courier New" pitchFamily="49" charset="0"/>
                <a:ea typeface="宋体" charset="-122"/>
                <a:cs typeface="Courier New" pitchFamily="49" charset="0"/>
              </a:rPr>
              <a:t>void</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hanoi</a:t>
            </a:r>
            <a:r>
              <a:rPr kumimoji="1" lang="en-US" altLang="zh-CN" sz="2400" b="1" dirty="0">
                <a:latin typeface="Courier New" pitchFamily="49" charset="0"/>
                <a:ea typeface="宋体" charset="-122"/>
                <a:cs typeface="Courier New" pitchFamily="49" charset="0"/>
              </a:rPr>
              <a:t>(</a:t>
            </a:r>
            <a:r>
              <a:rPr kumimoji="1" lang="en-US" altLang="zh-CN" sz="2400" b="1" dirty="0" err="1">
                <a:solidFill>
                  <a:srgbClr val="0000FF"/>
                </a:solidFill>
                <a:latin typeface="Courier New" pitchFamily="49" charset="0"/>
                <a:ea typeface="宋体" charset="-122"/>
                <a:cs typeface="Courier New" pitchFamily="49" charset="0"/>
              </a:rPr>
              <a:t>int</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n,</a:t>
            </a:r>
            <a:r>
              <a:rPr kumimoji="1" lang="en-US" altLang="zh-CN" sz="2400" b="1" dirty="0" err="1">
                <a:solidFill>
                  <a:srgbClr val="0000FF"/>
                </a:solidFill>
                <a:latin typeface="Courier New" pitchFamily="49" charset="0"/>
                <a:ea typeface="宋体" charset="-122"/>
                <a:cs typeface="Courier New" pitchFamily="49" charset="0"/>
              </a:rPr>
              <a:t>char</a:t>
            </a:r>
            <a:r>
              <a:rPr kumimoji="1" lang="en-US" altLang="zh-CN" sz="2400" b="1" dirty="0">
                <a:solidFill>
                  <a:srgbClr val="0000FF"/>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source,</a:t>
            </a:r>
            <a:r>
              <a:rPr kumimoji="1" lang="en-US" altLang="zh-CN" sz="2400" b="1" dirty="0" err="1">
                <a:solidFill>
                  <a:srgbClr val="0000FF"/>
                </a:solidFill>
                <a:latin typeface="Courier New" pitchFamily="49" charset="0"/>
                <a:ea typeface="宋体" charset="-122"/>
                <a:cs typeface="Courier New" pitchFamily="49" charset="0"/>
              </a:rPr>
              <a:t>char</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temp,</a:t>
            </a:r>
            <a:r>
              <a:rPr kumimoji="1" lang="en-US" altLang="zh-CN" sz="2400" b="1" dirty="0" err="1">
                <a:solidFill>
                  <a:srgbClr val="0000FF"/>
                </a:solidFill>
                <a:latin typeface="Courier New" pitchFamily="49" charset="0"/>
                <a:ea typeface="宋体" charset="-122"/>
                <a:cs typeface="Courier New" pitchFamily="49" charset="0"/>
              </a:rPr>
              <a:t>char</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latin typeface="Courier New" pitchFamily="49" charset="0"/>
                <a:ea typeface="宋体" charset="-122"/>
                <a:cs typeface="Courier New" pitchFamily="49" charset="0"/>
              </a:rPr>
              <a:t>target){</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00FF"/>
                </a:solidFill>
                <a:latin typeface="Courier New" pitchFamily="49" charset="0"/>
                <a:ea typeface="宋体" charset="-122"/>
                <a:cs typeface="Courier New" pitchFamily="49" charset="0"/>
              </a:rPr>
              <a:t>if</a:t>
            </a:r>
            <a:r>
              <a:rPr kumimoji="1" lang="en-US" altLang="zh-CN" sz="2400" b="1" dirty="0">
                <a:latin typeface="Courier New" pitchFamily="49" charset="0"/>
                <a:ea typeface="宋体" charset="-122"/>
                <a:cs typeface="Courier New" pitchFamily="49" charset="0"/>
              </a:rPr>
              <a:t>(n==1)</a:t>
            </a:r>
          </a:p>
          <a:p>
            <a:pPr>
              <a:spcBef>
                <a:spcPts val="0"/>
              </a:spcBef>
              <a:buNone/>
            </a:pPr>
            <a:r>
              <a:rPr kumimoji="1" lang="en-US" altLang="zh-CN" sz="2400" b="1" dirty="0">
                <a:latin typeface="Courier New" pitchFamily="49" charset="0"/>
                <a:ea typeface="宋体" charset="-122"/>
                <a:cs typeface="Courier New" pitchFamily="49" charset="0"/>
              </a:rPr>
              <a:t>		move(</a:t>
            </a:r>
            <a:r>
              <a:rPr kumimoji="1" lang="en-US" altLang="zh-CN" sz="2400" b="1" dirty="0" err="1">
                <a:latin typeface="Courier New" pitchFamily="49" charset="0"/>
                <a:ea typeface="宋体" charset="-122"/>
                <a:cs typeface="Courier New" pitchFamily="49" charset="0"/>
              </a:rPr>
              <a:t>source,target</a:t>
            </a:r>
            <a:r>
              <a:rPr kumimoji="1" lang="en-US" altLang="zh-CN" sz="2400" b="1" dirty="0">
                <a:latin typeface="Courier New" pitchFamily="49" charset="0"/>
                <a:ea typeface="宋体" charset="-122"/>
                <a:cs typeface="Courier New" pitchFamily="49" charset="0"/>
              </a:rPr>
              <a:t>);</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00FF"/>
                </a:solidFill>
                <a:latin typeface="Courier New" pitchFamily="49" charset="0"/>
                <a:ea typeface="宋体" charset="-122"/>
                <a:cs typeface="Courier New" pitchFamily="49" charset="0"/>
              </a:rPr>
              <a:t>else</a:t>
            </a:r>
            <a:r>
              <a:rPr kumimoji="1" lang="en-US" altLang="zh-CN" sz="2400" b="1" dirty="0">
                <a:latin typeface="Courier New" pitchFamily="49" charset="0"/>
                <a:ea typeface="宋体" charset="-122"/>
                <a:cs typeface="Courier New" pitchFamily="49" charset="0"/>
              </a:rPr>
              <a:t>{</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B050"/>
                </a:solidFill>
                <a:latin typeface="Courier New" pitchFamily="49" charset="0"/>
                <a:ea typeface="宋体" charset="-122"/>
                <a:cs typeface="Courier New" pitchFamily="49" charset="0"/>
              </a:rPr>
              <a:t>//</a:t>
            </a:r>
            <a:r>
              <a:rPr kumimoji="1" lang="zh-CN" altLang="en-US" sz="2400" b="1" dirty="0">
                <a:solidFill>
                  <a:srgbClr val="00B050"/>
                </a:solidFill>
                <a:latin typeface="Courier New" pitchFamily="49" charset="0"/>
                <a:ea typeface="宋体" charset="-122"/>
                <a:cs typeface="Courier New" pitchFamily="49" charset="0"/>
              </a:rPr>
              <a:t>将</a:t>
            </a:r>
            <a:r>
              <a:rPr kumimoji="1" lang="en-US" altLang="zh-CN" sz="2400" b="1" dirty="0">
                <a:solidFill>
                  <a:srgbClr val="00B050"/>
                </a:solidFill>
                <a:latin typeface="Courier New" pitchFamily="49" charset="0"/>
                <a:ea typeface="宋体" charset="-122"/>
                <a:cs typeface="Courier New" pitchFamily="49" charset="0"/>
              </a:rPr>
              <a:t>n-1</a:t>
            </a:r>
            <a:r>
              <a:rPr kumimoji="1" lang="zh-CN" altLang="en-US" sz="2400" b="1" dirty="0">
                <a:solidFill>
                  <a:srgbClr val="00B050"/>
                </a:solidFill>
                <a:latin typeface="Courier New" pitchFamily="49" charset="0"/>
                <a:ea typeface="宋体" charset="-122"/>
                <a:cs typeface="Courier New" pitchFamily="49" charset="0"/>
              </a:rPr>
              <a:t>个盘子搬到中间柱</a:t>
            </a:r>
            <a:endParaRPr kumimoji="1" lang="en-US" altLang="zh-CN" sz="2400" b="1" dirty="0">
              <a:solidFill>
                <a:schemeClr val="tx2"/>
              </a:solidFill>
              <a:latin typeface="Courier New" pitchFamily="49" charset="0"/>
              <a:ea typeface="宋体" charset="-122"/>
              <a:cs typeface="Courier New" pitchFamily="49" charset="0"/>
            </a:endParaRP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hanoi</a:t>
            </a:r>
            <a:r>
              <a:rPr kumimoji="1" lang="en-US" altLang="zh-CN" sz="2400" b="1" dirty="0">
                <a:latin typeface="Courier New" pitchFamily="49" charset="0"/>
                <a:ea typeface="宋体" charset="-122"/>
                <a:cs typeface="Courier New" pitchFamily="49" charset="0"/>
              </a:rPr>
              <a:t>(n-1,source,target,temp);</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B050"/>
                </a:solidFill>
                <a:latin typeface="Courier New" pitchFamily="49" charset="0"/>
                <a:ea typeface="宋体" charset="-122"/>
                <a:cs typeface="Courier New" pitchFamily="49" charset="0"/>
              </a:rPr>
              <a:t>//</a:t>
            </a:r>
            <a:r>
              <a:rPr kumimoji="1" lang="zh-CN" altLang="en-US" sz="2400" b="1" dirty="0">
                <a:solidFill>
                  <a:srgbClr val="00B050"/>
                </a:solidFill>
                <a:latin typeface="Courier New" pitchFamily="49" charset="0"/>
                <a:ea typeface="宋体" charset="-122"/>
                <a:cs typeface="Courier New" pitchFamily="49" charset="0"/>
              </a:rPr>
              <a:t>将最后一个盘子搬到目标柱</a:t>
            </a:r>
          </a:p>
          <a:p>
            <a:pPr>
              <a:spcBef>
                <a:spcPts val="0"/>
              </a:spcBef>
              <a:buNone/>
            </a:pPr>
            <a:r>
              <a:rPr kumimoji="1" lang="zh-CN" altLang="en-US" sz="2400" b="1" dirty="0">
                <a:solidFill>
                  <a:schemeClr val="tx2"/>
                </a:solidFill>
                <a:latin typeface="Courier New" pitchFamily="49" charset="0"/>
                <a:ea typeface="宋体" charset="-122"/>
                <a:cs typeface="Courier New" pitchFamily="49" charset="0"/>
              </a:rPr>
              <a:t>    </a:t>
            </a:r>
            <a:r>
              <a:rPr kumimoji="1" lang="zh-CN" altLang="en-US" sz="2400" b="1" dirty="0">
                <a:latin typeface="Courier New" pitchFamily="49" charset="0"/>
                <a:ea typeface="宋体" charset="-122"/>
                <a:cs typeface="Courier New" pitchFamily="49" charset="0"/>
              </a:rPr>
              <a:t>	</a:t>
            </a:r>
            <a:r>
              <a:rPr kumimoji="1" lang="en-US" altLang="zh-CN" sz="2400" b="1" dirty="0">
                <a:latin typeface="Courier New" pitchFamily="49" charset="0"/>
                <a:ea typeface="宋体" charset="-122"/>
                <a:cs typeface="Courier New" pitchFamily="49" charset="0"/>
              </a:rPr>
              <a:t>move(</a:t>
            </a:r>
            <a:r>
              <a:rPr kumimoji="1" lang="en-US" altLang="zh-CN" sz="2400" b="1" dirty="0" err="1">
                <a:latin typeface="Courier New" pitchFamily="49" charset="0"/>
                <a:ea typeface="宋体" charset="-122"/>
                <a:cs typeface="Courier New" pitchFamily="49" charset="0"/>
              </a:rPr>
              <a:t>source,target</a:t>
            </a:r>
            <a:r>
              <a:rPr kumimoji="1" lang="en-US" altLang="zh-CN" sz="2400" b="1" dirty="0">
                <a:latin typeface="Courier New" pitchFamily="49" charset="0"/>
                <a:ea typeface="宋体" charset="-122"/>
                <a:cs typeface="Courier New" pitchFamily="49" charset="0"/>
              </a:rPr>
              <a:t>); </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B050"/>
                </a:solidFill>
                <a:latin typeface="Courier New" pitchFamily="49" charset="0"/>
                <a:ea typeface="宋体" charset="-122"/>
                <a:cs typeface="Courier New" pitchFamily="49" charset="0"/>
              </a:rPr>
              <a:t>//</a:t>
            </a:r>
            <a:r>
              <a:rPr kumimoji="1" lang="zh-CN" altLang="en-US" sz="2400" b="1" dirty="0">
                <a:solidFill>
                  <a:srgbClr val="00B050"/>
                </a:solidFill>
                <a:latin typeface="Courier New" pitchFamily="49" charset="0"/>
                <a:ea typeface="宋体" charset="-122"/>
                <a:cs typeface="Courier New" pitchFamily="49" charset="0"/>
              </a:rPr>
              <a:t>将</a:t>
            </a:r>
            <a:r>
              <a:rPr kumimoji="1" lang="en-US" altLang="zh-CN" sz="2400" b="1" dirty="0">
                <a:solidFill>
                  <a:srgbClr val="00B050"/>
                </a:solidFill>
                <a:latin typeface="Courier New" pitchFamily="49" charset="0"/>
                <a:ea typeface="宋体" charset="-122"/>
                <a:cs typeface="Courier New" pitchFamily="49" charset="0"/>
              </a:rPr>
              <a:t>n-1</a:t>
            </a:r>
            <a:r>
              <a:rPr kumimoji="1" lang="zh-CN" altLang="en-US" sz="2400" b="1" dirty="0">
                <a:solidFill>
                  <a:srgbClr val="00B050"/>
                </a:solidFill>
                <a:latin typeface="Courier New" pitchFamily="49" charset="0"/>
                <a:ea typeface="宋体" charset="-122"/>
                <a:cs typeface="Courier New" pitchFamily="49" charset="0"/>
              </a:rPr>
              <a:t>个盘子搬到目标柱</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zh-CN" altLang="en-US"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hanoi</a:t>
            </a:r>
            <a:r>
              <a:rPr kumimoji="1" lang="en-US" altLang="zh-CN" sz="2400" b="1" dirty="0">
                <a:latin typeface="Courier New" pitchFamily="49" charset="0"/>
                <a:ea typeface="宋体" charset="-122"/>
                <a:cs typeface="Courier New" pitchFamily="49" charset="0"/>
              </a:rPr>
              <a:t>(n-1,temp,source,target);</a:t>
            </a:r>
          </a:p>
          <a:p>
            <a:pPr>
              <a:spcBef>
                <a:spcPts val="0"/>
              </a:spcBef>
              <a:buNone/>
            </a:pPr>
            <a:r>
              <a:rPr kumimoji="1" lang="en-US" altLang="zh-CN" sz="2400" b="1" dirty="0">
                <a:latin typeface="Courier New" pitchFamily="49" charset="0"/>
                <a:ea typeface="宋体" charset="-122"/>
                <a:cs typeface="Courier New" pitchFamily="49" charset="0"/>
              </a:rPr>
              <a:t>	}		</a:t>
            </a:r>
          </a:p>
          <a:p>
            <a:pPr>
              <a:spcBef>
                <a:spcPts val="0"/>
              </a:spcBef>
              <a:buNone/>
            </a:pPr>
            <a:r>
              <a:rPr kumimoji="1" lang="en-US" altLang="zh-CN" sz="2400" b="1" dirty="0">
                <a:latin typeface="Courier New" pitchFamily="49" charset="0"/>
                <a:ea typeface="宋体" charset="-122"/>
                <a:cs typeface="Courier New" pitchFamily="49" charset="0"/>
              </a:rPr>
              <a:t>}</a:t>
            </a:r>
          </a:p>
          <a:p>
            <a:pPr>
              <a:buNone/>
            </a:pPr>
            <a:r>
              <a:rPr kumimoji="1" lang="en-US" altLang="zh-CN" sz="2400" dirty="0">
                <a:solidFill>
                  <a:schemeClr val="tx2"/>
                </a:solidFill>
                <a:latin typeface="Courier New" pitchFamily="49" charset="0"/>
                <a:ea typeface="宋体" charset="-122"/>
                <a:cs typeface="Courier New" pitchFamily="49" charset="0"/>
              </a:rPr>
              <a:t>          </a:t>
            </a:r>
            <a:endParaRPr lang="zh-CN" altLang="en-US" sz="2400" dirty="0">
              <a:solidFill>
                <a:schemeClr val="tx2"/>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351197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kumimoji="1" lang="en-US" altLang="zh-CN" sz="2800" b="1" dirty="0" smtClean="0">
                <a:solidFill>
                  <a:srgbClr val="0000FF"/>
                </a:solidFill>
                <a:latin typeface="Courier New" pitchFamily="49" charset="0"/>
                <a:ea typeface="宋体" charset="-122"/>
                <a:cs typeface="Courier New" pitchFamily="49" charset="0"/>
              </a:rPr>
              <a:t>#</a:t>
            </a:r>
            <a:r>
              <a:rPr kumimoji="1" lang="en-US" altLang="zh-CN" sz="2800" b="1" dirty="0">
                <a:solidFill>
                  <a:srgbClr val="0000FF"/>
                </a:solidFill>
                <a:latin typeface="Courier New" pitchFamily="49" charset="0"/>
                <a:ea typeface="宋体" charset="-122"/>
                <a:cs typeface="Courier New" pitchFamily="49" charset="0"/>
              </a:rPr>
              <a:t>include</a:t>
            </a:r>
            <a:r>
              <a:rPr kumimoji="1" lang="en-US" altLang="zh-CN" sz="2800" b="1" dirty="0">
                <a:latin typeface="Courier New" pitchFamily="49" charset="0"/>
                <a:ea typeface="宋体" charset="-122"/>
                <a:cs typeface="Courier New" pitchFamily="49" charset="0"/>
              </a:rPr>
              <a:t>&lt;</a:t>
            </a:r>
            <a:r>
              <a:rPr kumimoji="1" lang="en-US" altLang="zh-CN" sz="2800" b="1" dirty="0" err="1">
                <a:latin typeface="Courier New" pitchFamily="49" charset="0"/>
                <a:ea typeface="宋体" charset="-122"/>
                <a:cs typeface="Courier New" pitchFamily="49" charset="0"/>
              </a:rPr>
              <a:t>iostream</a:t>
            </a:r>
            <a:r>
              <a:rPr kumimoji="1" lang="en-US" altLang="zh-CN" sz="2800" b="1" dirty="0">
                <a:latin typeface="Courier New" pitchFamily="49" charset="0"/>
                <a:ea typeface="宋体" charset="-122"/>
                <a:cs typeface="Courier New" pitchFamily="49" charset="0"/>
              </a:rPr>
              <a:t>&gt;</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using namespace </a:t>
            </a:r>
            <a:r>
              <a:rPr kumimoji="1" lang="en-US" altLang="zh-CN" sz="2800" b="1" dirty="0">
                <a:latin typeface="Courier New" pitchFamily="49" charset="0"/>
                <a:ea typeface="宋体" charset="-122"/>
                <a:cs typeface="Courier New" pitchFamily="49" charset="0"/>
              </a:rPr>
              <a:t>std;</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void</a:t>
            </a:r>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move(</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err="1">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a:latin typeface="Courier New" pitchFamily="49" charset="0"/>
                <a:ea typeface="宋体" charset="-122"/>
                <a:cs typeface="Courier New" pitchFamily="49" charset="0"/>
              </a:rPr>
              <a:t>);</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void</a:t>
            </a: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hanoi</a:t>
            </a:r>
            <a:r>
              <a:rPr kumimoji="1" lang="en-US" altLang="zh-CN" sz="2800" b="1" dirty="0">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int</a:t>
            </a:r>
            <a:r>
              <a:rPr kumimoji="1" lang="en-US" altLang="zh-CN" sz="2800" b="1" dirty="0" err="1">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err="1">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err="1">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a:latin typeface="Courier New" pitchFamily="49" charset="0"/>
                <a:ea typeface="宋体" charset="-122"/>
                <a:cs typeface="Courier New" pitchFamily="49" charset="0"/>
              </a:rPr>
              <a:t>);</a:t>
            </a:r>
          </a:p>
          <a:p>
            <a:pPr>
              <a:spcBef>
                <a:spcPts val="0"/>
              </a:spcBef>
              <a:buNone/>
            </a:pPr>
            <a:r>
              <a:rPr kumimoji="1" lang="en-US" altLang="zh-CN" sz="2800" b="1" dirty="0" err="1">
                <a:solidFill>
                  <a:srgbClr val="0000FF"/>
                </a:solidFill>
                <a:latin typeface="Courier New" pitchFamily="49" charset="0"/>
                <a:ea typeface="宋体" charset="-122"/>
                <a:cs typeface="Courier New" pitchFamily="49" charset="0"/>
              </a:rPr>
              <a:t>int</a:t>
            </a:r>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main(){</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	</a:t>
            </a:r>
            <a:r>
              <a:rPr kumimoji="1" lang="en-US" altLang="zh-CN" sz="2800" b="1" dirty="0" err="1">
                <a:solidFill>
                  <a:srgbClr val="0000FF"/>
                </a:solidFill>
                <a:latin typeface="Courier New" pitchFamily="49" charset="0"/>
                <a:ea typeface="宋体" charset="-122"/>
                <a:cs typeface="Courier New" pitchFamily="49" charset="0"/>
              </a:rPr>
              <a:t>int</a:t>
            </a:r>
            <a:r>
              <a:rPr kumimoji="1" lang="en-US" altLang="zh-CN" sz="2800" b="1" dirty="0">
                <a:solidFill>
                  <a:srgbClr val="0000FF"/>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n;</a:t>
            </a:r>
          </a:p>
          <a:p>
            <a:pPr>
              <a:spcBef>
                <a:spcPts val="0"/>
              </a:spcBef>
              <a:buNone/>
            </a:pP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cout</a:t>
            </a:r>
            <a:r>
              <a:rPr kumimoji="1" lang="en-US" altLang="zh-CN" sz="2800" b="1" dirty="0">
                <a:latin typeface="Courier New" pitchFamily="49" charset="0"/>
                <a:ea typeface="宋体" charset="-122"/>
                <a:cs typeface="Courier New" pitchFamily="49" charset="0"/>
              </a:rPr>
              <a:t>&lt;&lt;"</a:t>
            </a:r>
            <a:r>
              <a:rPr kumimoji="1" lang="zh-CN" altLang="en-US" sz="2800" b="1" dirty="0">
                <a:latin typeface="Courier New" pitchFamily="49" charset="0"/>
                <a:ea typeface="宋体" charset="-122"/>
                <a:cs typeface="Courier New" pitchFamily="49" charset="0"/>
              </a:rPr>
              <a:t>输入盘子数：</a:t>
            </a:r>
            <a:r>
              <a:rPr kumimoji="1" lang="en-US" altLang="zh-CN" sz="2800" b="1" dirty="0">
                <a:latin typeface="Courier New" pitchFamily="49" charset="0"/>
                <a:ea typeface="宋体" charset="-122"/>
                <a:cs typeface="Courier New" pitchFamily="49" charset="0"/>
              </a:rPr>
              <a:t>"&lt;&lt;</a:t>
            </a:r>
            <a:r>
              <a:rPr kumimoji="1" lang="en-US" altLang="zh-CN" sz="2800" b="1" dirty="0" err="1">
                <a:latin typeface="Courier New" pitchFamily="49" charset="0"/>
                <a:ea typeface="宋体" charset="-122"/>
                <a:cs typeface="Courier New" pitchFamily="49" charset="0"/>
              </a:rPr>
              <a:t>endl</a:t>
            </a:r>
            <a:r>
              <a:rPr kumimoji="1" lang="en-US" altLang="zh-CN" sz="2800" b="1" dirty="0">
                <a:latin typeface="Courier New" pitchFamily="49" charset="0"/>
                <a:ea typeface="宋体" charset="-122"/>
                <a:cs typeface="Courier New" pitchFamily="49" charset="0"/>
              </a:rPr>
              <a:t>;</a:t>
            </a:r>
          </a:p>
          <a:p>
            <a:pPr>
              <a:spcBef>
                <a:spcPts val="0"/>
              </a:spcBef>
              <a:buNone/>
            </a:pP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cin</a:t>
            </a:r>
            <a:r>
              <a:rPr kumimoji="1" lang="en-US" altLang="zh-CN" sz="2800" b="1" dirty="0">
                <a:latin typeface="Courier New" pitchFamily="49" charset="0"/>
                <a:ea typeface="宋体" charset="-122"/>
                <a:cs typeface="Courier New" pitchFamily="49" charset="0"/>
              </a:rPr>
              <a:t>&gt;&gt;n;</a:t>
            </a:r>
          </a:p>
          <a:p>
            <a:pPr>
              <a:spcBef>
                <a:spcPts val="0"/>
              </a:spcBef>
              <a:buNone/>
            </a:pP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hanoi</a:t>
            </a:r>
            <a:r>
              <a:rPr kumimoji="1" lang="en-US" altLang="zh-CN" sz="2800" b="1" dirty="0">
                <a:latin typeface="Courier New" pitchFamily="49" charset="0"/>
                <a:ea typeface="宋体" charset="-122"/>
                <a:cs typeface="Courier New" pitchFamily="49" charset="0"/>
              </a:rPr>
              <a:t>(</a:t>
            </a:r>
            <a:r>
              <a:rPr kumimoji="1" lang="en-US" altLang="zh-CN" sz="2800" b="1" dirty="0" err="1">
                <a:latin typeface="Courier New" pitchFamily="49" charset="0"/>
                <a:ea typeface="宋体" charset="-122"/>
                <a:cs typeface="Courier New" pitchFamily="49" charset="0"/>
              </a:rPr>
              <a:t>n,'A','B','C</a:t>
            </a:r>
            <a:r>
              <a:rPr kumimoji="1" lang="en-US" altLang="zh-CN" sz="2800" b="1" dirty="0">
                <a:latin typeface="Courier New" pitchFamily="49" charset="0"/>
                <a:ea typeface="宋体" charset="-122"/>
                <a:cs typeface="Courier New" pitchFamily="49" charset="0"/>
              </a:rPr>
              <a:t>');</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	return </a:t>
            </a:r>
            <a:r>
              <a:rPr kumimoji="1" lang="en-US" altLang="zh-CN" sz="2800" b="1" dirty="0">
                <a:latin typeface="Courier New" pitchFamily="49" charset="0"/>
                <a:ea typeface="宋体" charset="-122"/>
                <a:cs typeface="Courier New" pitchFamily="49" charset="0"/>
              </a:rPr>
              <a:t>0;</a:t>
            </a:r>
          </a:p>
          <a:p>
            <a:pPr>
              <a:spcBef>
                <a:spcPts val="0"/>
              </a:spcBef>
              <a:buNone/>
            </a:pPr>
            <a:r>
              <a:rPr kumimoji="1" lang="en-US" altLang="zh-CN" sz="2800" b="1" dirty="0">
                <a:latin typeface="Courier New" pitchFamily="49" charset="0"/>
                <a:ea typeface="宋体" charset="-122"/>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42107334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ChangeArrowheads="1"/>
          </p:cNvSpPr>
          <p:nvPr/>
        </p:nvSpPr>
        <p:spPr bwMode="auto">
          <a:xfrm>
            <a:off x="2362227" y="2724169"/>
            <a:ext cx="1800225" cy="2609850"/>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(2,’A’,</a:t>
            </a:r>
          </a:p>
          <a:p>
            <a:pPr algn="ctr"/>
            <a:r>
              <a:rPr lang="en-US" altLang="zh-CN" sz="1800" b="1" dirty="0">
                <a:solidFill>
                  <a:srgbClr val="000000"/>
                </a:solidFill>
                <a:latin typeface="Tahoma" pitchFamily="34" charset="0"/>
                <a:ea typeface="幼圆" pitchFamily="49" charset="-122"/>
              </a:rPr>
              <a:t>’C’,’B’)</a:t>
            </a: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p:txBody>
      </p:sp>
      <p:sp>
        <p:nvSpPr>
          <p:cNvPr id="7" name="Rectangle 8"/>
          <p:cNvSpPr>
            <a:spLocks noChangeArrowheads="1"/>
          </p:cNvSpPr>
          <p:nvPr/>
        </p:nvSpPr>
        <p:spPr bwMode="auto">
          <a:xfrm>
            <a:off x="7132664" y="2317769"/>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A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C</a:t>
            </a:r>
          </a:p>
        </p:txBody>
      </p:sp>
      <p:sp>
        <p:nvSpPr>
          <p:cNvPr id="8" name="Rectangle 12"/>
          <p:cNvSpPr>
            <a:spLocks noChangeArrowheads="1"/>
          </p:cNvSpPr>
          <p:nvPr/>
        </p:nvSpPr>
        <p:spPr bwMode="auto">
          <a:xfrm>
            <a:off x="382614" y="3624281"/>
            <a:ext cx="1530350" cy="547688"/>
          </a:xfrm>
          <a:prstGeom prst="rect">
            <a:avLst/>
          </a:prstGeom>
          <a:solidFill>
            <a:srgbClr val="EDFAD2"/>
          </a:solidFill>
          <a:ln w="9525">
            <a:solidFill>
              <a:schemeClr val="tx1"/>
            </a:solidFill>
            <a:miter lim="800000"/>
            <a:headEnd/>
            <a:tailEnd/>
          </a:ln>
        </p:spPr>
        <p:txBody>
          <a:bodyPr lIns="0" tIns="0" rIns="0" bIns="0"/>
          <a:lstStyle/>
          <a:p>
            <a:pPr algn="ctr"/>
            <a:r>
              <a:rPr lang="en-US" altLang="zh-CN" b="1" dirty="0" err="1">
                <a:solidFill>
                  <a:srgbClr val="000000"/>
                </a:solidFill>
                <a:latin typeface="Tahoma" pitchFamily="34" charset="0"/>
                <a:ea typeface="幼圆" pitchFamily="49" charset="-122"/>
              </a:rPr>
              <a:t>h</a:t>
            </a:r>
            <a:r>
              <a:rPr lang="en-US" altLang="zh-CN" sz="1800" b="1" dirty="0" err="1">
                <a:solidFill>
                  <a:srgbClr val="000000"/>
                </a:solidFill>
                <a:latin typeface="Tahoma" pitchFamily="34" charset="0"/>
                <a:ea typeface="幼圆" pitchFamily="49" charset="-122"/>
              </a:rPr>
              <a:t>anoi</a:t>
            </a:r>
            <a:r>
              <a:rPr lang="en-US" altLang="zh-CN" sz="1800" b="1" dirty="0">
                <a:solidFill>
                  <a:srgbClr val="000000"/>
                </a:solidFill>
                <a:latin typeface="Tahoma" pitchFamily="34" charset="0"/>
                <a:ea typeface="幼圆" pitchFamily="49" charset="-122"/>
              </a:rPr>
              <a:t>(3,’A’,</a:t>
            </a:r>
          </a:p>
          <a:p>
            <a:pPr algn="ctr"/>
            <a:r>
              <a:rPr lang="en-US" altLang="zh-CN" sz="1800" b="1" dirty="0">
                <a:solidFill>
                  <a:srgbClr val="000000"/>
                </a:solidFill>
                <a:latin typeface="Tahoma" pitchFamily="34" charset="0"/>
                <a:ea typeface="幼圆" pitchFamily="49" charset="-122"/>
              </a:rPr>
              <a:t>’B’,’C’)</a:t>
            </a:r>
            <a:r>
              <a:rPr lang="en-US" altLang="zh-CN" sz="1600" b="1" dirty="0">
                <a:solidFill>
                  <a:schemeClr val="tx1"/>
                </a:solidFill>
                <a:ea typeface="宋体" charset="-122"/>
              </a:rPr>
              <a:t>  </a:t>
            </a:r>
          </a:p>
        </p:txBody>
      </p:sp>
      <p:sp>
        <p:nvSpPr>
          <p:cNvPr id="9" name="Line 13"/>
          <p:cNvSpPr>
            <a:spLocks noChangeShapeType="1"/>
          </p:cNvSpPr>
          <p:nvPr/>
        </p:nvSpPr>
        <p:spPr bwMode="auto">
          <a:xfrm flipV="1">
            <a:off x="4162452" y="4478356"/>
            <a:ext cx="404812" cy="15875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0" name="Line 14"/>
          <p:cNvSpPr>
            <a:spLocks noChangeShapeType="1"/>
          </p:cNvSpPr>
          <p:nvPr/>
        </p:nvSpPr>
        <p:spPr bwMode="auto">
          <a:xfrm flipH="1">
            <a:off x="6457977" y="2543194"/>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1" name="Line 15"/>
          <p:cNvSpPr>
            <a:spLocks noChangeShapeType="1"/>
          </p:cNvSpPr>
          <p:nvPr/>
        </p:nvSpPr>
        <p:spPr bwMode="auto">
          <a:xfrm flipV="1">
            <a:off x="4162452" y="2273319"/>
            <a:ext cx="450850" cy="585787"/>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2" name="Line 16"/>
          <p:cNvSpPr>
            <a:spLocks noChangeShapeType="1"/>
          </p:cNvSpPr>
          <p:nvPr/>
        </p:nvSpPr>
        <p:spPr bwMode="auto">
          <a:xfrm flipH="1" flipV="1">
            <a:off x="4162452" y="3308369"/>
            <a:ext cx="450850" cy="49530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3" name="Line 17"/>
          <p:cNvSpPr>
            <a:spLocks noChangeShapeType="1"/>
          </p:cNvSpPr>
          <p:nvPr/>
        </p:nvSpPr>
        <p:spPr bwMode="auto">
          <a:xfrm flipV="1">
            <a:off x="1912964" y="2859106"/>
            <a:ext cx="449263" cy="900113"/>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4" name="Line 18"/>
          <p:cNvSpPr>
            <a:spLocks noChangeShapeType="1"/>
          </p:cNvSpPr>
          <p:nvPr/>
        </p:nvSpPr>
        <p:spPr bwMode="auto">
          <a:xfrm flipH="1" flipV="1">
            <a:off x="1912964" y="3983056"/>
            <a:ext cx="449263" cy="944563"/>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5" name="Rectangle 23"/>
          <p:cNvSpPr>
            <a:spLocks noChangeArrowheads="1"/>
          </p:cNvSpPr>
          <p:nvPr/>
        </p:nvSpPr>
        <p:spPr bwMode="auto">
          <a:xfrm>
            <a:off x="4613302" y="2182831"/>
            <a:ext cx="1844675" cy="1709738"/>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(1,’A’,</a:t>
            </a:r>
          </a:p>
          <a:p>
            <a:pPr algn="ctr"/>
            <a:r>
              <a:rPr lang="en-US" altLang="zh-CN" sz="1800" b="1" dirty="0">
                <a:solidFill>
                  <a:srgbClr val="000000"/>
                </a:solidFill>
                <a:latin typeface="Tahoma" pitchFamily="34" charset="0"/>
                <a:ea typeface="幼圆" pitchFamily="49" charset="-122"/>
              </a:rPr>
              <a:t>’B’,’C’)</a:t>
            </a:r>
          </a:p>
          <a:p>
            <a:pPr algn="ctr"/>
            <a:endParaRPr lang="en-US" altLang="zh-CN" sz="1800" b="1" dirty="0">
              <a:solidFill>
                <a:srgbClr val="000000"/>
              </a:solidFill>
              <a:latin typeface="Tahoma" pitchFamily="34" charset="0"/>
              <a:ea typeface="幼圆" pitchFamily="49" charset="-122"/>
            </a:endParaRPr>
          </a:p>
        </p:txBody>
      </p:sp>
      <p:sp>
        <p:nvSpPr>
          <p:cNvPr id="16" name="Rectangle 24"/>
          <p:cNvSpPr>
            <a:spLocks noChangeArrowheads="1"/>
          </p:cNvSpPr>
          <p:nvPr/>
        </p:nvSpPr>
        <p:spPr bwMode="auto">
          <a:xfrm>
            <a:off x="4567264" y="4387869"/>
            <a:ext cx="1844675" cy="1755775"/>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(1,’B’,</a:t>
            </a:r>
          </a:p>
          <a:p>
            <a:pPr algn="ctr"/>
            <a:r>
              <a:rPr lang="en-US" altLang="zh-CN" sz="1800" b="1" dirty="0">
                <a:solidFill>
                  <a:srgbClr val="000000"/>
                </a:solidFill>
                <a:latin typeface="Tahoma" pitchFamily="34" charset="0"/>
                <a:ea typeface="幼圆" pitchFamily="49" charset="-122"/>
              </a:rPr>
              <a:t>’C’,’A’)</a:t>
            </a:r>
          </a:p>
          <a:p>
            <a:pPr algn="ctr"/>
            <a:endParaRPr lang="en-US" altLang="zh-CN" sz="1800" b="1" dirty="0">
              <a:solidFill>
                <a:srgbClr val="000000"/>
              </a:solidFill>
              <a:latin typeface="Tahoma" pitchFamily="34" charset="0"/>
              <a:ea typeface="幼圆" pitchFamily="49" charset="-122"/>
            </a:endParaRPr>
          </a:p>
        </p:txBody>
      </p:sp>
      <p:sp>
        <p:nvSpPr>
          <p:cNvPr id="17" name="Line 27"/>
          <p:cNvSpPr>
            <a:spLocks noChangeShapeType="1"/>
          </p:cNvSpPr>
          <p:nvPr/>
        </p:nvSpPr>
        <p:spPr bwMode="auto">
          <a:xfrm flipH="1" flipV="1">
            <a:off x="4162452" y="5243531"/>
            <a:ext cx="404812" cy="765175"/>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8" name="Rectangle 28"/>
          <p:cNvSpPr>
            <a:spLocks noChangeArrowheads="1"/>
          </p:cNvSpPr>
          <p:nvPr/>
        </p:nvSpPr>
        <p:spPr bwMode="auto">
          <a:xfrm>
            <a:off x="7132664" y="3352819"/>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C </a:t>
            </a:r>
            <a:r>
              <a:rPr lang="en-US" altLang="zh-CN" sz="1800" b="1">
                <a:solidFill>
                  <a:srgbClr val="CC3300"/>
                </a:solidFill>
              </a:rPr>
              <a:t>→ </a:t>
            </a:r>
            <a:r>
              <a:rPr lang="en-US" altLang="zh-CN" sz="1800" b="1">
                <a:solidFill>
                  <a:srgbClr val="CC3300"/>
                </a:solidFill>
                <a:latin typeface="Tahoma" pitchFamily="34" charset="0"/>
                <a:ea typeface="幼圆" pitchFamily="49" charset="-122"/>
              </a:rPr>
              <a:t>B</a:t>
            </a:r>
          </a:p>
        </p:txBody>
      </p:sp>
      <p:sp>
        <p:nvSpPr>
          <p:cNvPr id="19" name="Rectangle 29"/>
          <p:cNvSpPr>
            <a:spLocks noChangeArrowheads="1"/>
          </p:cNvSpPr>
          <p:nvPr/>
        </p:nvSpPr>
        <p:spPr bwMode="auto">
          <a:xfrm>
            <a:off x="7132664" y="4568844"/>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B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A</a:t>
            </a:r>
          </a:p>
        </p:txBody>
      </p:sp>
      <p:sp>
        <p:nvSpPr>
          <p:cNvPr id="20" name="Rectangle 30"/>
          <p:cNvSpPr>
            <a:spLocks noChangeArrowheads="1"/>
          </p:cNvSpPr>
          <p:nvPr/>
        </p:nvSpPr>
        <p:spPr bwMode="auto">
          <a:xfrm>
            <a:off x="7132664" y="5783281"/>
            <a:ext cx="1225550" cy="287338"/>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A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C</a:t>
            </a:r>
          </a:p>
        </p:txBody>
      </p:sp>
      <p:sp>
        <p:nvSpPr>
          <p:cNvPr id="21" name="Line 31"/>
          <p:cNvSpPr>
            <a:spLocks noChangeShapeType="1"/>
          </p:cNvSpPr>
          <p:nvPr/>
        </p:nvSpPr>
        <p:spPr bwMode="auto">
          <a:xfrm flipH="1">
            <a:off x="6457977" y="3578244"/>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2" name="Line 32"/>
          <p:cNvSpPr>
            <a:spLocks noChangeShapeType="1"/>
          </p:cNvSpPr>
          <p:nvPr/>
        </p:nvSpPr>
        <p:spPr bwMode="auto">
          <a:xfrm>
            <a:off x="6457977" y="2363806"/>
            <a:ext cx="67627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3" name="Line 33"/>
          <p:cNvSpPr>
            <a:spLocks noChangeShapeType="1"/>
          </p:cNvSpPr>
          <p:nvPr/>
        </p:nvSpPr>
        <p:spPr bwMode="auto">
          <a:xfrm flipH="1">
            <a:off x="6413527" y="4792681"/>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4" name="Line 34"/>
          <p:cNvSpPr>
            <a:spLocks noChangeShapeType="1"/>
          </p:cNvSpPr>
          <p:nvPr/>
        </p:nvSpPr>
        <p:spPr bwMode="auto">
          <a:xfrm flipH="1">
            <a:off x="6413527" y="6008706"/>
            <a:ext cx="71913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5" name="Line 35"/>
          <p:cNvSpPr>
            <a:spLocks noChangeShapeType="1"/>
          </p:cNvSpPr>
          <p:nvPr/>
        </p:nvSpPr>
        <p:spPr bwMode="auto">
          <a:xfrm>
            <a:off x="6457977" y="3398856"/>
            <a:ext cx="67627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6" name="Line 36"/>
          <p:cNvSpPr>
            <a:spLocks noChangeShapeType="1"/>
          </p:cNvSpPr>
          <p:nvPr/>
        </p:nvSpPr>
        <p:spPr bwMode="auto">
          <a:xfrm>
            <a:off x="6457977" y="4657744"/>
            <a:ext cx="676275" cy="1587"/>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7" name="Line 37"/>
          <p:cNvSpPr>
            <a:spLocks noChangeShapeType="1"/>
          </p:cNvSpPr>
          <p:nvPr/>
        </p:nvSpPr>
        <p:spPr bwMode="auto">
          <a:xfrm>
            <a:off x="6413527" y="5827731"/>
            <a:ext cx="72072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8" name="Rectangle 42"/>
          <p:cNvSpPr>
            <a:spLocks noChangeArrowheads="1"/>
          </p:cNvSpPr>
          <p:nvPr/>
        </p:nvSpPr>
        <p:spPr bwMode="auto">
          <a:xfrm>
            <a:off x="4746652" y="5199081"/>
            <a:ext cx="1530350" cy="854075"/>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B </a:t>
            </a:r>
            <a:r>
              <a:rPr lang="en-US" altLang="zh-CN" sz="1800" b="1" dirty="0">
                <a:solidFill>
                  <a:srgbClr val="CC3300"/>
                </a:solidFill>
                <a:sym typeface="Symbol" pitchFamily="18" charset="2"/>
              </a:rPr>
              <a:t>→</a:t>
            </a:r>
            <a:r>
              <a:rPr lang="en-US" altLang="zh-CN" sz="1800" b="1" dirty="0">
                <a:solidFill>
                  <a:srgbClr val="CC3300"/>
                </a:solidFill>
                <a:latin typeface="Tahoma" pitchFamily="34" charset="0"/>
                <a:ea typeface="幼圆" pitchFamily="49" charset="-122"/>
              </a:rPr>
              <a:t> C</a:t>
            </a:r>
          </a:p>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(1,’A’,</a:t>
            </a:r>
          </a:p>
          <a:p>
            <a:pPr algn="ctr"/>
            <a:r>
              <a:rPr lang="en-US" altLang="zh-CN" sz="1800" b="1" dirty="0">
                <a:solidFill>
                  <a:srgbClr val="000000"/>
                </a:solidFill>
                <a:latin typeface="Tahoma" pitchFamily="34" charset="0"/>
                <a:ea typeface="幼圆" pitchFamily="49" charset="-122"/>
              </a:rPr>
              <a:t>’B’,’C’)</a:t>
            </a:r>
          </a:p>
        </p:txBody>
      </p:sp>
      <p:sp>
        <p:nvSpPr>
          <p:cNvPr id="29" name="Rectangle 44"/>
          <p:cNvSpPr>
            <a:spLocks noChangeArrowheads="1"/>
          </p:cNvSpPr>
          <p:nvPr/>
        </p:nvSpPr>
        <p:spPr bwMode="auto">
          <a:xfrm>
            <a:off x="4792689" y="2903556"/>
            <a:ext cx="1530350" cy="900113"/>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A </a:t>
            </a:r>
            <a:r>
              <a:rPr lang="en-US" altLang="zh-CN" sz="1800" b="1" dirty="0">
                <a:solidFill>
                  <a:srgbClr val="CC3300"/>
                </a:solidFill>
                <a:sym typeface="Symbol" pitchFamily="18" charset="2"/>
              </a:rPr>
              <a:t>→ </a:t>
            </a:r>
            <a:r>
              <a:rPr lang="en-US" altLang="zh-CN" sz="1800" b="1" dirty="0">
                <a:solidFill>
                  <a:srgbClr val="CC3300"/>
                </a:solidFill>
                <a:latin typeface="Tahoma" pitchFamily="34" charset="0"/>
                <a:ea typeface="幼圆" pitchFamily="49" charset="-122"/>
              </a:rPr>
              <a:t> B</a:t>
            </a:r>
          </a:p>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(1,’C’,</a:t>
            </a:r>
          </a:p>
          <a:p>
            <a:pPr algn="ctr"/>
            <a:r>
              <a:rPr lang="en-US" altLang="zh-CN" sz="1800" b="1" dirty="0">
                <a:solidFill>
                  <a:srgbClr val="000000"/>
                </a:solidFill>
                <a:latin typeface="Tahoma" pitchFamily="34" charset="0"/>
                <a:ea typeface="幼圆" pitchFamily="49" charset="-122"/>
              </a:rPr>
              <a:t>’A’,’B’)</a:t>
            </a:r>
          </a:p>
        </p:txBody>
      </p:sp>
      <p:sp>
        <p:nvSpPr>
          <p:cNvPr id="30" name="Rectangle 46"/>
          <p:cNvSpPr>
            <a:spLocks noChangeArrowheads="1"/>
          </p:cNvSpPr>
          <p:nvPr/>
        </p:nvSpPr>
        <p:spPr bwMode="auto">
          <a:xfrm>
            <a:off x="2452714" y="4210069"/>
            <a:ext cx="1574800" cy="944562"/>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A </a:t>
            </a:r>
            <a:r>
              <a:rPr lang="en-US" altLang="zh-CN" sz="1800" b="1" dirty="0">
                <a:solidFill>
                  <a:srgbClr val="CC3300"/>
                </a:solidFill>
                <a:sym typeface="Symbol" pitchFamily="18" charset="2"/>
              </a:rPr>
              <a:t>→</a:t>
            </a:r>
            <a:r>
              <a:rPr lang="en-US" altLang="zh-CN" sz="1800" b="1" dirty="0">
                <a:solidFill>
                  <a:srgbClr val="CC3300"/>
                </a:solidFill>
                <a:latin typeface="Tahoma" pitchFamily="34" charset="0"/>
                <a:ea typeface="幼圆" pitchFamily="49" charset="-122"/>
              </a:rPr>
              <a:t> C</a:t>
            </a:r>
          </a:p>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(2,’B’,</a:t>
            </a:r>
          </a:p>
          <a:p>
            <a:pPr algn="ctr"/>
            <a:r>
              <a:rPr lang="en-US" altLang="zh-CN" sz="1800" b="1" dirty="0">
                <a:solidFill>
                  <a:srgbClr val="000000"/>
                </a:solidFill>
                <a:latin typeface="Tahoma" pitchFamily="34" charset="0"/>
                <a:ea typeface="幼圆" pitchFamily="49" charset="-122"/>
              </a:rPr>
              <a:t>’A’,’C’)</a:t>
            </a:r>
          </a:p>
        </p:txBody>
      </p:sp>
      <p:sp>
        <p:nvSpPr>
          <p:cNvPr id="31" name="Text Box 48"/>
          <p:cNvSpPr txBox="1">
            <a:spLocks noChangeArrowheads="1"/>
          </p:cNvSpPr>
          <p:nvPr/>
        </p:nvSpPr>
        <p:spPr bwMode="auto">
          <a:xfrm>
            <a:off x="285720" y="1285860"/>
            <a:ext cx="3419475" cy="1077218"/>
          </a:xfrm>
          <a:prstGeom prst="rect">
            <a:avLst/>
          </a:prstGeom>
          <a:noFill/>
          <a:ln w="9525" algn="ctr">
            <a:noFill/>
            <a:miter lim="800000"/>
            <a:headEnd/>
            <a:tailEnd/>
          </a:ln>
          <a:effectLst/>
        </p:spPr>
        <p:txBody>
          <a:bodyPr>
            <a:spAutoFit/>
          </a:bodyPr>
          <a:lstStyle/>
          <a:p>
            <a:pPr>
              <a:spcBef>
                <a:spcPct val="50000"/>
              </a:spcBef>
            </a:pPr>
            <a:r>
              <a:rPr lang="zh-CN" altLang="en-US" sz="2800" b="1" dirty="0">
                <a:latin typeface="+mn-ea"/>
                <a:ea typeface="+mn-ea"/>
              </a:rPr>
              <a:t>汉诺塔程序执行框图</a:t>
            </a:r>
          </a:p>
          <a:p>
            <a:pPr>
              <a:spcBef>
                <a:spcPct val="50000"/>
              </a:spcBef>
            </a:pPr>
            <a:r>
              <a:rPr lang="zh-CN" altLang="en-US" sz="2400" b="1" dirty="0">
                <a:solidFill>
                  <a:srgbClr val="C00000"/>
                </a:solidFill>
                <a:latin typeface="+mn-ea"/>
                <a:ea typeface="+mn-ea"/>
              </a:rPr>
              <a:t>输入盘子数：</a:t>
            </a:r>
            <a:r>
              <a:rPr lang="en-US" altLang="zh-CN" sz="2400" b="1" dirty="0">
                <a:solidFill>
                  <a:srgbClr val="C00000"/>
                </a:solidFill>
                <a:latin typeface="+mn-ea"/>
                <a:ea typeface="+mn-ea"/>
              </a:rPr>
              <a:t>3</a:t>
            </a:r>
          </a:p>
        </p:txBody>
      </p:sp>
      <p:sp>
        <p:nvSpPr>
          <p:cNvPr id="32" name="矩形 3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33" name="矩形 3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34" name="矩形 3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35" name="矩形 3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36" name="矩形 3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37" name="矩形 3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38" name="矩形 3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39" name="矩形 3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8969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Bottom)">
                                      <p:cBhvr>
                                        <p:cTn id="12" dur="500"/>
                                        <p:tgtEl>
                                          <p:spTgt spid="13"/>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Bottom)">
                                      <p:cBhvr>
                                        <p:cTn id="21" dur="500"/>
                                        <p:tgtEl>
                                          <p:spTgt spid="11"/>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slide(fromBottom)">
                                      <p:cBhvr>
                                        <p:cTn id="30" dur="500"/>
                                        <p:tgtEl>
                                          <p:spTgt spid="22"/>
                                        </p:tgtEl>
                                      </p:cBhvr>
                                    </p:animEffect>
                                  </p:childTnLst>
                                </p:cTn>
                              </p:par>
                            </p:childTnLst>
                          </p:cTn>
                        </p:par>
                        <p:par>
                          <p:cTn id="31" fill="hold">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slide(fromBottom)">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lide(fromBottom)">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slide(fromBottom)">
                                      <p:cBhvr>
                                        <p:cTn id="49" dur="500"/>
                                        <p:tgtEl>
                                          <p:spTgt spid="25"/>
                                        </p:tgtEl>
                                      </p:cBhvr>
                                    </p:animEffect>
                                  </p:childTnLst>
                                </p:cTn>
                              </p:par>
                            </p:childTnLst>
                          </p:cTn>
                        </p:par>
                        <p:par>
                          <p:cTn id="50" fill="hold">
                            <p:stCondLst>
                              <p:cond delay="500"/>
                            </p:stCondLst>
                            <p:childTnLst>
                              <p:par>
                                <p:cTn id="51" presetID="12" presetClass="entr" presetSubtype="4"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slide(fromBottom)">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slide(fromBottom)">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slide(fromBottom)">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blinds(horizontal)">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slide(fromBottom)">
                                      <p:cBhvr>
                                        <p:cTn id="73" dur="500"/>
                                        <p:tgtEl>
                                          <p:spTgt spid="9"/>
                                        </p:tgtEl>
                                      </p:cBhvr>
                                    </p:animEffect>
                                  </p:childTnLst>
                                </p:cTn>
                              </p:par>
                            </p:childTnLst>
                          </p:cTn>
                        </p:par>
                        <p:par>
                          <p:cTn id="74" fill="hold">
                            <p:stCondLst>
                              <p:cond delay="500"/>
                            </p:stCondLst>
                            <p:childTnLst>
                              <p:par>
                                <p:cTn id="75" presetID="3" presetClass="entr" presetSubtype="10"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slide(fromBottom)">
                                      <p:cBhvr>
                                        <p:cTn id="82" dur="500"/>
                                        <p:tgtEl>
                                          <p:spTgt spid="26"/>
                                        </p:tgtEl>
                                      </p:cBhvr>
                                    </p:animEffect>
                                  </p:childTnLst>
                                </p:cTn>
                              </p:par>
                            </p:childTnLst>
                          </p:cTn>
                        </p:par>
                        <p:par>
                          <p:cTn id="83" fill="hold">
                            <p:stCondLst>
                              <p:cond delay="500"/>
                            </p:stCondLst>
                            <p:childTnLst>
                              <p:par>
                                <p:cTn id="84" presetID="12" presetClass="entr" presetSubtype="4" fill="hold" grpId="0" nodeType="after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slide(fromBottom)">
                                      <p:cBhvr>
                                        <p:cTn id="86" dur="500"/>
                                        <p:tgtEl>
                                          <p:spTgt spid="19"/>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slide(fromBottom)">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blinds(horizontal)">
                                      <p:cBhvr>
                                        <p:cTn id="96" dur="500"/>
                                        <p:tgtEl>
                                          <p:spTgt spid="28"/>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slide(fromBottom)">
                                      <p:cBhvr>
                                        <p:cTn id="101" dur="500"/>
                                        <p:tgtEl>
                                          <p:spTgt spid="27"/>
                                        </p:tgtEl>
                                      </p:cBhvr>
                                    </p:animEffect>
                                  </p:childTnLst>
                                </p:cTn>
                              </p:par>
                            </p:childTnLst>
                          </p:cTn>
                        </p:par>
                        <p:par>
                          <p:cTn id="102" fill="hold">
                            <p:stCondLst>
                              <p:cond delay="500"/>
                            </p:stCondLst>
                            <p:childTnLst>
                              <p:par>
                                <p:cTn id="103" presetID="12" presetClass="entr" presetSubtype="4" fill="hold" grpId="0" nodeType="after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slide(fromBottom)">
                                      <p:cBhvr>
                                        <p:cTn id="105" dur="500"/>
                                        <p:tgtEl>
                                          <p:spTgt spid="20"/>
                                        </p:tgtEl>
                                      </p:cBhvr>
                                    </p:animEffect>
                                  </p:childTnLst>
                                </p:cTn>
                              </p:par>
                            </p:childTnLst>
                          </p:cTn>
                        </p:par>
                      </p:childTnLst>
                    </p:cTn>
                  </p:par>
                  <p:par>
                    <p:cTn id="106" fill="hold">
                      <p:stCondLst>
                        <p:cond delay="indefinite"/>
                      </p:stCondLst>
                      <p:childTnLst>
                        <p:par>
                          <p:cTn id="107" fill="hold">
                            <p:stCondLst>
                              <p:cond delay="0"/>
                            </p:stCondLst>
                            <p:childTnLst>
                              <p:par>
                                <p:cTn id="108" presetID="12" presetClass="entr" presetSubtype="4" fill="hold" grpId="0" nodeType="click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slide(fromBottom)">
                                      <p:cBhvr>
                                        <p:cTn id="110" dur="500"/>
                                        <p:tgtEl>
                                          <p:spTgt spid="24"/>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ntr" presetSubtype="4" fill="hold" grpId="0"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slide(fromBottom)">
                                      <p:cBhvr>
                                        <p:cTn id="115" dur="500"/>
                                        <p:tgtEl>
                                          <p:spTgt spid="17"/>
                                        </p:tgtEl>
                                      </p:cBhvr>
                                    </p:animEffect>
                                  </p:childTnLst>
                                </p:cTn>
                              </p:par>
                            </p:childTnLst>
                          </p:cTn>
                        </p:par>
                      </p:childTnLst>
                    </p:cTn>
                  </p:par>
                  <p:par>
                    <p:cTn id="116" fill="hold">
                      <p:stCondLst>
                        <p:cond delay="indefinite"/>
                      </p:stCondLst>
                      <p:childTnLst>
                        <p:par>
                          <p:cTn id="117" fill="hold">
                            <p:stCondLst>
                              <p:cond delay="0"/>
                            </p:stCondLst>
                            <p:childTnLst>
                              <p:par>
                                <p:cTn id="118" presetID="12" presetClass="entr" presetSubtype="4" fill="hold" grpId="0" nodeType="click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slide(fromBottom)">
                                      <p:cBhvr>
                                        <p:cTn id="1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smtClean="0"/>
              <a:t>移动</a:t>
            </a:r>
            <a:r>
              <a:rPr lang="zh-CN" altLang="en-US" dirty="0"/>
              <a:t>次序</a:t>
            </a:r>
            <a:r>
              <a:rPr lang="en-US" altLang="zh-CN" dirty="0"/>
              <a:t>1</a:t>
            </a:r>
            <a:endParaRPr lang="zh-CN" altLang="en-US" dirty="0"/>
          </a:p>
        </p:txBody>
      </p:sp>
      <p:sp>
        <p:nvSpPr>
          <p:cNvPr id="6" name="AutoShape 4"/>
          <p:cNvSpPr>
            <a:spLocks noChangeArrowheads="1"/>
          </p:cNvSpPr>
          <p:nvPr/>
        </p:nvSpPr>
        <p:spPr bwMode="auto">
          <a:xfrm>
            <a:off x="1938358"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8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34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633558" y="3562344"/>
            <a:ext cx="1439863"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1303358"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7758"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smtClean="0"/>
              <a:t>   A                                 B                                 </a:t>
            </a:r>
            <a:r>
              <a:rPr lang="en-US" altLang="zh-CN" dirty="0"/>
              <a:t>C</a:t>
            </a:r>
          </a:p>
        </p:txBody>
      </p:sp>
      <p:sp>
        <p:nvSpPr>
          <p:cNvPr id="13" name="矩形 1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48638707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smtClean="0"/>
              <a:t>移动</a:t>
            </a:r>
            <a:r>
              <a:rPr lang="zh-CN" altLang="en-US" dirty="0"/>
              <a:t>次序</a:t>
            </a:r>
            <a:r>
              <a:rPr lang="en-US" altLang="zh-CN" dirty="0"/>
              <a:t>2</a:t>
            </a:r>
            <a:endParaRPr lang="zh-CN" altLang="en-US" dirty="0"/>
          </a:p>
        </p:txBody>
      </p:sp>
      <p:sp>
        <p:nvSpPr>
          <p:cNvPr id="13" name="AutoShape 4"/>
          <p:cNvSpPr>
            <a:spLocks noChangeArrowheads="1"/>
          </p:cNvSpPr>
          <p:nvPr/>
        </p:nvSpPr>
        <p:spPr bwMode="auto">
          <a:xfrm>
            <a:off x="1933596" y="26622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 name="AutoShape 5"/>
          <p:cNvSpPr>
            <a:spLocks noChangeArrowheads="1"/>
          </p:cNvSpPr>
          <p:nvPr/>
        </p:nvSpPr>
        <p:spPr bwMode="auto">
          <a:xfrm>
            <a:off x="4143396"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 name="AutoShape 6"/>
          <p:cNvSpPr>
            <a:spLocks noChangeArrowheads="1"/>
          </p:cNvSpPr>
          <p:nvPr/>
        </p:nvSpPr>
        <p:spPr bwMode="auto">
          <a:xfrm>
            <a:off x="6429396"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 name="AutoShape 7"/>
          <p:cNvSpPr>
            <a:spLocks noChangeArrowheads="1"/>
          </p:cNvSpPr>
          <p:nvPr/>
        </p:nvSpPr>
        <p:spPr bwMode="auto">
          <a:xfrm>
            <a:off x="6132534" y="358935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7" name="AutoShape 8"/>
          <p:cNvSpPr>
            <a:spLocks noChangeArrowheads="1"/>
          </p:cNvSpPr>
          <p:nvPr/>
        </p:nvSpPr>
        <p:spPr bwMode="auto">
          <a:xfrm>
            <a:off x="1222396" y="403385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8" name="AutoShape 9"/>
          <p:cNvSpPr>
            <a:spLocks noChangeArrowheads="1"/>
          </p:cNvSpPr>
          <p:nvPr/>
        </p:nvSpPr>
        <p:spPr bwMode="auto">
          <a:xfrm>
            <a:off x="942996" y="450375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20"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smtClean="0"/>
              <a:t>   A                                 B                                 </a:t>
            </a:r>
            <a:r>
              <a:rPr lang="en-US" altLang="zh-CN" dirty="0"/>
              <a:t>C</a:t>
            </a:r>
          </a:p>
        </p:txBody>
      </p:sp>
      <p:sp>
        <p:nvSpPr>
          <p:cNvPr id="10" name="矩形 9">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1" name="矩形 10">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2" name="矩形 11">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9" name="矩形 1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21" name="矩形 2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22" name="矩形 2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23" name="矩形 2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4" name="矩形 2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0843124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smtClean="0"/>
              <a:t>移动</a:t>
            </a:r>
            <a:r>
              <a:rPr lang="zh-CN" altLang="en-US" dirty="0"/>
              <a:t>次序</a:t>
            </a:r>
            <a:r>
              <a:rPr lang="en-US" altLang="zh-CN" dirty="0"/>
              <a:t>3</a:t>
            </a:r>
            <a:endParaRPr lang="zh-CN" altLang="en-US" dirty="0"/>
          </a:p>
        </p:txBody>
      </p:sp>
      <p:sp>
        <p:nvSpPr>
          <p:cNvPr id="6" name="AutoShape 4"/>
          <p:cNvSpPr>
            <a:spLocks noChangeArrowheads="1"/>
          </p:cNvSpPr>
          <p:nvPr/>
        </p:nvSpPr>
        <p:spPr bwMode="auto">
          <a:xfrm>
            <a:off x="193359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339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939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613253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8459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2996"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smtClean="0"/>
              <a:t>   A                                 B                                 </a:t>
            </a:r>
            <a:r>
              <a:rPr lang="en-US" altLang="zh-CN" dirty="0"/>
              <a:t>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4225128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smtClean="0"/>
              <a:t>移动</a:t>
            </a:r>
            <a:r>
              <a:rPr lang="zh-CN" altLang="en-US" dirty="0"/>
              <a:t>次序</a:t>
            </a:r>
            <a:r>
              <a:rPr lang="en-US" altLang="zh-CN" dirty="0"/>
              <a:t>4</a:t>
            </a:r>
            <a:endParaRPr lang="zh-CN" altLang="en-US" dirty="0"/>
          </a:p>
        </p:txBody>
      </p:sp>
      <p:sp>
        <p:nvSpPr>
          <p:cNvPr id="6" name="AutoShape 4"/>
          <p:cNvSpPr>
            <a:spLocks noChangeArrowheads="1"/>
          </p:cNvSpPr>
          <p:nvPr/>
        </p:nvSpPr>
        <p:spPr bwMode="auto">
          <a:xfrm>
            <a:off x="1938358"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8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34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3851296"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89358"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7758"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4"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smtClean="0"/>
              <a:t>   A                                 B                                 </a:t>
            </a:r>
            <a:r>
              <a:rPr lang="en-US" altLang="zh-CN" dirty="0"/>
              <a:t>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9500147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smtClean="0"/>
              <a:t>移动</a:t>
            </a:r>
            <a:r>
              <a:rPr lang="zh-CN" altLang="en-US" dirty="0"/>
              <a:t>次序</a:t>
            </a:r>
            <a:r>
              <a:rPr lang="en-US" altLang="zh-CN" dirty="0"/>
              <a:t>5</a:t>
            </a:r>
            <a:endParaRPr lang="zh-CN" altLang="en-US" dirty="0"/>
          </a:p>
        </p:txBody>
      </p:sp>
      <p:sp>
        <p:nvSpPr>
          <p:cNvPr id="6" name="AutoShape 4"/>
          <p:cNvSpPr>
            <a:spLocks noChangeArrowheads="1"/>
          </p:cNvSpPr>
          <p:nvPr/>
        </p:nvSpPr>
        <p:spPr bwMode="auto">
          <a:xfrm>
            <a:off x="1928794"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38594"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4594"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3841732"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79794"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26069"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smtClean="0"/>
              <a:t>   A                                 B                                 </a:t>
            </a:r>
            <a:r>
              <a:rPr lang="en-US" altLang="zh-CN" dirty="0"/>
              <a:t>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490530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标准库函数</a:t>
            </a:r>
            <a:endParaRPr lang="en-US" altLang="zh-CN" dirty="0"/>
          </a:p>
          <a:p>
            <a:pPr lvl="1"/>
            <a:r>
              <a:rPr lang="zh-CN" altLang="en-US" dirty="0"/>
              <a:t>标准输入输出流（</a:t>
            </a:r>
            <a:r>
              <a:rPr lang="en-US" altLang="zh-CN" dirty="0"/>
              <a:t>&lt;</a:t>
            </a:r>
            <a:r>
              <a:rPr lang="en-US" altLang="zh-CN" dirty="0" err="1"/>
              <a:t>iostream</a:t>
            </a:r>
            <a:r>
              <a:rPr lang="en-US" altLang="zh-CN" dirty="0"/>
              <a:t>&gt;</a:t>
            </a:r>
            <a:r>
              <a:rPr lang="zh-CN" altLang="en-US" dirty="0"/>
              <a:t>）</a:t>
            </a:r>
            <a:endParaRPr lang="en-US" altLang="zh-CN" dirty="0"/>
          </a:p>
          <a:p>
            <a:pPr lvl="2"/>
            <a:r>
              <a:rPr lang="en-US" altLang="zh-CN" dirty="0" err="1"/>
              <a:t>setprecision</a:t>
            </a:r>
            <a:r>
              <a:rPr lang="en-US" altLang="zh-CN" dirty="0"/>
              <a:t>()</a:t>
            </a:r>
            <a:r>
              <a:rPr lang="zh-CN" altLang="en-US" dirty="0"/>
              <a:t>、</a:t>
            </a:r>
            <a:r>
              <a:rPr lang="en-US" altLang="zh-CN" dirty="0" err="1"/>
              <a:t>setwidth</a:t>
            </a:r>
            <a:r>
              <a:rPr lang="en-US" altLang="zh-CN" dirty="0"/>
              <a:t>()</a:t>
            </a:r>
            <a:r>
              <a:rPr lang="zh-CN" altLang="en-US" dirty="0"/>
              <a:t>等</a:t>
            </a:r>
            <a:endParaRPr lang="en-US" altLang="zh-CN" dirty="0"/>
          </a:p>
          <a:p>
            <a:pPr lvl="1"/>
            <a:r>
              <a:rPr lang="zh-CN" altLang="en-US" dirty="0"/>
              <a:t>标准文件流（</a:t>
            </a:r>
            <a:r>
              <a:rPr lang="en-US" altLang="zh-CN" dirty="0"/>
              <a:t>&lt;</a:t>
            </a:r>
            <a:r>
              <a:rPr lang="en-US" altLang="zh-CN" dirty="0" err="1"/>
              <a:t>fstream</a:t>
            </a:r>
            <a:r>
              <a:rPr lang="en-US" altLang="zh-CN" dirty="0"/>
              <a:t>&gt;</a:t>
            </a:r>
            <a:r>
              <a:rPr lang="zh-CN" altLang="en-US" dirty="0"/>
              <a:t>）</a:t>
            </a:r>
            <a:endParaRPr lang="en-US" altLang="zh-CN" dirty="0"/>
          </a:p>
          <a:p>
            <a:pPr lvl="2"/>
            <a:r>
              <a:rPr lang="en-US" altLang="zh-CN" dirty="0"/>
              <a:t>open()</a:t>
            </a:r>
            <a:r>
              <a:rPr lang="zh-CN" altLang="en-US" dirty="0"/>
              <a:t>、</a:t>
            </a:r>
            <a:r>
              <a:rPr lang="en-US" altLang="zh-CN" dirty="0"/>
              <a:t>close()</a:t>
            </a:r>
            <a:r>
              <a:rPr lang="zh-CN" altLang="en-US" dirty="0"/>
              <a:t>等</a:t>
            </a:r>
            <a:endParaRPr lang="en-US" altLang="zh-CN" dirty="0"/>
          </a:p>
          <a:p>
            <a:pPr lvl="1"/>
            <a:r>
              <a:rPr lang="zh-CN" altLang="en-US" dirty="0"/>
              <a:t>标准字符串处理函数（</a:t>
            </a:r>
            <a:r>
              <a:rPr lang="en-US" altLang="zh-CN" dirty="0"/>
              <a:t>&lt;</a:t>
            </a:r>
            <a:r>
              <a:rPr lang="en-US" altLang="zh-CN" dirty="0" err="1"/>
              <a:t>cstring</a:t>
            </a:r>
            <a:r>
              <a:rPr lang="en-US" altLang="zh-CN" dirty="0"/>
              <a:t>&gt;</a:t>
            </a:r>
            <a:r>
              <a:rPr lang="zh-CN" altLang="en-US" dirty="0"/>
              <a:t>）</a:t>
            </a:r>
            <a:endParaRPr lang="en-US" altLang="zh-CN" dirty="0"/>
          </a:p>
          <a:p>
            <a:pPr lvl="2"/>
            <a:r>
              <a:rPr lang="en-US" altLang="zh-CN" dirty="0" err="1"/>
              <a:t>strcpy</a:t>
            </a:r>
            <a:r>
              <a:rPr lang="en-US" altLang="zh-CN" dirty="0"/>
              <a:t>()</a:t>
            </a:r>
            <a:r>
              <a:rPr lang="zh-CN" altLang="en-US" dirty="0"/>
              <a:t>、</a:t>
            </a:r>
            <a:r>
              <a:rPr lang="en-US" altLang="zh-CN" dirty="0" err="1"/>
              <a:t>strcmp</a:t>
            </a:r>
            <a:r>
              <a:rPr lang="en-US" altLang="zh-CN" dirty="0"/>
              <a:t>()</a:t>
            </a:r>
            <a:r>
              <a:rPr lang="zh-CN" altLang="en-US" dirty="0"/>
              <a:t>等</a:t>
            </a:r>
            <a:endParaRPr lang="en-US" altLang="zh-CN" dirty="0"/>
          </a:p>
          <a:p>
            <a:pPr lvl="1"/>
            <a:r>
              <a:rPr lang="zh-CN" altLang="en-US" dirty="0"/>
              <a:t>标准数学函数（</a:t>
            </a:r>
            <a:r>
              <a:rPr lang="en-US" altLang="zh-CN" dirty="0"/>
              <a:t>&lt;</a:t>
            </a:r>
            <a:r>
              <a:rPr lang="en-US" altLang="zh-CN" dirty="0" err="1"/>
              <a:t>cmath</a:t>
            </a:r>
            <a:r>
              <a:rPr lang="en-US" altLang="zh-CN" dirty="0"/>
              <a:t>&gt;</a:t>
            </a:r>
            <a:r>
              <a:rPr lang="zh-CN" altLang="en-US" dirty="0"/>
              <a:t>）</a:t>
            </a:r>
            <a:endParaRPr lang="en-US" altLang="zh-CN" dirty="0"/>
          </a:p>
          <a:p>
            <a:pPr lvl="2"/>
            <a:r>
              <a:rPr lang="en-US" altLang="zh-CN" dirty="0" err="1"/>
              <a:t>sqrt</a:t>
            </a:r>
            <a:r>
              <a:rPr lang="en-US" altLang="zh-CN" dirty="0"/>
              <a:t>()</a:t>
            </a:r>
            <a:r>
              <a:rPr lang="zh-CN" altLang="en-US" dirty="0"/>
              <a:t>、</a:t>
            </a:r>
            <a:r>
              <a:rPr lang="en-US" altLang="zh-CN" dirty="0" err="1"/>
              <a:t>pow</a:t>
            </a:r>
            <a:r>
              <a:rPr lang="en-US" altLang="zh-CN" dirty="0"/>
              <a:t>()</a:t>
            </a:r>
            <a:r>
              <a:rPr lang="zh-CN" altLang="en-US" dirty="0"/>
              <a:t>等</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989922462"/>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smtClean="0"/>
              <a:t>移动</a:t>
            </a:r>
            <a:r>
              <a:rPr lang="zh-CN" altLang="en-US" dirty="0"/>
              <a:t>次序</a:t>
            </a:r>
            <a:r>
              <a:rPr lang="en-US" altLang="zh-CN" dirty="0"/>
              <a:t>6</a:t>
            </a:r>
            <a:endParaRPr lang="zh-CN" altLang="en-US" dirty="0"/>
          </a:p>
        </p:txBody>
      </p:sp>
      <p:sp>
        <p:nvSpPr>
          <p:cNvPr id="6" name="AutoShape 4"/>
          <p:cNvSpPr>
            <a:spLocks noChangeArrowheads="1"/>
          </p:cNvSpPr>
          <p:nvPr/>
        </p:nvSpPr>
        <p:spPr bwMode="auto">
          <a:xfrm>
            <a:off x="194466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54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40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57160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9566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41941"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smtClean="0"/>
              <a:t>   A                                 B                                 </a:t>
            </a:r>
            <a:r>
              <a:rPr lang="en-US" altLang="zh-CN" dirty="0"/>
              <a:t>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670839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smtClean="0"/>
              <a:t>移动</a:t>
            </a:r>
            <a:r>
              <a:rPr lang="zh-CN" altLang="en-US" dirty="0"/>
              <a:t>次序</a:t>
            </a:r>
            <a:r>
              <a:rPr lang="en-US" altLang="zh-CN" dirty="0"/>
              <a:t>7</a:t>
            </a:r>
            <a:endParaRPr lang="zh-CN" altLang="en-US" dirty="0"/>
          </a:p>
        </p:txBody>
      </p:sp>
      <p:sp>
        <p:nvSpPr>
          <p:cNvPr id="6" name="AutoShape 4"/>
          <p:cNvSpPr>
            <a:spLocks noChangeArrowheads="1"/>
          </p:cNvSpPr>
          <p:nvPr/>
        </p:nvSpPr>
        <p:spPr bwMode="auto">
          <a:xfrm>
            <a:off x="194466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54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40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57160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588166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41941"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smtClean="0"/>
              <a:t>   A                                 B                                 </a:t>
            </a:r>
            <a:r>
              <a:rPr lang="en-US" altLang="zh-CN" dirty="0"/>
              <a:t>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3710552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smtClean="0"/>
              <a:t>移动</a:t>
            </a:r>
            <a:r>
              <a:rPr lang="zh-CN" altLang="en-US" dirty="0"/>
              <a:t>次序</a:t>
            </a:r>
            <a:r>
              <a:rPr lang="en-US" altLang="zh-CN" dirty="0"/>
              <a:t>8</a:t>
            </a:r>
            <a:endParaRPr lang="zh-CN" altLang="en-US" dirty="0"/>
          </a:p>
        </p:txBody>
      </p:sp>
      <p:sp>
        <p:nvSpPr>
          <p:cNvPr id="6" name="AutoShape 4"/>
          <p:cNvSpPr>
            <a:spLocks noChangeArrowheads="1"/>
          </p:cNvSpPr>
          <p:nvPr/>
        </p:nvSpPr>
        <p:spPr bwMode="auto">
          <a:xfrm>
            <a:off x="1928794" y="26622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38594"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4594"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6203932" y="358935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5865794" y="403385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26069" y="450375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smtClean="0"/>
              <a:t>   A                                 B                                 </a:t>
            </a:r>
            <a:r>
              <a:rPr lang="en-US" altLang="zh-CN" dirty="0"/>
              <a:t>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93917938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133996"/>
          </a:xfrm>
        </p:spPr>
        <p:txBody>
          <a:bodyPr/>
          <a:lstStyle/>
          <a:p>
            <a:pPr marL="0" indent="0">
              <a:buNone/>
            </a:pPr>
            <a:r>
              <a:rPr lang="en-US" altLang="zh-CN" dirty="0" smtClean="0">
                <a:solidFill>
                  <a:srgbClr val="C00000"/>
                </a:solidFill>
              </a:rPr>
              <a:t>【</a:t>
            </a:r>
            <a:r>
              <a:rPr lang="zh-CN" altLang="en-US" dirty="0">
                <a:solidFill>
                  <a:srgbClr val="C00000"/>
                </a:solidFill>
              </a:rPr>
              <a:t>例</a:t>
            </a:r>
            <a:r>
              <a:rPr lang="en-US" altLang="zh-CN" dirty="0" smtClean="0">
                <a:solidFill>
                  <a:srgbClr val="C00000"/>
                </a:solidFill>
              </a:rPr>
              <a:t>5.24】</a:t>
            </a:r>
            <a:r>
              <a:rPr lang="zh-CN" altLang="en-US" dirty="0">
                <a:solidFill>
                  <a:srgbClr val="C00000"/>
                </a:solidFill>
              </a:rPr>
              <a:t>递归程序实现排序。</a:t>
            </a:r>
            <a:endParaRPr lang="en-US" altLang="zh-CN" sz="2800" dirty="0">
              <a:solidFill>
                <a:schemeClr val="tx2"/>
              </a:solidFill>
              <a:latin typeface="Courier New" pitchFamily="49" charset="0"/>
              <a:cs typeface="Courier New" pitchFamily="49" charset="0"/>
            </a:endParaRPr>
          </a:p>
          <a:p>
            <a:r>
              <a:rPr lang="zh-CN" altLang="en-US" sz="2800" dirty="0">
                <a:latin typeface="Courier New" pitchFamily="49" charset="0"/>
                <a:cs typeface="Courier New" pitchFamily="49" charset="0"/>
              </a:rPr>
              <a:t>基本思想：</a:t>
            </a:r>
            <a:endParaRPr lang="en-US" altLang="zh-CN" sz="2800" dirty="0">
              <a:latin typeface="Courier New" pitchFamily="49" charset="0"/>
              <a:cs typeface="Courier New" pitchFamily="49" charset="0"/>
            </a:endParaRPr>
          </a:p>
          <a:p>
            <a:pPr lvl="1"/>
            <a:r>
              <a:rPr lang="zh-CN" altLang="en-US" dirty="0">
                <a:latin typeface="Courier New" pitchFamily="49" charset="0"/>
                <a:cs typeface="Courier New" pitchFamily="49" charset="0"/>
              </a:rPr>
              <a:t>枢值归位</a:t>
            </a:r>
            <a:endParaRPr lang="en-US" altLang="zh-CN" dirty="0">
              <a:latin typeface="Courier New" pitchFamily="49" charset="0"/>
              <a:cs typeface="Courier New" pitchFamily="49" charset="0"/>
            </a:endParaRPr>
          </a:p>
          <a:p>
            <a:pPr lvl="2"/>
            <a:r>
              <a:rPr lang="zh-CN" altLang="en-US" dirty="0">
                <a:latin typeface="Courier New" pitchFamily="49" charset="0"/>
                <a:cs typeface="Courier New" pitchFamily="49" charset="0"/>
              </a:rPr>
              <a:t>枢值是指在排序序列中指定的某个值，一般是排序序列的中间元素的值</a:t>
            </a:r>
            <a:endParaRPr lang="en-US" altLang="zh-CN" dirty="0">
              <a:latin typeface="Courier New" pitchFamily="49" charset="0"/>
              <a:cs typeface="Courier New" pitchFamily="49" charset="0"/>
            </a:endParaRPr>
          </a:p>
          <a:p>
            <a:pPr lvl="2"/>
            <a:r>
              <a:rPr lang="zh-CN" altLang="en-US" dirty="0">
                <a:latin typeface="Courier New" pitchFamily="49" charset="0"/>
                <a:cs typeface="Courier New" pitchFamily="49" charset="0"/>
              </a:rPr>
              <a:t>在排序过程中，可以多次指定枢值，并放到排序序列（或者子序列）的末尾位置（亦可以放在首位置）</a:t>
            </a:r>
            <a:endParaRPr lang="en-US" altLang="zh-CN" dirty="0">
              <a:latin typeface="Courier New" pitchFamily="49" charset="0"/>
              <a:cs typeface="Courier New" pitchFamily="49" charset="0"/>
            </a:endParaRPr>
          </a:p>
          <a:p>
            <a:pPr lvl="1"/>
            <a:r>
              <a:rPr lang="zh-CN" altLang="en-US" dirty="0">
                <a:latin typeface="Courier New" pitchFamily="49" charset="0"/>
                <a:cs typeface="Courier New" pitchFamily="49" charset="0"/>
              </a:rPr>
              <a:t>二分有序</a:t>
            </a:r>
            <a:endParaRPr lang="en-US" altLang="zh-CN" dirty="0">
              <a:latin typeface="Courier New" pitchFamily="49" charset="0"/>
              <a:cs typeface="Courier New" pitchFamily="49" charset="0"/>
            </a:endParaRPr>
          </a:p>
          <a:p>
            <a:pPr lvl="2"/>
            <a:r>
              <a:rPr lang="zh-CN" altLang="en-US" dirty="0">
                <a:latin typeface="Courier New" pitchFamily="49" charset="0"/>
                <a:cs typeface="Courier New" pitchFamily="49" charset="0"/>
              </a:rPr>
              <a:t>将元素序列以枢值为界，分为左右两个部分，左边的值都小于枢值，而右边的值都大于枢值</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09145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188640"/>
            <a:ext cx="8124825" cy="627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595587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76238"/>
            <a:ext cx="8229600" cy="610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492392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133996"/>
          </a:xfrm>
        </p:spPr>
        <p:txBody>
          <a:bodyPr/>
          <a:lstStyle/>
          <a:p>
            <a:pPr lvl="1">
              <a:spcBef>
                <a:spcPts val="0"/>
              </a:spcBef>
              <a:buNone/>
            </a:pPr>
            <a:r>
              <a:rPr lang="en-US" altLang="zh-CN" sz="2400" b="1" dirty="0" smtClean="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cstdlib</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ctime</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iomanip</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using namespace</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lvl="1">
              <a:spcBef>
                <a:spcPts val="0"/>
              </a:spcBef>
              <a:buNone/>
            </a:pPr>
            <a:r>
              <a:rPr lang="en-US" altLang="zh-CN" sz="2400" b="1" dirty="0" err="1">
                <a:solidFill>
                  <a:srgbClr val="0000FF"/>
                </a:solidFill>
                <a:latin typeface="Courier New" pitchFamily="49" charset="0"/>
                <a:cs typeface="Courier New" pitchFamily="49" charset="0"/>
              </a:rPr>
              <a:t>const</a:t>
            </a: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n = 10;</a:t>
            </a:r>
          </a:p>
          <a:p>
            <a:pPr lvl="1">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latin typeface="Courier New" pitchFamily="49" charset="0"/>
                <a:cs typeface="Courier New" pitchFamily="49" charset="0"/>
              </a:rPr>
              <a:t> swap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&amp;);</a:t>
            </a:r>
          </a:p>
          <a:p>
            <a:pPr lvl="1">
              <a:spcBef>
                <a:spcPts val="0"/>
              </a:spcBef>
              <a:buNone/>
            </a:pPr>
            <a:r>
              <a:rPr lang="sv-SE" altLang="zh-CN" sz="2400" b="1" dirty="0">
                <a:solidFill>
                  <a:srgbClr val="0000FF"/>
                </a:solidFill>
                <a:latin typeface="Courier New" pitchFamily="49" charset="0"/>
                <a:cs typeface="Courier New" pitchFamily="49" charset="0"/>
              </a:rPr>
              <a:t>int</a:t>
            </a:r>
            <a:r>
              <a:rPr lang="sv-SE" altLang="zh-CN" sz="2400" b="1" dirty="0">
                <a:latin typeface="Courier New" pitchFamily="49" charset="0"/>
                <a:cs typeface="Courier New" pitchFamily="49" charset="0"/>
              </a:rPr>
              <a:t> findpivot(</a:t>
            </a:r>
            <a:r>
              <a:rPr lang="sv-SE" altLang="zh-CN" sz="2400" b="1" dirty="0">
                <a:solidFill>
                  <a:srgbClr val="0000FF"/>
                </a:solidFill>
                <a:latin typeface="Courier New" pitchFamily="49" charset="0"/>
                <a:cs typeface="Courier New" pitchFamily="49" charset="0"/>
              </a:rPr>
              <a:t>int</a:t>
            </a:r>
            <a:r>
              <a:rPr lang="sv-SE" altLang="zh-CN" sz="2400" b="1" dirty="0">
                <a:latin typeface="Courier New" pitchFamily="49" charset="0"/>
                <a:cs typeface="Courier New" pitchFamily="49" charset="0"/>
              </a:rPr>
              <a:t> [],</a:t>
            </a:r>
            <a:r>
              <a:rPr lang="sv-SE" altLang="zh-CN" sz="2400" b="1" dirty="0">
                <a:solidFill>
                  <a:srgbClr val="0000FF"/>
                </a:solidFill>
                <a:latin typeface="Courier New" pitchFamily="49" charset="0"/>
                <a:cs typeface="Courier New" pitchFamily="49" charset="0"/>
              </a:rPr>
              <a:t>int</a:t>
            </a:r>
            <a:r>
              <a:rPr lang="sv-SE" altLang="zh-CN" sz="2400" b="1" dirty="0">
                <a:latin typeface="Courier New" pitchFamily="49" charset="0"/>
                <a:cs typeface="Courier New" pitchFamily="49" charset="0"/>
              </a:rPr>
              <a:t>,</a:t>
            </a:r>
            <a:r>
              <a:rPr lang="sv-SE" altLang="zh-CN" sz="2400" b="1" dirty="0">
                <a:solidFill>
                  <a:srgbClr val="0000FF"/>
                </a:solidFill>
                <a:latin typeface="Courier New" pitchFamily="49" charset="0"/>
                <a:cs typeface="Courier New" pitchFamily="49" charset="0"/>
              </a:rPr>
              <a:t>int</a:t>
            </a:r>
            <a:r>
              <a:rPr lang="sv-SE" altLang="zh-CN" sz="2400" b="1" dirty="0">
                <a:latin typeface="Courier New" pitchFamily="49" charset="0"/>
                <a:cs typeface="Courier New" pitchFamily="49" charset="0"/>
              </a:rPr>
              <a:t>);</a:t>
            </a:r>
          </a:p>
          <a:p>
            <a:pPr lvl="1">
              <a:spcBef>
                <a:spcPts val="0"/>
              </a:spcBef>
              <a:buNone/>
            </a:pP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 partition(</a:t>
            </a: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 [],</a:t>
            </a: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a:t>
            </a: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a:t>
            </a: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a:t>
            </a:r>
          </a:p>
          <a:p>
            <a:pPr lvl="1">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quickSort</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smtClean="0">
                <a:latin typeface="Courier New" pitchFamily="49" charset="0"/>
                <a:cs typeface="Courier New" pitchFamily="49" charset="0"/>
              </a:rPr>
              <a:t>[],</a:t>
            </a:r>
            <a:r>
              <a:rPr lang="en-US" altLang="zh-CN" sz="2400" b="1" dirty="0" err="1" smtClean="0">
                <a:solidFill>
                  <a:srgbClr val="0000FF"/>
                </a:solidFill>
                <a:latin typeface="Courier New" pitchFamily="49" charset="0"/>
                <a:cs typeface="Courier New" pitchFamily="49" charset="0"/>
              </a:rPr>
              <a:t>int</a:t>
            </a:r>
            <a:r>
              <a:rPr lang="en-US" altLang="zh-CN" sz="2400" b="1" dirty="0" err="1" smtClean="0">
                <a:latin typeface="Courier New" pitchFamily="49" charset="0"/>
                <a:cs typeface="Courier New" pitchFamily="49" charset="0"/>
              </a:rPr>
              <a:t>,</a:t>
            </a:r>
            <a:r>
              <a:rPr lang="en-US" altLang="zh-CN" sz="2400" b="1" dirty="0" err="1" smtClean="0">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70162871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800" b="1" dirty="0" err="1" smtClean="0">
                <a:solidFill>
                  <a:srgbClr val="0000FF"/>
                </a:solidFill>
                <a:latin typeface="Courier New" pitchFamily="49" charset="0"/>
                <a:cs typeface="Courier New" pitchFamily="49" charset="0"/>
              </a:rPr>
              <a:t>int</a:t>
            </a:r>
            <a:r>
              <a:rPr lang="en-US" altLang="zh-CN" sz="2800" b="1" dirty="0" smtClean="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int</a:t>
            </a:r>
            <a:r>
              <a:rPr lang="en-US" altLang="zh-CN" sz="2800" b="1" dirty="0">
                <a:latin typeface="Courier New" pitchFamily="49" charset="0"/>
                <a:cs typeface="Courier New" pitchFamily="49" charset="0"/>
              </a:rPr>
              <a:t> b[n];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srand</a:t>
            </a:r>
            <a:r>
              <a:rPr lang="en-US" altLang="zh-CN" sz="2800" b="1" dirty="0">
                <a:latin typeface="Courier New" pitchFamily="49" charset="0"/>
                <a:cs typeface="Courier New" pitchFamily="49" charset="0"/>
              </a:rPr>
              <a:t>((</a:t>
            </a:r>
            <a:r>
              <a:rPr lang="en-US" altLang="zh-CN" sz="2800" b="1" dirty="0">
                <a:solidFill>
                  <a:srgbClr val="0000FF"/>
                </a:solidFill>
                <a:latin typeface="Courier New" pitchFamily="49" charset="0"/>
                <a:cs typeface="Courier New" pitchFamily="49" charset="0"/>
              </a:rPr>
              <a:t>unsigned</a:t>
            </a:r>
            <a:r>
              <a:rPr lang="en-US" altLang="zh-CN" sz="2800" b="1" dirty="0">
                <a:latin typeface="Courier New" pitchFamily="49" charset="0"/>
                <a:cs typeface="Courier New" pitchFamily="49" charset="0"/>
              </a:rPr>
              <a:t>)time(NULL));</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zh-CN" altLang="en-US" sz="2800" b="1" dirty="0">
                <a:latin typeface="Courier New" pitchFamily="49" charset="0"/>
                <a:cs typeface="Courier New" pitchFamily="49" charset="0"/>
              </a:rPr>
              <a:t>随机数：</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			</a:t>
            </a:r>
          </a:p>
          <a:p>
            <a:pPr>
              <a:spcBef>
                <a:spcPts val="0"/>
              </a:spcBef>
              <a:buNone/>
            </a:pPr>
            <a:r>
              <a:rPr lang="en-US" altLang="zh-CN" sz="2800" b="1" dirty="0">
                <a:latin typeface="Courier New" pitchFamily="49" charset="0"/>
                <a:cs typeface="Courier New" pitchFamily="49" charset="0"/>
              </a:rPr>
              <a:t>			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 = rand()%100;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setw</a:t>
            </a:r>
            <a:r>
              <a:rPr lang="en-US" altLang="zh-CN" sz="2800" b="1" dirty="0">
                <a:latin typeface="Courier New" pitchFamily="49" charset="0"/>
                <a:cs typeface="Courier New" pitchFamily="49" charset="0"/>
              </a:rPr>
              <a:t>(5)&lt;&lt;b[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((i+1)%10==0)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quickSort</a:t>
            </a:r>
            <a:r>
              <a:rPr lang="en-US" altLang="zh-CN" sz="2800" b="1" dirty="0">
                <a:latin typeface="Courier New" pitchFamily="49" charset="0"/>
                <a:cs typeface="Courier New" pitchFamily="49" charset="0"/>
              </a:rPr>
              <a:t>(b,0,n-1);</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4947960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buNone/>
            </a:pPr>
            <a:r>
              <a:rPr lang="en-US" altLang="zh-CN" b="1" dirty="0">
                <a:latin typeface="Courier New" pitchFamily="49" charset="0"/>
                <a:cs typeface="Courier New" pitchFamily="49" charset="0"/>
              </a:rPr>
              <a:t>	</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&lt;&lt;"</a:t>
            </a:r>
            <a:r>
              <a:rPr lang="zh-CN" altLang="en-US" sz="2800" b="1" dirty="0">
                <a:latin typeface="Courier New" pitchFamily="49" charset="0"/>
                <a:cs typeface="Courier New" pitchFamily="49" charset="0"/>
              </a:rPr>
              <a:t>排序后：</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setw</a:t>
            </a:r>
            <a:r>
              <a:rPr lang="en-US" altLang="zh-CN" sz="2800" b="1" dirty="0">
                <a:latin typeface="Courier New" pitchFamily="49" charset="0"/>
                <a:cs typeface="Courier New" pitchFamily="49" charset="0"/>
              </a:rPr>
              <a:t>(5)&lt;&lt;b[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((i+1)%10==0)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a:p>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5896688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00562"/>
          </a:xfrm>
        </p:spPr>
        <p:txBody>
          <a:bodyPr/>
          <a:lstStyle/>
          <a:p>
            <a:pPr marL="0" indent="0">
              <a:buNone/>
            </a:pPr>
            <a:r>
              <a:rPr lang="zh-CN" altLang="en-US" dirty="0" smtClean="0"/>
              <a:t>函数</a:t>
            </a:r>
            <a:r>
              <a:rPr lang="en-US" altLang="zh-CN" dirty="0" smtClean="0"/>
              <a:t>swap</a:t>
            </a:r>
            <a:r>
              <a:rPr lang="zh-CN" altLang="en-US" dirty="0" smtClean="0"/>
              <a:t>定义</a:t>
            </a:r>
            <a:endParaRPr lang="en-US" altLang="zh-CN" dirty="0" smtClean="0"/>
          </a:p>
          <a:p>
            <a:pPr marL="0" indent="0">
              <a:buNone/>
            </a:pPr>
            <a:endParaRPr lang="en-US" altLang="zh-CN" dirty="0" smtClean="0"/>
          </a:p>
          <a:p>
            <a:pPr>
              <a:spcBef>
                <a:spcPts val="0"/>
              </a:spcBef>
              <a:buNone/>
            </a:pPr>
            <a:r>
              <a:rPr lang="en-US" altLang="zh-CN" sz="2800" b="1" dirty="0" smtClean="0">
                <a:solidFill>
                  <a:srgbClr val="0000FF"/>
                </a:solidFill>
                <a:latin typeface="Courier New" pitchFamily="49" charset="0"/>
                <a:cs typeface="Courier New" pitchFamily="49" charset="0"/>
              </a:rPr>
              <a:t>void</a:t>
            </a:r>
            <a:r>
              <a:rPr lang="en-US" altLang="zh-CN" sz="2800" b="1" dirty="0" smtClean="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swap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&amp;x,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&amp;y){</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temp = x;</a:t>
            </a:r>
          </a:p>
          <a:p>
            <a:pPr>
              <a:spcBef>
                <a:spcPts val="0"/>
              </a:spcBef>
              <a:buNone/>
            </a:pPr>
            <a:r>
              <a:rPr lang="en-US" altLang="zh-CN" sz="2800" b="1" dirty="0">
                <a:latin typeface="Courier New" pitchFamily="49" charset="0"/>
                <a:cs typeface="Courier New" pitchFamily="49" charset="0"/>
              </a:rPr>
              <a:t>    x = y;</a:t>
            </a:r>
          </a:p>
          <a:p>
            <a:pPr>
              <a:spcBef>
                <a:spcPts val="0"/>
              </a:spcBef>
              <a:buNone/>
            </a:pPr>
            <a:r>
              <a:rPr lang="en-US" altLang="zh-CN" sz="2800" b="1" dirty="0">
                <a:latin typeface="Courier New" pitchFamily="49" charset="0"/>
                <a:cs typeface="Courier New" pitchFamily="49" charset="0"/>
              </a:rPr>
              <a:t>    y = temp;</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34364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用户自定义函数</a:t>
            </a:r>
            <a:endParaRPr lang="en-US" altLang="zh-CN" dirty="0"/>
          </a:p>
          <a:p>
            <a:pPr lvl="1"/>
            <a:r>
              <a:rPr lang="zh-CN" altLang="en-US" dirty="0"/>
              <a:t>普通函数</a:t>
            </a:r>
            <a:endParaRPr lang="en-US" altLang="zh-CN" dirty="0"/>
          </a:p>
          <a:p>
            <a:pPr lvl="1"/>
            <a:r>
              <a:rPr lang="zh-CN" altLang="en-US" dirty="0"/>
              <a:t>内联函数</a:t>
            </a:r>
            <a:endParaRPr lang="en-US" altLang="zh-CN" dirty="0"/>
          </a:p>
          <a:p>
            <a:pPr lvl="1"/>
            <a:r>
              <a:rPr lang="zh-CN" altLang="en-US" dirty="0"/>
              <a:t>类的成员函数</a:t>
            </a:r>
            <a:endParaRPr lang="en-US" altLang="zh-CN" dirty="0"/>
          </a:p>
          <a:p>
            <a:pPr lvl="1"/>
            <a:r>
              <a:rPr lang="zh-CN" altLang="en-US" dirty="0"/>
              <a:t>类的友元函数</a:t>
            </a:r>
            <a:endParaRPr lang="en-US" altLang="zh-CN" dirty="0"/>
          </a:p>
          <a:p>
            <a:pPr lvl="1"/>
            <a:r>
              <a:rPr lang="zh-CN" altLang="en-US" dirty="0"/>
              <a:t>虚函数</a:t>
            </a:r>
            <a:endParaRPr lang="en-US" altLang="zh-CN" dirty="0"/>
          </a:p>
          <a:p>
            <a:pPr lvl="1"/>
            <a:r>
              <a:rPr lang="en-US" altLang="zh-CN" dirty="0"/>
              <a:t>……</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603453239"/>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4784"/>
            <a:ext cx="8229600" cy="4500562"/>
          </a:xfrm>
        </p:spPr>
        <p:txBody>
          <a:bodyPr/>
          <a:lstStyle/>
          <a:p>
            <a:pPr marL="0" indent="0">
              <a:buNone/>
            </a:pPr>
            <a:r>
              <a:rPr lang="zh-CN" altLang="en-US" dirty="0" smtClean="0"/>
              <a:t>函数</a:t>
            </a:r>
            <a:r>
              <a:rPr lang="en-US" altLang="zh-CN" dirty="0" err="1"/>
              <a:t>findpivot</a:t>
            </a:r>
            <a:r>
              <a:rPr lang="zh-CN" altLang="en-US" dirty="0" smtClean="0"/>
              <a:t>定义</a:t>
            </a:r>
            <a:endParaRPr lang="en-US" altLang="zh-CN" dirty="0" smtClean="0"/>
          </a:p>
          <a:p>
            <a:pPr marL="0" indent="0">
              <a:buNone/>
            </a:pPr>
            <a:endParaRPr lang="en-US" altLang="zh-CN" dirty="0"/>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findpivot</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j)</a:t>
            </a:r>
          </a:p>
          <a:p>
            <a:pPr>
              <a:spcBef>
                <a:spcPts val="0"/>
              </a:spcBef>
              <a:buNone/>
            </a:pPr>
            <a:r>
              <a:rPr lang="en-US" altLang="zh-CN" sz="2800" b="1" dirty="0">
                <a:latin typeface="Courier New" pitchFamily="49" charset="0"/>
                <a:cs typeface="Courier New" pitchFamily="49" charset="0"/>
              </a:rPr>
              <a:t>{</a:t>
            </a:r>
            <a:r>
              <a:rPr lang="en-US" altLang="zh-CN" sz="2800" b="1" dirty="0">
                <a:solidFill>
                  <a:srgbClr val="008000"/>
                </a:solidFill>
                <a:latin typeface="Courier New" pitchFamily="49" charset="0"/>
                <a:cs typeface="Courier New" pitchFamily="49" charset="0"/>
              </a:rPr>
              <a:t>//</a:t>
            </a:r>
            <a:r>
              <a:rPr lang="zh-CN" altLang="en-US" sz="2800" b="1" dirty="0">
                <a:solidFill>
                  <a:srgbClr val="008000"/>
                </a:solidFill>
                <a:latin typeface="Courier New" pitchFamily="49" charset="0"/>
                <a:cs typeface="Courier New" pitchFamily="49" charset="0"/>
              </a:rPr>
              <a:t>将中间元素设置为枢值</a:t>
            </a:r>
            <a:endParaRPr lang="en-US" altLang="zh-CN" sz="2800" b="1" dirty="0">
              <a:solidFill>
                <a:srgbClr val="008000"/>
              </a:solidFill>
              <a:latin typeface="Courier New" pitchFamily="49" charset="0"/>
              <a:cs typeface="Courier New" pitchFamily="49" charset="0"/>
            </a:endParaRP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t>
            </a:r>
            <a:r>
              <a:rPr lang="en-US" altLang="zh-CN" sz="2800" b="1" dirty="0" err="1">
                <a:latin typeface="Courier New" pitchFamily="49" charset="0"/>
                <a:cs typeface="Courier New" pitchFamily="49" charset="0"/>
              </a:rPr>
              <a:t>i+j</a:t>
            </a:r>
            <a:r>
              <a:rPr lang="en-US" altLang="zh-CN" sz="2800" b="1" dirty="0">
                <a:latin typeface="Courier New" pitchFamily="49" charset="0"/>
                <a:cs typeface="Courier New" pitchFamily="49" charset="0"/>
              </a:rPr>
              <a:t>)/2;</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918772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520106"/>
          </a:xfrm>
        </p:spPr>
        <p:txBody>
          <a:bodyPr/>
          <a:lstStyle/>
          <a:p>
            <a:pPr marL="0" indent="0">
              <a:buNone/>
            </a:pPr>
            <a:r>
              <a:rPr lang="zh-CN" altLang="en-US" dirty="0" smtClean="0"/>
              <a:t>函数</a:t>
            </a:r>
            <a:r>
              <a:rPr lang="en-US" altLang="zh-CN" dirty="0"/>
              <a:t>partition</a:t>
            </a:r>
            <a:r>
              <a:rPr lang="zh-CN" altLang="en-US" dirty="0"/>
              <a:t>定义</a:t>
            </a:r>
            <a:endParaRPr lang="en-US" altLang="zh-CN" dirty="0"/>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partition(</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l,</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r,</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pivot</a:t>
            </a:r>
            <a:r>
              <a:rPr lang="en-US" altLang="zh-CN" sz="2800" b="1" dirty="0">
                <a:latin typeface="Courier New" pitchFamily="49" charset="0"/>
                <a:cs typeface="Courier New" pitchFamily="49" charset="0"/>
              </a:rPr>
              <a:t>)</a:t>
            </a:r>
            <a:r>
              <a:rPr lang="en-US" altLang="zh-CN" sz="2800" b="1" dirty="0">
                <a:solidFill>
                  <a:srgbClr val="008000"/>
                </a:solidFill>
                <a:latin typeface="Courier New" pitchFamily="49" charset="0"/>
                <a:cs typeface="Courier New" pitchFamily="49" charset="0"/>
              </a:rPr>
              <a:t>//</a:t>
            </a:r>
            <a:r>
              <a:rPr lang="zh-CN" altLang="en-US" sz="2800" b="1" dirty="0">
                <a:solidFill>
                  <a:srgbClr val="008000"/>
                </a:solidFill>
                <a:latin typeface="Courier New" pitchFamily="49" charset="0"/>
                <a:cs typeface="Courier New" pitchFamily="49" charset="0"/>
              </a:rPr>
              <a:t>返回枢值的下标</a:t>
            </a:r>
            <a:endParaRPr lang="en-US" altLang="zh-CN" sz="2800" b="1" dirty="0">
              <a:solidFill>
                <a:srgbClr val="008000"/>
              </a:solidFill>
              <a:latin typeface="Courier New" pitchFamily="49" charset="0"/>
              <a:cs typeface="Courier New" pitchFamily="49" charset="0"/>
            </a:endParaRP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do</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while</a:t>
            </a:r>
            <a:r>
              <a:rPr lang="en-US" altLang="zh-CN" sz="2800" b="1" dirty="0">
                <a:latin typeface="Courier New" pitchFamily="49" charset="0"/>
                <a:cs typeface="Courier New" pitchFamily="49" charset="0"/>
              </a:rPr>
              <a:t>(a[++l]&lt;pivot);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while</a:t>
            </a:r>
            <a:r>
              <a:rPr lang="en-US" altLang="zh-CN" sz="2800" b="1" dirty="0">
                <a:latin typeface="Courier New" pitchFamily="49" charset="0"/>
                <a:cs typeface="Courier New" pitchFamily="49" charset="0"/>
              </a:rPr>
              <a:t>(r&amp;&amp;a[--r]&gt;pivot);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swap(a[l],a[r]);</a:t>
            </a:r>
          </a:p>
          <a:p>
            <a:pPr>
              <a:spcBef>
                <a:spcPts val="0"/>
              </a:spcBef>
              <a:buNone/>
            </a:pPr>
            <a:r>
              <a:rPr lang="en-US" altLang="zh-CN" sz="2800" b="1" dirty="0">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while</a:t>
            </a:r>
            <a:r>
              <a:rPr lang="en-US" altLang="zh-CN" sz="2800" b="1" dirty="0">
                <a:latin typeface="Courier New" pitchFamily="49" charset="0"/>
                <a:cs typeface="Courier New" pitchFamily="49" charset="0"/>
              </a:rPr>
              <a:t>(l&lt;r);</a:t>
            </a:r>
          </a:p>
          <a:p>
            <a:pPr>
              <a:spcBef>
                <a:spcPts val="0"/>
              </a:spcBef>
              <a:buNone/>
            </a:pPr>
            <a:r>
              <a:rPr lang="en-US" altLang="zh-CN" sz="2800" b="1" dirty="0">
                <a:latin typeface="Courier New" pitchFamily="49" charset="0"/>
                <a:cs typeface="Courier New" pitchFamily="49" charset="0"/>
              </a:rPr>
              <a:t>	swap(a[l],a[r]);</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l;</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6" name="矩形 5">
            <a:extLst>
              <a:ext uri="{FF2B5EF4-FFF2-40B4-BE49-F238E27FC236}">
                <a16:creationId xmlns:a16="http://schemas.microsoft.com/office/drawing/2014/main" xmlns="" id="{098EEC95-1617-4433-9108-951EF8F55218}"/>
              </a:ext>
            </a:extLst>
          </p:cNvPr>
          <p:cNvSpPr/>
          <p:nvPr/>
        </p:nvSpPr>
        <p:spPr>
          <a:xfrm>
            <a:off x="3131840" y="3140968"/>
            <a:ext cx="66260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F204B04C-CC90-413E-808A-14855B032DBF}"/>
              </a:ext>
            </a:extLst>
          </p:cNvPr>
          <p:cNvSpPr/>
          <p:nvPr/>
        </p:nvSpPr>
        <p:spPr>
          <a:xfrm>
            <a:off x="3812264" y="3573016"/>
            <a:ext cx="662607" cy="5040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13829662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zh-CN" altLang="en-US" dirty="0" smtClean="0"/>
              <a:t>函数</a:t>
            </a:r>
            <a:r>
              <a:rPr lang="en-US" altLang="zh-CN" dirty="0" err="1"/>
              <a:t>quickSort</a:t>
            </a:r>
            <a:r>
              <a:rPr lang="zh-CN" altLang="en-US" dirty="0" smtClean="0"/>
              <a:t>定义</a:t>
            </a:r>
            <a:endParaRPr lang="en-US" altLang="zh-CN" dirty="0" smtClean="0"/>
          </a:p>
          <a:p>
            <a:pPr>
              <a:spcBef>
                <a:spcPts val="0"/>
              </a:spcBef>
              <a:buNone/>
            </a:pPr>
            <a:r>
              <a:rPr lang="en-US" altLang="zh-CN" sz="2800" b="1" dirty="0" smtClean="0">
                <a:solidFill>
                  <a:srgbClr val="0000FF"/>
                </a:solidFill>
                <a:latin typeface="Courier New" pitchFamily="49" charset="0"/>
                <a:cs typeface="Courier New" pitchFamily="49" charset="0"/>
              </a:rPr>
              <a:t>void</a:t>
            </a:r>
            <a:r>
              <a:rPr lang="en-US" altLang="zh-CN" sz="2800" b="1" dirty="0" smtClean="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quickSort</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a[],</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j</a:t>
            </a:r>
            <a:r>
              <a:rPr lang="en-US" altLang="zh-CN" sz="2800" b="1" dirty="0" smtClean="0">
                <a:latin typeface="Courier New" pitchFamily="49" charset="0"/>
                <a:cs typeface="Courier New" pitchFamily="49" charset="0"/>
              </a:rPr>
              <a:t>)</a:t>
            </a:r>
          </a:p>
          <a:p>
            <a:pPr>
              <a:spcBef>
                <a:spcPts val="0"/>
              </a:spcBef>
              <a:buNone/>
            </a:pPr>
            <a:r>
              <a:rPr lang="en-US" altLang="zh-CN" sz="2800" b="1" dirty="0" smtClean="0">
                <a:latin typeface="Courier New" pitchFamily="49" charset="0"/>
                <a:cs typeface="Courier New" pitchFamily="49" charset="0"/>
              </a:rPr>
              <a:t>{</a:t>
            </a:r>
            <a:endParaRPr lang="en-US" altLang="zh-CN" sz="2800" b="1" dirty="0">
              <a:latin typeface="Courier New" pitchFamily="49" charset="0"/>
              <a:cs typeface="Courier New" pitchFamily="49" charset="0"/>
            </a:endParaRP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pivotindex</a:t>
            </a:r>
            <a:r>
              <a:rPr lang="en-US" altLang="zh-CN" sz="2800" b="1" dirty="0">
                <a:latin typeface="Courier New" pitchFamily="49" charset="0"/>
                <a:cs typeface="Courier New" pitchFamily="49" charset="0"/>
              </a:rPr>
              <a:t> = </a:t>
            </a:r>
            <a:r>
              <a:rPr lang="en-US" altLang="zh-CN" sz="2800" b="1" dirty="0" err="1">
                <a:latin typeface="Courier New" pitchFamily="49" charset="0"/>
                <a:cs typeface="Courier New" pitchFamily="49" charset="0"/>
              </a:rPr>
              <a:t>findpivot</a:t>
            </a:r>
            <a:r>
              <a:rPr lang="en-US" altLang="zh-CN" sz="2800" b="1" dirty="0">
                <a:latin typeface="Courier New" pitchFamily="49" charset="0"/>
                <a:cs typeface="Courier New" pitchFamily="49" charset="0"/>
              </a:rPr>
              <a:t>(</a:t>
            </a:r>
            <a:r>
              <a:rPr lang="en-US" altLang="zh-CN" sz="2800" b="1" dirty="0" err="1">
                <a:latin typeface="Courier New" pitchFamily="49" charset="0"/>
                <a:cs typeface="Courier New" pitchFamily="49" charset="0"/>
              </a:rPr>
              <a:t>a,i,j</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swap(a[</a:t>
            </a:r>
            <a:r>
              <a:rPr lang="en-US" altLang="zh-CN" sz="2800" b="1" dirty="0" err="1">
                <a:latin typeface="Courier New" pitchFamily="49" charset="0"/>
                <a:cs typeface="Courier New" pitchFamily="49" charset="0"/>
              </a:rPr>
              <a:t>pivotindex</a:t>
            </a:r>
            <a:r>
              <a:rPr lang="en-US" altLang="zh-CN" sz="2800" b="1" dirty="0">
                <a:latin typeface="Courier New" pitchFamily="49" charset="0"/>
                <a:cs typeface="Courier New" pitchFamily="49" charset="0"/>
              </a:rPr>
              <a:t>],a[j]);</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 </a:t>
            </a:r>
            <a:r>
              <a:rPr lang="en-US" altLang="zh-CN" sz="2800" b="1" dirty="0">
                <a:latin typeface="Courier New" pitchFamily="49" charset="0"/>
                <a:cs typeface="Courier New" pitchFamily="49" charset="0"/>
              </a:rPr>
              <a:t>k = partition(a,i-1,j,a[j]);</a:t>
            </a:r>
          </a:p>
          <a:p>
            <a:pPr>
              <a:spcBef>
                <a:spcPts val="0"/>
              </a:spcBef>
              <a:buNone/>
            </a:pPr>
            <a:r>
              <a:rPr lang="en-US" altLang="zh-CN" sz="2800" b="1" dirty="0">
                <a:latin typeface="Courier New" pitchFamily="49" charset="0"/>
                <a:cs typeface="Courier New" pitchFamily="49" charset="0"/>
              </a:rPr>
              <a:t>	swap(a[k],a[j]);</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((k-</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)&gt;1)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quickSort</a:t>
            </a:r>
            <a:r>
              <a:rPr lang="en-US" altLang="zh-CN" sz="2800" b="1" dirty="0">
                <a:latin typeface="Courier New" pitchFamily="49" charset="0"/>
                <a:cs typeface="Courier New" pitchFamily="49" charset="0"/>
              </a:rPr>
              <a:t>(a,i,k-1);</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((j-k)&gt;1)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quickSort</a:t>
            </a:r>
            <a:r>
              <a:rPr lang="en-US" altLang="zh-CN" sz="2800" b="1" dirty="0">
                <a:latin typeface="Courier New" pitchFamily="49" charset="0"/>
                <a:cs typeface="Courier New" pitchFamily="49" charset="0"/>
              </a:rPr>
              <a:t>(a,k+1,j);</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6" name="矩形 5">
            <a:extLst>
              <a:ext uri="{FF2B5EF4-FFF2-40B4-BE49-F238E27FC236}">
                <a16:creationId xmlns:a16="http://schemas.microsoft.com/office/drawing/2014/main" xmlns="" id="{17A51958-D642-4A61-8CC8-AFAEFDDB1C44}"/>
              </a:ext>
            </a:extLst>
          </p:cNvPr>
          <p:cNvSpPr/>
          <p:nvPr/>
        </p:nvSpPr>
        <p:spPr>
          <a:xfrm>
            <a:off x="5148064" y="3212976"/>
            <a:ext cx="66260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A864D33B-630A-4B0A-A43E-780918374530}"/>
              </a:ext>
            </a:extLst>
          </p:cNvPr>
          <p:cNvSpPr/>
          <p:nvPr/>
        </p:nvSpPr>
        <p:spPr>
          <a:xfrm>
            <a:off x="5940152" y="3212976"/>
            <a:ext cx="288032" cy="5040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4413883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https://gss1.bdstatic.com/-vo3dSag_xI4khGkpoWK1HF6hhy/baike/c0%3Dbaike72%2C5%2C5%2C72%2C24/sign=e15a5286fbedab64607f4592965fc4a6/b7003af33a87e950707fdf2110385343fbf2b416.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12776"/>
            <a:ext cx="6048672" cy="462291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函数的嵌套调用</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62676554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函数专题训练</a:t>
            </a:r>
          </a:p>
        </p:txBody>
      </p:sp>
      <p:sp>
        <p:nvSpPr>
          <p:cNvPr id="3" name="内容占位符 2"/>
          <p:cNvSpPr>
            <a:spLocks noGrp="1"/>
          </p:cNvSpPr>
          <p:nvPr>
            <p:ph idx="1"/>
          </p:nvPr>
        </p:nvSpPr>
        <p:spPr/>
        <p:txBody>
          <a:bodyPr/>
          <a:lstStyle/>
          <a:p>
            <a:r>
              <a:rPr lang="zh-CN" altLang="en-US" dirty="0"/>
              <a:t>函数回顾</a:t>
            </a:r>
            <a:r>
              <a:rPr lang="en-US" altLang="zh-CN" dirty="0"/>
              <a:t>1</a:t>
            </a:r>
          </a:p>
          <a:p>
            <a:pPr lvl="1"/>
            <a:r>
              <a:rPr lang="zh-CN" altLang="en-US" dirty="0"/>
              <a:t>函数说明</a:t>
            </a:r>
            <a:endParaRPr lang="en-US" altLang="zh-CN" dirty="0"/>
          </a:p>
          <a:p>
            <a:pPr lvl="2"/>
            <a:r>
              <a:rPr lang="zh-CN" altLang="en-US" dirty="0"/>
              <a:t>函数原型</a:t>
            </a:r>
            <a:endParaRPr lang="en-US" altLang="zh-CN" dirty="0"/>
          </a:p>
          <a:p>
            <a:pPr lvl="2"/>
            <a:r>
              <a:rPr lang="zh-CN" altLang="en-US" dirty="0"/>
              <a:t>函数定义</a:t>
            </a:r>
            <a:endParaRPr lang="en-US" altLang="zh-CN" dirty="0"/>
          </a:p>
          <a:p>
            <a:pPr lvl="1"/>
            <a:r>
              <a:rPr lang="zh-CN" altLang="en-US" dirty="0"/>
              <a:t>函数定义四要素</a:t>
            </a:r>
            <a:endParaRPr lang="en-US" altLang="zh-CN" dirty="0"/>
          </a:p>
          <a:p>
            <a:pPr lvl="2"/>
            <a:r>
              <a:rPr lang="zh-CN" altLang="en-US" dirty="0"/>
              <a:t>返回值</a:t>
            </a:r>
            <a:endParaRPr lang="en-US" altLang="zh-CN" dirty="0"/>
          </a:p>
          <a:p>
            <a:pPr lvl="2"/>
            <a:r>
              <a:rPr lang="zh-CN" altLang="en-US" dirty="0"/>
              <a:t>函数名</a:t>
            </a:r>
            <a:endParaRPr lang="en-US" altLang="zh-CN" dirty="0"/>
          </a:p>
          <a:p>
            <a:pPr lvl="2"/>
            <a:r>
              <a:rPr lang="zh-CN" altLang="en-US" dirty="0"/>
              <a:t>参数表</a:t>
            </a:r>
            <a:endParaRPr lang="en-US" altLang="zh-CN" dirty="0"/>
          </a:p>
          <a:p>
            <a:pPr lvl="2"/>
            <a:r>
              <a:rPr lang="zh-CN" altLang="en-US" dirty="0"/>
              <a:t>函数体</a:t>
            </a:r>
            <a:endParaRPr lang="en-US" altLang="zh-CN" dirty="0"/>
          </a:p>
          <a:p>
            <a:pPr lvl="1"/>
            <a:r>
              <a:rPr lang="zh-CN" altLang="en-US" dirty="0"/>
              <a:t>函数调用表达式</a:t>
            </a:r>
          </a:p>
        </p:txBody>
      </p:sp>
    </p:spTree>
    <p:extLst>
      <p:ext uri="{BB962C8B-B14F-4D97-AF65-F5344CB8AC3E}">
        <p14:creationId xmlns:p14="http://schemas.microsoft.com/office/powerpoint/2010/main" val="135782460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函数专题训练</a:t>
            </a:r>
          </a:p>
        </p:txBody>
      </p:sp>
      <p:sp>
        <p:nvSpPr>
          <p:cNvPr id="3" name="内容占位符 2"/>
          <p:cNvSpPr>
            <a:spLocks noGrp="1"/>
          </p:cNvSpPr>
          <p:nvPr>
            <p:ph idx="1"/>
          </p:nvPr>
        </p:nvSpPr>
        <p:spPr/>
        <p:txBody>
          <a:bodyPr/>
          <a:lstStyle/>
          <a:p>
            <a:r>
              <a:rPr lang="zh-CN" altLang="en-US" dirty="0"/>
              <a:t>函数回顾</a:t>
            </a:r>
            <a:r>
              <a:rPr lang="en-US" altLang="zh-CN" dirty="0"/>
              <a:t>2</a:t>
            </a:r>
          </a:p>
          <a:p>
            <a:pPr lvl="1"/>
            <a:r>
              <a:rPr lang="zh-CN" altLang="en-US" dirty="0"/>
              <a:t>函数的嵌套调用</a:t>
            </a:r>
            <a:endParaRPr lang="en-US" altLang="zh-CN" dirty="0"/>
          </a:p>
          <a:p>
            <a:pPr lvl="2"/>
            <a:r>
              <a:rPr lang="zh-CN" altLang="en-US" dirty="0"/>
              <a:t>先说明，后调用</a:t>
            </a:r>
            <a:endParaRPr lang="en-US" altLang="zh-CN" dirty="0"/>
          </a:p>
          <a:p>
            <a:pPr lvl="2"/>
            <a:r>
              <a:rPr lang="zh-CN" altLang="en-US" dirty="0"/>
              <a:t>参数的传递</a:t>
            </a:r>
            <a:endParaRPr lang="en-US" altLang="zh-CN" dirty="0"/>
          </a:p>
          <a:p>
            <a:pPr lvl="3"/>
            <a:r>
              <a:rPr lang="zh-CN" altLang="en-US" dirty="0"/>
              <a:t>赋值传递</a:t>
            </a:r>
            <a:endParaRPr lang="en-US" altLang="zh-CN" dirty="0"/>
          </a:p>
          <a:p>
            <a:pPr lvl="4"/>
            <a:r>
              <a:rPr lang="zh-CN" altLang="en-US" dirty="0"/>
              <a:t>普通形参（变量形参）</a:t>
            </a:r>
            <a:endParaRPr lang="en-US" altLang="zh-CN" dirty="0"/>
          </a:p>
          <a:p>
            <a:pPr lvl="3"/>
            <a:r>
              <a:rPr lang="zh-CN" altLang="en-US" dirty="0"/>
              <a:t>地址传递</a:t>
            </a:r>
            <a:endParaRPr lang="en-US" altLang="zh-CN" dirty="0"/>
          </a:p>
          <a:p>
            <a:pPr lvl="4"/>
            <a:r>
              <a:rPr lang="zh-CN" altLang="en-US" dirty="0"/>
              <a:t>数组形参</a:t>
            </a:r>
            <a:endParaRPr lang="en-US" altLang="zh-CN" dirty="0"/>
          </a:p>
          <a:p>
            <a:pPr lvl="4"/>
            <a:r>
              <a:rPr lang="zh-CN" altLang="en-US" dirty="0"/>
              <a:t>引用形参</a:t>
            </a:r>
            <a:endParaRPr lang="en-US" altLang="zh-CN" dirty="0"/>
          </a:p>
          <a:p>
            <a:pPr lvl="4"/>
            <a:r>
              <a:rPr lang="zh-CN" altLang="en-US" dirty="0"/>
              <a:t>指针</a:t>
            </a:r>
            <a:r>
              <a:rPr lang="zh-CN" altLang="en-US" dirty="0" smtClean="0"/>
              <a:t>形参（</a:t>
            </a:r>
            <a:r>
              <a:rPr lang="zh-CN" altLang="en-US" dirty="0"/>
              <a:t>包括数组形参和函数形参</a:t>
            </a:r>
            <a:r>
              <a:rPr lang="en-US" altLang="zh-CN" dirty="0"/>
              <a:t>※</a:t>
            </a:r>
            <a:r>
              <a:rPr lang="zh-CN" altLang="en-US" dirty="0"/>
              <a:t>）</a:t>
            </a:r>
            <a:endParaRPr lang="en-US" altLang="zh-CN" dirty="0"/>
          </a:p>
          <a:p>
            <a:pPr lvl="1"/>
            <a:r>
              <a:rPr lang="zh-CN" altLang="en-US" dirty="0"/>
              <a:t>函数的递归调用</a:t>
            </a:r>
            <a:endParaRPr lang="en-US" altLang="zh-CN" dirty="0"/>
          </a:p>
          <a:p>
            <a:pPr lvl="2"/>
            <a:r>
              <a:rPr lang="zh-CN" altLang="en-US" dirty="0"/>
              <a:t>问题分解（迭代）、递推、回归</a:t>
            </a:r>
          </a:p>
        </p:txBody>
      </p:sp>
    </p:spTree>
    <p:extLst>
      <p:ext uri="{BB962C8B-B14F-4D97-AF65-F5344CB8AC3E}">
        <p14:creationId xmlns:p14="http://schemas.microsoft.com/office/powerpoint/2010/main" val="5506575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函数专题训练</a:t>
            </a:r>
          </a:p>
        </p:txBody>
      </p:sp>
      <p:sp>
        <p:nvSpPr>
          <p:cNvPr id="3" name="内容占位符 2"/>
          <p:cNvSpPr>
            <a:spLocks noGrp="1"/>
          </p:cNvSpPr>
          <p:nvPr>
            <p:ph idx="1"/>
          </p:nvPr>
        </p:nvSpPr>
        <p:spPr/>
        <p:txBody>
          <a:bodyPr/>
          <a:lstStyle/>
          <a:p>
            <a:r>
              <a:rPr lang="zh-CN" altLang="en-US" dirty="0"/>
              <a:t>如何编写函数</a:t>
            </a:r>
            <a:endParaRPr lang="en-US" altLang="zh-CN" dirty="0"/>
          </a:p>
          <a:p>
            <a:pPr lvl="1"/>
            <a:r>
              <a:rPr lang="zh-CN" altLang="en-US" dirty="0"/>
              <a:t>确定函数四要素</a:t>
            </a:r>
            <a:endParaRPr lang="en-US" altLang="zh-CN" dirty="0"/>
          </a:p>
          <a:p>
            <a:pPr lvl="2"/>
            <a:r>
              <a:rPr lang="zh-CN" altLang="en-US" dirty="0"/>
              <a:t>返回值</a:t>
            </a:r>
            <a:r>
              <a:rPr lang="en-US" altLang="zh-CN" dirty="0"/>
              <a:t>——</a:t>
            </a:r>
            <a:r>
              <a:rPr lang="zh-CN" altLang="en-US" dirty="0"/>
              <a:t>输出什么</a:t>
            </a:r>
            <a:endParaRPr lang="en-US" altLang="zh-CN" dirty="0"/>
          </a:p>
          <a:p>
            <a:pPr lvl="3"/>
            <a:r>
              <a:rPr lang="zh-CN" altLang="en-US" dirty="0"/>
              <a:t>有些函数的输出，体现在参数中</a:t>
            </a:r>
            <a:endParaRPr lang="en-US" altLang="zh-CN" dirty="0"/>
          </a:p>
          <a:p>
            <a:pPr lvl="4"/>
            <a:r>
              <a:rPr lang="zh-CN" altLang="en-US" dirty="0"/>
              <a:t>需要返回多个值的时候，考虑使用数组或引用作为函数的参数</a:t>
            </a:r>
            <a:endParaRPr lang="en-US" altLang="zh-CN" dirty="0"/>
          </a:p>
          <a:p>
            <a:pPr lvl="2"/>
            <a:r>
              <a:rPr lang="zh-CN" altLang="en-US" dirty="0"/>
              <a:t>参数表</a:t>
            </a:r>
            <a:r>
              <a:rPr lang="en-US" altLang="zh-CN" dirty="0"/>
              <a:t>——</a:t>
            </a:r>
            <a:r>
              <a:rPr lang="zh-CN" altLang="en-US" dirty="0"/>
              <a:t>输入什么</a:t>
            </a:r>
            <a:endParaRPr lang="en-US" altLang="zh-CN" dirty="0"/>
          </a:p>
          <a:p>
            <a:pPr lvl="2"/>
            <a:r>
              <a:rPr lang="zh-CN" altLang="en-US" dirty="0"/>
              <a:t>函数名</a:t>
            </a:r>
            <a:r>
              <a:rPr lang="en-US" altLang="zh-CN" dirty="0"/>
              <a:t>——</a:t>
            </a:r>
            <a:r>
              <a:rPr lang="zh-CN" altLang="en-US" dirty="0"/>
              <a:t>函数的意义</a:t>
            </a:r>
            <a:endParaRPr lang="en-US" altLang="zh-CN" dirty="0"/>
          </a:p>
          <a:p>
            <a:pPr lvl="2"/>
            <a:r>
              <a:rPr lang="zh-CN" altLang="en-US" dirty="0"/>
              <a:t>函数体</a:t>
            </a:r>
            <a:r>
              <a:rPr lang="en-US" altLang="zh-CN" dirty="0"/>
              <a:t>——</a:t>
            </a:r>
            <a:r>
              <a:rPr lang="zh-CN" altLang="en-US" dirty="0"/>
              <a:t>函数功能的具体实现</a:t>
            </a:r>
            <a:endParaRPr lang="en-US" altLang="zh-CN" dirty="0"/>
          </a:p>
        </p:txBody>
      </p:sp>
    </p:spTree>
    <p:extLst>
      <p:ext uri="{BB962C8B-B14F-4D97-AF65-F5344CB8AC3E}">
        <p14:creationId xmlns:p14="http://schemas.microsoft.com/office/powerpoint/2010/main" val="84434008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函数专题训练</a:t>
            </a:r>
          </a:p>
        </p:txBody>
      </p:sp>
      <p:sp>
        <p:nvSpPr>
          <p:cNvPr id="3" name="内容占位符 2"/>
          <p:cNvSpPr>
            <a:spLocks noGrp="1"/>
          </p:cNvSpPr>
          <p:nvPr>
            <p:ph idx="1"/>
          </p:nvPr>
        </p:nvSpPr>
        <p:spPr/>
        <p:txBody>
          <a:bodyPr/>
          <a:lstStyle/>
          <a:p>
            <a:r>
              <a:rPr lang="zh-CN" altLang="en-US" dirty="0"/>
              <a:t>细节问题</a:t>
            </a:r>
            <a:endParaRPr lang="en-US" altLang="zh-CN" dirty="0"/>
          </a:p>
          <a:p>
            <a:pPr lvl="1"/>
            <a:r>
              <a:rPr lang="zh-CN" altLang="en-US" dirty="0"/>
              <a:t>形参与实参的对立统一</a:t>
            </a:r>
            <a:endParaRPr lang="en-US" altLang="zh-CN" dirty="0"/>
          </a:p>
          <a:p>
            <a:pPr lvl="2"/>
            <a:r>
              <a:rPr lang="zh-CN" altLang="en-US" dirty="0"/>
              <a:t>对立：不能自动转换类型</a:t>
            </a:r>
            <a:endParaRPr lang="en-US" altLang="zh-CN" dirty="0"/>
          </a:p>
          <a:p>
            <a:pPr lvl="2"/>
            <a:r>
              <a:rPr lang="zh-CN" altLang="en-US" dirty="0"/>
              <a:t>统一：类型一致</a:t>
            </a:r>
            <a:endParaRPr lang="en-US" altLang="zh-CN" dirty="0"/>
          </a:p>
          <a:p>
            <a:pPr lvl="3"/>
            <a:r>
              <a:rPr lang="zh-CN" altLang="en-US" dirty="0"/>
              <a:t>形参是数组，实参是数组名</a:t>
            </a:r>
            <a:endParaRPr lang="en-US" altLang="zh-CN" dirty="0"/>
          </a:p>
          <a:p>
            <a:pPr lvl="3"/>
            <a:r>
              <a:rPr lang="zh-CN" altLang="en-US" dirty="0"/>
              <a:t>形参是引用，实参是变量名</a:t>
            </a:r>
            <a:endParaRPr lang="en-US" altLang="zh-CN" dirty="0"/>
          </a:p>
          <a:p>
            <a:pPr lvl="1"/>
            <a:r>
              <a:rPr lang="zh-CN" altLang="en-US" dirty="0"/>
              <a:t>先说明后调用</a:t>
            </a:r>
            <a:endParaRPr lang="en-US" altLang="zh-CN" dirty="0"/>
          </a:p>
          <a:p>
            <a:pPr lvl="2"/>
            <a:r>
              <a:rPr lang="zh-CN" altLang="en-US"/>
              <a:t>调用表达式（实参的写法）</a:t>
            </a:r>
            <a:endParaRPr lang="en-US" altLang="zh-CN" dirty="0"/>
          </a:p>
          <a:p>
            <a:pPr lvl="1"/>
            <a:r>
              <a:rPr lang="zh-CN" altLang="en-US" dirty="0"/>
              <a:t>外部函数（默认）与静态函数</a:t>
            </a:r>
            <a:endParaRPr lang="en-US" altLang="zh-CN" dirty="0"/>
          </a:p>
          <a:p>
            <a:pPr lvl="2"/>
            <a:r>
              <a:rPr lang="zh-CN" altLang="en-US" dirty="0"/>
              <a:t>多文件级作用域（程序级作用域）</a:t>
            </a:r>
          </a:p>
        </p:txBody>
      </p:sp>
    </p:spTree>
    <p:extLst>
      <p:ext uri="{BB962C8B-B14F-4D97-AF65-F5344CB8AC3E}">
        <p14:creationId xmlns:p14="http://schemas.microsoft.com/office/powerpoint/2010/main" val="359396456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函数专题训练</a:t>
            </a:r>
          </a:p>
        </p:txBody>
      </p:sp>
      <p:sp>
        <p:nvSpPr>
          <p:cNvPr id="3" name="内容占位符 2"/>
          <p:cNvSpPr>
            <a:spLocks noGrp="1"/>
          </p:cNvSpPr>
          <p:nvPr>
            <p:ph idx="1"/>
          </p:nvPr>
        </p:nvSpPr>
        <p:spPr/>
        <p:txBody>
          <a:bodyPr/>
          <a:lstStyle/>
          <a:p>
            <a:r>
              <a:rPr lang="en-US" altLang="zh-CN" dirty="0"/>
              <a:t>【</a:t>
            </a:r>
            <a:r>
              <a:rPr lang="zh-CN" altLang="en-US" dirty="0"/>
              <a:t>练习</a:t>
            </a:r>
            <a:r>
              <a:rPr lang="en-US" altLang="zh-CN" dirty="0"/>
              <a:t>1】</a:t>
            </a:r>
            <a:r>
              <a:rPr lang="zh-CN" altLang="en-US" dirty="0"/>
              <a:t>按要求编写如下函数的完整定义：</a:t>
            </a:r>
            <a:endParaRPr lang="en-US" altLang="zh-CN" dirty="0"/>
          </a:p>
          <a:p>
            <a:pPr lvl="1"/>
            <a:r>
              <a:rPr lang="zh-CN" altLang="en-US" dirty="0"/>
              <a:t>输出字符串“</a:t>
            </a:r>
            <a:r>
              <a:rPr lang="en-US" altLang="zh-CN" dirty="0"/>
              <a:t>hello world</a:t>
            </a:r>
            <a:r>
              <a:rPr lang="zh-CN" altLang="en-US" dirty="0"/>
              <a:t>”</a:t>
            </a:r>
            <a:endParaRPr lang="en-US" altLang="zh-CN" dirty="0"/>
          </a:p>
          <a:p>
            <a:pPr lvl="1"/>
            <a:r>
              <a:rPr lang="zh-CN" altLang="en-US" dirty="0"/>
              <a:t>输出一维数组的全部元素</a:t>
            </a:r>
            <a:endParaRPr lang="en-US" altLang="zh-CN" dirty="0"/>
          </a:p>
          <a:p>
            <a:pPr lvl="1"/>
            <a:r>
              <a:rPr lang="zh-CN" altLang="en-US" dirty="0"/>
              <a:t>输出二维数组的全部元素</a:t>
            </a:r>
            <a:endParaRPr lang="en-US" altLang="zh-CN" dirty="0"/>
          </a:p>
          <a:p>
            <a:pPr lvl="1"/>
            <a:r>
              <a:rPr lang="zh-CN" altLang="en-US" dirty="0"/>
              <a:t>两个整数求和</a:t>
            </a:r>
            <a:endParaRPr lang="en-US" altLang="zh-CN" dirty="0"/>
          </a:p>
          <a:p>
            <a:pPr lvl="1"/>
            <a:r>
              <a:rPr lang="zh-CN" altLang="en-US" dirty="0"/>
              <a:t>数组元素求和</a:t>
            </a:r>
            <a:endParaRPr lang="en-US" altLang="zh-CN" dirty="0"/>
          </a:p>
          <a:p>
            <a:pPr lvl="1"/>
            <a:r>
              <a:rPr lang="zh-CN" altLang="en-US" dirty="0"/>
              <a:t>二维数组元素求和</a:t>
            </a:r>
            <a:endParaRPr lang="en-US" altLang="zh-CN" dirty="0"/>
          </a:p>
          <a:p>
            <a:pPr lvl="1"/>
            <a:r>
              <a:rPr lang="zh-CN" altLang="en-US" dirty="0"/>
              <a:t>判断年份是否为闰年</a:t>
            </a:r>
            <a:endParaRPr lang="en-US" altLang="zh-CN" dirty="0"/>
          </a:p>
          <a:p>
            <a:pPr lvl="1"/>
            <a:r>
              <a:rPr lang="zh-CN" altLang="en-US" dirty="0"/>
              <a:t>判断一个整数是否为素数</a:t>
            </a:r>
            <a:endParaRPr lang="en-US" altLang="zh-CN" dirty="0"/>
          </a:p>
          <a:p>
            <a:pPr lvl="1"/>
            <a:r>
              <a:rPr lang="zh-CN" altLang="en-US" dirty="0"/>
              <a:t>判断一个字符串中是否包含某个字符</a:t>
            </a:r>
            <a:endParaRPr lang="en-US" altLang="zh-CN" dirty="0"/>
          </a:p>
          <a:p>
            <a:pPr lvl="1"/>
            <a:endParaRPr lang="zh-CN" altLang="en-US" dirty="0"/>
          </a:p>
        </p:txBody>
      </p:sp>
    </p:spTree>
    <p:extLst>
      <p:ext uri="{BB962C8B-B14F-4D97-AF65-F5344CB8AC3E}">
        <p14:creationId xmlns:p14="http://schemas.microsoft.com/office/powerpoint/2010/main" val="307277927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函数专题训练</a:t>
            </a:r>
          </a:p>
        </p:txBody>
      </p:sp>
      <p:sp>
        <p:nvSpPr>
          <p:cNvPr id="3" name="内容占位符 2"/>
          <p:cNvSpPr>
            <a:spLocks noGrp="1"/>
          </p:cNvSpPr>
          <p:nvPr>
            <p:ph idx="1"/>
          </p:nvPr>
        </p:nvSpPr>
        <p:spPr/>
        <p:txBody>
          <a:bodyPr/>
          <a:lstStyle/>
          <a:p>
            <a:r>
              <a:rPr lang="en-US" altLang="zh-CN" dirty="0"/>
              <a:t>【</a:t>
            </a:r>
            <a:r>
              <a:rPr lang="zh-CN" altLang="en-US" dirty="0"/>
              <a:t>练习</a:t>
            </a:r>
            <a:r>
              <a:rPr lang="en-US" altLang="zh-CN" dirty="0"/>
              <a:t>2】</a:t>
            </a:r>
            <a:r>
              <a:rPr lang="zh-CN" altLang="en-US" dirty="0"/>
              <a:t>编写排序函数，实现数组元素由小到大排序，可以根据需要定义其它函数。</a:t>
            </a:r>
            <a:endParaRPr lang="en-US" altLang="zh-CN" dirty="0"/>
          </a:p>
          <a:p>
            <a:pPr lvl="1"/>
            <a:r>
              <a:rPr lang="zh-CN" altLang="en-US" dirty="0"/>
              <a:t>整型数组</a:t>
            </a:r>
            <a:endParaRPr lang="en-US" altLang="zh-CN" dirty="0"/>
          </a:p>
          <a:p>
            <a:pPr lvl="1"/>
            <a:r>
              <a:rPr lang="zh-CN" altLang="en-US" dirty="0"/>
              <a:t>字符型数组</a:t>
            </a:r>
            <a:endParaRPr lang="en-US" altLang="zh-CN" dirty="0"/>
          </a:p>
          <a:p>
            <a:pPr lvl="1"/>
            <a:r>
              <a:rPr lang="zh-CN" altLang="en-US" dirty="0"/>
              <a:t>字符串数组（即二维字符数组）</a:t>
            </a:r>
            <a:endParaRPr lang="en-US" altLang="zh-CN" dirty="0"/>
          </a:p>
          <a:p>
            <a:pPr lvl="2"/>
            <a:r>
              <a:rPr lang="zh-CN" altLang="en-US" dirty="0"/>
              <a:t>使用字符串处理函数</a:t>
            </a:r>
            <a:endParaRPr lang="en-US" altLang="zh-CN" dirty="0"/>
          </a:p>
          <a:p>
            <a:pPr lvl="2"/>
            <a:r>
              <a:rPr lang="zh-CN" altLang="en-US" dirty="0"/>
              <a:t>不使用字符串处理</a:t>
            </a:r>
            <a:r>
              <a:rPr lang="zh-CN" altLang="en-US" dirty="0" smtClean="0"/>
              <a:t>函数</a:t>
            </a:r>
            <a:endParaRPr lang="en-US" altLang="zh-CN" dirty="0"/>
          </a:p>
        </p:txBody>
      </p:sp>
    </p:spTree>
    <p:extLst>
      <p:ext uri="{BB962C8B-B14F-4D97-AF65-F5344CB8AC3E}">
        <p14:creationId xmlns:p14="http://schemas.microsoft.com/office/powerpoint/2010/main" val="254476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1600" y="3786262"/>
            <a:ext cx="5357688" cy="1730561"/>
            <a:chOff x="1641579" y="3209740"/>
            <a:chExt cx="5357709"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1579" y="4141720"/>
              <a:ext cx="793628" cy="790652"/>
              <a:chOff x="852592" y="1641390"/>
              <a:chExt cx="793628" cy="790652"/>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2592" y="164139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2648532"/>
            <a:chOff x="1643042" y="3212518"/>
            <a:chExt cx="5356246" cy="2648544"/>
          </a:xfrm>
        </p:grpSpPr>
        <p:sp>
          <p:nvSpPr>
            <p:cNvPr id="23" name="五边形 22"/>
            <p:cNvSpPr/>
            <p:nvPr/>
          </p:nvSpPr>
          <p:spPr bwMode="auto">
            <a:xfrm flipH="1">
              <a:off x="2041506" y="321251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9"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100269"/>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03637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297247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388995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482756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15">
            <a:extLst>
              <a:ext uri="{FF2B5EF4-FFF2-40B4-BE49-F238E27FC236}">
                <a16:creationId xmlns:a16="http://schemas.microsoft.com/office/drawing/2014/main" xmlns="" id="{E632FC30-4E89-49E6-ABD0-BD7198C9AE7F}"/>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33" name="椭圆 32">
            <a:extLst>
              <a:ext uri="{FF2B5EF4-FFF2-40B4-BE49-F238E27FC236}">
                <a16:creationId xmlns:a16="http://schemas.microsoft.com/office/drawing/2014/main" xmlns="" id="{3A31393B-F3A3-420F-9432-D9E7DAFF0889}"/>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9" name="图片 22" descr="NANKAI.png">
            <a:extLst>
              <a:ext uri="{FF2B5EF4-FFF2-40B4-BE49-F238E27FC236}">
                <a16:creationId xmlns:a16="http://schemas.microsoft.com/office/drawing/2014/main" xmlns="" id="{DAA3A698-A956-4914-9E4D-159219150A32}"/>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40" name="TextBox 46">
            <a:extLst>
              <a:ext uri="{FF2B5EF4-FFF2-40B4-BE49-F238E27FC236}">
                <a16:creationId xmlns:a16="http://schemas.microsoft.com/office/drawing/2014/main" xmlns="" id="{10E47C04-0312-40B1-A53E-EFD60CFB8B8E}"/>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无参函数</a:t>
            </a:r>
            <a:endParaRPr lang="en-US" altLang="zh-CN" dirty="0"/>
          </a:p>
          <a:p>
            <a:pPr lvl="1"/>
            <a:r>
              <a:rPr lang="zh-CN" altLang="en-US" dirty="0"/>
              <a:t>调用它们时不需要提供实际参数</a:t>
            </a:r>
            <a:endParaRPr lang="en-US" altLang="zh-CN" dirty="0"/>
          </a:p>
          <a:p>
            <a:pPr lvl="1"/>
            <a:r>
              <a:rPr lang="zh-CN" altLang="en-US" dirty="0"/>
              <a:t>函数原型的一般形式</a:t>
            </a:r>
            <a:endParaRPr lang="en-US" altLang="zh-CN" dirty="0"/>
          </a:p>
          <a:p>
            <a:pPr lvl="2" algn="ctr">
              <a:buNone/>
            </a:pPr>
            <a:r>
              <a:rPr lang="en-US" altLang="zh-CN" dirty="0">
                <a:solidFill>
                  <a:schemeClr val="tx2"/>
                </a:solidFill>
              </a:rPr>
              <a:t>&lt;</a:t>
            </a:r>
            <a:r>
              <a:rPr lang="zh-CN" altLang="en-US" dirty="0">
                <a:solidFill>
                  <a:schemeClr val="tx2"/>
                </a:solidFill>
              </a:rPr>
              <a:t>返回值类型</a:t>
            </a:r>
            <a:r>
              <a:rPr lang="en-US" altLang="zh-CN" dirty="0">
                <a:solidFill>
                  <a:schemeClr val="tx2"/>
                </a:solidFill>
              </a:rPr>
              <a:t>&gt;&lt;</a:t>
            </a:r>
            <a:r>
              <a:rPr lang="zh-CN" altLang="en-US" dirty="0">
                <a:solidFill>
                  <a:schemeClr val="tx2"/>
                </a:solidFill>
              </a:rPr>
              <a:t>函数名</a:t>
            </a:r>
            <a:r>
              <a:rPr lang="en-US" altLang="zh-CN" dirty="0">
                <a:solidFill>
                  <a:schemeClr val="tx2"/>
                </a:solidFill>
              </a:rPr>
              <a:t>&gt;( );</a:t>
            </a:r>
          </a:p>
          <a:p>
            <a:pPr lvl="1"/>
            <a:r>
              <a:rPr lang="zh-CN" altLang="en-US" dirty="0"/>
              <a:t>函数定义的一般形式</a:t>
            </a:r>
            <a:endParaRPr lang="en-US" altLang="zh-CN" dirty="0"/>
          </a:p>
          <a:p>
            <a:pPr lvl="2" algn="ctr">
              <a:buNone/>
            </a:pPr>
            <a:r>
              <a:rPr lang="en-US" altLang="zh-CN" dirty="0">
                <a:solidFill>
                  <a:schemeClr val="tx2"/>
                </a:solidFill>
              </a:rPr>
              <a:t>&lt;</a:t>
            </a:r>
            <a:r>
              <a:rPr lang="zh-CN" altLang="en-US" dirty="0">
                <a:solidFill>
                  <a:schemeClr val="tx2"/>
                </a:solidFill>
              </a:rPr>
              <a:t>返回值类型</a:t>
            </a:r>
            <a:r>
              <a:rPr lang="en-US" altLang="zh-CN" dirty="0">
                <a:solidFill>
                  <a:schemeClr val="tx2"/>
                </a:solidFill>
              </a:rPr>
              <a:t>&gt;&lt;</a:t>
            </a:r>
            <a:r>
              <a:rPr lang="zh-CN" altLang="en-US" dirty="0">
                <a:solidFill>
                  <a:schemeClr val="tx2"/>
                </a:solidFill>
              </a:rPr>
              <a:t>函数名</a:t>
            </a:r>
            <a:r>
              <a:rPr lang="en-US" altLang="zh-CN" dirty="0">
                <a:solidFill>
                  <a:schemeClr val="tx2"/>
                </a:solidFill>
              </a:rPr>
              <a:t>&gt;( ){&lt;</a:t>
            </a:r>
            <a:r>
              <a:rPr lang="zh-CN" altLang="en-US" dirty="0">
                <a:solidFill>
                  <a:schemeClr val="tx2"/>
                </a:solidFill>
              </a:rPr>
              <a:t>函数体</a:t>
            </a:r>
            <a:r>
              <a:rPr lang="en-US" altLang="zh-CN" dirty="0">
                <a:solidFill>
                  <a:schemeClr val="tx2"/>
                </a:solidFill>
              </a:rPr>
              <a:t>&gt;}</a:t>
            </a:r>
          </a:p>
          <a:p>
            <a:pPr lvl="1"/>
            <a:r>
              <a:rPr lang="zh-CN" altLang="en-US" dirty="0"/>
              <a:t>通常用来实现某种特定的功能</a:t>
            </a:r>
            <a:endParaRPr lang="en-US" altLang="zh-CN" dirty="0"/>
          </a:p>
          <a:p>
            <a:pPr lvl="2"/>
            <a:r>
              <a:rPr lang="zh-CN" altLang="en-US" dirty="0"/>
              <a:t>不需要进行数据的传递</a:t>
            </a:r>
            <a:endParaRPr lang="en-US" altLang="zh-CN" dirty="0"/>
          </a:p>
          <a:p>
            <a:pPr lvl="2"/>
            <a:r>
              <a:rPr lang="zh-CN" altLang="en-US" dirty="0"/>
              <a:t>处理的数据通常与主调函数无关</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305310803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函数专题训练</a:t>
            </a:r>
          </a:p>
        </p:txBody>
      </p:sp>
      <p:sp>
        <p:nvSpPr>
          <p:cNvPr id="3" name="内容占位符 2"/>
          <p:cNvSpPr>
            <a:spLocks noGrp="1"/>
          </p:cNvSpPr>
          <p:nvPr>
            <p:ph idx="1"/>
          </p:nvPr>
        </p:nvSpPr>
        <p:spPr/>
        <p:txBody>
          <a:bodyPr/>
          <a:lstStyle/>
          <a:p>
            <a:r>
              <a:rPr lang="en-US" altLang="zh-CN" dirty="0"/>
              <a:t>【</a:t>
            </a:r>
            <a:r>
              <a:rPr lang="zh-CN" altLang="en-US" dirty="0"/>
              <a:t>练习</a:t>
            </a:r>
            <a:r>
              <a:rPr lang="en-US" altLang="zh-CN" dirty="0"/>
              <a:t>3】</a:t>
            </a:r>
            <a:r>
              <a:rPr lang="zh-CN" altLang="en-US" dirty="0"/>
              <a:t>按照功能编写下列字符串函数：</a:t>
            </a:r>
            <a:endParaRPr lang="en-US" altLang="zh-CN" dirty="0"/>
          </a:p>
          <a:p>
            <a:pPr lvl="1"/>
            <a:r>
              <a:rPr lang="zh-CN" altLang="en-US" dirty="0"/>
              <a:t>求字符串长度</a:t>
            </a:r>
            <a:endParaRPr lang="en-US" altLang="zh-CN" dirty="0"/>
          </a:p>
          <a:p>
            <a:pPr lvl="1"/>
            <a:r>
              <a:rPr lang="zh-CN" altLang="en-US" dirty="0"/>
              <a:t>字符串拷贝</a:t>
            </a:r>
            <a:endParaRPr lang="en-US" altLang="zh-CN" dirty="0"/>
          </a:p>
          <a:p>
            <a:pPr lvl="1"/>
            <a:r>
              <a:rPr lang="zh-CN" altLang="en-US" dirty="0"/>
              <a:t>字符串连接</a:t>
            </a:r>
            <a:endParaRPr lang="en-US" altLang="zh-CN" dirty="0"/>
          </a:p>
          <a:p>
            <a:pPr lvl="1"/>
            <a:r>
              <a:rPr lang="zh-CN" altLang="en-US" dirty="0"/>
              <a:t>字符串比较</a:t>
            </a:r>
            <a:endParaRPr lang="en-US" altLang="zh-CN" dirty="0"/>
          </a:p>
          <a:p>
            <a:pPr lvl="1"/>
            <a:r>
              <a:rPr lang="zh-CN" altLang="en-US" dirty="0"/>
              <a:t>字符串逆序</a:t>
            </a:r>
            <a:endParaRPr lang="en-US" altLang="zh-CN" dirty="0"/>
          </a:p>
          <a:p>
            <a:pPr lvl="1"/>
            <a:r>
              <a:rPr lang="zh-CN" altLang="en-US" dirty="0"/>
              <a:t>字符串中的字符统计</a:t>
            </a:r>
            <a:endParaRPr lang="en-US" altLang="zh-CN" dirty="0"/>
          </a:p>
          <a:p>
            <a:pPr lvl="1"/>
            <a:r>
              <a:rPr lang="zh-CN" altLang="en-US" dirty="0"/>
              <a:t>字符串查找</a:t>
            </a:r>
            <a:endParaRPr lang="en-US" altLang="zh-CN" dirty="0"/>
          </a:p>
          <a:p>
            <a:pPr lvl="2"/>
            <a:r>
              <a:rPr lang="zh-CN" altLang="en-US" dirty="0"/>
              <a:t>查找单个字符，返回全部下标</a:t>
            </a:r>
            <a:endParaRPr lang="en-US" altLang="zh-CN" dirty="0"/>
          </a:p>
          <a:p>
            <a:pPr lvl="2"/>
            <a:r>
              <a:rPr lang="zh-CN" altLang="en-US" dirty="0"/>
              <a:t>查找子串，返回全部下标</a:t>
            </a:r>
            <a:endParaRPr lang="en-US" altLang="zh-CN" dirty="0"/>
          </a:p>
          <a:p>
            <a:pPr lvl="1"/>
            <a:endParaRPr lang="zh-CN" altLang="en-US" dirty="0"/>
          </a:p>
        </p:txBody>
      </p:sp>
    </p:spTree>
    <p:extLst>
      <p:ext uri="{BB962C8B-B14F-4D97-AF65-F5344CB8AC3E}">
        <p14:creationId xmlns:p14="http://schemas.microsoft.com/office/powerpoint/2010/main" val="50134187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9A547DA-6F5F-4878-BDFC-87D9C392D3AF}"/>
              </a:ext>
            </a:extLst>
          </p:cNvPr>
          <p:cNvSpPr>
            <a:spLocks noGrp="1"/>
          </p:cNvSpPr>
          <p:nvPr>
            <p:ph type="title"/>
          </p:nvPr>
        </p:nvSpPr>
        <p:spPr/>
        <p:txBody>
          <a:bodyPr/>
          <a:lstStyle/>
          <a:p>
            <a:r>
              <a:rPr lang="zh-CN" altLang="en-US" dirty="0"/>
              <a:t>函数专题训练</a:t>
            </a:r>
          </a:p>
        </p:txBody>
      </p:sp>
      <p:sp>
        <p:nvSpPr>
          <p:cNvPr id="3" name="内容占位符 2">
            <a:extLst>
              <a:ext uri="{FF2B5EF4-FFF2-40B4-BE49-F238E27FC236}">
                <a16:creationId xmlns:a16="http://schemas.microsoft.com/office/drawing/2014/main" xmlns="" id="{B7FE5643-98A6-47F9-84A0-B54B6A587712}"/>
              </a:ext>
            </a:extLst>
          </p:cNvPr>
          <p:cNvSpPr>
            <a:spLocks noGrp="1"/>
          </p:cNvSpPr>
          <p:nvPr>
            <p:ph idx="1"/>
          </p:nvPr>
        </p:nvSpPr>
        <p:spPr/>
        <p:txBody>
          <a:bodyPr/>
          <a:lstStyle/>
          <a:p>
            <a:r>
              <a:rPr lang="en-US" altLang="zh-CN" dirty="0"/>
              <a:t>【</a:t>
            </a:r>
            <a:r>
              <a:rPr lang="zh-CN" altLang="en-US" dirty="0"/>
              <a:t>例</a:t>
            </a:r>
            <a:r>
              <a:rPr lang="en-US" altLang="zh-CN" dirty="0"/>
              <a:t>】</a:t>
            </a:r>
            <a:r>
              <a:rPr lang="zh-CN" altLang="en-US" dirty="0"/>
              <a:t>字符串查找函数</a:t>
            </a:r>
            <a:endParaRPr lang="en-US" altLang="zh-CN" dirty="0"/>
          </a:p>
          <a:p>
            <a:pPr lvl="1"/>
            <a:r>
              <a:rPr lang="zh-CN" altLang="en-US" dirty="0"/>
              <a:t>输入：长串，短串</a:t>
            </a:r>
            <a:endParaRPr lang="en-US" altLang="zh-CN" dirty="0"/>
          </a:p>
          <a:p>
            <a:pPr lvl="1"/>
            <a:r>
              <a:rPr lang="zh-CN" altLang="en-US" dirty="0"/>
              <a:t>输出：匹配子串首字符下标</a:t>
            </a:r>
            <a:endParaRPr lang="en-US" altLang="zh-CN" dirty="0"/>
          </a:p>
          <a:p>
            <a:pPr lvl="2"/>
            <a:r>
              <a:rPr lang="zh-CN" altLang="en-US" dirty="0"/>
              <a:t>在一个长串中，可能包含多个短串，这样可能有多个子串的首字符下标需要返回</a:t>
            </a:r>
            <a:endParaRPr lang="en-US" altLang="zh-CN" dirty="0"/>
          </a:p>
          <a:p>
            <a:pPr lvl="3"/>
            <a:r>
              <a:rPr lang="zh-CN" altLang="en-US" dirty="0"/>
              <a:t>设置数组存下标</a:t>
            </a:r>
            <a:endParaRPr lang="en-US" altLang="zh-CN" dirty="0"/>
          </a:p>
          <a:p>
            <a:pPr lvl="1"/>
            <a:endParaRPr lang="zh-CN" altLang="en-US" dirty="0"/>
          </a:p>
        </p:txBody>
      </p:sp>
    </p:spTree>
    <p:extLst>
      <p:ext uri="{BB962C8B-B14F-4D97-AF65-F5344CB8AC3E}">
        <p14:creationId xmlns:p14="http://schemas.microsoft.com/office/powerpoint/2010/main" val="390023049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9D9269BA-84EF-4229-B092-02B400C9D68C}"/>
              </a:ext>
            </a:extLst>
          </p:cNvPr>
          <p:cNvSpPr/>
          <p:nvPr/>
        </p:nvSpPr>
        <p:spPr>
          <a:xfrm>
            <a:off x="35497" y="1484784"/>
            <a:ext cx="9000999" cy="4401205"/>
          </a:xfrm>
          <a:prstGeom prst="rect">
            <a:avLst/>
          </a:prstGeom>
        </p:spPr>
        <p:txBody>
          <a:bodyPr wrap="square">
            <a:spAutoFit/>
          </a:bodyPr>
          <a:lstStyle/>
          <a:p>
            <a:pPr>
              <a:spcAft>
                <a:spcPts val="0"/>
              </a:spcAft>
            </a:pP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void</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find(</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char</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chemeClr val="tx2"/>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source</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[100],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char</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err="1">
                <a:solidFill>
                  <a:srgbClr val="FF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xstr</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[20],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int</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66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index</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[100]) {</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int</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i_index</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 0;</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for</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int</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 0;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&lt;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strlen</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r>
              <a:rPr lang="en-US" altLang="zh-CN" sz="2000" b="1" kern="0" dirty="0">
                <a:solidFill>
                  <a:schemeClr val="tx2"/>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source</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int</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j = 0;</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while</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(j &lt;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strlen</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r>
              <a:rPr lang="en-US" altLang="zh-CN" sz="2000" b="1" kern="0" dirty="0" err="1">
                <a:solidFill>
                  <a:srgbClr val="FF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xstr</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if</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chemeClr val="tx2"/>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source</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 j] != </a:t>
            </a:r>
            <a:r>
              <a:rPr lang="en-US" altLang="zh-CN" sz="2000" b="1" kern="0" dirty="0" err="1">
                <a:solidFill>
                  <a:srgbClr val="FF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xstr</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[j])</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break</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j++</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if</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(j ==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strlen</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r>
              <a:rPr lang="en-US" altLang="zh-CN" sz="2000" b="1" kern="0" dirty="0" err="1">
                <a:solidFill>
                  <a:srgbClr val="FF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xstr</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66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index</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i_index</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lgn="just">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endParaRPr lang="zh-CN" altLang="zh-CN" sz="2000" b="1" kern="100" dirty="0">
              <a:effectLst/>
              <a:latin typeface="Courier New" panose="02070309020205020404" pitchFamily="49" charset="0"/>
              <a:ea typeface="等线"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83361863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4725147"/>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4703403"/>
            <a:ext cx="885840" cy="885840"/>
          </a:xfrm>
          <a:prstGeom prst="rect">
            <a:avLst/>
          </a:prstGeom>
        </p:spPr>
      </p:pic>
      <p:sp>
        <p:nvSpPr>
          <p:cNvPr id="39" name="TextBox 42"/>
          <p:cNvSpPr txBox="1"/>
          <p:nvPr/>
        </p:nvSpPr>
        <p:spPr>
          <a:xfrm>
            <a:off x="2642275" y="107808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函数重载</a:t>
            </a:r>
            <a:endParaRPr lang="zh-CN" altLang="en-US" sz="1200" b="1" dirty="0">
              <a:solidFill>
                <a:srgbClr val="820064"/>
              </a:solidFill>
              <a:latin typeface="Courier New" pitchFamily="49" charset="0"/>
              <a:cs typeface="Courier New" pitchFamily="49" charset="0"/>
            </a:endParaRP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运算符重载</a:t>
            </a:r>
            <a:endParaRPr lang="zh-CN" altLang="en-US" sz="1200" b="1" dirty="0">
              <a:solidFill>
                <a:srgbClr val="820064"/>
              </a:solidFill>
              <a:latin typeface="Courier New" pitchFamily="49" charset="0"/>
              <a:cs typeface="Courier New" pitchFamily="49" charset="0"/>
            </a:endParaRP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4"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45" name="五边形 15">
            <a:extLst>
              <a:ext uri="{FF2B5EF4-FFF2-40B4-BE49-F238E27FC236}">
                <a16:creationId xmlns:a16="http://schemas.microsoft.com/office/drawing/2014/main" xmlns="" id="{776402A3-5D36-4E62-B789-B295E8BF5587}"/>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xmlns="" id="{25954AD6-BF4D-4C9B-A00F-973EF3918FBB}"/>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xmlns="" id="{A368421C-DC70-4D13-8A68-8AD9B1E5ADC7}"/>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xmlns=""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210497626"/>
      </p:ext>
    </p:extLst>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函数重载</a:t>
            </a:r>
            <a:endParaRPr lang="zh-CN" altLang="en-US" dirty="0"/>
          </a:p>
        </p:txBody>
      </p:sp>
      <p:sp>
        <p:nvSpPr>
          <p:cNvPr id="3" name="内容占位符 2"/>
          <p:cNvSpPr>
            <a:spLocks noGrp="1"/>
          </p:cNvSpPr>
          <p:nvPr>
            <p:ph idx="1"/>
          </p:nvPr>
        </p:nvSpPr>
        <p:spPr/>
        <p:txBody>
          <a:bodyPr/>
          <a:lstStyle/>
          <a:p>
            <a:r>
              <a:rPr lang="zh-CN" altLang="en-US" dirty="0" smtClean="0"/>
              <a:t>多</a:t>
            </a:r>
            <a:r>
              <a:rPr lang="zh-CN" altLang="en-US" dirty="0"/>
              <a:t>个函数使用相同的函数名</a:t>
            </a:r>
            <a:endParaRPr lang="en-US" altLang="zh-CN" dirty="0"/>
          </a:p>
          <a:p>
            <a:r>
              <a:rPr lang="zh-CN" altLang="en-US" dirty="0"/>
              <a:t>函数重载必须满足下列条件之一</a:t>
            </a:r>
            <a:endParaRPr lang="en-US" altLang="zh-CN" dirty="0"/>
          </a:p>
          <a:p>
            <a:pPr lvl="1"/>
            <a:r>
              <a:rPr lang="zh-CN" altLang="en-US" dirty="0"/>
              <a:t>参数表中对应的参数类型不同</a:t>
            </a:r>
            <a:endParaRPr lang="en-US" altLang="zh-CN" dirty="0"/>
          </a:p>
          <a:p>
            <a:pPr lvl="1"/>
            <a:r>
              <a:rPr lang="zh-CN" altLang="en-US" sz="2800" dirty="0">
                <a:solidFill>
                  <a:schemeClr val="tx1"/>
                </a:solidFill>
              </a:rPr>
              <a:t>参数表中参数个数不同</a:t>
            </a:r>
            <a:endParaRPr lang="en-US" altLang="zh-CN" sz="2800" dirty="0">
              <a:solidFill>
                <a:schemeClr val="tx1"/>
              </a:solidFill>
            </a:endParaRPr>
          </a:p>
          <a:p>
            <a:pPr lvl="1"/>
            <a:r>
              <a:rPr lang="zh-CN" altLang="en-US" sz="2800" dirty="0">
                <a:solidFill>
                  <a:schemeClr val="tx1"/>
                </a:solidFill>
              </a:rPr>
              <a:t>参数表中不同类型参数的次序不同</a:t>
            </a:r>
            <a:endParaRPr lang="en-US" altLang="zh-CN" sz="2800" dirty="0">
              <a:solidFill>
                <a:schemeClr val="tx1"/>
              </a:solidFill>
            </a:endParaRPr>
          </a:p>
          <a:p>
            <a:pPr lvl="1"/>
            <a:r>
              <a:rPr lang="zh-CN" altLang="en-US" dirty="0">
                <a:solidFill>
                  <a:srgbClr val="C00000"/>
                </a:solidFill>
              </a:rPr>
              <a:t>例如，</a:t>
            </a:r>
            <a:r>
              <a:rPr lang="zh-CN" altLang="en-US" dirty="0"/>
              <a:t>三个同名函数可以声明为：</a:t>
            </a:r>
            <a:endParaRPr lang="en-US" altLang="zh-CN" dirty="0"/>
          </a:p>
          <a:p>
            <a:pPr marL="914400" lvl="2" indent="0">
              <a:buNone/>
            </a:pPr>
            <a:r>
              <a:rPr lang="en-US" altLang="zh-CN" b="1" dirty="0" err="1">
                <a:latin typeface="Courier New" pitchFamily="49" charset="0"/>
                <a:cs typeface="Courier New" pitchFamily="49" charset="0"/>
              </a:rPr>
              <a:t>printStar</a:t>
            </a:r>
            <a:r>
              <a:rPr lang="en-US" altLang="zh-CN" b="1" dirty="0">
                <a:latin typeface="Courier New" pitchFamily="49" charset="0"/>
                <a:cs typeface="Courier New" pitchFamily="49" charset="0"/>
              </a:rPr>
              <a:t>();</a:t>
            </a:r>
          </a:p>
          <a:p>
            <a:pPr marL="914400" lvl="2" indent="0">
              <a:buNone/>
            </a:pPr>
            <a:r>
              <a:rPr lang="en-US" altLang="zh-CN" b="1" dirty="0" err="1">
                <a:latin typeface="Courier New" pitchFamily="49" charset="0"/>
                <a:cs typeface="Courier New" pitchFamily="49" charset="0"/>
              </a:rPr>
              <a:t>printStar</a:t>
            </a:r>
            <a:r>
              <a:rPr lang="en-US" altLang="zh-CN" b="1" dirty="0">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a:t>
            </a:r>
          </a:p>
          <a:p>
            <a:pPr marL="914400" lvl="2" indent="0">
              <a:buNone/>
            </a:pPr>
            <a:r>
              <a:rPr lang="en-US" altLang="zh-CN" b="1" dirty="0" err="1">
                <a:latin typeface="Courier New" pitchFamily="49" charset="0"/>
                <a:cs typeface="Courier New" pitchFamily="49" charset="0"/>
              </a:rPr>
              <a:t>printStar</a:t>
            </a:r>
            <a:r>
              <a:rPr lang="en-US" altLang="zh-CN" b="1" dirty="0">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err="1">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64931261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函数重载</a:t>
            </a:r>
            <a:endParaRPr lang="zh-CN" altLang="en-US" dirty="0"/>
          </a:p>
        </p:txBody>
      </p:sp>
      <p:sp>
        <p:nvSpPr>
          <p:cNvPr id="3" name="内容占位符 2"/>
          <p:cNvSpPr>
            <a:spLocks noGrp="1"/>
          </p:cNvSpPr>
          <p:nvPr>
            <p:ph idx="1"/>
          </p:nvPr>
        </p:nvSpPr>
        <p:spPr/>
        <p:txBody>
          <a:bodyPr/>
          <a:lstStyle/>
          <a:p>
            <a:r>
              <a:rPr lang="zh-CN" altLang="en-US" dirty="0" smtClean="0"/>
              <a:t>函数</a:t>
            </a:r>
            <a:r>
              <a:rPr lang="zh-CN" altLang="en-US" dirty="0"/>
              <a:t>重载实际上是函数名重载，即支持多个不同的函数采用同一名字</a:t>
            </a:r>
            <a:endParaRPr lang="en-US" altLang="zh-CN" dirty="0"/>
          </a:p>
          <a:p>
            <a:pPr lvl="1"/>
            <a:r>
              <a:rPr lang="zh-CN" altLang="en-US" dirty="0">
                <a:solidFill>
                  <a:srgbClr val="C00000"/>
                </a:solidFill>
              </a:rPr>
              <a:t>例如：</a:t>
            </a:r>
          </a:p>
          <a:p>
            <a:pPr lvl="1">
              <a:lnSpc>
                <a:spcPct val="80000"/>
              </a:lnSpc>
            </a:pPr>
            <a:endParaRPr lang="en-US" altLang="zh-CN" dirty="0" smtClean="0">
              <a:solidFill>
                <a:srgbClr val="C00000"/>
              </a:solidFill>
            </a:endParaRPr>
          </a:p>
          <a:p>
            <a:pPr lvl="1">
              <a:lnSpc>
                <a:spcPct val="80000"/>
              </a:lnSpc>
            </a:pPr>
            <a:endParaRPr lang="en-US" altLang="zh-CN" dirty="0">
              <a:solidFill>
                <a:srgbClr val="C00000"/>
              </a:solidFill>
            </a:endParaRPr>
          </a:p>
          <a:p>
            <a:pPr lvl="1">
              <a:lnSpc>
                <a:spcPct val="80000"/>
              </a:lnSpc>
            </a:pPr>
            <a:endParaRPr lang="en-US" altLang="zh-CN" dirty="0" smtClean="0">
              <a:solidFill>
                <a:srgbClr val="C00000"/>
              </a:solidFill>
            </a:endParaRPr>
          </a:p>
          <a:p>
            <a:pPr lvl="1">
              <a:lnSpc>
                <a:spcPct val="80000"/>
              </a:lnSpc>
            </a:pPr>
            <a:endParaRPr lang="en-US" altLang="zh-CN" dirty="0" smtClean="0">
              <a:solidFill>
                <a:srgbClr val="C00000"/>
              </a:solidFill>
            </a:endParaRPr>
          </a:p>
          <a:p>
            <a:pPr lvl="1"/>
            <a:endParaRPr lang="zh-CN" altLang="en-US" dirty="0"/>
          </a:p>
        </p:txBody>
      </p:sp>
      <p:sp>
        <p:nvSpPr>
          <p:cNvPr id="6" name="矩形 5"/>
          <p:cNvSpPr/>
          <p:nvPr/>
        </p:nvSpPr>
        <p:spPr>
          <a:xfrm>
            <a:off x="827584" y="3442067"/>
            <a:ext cx="3384376" cy="1200329"/>
          </a:xfrm>
          <a:prstGeom prst="rect">
            <a:avLst/>
          </a:prstGeom>
        </p:spPr>
        <p:txBody>
          <a:bodyPr wrap="square">
            <a:spAutoFit/>
          </a:bodyPr>
          <a:lstStyle/>
          <a:p>
            <a:pPr marL="0" lvl="2"/>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smtClean="0">
                <a:latin typeface="Courier New" pitchFamily="49" charset="0"/>
                <a:cs typeface="Courier New" pitchFamily="49" charset="0"/>
              </a:rPr>
              <a:t>abs(</a:t>
            </a:r>
            <a:r>
              <a:rPr lang="en-US" altLang="zh-CN" b="1" dirty="0" err="1" smtClean="0">
                <a:solidFill>
                  <a:srgbClr val="0000FF"/>
                </a:solidFill>
                <a:latin typeface="Courier New" pitchFamily="49" charset="0"/>
                <a:cs typeface="Courier New" pitchFamily="49" charset="0"/>
              </a:rPr>
              <a:t>int</a:t>
            </a:r>
            <a:r>
              <a:rPr lang="en-US" altLang="zh-CN" b="1" dirty="0" smtClean="0">
                <a:solidFill>
                  <a:srgbClr val="0000FF"/>
                </a:solidFill>
                <a:latin typeface="Courier New" pitchFamily="49" charset="0"/>
                <a:cs typeface="Courier New" pitchFamily="49" charset="0"/>
              </a:rPr>
              <a:t> </a:t>
            </a:r>
            <a:r>
              <a:rPr lang="en-US" altLang="zh-CN" b="1" dirty="0" smtClean="0">
                <a:latin typeface="Courier New" pitchFamily="49" charset="0"/>
                <a:cs typeface="Courier New" pitchFamily="49" charset="0"/>
              </a:rPr>
              <a:t>n)</a:t>
            </a:r>
          </a:p>
          <a:p>
            <a:pPr marL="0" lvl="2"/>
            <a:r>
              <a:rPr lang="en-US" altLang="zh-CN" b="1" dirty="0" smtClean="0">
                <a:latin typeface="Courier New" pitchFamily="49" charset="0"/>
                <a:cs typeface="Courier New" pitchFamily="49" charset="0"/>
              </a:rPr>
              <a:t>{</a:t>
            </a:r>
          </a:p>
          <a:p>
            <a:pPr marL="0" lvl="2"/>
            <a:r>
              <a:rPr lang="en-US" altLang="zh-CN" b="1" dirty="0">
                <a:solidFill>
                  <a:srgbClr val="0000FF"/>
                </a:solidFill>
                <a:latin typeface="Courier New" pitchFamily="49" charset="0"/>
                <a:cs typeface="Courier New" pitchFamily="49" charset="0"/>
              </a:rPr>
              <a:t> </a:t>
            </a:r>
            <a:r>
              <a:rPr lang="en-US" altLang="zh-CN" b="1" dirty="0" smtClean="0">
                <a:solidFill>
                  <a:srgbClr val="0000FF"/>
                </a:solidFill>
                <a:latin typeface="Courier New" pitchFamily="49" charset="0"/>
                <a:cs typeface="Courier New" pitchFamily="49" charset="0"/>
              </a:rPr>
              <a:t>   return</a:t>
            </a:r>
            <a:r>
              <a:rPr lang="en-US" altLang="zh-CN" b="1" dirty="0" smtClean="0">
                <a:latin typeface="Courier New" pitchFamily="49" charset="0"/>
                <a:cs typeface="Courier New" pitchFamily="49" charset="0"/>
              </a:rPr>
              <a:t>(n&lt;0</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n:n</a:t>
            </a:r>
            <a:r>
              <a:rPr lang="en-US" altLang="zh-CN" b="1" dirty="0" smtClean="0">
                <a:latin typeface="Courier New" pitchFamily="49" charset="0"/>
                <a:cs typeface="Courier New" pitchFamily="49" charset="0"/>
              </a:rPr>
              <a:t>);</a:t>
            </a:r>
          </a:p>
          <a:p>
            <a:pPr marL="0" lvl="2"/>
            <a:r>
              <a:rPr lang="en-US" altLang="zh-CN" b="1" dirty="0" smtClean="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7" name="矩形 6"/>
          <p:cNvSpPr/>
          <p:nvPr/>
        </p:nvSpPr>
        <p:spPr>
          <a:xfrm>
            <a:off x="4459626" y="2393013"/>
            <a:ext cx="2776670" cy="1754326"/>
          </a:xfrm>
          <a:prstGeom prst="rect">
            <a:avLst/>
          </a:prstGeom>
        </p:spPr>
        <p:txBody>
          <a:bodyPr wrap="square">
            <a:spAutoFit/>
          </a:bodyPr>
          <a:lstStyle/>
          <a:p>
            <a:pPr marL="0" lvl="2"/>
            <a:r>
              <a:rPr lang="en-US" altLang="zh-CN" b="1" dirty="0">
                <a:solidFill>
                  <a:srgbClr val="0000FF"/>
                </a:solidFill>
                <a:latin typeface="Courier New" pitchFamily="49" charset="0"/>
                <a:cs typeface="Courier New" pitchFamily="49" charset="0"/>
              </a:rPr>
              <a:t>float </a:t>
            </a:r>
            <a:r>
              <a:rPr lang="en-US" altLang="zh-CN" b="1" dirty="0">
                <a:latin typeface="Courier New" pitchFamily="49" charset="0"/>
                <a:cs typeface="Courier New" pitchFamily="49" charset="0"/>
              </a:rPr>
              <a:t>abs(</a:t>
            </a:r>
            <a:r>
              <a:rPr lang="en-US" altLang="zh-CN" b="1" dirty="0">
                <a:solidFill>
                  <a:srgbClr val="0000FF"/>
                </a:solidFill>
                <a:latin typeface="Courier New" pitchFamily="49" charset="0"/>
                <a:cs typeface="Courier New" pitchFamily="49" charset="0"/>
              </a:rPr>
              <a:t>float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f</a:t>
            </a:r>
            <a:r>
              <a:rPr lang="en-US" altLang="zh-CN" b="1" dirty="0" smtClean="0">
                <a:latin typeface="Courier New" pitchFamily="49" charset="0"/>
                <a:cs typeface="Courier New" pitchFamily="49" charset="0"/>
              </a:rPr>
              <a:t>)</a:t>
            </a:r>
          </a:p>
          <a:p>
            <a:pPr marL="0" lvl="2"/>
            <a:r>
              <a:rPr lang="en-US" altLang="zh-CN" b="1" dirty="0" smtClean="0">
                <a:latin typeface="Courier New" pitchFamily="49" charset="0"/>
                <a:cs typeface="Courier New" pitchFamily="49" charset="0"/>
              </a:rPr>
              <a:t>{</a:t>
            </a:r>
          </a:p>
          <a:p>
            <a:pPr marL="0" lvl="2"/>
            <a:r>
              <a:rPr lang="en-US" altLang="zh-CN" b="1" dirty="0">
                <a:solidFill>
                  <a:srgbClr val="0000FF"/>
                </a:solidFill>
                <a:latin typeface="Courier New" pitchFamily="49" charset="0"/>
                <a:cs typeface="Courier New" pitchFamily="49" charset="0"/>
              </a:rPr>
              <a:t> </a:t>
            </a:r>
            <a:r>
              <a:rPr lang="en-US" altLang="zh-CN" b="1" dirty="0" smtClean="0">
                <a:solidFill>
                  <a:srgbClr val="0000FF"/>
                </a:solidFill>
                <a:latin typeface="Courier New" pitchFamily="49" charset="0"/>
                <a:cs typeface="Courier New" pitchFamily="49" charset="0"/>
              </a:rPr>
              <a:t>   if</a:t>
            </a:r>
            <a:r>
              <a:rPr lang="en-US" altLang="zh-CN" b="1" dirty="0" smtClean="0">
                <a:latin typeface="Courier New" pitchFamily="49" charset="0"/>
                <a:cs typeface="Courier New" pitchFamily="49" charset="0"/>
              </a:rPr>
              <a:t>(f&lt;0)</a:t>
            </a:r>
          </a:p>
          <a:p>
            <a:pPr marL="0" lvl="2"/>
            <a:r>
              <a:rPr lang="en-US" altLang="zh-CN" b="1" dirty="0">
                <a:latin typeface="Courier New" pitchFamily="49" charset="0"/>
                <a:cs typeface="Courier New" pitchFamily="49" charset="0"/>
              </a:rPr>
              <a:t> </a:t>
            </a:r>
            <a:r>
              <a:rPr lang="en-US" altLang="zh-CN" b="1" dirty="0" smtClean="0">
                <a:latin typeface="Courier New" pitchFamily="49" charset="0"/>
                <a:cs typeface="Courier New" pitchFamily="49" charset="0"/>
              </a:rPr>
              <a:t>       f</a:t>
            </a:r>
            <a:r>
              <a:rPr lang="en-US" altLang="zh-CN" b="1" dirty="0">
                <a:latin typeface="Courier New" pitchFamily="49" charset="0"/>
                <a:cs typeface="Courier New" pitchFamily="49" charset="0"/>
              </a:rPr>
              <a:t>=-f;</a:t>
            </a:r>
            <a:r>
              <a:rPr lang="zh-CN" altLang="en-US" b="1" dirty="0">
                <a:latin typeface="Courier New" pitchFamily="49" charset="0"/>
                <a:cs typeface="Courier New" pitchFamily="49" charset="0"/>
              </a:rPr>
              <a:t> </a:t>
            </a:r>
            <a:endParaRPr lang="en-US" altLang="zh-CN" b="1" dirty="0" smtClean="0">
              <a:latin typeface="Courier New" pitchFamily="49" charset="0"/>
              <a:cs typeface="Courier New" pitchFamily="49" charset="0"/>
            </a:endParaRPr>
          </a:p>
          <a:p>
            <a:pPr marL="0" lvl="2"/>
            <a:r>
              <a:rPr lang="en-US" altLang="zh-CN" b="1" dirty="0" smtClean="0">
                <a:solidFill>
                  <a:srgbClr val="0000FF"/>
                </a:solidFill>
                <a:latin typeface="Courier New" pitchFamily="49" charset="0"/>
                <a:cs typeface="Courier New" pitchFamily="49" charset="0"/>
              </a:rPr>
              <a:t>    return</a:t>
            </a:r>
            <a:r>
              <a:rPr lang="en-US" altLang="zh-CN" b="1" dirty="0" smtClean="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f</a:t>
            </a:r>
            <a:r>
              <a:rPr lang="en-US" altLang="zh-CN" b="1" dirty="0" smtClean="0">
                <a:latin typeface="Courier New" pitchFamily="49" charset="0"/>
                <a:cs typeface="Courier New" pitchFamily="49" charset="0"/>
              </a:rPr>
              <a:t>;</a:t>
            </a:r>
          </a:p>
          <a:p>
            <a:pPr marL="0" lvl="2"/>
            <a:r>
              <a:rPr lang="en-US" altLang="zh-CN" b="1" dirty="0" smtClean="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8" name="矩形 7"/>
          <p:cNvSpPr/>
          <p:nvPr/>
        </p:nvSpPr>
        <p:spPr>
          <a:xfrm>
            <a:off x="4446240" y="4482986"/>
            <a:ext cx="3078088" cy="1754326"/>
          </a:xfrm>
          <a:prstGeom prst="rect">
            <a:avLst/>
          </a:prstGeom>
        </p:spPr>
        <p:txBody>
          <a:bodyPr wrap="square">
            <a:spAutoFit/>
          </a:bodyPr>
          <a:lstStyle/>
          <a:p>
            <a:pPr marL="0" lvl="2"/>
            <a:r>
              <a:rPr lang="en-US" altLang="zh-CN" b="1" dirty="0">
                <a:solidFill>
                  <a:srgbClr val="0000FF"/>
                </a:solidFill>
                <a:latin typeface="Courier New" pitchFamily="49" charset="0"/>
                <a:cs typeface="Courier New" pitchFamily="49" charset="0"/>
              </a:rPr>
              <a:t>double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abs(</a:t>
            </a:r>
            <a:r>
              <a:rPr lang="en-US" altLang="zh-CN" b="1" dirty="0">
                <a:solidFill>
                  <a:srgbClr val="0000FF"/>
                </a:solidFill>
                <a:latin typeface="Courier New" pitchFamily="49" charset="0"/>
                <a:cs typeface="Courier New" pitchFamily="49" charset="0"/>
              </a:rPr>
              <a:t>double</a:t>
            </a:r>
            <a:r>
              <a:rPr lang="en-US" altLang="zh-CN" b="1" dirty="0">
                <a:latin typeface="Courier New" pitchFamily="49" charset="0"/>
                <a:cs typeface="Courier New" pitchFamily="49" charset="0"/>
              </a:rPr>
              <a:t> d</a:t>
            </a:r>
            <a:r>
              <a:rPr lang="en-US" altLang="zh-CN" b="1" dirty="0" smtClean="0">
                <a:latin typeface="Courier New" pitchFamily="49" charset="0"/>
                <a:cs typeface="Courier New" pitchFamily="49" charset="0"/>
              </a:rPr>
              <a:t>)</a:t>
            </a:r>
          </a:p>
          <a:p>
            <a:pPr marL="0" lvl="2"/>
            <a:r>
              <a:rPr lang="en-US" altLang="zh-CN" b="1" dirty="0" smtClean="0">
                <a:latin typeface="Courier New" pitchFamily="49" charset="0"/>
                <a:cs typeface="Courier New" pitchFamily="49" charset="0"/>
              </a:rPr>
              <a:t>{</a:t>
            </a:r>
          </a:p>
          <a:p>
            <a:pPr marL="0" lvl="2"/>
            <a:r>
              <a:rPr lang="en-US" altLang="zh-CN" b="1" dirty="0">
                <a:solidFill>
                  <a:srgbClr val="0000FF"/>
                </a:solidFill>
                <a:latin typeface="Courier New" pitchFamily="49" charset="0"/>
                <a:cs typeface="Courier New" pitchFamily="49" charset="0"/>
              </a:rPr>
              <a:t> </a:t>
            </a:r>
            <a:r>
              <a:rPr lang="en-US" altLang="zh-CN" b="1" dirty="0" smtClean="0">
                <a:solidFill>
                  <a:srgbClr val="0000FF"/>
                </a:solidFill>
                <a:latin typeface="Courier New" pitchFamily="49" charset="0"/>
                <a:cs typeface="Courier New" pitchFamily="49" charset="0"/>
              </a:rPr>
              <a:t>   if</a:t>
            </a:r>
            <a:r>
              <a:rPr lang="en-US" altLang="zh-CN" b="1" dirty="0" smtClean="0">
                <a:latin typeface="Courier New" pitchFamily="49" charset="0"/>
                <a:cs typeface="Courier New" pitchFamily="49" charset="0"/>
              </a:rPr>
              <a:t>(d&lt;0</a:t>
            </a:r>
            <a:r>
              <a:rPr lang="zh-CN" altLang="en-US" b="1" dirty="0" smtClean="0">
                <a:latin typeface="Courier New" pitchFamily="49" charset="0"/>
                <a:cs typeface="Courier New" pitchFamily="49" charset="0"/>
              </a:rPr>
              <a:t>）</a:t>
            </a:r>
            <a:endParaRPr lang="en-US" altLang="zh-CN" b="1" dirty="0" smtClean="0">
              <a:latin typeface="Courier New" pitchFamily="49" charset="0"/>
              <a:cs typeface="Courier New" pitchFamily="49" charset="0"/>
            </a:endParaRPr>
          </a:p>
          <a:p>
            <a:pPr marL="0" lvl="2"/>
            <a:r>
              <a:rPr lang="en-US" altLang="zh-CN" b="1" dirty="0">
                <a:solidFill>
                  <a:srgbClr val="0000FF"/>
                </a:solidFill>
                <a:latin typeface="Courier New" pitchFamily="49" charset="0"/>
                <a:cs typeface="Courier New" pitchFamily="49" charset="0"/>
              </a:rPr>
              <a:t> </a:t>
            </a:r>
            <a:r>
              <a:rPr lang="en-US" altLang="zh-CN" b="1" dirty="0" smtClean="0">
                <a:solidFill>
                  <a:srgbClr val="0000FF"/>
                </a:solidFill>
                <a:latin typeface="Courier New" pitchFamily="49" charset="0"/>
                <a:cs typeface="Courier New" pitchFamily="49" charset="0"/>
              </a:rPr>
              <a:t>       return </a:t>
            </a:r>
            <a:r>
              <a:rPr lang="en-US" altLang="zh-CN" b="1" dirty="0" smtClean="0">
                <a:latin typeface="Courier New" pitchFamily="49" charset="0"/>
                <a:cs typeface="Courier New" pitchFamily="49" charset="0"/>
              </a:rPr>
              <a:t>-d</a:t>
            </a:r>
            <a:r>
              <a:rPr lang="en-US" altLang="zh-CN" b="1" dirty="0">
                <a:latin typeface="Courier New" pitchFamily="49" charset="0"/>
                <a:cs typeface="Courier New" pitchFamily="49" charset="0"/>
              </a:rPr>
              <a:t>;</a:t>
            </a:r>
            <a:r>
              <a:rPr lang="en-US" altLang="zh-CN" b="1" dirty="0">
                <a:solidFill>
                  <a:schemeClr val="tx2"/>
                </a:solidFill>
                <a:latin typeface="Courier New" pitchFamily="49" charset="0"/>
                <a:cs typeface="Courier New" pitchFamily="49" charset="0"/>
              </a:rPr>
              <a:t> </a:t>
            </a:r>
            <a:endParaRPr lang="en-US" altLang="zh-CN" b="1" dirty="0" smtClean="0">
              <a:solidFill>
                <a:schemeClr val="tx2"/>
              </a:solidFill>
              <a:latin typeface="Courier New" pitchFamily="49" charset="0"/>
              <a:cs typeface="Courier New" pitchFamily="49" charset="0"/>
            </a:endParaRPr>
          </a:p>
          <a:p>
            <a:pPr marL="0" lvl="2"/>
            <a:r>
              <a:rPr lang="en-US" altLang="zh-CN" b="1" dirty="0">
                <a:solidFill>
                  <a:schemeClr val="tx2"/>
                </a:solidFill>
                <a:latin typeface="Courier New" pitchFamily="49" charset="0"/>
                <a:cs typeface="Courier New" pitchFamily="49" charset="0"/>
              </a:rPr>
              <a:t> </a:t>
            </a:r>
            <a:r>
              <a:rPr lang="en-US" altLang="zh-CN" b="1" dirty="0" smtClean="0">
                <a:solidFill>
                  <a:schemeClr val="tx2"/>
                </a:solidFill>
                <a:latin typeface="Courier New" pitchFamily="49" charset="0"/>
                <a:cs typeface="Courier New" pitchFamily="49" charset="0"/>
              </a:rPr>
              <a:t>   </a:t>
            </a:r>
            <a:r>
              <a:rPr lang="en-US" altLang="zh-CN" b="1" dirty="0" smtClean="0">
                <a:solidFill>
                  <a:srgbClr val="0000FF"/>
                </a:solidFill>
                <a:latin typeface="Courier New" pitchFamily="49" charset="0"/>
                <a:cs typeface="Courier New" pitchFamily="49" charset="0"/>
              </a:rPr>
              <a:t>return</a:t>
            </a:r>
            <a:r>
              <a:rPr lang="en-US" altLang="zh-CN" b="1" dirty="0" smtClean="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d</a:t>
            </a:r>
            <a:r>
              <a:rPr lang="en-US" altLang="zh-CN" b="1" dirty="0" smtClean="0">
                <a:latin typeface="Courier New" pitchFamily="49" charset="0"/>
                <a:cs typeface="Courier New" pitchFamily="49" charset="0"/>
              </a:rPr>
              <a:t>;</a:t>
            </a:r>
          </a:p>
          <a:p>
            <a:pPr marL="0" lvl="2"/>
            <a:r>
              <a:rPr lang="en-US" altLang="zh-CN" b="1" dirty="0" smtClean="0">
                <a:latin typeface="Courier New" pitchFamily="49" charset="0"/>
                <a:cs typeface="Courier New" pitchFamily="49" charset="0"/>
              </a:rPr>
              <a:t>}</a:t>
            </a:r>
            <a:endParaRPr lang="en-US" altLang="zh-CN" b="1" dirty="0">
              <a:latin typeface="Courier New" pitchFamily="49" charset="0"/>
              <a:cs typeface="Courier New" pitchFamily="49" charset="0"/>
            </a:endParaRPr>
          </a:p>
        </p:txBody>
      </p:sp>
      <p:sp>
        <p:nvSpPr>
          <p:cNvPr id="9" name="矩形 8"/>
          <p:cNvSpPr/>
          <p:nvPr/>
        </p:nvSpPr>
        <p:spPr>
          <a:xfrm>
            <a:off x="931842" y="4797151"/>
            <a:ext cx="3510136" cy="1200329"/>
          </a:xfrm>
          <a:prstGeom prst="rect">
            <a:avLst/>
          </a:prstGeom>
        </p:spPr>
        <p:txBody>
          <a:bodyPr wrap="square">
            <a:spAutoFit/>
          </a:bodyPr>
          <a:lstStyle/>
          <a:p>
            <a:pPr marL="0" lvl="1"/>
            <a:r>
              <a:rPr lang="zh-CN" altLang="en-US" sz="2400" dirty="0">
                <a:solidFill>
                  <a:srgbClr val="C00000"/>
                </a:solidFill>
                <a:latin typeface="+mn-ea"/>
                <a:ea typeface="+mn-ea"/>
              </a:rPr>
              <a:t>三个函数都是求绝对值，采用同一个函数名，更符合人们的习惯</a:t>
            </a:r>
            <a:endParaRPr lang="en-US" altLang="zh-CN" sz="2400" dirty="0">
              <a:solidFill>
                <a:srgbClr val="C00000"/>
              </a:solidFill>
              <a:latin typeface="+mn-ea"/>
              <a:ea typeface="+mn-ea"/>
            </a:endParaRPr>
          </a:p>
        </p:txBody>
      </p:sp>
      <p:sp>
        <p:nvSpPr>
          <p:cNvPr id="10" name="矩形 9">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11" name="矩形 10">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函数重载</a:t>
            </a: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运算符重载</a:t>
            </a:r>
            <a:endParaRPr lang="zh-CN" altLang="en-US" sz="1200" b="1" dirty="0">
              <a:solidFill>
                <a:srgbClr val="820064"/>
              </a:solidFill>
              <a:latin typeface="Courier New" pitchFamily="49" charset="0"/>
              <a:cs typeface="Courier New" pitchFamily="49" charset="0"/>
            </a:endParaRPr>
          </a:p>
        </p:txBody>
      </p:sp>
      <p:sp>
        <p:nvSpPr>
          <p:cNvPr id="16" name="矩形 1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24633947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p:txBody>
          <a:bodyPr/>
          <a:lstStyle/>
          <a:p>
            <a:r>
              <a:rPr lang="zh-CN" altLang="en-US" dirty="0" smtClean="0"/>
              <a:t>例如</a:t>
            </a:r>
            <a:r>
              <a:rPr lang="zh-CN" altLang="en-US" dirty="0"/>
              <a:t>在程序中经常出现这样的情况：对若干种不同的数据类型求和，虽然数据本身差别很大（例如整数求和，向量求和，矩阵求和），具体的求和操作差别也很大，但完成不同求和操作的函数却可以取相同的名字（例如</a:t>
            </a:r>
            <a:r>
              <a:rPr lang="en-US" altLang="zh-CN" dirty="0"/>
              <a:t>sum</a:t>
            </a:r>
            <a:r>
              <a:rPr lang="zh-CN" altLang="en-US" dirty="0"/>
              <a:t>，</a:t>
            </a:r>
            <a:r>
              <a:rPr lang="en-US" altLang="zh-CN" dirty="0"/>
              <a:t>add </a:t>
            </a:r>
            <a:r>
              <a:rPr lang="zh-CN" altLang="en-US" dirty="0"/>
              <a:t>等）。打印函数</a:t>
            </a:r>
            <a:r>
              <a:rPr lang="en-US" altLang="zh-CN" dirty="0"/>
              <a:t>print</a:t>
            </a:r>
            <a:r>
              <a:rPr lang="zh-CN" altLang="en-US" dirty="0"/>
              <a:t>，显示函数</a:t>
            </a:r>
            <a:r>
              <a:rPr lang="en-US" altLang="zh-CN" dirty="0"/>
              <a:t>display</a:t>
            </a:r>
            <a:r>
              <a:rPr lang="zh-CN" altLang="en-US" dirty="0"/>
              <a:t>等也是同样。</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70133430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p:txBody>
          <a:bodyPr/>
          <a:lstStyle/>
          <a:p>
            <a:r>
              <a:rPr lang="zh-CN" altLang="en-US" dirty="0" smtClean="0"/>
              <a:t>函数</a:t>
            </a:r>
            <a:r>
              <a:rPr lang="zh-CN" altLang="en-US" dirty="0"/>
              <a:t>名的重载并不是为了节省标识符（标识符的数量是足够的），而是为了方便程序员的使用，这一点很重要。实现函数的重载必须满足下列条件之一：</a:t>
            </a:r>
          </a:p>
          <a:p>
            <a:pPr lvl="1"/>
            <a:r>
              <a:rPr lang="zh-CN" altLang="en-US" dirty="0"/>
              <a:t>参数表中至少有一对参数类型不同；</a:t>
            </a:r>
          </a:p>
          <a:p>
            <a:pPr lvl="1"/>
            <a:r>
              <a:rPr lang="zh-CN" altLang="en-US" dirty="0"/>
              <a:t>参数表</a:t>
            </a:r>
            <a:r>
              <a:rPr lang="zh-CN" altLang="en-US" dirty="0" smtClean="0"/>
              <a:t>中参数个数</a:t>
            </a:r>
            <a:r>
              <a:rPr lang="zh-CN" altLang="en-US" dirty="0"/>
              <a:t>不同</a:t>
            </a:r>
            <a:r>
              <a:rPr lang="zh-CN" altLang="en-US" dirty="0" smtClean="0"/>
              <a:t>；</a:t>
            </a:r>
            <a:endParaRPr lang="en-US" altLang="zh-CN"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5108371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p:txBody>
          <a:bodyPr/>
          <a:lstStyle/>
          <a:p>
            <a:r>
              <a:rPr lang="zh-CN" altLang="en-US" dirty="0"/>
              <a:t>函数重载举例</a:t>
            </a:r>
            <a:endParaRPr lang="en-US" altLang="zh-CN" dirty="0"/>
          </a:p>
          <a:p>
            <a:pPr lvl="1">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print(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a:t>
            </a:r>
            <a:r>
              <a:rPr lang="zh-CN" altLang="en-US" b="1" dirty="0">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整型</a:t>
            </a:r>
            <a:endParaRPr lang="en-US" altLang="zh-CN" b="1" dirty="0">
              <a:solidFill>
                <a:srgbClr val="00B050"/>
              </a:solidFill>
              <a:latin typeface="Courier New" pitchFamily="49" charset="0"/>
              <a:cs typeface="Courier New" pitchFamily="49" charset="0"/>
            </a:endParaRPr>
          </a:p>
          <a:p>
            <a:pPr lvl="1">
              <a:buNone/>
            </a:pPr>
            <a:r>
              <a:rPr lang="en-US" altLang="zh-CN" b="1" dirty="0">
                <a:solidFill>
                  <a:srgbClr val="0000FF"/>
                </a:solidFill>
                <a:latin typeface="Courier New" pitchFamily="49" charset="0"/>
                <a:cs typeface="Courier New" pitchFamily="49" charset="0"/>
              </a:rPr>
              <a:t>void</a:t>
            </a:r>
            <a:r>
              <a:rPr lang="en-US" altLang="zh-CN" sz="2800" b="1" dirty="0">
                <a:latin typeface="Courier New" pitchFamily="49" charset="0"/>
                <a:cs typeface="Courier New" pitchFamily="49" charset="0"/>
              </a:rPr>
              <a:t> print(point);</a:t>
            </a:r>
            <a:r>
              <a:rPr lang="zh-CN" altLang="en-US" sz="2800" b="1" dirty="0">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类</a:t>
            </a:r>
            <a:r>
              <a:rPr lang="en-US" altLang="zh-CN" sz="2800" b="1" dirty="0">
                <a:solidFill>
                  <a:srgbClr val="00B050"/>
                </a:solidFill>
                <a:latin typeface="Courier New" pitchFamily="49" charset="0"/>
                <a:cs typeface="Courier New" pitchFamily="49" charset="0"/>
              </a:rPr>
              <a:t>point</a:t>
            </a:r>
            <a:r>
              <a:rPr lang="zh-CN" altLang="en-US" sz="2800" b="1" dirty="0">
                <a:solidFill>
                  <a:srgbClr val="00B050"/>
                </a:solidFill>
                <a:latin typeface="Courier New" pitchFamily="49" charset="0"/>
                <a:cs typeface="Courier New" pitchFamily="49" charset="0"/>
              </a:rPr>
              <a:t>的对象</a:t>
            </a:r>
            <a:endParaRPr lang="en-US" altLang="zh-CN" b="1" dirty="0">
              <a:solidFill>
                <a:srgbClr val="00B050"/>
              </a:solidFill>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sum(</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a:t>
            </a:r>
          </a:p>
          <a:p>
            <a:pPr lvl="1">
              <a:buNone/>
            </a:pP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sum(</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a:t>
            </a:r>
            <a:r>
              <a:rPr lang="zh-CN" altLang="en-US" sz="2800" b="1" dirty="0">
                <a:latin typeface="Courier New" pitchFamily="49" charset="0"/>
                <a:cs typeface="Courier New" pitchFamily="49" charset="0"/>
              </a:rPr>
              <a:t> </a:t>
            </a:r>
            <a:endParaRPr lang="en-US" altLang="zh-CN" sz="2800" b="1" dirty="0">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get(</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n,</a:t>
            </a:r>
            <a:r>
              <a:rPr lang="en-US" altLang="zh-CN" b="1" dirty="0" err="1">
                <a:solidFill>
                  <a:srgbClr val="0000FF"/>
                </a:solidFill>
                <a:latin typeface="Courier New" pitchFamily="49" charset="0"/>
                <a:cs typeface="Courier New" pitchFamily="49" charset="0"/>
              </a:rPr>
              <a:t>float</a:t>
            </a:r>
            <a:r>
              <a:rPr lang="en-US" altLang="zh-CN" sz="2800" b="1" dirty="0">
                <a:latin typeface="Courier New" pitchFamily="49" charset="0"/>
                <a:cs typeface="Courier New" pitchFamily="49" charset="0"/>
              </a:rPr>
              <a:t> a[ ]);</a:t>
            </a:r>
            <a:r>
              <a:rPr lang="zh-CN" altLang="en-US" sz="2800" b="1" dirty="0">
                <a:latin typeface="Courier New" pitchFamily="49" charset="0"/>
                <a:cs typeface="Courier New" pitchFamily="49" charset="0"/>
              </a:rPr>
              <a:t> </a:t>
            </a:r>
            <a:endParaRPr lang="en-US" altLang="zh-CN" sz="2800" b="1" dirty="0">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get(</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n,</a:t>
            </a:r>
            <a:r>
              <a:rPr lang="en-US" altLang="zh-CN" b="1" dirty="0" err="1">
                <a:solidFill>
                  <a:srgbClr val="0000FF"/>
                </a:solidFill>
                <a:latin typeface="Courier New" pitchFamily="49" charset="0"/>
                <a:cs typeface="Courier New" pitchFamily="49" charset="0"/>
              </a:rPr>
              <a:t>float</a:t>
            </a:r>
            <a:r>
              <a:rPr lang="en-US" altLang="zh-CN" sz="2800"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n);</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8826308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p:txBody>
          <a:bodyPr/>
          <a:lstStyle/>
          <a:p>
            <a:r>
              <a:rPr lang="zh-CN" altLang="en-US" dirty="0"/>
              <a:t>函数重载，在定义同名函数时应注意：</a:t>
            </a:r>
          </a:p>
          <a:p>
            <a:pPr lvl="1"/>
            <a:r>
              <a:rPr lang="zh-CN" altLang="en-US" dirty="0">
                <a:solidFill>
                  <a:srgbClr val="C00000"/>
                </a:solidFill>
              </a:rPr>
              <a:t>返回类型不能区分函数</a:t>
            </a:r>
            <a:r>
              <a:rPr lang="zh-CN" altLang="en-US" dirty="0"/>
              <a:t> </a:t>
            </a:r>
          </a:p>
          <a:p>
            <a:pPr lvl="1">
              <a:buNone/>
            </a:pP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a:t>
            </a:r>
          </a:p>
          <a:p>
            <a:pPr lvl="1">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错误</a:t>
            </a:r>
            <a:r>
              <a:rPr lang="zh-CN" altLang="en-US" dirty="0">
                <a:solidFill>
                  <a:schemeClr val="tx2"/>
                </a:solidFill>
                <a:latin typeface="Courier New" pitchFamily="49" charset="0"/>
                <a:cs typeface="Courier New" pitchFamily="49" charset="0"/>
              </a:rPr>
              <a:t> </a:t>
            </a:r>
          </a:p>
          <a:p>
            <a:pPr lvl="1"/>
            <a:r>
              <a:rPr lang="zh-CN" altLang="en-US" dirty="0">
                <a:solidFill>
                  <a:srgbClr val="C00000"/>
                </a:solidFill>
              </a:rPr>
              <a:t>采用引用参数不能区分函数</a:t>
            </a:r>
            <a:endParaRPr lang="zh-CN" altLang="en-US" dirty="0"/>
          </a:p>
          <a:p>
            <a:pPr lvl="1">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print(</a:t>
            </a:r>
            <a:r>
              <a:rPr lang="en-US" altLang="zh-CN" b="1" dirty="0">
                <a:solidFill>
                  <a:srgbClr val="0000FF"/>
                </a:solidFill>
                <a:latin typeface="Courier New" pitchFamily="49" charset="0"/>
                <a:cs typeface="Courier New" pitchFamily="49" charset="0"/>
              </a:rPr>
              <a:t>double</a:t>
            </a:r>
            <a:r>
              <a:rPr lang="en-US" altLang="zh-CN" b="1" dirty="0">
                <a:latin typeface="Courier New" pitchFamily="49" charset="0"/>
                <a:cs typeface="Courier New" pitchFamily="49" charset="0"/>
              </a:rPr>
              <a:t>);</a:t>
            </a:r>
          </a:p>
          <a:p>
            <a:pPr lvl="1">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print(</a:t>
            </a:r>
            <a:r>
              <a:rPr lang="en-US" altLang="zh-CN" b="1" dirty="0">
                <a:solidFill>
                  <a:srgbClr val="0000FF"/>
                </a:solidFill>
                <a:latin typeface="Courier New" pitchFamily="49" charset="0"/>
                <a:cs typeface="Courier New" pitchFamily="49" charset="0"/>
              </a:rPr>
              <a:t>double</a:t>
            </a:r>
            <a:r>
              <a:rPr lang="zh-CN" altLang="en-US" b="1" dirty="0">
                <a:latin typeface="Courier New" pitchFamily="49" charset="0"/>
                <a:cs typeface="Courier New" pitchFamily="49" charset="0"/>
              </a:rPr>
              <a:t>＆</a:t>
            </a:r>
            <a:r>
              <a:rPr lang="en-US" altLang="zh-CN" b="1" dirty="0">
                <a:latin typeface="Courier New" pitchFamily="49" charset="0"/>
                <a:cs typeface="Courier New" pitchFamily="49" charset="0"/>
              </a:rPr>
              <a:t>);</a:t>
            </a:r>
            <a:r>
              <a:rPr lang="en-US" altLang="zh-CN" dirty="0">
                <a:latin typeface="Courier New" pitchFamily="49" charset="0"/>
                <a:cs typeface="Courier New" pitchFamily="49" charset="0"/>
              </a:rPr>
              <a:t> </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错误</a:t>
            </a:r>
            <a:r>
              <a:rPr lang="zh-CN" altLang="en-US" dirty="0">
                <a:solidFill>
                  <a:schemeClr val="tx2"/>
                </a:solidFill>
                <a:latin typeface="Courier New" pitchFamily="49" charset="0"/>
                <a:cs typeface="Courier New" pitchFamily="49" charset="0"/>
              </a:rPr>
              <a:t>  </a:t>
            </a:r>
          </a:p>
          <a:p>
            <a:pPr lvl="1"/>
            <a:r>
              <a:rPr lang="zh-CN" altLang="en-US" dirty="0">
                <a:solidFill>
                  <a:srgbClr val="C00000"/>
                </a:solidFill>
              </a:rPr>
              <a:t>有些派生基本类型的参数虽然可以区分同名函数，但在使用中必须注意</a:t>
            </a:r>
            <a:r>
              <a:rPr lang="zh-CN" altLang="en-US" dirty="0"/>
              <a:t> </a:t>
            </a:r>
          </a:p>
          <a:p>
            <a:pPr lvl="1"/>
            <a:r>
              <a:rPr lang="zh-CN" altLang="en-US" dirty="0">
                <a:solidFill>
                  <a:srgbClr val="C00000"/>
                </a:solidFill>
              </a:rPr>
              <a:t>包含可缺省参数时，可能造成二义性</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97494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无参函数</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5.2】</a:t>
            </a:r>
            <a:r>
              <a:rPr lang="zh-CN" altLang="en-US" dirty="0">
                <a:solidFill>
                  <a:srgbClr val="C00000"/>
                </a:solidFill>
              </a:rPr>
              <a:t>定义一个函数，实现打印</a:t>
            </a:r>
            <a:r>
              <a:rPr lang="en-US" altLang="zh-CN" dirty="0">
                <a:solidFill>
                  <a:srgbClr val="C00000"/>
                </a:solidFill>
              </a:rPr>
              <a:t>10</a:t>
            </a:r>
            <a:r>
              <a:rPr lang="zh-CN" altLang="en-US" dirty="0">
                <a:solidFill>
                  <a:srgbClr val="C00000"/>
                </a:solidFill>
              </a:rPr>
              <a:t>个“</a:t>
            </a:r>
            <a:r>
              <a:rPr lang="en-US" altLang="zh-CN" dirty="0">
                <a:solidFill>
                  <a:srgbClr val="C00000"/>
                </a:solidFill>
              </a:rPr>
              <a:t>*</a:t>
            </a:r>
            <a:r>
              <a:rPr lang="zh-CN" altLang="en-US" dirty="0">
                <a:solidFill>
                  <a:srgbClr val="C00000"/>
                </a:solidFill>
              </a:rPr>
              <a:t>”的功能</a:t>
            </a:r>
            <a:endParaRPr lang="en-US" altLang="zh-CN" dirty="0">
              <a:solidFill>
                <a:srgbClr val="C00000"/>
              </a:solidFill>
            </a:endParaRPr>
          </a:p>
          <a:p>
            <a:pPr lvl="1"/>
            <a:endParaRPr lang="en-US" altLang="zh-CN" dirty="0"/>
          </a:p>
          <a:p>
            <a:pPr lvl="2"/>
            <a:endParaRPr lang="zh-CN" altLang="en-US" dirty="0"/>
          </a:p>
        </p:txBody>
      </p:sp>
      <p:sp>
        <p:nvSpPr>
          <p:cNvPr id="6" name="矩形 5"/>
          <p:cNvSpPr/>
          <p:nvPr/>
        </p:nvSpPr>
        <p:spPr>
          <a:xfrm>
            <a:off x="1214414" y="3000372"/>
            <a:ext cx="6858048" cy="2677656"/>
          </a:xfrm>
          <a:prstGeom prst="rect">
            <a:avLst/>
          </a:prstGeom>
        </p:spPr>
        <p:txBody>
          <a:bodyPr wrap="square">
            <a:spAutoFit/>
          </a:bodyPr>
          <a:lstStyle/>
          <a:p>
            <a:pPr>
              <a:buFont typeface="Wingdings" pitchFamily="2" charset="2"/>
              <a:buNone/>
            </a:pPr>
            <a:r>
              <a:rPr lang="en-US" altLang="zh-CN" sz="2800" b="1" dirty="0">
                <a:solidFill>
                  <a:srgbClr val="0000FF"/>
                </a:solidFill>
                <a:latin typeface="Courier New" pitchFamily="49" charset="0"/>
                <a:ea typeface="楷体_GB2312" pitchFamily="49" charset="-122"/>
                <a:cs typeface="Courier New" pitchFamily="49" charset="0"/>
              </a:rPr>
              <a:t>void</a:t>
            </a: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printStar</a:t>
            </a: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a:solidFill>
                  <a:srgbClr val="0000FF"/>
                </a:solidFill>
                <a:latin typeface="Courier New" pitchFamily="49" charset="0"/>
                <a:ea typeface="楷体_GB2312" pitchFamily="49" charset="-122"/>
                <a:cs typeface="Courier New" pitchFamily="49" charset="0"/>
              </a:rPr>
              <a:t>for</a:t>
            </a:r>
            <a:r>
              <a:rPr lang="en-US" altLang="zh-CN" sz="2800" b="1" dirty="0">
                <a:latin typeface="Courier New" pitchFamily="49" charset="0"/>
                <a:ea typeface="楷体_GB2312" pitchFamily="49" charset="-122"/>
                <a:cs typeface="Courier New" pitchFamily="49" charset="0"/>
              </a:rPr>
              <a:t>(</a:t>
            </a:r>
            <a:r>
              <a:rPr lang="en-US" altLang="zh-CN" sz="2800" b="1" dirty="0" err="1">
                <a:solidFill>
                  <a:srgbClr val="0000FF"/>
                </a:solidFill>
                <a:latin typeface="Courier New" pitchFamily="49" charset="0"/>
                <a:ea typeface="楷体_GB2312" pitchFamily="49" charset="-122"/>
                <a:cs typeface="Courier New" pitchFamily="49" charset="0"/>
              </a:rPr>
              <a:t>int</a:t>
            </a:r>
            <a:r>
              <a:rPr lang="en-US" altLang="zh-CN" sz="2800" b="1" dirty="0">
                <a:solidFill>
                  <a:srgbClr val="0000FF"/>
                </a:solidFill>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i</a:t>
            </a:r>
            <a:r>
              <a:rPr lang="en-US" altLang="zh-CN" sz="2800" b="1" dirty="0">
                <a:latin typeface="Courier New" pitchFamily="49" charset="0"/>
                <a:ea typeface="楷体_GB2312" pitchFamily="49" charset="-122"/>
                <a:cs typeface="Courier New" pitchFamily="49" charset="0"/>
              </a:rPr>
              <a:t>=0;i&lt;10;i++)</a:t>
            </a:r>
          </a:p>
          <a:p>
            <a:pPr>
              <a:buFont typeface="Wingdings" pitchFamily="2" charset="2"/>
              <a:buNone/>
            </a:pPr>
            <a:r>
              <a:rPr lang="en-US" altLang="zh-CN" sz="2800" b="1" dirty="0">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cout</a:t>
            </a:r>
            <a:r>
              <a:rPr lang="en-US" altLang="zh-CN" sz="2800" b="1" dirty="0" smtClean="0">
                <a:latin typeface="Courier New" pitchFamily="49" charset="0"/>
                <a:ea typeface="楷体_GB2312" pitchFamily="49" charset="-122"/>
                <a:cs typeface="Courier New" pitchFamily="49" charset="0"/>
              </a:rPr>
              <a:t>&lt;&lt;</a:t>
            </a:r>
            <a:r>
              <a:rPr lang="en-US" altLang="zh-CN" sz="2800" b="1" dirty="0" smtClean="0">
                <a:latin typeface="Courier New" panose="02070309020205020404" pitchFamily="49" charset="0"/>
                <a:cs typeface="Courier New" panose="02070309020205020404" pitchFamily="49" charset="0"/>
              </a:rPr>
              <a:t>"</a:t>
            </a:r>
            <a:r>
              <a:rPr lang="en-US" altLang="zh-CN" sz="2800" b="1" dirty="0" smtClean="0">
                <a:latin typeface="Courier New" pitchFamily="49" charset="0"/>
                <a:ea typeface="楷体_GB2312" pitchFamily="49" charset="-122"/>
                <a:cs typeface="Courier New" pitchFamily="49" charset="0"/>
              </a:rPr>
              <a:t>*</a:t>
            </a:r>
            <a:r>
              <a:rPr lang="en-US" altLang="zh-CN" sz="2800" b="1" dirty="0">
                <a:latin typeface="Courier New" panose="02070309020205020404" pitchFamily="49" charset="0"/>
                <a:cs typeface="Courier New" panose="02070309020205020404" pitchFamily="49" charset="0"/>
              </a:rPr>
              <a:t>"</a:t>
            </a:r>
            <a:r>
              <a:rPr lang="en-US" altLang="zh-CN" sz="2800" b="1" dirty="0" smtClean="0">
                <a:latin typeface="Courier New" pitchFamily="49" charset="0"/>
                <a:ea typeface="楷体_GB2312" pitchFamily="49" charset="-122"/>
                <a:cs typeface="Courier New" pitchFamily="49" charset="0"/>
              </a:rPr>
              <a:t>;</a:t>
            </a:r>
            <a:endParaRPr lang="en-US" altLang="zh-CN" sz="2800" b="1" dirty="0">
              <a:latin typeface="Courier New" pitchFamily="49" charset="0"/>
              <a:ea typeface="楷体_GB2312" pitchFamily="49" charset="-122"/>
              <a:cs typeface="Courier New" pitchFamily="49" charset="0"/>
            </a:endParaRPr>
          </a:p>
          <a:p>
            <a:pPr>
              <a:buFont typeface="Wingdings" pitchFamily="2" charset="2"/>
              <a:buNone/>
            </a:pPr>
            <a:r>
              <a:rPr lang="en-US" altLang="zh-CN" sz="2800" b="1" dirty="0">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cout</a:t>
            </a:r>
            <a:r>
              <a:rPr lang="en-US" altLang="zh-CN" sz="2800" b="1" dirty="0">
                <a:latin typeface="Courier New" pitchFamily="49" charset="0"/>
                <a:ea typeface="楷体_GB2312" pitchFamily="49" charset="-122"/>
                <a:cs typeface="Courier New" pitchFamily="49" charset="0"/>
              </a:rPr>
              <a:t>&lt;&lt;</a:t>
            </a:r>
            <a:r>
              <a:rPr lang="en-US" altLang="zh-CN" sz="2800" b="1" dirty="0" err="1">
                <a:latin typeface="Courier New" pitchFamily="49" charset="0"/>
                <a:ea typeface="楷体_GB2312" pitchFamily="49" charset="-122"/>
                <a:cs typeface="Courier New" pitchFamily="49" charset="0"/>
              </a:rPr>
              <a:t>endl</a:t>
            </a: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latin typeface="Courier New" pitchFamily="49" charset="0"/>
                <a:ea typeface="楷体_GB2312" pitchFamily="49" charset="-122"/>
                <a:cs typeface="Courier New" pitchFamily="49" charset="0"/>
              </a:rPr>
              <a:t>	</a:t>
            </a:r>
            <a:endParaRPr lang="zh-CN" altLang="en-US" sz="2800" dirty="0"/>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函数的引入</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函数的说明</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051875874"/>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a:t>
            </a:r>
            <a:r>
              <a:rPr lang="zh-CN" altLang="en-US" dirty="0" smtClean="0"/>
              <a:t>重载</a:t>
            </a:r>
            <a:r>
              <a:rPr lang="zh-CN" altLang="en-US" dirty="0"/>
              <a:t>处理过程</a:t>
            </a:r>
          </a:p>
        </p:txBody>
      </p:sp>
      <p:sp>
        <p:nvSpPr>
          <p:cNvPr id="3" name="内容占位符 2"/>
          <p:cNvSpPr>
            <a:spLocks noGrp="1"/>
          </p:cNvSpPr>
          <p:nvPr>
            <p:ph idx="1"/>
          </p:nvPr>
        </p:nvSpPr>
        <p:spPr/>
        <p:txBody>
          <a:bodyPr/>
          <a:lstStyle/>
          <a:p>
            <a:pPr lvl="1"/>
            <a:r>
              <a:rPr lang="zh-CN" altLang="en-US" dirty="0" smtClean="0"/>
              <a:t>通过</a:t>
            </a:r>
            <a:r>
              <a:rPr lang="zh-CN" altLang="en-US" dirty="0"/>
              <a:t>数组名与指针变量，函数名与函数指针，某类型变量与</a:t>
            </a:r>
            <a:r>
              <a:rPr lang="en-US" altLang="zh-CN" dirty="0"/>
              <a:t>const </a:t>
            </a:r>
            <a:r>
              <a:rPr lang="zh-CN" altLang="en-US" dirty="0"/>
              <a:t>常量之间的转换，再查是否可实现匹配</a:t>
            </a:r>
            <a:endParaRPr lang="en-US" altLang="zh-CN" dirty="0"/>
          </a:p>
          <a:p>
            <a:pPr lvl="1"/>
            <a:r>
              <a:rPr lang="zh-CN" altLang="en-US" dirty="0"/>
              <a:t>把实参类型按字长由短到长，进行基本类型及其派生类型的转换，再检查是否可匹配</a:t>
            </a:r>
            <a:endParaRPr lang="en-US" altLang="zh-CN" dirty="0"/>
          </a:p>
          <a:p>
            <a:pPr lvl="1"/>
            <a:r>
              <a:rPr lang="zh-CN" altLang="en-US" dirty="0"/>
              <a:t>查有无已定义的可变个数参数的函数，如有把它归为该函数</a:t>
            </a:r>
            <a:endParaRPr lang="en-US" altLang="zh-CN" dirty="0"/>
          </a:p>
          <a:p>
            <a:pPr lvl="1"/>
            <a:r>
              <a:rPr lang="zh-CN" altLang="en-US" dirty="0"/>
              <a:t>在进行上述尝试性的处理之后可能出现仍无匹配或匹配不唯一的情况，这时可能输出出错信息或错误地运行</a:t>
            </a:r>
            <a:endParaRPr lang="zh-CN" altLang="en-US" sz="3200" dirty="0">
              <a:solidFill>
                <a:srgbClr val="692AA2"/>
              </a:solidFill>
              <a:cs typeface="+mn-cs"/>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3596976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smtClean="0">
                <a:solidFill>
                  <a:srgbClr val="C00000"/>
                </a:solidFill>
              </a:rPr>
              <a:t>【</a:t>
            </a:r>
            <a:r>
              <a:rPr lang="zh-CN" altLang="en-US" dirty="0">
                <a:solidFill>
                  <a:srgbClr val="C00000"/>
                </a:solidFill>
              </a:rPr>
              <a:t>例</a:t>
            </a:r>
            <a:r>
              <a:rPr lang="en-US" altLang="zh-CN" dirty="0" smtClean="0">
                <a:solidFill>
                  <a:srgbClr val="C00000"/>
                </a:solidFill>
              </a:rPr>
              <a:t>5.25】</a:t>
            </a:r>
            <a:r>
              <a:rPr lang="zh-CN" altLang="en-US" dirty="0">
                <a:solidFill>
                  <a:srgbClr val="C00000"/>
                </a:solidFill>
              </a:rPr>
              <a:t>编写三个函数</a:t>
            </a:r>
            <a:endParaRPr lang="en-US" altLang="zh-CN" dirty="0">
              <a:solidFill>
                <a:srgbClr val="C00000"/>
              </a:solidFill>
            </a:endParaRPr>
          </a:p>
          <a:p>
            <a:pPr lvl="1"/>
            <a:r>
              <a:rPr lang="en-US" altLang="zh-CN" dirty="0" err="1">
                <a:solidFill>
                  <a:srgbClr val="C00000"/>
                </a:solidFill>
              </a:rPr>
              <a:t>printStar</a:t>
            </a:r>
            <a:r>
              <a:rPr lang="en-US" altLang="zh-CN" dirty="0">
                <a:solidFill>
                  <a:srgbClr val="C00000"/>
                </a:solidFill>
              </a:rPr>
              <a:t>(),</a:t>
            </a:r>
            <a:r>
              <a:rPr lang="zh-CN" altLang="en-US" dirty="0">
                <a:solidFill>
                  <a:srgbClr val="C00000"/>
                </a:solidFill>
              </a:rPr>
              <a:t> 在同一行连续输出</a:t>
            </a:r>
            <a:r>
              <a:rPr lang="en-US" altLang="zh-CN" dirty="0">
                <a:solidFill>
                  <a:srgbClr val="C00000"/>
                </a:solidFill>
              </a:rPr>
              <a:t>60</a:t>
            </a:r>
            <a:r>
              <a:rPr lang="zh-CN" altLang="en-US" dirty="0">
                <a:solidFill>
                  <a:srgbClr val="C00000"/>
                </a:solidFill>
              </a:rPr>
              <a:t>个“</a:t>
            </a:r>
            <a:r>
              <a:rPr lang="en-US" altLang="zh-CN" dirty="0">
                <a:solidFill>
                  <a:srgbClr val="C00000"/>
                </a:solidFill>
              </a:rPr>
              <a:t>*</a:t>
            </a:r>
            <a:r>
              <a:rPr lang="zh-CN" altLang="en-US" dirty="0">
                <a:solidFill>
                  <a:srgbClr val="C00000"/>
                </a:solidFill>
              </a:rPr>
              <a:t>”</a:t>
            </a:r>
            <a:endParaRPr lang="en-US" altLang="zh-CN" dirty="0">
              <a:solidFill>
                <a:srgbClr val="C00000"/>
              </a:solidFill>
            </a:endParaRPr>
          </a:p>
          <a:p>
            <a:pPr lvl="1"/>
            <a:r>
              <a:rPr lang="en-US" altLang="zh-CN" dirty="0" err="1">
                <a:solidFill>
                  <a:srgbClr val="C00000"/>
                </a:solidFill>
              </a:rPr>
              <a:t>printStar</a:t>
            </a:r>
            <a:r>
              <a:rPr lang="en-US" altLang="zh-CN" dirty="0">
                <a:solidFill>
                  <a:srgbClr val="C00000"/>
                </a:solidFill>
              </a:rPr>
              <a:t>(</a:t>
            </a:r>
            <a:r>
              <a:rPr lang="en-US" altLang="zh-CN" dirty="0" err="1">
                <a:solidFill>
                  <a:srgbClr val="C00000"/>
                </a:solidFill>
              </a:rPr>
              <a:t>int</a:t>
            </a:r>
            <a:r>
              <a:rPr lang="en-US" altLang="zh-CN" dirty="0">
                <a:solidFill>
                  <a:srgbClr val="C00000"/>
                </a:solidFill>
              </a:rPr>
              <a:t> k),</a:t>
            </a:r>
            <a:r>
              <a:rPr lang="zh-CN" altLang="en-US" dirty="0">
                <a:solidFill>
                  <a:srgbClr val="C00000"/>
                </a:solidFill>
              </a:rPr>
              <a:t>在同一行输出</a:t>
            </a:r>
            <a:r>
              <a:rPr lang="en-US" altLang="zh-CN" dirty="0">
                <a:solidFill>
                  <a:srgbClr val="C00000"/>
                </a:solidFill>
              </a:rPr>
              <a:t>k</a:t>
            </a:r>
            <a:r>
              <a:rPr lang="zh-CN" altLang="en-US" dirty="0">
                <a:solidFill>
                  <a:srgbClr val="C00000"/>
                </a:solidFill>
              </a:rPr>
              <a:t>个“</a:t>
            </a:r>
            <a:r>
              <a:rPr lang="en-US" altLang="zh-CN" dirty="0">
                <a:solidFill>
                  <a:srgbClr val="C00000"/>
                </a:solidFill>
              </a:rPr>
              <a:t>*</a:t>
            </a:r>
            <a:r>
              <a:rPr lang="zh-CN" altLang="en-US" dirty="0">
                <a:solidFill>
                  <a:srgbClr val="C00000"/>
                </a:solidFill>
              </a:rPr>
              <a:t>”</a:t>
            </a:r>
            <a:endParaRPr lang="en-US" altLang="zh-CN" dirty="0">
              <a:solidFill>
                <a:srgbClr val="C00000"/>
              </a:solidFill>
            </a:endParaRPr>
          </a:p>
          <a:p>
            <a:pPr lvl="1"/>
            <a:r>
              <a:rPr lang="en-US" altLang="zh-CN" dirty="0" err="1">
                <a:solidFill>
                  <a:srgbClr val="C00000"/>
                </a:solidFill>
              </a:rPr>
              <a:t>printStar</a:t>
            </a:r>
            <a:r>
              <a:rPr lang="en-US" altLang="zh-CN" dirty="0">
                <a:solidFill>
                  <a:srgbClr val="C00000"/>
                </a:solidFill>
              </a:rPr>
              <a:t>(</a:t>
            </a:r>
            <a:r>
              <a:rPr lang="en-US" altLang="zh-CN" dirty="0" err="1">
                <a:solidFill>
                  <a:srgbClr val="C00000"/>
                </a:solidFill>
              </a:rPr>
              <a:t>int</a:t>
            </a:r>
            <a:r>
              <a:rPr lang="en-US" altLang="zh-CN" dirty="0">
                <a:solidFill>
                  <a:srgbClr val="C00000"/>
                </a:solidFill>
              </a:rPr>
              <a:t> </a:t>
            </a:r>
            <a:r>
              <a:rPr lang="en-US" altLang="zh-CN" dirty="0" err="1">
                <a:solidFill>
                  <a:srgbClr val="C00000"/>
                </a:solidFill>
              </a:rPr>
              <a:t>k,int</a:t>
            </a:r>
            <a:r>
              <a:rPr lang="en-US" altLang="zh-CN" dirty="0">
                <a:solidFill>
                  <a:srgbClr val="C00000"/>
                </a:solidFill>
              </a:rPr>
              <a:t> n)</a:t>
            </a:r>
            <a:r>
              <a:rPr lang="zh-CN" altLang="en-US" dirty="0">
                <a:solidFill>
                  <a:srgbClr val="C00000"/>
                </a:solidFill>
              </a:rPr>
              <a:t>，输出</a:t>
            </a:r>
            <a:r>
              <a:rPr lang="en-US" altLang="zh-CN" dirty="0">
                <a:solidFill>
                  <a:srgbClr val="C00000"/>
                </a:solidFill>
              </a:rPr>
              <a:t>k</a:t>
            </a:r>
            <a:r>
              <a:rPr lang="zh-CN" altLang="en-US" dirty="0">
                <a:solidFill>
                  <a:srgbClr val="C00000"/>
                </a:solidFill>
              </a:rPr>
              <a:t>行，每行</a:t>
            </a:r>
            <a:r>
              <a:rPr lang="en-US" altLang="zh-CN" dirty="0">
                <a:solidFill>
                  <a:srgbClr val="C00000"/>
                </a:solidFill>
              </a:rPr>
              <a:t>n</a:t>
            </a:r>
            <a:r>
              <a:rPr lang="zh-CN" altLang="en-US" dirty="0">
                <a:solidFill>
                  <a:srgbClr val="C00000"/>
                </a:solidFill>
              </a:rPr>
              <a:t>个“</a:t>
            </a:r>
            <a:r>
              <a:rPr lang="en-US" altLang="zh-CN" dirty="0">
                <a:solidFill>
                  <a:srgbClr val="C00000"/>
                </a:solidFill>
              </a:rPr>
              <a:t>*</a:t>
            </a:r>
            <a:r>
              <a:rPr lang="zh-CN" altLang="en-US" dirty="0">
                <a:solidFill>
                  <a:srgbClr val="C00000"/>
                </a:solidFill>
              </a:rPr>
              <a:t>”</a:t>
            </a:r>
            <a:endParaRPr lang="en-US" altLang="zh-CN" dirty="0">
              <a:solidFill>
                <a:srgbClr val="C00000"/>
              </a:solidFill>
            </a:endParaRPr>
          </a:p>
          <a:p>
            <a:pPr>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printStar</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自定义无参函数</a:t>
            </a:r>
            <a:r>
              <a:rPr lang="en-US" altLang="zh-CN" sz="2400" b="1" dirty="0" err="1">
                <a:solidFill>
                  <a:srgbClr val="00B050"/>
                </a:solidFill>
                <a:latin typeface="Courier New" pitchFamily="49" charset="0"/>
                <a:cs typeface="Courier New" pitchFamily="49" charset="0"/>
              </a:rPr>
              <a:t>printStar</a:t>
            </a:r>
            <a:endParaRPr lang="en-US" altLang="zh-CN" sz="2400" b="1" dirty="0">
              <a:solidFill>
                <a:srgbClr val="00B050"/>
              </a:solidFill>
              <a:latin typeface="Courier New" pitchFamily="49" charset="0"/>
              <a:cs typeface="Courier New" pitchFamily="49" charset="0"/>
            </a:endParaRP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&lt;=60;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显示60个“*”</a:t>
            </a:r>
          </a:p>
          <a:p>
            <a:pPr>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p>
          <a:p>
            <a:pPr>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 </a:t>
            </a:r>
          </a:p>
          <a:p>
            <a:pPr>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83665673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2808312"/>
          </a:xfrm>
        </p:spPr>
        <p:txBody>
          <a:bodyPr/>
          <a:lstStyle/>
          <a:p>
            <a:pPr>
              <a:lnSpc>
                <a:spcPct val="90000"/>
              </a:lnSpc>
              <a:buNone/>
            </a:pPr>
            <a:endParaRPr lang="en-US" altLang="zh-CN" sz="2400" dirty="0">
              <a:solidFill>
                <a:srgbClr val="0000FF"/>
              </a:solidFill>
              <a:latin typeface="Courier New" pitchFamily="49" charset="0"/>
              <a:cs typeface="Courier New" pitchFamily="49" charset="0"/>
            </a:endParaRPr>
          </a:p>
          <a:p>
            <a:pPr>
              <a:lnSpc>
                <a:spcPct val="90000"/>
              </a:lnSpc>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printStar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k){</a:t>
            </a: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为形参，由调用处的实参提供实际值</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&lt;=k;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显示出</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行</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该</a:t>
            </a:r>
            <a:r>
              <a:rPr lang="en-US" altLang="zh-CN" sz="2400" b="1" dirty="0">
                <a:solidFill>
                  <a:srgbClr val="00B050"/>
                </a:solidFill>
                <a:latin typeface="Courier New" pitchFamily="49" charset="0"/>
                <a:cs typeface="Courier New" pitchFamily="49" charset="0"/>
              </a:rPr>
              <a:t>return</a:t>
            </a:r>
            <a:r>
              <a:rPr lang="zh-CN" altLang="en-US" sz="2400" b="1" dirty="0">
                <a:solidFill>
                  <a:srgbClr val="00B050"/>
                </a:solidFill>
                <a:latin typeface="Courier New" pitchFamily="49" charset="0"/>
                <a:cs typeface="Courier New" pitchFamily="49" charset="0"/>
              </a:rPr>
              <a:t>语句可以缺省</a:t>
            </a:r>
          </a:p>
          <a:p>
            <a:pPr>
              <a:lnSpc>
                <a:spcPct val="90000"/>
              </a:lnSpc>
              <a:buNone/>
            </a:pPr>
            <a:r>
              <a:rPr lang="zh-CN" altLang="en-US" sz="2400" b="1" dirty="0">
                <a:latin typeface="Courier New" pitchFamily="49" charset="0"/>
                <a:cs typeface="Courier New" pitchFamily="49" charset="0"/>
              </a:rPr>
              <a:t>}</a:t>
            </a:r>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0258493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96752"/>
            <a:ext cx="8579296" cy="5133996"/>
          </a:xfrm>
        </p:spPr>
        <p:txBody>
          <a:bodyPr/>
          <a:lstStyle/>
          <a:p>
            <a:pPr>
              <a:lnSpc>
                <a:spcPct val="90000"/>
              </a:lnSpc>
              <a:buNone/>
            </a:pPr>
            <a:endParaRPr lang="en-US" altLang="zh-CN" sz="2400" b="1" dirty="0">
              <a:solidFill>
                <a:srgbClr val="0000FF"/>
              </a:solidFill>
              <a:latin typeface="Courier New" pitchFamily="49" charset="0"/>
              <a:cs typeface="Courier New" pitchFamily="49" charset="0"/>
            </a:endParaRPr>
          </a:p>
          <a:p>
            <a:pPr>
              <a:lnSpc>
                <a:spcPct val="90000"/>
              </a:lnSpc>
              <a:buNone/>
            </a:pPr>
            <a:r>
              <a:rPr lang="en-US" altLang="zh-CN" sz="2400" b="1" dirty="0">
                <a:solidFill>
                  <a:srgbClr val="0000FF"/>
                </a:solidFill>
                <a:latin typeface="Courier New" pitchFamily="49" charset="0"/>
                <a:cs typeface="Courier New" pitchFamily="49" charset="0"/>
              </a:rPr>
              <a:t>void</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printStar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k,</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t>
            </a: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负责显示出</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行'*'来，且每行均显示连续的</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个'*'</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&lt;=k;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显示出</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行</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j=1;j&lt;=</a:t>
            </a:r>
            <a:r>
              <a:rPr lang="en-US" altLang="zh-CN" sz="2400" b="1" dirty="0" err="1">
                <a:latin typeface="Courier New" pitchFamily="49" charset="0"/>
                <a:cs typeface="Courier New" pitchFamily="49" charset="0"/>
              </a:rPr>
              <a:t>n;j</a:t>
            </a:r>
            <a:r>
              <a:rPr lang="en-US" altLang="zh-CN" sz="2400" b="1" dirty="0">
                <a:latin typeface="Courier New" pitchFamily="49" charset="0"/>
                <a:cs typeface="Courier New" pitchFamily="49" charset="0"/>
              </a:rPr>
              <a:t>++)</a:t>
            </a:r>
            <a:r>
              <a:rPr lang="en-US" altLang="zh-CN" sz="2400" b="1" dirty="0">
                <a:latin typeface="Times New Roman" pitchFamily="18"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循环</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次显示</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个“*”</a:t>
            </a:r>
            <a:endParaRPr lang="en-US" altLang="zh-CN" sz="2400" b="1" dirty="0">
              <a:solidFill>
                <a:srgbClr val="00B050"/>
              </a:solidFill>
              <a:latin typeface="Courier New" pitchFamily="49" charset="0"/>
              <a:cs typeface="Courier New" pitchFamily="49" charset="0"/>
            </a:endParaRP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	}</a:t>
            </a: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该</a:t>
            </a:r>
            <a:r>
              <a:rPr lang="en-US" altLang="zh-CN" sz="2400" b="1" dirty="0">
                <a:solidFill>
                  <a:srgbClr val="00B050"/>
                </a:solidFill>
                <a:latin typeface="Courier New" pitchFamily="49" charset="0"/>
                <a:cs typeface="Courier New" pitchFamily="49" charset="0"/>
              </a:rPr>
              <a:t>return</a:t>
            </a:r>
            <a:r>
              <a:rPr lang="zh-CN" altLang="en-US" sz="2400" b="1" dirty="0">
                <a:solidFill>
                  <a:srgbClr val="00B050"/>
                </a:solidFill>
                <a:latin typeface="Courier New" pitchFamily="49" charset="0"/>
                <a:cs typeface="Courier New" pitchFamily="49" charset="0"/>
              </a:rPr>
              <a:t>语句可以缺省</a:t>
            </a:r>
          </a:p>
          <a:p>
            <a:pPr>
              <a:lnSpc>
                <a:spcPct val="90000"/>
              </a:lnSpc>
              <a:buNone/>
            </a:pPr>
            <a:r>
              <a:rPr lang="zh-CN" altLang="en-US" sz="2400" b="1" dirty="0">
                <a:latin typeface="Courier New" pitchFamily="49" charset="0"/>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54930765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76872"/>
          </a:xfrm>
        </p:spPr>
        <p:txBody>
          <a:bodyPr/>
          <a:lstStyle/>
          <a:p>
            <a:pPr>
              <a:spcBef>
                <a:spcPts val="0"/>
              </a:spcBef>
              <a:buNone/>
            </a:pPr>
            <a:r>
              <a:rPr lang="en-US" altLang="zh-CN" sz="2800" b="1" dirty="0" err="1" smtClean="0">
                <a:solidFill>
                  <a:srgbClr val="0000FF"/>
                </a:solidFill>
                <a:latin typeface="Courier New" pitchFamily="49" charset="0"/>
                <a:cs typeface="Courier New" pitchFamily="49" charset="0"/>
              </a:rPr>
              <a:t>int</a:t>
            </a:r>
            <a:r>
              <a:rPr lang="en-US" altLang="zh-CN" sz="2800" b="1" dirty="0" smtClean="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k,n</a:t>
            </a:r>
            <a:r>
              <a:rPr lang="en-US" altLang="zh-CN" sz="2800" b="1" dirty="0">
                <a:latin typeface="Courier New" pitchFamily="49" charset="0"/>
                <a:cs typeface="Courier New" pitchFamily="49" charset="0"/>
              </a:rPr>
              <a:t>;</a:t>
            </a:r>
            <a:r>
              <a:rPr lang="en-US" altLang="zh-CN" sz="2800" b="1" dirty="0">
                <a:solidFill>
                  <a:schemeClr val="tx2"/>
                </a:solidFill>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显示出</a:t>
            </a:r>
            <a:r>
              <a:rPr lang="en-US" altLang="zh-CN" sz="2800" b="1" dirty="0">
                <a:solidFill>
                  <a:srgbClr val="00B050"/>
                </a:solidFill>
                <a:latin typeface="Courier New" pitchFamily="49" charset="0"/>
                <a:cs typeface="Courier New" pitchFamily="49" charset="0"/>
              </a:rPr>
              <a:t>k</a:t>
            </a:r>
            <a:r>
              <a:rPr lang="zh-CN" altLang="en-US" sz="2800" b="1" dirty="0">
                <a:solidFill>
                  <a:srgbClr val="00B050"/>
                </a:solidFill>
                <a:latin typeface="Courier New" pitchFamily="49" charset="0"/>
                <a:cs typeface="Courier New" pitchFamily="49" charset="0"/>
              </a:rPr>
              <a:t>行，每行显示</a:t>
            </a:r>
            <a:r>
              <a:rPr lang="en-US" altLang="zh-CN" sz="2800" b="1" dirty="0">
                <a:solidFill>
                  <a:srgbClr val="00B050"/>
                </a:solidFill>
                <a:latin typeface="Courier New" pitchFamily="49" charset="0"/>
                <a:cs typeface="Courier New" pitchFamily="49" charset="0"/>
              </a:rPr>
              <a:t>n</a:t>
            </a:r>
            <a:r>
              <a:rPr lang="zh-CN" altLang="en-US" sz="2800" b="1" dirty="0">
                <a:solidFill>
                  <a:srgbClr val="00B050"/>
                </a:solidFill>
                <a:latin typeface="Courier New" pitchFamily="49" charset="0"/>
                <a:cs typeface="Courier New" pitchFamily="49" charset="0"/>
              </a:rPr>
              <a:t>个“*”</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k,n</a:t>
            </a:r>
            <a:r>
              <a:rPr lang="en-US" altLang="zh-CN" sz="2800" b="1" dirty="0">
                <a:latin typeface="Courier New" pitchFamily="49" charset="0"/>
                <a:cs typeface="Courier New" pitchFamily="49" charset="0"/>
              </a:rPr>
              <a:t>=? ";</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cin</a:t>
            </a:r>
            <a:r>
              <a:rPr lang="en-US" altLang="zh-CN" sz="2800" b="1" dirty="0">
                <a:latin typeface="Courier New" pitchFamily="49" charset="0"/>
                <a:cs typeface="Courier New" pitchFamily="49" charset="0"/>
              </a:rPr>
              <a:t>&gt;&gt;k&gt;&gt;n; </a:t>
            </a:r>
          </a:p>
          <a:p>
            <a:pPr>
              <a:spcBef>
                <a:spcPts val="0"/>
              </a:spcBef>
              <a:buNone/>
            </a:pPr>
            <a:r>
              <a:rPr lang="en-US" altLang="zh-CN" sz="2800" b="1" dirty="0">
                <a:latin typeface="Courier New" pitchFamily="49" charset="0"/>
                <a:cs typeface="Courier New" pitchFamily="49" charset="0"/>
              </a:rPr>
              <a:t>	printStar1();</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调用无参函数</a:t>
            </a:r>
            <a:endParaRPr lang="en-US" altLang="zh-CN" sz="2800" b="1" dirty="0">
              <a:solidFill>
                <a:srgbClr val="00B050"/>
              </a:solidFill>
              <a:latin typeface="Courier New" pitchFamily="49" charset="0"/>
              <a:cs typeface="Courier New" pitchFamily="49" charset="0"/>
            </a:endParaRP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以输入的</a:t>
            </a:r>
            <a:r>
              <a:rPr lang="en-US" altLang="zh-CN" sz="2800" b="1" dirty="0">
                <a:solidFill>
                  <a:srgbClr val="00B050"/>
                </a:solidFill>
                <a:latin typeface="Courier New" pitchFamily="49" charset="0"/>
                <a:cs typeface="Courier New" pitchFamily="49" charset="0"/>
              </a:rPr>
              <a:t>k</a:t>
            </a:r>
            <a:r>
              <a:rPr lang="zh-CN" altLang="en-US" sz="2800" b="1" dirty="0">
                <a:solidFill>
                  <a:srgbClr val="00B050"/>
                </a:solidFill>
                <a:latin typeface="Courier New" pitchFamily="49" charset="0"/>
                <a:cs typeface="Courier New" pitchFamily="49" charset="0"/>
              </a:rPr>
              <a:t>为实参调用</a:t>
            </a:r>
            <a:endParaRPr lang="en-US" altLang="zh-CN" sz="2800" b="1" dirty="0">
              <a:solidFill>
                <a:srgbClr val="00B050"/>
              </a:solidFill>
              <a:latin typeface="Courier New" pitchFamily="49" charset="0"/>
              <a:cs typeface="Courier New" pitchFamily="49" charset="0"/>
            </a:endParaRPr>
          </a:p>
          <a:p>
            <a:pPr>
              <a:spcBef>
                <a:spcPts val="0"/>
              </a:spcBef>
              <a:buNone/>
            </a:pPr>
            <a:r>
              <a:rPr lang="en-US" altLang="zh-CN" sz="2800" b="1" dirty="0">
                <a:solidFill>
                  <a:srgbClr val="00B050"/>
                </a:solidFill>
                <a:latin typeface="Courier New" pitchFamily="49" charset="0"/>
                <a:cs typeface="Courier New" pitchFamily="49" charset="0"/>
              </a:rPr>
              <a:t>	</a:t>
            </a:r>
            <a:r>
              <a:rPr lang="en-US" altLang="zh-CN" sz="2800" b="1" dirty="0">
                <a:latin typeface="Courier New" pitchFamily="49" charset="0"/>
                <a:cs typeface="Courier New" pitchFamily="49" charset="0"/>
              </a:rPr>
              <a:t>printStar2(k);</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以输入的</a:t>
            </a:r>
            <a:r>
              <a:rPr lang="en-US" altLang="zh-CN" sz="2800" b="1" dirty="0">
                <a:solidFill>
                  <a:srgbClr val="00B050"/>
                </a:solidFill>
                <a:latin typeface="Courier New" pitchFamily="49" charset="0"/>
                <a:cs typeface="Courier New" pitchFamily="49" charset="0"/>
              </a:rPr>
              <a:t>k</a:t>
            </a:r>
            <a:r>
              <a:rPr lang="zh-CN" altLang="en-US" sz="2800" b="1" dirty="0">
                <a:solidFill>
                  <a:srgbClr val="00B050"/>
                </a:solidFill>
                <a:latin typeface="Courier New" pitchFamily="49" charset="0"/>
                <a:cs typeface="Courier New" pitchFamily="49" charset="0"/>
              </a:rPr>
              <a:t>与</a:t>
            </a:r>
            <a:r>
              <a:rPr lang="en-US" altLang="zh-CN" sz="2800" b="1" dirty="0">
                <a:solidFill>
                  <a:srgbClr val="00B050"/>
                </a:solidFill>
                <a:latin typeface="Courier New" pitchFamily="49" charset="0"/>
                <a:cs typeface="Courier New" pitchFamily="49" charset="0"/>
              </a:rPr>
              <a:t>n</a:t>
            </a:r>
            <a:r>
              <a:rPr lang="zh-CN" altLang="en-US" sz="2800" b="1" dirty="0">
                <a:solidFill>
                  <a:srgbClr val="00B050"/>
                </a:solidFill>
                <a:latin typeface="Courier New" pitchFamily="49" charset="0"/>
                <a:cs typeface="Courier New" pitchFamily="49" charset="0"/>
              </a:rPr>
              <a:t>为实参去调用</a:t>
            </a:r>
            <a:r>
              <a:rPr lang="en-US" altLang="zh-CN" sz="2800" b="1" dirty="0">
                <a:solidFill>
                  <a:srgbClr val="00B050"/>
                </a:solidFill>
                <a:latin typeface="Courier New" pitchFamily="49" charset="0"/>
                <a:cs typeface="Courier New" pitchFamily="49" charset="0"/>
              </a:rPr>
              <a:t>printStar3</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printStar</a:t>
            </a:r>
            <a:r>
              <a:rPr lang="en-US" altLang="zh-CN" sz="2800" b="1" dirty="0">
                <a:latin typeface="Courier New" pitchFamily="49" charset="0"/>
                <a:cs typeface="Courier New" pitchFamily="49" charset="0"/>
              </a:rPr>
              <a:t>(</a:t>
            </a:r>
            <a:r>
              <a:rPr lang="en-US" altLang="zh-CN" sz="2800" b="1" dirty="0" err="1">
                <a:latin typeface="Courier New" pitchFamily="49" charset="0"/>
                <a:cs typeface="Courier New" pitchFamily="49" charset="0"/>
              </a:rPr>
              <a:t>k,n</a:t>
            </a:r>
            <a:r>
              <a:rPr lang="en-US" altLang="zh-CN" sz="2800" b="1" dirty="0">
                <a:latin typeface="Courier New" pitchFamily="49" charset="0"/>
                <a:cs typeface="Courier New" pitchFamily="49" charset="0"/>
              </a:rPr>
              <a:t>); </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 	</a:t>
            </a:r>
          </a:p>
          <a:p>
            <a:pPr>
              <a:spcBef>
                <a:spcPts val="0"/>
              </a:spcBef>
              <a:buNone/>
            </a:pPr>
            <a:r>
              <a:rPr lang="en-US" altLang="zh-CN" sz="2800" b="1" dirty="0">
                <a:latin typeface="Courier New" pitchFamily="49" charset="0"/>
                <a:cs typeface="Courier New" pitchFamily="49" charset="0"/>
              </a:rPr>
              <a:t>}	</a:t>
            </a:r>
            <a:endParaRPr lang="en-US" altLang="zh-CN"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2433604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a:t>
            </a:r>
            <a:r>
              <a:rPr lang="zh-CN" altLang="en-US" dirty="0"/>
              <a:t>重载</a:t>
            </a:r>
          </a:p>
        </p:txBody>
      </p:sp>
      <p:sp>
        <p:nvSpPr>
          <p:cNvPr id="3" name="内容占位符 2"/>
          <p:cNvSpPr>
            <a:spLocks noGrp="1"/>
          </p:cNvSpPr>
          <p:nvPr>
            <p:ph idx="1"/>
          </p:nvPr>
        </p:nvSpPr>
        <p:spPr/>
        <p:txBody>
          <a:bodyPr/>
          <a:lstStyle/>
          <a:p>
            <a:r>
              <a:rPr lang="zh-CN" altLang="en-US" dirty="0" smtClean="0"/>
              <a:t>为</a:t>
            </a:r>
            <a:r>
              <a:rPr lang="zh-CN" altLang="en-US" dirty="0"/>
              <a:t>运算符赋予与原运算含义不同的运算方式</a:t>
            </a:r>
            <a:endParaRPr lang="en-US" altLang="zh-CN" dirty="0"/>
          </a:p>
          <a:p>
            <a:pPr lvl="1"/>
            <a:r>
              <a:rPr lang="zh-CN" altLang="en-US" dirty="0"/>
              <a:t>运算含义不同</a:t>
            </a:r>
            <a:endParaRPr lang="en-US" altLang="zh-CN" dirty="0"/>
          </a:p>
          <a:p>
            <a:pPr lvl="1"/>
            <a:r>
              <a:rPr lang="zh-CN" altLang="en-US" dirty="0"/>
              <a:t>运算分量类型、数量不同</a:t>
            </a:r>
            <a:endParaRPr lang="en-US" altLang="zh-CN" dirty="0"/>
          </a:p>
          <a:p>
            <a:pPr lvl="1"/>
            <a:r>
              <a:rPr lang="zh-CN" altLang="en-US" dirty="0"/>
              <a:t>例如，位运算符</a:t>
            </a:r>
            <a:r>
              <a:rPr lang="en-US" altLang="zh-CN" dirty="0">
                <a:solidFill>
                  <a:srgbClr val="C00000"/>
                </a:solidFill>
              </a:rPr>
              <a:t>&lt;&lt;</a:t>
            </a:r>
            <a:r>
              <a:rPr lang="zh-CN" altLang="en-US" dirty="0"/>
              <a:t>重载为插入运算符</a:t>
            </a:r>
            <a:endParaRPr lang="en-US" altLang="zh-CN" dirty="0"/>
          </a:p>
          <a:p>
            <a:pPr marL="914400" lvl="2" indent="0">
              <a:buNone/>
            </a:pPr>
            <a:r>
              <a:rPr lang="en-US" altLang="zh-CN" b="1" dirty="0">
                <a:solidFill>
                  <a:schemeClr val="tx2"/>
                </a:solidFill>
                <a:latin typeface="Courier New" pitchFamily="49" charset="0"/>
                <a:cs typeface="Courier New" pitchFamily="49" charset="0"/>
              </a:rPr>
              <a:t>b = a&lt;&lt;5;</a:t>
            </a:r>
          </a:p>
          <a:p>
            <a:pPr marL="914400" lvl="2" indent="0">
              <a:buNone/>
            </a:pP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&lt;&lt;a;</a:t>
            </a:r>
          </a:p>
          <a:p>
            <a:r>
              <a:rPr lang="zh-CN" altLang="en-US" dirty="0"/>
              <a:t>运算符的重载通过定义</a:t>
            </a:r>
            <a:r>
              <a:rPr lang="zh-CN" altLang="en-US" dirty="0">
                <a:solidFill>
                  <a:srgbClr val="FF0000"/>
                </a:solidFill>
              </a:rPr>
              <a:t>运算符重载函数</a:t>
            </a:r>
            <a:r>
              <a:rPr lang="zh-CN" altLang="en-US" dirty="0"/>
              <a:t>实现，因此运算符的重载是一个特殊函数定义过程</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函数重载</a:t>
            </a: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运算符重载</a:t>
            </a:r>
            <a:endParaRPr lang="zh-CN" altLang="en-US" sz="1200" b="1" dirty="0">
              <a:solidFill>
                <a:srgbClr val="820064"/>
              </a:solidFill>
              <a:latin typeface="Courier New" pitchFamily="49" charset="0"/>
              <a:cs typeface="Courier New" pitchFamily="49" charset="0"/>
            </a:endParaRP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65134277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a:t>
            </a:r>
            <a:r>
              <a:rPr lang="zh-CN" altLang="en-US" dirty="0"/>
              <a:t>重载</a:t>
            </a:r>
          </a:p>
        </p:txBody>
      </p:sp>
      <p:sp>
        <p:nvSpPr>
          <p:cNvPr id="3" name="内容占位符 2"/>
          <p:cNvSpPr>
            <a:spLocks noGrp="1"/>
          </p:cNvSpPr>
          <p:nvPr>
            <p:ph idx="1"/>
          </p:nvPr>
        </p:nvSpPr>
        <p:spPr/>
        <p:txBody>
          <a:bodyPr/>
          <a:lstStyle/>
          <a:p>
            <a:r>
              <a:rPr lang="zh-CN" altLang="en-US" dirty="0" smtClean="0"/>
              <a:t>可以</a:t>
            </a:r>
            <a:r>
              <a:rPr lang="zh-CN" altLang="en-US" dirty="0"/>
              <a:t>重载的运算符几乎包含了</a:t>
            </a:r>
            <a:r>
              <a:rPr lang="en-US" altLang="zh-CN" dirty="0"/>
              <a:t>C++</a:t>
            </a:r>
            <a:r>
              <a:rPr lang="zh-CN" altLang="en-US" dirty="0"/>
              <a:t>的全部运算符集，</a:t>
            </a:r>
            <a:r>
              <a:rPr lang="en-US" altLang="zh-CN" dirty="0"/>
              <a:t>C++</a:t>
            </a:r>
            <a:r>
              <a:rPr lang="zh-CN" altLang="en-US" dirty="0"/>
              <a:t>语言规定，大多数运算符都可以重载，</a:t>
            </a:r>
          </a:p>
          <a:p>
            <a:pPr lvl="1">
              <a:lnSpc>
                <a:spcPct val="90000"/>
              </a:lnSpc>
            </a:pPr>
            <a:r>
              <a:rPr lang="zh-CN" altLang="en-US" dirty="0"/>
              <a:t>单目运算符：</a:t>
            </a:r>
          </a:p>
          <a:p>
            <a:pPr lvl="2">
              <a:lnSpc>
                <a:spcPct val="90000"/>
              </a:lnSpc>
            </a:pPr>
            <a:r>
              <a:rPr lang="en-US" altLang="zh-CN" dirty="0"/>
              <a:t>-</a:t>
            </a:r>
            <a:r>
              <a:rPr lang="zh-CN" altLang="en-US" dirty="0"/>
              <a:t>，</a:t>
            </a:r>
            <a:r>
              <a:rPr lang="en-US" altLang="zh-CN" dirty="0">
                <a:latin typeface="华文楷体" pitchFamily="2" charset="-122"/>
                <a:ea typeface="华文楷体" pitchFamily="2" charset="-122"/>
              </a:rPr>
              <a:t>~</a:t>
            </a:r>
            <a:r>
              <a:rPr lang="zh-CN" altLang="en-US" dirty="0"/>
              <a:t>，！，</a:t>
            </a:r>
            <a:r>
              <a:rPr lang="en-US" altLang="zh-CN" dirty="0"/>
              <a:t>++</a:t>
            </a:r>
            <a:r>
              <a:rPr lang="zh-CN" altLang="en-US" dirty="0"/>
              <a:t>，</a:t>
            </a:r>
            <a:r>
              <a:rPr lang="en-US" altLang="zh-CN" dirty="0"/>
              <a:t>--</a:t>
            </a:r>
            <a:r>
              <a:rPr lang="zh-CN" altLang="en-US" dirty="0"/>
              <a:t>，</a:t>
            </a:r>
            <a:r>
              <a:rPr lang="en-US" altLang="zh-CN" dirty="0"/>
              <a:t>new</a:t>
            </a:r>
            <a:r>
              <a:rPr lang="zh-CN" altLang="en-US" dirty="0"/>
              <a:t>，</a:t>
            </a:r>
            <a:r>
              <a:rPr lang="en-US" altLang="zh-CN" dirty="0"/>
              <a:t>delete</a:t>
            </a:r>
          </a:p>
          <a:p>
            <a:pPr lvl="1">
              <a:lnSpc>
                <a:spcPct val="90000"/>
              </a:lnSpc>
            </a:pPr>
            <a:r>
              <a:rPr lang="zh-CN" altLang="en-US" dirty="0"/>
              <a:t>双目运算符</a:t>
            </a:r>
            <a:endParaRPr lang="en-US" altLang="zh-CN" dirty="0"/>
          </a:p>
          <a:p>
            <a:pPr lvl="2">
              <a:lnSpc>
                <a:spcPct val="90000"/>
              </a:lnSpc>
            </a:pPr>
            <a:r>
              <a:rPr lang="en-US" altLang="zh-CN" dirty="0"/>
              <a:t>+</a:t>
            </a:r>
            <a:r>
              <a:rPr lang="zh-CN" altLang="en-US" dirty="0"/>
              <a:t>，</a:t>
            </a:r>
            <a:r>
              <a:rPr lang="en-US" altLang="zh-CN" dirty="0"/>
              <a:t>-</a:t>
            </a:r>
            <a:r>
              <a:rPr lang="zh-CN" altLang="en-US" dirty="0"/>
              <a:t>，*，／，％ ，＆，｜，</a:t>
            </a:r>
            <a:r>
              <a:rPr lang="en-US" altLang="zh-CN" dirty="0"/>
              <a:t>^</a:t>
            </a:r>
            <a:r>
              <a:rPr lang="zh-CN" altLang="en-US" dirty="0"/>
              <a:t>，＜＜，＞＞ ，</a:t>
            </a:r>
            <a:r>
              <a:rPr lang="en-US" altLang="zh-CN" dirty="0"/>
              <a:t> ==</a:t>
            </a:r>
            <a:r>
              <a:rPr lang="zh-CN" altLang="en-US" dirty="0"/>
              <a:t>，</a:t>
            </a:r>
            <a:r>
              <a:rPr lang="en-US" altLang="zh-CN" dirty="0"/>
              <a:t>!=</a:t>
            </a:r>
            <a:r>
              <a:rPr lang="zh-CN" altLang="en-US" dirty="0"/>
              <a:t>，</a:t>
            </a:r>
            <a:r>
              <a:rPr lang="en-US" altLang="zh-CN" dirty="0"/>
              <a:t>&lt;</a:t>
            </a:r>
            <a:r>
              <a:rPr lang="zh-CN" altLang="en-US" dirty="0"/>
              <a:t>，</a:t>
            </a:r>
            <a:r>
              <a:rPr lang="en-US" altLang="zh-CN" dirty="0"/>
              <a:t>&lt;=-</a:t>
            </a:r>
            <a:r>
              <a:rPr lang="zh-CN" altLang="en-US" dirty="0"/>
              <a:t>，</a:t>
            </a:r>
            <a:r>
              <a:rPr lang="en-US" altLang="zh-CN" dirty="0"/>
              <a:t>&gt;</a:t>
            </a:r>
            <a:r>
              <a:rPr lang="zh-CN" altLang="en-US" dirty="0"/>
              <a:t>，</a:t>
            </a:r>
            <a:r>
              <a:rPr lang="en-US" altLang="zh-CN" dirty="0"/>
              <a:t>&gt;= </a:t>
            </a:r>
            <a:r>
              <a:rPr lang="zh-CN" altLang="en-US" dirty="0"/>
              <a:t>， </a:t>
            </a:r>
            <a:r>
              <a:rPr lang="en-US" altLang="zh-CN" dirty="0"/>
              <a:t>^</a:t>
            </a:r>
            <a:r>
              <a:rPr lang="zh-CN" altLang="en-US" dirty="0"/>
              <a:t>＝，＆＝，｜＝，＞＞＝，＜＜＝ 等</a:t>
            </a:r>
            <a:endParaRPr lang="en-US" altLang="zh-CN" dirty="0"/>
          </a:p>
          <a:p>
            <a:pPr lvl="1"/>
            <a:r>
              <a:rPr lang="zh-CN" altLang="en-US" dirty="0"/>
              <a:t>例外的是：限定符</a:t>
            </a:r>
            <a:r>
              <a:rPr lang="en-US" altLang="zh-CN" dirty="0">
                <a:solidFill>
                  <a:srgbClr val="C00000"/>
                </a:solidFill>
              </a:rPr>
              <a:t>.</a:t>
            </a:r>
            <a:r>
              <a:rPr lang="zh-CN" altLang="en-US" dirty="0"/>
              <a:t>，</a:t>
            </a:r>
            <a:r>
              <a:rPr lang="en-US" altLang="zh-CN" dirty="0">
                <a:solidFill>
                  <a:srgbClr val="C00000"/>
                </a:solidFill>
              </a:rPr>
              <a:t>::</a:t>
            </a:r>
            <a:r>
              <a:rPr lang="zh-CN" altLang="en-US" dirty="0"/>
              <a:t>，条件运算符</a:t>
            </a:r>
            <a:r>
              <a:rPr lang="zh-CN" altLang="en-US" dirty="0">
                <a:solidFill>
                  <a:srgbClr val="C00000"/>
                </a:solidFill>
              </a:rPr>
              <a:t>？：</a:t>
            </a:r>
            <a:r>
              <a:rPr lang="zh-CN" altLang="en-US" dirty="0"/>
              <a:t>，取长度运算符</a:t>
            </a:r>
            <a:r>
              <a:rPr lang="en-US" altLang="zh-CN" dirty="0" err="1" smtClean="0">
                <a:solidFill>
                  <a:srgbClr val="C00000"/>
                </a:solidFill>
              </a:rPr>
              <a:t>sizeof</a:t>
            </a:r>
            <a:endParaRPr lang="en-US" altLang="zh-CN" dirty="0" smtClean="0">
              <a:solidFill>
                <a:srgbClr val="C00000"/>
              </a:solidFill>
            </a:endParaRPr>
          </a:p>
          <a:p>
            <a:r>
              <a:rPr lang="zh-CN" altLang="en-US" dirty="0" smtClean="0"/>
              <a:t>不能创建新的运算符</a:t>
            </a:r>
            <a:endParaRPr lang="zh-CN" altLang="en-US" dirty="0"/>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函数重载</a:t>
            </a: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运算符重载</a:t>
            </a:r>
            <a:endParaRPr lang="zh-CN" altLang="en-US" sz="1200" b="1" dirty="0">
              <a:solidFill>
                <a:srgbClr val="820064"/>
              </a:solidFill>
              <a:latin typeface="Courier New" pitchFamily="49" charset="0"/>
              <a:cs typeface="Courier New" pitchFamily="49" charset="0"/>
            </a:endParaRP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16678203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运算符重载</a:t>
            </a:r>
            <a:endParaRPr lang="zh-CN" altLang="en-US" dirty="0"/>
          </a:p>
        </p:txBody>
      </p:sp>
      <p:sp>
        <p:nvSpPr>
          <p:cNvPr id="3" name="内容占位符 2"/>
          <p:cNvSpPr>
            <a:spLocks noGrp="1"/>
          </p:cNvSpPr>
          <p:nvPr>
            <p:ph idx="1"/>
          </p:nvPr>
        </p:nvSpPr>
        <p:spPr>
          <a:xfrm>
            <a:off x="457200" y="1844824"/>
            <a:ext cx="8435280" cy="4479776"/>
          </a:xfrm>
        </p:spPr>
        <p:txBody>
          <a:bodyPr/>
          <a:lstStyle/>
          <a:p>
            <a:r>
              <a:rPr lang="zh-CN" altLang="en-US" dirty="0" smtClean="0"/>
              <a:t>运算符</a:t>
            </a:r>
            <a:r>
              <a:rPr lang="zh-CN" altLang="en-US" dirty="0"/>
              <a:t>重载函数的原型</a:t>
            </a:r>
            <a:endParaRPr lang="en-US" altLang="zh-CN" dirty="0"/>
          </a:p>
          <a:p>
            <a:pPr lvl="1">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返回值类型</a:t>
            </a:r>
            <a:r>
              <a:rPr lang="en-US" altLang="zh-CN" sz="2400" dirty="0">
                <a:solidFill>
                  <a:schemeClr val="tx2"/>
                </a:solidFill>
                <a:latin typeface="Courier New" pitchFamily="49" charset="0"/>
                <a:cs typeface="Courier New" pitchFamily="49" charset="0"/>
              </a:rPr>
              <a:t>&gt; </a:t>
            </a:r>
            <a:r>
              <a:rPr lang="en-US" altLang="zh-CN" sz="2400" b="1" dirty="0">
                <a:solidFill>
                  <a:srgbClr val="0000FF"/>
                </a:solidFill>
                <a:latin typeface="Courier New" pitchFamily="49" charset="0"/>
                <a:cs typeface="Courier New" pitchFamily="49" charset="0"/>
              </a:rPr>
              <a:t>operator </a:t>
            </a: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重载的运算符</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&gt;);</a:t>
            </a:r>
          </a:p>
          <a:p>
            <a:pPr lvl="2"/>
            <a:r>
              <a:rPr lang="zh-CN" altLang="en-US" dirty="0">
                <a:latin typeface="Courier New" pitchFamily="49" charset="0"/>
                <a:cs typeface="Courier New" pitchFamily="49" charset="0"/>
              </a:rPr>
              <a:t>函数名相当于：</a:t>
            </a:r>
            <a:r>
              <a:rPr lang="en-US" altLang="zh-CN" b="1" dirty="0">
                <a:solidFill>
                  <a:srgbClr val="0000FF"/>
                </a:solidFill>
                <a:latin typeface="Courier New" pitchFamily="49" charset="0"/>
                <a:cs typeface="Courier New" pitchFamily="49" charset="0"/>
              </a:rPr>
              <a:t>operator</a:t>
            </a:r>
            <a:r>
              <a:rPr lang="en-US" altLang="zh-CN" dirty="0">
                <a:solidFill>
                  <a:srgbClr val="0000FF"/>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重载的运算符</a:t>
            </a:r>
            <a:r>
              <a:rPr lang="en-US" altLang="zh-CN" dirty="0">
                <a:solidFill>
                  <a:schemeClr val="tx2"/>
                </a:solidFill>
                <a:latin typeface="Courier New" pitchFamily="49" charset="0"/>
                <a:cs typeface="Courier New" pitchFamily="49" charset="0"/>
              </a:rPr>
              <a:t>&gt;</a:t>
            </a:r>
          </a:p>
          <a:p>
            <a:pPr lvl="2"/>
            <a:r>
              <a:rPr lang="en-US" altLang="zh-CN" b="1" dirty="0">
                <a:solidFill>
                  <a:srgbClr val="0000FF"/>
                </a:solidFill>
                <a:latin typeface="Courier New" pitchFamily="49" charset="0"/>
                <a:cs typeface="Courier New" pitchFamily="49" charset="0"/>
              </a:rPr>
              <a:t>operator</a:t>
            </a:r>
            <a:r>
              <a:rPr lang="zh-CN" altLang="en-US" dirty="0">
                <a:latin typeface="Courier New" pitchFamily="49" charset="0"/>
                <a:cs typeface="Courier New" pitchFamily="49" charset="0"/>
              </a:rPr>
              <a:t>是关键字</a:t>
            </a:r>
            <a:endParaRPr lang="en-US" altLang="zh-CN" dirty="0">
              <a:latin typeface="Courier New" pitchFamily="49" charset="0"/>
              <a:cs typeface="Courier New" pitchFamily="49" charset="0"/>
            </a:endParaRPr>
          </a:p>
          <a:p>
            <a:pPr lvl="2"/>
            <a:r>
              <a:rPr lang="zh-CN" altLang="en-US" dirty="0">
                <a:latin typeface="Courier New" pitchFamily="49" charset="0"/>
                <a:cs typeface="Courier New" pitchFamily="49" charset="0"/>
              </a:rPr>
              <a:t>返回值类型表示使用重载运算符进行运算得到结果的数据类型</a:t>
            </a:r>
            <a:endParaRPr lang="en-US" altLang="zh-CN" dirty="0">
              <a:latin typeface="Courier New" pitchFamily="49" charset="0"/>
              <a:cs typeface="Courier New" pitchFamily="49" charset="0"/>
            </a:endParaRPr>
          </a:p>
          <a:p>
            <a:pPr lvl="1"/>
            <a:r>
              <a:rPr lang="zh-CN" altLang="en-US" dirty="0">
                <a:latin typeface="Courier New" pitchFamily="49" charset="0"/>
                <a:cs typeface="Courier New" pitchFamily="49" charset="0"/>
              </a:rPr>
              <a:t>例如，重载运算符</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，表示字符串类型的减法，其运算符重载函数函数原型为：</a:t>
            </a:r>
            <a:endParaRPr lang="en-US" altLang="zh-CN" dirty="0">
              <a:latin typeface="Courier New" pitchFamily="49" charset="0"/>
              <a:cs typeface="Courier New" pitchFamily="49" charset="0"/>
            </a:endParaRPr>
          </a:p>
          <a:p>
            <a:pPr lvl="1">
              <a:buNone/>
            </a:pPr>
            <a:r>
              <a:rPr lang="en-US" altLang="zh-CN" b="1" dirty="0">
                <a:latin typeface="Courier New" pitchFamily="49" charset="0"/>
                <a:cs typeface="Courier New" pitchFamily="49" charset="0"/>
              </a:rPr>
              <a:t>string</a:t>
            </a: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operator</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string,string</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4509824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a:t>
            </a:r>
            <a:r>
              <a:rPr lang="zh-CN" altLang="en-US" dirty="0"/>
              <a:t>重载</a:t>
            </a:r>
          </a:p>
        </p:txBody>
      </p:sp>
      <p:sp>
        <p:nvSpPr>
          <p:cNvPr id="3" name="内容占位符 2"/>
          <p:cNvSpPr>
            <a:spLocks noGrp="1"/>
          </p:cNvSpPr>
          <p:nvPr>
            <p:ph idx="1"/>
          </p:nvPr>
        </p:nvSpPr>
        <p:spPr/>
        <p:txBody>
          <a:bodyPr/>
          <a:lstStyle/>
          <a:p>
            <a:r>
              <a:rPr lang="zh-CN" altLang="en-US" dirty="0" smtClean="0"/>
              <a:t>在</a:t>
            </a:r>
            <a:r>
              <a:rPr lang="zh-CN" altLang="en-US" dirty="0"/>
              <a:t>可重载的运算符中有几种不同情况： </a:t>
            </a:r>
            <a:endParaRPr lang="en-US" altLang="zh-CN" dirty="0"/>
          </a:p>
          <a:p>
            <a:pPr lvl="1"/>
            <a:r>
              <a:rPr lang="zh-CN" altLang="en-US" dirty="0"/>
              <a:t>算术运算符，逻辑运算符，位运算符等与基本数据类型有关，通过运算苻重载函数的定义，使它们可以</a:t>
            </a:r>
            <a:r>
              <a:rPr lang="zh-CN" altLang="en-US" dirty="0">
                <a:solidFill>
                  <a:srgbClr val="C00000"/>
                </a:solidFill>
              </a:rPr>
              <a:t>用于某些用户定义的数据类型</a:t>
            </a:r>
            <a:r>
              <a:rPr lang="zh-CN" altLang="en-US" dirty="0"/>
              <a:t>，这是重载的主要目的。</a:t>
            </a:r>
            <a:endParaRPr lang="en-US" altLang="zh-CN" dirty="0"/>
          </a:p>
          <a:p>
            <a:pPr lvl="1"/>
            <a:r>
              <a:rPr lang="zh-CN" altLang="en-US" dirty="0"/>
              <a:t>赋值运算符＝，关系运算符</a:t>
            </a:r>
            <a:r>
              <a:rPr lang="en-US" altLang="zh-CN" dirty="0"/>
              <a:t>==</a:t>
            </a:r>
            <a:r>
              <a:rPr lang="zh-CN" altLang="en-US" dirty="0"/>
              <a:t>，</a:t>
            </a:r>
            <a:r>
              <a:rPr lang="en-US" altLang="zh-CN" dirty="0"/>
              <a:t>!=</a:t>
            </a:r>
            <a:r>
              <a:rPr lang="zh-CN" altLang="en-US" dirty="0"/>
              <a:t>等所涉及的数据类型按</a:t>
            </a:r>
            <a:r>
              <a:rPr lang="en-US" altLang="zh-CN" dirty="0"/>
              <a:t>C++</a:t>
            </a:r>
            <a:r>
              <a:rPr lang="zh-CN" altLang="en-US" dirty="0"/>
              <a:t>程序规定，并非只限于基本数值类型。因此，这些运算符可以自动地扩展到任何用户定义的数据类型，一般不需作重载定义就可“自动”地实现重载。</a:t>
            </a:r>
            <a:endParaRPr lang="zh-CN" altLang="en-US" sz="3600" dirty="0">
              <a:solidFill>
                <a:srgbClr val="692AA2"/>
              </a:solidFill>
              <a:cs typeface="+mn-cs"/>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2938825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a:t>
            </a:r>
            <a:r>
              <a:rPr lang="zh-CN" altLang="en-US" dirty="0"/>
              <a:t>重载</a:t>
            </a:r>
          </a:p>
        </p:txBody>
      </p:sp>
      <p:sp>
        <p:nvSpPr>
          <p:cNvPr id="3" name="内容占位符 2"/>
          <p:cNvSpPr>
            <a:spLocks noGrp="1"/>
          </p:cNvSpPr>
          <p:nvPr>
            <p:ph idx="1"/>
          </p:nvPr>
        </p:nvSpPr>
        <p:spPr/>
        <p:txBody>
          <a:bodyPr/>
          <a:lstStyle/>
          <a:p>
            <a:r>
              <a:rPr lang="zh-CN" altLang="en-US" dirty="0" smtClean="0"/>
              <a:t>在</a:t>
            </a:r>
            <a:r>
              <a:rPr lang="zh-CN" altLang="en-US" dirty="0"/>
              <a:t>可重载的运算符中有几种不同情况</a:t>
            </a:r>
            <a:endParaRPr lang="en-US" altLang="zh-CN" dirty="0"/>
          </a:p>
          <a:p>
            <a:pPr lvl="1"/>
            <a:r>
              <a:rPr lang="zh-CN" altLang="en-US" dirty="0"/>
              <a:t>单目运算符</a:t>
            </a:r>
            <a:r>
              <a:rPr lang="en-US" altLang="zh-CN" dirty="0"/>
              <a:t>++</a:t>
            </a:r>
            <a:r>
              <a:rPr lang="zh-CN" altLang="en-US" dirty="0"/>
              <a:t>和</a:t>
            </a:r>
            <a:r>
              <a:rPr lang="en-US" altLang="zh-CN" dirty="0"/>
              <a:t>--</a:t>
            </a:r>
            <a:r>
              <a:rPr lang="zh-CN" altLang="en-US" dirty="0"/>
              <a:t>实际上各有两种用法，前缀增（减）量和后缀增（减）量。其运算符重载函数的定义当然是不同的，对两种不同的运算无法从重载函数的原型上予以区分：函数名（</a:t>
            </a:r>
            <a:r>
              <a:rPr lang="en-US" altLang="zh-CN" dirty="0"/>
              <a:t>operator ++</a:t>
            </a:r>
            <a:r>
              <a:rPr lang="zh-CN" altLang="en-US" dirty="0"/>
              <a:t>）和参数表完全一样。为了区别前缀</a:t>
            </a:r>
            <a:r>
              <a:rPr lang="en-US" altLang="zh-CN" dirty="0"/>
              <a:t>++</a:t>
            </a:r>
            <a:r>
              <a:rPr lang="zh-CN" altLang="en-US" dirty="0"/>
              <a:t>和后缀</a:t>
            </a:r>
            <a:r>
              <a:rPr lang="en-US" altLang="zh-CN" dirty="0"/>
              <a:t>++</a:t>
            </a:r>
            <a:r>
              <a:rPr lang="zh-CN" altLang="en-US" dirty="0"/>
              <a:t>，</a:t>
            </a:r>
            <a:r>
              <a:rPr lang="en-US" altLang="zh-CN" dirty="0"/>
              <a:t>C++</a:t>
            </a:r>
            <a:r>
              <a:rPr lang="zh-CN" altLang="en-US" dirty="0"/>
              <a:t>语言规定，在后缀</a:t>
            </a:r>
            <a:r>
              <a:rPr lang="en-US" altLang="zh-CN" dirty="0"/>
              <a:t>++</a:t>
            </a:r>
            <a:r>
              <a:rPr lang="zh-CN" altLang="en-US" dirty="0"/>
              <a:t>的重载函数的原型参数表中增加一个</a:t>
            </a:r>
            <a:r>
              <a:rPr lang="en-US" altLang="zh-CN" dirty="0" err="1"/>
              <a:t>int</a:t>
            </a:r>
            <a:r>
              <a:rPr lang="en-US" altLang="zh-CN" dirty="0"/>
              <a:t> </a:t>
            </a:r>
            <a:r>
              <a:rPr lang="zh-CN" altLang="en-US" dirty="0"/>
              <a:t>型的无名参数，其原型为：</a:t>
            </a:r>
            <a:endParaRPr lang="en-US" altLang="zh-CN" dirty="0"/>
          </a:p>
          <a:p>
            <a:pPr lvl="2"/>
            <a:r>
              <a:rPr lang="en-US" altLang="zh-CN" dirty="0"/>
              <a:t>&lt;</a:t>
            </a:r>
            <a:r>
              <a:rPr lang="zh-CN" altLang="en-US" dirty="0"/>
              <a:t>类型</a:t>
            </a:r>
            <a:r>
              <a:rPr lang="en-US" altLang="zh-CN" dirty="0"/>
              <a:t>&gt; operator ++ (</a:t>
            </a:r>
            <a:r>
              <a:rPr lang="en-US" altLang="zh-CN" dirty="0" err="1"/>
              <a:t>int</a:t>
            </a:r>
            <a:r>
              <a:rPr lang="en-US" altLang="zh-CN" dirty="0"/>
              <a:t>)</a:t>
            </a:r>
          </a:p>
          <a:p>
            <a:pPr lvl="2"/>
            <a:r>
              <a:rPr lang="en-US" altLang="zh-CN" dirty="0"/>
              <a:t>&lt;</a:t>
            </a:r>
            <a:r>
              <a:rPr lang="zh-CN" altLang="en-US" dirty="0"/>
              <a:t>类型</a:t>
            </a:r>
            <a:r>
              <a:rPr lang="en-US" altLang="zh-CN" dirty="0"/>
              <a:t>&gt; operator ++ (&lt;</a:t>
            </a:r>
            <a:r>
              <a:rPr lang="zh-CN" altLang="en-US" dirty="0"/>
              <a:t>类型</a:t>
            </a:r>
            <a:r>
              <a:rPr lang="en-US" altLang="zh-CN" dirty="0"/>
              <a:t>&gt;,</a:t>
            </a:r>
            <a:r>
              <a:rPr lang="en-US" altLang="zh-CN" dirty="0" err="1"/>
              <a:t>int</a:t>
            </a:r>
            <a:r>
              <a:rPr lang="en-US" altLang="zh-CN" dirty="0"/>
              <a:t>)</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903051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a:xfrm>
            <a:off x="323528" y="1772816"/>
            <a:ext cx="8712968" cy="4551784"/>
          </a:xfrm>
        </p:spPr>
        <p:txBody>
          <a:bodyPr/>
          <a:lstStyle/>
          <a:p>
            <a:r>
              <a:rPr lang="zh-CN" altLang="en-US" dirty="0"/>
              <a:t>有参函数（</a:t>
            </a:r>
            <a:r>
              <a:rPr lang="zh-CN" altLang="en-US" dirty="0">
                <a:solidFill>
                  <a:srgbClr val="FF0000"/>
                </a:solidFill>
              </a:rPr>
              <a:t>带有参数的用户自定义函数</a:t>
            </a:r>
            <a:r>
              <a:rPr lang="zh-CN" altLang="en-US" dirty="0"/>
              <a:t>）</a:t>
            </a:r>
            <a:endParaRPr lang="en-US" altLang="zh-CN" dirty="0"/>
          </a:p>
          <a:p>
            <a:pPr lvl="1"/>
            <a:r>
              <a:rPr lang="zh-CN" altLang="en-US" dirty="0"/>
              <a:t>进行调用时，必须提供所需个数的且具有相匹配数据类型的实际参数</a:t>
            </a:r>
            <a:endParaRPr lang="en-US" altLang="zh-CN" dirty="0"/>
          </a:p>
          <a:p>
            <a:pPr lvl="1"/>
            <a:r>
              <a:rPr lang="zh-CN" altLang="en-US" dirty="0"/>
              <a:t>函数原型的一般形式</a:t>
            </a:r>
            <a:endParaRPr lang="en-US" altLang="zh-CN" dirty="0"/>
          </a:p>
          <a:p>
            <a:pPr marL="342900" lvl="1" indent="-342900" algn="just" eaLnBrk="0" hangingPunct="0">
              <a:spcBef>
                <a:spcPct val="0"/>
              </a:spcBef>
              <a:buClrTx/>
              <a:buNone/>
            </a:pPr>
            <a:r>
              <a:rPr lang="zh-CN" altLang="en-US" sz="2400" dirty="0">
                <a:solidFill>
                  <a:schemeClr val="tx2"/>
                </a:solidFill>
                <a:latin typeface="Courier New" pitchFamily="49" charset="0"/>
                <a:cs typeface="Courier New" pitchFamily="49" charset="0"/>
              </a:rPr>
              <a:t>&lt;返回值类型&gt; &lt;函数名&gt;(&lt;以逗号分割的形参类型表&gt;)</a:t>
            </a:r>
            <a:r>
              <a:rPr lang="en-US" altLang="zh-CN" sz="2400" dirty="0">
                <a:solidFill>
                  <a:schemeClr val="tx2"/>
                </a:solidFill>
                <a:latin typeface="Courier New" pitchFamily="49" charset="0"/>
                <a:cs typeface="Courier New" pitchFamily="49" charset="0"/>
              </a:rPr>
              <a:t>;</a:t>
            </a:r>
          </a:p>
          <a:p>
            <a:pPr lvl="1"/>
            <a:r>
              <a:rPr lang="zh-CN" altLang="en-US" dirty="0"/>
              <a:t>定义的一般形式</a:t>
            </a:r>
            <a:endParaRPr lang="en-US" altLang="zh-CN" dirty="0"/>
          </a:p>
          <a:p>
            <a:pPr algn="just" eaLnBrk="0" hangingPunct="0">
              <a:spcBef>
                <a:spcPct val="0"/>
              </a:spcBef>
              <a:buClrTx/>
              <a:buSzTx/>
              <a:buFontTx/>
              <a:buNone/>
            </a:pPr>
            <a:r>
              <a:rPr lang="zh-CN" altLang="en-US" sz="2400" dirty="0">
                <a:solidFill>
                  <a:schemeClr val="tx2"/>
                </a:solidFill>
                <a:latin typeface="Courier New" pitchFamily="49" charset="0"/>
                <a:cs typeface="Courier New" pitchFamily="49" charset="0"/>
              </a:rPr>
              <a:t>&lt;返回值类型&gt; &lt;函数名&gt;(&lt;以逗号分割的形参类型及名字表&gt;)</a:t>
            </a:r>
            <a:endParaRPr lang="en-US" altLang="zh-CN" sz="2400" dirty="0">
              <a:solidFill>
                <a:schemeClr val="tx2"/>
              </a:solidFill>
              <a:latin typeface="Courier New" pitchFamily="49" charset="0"/>
              <a:cs typeface="Courier New" pitchFamily="49" charset="0"/>
            </a:endParaRPr>
          </a:p>
          <a:p>
            <a:pPr algn="just" eaLnBrk="0" hangingPunct="0">
              <a:spcBef>
                <a:spcPct val="0"/>
              </a:spcBef>
              <a:buClrTx/>
              <a:buSzTx/>
              <a:buFontTx/>
              <a:buNone/>
            </a:pPr>
            <a:r>
              <a:rPr lang="zh-CN" altLang="en-US" sz="2400" dirty="0">
                <a:solidFill>
                  <a:schemeClr val="tx2"/>
                </a:solidFill>
                <a:latin typeface="Courier New" pitchFamily="49" charset="0"/>
                <a:cs typeface="Courier New" pitchFamily="49" charset="0"/>
              </a:rPr>
              <a:t>{</a:t>
            </a: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函数体</a:t>
            </a:r>
            <a:r>
              <a:rPr lang="en-US" altLang="zh-CN" sz="2400" dirty="0">
                <a:solidFill>
                  <a:schemeClr val="tx2"/>
                </a:solidFill>
                <a:latin typeface="Courier New" pitchFamily="49" charset="0"/>
                <a:cs typeface="Courier New" pitchFamily="49" charset="0"/>
              </a:rPr>
              <a:t>&gt;}</a:t>
            </a:r>
          </a:p>
          <a:p>
            <a:pPr lvl="1"/>
            <a:r>
              <a:rPr lang="zh-CN" altLang="en-US" dirty="0"/>
              <a:t>通过调用处提供的</a:t>
            </a:r>
            <a:r>
              <a:rPr lang="zh-CN" altLang="en-US" dirty="0">
                <a:solidFill>
                  <a:srgbClr val="FF0000"/>
                </a:solidFill>
              </a:rPr>
              <a:t>不同实参值</a:t>
            </a:r>
            <a:r>
              <a:rPr lang="zh-CN" altLang="en-US" dirty="0"/>
              <a:t>来</a:t>
            </a:r>
            <a:r>
              <a:rPr lang="zh-CN" altLang="en-US" dirty="0">
                <a:solidFill>
                  <a:srgbClr val="00B050"/>
                </a:solidFill>
              </a:rPr>
              <a:t>计算</a:t>
            </a:r>
            <a:r>
              <a:rPr lang="zh-CN" altLang="en-US" dirty="0"/>
              <a:t>出其</a:t>
            </a:r>
            <a:r>
              <a:rPr lang="zh-CN" altLang="en-US" dirty="0">
                <a:solidFill>
                  <a:srgbClr val="FF0000"/>
                </a:solidFill>
              </a:rPr>
              <a:t>对应的函数值</a:t>
            </a:r>
            <a:r>
              <a:rPr lang="zh-CN" altLang="en-US" dirty="0"/>
              <a:t>、或实现某种与传递过来的那些不同值有关的某种功能。</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349488466"/>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smtClean="0">
                <a:solidFill>
                  <a:srgbClr val="C00000"/>
                </a:solidFill>
              </a:rPr>
              <a:t>【</a:t>
            </a:r>
            <a:r>
              <a:rPr lang="zh-CN" altLang="en-US" dirty="0">
                <a:solidFill>
                  <a:srgbClr val="C00000"/>
                </a:solidFill>
              </a:rPr>
              <a:t>例</a:t>
            </a:r>
            <a:r>
              <a:rPr lang="en-US" altLang="zh-CN" dirty="0" smtClean="0">
                <a:solidFill>
                  <a:srgbClr val="C00000"/>
                </a:solidFill>
              </a:rPr>
              <a:t>5.26】</a:t>
            </a:r>
            <a:r>
              <a:rPr lang="zh-CN" altLang="en-US" dirty="0">
                <a:solidFill>
                  <a:srgbClr val="C00000"/>
                </a:solidFill>
              </a:rPr>
              <a:t>假设程序中定义了一个枚举类型的</a:t>
            </a:r>
            <a:r>
              <a:rPr lang="en-US" altLang="zh-CN" dirty="0" err="1" smtClean="0">
                <a:solidFill>
                  <a:srgbClr val="C00000"/>
                </a:solidFill>
              </a:rPr>
              <a:t>boolean</a:t>
            </a:r>
            <a:r>
              <a:rPr lang="zh-CN" altLang="en-US" dirty="0" smtClean="0">
                <a:solidFill>
                  <a:srgbClr val="C00000"/>
                </a:solidFill>
              </a:rPr>
              <a:t>类型</a:t>
            </a:r>
            <a:r>
              <a:rPr lang="zh-CN" altLang="en-US" dirty="0">
                <a:solidFill>
                  <a:srgbClr val="C00000"/>
                </a:solidFill>
              </a:rPr>
              <a:t>： </a:t>
            </a:r>
            <a:endParaRPr lang="en-US" altLang="zh-CN" dirty="0">
              <a:solidFill>
                <a:srgbClr val="C00000"/>
              </a:solidFill>
            </a:endParaRPr>
          </a:p>
          <a:p>
            <a:pPr lvl="1" algn="ctr">
              <a:buNone/>
            </a:pPr>
            <a:r>
              <a:rPr lang="en-US" altLang="zh-CN" b="1" dirty="0" err="1">
                <a:solidFill>
                  <a:srgbClr val="0000FF"/>
                </a:solidFill>
                <a:latin typeface="Courier New" pitchFamily="49" charset="0"/>
                <a:cs typeface="Courier New" pitchFamily="49" charset="0"/>
              </a:rPr>
              <a:t>enum</a:t>
            </a:r>
            <a:r>
              <a:rPr lang="en-US" altLang="zh-CN" b="1" dirty="0">
                <a:solidFill>
                  <a:srgbClr val="0000FF"/>
                </a:solidFill>
                <a:latin typeface="Courier New" pitchFamily="49" charset="0"/>
                <a:cs typeface="Courier New" pitchFamily="49" charset="0"/>
              </a:rPr>
              <a:t> </a:t>
            </a:r>
            <a:r>
              <a:rPr lang="en-US" altLang="zh-CN" b="1" dirty="0" err="1" smtClean="0">
                <a:latin typeface="Courier New" pitchFamily="49" charset="0"/>
                <a:cs typeface="Courier New" pitchFamily="49" charset="0"/>
              </a:rPr>
              <a:t>boolean</a:t>
            </a:r>
            <a:r>
              <a:rPr lang="en-US" altLang="zh-CN" b="1" dirty="0" smtClean="0">
                <a:latin typeface="Courier New" pitchFamily="49" charset="0"/>
                <a:cs typeface="Courier New" pitchFamily="49" charset="0"/>
              </a:rPr>
              <a:t>{FALSE, TRUE</a:t>
            </a:r>
            <a:r>
              <a:rPr lang="en-US" altLang="zh-CN" b="1" dirty="0">
                <a:latin typeface="Courier New" pitchFamily="49" charset="0"/>
                <a:cs typeface="Courier New" pitchFamily="49" charset="0"/>
              </a:rPr>
              <a:t>};</a:t>
            </a:r>
          </a:p>
          <a:p>
            <a:pPr marL="446088" lvl="1" indent="11113">
              <a:buNone/>
            </a:pPr>
            <a:r>
              <a:rPr lang="zh-CN" altLang="en-US" dirty="0" smtClean="0">
                <a:solidFill>
                  <a:srgbClr val="C00000"/>
                </a:solidFill>
              </a:rPr>
              <a:t>重</a:t>
            </a:r>
            <a:r>
              <a:rPr lang="zh-CN" altLang="en-US" dirty="0">
                <a:solidFill>
                  <a:srgbClr val="C00000"/>
                </a:solidFill>
              </a:rPr>
              <a:t>载运算符＋（双目），*（双目），－（单目）来</a:t>
            </a:r>
            <a:r>
              <a:rPr lang="zh-CN" altLang="en-US" dirty="0" smtClean="0">
                <a:solidFill>
                  <a:srgbClr val="C00000"/>
                </a:solidFill>
              </a:rPr>
              <a:t>表示</a:t>
            </a:r>
            <a:r>
              <a:rPr lang="en-US" altLang="zh-CN" dirty="0" err="1" smtClean="0">
                <a:solidFill>
                  <a:srgbClr val="C00000"/>
                </a:solidFill>
              </a:rPr>
              <a:t>boolean</a:t>
            </a:r>
            <a:r>
              <a:rPr lang="zh-CN" altLang="en-US" dirty="0" smtClean="0">
                <a:solidFill>
                  <a:srgbClr val="C00000"/>
                </a:solidFill>
              </a:rPr>
              <a:t>类型</a:t>
            </a:r>
            <a:r>
              <a:rPr lang="zh-CN" altLang="en-US" dirty="0">
                <a:solidFill>
                  <a:srgbClr val="C00000"/>
                </a:solidFill>
              </a:rPr>
              <a:t>的或、与、非运算</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7292478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smtClean="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operator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boolean</a:t>
            </a:r>
            <a:r>
              <a:rPr lang="en-US" altLang="zh-CN" sz="2400" b="1" dirty="0" smtClean="0">
                <a:solidFill>
                  <a:schemeClr val="tx2"/>
                </a:solidFill>
                <a:latin typeface="Courier New" pitchFamily="49" charset="0"/>
                <a:cs typeface="Courier New" pitchFamily="49" charset="0"/>
              </a:rPr>
              <a:t> </a:t>
            </a:r>
            <a:r>
              <a:rPr lang="en-US" altLang="zh-CN" sz="2400" b="1" dirty="0" smtClean="0">
                <a:latin typeface="Courier New" pitchFamily="49" charset="0"/>
                <a:cs typeface="Courier New" pitchFamily="49" charset="0"/>
              </a:rPr>
              <a:t>a,</a:t>
            </a:r>
            <a:r>
              <a:rPr lang="en-US" altLang="zh-CN" sz="2400" b="1" dirty="0" smtClean="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boolean</a:t>
            </a:r>
            <a:r>
              <a:rPr lang="en-US" altLang="zh-CN" sz="2400" b="1" dirty="0" smtClean="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b){</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((a==FALSE)&amp;&amp;</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b==FALSE))</a:t>
            </a:r>
            <a:endParaRPr lang="zh-CN" altLang="en-US" sz="2400" b="1" dirty="0">
              <a:latin typeface="Courier New" pitchFamily="49" charset="0"/>
              <a:cs typeface="Courier New" pitchFamily="49" charset="0"/>
            </a:endParaRP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FALSE;</a:t>
            </a:r>
            <a:endParaRPr lang="zh-CN" altLang="en-US" sz="2400" b="1" dirty="0">
              <a:latin typeface="Courier New" pitchFamily="49" charset="0"/>
              <a:cs typeface="Courier New" pitchFamily="49" charset="0"/>
            </a:endParaRP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TRUE;</a:t>
            </a:r>
            <a:endParaRPr lang="zh-CN" altLang="en-US" sz="2400" b="1" dirty="0">
              <a:latin typeface="Courier New" pitchFamily="49" charset="0"/>
              <a:cs typeface="Courier New" pitchFamily="49" charset="0"/>
            </a:endParaRPr>
          </a:p>
          <a:p>
            <a:pPr marL="609600" indent="-609600">
              <a:spcBef>
                <a:spcPts val="0"/>
              </a:spcBef>
              <a:buNone/>
            </a:pP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smtClean="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operator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boolean</a:t>
            </a:r>
            <a:r>
              <a:rPr lang="en-US" altLang="zh-CN" sz="2400" b="1" dirty="0" smtClean="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boolean</a:t>
            </a:r>
            <a:r>
              <a:rPr lang="en-US" altLang="zh-CN" sz="2400" b="1" dirty="0" smtClean="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b){</a:t>
            </a:r>
            <a:endParaRPr lang="zh-CN" altLang="en-US" sz="2400" b="1" dirty="0">
              <a:latin typeface="Courier New" pitchFamily="49" charset="0"/>
              <a:cs typeface="Courier New" pitchFamily="49" charset="0"/>
            </a:endParaRP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((a==TRUE)&amp;&amp;(b==TRUE))</a:t>
            </a:r>
            <a:endParaRPr lang="zh-CN" altLang="en-US" sz="2400" b="1" dirty="0">
              <a:latin typeface="Courier New" pitchFamily="49" charset="0"/>
              <a:cs typeface="Courier New" pitchFamily="49" charset="0"/>
            </a:endParaRP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TRUE;</a:t>
            </a:r>
            <a:r>
              <a:rPr lang="zh-CN" altLang="en-US" sz="2400" b="1" dirty="0">
                <a:latin typeface="Courier New" pitchFamily="49" charset="0"/>
                <a:cs typeface="Courier New" pitchFamily="49" charset="0"/>
              </a:rPr>
              <a:t> </a:t>
            </a: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FALSE;</a:t>
            </a:r>
            <a:endParaRPr lang="zh-CN" altLang="en-US" sz="2400" b="1" dirty="0">
              <a:latin typeface="Courier New" pitchFamily="49" charset="0"/>
              <a:cs typeface="Courier New" pitchFamily="49" charset="0"/>
            </a:endParaRPr>
          </a:p>
          <a:p>
            <a:pPr marL="609600" indent="-609600">
              <a:spcBef>
                <a:spcPts val="0"/>
              </a:spcBef>
              <a:buNone/>
            </a:pP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smtClean="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operator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boolean</a:t>
            </a:r>
            <a:r>
              <a:rPr lang="en-US" altLang="zh-CN" sz="2400" b="1" dirty="0" smtClean="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(a==FALSE)</a:t>
            </a: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TRUE</a:t>
            </a:r>
            <a:r>
              <a:rPr lang="zh-CN" altLang="en-US" sz="2400" b="1" dirty="0">
                <a:latin typeface="Courier New" pitchFamily="49" charset="0"/>
                <a:cs typeface="Courier New" pitchFamily="49" charset="0"/>
              </a:rPr>
              <a:t>；</a:t>
            </a: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FALSE;</a:t>
            </a:r>
            <a:endParaRPr lang="zh-CN" altLang="en-US" sz="2400" b="1" dirty="0">
              <a:latin typeface="Courier New" pitchFamily="49" charset="0"/>
              <a:cs typeface="Courier New" pitchFamily="49" charset="0"/>
            </a:endParaRPr>
          </a:p>
          <a:p>
            <a:pPr marL="609600" indent="-609600">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89123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124744"/>
            <a:ext cx="8686800" cy="5199856"/>
          </a:xfrm>
        </p:spPr>
        <p:txBody>
          <a:bodyPr/>
          <a:lstStyle/>
          <a:p>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r>
              <a:rPr lang="en-US" altLang="zh-CN" sz="2400" b="1" dirty="0" err="1">
                <a:solidFill>
                  <a:srgbClr val="0000FF"/>
                </a:solidFill>
                <a:latin typeface="Courier New" panose="02070309020205020404" pitchFamily="49" charset="0"/>
                <a:cs typeface="Courier New" panose="02070309020205020404" pitchFamily="49" charset="0"/>
              </a:rPr>
              <a:t>enum</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boolean</a:t>
            </a:r>
            <a:r>
              <a:rPr lang="en-US" altLang="zh-CN" sz="2400" b="1" dirty="0">
                <a:latin typeface="Courier New" panose="02070309020205020404" pitchFamily="49" charset="0"/>
                <a:cs typeface="Courier New" panose="02070309020205020404" pitchFamily="49" charset="0"/>
              </a:rPr>
              <a:t>{ FALSE,TRUE </a:t>
            </a:r>
            <a:r>
              <a:rPr lang="en-US" altLang="zh-CN" sz="2400" b="1" dirty="0" smtClean="0">
                <a:latin typeface="Courier New" panose="02070309020205020404" pitchFamily="49" charset="0"/>
                <a:cs typeface="Courier New" panose="02070309020205020404" pitchFamily="49" charset="0"/>
              </a:rPr>
              <a:t>};</a:t>
            </a:r>
          </a:p>
          <a:p>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main() {</a:t>
            </a:r>
          </a:p>
          <a:p>
            <a:r>
              <a:rPr lang="en-US" altLang="zh-CN" sz="2400" b="1" dirty="0" err="1">
                <a:latin typeface="Courier New" panose="02070309020205020404" pitchFamily="49" charset="0"/>
                <a:cs typeface="Courier New" panose="02070309020205020404" pitchFamily="49" charset="0"/>
              </a:rPr>
              <a:t>boolean</a:t>
            </a:r>
            <a:r>
              <a:rPr lang="en-US" altLang="zh-CN" sz="2400" b="1" dirty="0">
                <a:latin typeface="Courier New" panose="02070309020205020404" pitchFamily="49" charset="0"/>
                <a:cs typeface="Courier New" panose="02070309020205020404" pitchFamily="49" charset="0"/>
              </a:rPr>
              <a:t> b1 = FALSE, b2 = TRUE;</a:t>
            </a:r>
          </a:p>
          <a:p>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 + b2 =" &lt;&lt; (b1 + 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"b1*b2 = " &lt;&lt; (b1*b2)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"&amp;b1 = "&lt;&lt; (&amp;b1)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 + b2*FALSE" &lt;&lt; (b1 + b2*FALSE)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&lt;&lt;"operator + (b1, b2) = " &lt;&lt; operator+(b1, 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a:t>
            </a:r>
            <a:endParaRPr lang="en-US" altLang="zh-CN"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5476296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a:t>
            </a:r>
            <a:r>
              <a:rPr lang="zh-CN" altLang="en-US" dirty="0"/>
              <a:t>重载</a:t>
            </a:r>
          </a:p>
        </p:txBody>
      </p:sp>
      <p:sp>
        <p:nvSpPr>
          <p:cNvPr id="3" name="内容占位符 2"/>
          <p:cNvSpPr>
            <a:spLocks noGrp="1"/>
          </p:cNvSpPr>
          <p:nvPr>
            <p:ph idx="1"/>
          </p:nvPr>
        </p:nvSpPr>
        <p:spPr>
          <a:xfrm>
            <a:off x="457200" y="1844824"/>
            <a:ext cx="8153400" cy="4798886"/>
          </a:xfrm>
        </p:spPr>
        <p:txBody>
          <a:bodyPr/>
          <a:lstStyle/>
          <a:p>
            <a:r>
              <a:rPr lang="zh-CN" altLang="en-US" dirty="0"/>
              <a:t>运算符</a:t>
            </a:r>
            <a:r>
              <a:rPr lang="zh-CN" altLang="en-US" dirty="0" smtClean="0"/>
              <a:t>重载函数的使用</a:t>
            </a:r>
            <a:endParaRPr lang="en-US" altLang="zh-CN" dirty="0"/>
          </a:p>
          <a:p>
            <a:pPr lvl="1"/>
            <a:r>
              <a:rPr lang="zh-CN" altLang="en-US" dirty="0"/>
              <a:t>运算符重载函数的调用可有两种方式</a:t>
            </a:r>
            <a:endParaRPr lang="en-US" altLang="zh-CN" dirty="0"/>
          </a:p>
          <a:p>
            <a:pPr lvl="2"/>
            <a:r>
              <a:rPr lang="zh-CN" altLang="en-US" dirty="0"/>
              <a:t>与原运算符相同的调用方式，如上例中的</a:t>
            </a:r>
            <a:r>
              <a:rPr lang="en-US" altLang="zh-CN" dirty="0"/>
              <a:t>b1+b2</a:t>
            </a:r>
            <a:r>
              <a:rPr lang="zh-CN" altLang="en-US" dirty="0"/>
              <a:t>，</a:t>
            </a:r>
            <a:r>
              <a:rPr lang="en-US" altLang="zh-CN" dirty="0"/>
              <a:t>b1*b2</a:t>
            </a:r>
            <a:r>
              <a:rPr lang="zh-CN" altLang="en-US" dirty="0"/>
              <a:t>，等等。</a:t>
            </a:r>
            <a:endParaRPr lang="en-US" altLang="zh-CN" dirty="0"/>
          </a:p>
          <a:p>
            <a:pPr lvl="2"/>
            <a:r>
              <a:rPr lang="zh-CN" altLang="en-US" dirty="0"/>
              <a:t>一般函数调用方式，如</a:t>
            </a:r>
            <a:r>
              <a:rPr lang="en-US" altLang="zh-CN" dirty="0"/>
              <a:t>b1+b2</a:t>
            </a:r>
            <a:r>
              <a:rPr lang="zh-CN" altLang="en-US" dirty="0"/>
              <a:t>，也可以写为</a:t>
            </a:r>
            <a:r>
              <a:rPr lang="en-US" altLang="zh-CN" dirty="0"/>
              <a:t>operator+</a:t>
            </a:r>
            <a:r>
              <a:rPr lang="zh-CN" altLang="en-US" dirty="0"/>
              <a:t>（</a:t>
            </a:r>
            <a:r>
              <a:rPr lang="en-US" altLang="zh-CN" dirty="0"/>
              <a:t>b1</a:t>
            </a:r>
            <a:r>
              <a:rPr lang="zh-CN" altLang="en-US" dirty="0"/>
              <a:t>，</a:t>
            </a:r>
            <a:r>
              <a:rPr lang="en-US" altLang="zh-CN" dirty="0"/>
              <a:t>b2</a:t>
            </a:r>
            <a:r>
              <a:rPr lang="zh-CN" altLang="en-US" dirty="0"/>
              <a:t>）</a:t>
            </a:r>
            <a:endParaRPr lang="en-US" altLang="zh-CN" dirty="0"/>
          </a:p>
          <a:p>
            <a:pPr lvl="1"/>
            <a:r>
              <a:rPr lang="zh-CN" altLang="en-US" dirty="0"/>
              <a:t>被重载的运算符的调用方式，优先级和运算顺序都与原运算符一致，其运算分量的个数也不可改变。</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8932896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a:t>
            </a:r>
            <a:r>
              <a:rPr lang="zh-CN" altLang="en-US" dirty="0"/>
              <a:t>重载</a:t>
            </a:r>
          </a:p>
        </p:txBody>
      </p:sp>
      <p:sp>
        <p:nvSpPr>
          <p:cNvPr id="3" name="内容占位符 2"/>
          <p:cNvSpPr>
            <a:spLocks noGrp="1"/>
          </p:cNvSpPr>
          <p:nvPr>
            <p:ph idx="1"/>
          </p:nvPr>
        </p:nvSpPr>
        <p:spPr/>
        <p:txBody>
          <a:bodyPr/>
          <a:lstStyle/>
          <a:p>
            <a:r>
              <a:rPr lang="zh-CN" altLang="en-US" dirty="0" smtClean="0"/>
              <a:t>运算符</a:t>
            </a:r>
            <a:r>
              <a:rPr lang="zh-CN" altLang="en-US" dirty="0"/>
              <a:t>重载主要用于用类的形式定义的用户定义类型，例如，复数类型，集合类型，向量类型等等，通过运算符重载把人们习惯的运算符引入到计算操作之中，会收到很好的效果。这样的实例将在第七章介绍。</a:t>
            </a:r>
            <a:endParaRPr lang="zh-CN" altLang="en-US" sz="3600" dirty="0">
              <a:solidFill>
                <a:srgbClr val="692AA2"/>
              </a:solidFill>
              <a:cs typeface="+mn-cs"/>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56331887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smtClean="0">
                <a:solidFill>
                  <a:srgbClr val="C00000"/>
                </a:solidFill>
              </a:rPr>
              <a:t>【</a:t>
            </a:r>
            <a:r>
              <a:rPr lang="zh-CN" altLang="en-US" dirty="0">
                <a:solidFill>
                  <a:srgbClr val="C00000"/>
                </a:solidFill>
              </a:rPr>
              <a:t>例</a:t>
            </a:r>
            <a:r>
              <a:rPr lang="en-US" altLang="zh-CN" dirty="0" smtClean="0">
                <a:solidFill>
                  <a:srgbClr val="C00000"/>
                </a:solidFill>
              </a:rPr>
              <a:t>5.27】</a:t>
            </a:r>
            <a:r>
              <a:rPr lang="zh-CN" altLang="en-US" dirty="0">
                <a:solidFill>
                  <a:srgbClr val="C00000"/>
                </a:solidFill>
              </a:rPr>
              <a:t>重载“</a:t>
            </a:r>
            <a:r>
              <a:rPr lang="en-US" altLang="zh-CN" dirty="0">
                <a:solidFill>
                  <a:srgbClr val="C00000"/>
                </a:solidFill>
              </a:rPr>
              <a:t>-</a:t>
            </a:r>
            <a:r>
              <a:rPr lang="zh-CN" altLang="en-US" dirty="0">
                <a:solidFill>
                  <a:srgbClr val="C00000"/>
                </a:solidFill>
              </a:rPr>
              <a:t>”，实现字符串类型的减法操作</a:t>
            </a:r>
            <a:endParaRPr lang="en-US" altLang="zh-CN" dirty="0">
              <a:solidFill>
                <a:srgbClr val="C00000"/>
              </a:solidFill>
            </a:endParaRPr>
          </a:p>
          <a:p>
            <a:pPr lvl="1"/>
            <a:r>
              <a:rPr lang="zh-CN" altLang="en-US" dirty="0">
                <a:solidFill>
                  <a:srgbClr val="C00000"/>
                </a:solidFill>
              </a:rPr>
              <a:t>如果字符串</a:t>
            </a:r>
            <a:r>
              <a:rPr lang="en-US" altLang="zh-CN" dirty="0">
                <a:solidFill>
                  <a:srgbClr val="C00000"/>
                </a:solidFill>
              </a:rPr>
              <a:t>str2</a:t>
            </a:r>
            <a:r>
              <a:rPr lang="zh-CN" altLang="en-US" dirty="0">
                <a:solidFill>
                  <a:srgbClr val="C00000"/>
                </a:solidFill>
              </a:rPr>
              <a:t>是字符串</a:t>
            </a:r>
            <a:r>
              <a:rPr lang="en-US" altLang="zh-CN" dirty="0">
                <a:solidFill>
                  <a:srgbClr val="C00000"/>
                </a:solidFill>
              </a:rPr>
              <a:t>str1</a:t>
            </a:r>
            <a:r>
              <a:rPr lang="zh-CN" altLang="en-US" dirty="0">
                <a:solidFill>
                  <a:srgbClr val="C00000"/>
                </a:solidFill>
              </a:rPr>
              <a:t>的子串，则减法有效</a:t>
            </a:r>
            <a:r>
              <a:rPr lang="en-US" altLang="zh-CN" dirty="0">
                <a:solidFill>
                  <a:srgbClr val="C00000"/>
                </a:solidFill>
              </a:rPr>
              <a:t>,</a:t>
            </a:r>
            <a:r>
              <a:rPr lang="zh-CN" altLang="en-US" dirty="0">
                <a:solidFill>
                  <a:srgbClr val="C00000"/>
                </a:solidFill>
              </a:rPr>
              <a:t>输出</a:t>
            </a:r>
            <a:r>
              <a:rPr lang="en-US" altLang="zh-CN" dirty="0">
                <a:solidFill>
                  <a:srgbClr val="C00000"/>
                </a:solidFill>
              </a:rPr>
              <a:t>str1</a:t>
            </a:r>
            <a:r>
              <a:rPr lang="zh-CN" altLang="en-US" dirty="0">
                <a:solidFill>
                  <a:srgbClr val="C00000"/>
                </a:solidFill>
              </a:rPr>
              <a:t>减去字串</a:t>
            </a:r>
            <a:r>
              <a:rPr lang="en-US" altLang="zh-CN" dirty="0">
                <a:solidFill>
                  <a:srgbClr val="C00000"/>
                </a:solidFill>
              </a:rPr>
              <a:t>str2</a:t>
            </a:r>
            <a:r>
              <a:rPr lang="zh-CN" altLang="en-US" dirty="0">
                <a:solidFill>
                  <a:srgbClr val="C00000"/>
                </a:solidFill>
              </a:rPr>
              <a:t>之后的剩余部分</a:t>
            </a:r>
            <a:endParaRPr lang="en-US" altLang="zh-CN" dirty="0">
              <a:solidFill>
                <a:srgbClr val="C00000"/>
              </a:solidFill>
            </a:endParaRPr>
          </a:p>
          <a:p>
            <a:pPr lvl="1"/>
            <a:r>
              <a:rPr lang="zh-CN" altLang="en-US" dirty="0">
                <a:solidFill>
                  <a:srgbClr val="C00000"/>
                </a:solidFill>
              </a:rPr>
              <a:t>如果字符串</a:t>
            </a:r>
            <a:r>
              <a:rPr lang="en-US" altLang="zh-CN" dirty="0">
                <a:solidFill>
                  <a:srgbClr val="C00000"/>
                </a:solidFill>
              </a:rPr>
              <a:t>str2</a:t>
            </a:r>
            <a:r>
              <a:rPr lang="zh-CN" altLang="en-US" dirty="0">
                <a:solidFill>
                  <a:srgbClr val="C00000"/>
                </a:solidFill>
              </a:rPr>
              <a:t>不是</a:t>
            </a:r>
            <a:r>
              <a:rPr lang="en-US" altLang="zh-CN" dirty="0">
                <a:solidFill>
                  <a:srgbClr val="C00000"/>
                </a:solidFill>
              </a:rPr>
              <a:t>str1</a:t>
            </a:r>
            <a:r>
              <a:rPr lang="zh-CN" altLang="en-US" dirty="0">
                <a:solidFill>
                  <a:srgbClr val="C00000"/>
                </a:solidFill>
              </a:rPr>
              <a:t>的字串，则输出</a:t>
            </a:r>
            <a:r>
              <a:rPr lang="en-US" altLang="zh-CN" dirty="0">
                <a:solidFill>
                  <a:srgbClr val="C00000"/>
                </a:solidFill>
              </a:rPr>
              <a:t>str1</a:t>
            </a:r>
            <a:r>
              <a:rPr lang="zh-CN" altLang="en-US" dirty="0">
                <a:solidFill>
                  <a:srgbClr val="C00000"/>
                </a:solidFill>
              </a:rPr>
              <a:t>本身</a:t>
            </a:r>
            <a:endParaRPr lang="en-US" altLang="zh-CN" dirty="0">
              <a:solidFill>
                <a:srgbClr val="C00000"/>
              </a:solidFill>
            </a:endParaRPr>
          </a:p>
          <a:p>
            <a:pPr lvl="1"/>
            <a:r>
              <a:rPr lang="zh-CN" altLang="en-US" dirty="0">
                <a:solidFill>
                  <a:srgbClr val="C00000"/>
                </a:solidFill>
              </a:rPr>
              <a:t>例如：</a:t>
            </a:r>
            <a:endParaRPr lang="en-US" altLang="zh-CN" dirty="0">
              <a:solidFill>
                <a:srgbClr val="C00000"/>
              </a:solidFill>
            </a:endParaRPr>
          </a:p>
          <a:p>
            <a:pPr lvl="1">
              <a:buNone/>
            </a:pPr>
            <a:r>
              <a:rPr lang="en-US" altLang="zh-CN" b="1" dirty="0">
                <a:latin typeface="Courier New" pitchFamily="49" charset="0"/>
                <a:cs typeface="Courier New" pitchFamily="49" charset="0"/>
              </a:rPr>
              <a:t>str1</a:t>
            </a:r>
            <a:r>
              <a:rPr lang="en-US" altLang="zh-CN" b="1" dirty="0" smtClean="0">
                <a:latin typeface="Courier New" pitchFamily="49" charset="0"/>
                <a:cs typeface="Courier New" pitchFamily="49" charset="0"/>
              </a:rPr>
              <a:t>=</a:t>
            </a:r>
            <a:r>
              <a:rPr lang="en-US" altLang="zh-CN" b="1" dirty="0">
                <a:latin typeface="Courier New" panose="02070309020205020404" pitchFamily="49" charset="0"/>
                <a:cs typeface="Courier New" panose="02070309020205020404" pitchFamily="49" charset="0"/>
              </a:rPr>
              <a:t>"</a:t>
            </a:r>
            <a:r>
              <a:rPr lang="en-US" altLang="zh-CN" b="1" dirty="0" err="1" smtClean="0">
                <a:latin typeface="Courier New" pitchFamily="49" charset="0"/>
                <a:cs typeface="Courier New" pitchFamily="49" charset="0"/>
              </a:rPr>
              <a:t>abc</a:t>
            </a:r>
            <a:r>
              <a:rPr lang="en-US" altLang="zh-CN" b="1" dirty="0">
                <a:latin typeface="Courier New" panose="02070309020205020404" pitchFamily="49" charset="0"/>
                <a:cs typeface="Courier New" panose="02070309020205020404" pitchFamily="49" charset="0"/>
              </a:rPr>
              <a:t>"</a:t>
            </a:r>
            <a:r>
              <a:rPr lang="en-US" altLang="zh-CN" b="1" dirty="0" smtClean="0">
                <a:latin typeface="Courier New" pitchFamily="49" charset="0"/>
                <a:cs typeface="Courier New" pitchFamily="49" charset="0"/>
              </a:rPr>
              <a:t>;</a:t>
            </a:r>
            <a:endParaRPr lang="en-US" altLang="zh-CN" b="1" dirty="0">
              <a:latin typeface="Courier New" pitchFamily="49" charset="0"/>
              <a:cs typeface="Courier New" pitchFamily="49" charset="0"/>
            </a:endParaRPr>
          </a:p>
          <a:p>
            <a:pPr lvl="1">
              <a:buNone/>
            </a:pPr>
            <a:r>
              <a:rPr lang="en-US" altLang="zh-CN" b="1" dirty="0">
                <a:latin typeface="Courier New" pitchFamily="49" charset="0"/>
                <a:cs typeface="Courier New" pitchFamily="49" charset="0"/>
              </a:rPr>
              <a:t>str2</a:t>
            </a:r>
            <a:r>
              <a:rPr lang="en-US" altLang="zh-CN" b="1" dirty="0" smtClean="0">
                <a:latin typeface="Courier New" pitchFamily="49" charset="0"/>
                <a:cs typeface="Courier New" pitchFamily="49" charset="0"/>
              </a:rPr>
              <a:t>=</a:t>
            </a:r>
            <a:r>
              <a:rPr lang="en-US" altLang="zh-CN" b="1" dirty="0">
                <a:latin typeface="Courier New" panose="02070309020205020404" pitchFamily="49" charset="0"/>
                <a:cs typeface="Courier New" panose="02070309020205020404" pitchFamily="49" charset="0"/>
              </a:rPr>
              <a:t>"</a:t>
            </a:r>
            <a:r>
              <a:rPr lang="en-US" altLang="zh-CN" b="1" dirty="0" err="1" smtClean="0">
                <a:latin typeface="Courier New" pitchFamily="49" charset="0"/>
                <a:cs typeface="Courier New" pitchFamily="49" charset="0"/>
              </a:rPr>
              <a:t>abcde</a:t>
            </a:r>
            <a:r>
              <a:rPr lang="en-US" altLang="zh-CN" b="1" dirty="0">
                <a:latin typeface="Courier New" panose="02070309020205020404" pitchFamily="49" charset="0"/>
                <a:cs typeface="Courier New" panose="02070309020205020404" pitchFamily="49" charset="0"/>
              </a:rPr>
              <a:t>"</a:t>
            </a:r>
            <a:r>
              <a:rPr lang="en-US" altLang="zh-CN" b="1" dirty="0" smtClean="0">
                <a:latin typeface="Courier New" pitchFamily="49" charset="0"/>
                <a:cs typeface="Courier New" pitchFamily="49" charset="0"/>
              </a:rPr>
              <a:t>;</a:t>
            </a:r>
            <a:endParaRPr lang="en-US" altLang="zh-CN" b="1" dirty="0">
              <a:latin typeface="Courier New" pitchFamily="49" charset="0"/>
              <a:cs typeface="Courier New" pitchFamily="49" charset="0"/>
            </a:endParaRPr>
          </a:p>
          <a:p>
            <a:pPr lvl="1">
              <a:buNone/>
            </a:pPr>
            <a:r>
              <a:rPr lang="en-US" altLang="zh-CN" b="1" dirty="0">
                <a:solidFill>
                  <a:srgbClr val="00B050"/>
                </a:solidFill>
                <a:latin typeface="Courier New" pitchFamily="49" charset="0"/>
                <a:cs typeface="Courier New" pitchFamily="49" charset="0"/>
              </a:rPr>
              <a:t>//str2 – str1</a:t>
            </a:r>
            <a:r>
              <a:rPr lang="zh-CN" altLang="en-US" b="1" dirty="0">
                <a:solidFill>
                  <a:srgbClr val="00B050"/>
                </a:solidFill>
                <a:latin typeface="Courier New" pitchFamily="49" charset="0"/>
                <a:cs typeface="Courier New" pitchFamily="49" charset="0"/>
              </a:rPr>
              <a:t>的结果为</a:t>
            </a:r>
            <a:r>
              <a:rPr lang="en-US" altLang="zh-CN" b="1" dirty="0">
                <a:solidFill>
                  <a:srgbClr val="00B050"/>
                </a:solidFill>
                <a:latin typeface="Courier New" pitchFamily="49" charset="0"/>
                <a:cs typeface="Courier New" pitchFamily="49" charset="0"/>
              </a:rPr>
              <a:t>”de</a:t>
            </a:r>
            <a:r>
              <a:rPr lang="en-US" altLang="zh-CN" b="1" dirty="0" smtClean="0">
                <a:solidFill>
                  <a:srgbClr val="00B050"/>
                </a:solidFill>
                <a:latin typeface="Courier New" pitchFamily="49" charset="0"/>
                <a:cs typeface="Courier New" pitchFamily="49" charset="0"/>
              </a:rPr>
              <a:t>”</a:t>
            </a:r>
          </a:p>
          <a:p>
            <a:pPr lvl="1">
              <a:buNone/>
            </a:pPr>
            <a:r>
              <a:rPr lang="zh-CN" altLang="en-US" dirty="0" smtClean="0">
                <a:latin typeface="Courier New" pitchFamily="49" charset="0"/>
                <a:cs typeface="Courier New" pitchFamily="49" charset="0"/>
              </a:rPr>
              <a:t>分析：</a:t>
            </a:r>
            <a:r>
              <a:rPr lang="en-US" altLang="zh-CN" b="1" dirty="0" smtClean="0">
                <a:latin typeface="Courier New" pitchFamily="49" charset="0"/>
                <a:cs typeface="Courier New" pitchFamily="49" charset="0"/>
              </a:rPr>
              <a:t>find</a:t>
            </a:r>
            <a:r>
              <a:rPr lang="zh-CN" altLang="en-US" dirty="0" smtClean="0">
                <a:latin typeface="Courier New" pitchFamily="49" charset="0"/>
                <a:cs typeface="Courier New" pitchFamily="49" charset="0"/>
              </a:rPr>
              <a:t>函数：搜索子串并返回下标</a:t>
            </a:r>
            <a:endParaRPr lang="en-US" altLang="zh-CN" dirty="0" smtClean="0">
              <a:latin typeface="Courier New" pitchFamily="49" charset="0"/>
              <a:cs typeface="Courier New" pitchFamily="49" charset="0"/>
            </a:endParaRPr>
          </a:p>
          <a:p>
            <a:pPr lvl="1">
              <a:buNone/>
            </a:pPr>
            <a:r>
              <a:rPr lang="en-US" altLang="zh-CN" dirty="0" smtClean="0">
                <a:latin typeface="Courier New" pitchFamily="49" charset="0"/>
                <a:cs typeface="Courier New" pitchFamily="49" charset="0"/>
              </a:rPr>
              <a:t>     </a:t>
            </a:r>
            <a:r>
              <a:rPr lang="en-US" altLang="zh-CN" b="1" dirty="0" smtClean="0">
                <a:latin typeface="Courier New" pitchFamily="49" charset="0"/>
                <a:cs typeface="Courier New" pitchFamily="49" charset="0"/>
              </a:rPr>
              <a:t>erase</a:t>
            </a:r>
            <a:r>
              <a:rPr lang="zh-CN" altLang="en-US" dirty="0" smtClean="0">
                <a:latin typeface="Courier New" pitchFamily="49" charset="0"/>
                <a:cs typeface="Courier New" pitchFamily="49" charset="0"/>
              </a:rPr>
              <a:t>函数：删除子串</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643172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9"/>
            <a:ext cx="8229600" cy="5184576"/>
          </a:xfrm>
        </p:spPr>
        <p:txBody>
          <a:bodyPr/>
          <a:lstStyle/>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&lt;string&gt;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p>
          <a:p>
            <a:pPr marL="0">
              <a:spcBef>
                <a:spcPts val="0"/>
              </a:spcBef>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 b;</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"string a=";</a:t>
            </a:r>
          </a:p>
          <a:p>
            <a:pPr marL="0">
              <a:spcBef>
                <a:spcPts val="0"/>
              </a:spcBef>
            </a:pP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 &gt;&gt; a;</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"string b=";</a:t>
            </a:r>
          </a:p>
          <a:p>
            <a:pPr marL="0">
              <a:spcBef>
                <a:spcPts val="0"/>
              </a:spcBef>
            </a:pP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 &gt;&gt; b;</a:t>
            </a:r>
          </a:p>
          <a:p>
            <a:pPr marL="0">
              <a:spcBef>
                <a:spcPts val="0"/>
              </a:spcBef>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 = a - b;</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 &lt;&lt; s &lt;&lt; </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a:spcBef>
                <a:spcPts val="0"/>
              </a:spcBef>
            </a:pP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 0;</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endParaRPr lang="en-US" altLang="zh-CN" sz="1600" b="1"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8038713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268760"/>
            <a:ext cx="9001000" cy="4988840"/>
          </a:xfrm>
        </p:spPr>
        <p:txBody>
          <a:bodyPr/>
          <a:lstStyle/>
          <a:p>
            <a:pPr marL="0" indent="0">
              <a:buNone/>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str1,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str2) </a:t>
            </a:r>
            <a:endParaRPr lang="en-US" altLang="zh-CN" sz="2000" b="1" dirty="0" smtClean="0">
              <a:latin typeface="Courier New" panose="02070309020205020404" pitchFamily="49" charset="0"/>
              <a:cs typeface="Courier New" panose="02070309020205020404" pitchFamily="49" charset="0"/>
            </a:endParaRPr>
          </a:p>
          <a:p>
            <a:pPr marL="0" indent="0">
              <a:buNone/>
            </a:pPr>
            <a:r>
              <a:rPr lang="en-US" altLang="zh-CN" sz="2000" b="1" dirty="0" smtClean="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marL="0" indent="0">
              <a:buNone/>
            </a:pPr>
            <a:r>
              <a:rPr lang="en-US" altLang="zh-CN" sz="2000" b="1" dirty="0" smtClean="0">
                <a:solidFill>
                  <a:srgbClr val="0000FF"/>
                </a:solidFill>
                <a:latin typeface="Courier New" panose="02070309020205020404" pitchFamily="49" charset="0"/>
                <a:cs typeface="Courier New" panose="02070309020205020404" pitchFamily="49" charset="0"/>
              </a:rPr>
              <a:t>    </a:t>
            </a:r>
            <a:r>
              <a:rPr lang="en-US" altLang="zh-CN" sz="2000" b="1" dirty="0" err="1" smtClean="0">
                <a:solidFill>
                  <a:srgbClr val="0000FF"/>
                </a:solidFill>
                <a:latin typeface="Courier New" panose="02070309020205020404" pitchFamily="49" charset="0"/>
                <a:cs typeface="Courier New" panose="02070309020205020404" pitchFamily="49" charset="0"/>
              </a:rPr>
              <a:t>int</a:t>
            </a:r>
            <a:r>
              <a:rPr lang="en-US" altLang="zh-CN" sz="2000" b="1" dirty="0" smtClean="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count = 0;</a:t>
            </a:r>
          </a:p>
          <a:p>
            <a:pPr marL="0" indent="0">
              <a:buNone/>
            </a:pPr>
            <a:r>
              <a:rPr lang="en-US" altLang="zh-CN" sz="2000" b="1" dirty="0" smtClean="0">
                <a:solidFill>
                  <a:srgbClr val="0000FF"/>
                </a:solidFill>
                <a:latin typeface="Courier New" panose="02070309020205020404" pitchFamily="49" charset="0"/>
                <a:cs typeface="Courier New" panose="02070309020205020404" pitchFamily="49" charset="0"/>
              </a:rPr>
              <a:t>    </a:t>
            </a:r>
            <a:r>
              <a:rPr lang="en-US" altLang="zh-CN" sz="2000" b="1" dirty="0" err="1" smtClean="0">
                <a:solidFill>
                  <a:srgbClr val="0000FF"/>
                </a:solidFill>
                <a:latin typeface="Courier New" panose="02070309020205020404" pitchFamily="49" charset="0"/>
                <a:cs typeface="Courier New" panose="02070309020205020404" pitchFamily="49" charset="0"/>
              </a:rPr>
              <a:t>int</a:t>
            </a:r>
            <a:r>
              <a:rPr lang="en-US" altLang="zh-CN" sz="2000" b="1" dirty="0" smtClean="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index = -1</a:t>
            </a:r>
            <a:r>
              <a:rPr lang="en-US" altLang="zh-CN" sz="2000" b="1" dirty="0" smtClean="0">
                <a:latin typeface="Courier New" panose="02070309020205020404" pitchFamily="49" charset="0"/>
                <a:cs typeface="Courier New" panose="02070309020205020404" pitchFamily="49" charset="0"/>
              </a:rPr>
              <a:t>;</a:t>
            </a:r>
            <a:r>
              <a:rPr lang="en-US" altLang="zh-CN" sz="2000" b="1" dirty="0" smtClean="0">
                <a:solidFill>
                  <a:srgbClr val="0000FF"/>
                </a:solidFill>
                <a:latin typeface="Courier New" panose="02070309020205020404" pitchFamily="49" charset="0"/>
                <a:cs typeface="Courier New" panose="02070309020205020404" pitchFamily="49" charset="0"/>
              </a:rPr>
              <a:t>      </a:t>
            </a:r>
          </a:p>
          <a:p>
            <a:pPr marL="0" indent="0">
              <a:buNone/>
            </a:pPr>
            <a:r>
              <a:rPr lang="en-US" altLang="zh-CN" sz="2000" b="1" dirty="0" smtClean="0">
                <a:solidFill>
                  <a:srgbClr val="0000FF"/>
                </a:solidFill>
                <a:latin typeface="Courier New" panose="02070309020205020404" pitchFamily="49" charset="0"/>
                <a:cs typeface="Courier New" panose="02070309020205020404" pitchFamily="49" charset="0"/>
              </a:rPr>
              <a:t>    while</a:t>
            </a:r>
            <a:r>
              <a:rPr lang="en-US" altLang="zh-CN" sz="2000" b="1" dirty="0" smtClean="0">
                <a:latin typeface="Courier New" panose="02070309020205020404" pitchFamily="49" charset="0"/>
                <a:cs typeface="Courier New" panose="02070309020205020404" pitchFamily="49" charset="0"/>
              </a:rPr>
              <a:t>((index=str1.find(str2,index+1))!=string</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npos</a:t>
            </a:r>
            <a:r>
              <a:rPr lang="en-US" altLang="zh-CN" sz="2000" b="1" dirty="0" smtClean="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marL="0" indent="0">
              <a:buNone/>
            </a:pPr>
            <a:r>
              <a:rPr lang="en-US" altLang="zh-CN" sz="2000" b="1" dirty="0" smtClean="0">
                <a:latin typeface="Courier New" panose="02070309020205020404" pitchFamily="49" charset="0"/>
                <a:cs typeface="Courier New" panose="02070309020205020404" pitchFamily="49" charset="0"/>
              </a:rPr>
              <a:t>        count</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latin typeface="Courier New" panose="02070309020205020404" pitchFamily="49" charset="0"/>
                <a:cs typeface="Courier New" panose="02070309020205020404" pitchFamily="49" charset="0"/>
              </a:rPr>
              <a:t> </a:t>
            </a:r>
            <a:r>
              <a:rPr lang="en-US" altLang="zh-CN" sz="2000" b="1" dirty="0" smtClean="0">
                <a:latin typeface="Courier New" panose="02070309020205020404" pitchFamily="49" charset="0"/>
                <a:cs typeface="Courier New" panose="02070309020205020404" pitchFamily="49" charset="0"/>
              </a:rPr>
              <a:t>       </a:t>
            </a:r>
            <a:r>
              <a:rPr lang="en-US" altLang="zh-CN" sz="2000" b="1" dirty="0" err="1" smtClean="0">
                <a:latin typeface="Courier New" panose="02070309020205020404" pitchFamily="49" charset="0"/>
                <a:cs typeface="Courier New" panose="02070309020205020404" pitchFamily="49" charset="0"/>
              </a:rPr>
              <a:t>cout</a:t>
            </a:r>
            <a:r>
              <a:rPr lang="en-US" altLang="zh-CN" sz="2000" b="1" dirty="0" smtClean="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&lt;&lt; index &lt;&lt; "  " &lt;&lt; count &lt;&lt; </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smtClean="0">
                <a:latin typeface="Courier New" panose="02070309020205020404" pitchFamily="49" charset="0"/>
                <a:cs typeface="Courier New" panose="02070309020205020404" pitchFamily="49" charset="0"/>
              </a:rPr>
              <a:t>        str1.erase(index,str2.length</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smtClean="0">
                <a:latin typeface="Courier New" panose="02070309020205020404" pitchFamily="49" charset="0"/>
                <a:cs typeface="Courier New" panose="02070309020205020404" pitchFamily="49" charset="0"/>
              </a:rPr>
              <a:t>    }</a:t>
            </a:r>
            <a:endParaRPr lang="en-US" altLang="zh-CN" sz="2000" b="1" dirty="0">
              <a:latin typeface="Courier New" panose="02070309020205020404" pitchFamily="49" charset="0"/>
              <a:cs typeface="Courier New" panose="02070309020205020404" pitchFamily="49" charset="0"/>
            </a:endParaRPr>
          </a:p>
          <a:p>
            <a:pPr marL="0" indent="0">
              <a:buNone/>
            </a:pPr>
            <a:r>
              <a:rPr lang="en-US" altLang="zh-CN" sz="2000" b="1" dirty="0" smtClean="0">
                <a:solidFill>
                  <a:srgbClr val="0000FF"/>
                </a:solidFill>
                <a:latin typeface="Courier New" panose="02070309020205020404" pitchFamily="49" charset="0"/>
                <a:cs typeface="Courier New" panose="02070309020205020404" pitchFamily="49" charset="0"/>
              </a:rPr>
              <a:t>    return</a:t>
            </a:r>
            <a:r>
              <a:rPr lang="en-US" altLang="zh-CN" sz="2000" b="1" dirty="0" smtClean="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str1;</a:t>
            </a:r>
          </a:p>
          <a:p>
            <a:pPr marL="0" indent="0">
              <a:buNone/>
            </a:pPr>
            <a:r>
              <a:rPr lang="en-US" altLang="zh-CN" sz="2000" b="1" dirty="0">
                <a:latin typeface="Courier New" panose="02070309020205020404" pitchFamily="49" charset="0"/>
                <a:cs typeface="Courier New" panose="02070309020205020404" pitchFamily="49" charset="0"/>
              </a:rPr>
              <a:t>}</a:t>
            </a:r>
            <a:endParaRPr lang="zh-CN" altLang="en-US" sz="1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函数与运算符重载 </a:t>
            </a:r>
            <a:r>
              <a:rPr lang="zh-CN" altLang="en-US" sz="1200" b="1" dirty="0">
                <a:solidFill>
                  <a:schemeClr val="bg1"/>
                </a:solidFill>
                <a:latin typeface="Courier New" pitchFamily="49" charset="0"/>
                <a:cs typeface="Courier New" pitchFamily="49" charset="0"/>
              </a:rPr>
              <a:t>■</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函数与结构化程序设计 □</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函数重载</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运算符重载</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03376949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566124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5589240"/>
            <a:ext cx="885840" cy="885840"/>
          </a:xfrm>
          <a:prstGeom prst="rect">
            <a:avLst/>
          </a:prstGeom>
        </p:spPr>
      </p:pic>
      <p:sp>
        <p:nvSpPr>
          <p:cNvPr id="39" name="TextBox 42"/>
          <p:cNvSpPr txBox="1"/>
          <p:nvPr/>
        </p:nvSpPr>
        <p:spPr>
          <a:xfrm>
            <a:off x="2642275" y="107808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5" name="五边形 15">
            <a:extLst>
              <a:ext uri="{FF2B5EF4-FFF2-40B4-BE49-F238E27FC236}">
                <a16:creationId xmlns:a16="http://schemas.microsoft.com/office/drawing/2014/main" xmlns=""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xmlns=""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xmlns=""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xmlns=""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xmlns=""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64" name="矩形 63">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65" name="矩形 6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66" name="矩形 6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7" name="矩形 6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8" name="矩形 6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69" name="矩形 6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生存期</a:t>
            </a:r>
            <a:r>
              <a:rPr lang="zh-CN" altLang="en-US" sz="1200" b="1" dirty="0">
                <a:solidFill>
                  <a:srgbClr val="820064"/>
                </a:solidFill>
                <a:latin typeface="Courier New" pitchFamily="49" charset="0"/>
                <a:cs typeface="Courier New" pitchFamily="49" charset="0"/>
              </a:rPr>
              <a:t>与</a:t>
            </a:r>
            <a:r>
              <a:rPr lang="zh-CN" altLang="en-US" sz="1200" b="1" dirty="0" smtClean="0">
                <a:solidFill>
                  <a:srgbClr val="820064"/>
                </a:solidFill>
                <a:latin typeface="Courier New" pitchFamily="49" charset="0"/>
                <a:cs typeface="Courier New" pitchFamily="49" charset="0"/>
              </a:rPr>
              <a:t>作用域</a:t>
            </a:r>
            <a:endParaRPr lang="zh-CN" altLang="en-US" sz="1200" b="1" dirty="0">
              <a:solidFill>
                <a:srgbClr val="820064"/>
              </a:solidFill>
              <a:latin typeface="Courier New" pitchFamily="49" charset="0"/>
              <a:cs typeface="Courier New" pitchFamily="49" charset="0"/>
            </a:endParaRPr>
          </a:p>
        </p:txBody>
      </p:sp>
      <p:sp>
        <p:nvSpPr>
          <p:cNvPr id="70" name="矩形 6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71" name="矩形 7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a:t>
            </a:r>
            <a:r>
              <a:rPr lang="zh-CN" altLang="en-US" sz="1200" b="1" dirty="0">
                <a:solidFill>
                  <a:srgbClr val="820064"/>
                </a:solidFill>
                <a:latin typeface="Courier New" pitchFamily="49" charset="0"/>
                <a:cs typeface="Courier New" pitchFamily="49" charset="0"/>
              </a:rPr>
              <a:t>属性和外部属性</a:t>
            </a:r>
          </a:p>
        </p:txBody>
      </p:sp>
    </p:spTree>
    <p:extLst>
      <p:ext uri="{BB962C8B-B14F-4D97-AF65-F5344CB8AC3E}">
        <p14:creationId xmlns:p14="http://schemas.microsoft.com/office/powerpoint/2010/main" val="3428557546"/>
      </p:ext>
    </p:extLst>
  </p:cSld>
  <p:clrMapOvr>
    <a:masterClrMapping/>
  </p:clrMapOv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t>
            </a:r>
            <a:r>
              <a:rPr lang="zh-CN" altLang="en-US" dirty="0"/>
              <a:t>框架结构</a:t>
            </a:r>
          </a:p>
        </p:txBody>
      </p:sp>
      <p:sp>
        <p:nvSpPr>
          <p:cNvPr id="3" name="内容占位符 2"/>
          <p:cNvSpPr>
            <a:spLocks noGrp="1"/>
          </p:cNvSpPr>
          <p:nvPr>
            <p:ph idx="1"/>
          </p:nvPr>
        </p:nvSpPr>
        <p:spPr/>
        <p:txBody>
          <a:bodyPr/>
          <a:lstStyle/>
          <a:p>
            <a:r>
              <a:rPr lang="zh-CN" altLang="en-US" dirty="0"/>
              <a:t>按结构程序设计（</a:t>
            </a:r>
            <a:r>
              <a:rPr lang="en-US" altLang="zh-CN" dirty="0"/>
              <a:t>SP</a:t>
            </a:r>
            <a:r>
              <a:rPr lang="zh-CN" altLang="en-US" dirty="0"/>
              <a:t>）思想设计的程序结构称为</a:t>
            </a:r>
            <a:r>
              <a:rPr lang="en-US" altLang="zh-CN" dirty="0"/>
              <a:t>SP</a:t>
            </a:r>
            <a:r>
              <a:rPr lang="zh-CN" altLang="en-US" dirty="0"/>
              <a:t>框架。函数是</a:t>
            </a:r>
            <a:r>
              <a:rPr lang="en-US" altLang="zh-CN" dirty="0"/>
              <a:t>SP</a:t>
            </a:r>
            <a:r>
              <a:rPr lang="zh-CN" altLang="en-US" dirty="0"/>
              <a:t>框架的核心。</a:t>
            </a:r>
            <a:endParaRPr lang="en-US" altLang="zh-CN" dirty="0"/>
          </a:p>
          <a:p>
            <a:r>
              <a:rPr lang="zh-CN" altLang="en-US" dirty="0"/>
              <a:t>一个完整的</a:t>
            </a:r>
            <a:r>
              <a:rPr lang="en-US" altLang="zh-CN" dirty="0"/>
              <a:t>SP</a:t>
            </a:r>
            <a:r>
              <a:rPr lang="zh-CN" altLang="en-US" dirty="0"/>
              <a:t>框架</a:t>
            </a:r>
            <a:r>
              <a:rPr lang="en-US" altLang="zh-CN" dirty="0"/>
              <a:t>C++</a:t>
            </a:r>
            <a:r>
              <a:rPr lang="zh-CN" altLang="en-US" dirty="0"/>
              <a:t>程序的组成</a:t>
            </a:r>
            <a:endParaRPr lang="en-US" altLang="zh-CN" dirty="0"/>
          </a:p>
          <a:p>
            <a:pPr lvl="1"/>
            <a:r>
              <a:rPr lang="zh-CN" altLang="en-US" dirty="0"/>
              <a:t>一个主函数，可调用其它函数，但不能被调用。</a:t>
            </a:r>
            <a:endParaRPr lang="en-US" altLang="zh-CN" dirty="0"/>
          </a:p>
          <a:p>
            <a:pPr lvl="1"/>
            <a:r>
              <a:rPr lang="zh-CN" altLang="en-US" dirty="0"/>
              <a:t>任意多个用户定义函数。都处于同一“等级”，可以互相调用。</a:t>
            </a:r>
            <a:endParaRPr lang="en-US" altLang="zh-CN" dirty="0"/>
          </a:p>
          <a:p>
            <a:pPr lvl="1"/>
            <a:r>
              <a:rPr lang="zh-CN" altLang="en-US" dirty="0"/>
              <a:t>全局说明。在所有函数定义之外的变量说明和函数原型。</a:t>
            </a:r>
            <a:endParaRPr lang="en-US" altLang="zh-CN" dirty="0"/>
          </a:p>
          <a:p>
            <a:pPr lvl="1"/>
            <a:r>
              <a:rPr lang="zh-CN" altLang="en-US" dirty="0"/>
              <a:t>预处理命令。在进行预处理后，这部分被取代。</a:t>
            </a:r>
            <a:endParaRPr lang="en-US" altLang="zh-CN" dirty="0"/>
          </a:p>
          <a:p>
            <a:pPr lvl="1"/>
            <a:r>
              <a:rPr lang="zh-CN" altLang="en-US" dirty="0"/>
              <a:t>注释。只起方便阅读的作用，编译后被删除</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62980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有参函数</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5.3】</a:t>
            </a:r>
            <a:r>
              <a:rPr lang="zh-CN" altLang="en-US" dirty="0">
                <a:solidFill>
                  <a:srgbClr val="C00000"/>
                </a:solidFill>
              </a:rPr>
              <a:t>定义一个函数，控制输出“</a:t>
            </a:r>
            <a:r>
              <a:rPr lang="en-US" altLang="zh-CN" dirty="0">
                <a:solidFill>
                  <a:srgbClr val="C00000"/>
                </a:solidFill>
              </a:rPr>
              <a:t>*</a:t>
            </a:r>
            <a:r>
              <a:rPr lang="zh-CN" altLang="en-US" dirty="0">
                <a:solidFill>
                  <a:srgbClr val="C00000"/>
                </a:solidFill>
              </a:rPr>
              <a:t>”的个数</a:t>
            </a:r>
            <a:endParaRPr lang="en-US" altLang="zh-CN" dirty="0">
              <a:solidFill>
                <a:srgbClr val="C00000"/>
              </a:solidFill>
            </a:endParaRPr>
          </a:p>
          <a:p>
            <a:pPr lvl="1"/>
            <a:endParaRPr lang="zh-CN" altLang="en-US" dirty="0"/>
          </a:p>
        </p:txBody>
      </p:sp>
      <p:sp>
        <p:nvSpPr>
          <p:cNvPr id="6" name="矩形 5"/>
          <p:cNvSpPr/>
          <p:nvPr/>
        </p:nvSpPr>
        <p:spPr>
          <a:xfrm>
            <a:off x="1214414" y="3000372"/>
            <a:ext cx="6858048" cy="2677656"/>
          </a:xfrm>
          <a:prstGeom prst="rect">
            <a:avLst/>
          </a:prstGeom>
        </p:spPr>
        <p:txBody>
          <a:bodyPr wrap="square">
            <a:spAutoFit/>
          </a:bodyPr>
          <a:lstStyle/>
          <a:p>
            <a:pPr>
              <a:buFont typeface="Wingdings" pitchFamily="2" charset="2"/>
              <a:buNone/>
            </a:pPr>
            <a:r>
              <a:rPr lang="en-US" altLang="zh-CN" sz="2800" b="1" dirty="0">
                <a:solidFill>
                  <a:srgbClr val="0000FF"/>
                </a:solidFill>
                <a:latin typeface="Courier New" pitchFamily="49" charset="0"/>
                <a:ea typeface="楷体_GB2312" pitchFamily="49" charset="-122"/>
                <a:cs typeface="Courier New" pitchFamily="49" charset="0"/>
              </a:rPr>
              <a:t>void</a:t>
            </a: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printStar</a:t>
            </a:r>
            <a:r>
              <a:rPr lang="en-US" altLang="zh-CN" sz="2800" b="1" dirty="0">
                <a:latin typeface="Courier New" pitchFamily="49" charset="0"/>
                <a:ea typeface="楷体_GB2312" pitchFamily="49" charset="-122"/>
                <a:cs typeface="Courier New" pitchFamily="49" charset="0"/>
              </a:rPr>
              <a:t>(</a:t>
            </a:r>
            <a:r>
              <a:rPr lang="en-US" altLang="zh-CN" sz="2800" b="1" dirty="0" err="1">
                <a:solidFill>
                  <a:srgbClr val="0000FF"/>
                </a:solidFill>
                <a:latin typeface="Courier New" pitchFamily="49" charset="0"/>
                <a:ea typeface="楷体_GB2312" pitchFamily="49" charset="-122"/>
                <a:cs typeface="Courier New" pitchFamily="49" charset="0"/>
              </a:rPr>
              <a:t>int</a:t>
            </a: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a:latin typeface="Courier New" pitchFamily="49" charset="0"/>
                <a:ea typeface="楷体_GB2312" pitchFamily="49" charset="-122"/>
                <a:cs typeface="Courier New" pitchFamily="49" charset="0"/>
              </a:rPr>
              <a:t>k){</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a:solidFill>
                  <a:srgbClr val="0000FF"/>
                </a:solidFill>
                <a:latin typeface="Courier New" pitchFamily="49" charset="0"/>
                <a:ea typeface="楷体_GB2312" pitchFamily="49" charset="-122"/>
                <a:cs typeface="Courier New" pitchFamily="49" charset="0"/>
              </a:rPr>
              <a:t>for</a:t>
            </a:r>
            <a:r>
              <a:rPr lang="en-US" altLang="zh-CN" sz="2800" b="1" dirty="0">
                <a:latin typeface="Courier New" pitchFamily="49" charset="0"/>
                <a:ea typeface="楷体_GB2312" pitchFamily="49" charset="-122"/>
                <a:cs typeface="Courier New" pitchFamily="49" charset="0"/>
              </a:rPr>
              <a:t>(</a:t>
            </a:r>
            <a:r>
              <a:rPr lang="en-US" altLang="zh-CN" sz="2800" b="1" dirty="0" err="1">
                <a:solidFill>
                  <a:srgbClr val="0000FF"/>
                </a:solidFill>
                <a:latin typeface="Courier New" pitchFamily="49" charset="0"/>
                <a:ea typeface="楷体_GB2312" pitchFamily="49" charset="-122"/>
                <a:cs typeface="Courier New" pitchFamily="49" charset="0"/>
              </a:rPr>
              <a:t>int</a:t>
            </a:r>
            <a:r>
              <a:rPr lang="en-US" altLang="zh-CN" sz="2800" b="1" dirty="0">
                <a:solidFill>
                  <a:srgbClr val="0000FF"/>
                </a:solidFill>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i</a:t>
            </a:r>
            <a:r>
              <a:rPr lang="en-US" altLang="zh-CN" sz="2800" b="1" dirty="0">
                <a:latin typeface="Courier New" pitchFamily="49" charset="0"/>
                <a:ea typeface="楷体_GB2312" pitchFamily="49" charset="-122"/>
                <a:cs typeface="Courier New" pitchFamily="49" charset="0"/>
              </a:rPr>
              <a:t>=0;i&lt;</a:t>
            </a:r>
            <a:r>
              <a:rPr lang="en-US" altLang="zh-CN" sz="2800" b="1" dirty="0" err="1">
                <a:latin typeface="Courier New" pitchFamily="49" charset="0"/>
                <a:ea typeface="楷体_GB2312" pitchFamily="49" charset="-122"/>
                <a:cs typeface="Courier New" pitchFamily="49" charset="0"/>
              </a:rPr>
              <a:t>k;i</a:t>
            </a: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cout</a:t>
            </a:r>
            <a:r>
              <a:rPr lang="en-US" altLang="zh-CN" sz="2800" b="1" dirty="0" smtClean="0">
                <a:latin typeface="Courier New" pitchFamily="49" charset="0"/>
                <a:ea typeface="楷体_GB2312" pitchFamily="49" charset="-122"/>
                <a:cs typeface="Courier New" pitchFamily="49" charset="0"/>
              </a:rPr>
              <a:t>&lt;&lt;</a:t>
            </a:r>
            <a:r>
              <a:rPr lang="en-US" altLang="zh-CN" sz="2800" b="1" dirty="0" smtClean="0">
                <a:latin typeface="Courier New" panose="02070309020205020404" pitchFamily="49" charset="0"/>
                <a:cs typeface="Courier New" panose="02070309020205020404" pitchFamily="49" charset="0"/>
              </a:rPr>
              <a:t>"</a:t>
            </a:r>
            <a:r>
              <a:rPr lang="en-US" altLang="zh-CN" sz="2800" b="1" dirty="0" smtClean="0">
                <a:latin typeface="Courier New" pitchFamily="49" charset="0"/>
                <a:ea typeface="楷体_GB2312" pitchFamily="49" charset="-122"/>
                <a:cs typeface="Courier New" pitchFamily="49" charset="0"/>
              </a:rPr>
              <a:t>*</a:t>
            </a:r>
            <a:r>
              <a:rPr lang="en-US" altLang="zh-CN" sz="2800" b="1" dirty="0">
                <a:latin typeface="Courier New" panose="02070309020205020404" pitchFamily="49" charset="0"/>
                <a:cs typeface="Courier New" panose="02070309020205020404" pitchFamily="49" charset="0"/>
              </a:rPr>
              <a:t>"</a:t>
            </a:r>
            <a:r>
              <a:rPr lang="en-US" altLang="zh-CN" sz="2800" b="1" dirty="0" smtClean="0">
                <a:latin typeface="Courier New" pitchFamily="49" charset="0"/>
                <a:ea typeface="楷体_GB2312" pitchFamily="49" charset="-122"/>
                <a:cs typeface="Courier New" pitchFamily="49" charset="0"/>
              </a:rPr>
              <a:t>;</a:t>
            </a:r>
            <a:endParaRPr lang="en-US" altLang="zh-CN" sz="2800" b="1" dirty="0">
              <a:latin typeface="Courier New" pitchFamily="49" charset="0"/>
              <a:ea typeface="楷体_GB2312" pitchFamily="49" charset="-122"/>
              <a:cs typeface="Courier New" pitchFamily="49" charset="0"/>
            </a:endParaRPr>
          </a:p>
          <a:p>
            <a:pPr>
              <a:buFont typeface="Wingdings" pitchFamily="2" charset="2"/>
              <a:buNone/>
            </a:pPr>
            <a:r>
              <a:rPr lang="en-US" altLang="zh-CN" sz="2800" b="1" dirty="0">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cout</a:t>
            </a:r>
            <a:r>
              <a:rPr lang="en-US" altLang="zh-CN" sz="2800" b="1" dirty="0">
                <a:latin typeface="Courier New" pitchFamily="49" charset="0"/>
                <a:ea typeface="楷体_GB2312" pitchFamily="49" charset="-122"/>
                <a:cs typeface="Courier New" pitchFamily="49" charset="0"/>
              </a:rPr>
              <a:t>&lt;&lt;</a:t>
            </a:r>
            <a:r>
              <a:rPr lang="en-US" altLang="zh-CN" sz="2800" b="1" dirty="0" err="1">
                <a:latin typeface="Courier New" pitchFamily="49" charset="0"/>
                <a:ea typeface="楷体_GB2312" pitchFamily="49" charset="-122"/>
                <a:cs typeface="Courier New" pitchFamily="49" charset="0"/>
              </a:rPr>
              <a:t>endl</a:t>
            </a: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	</a:t>
            </a:r>
            <a:endParaRPr lang="zh-CN" altLang="en-US" sz="2800" dirty="0"/>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函数的引入</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函数的说明</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583438224"/>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t>
            </a:r>
            <a:r>
              <a:rPr lang="zh-CN" altLang="en-US" dirty="0"/>
              <a:t>框架结构</a:t>
            </a:r>
          </a:p>
        </p:txBody>
      </p:sp>
      <p:sp>
        <p:nvSpPr>
          <p:cNvPr id="3" name="内容占位符 2"/>
          <p:cNvSpPr>
            <a:spLocks noGrp="1"/>
          </p:cNvSpPr>
          <p:nvPr>
            <p:ph idx="1"/>
          </p:nvPr>
        </p:nvSpPr>
        <p:spPr/>
        <p:txBody>
          <a:bodyPr/>
          <a:lstStyle/>
          <a:p>
            <a:r>
              <a:rPr lang="zh-CN" altLang="en-US" dirty="0"/>
              <a:t>对于比较大的程序，可以把它们划分为几个程序文件，这些程序模块可能由一个或多个程序员编写</a:t>
            </a:r>
            <a:endParaRPr lang="en-US" altLang="zh-CN" dirty="0"/>
          </a:p>
          <a:p>
            <a:pPr lvl="1"/>
            <a:r>
              <a:rPr lang="zh-CN" altLang="en-US" dirty="0"/>
              <a:t>根据主函数和各用户定义的函数的功能及相互关系，把它们划分成若干个</a:t>
            </a:r>
            <a:r>
              <a:rPr lang="en-US" altLang="zh-CN" dirty="0" smtClean="0"/>
              <a:t>.</a:t>
            </a:r>
            <a:r>
              <a:rPr lang="en-US" altLang="zh-CN" dirty="0" err="1" smtClean="0"/>
              <a:t>cpp</a:t>
            </a:r>
            <a:r>
              <a:rPr lang="zh-CN" altLang="en-US" dirty="0" smtClean="0"/>
              <a:t>文件</a:t>
            </a:r>
            <a:r>
              <a:rPr lang="zh-CN" altLang="en-US" dirty="0"/>
              <a:t>。</a:t>
            </a:r>
            <a:endParaRPr lang="en-US" altLang="zh-CN" dirty="0"/>
          </a:p>
          <a:p>
            <a:pPr lvl="1"/>
            <a:r>
              <a:rPr lang="zh-CN" altLang="en-US" dirty="0"/>
              <a:t>按与每个</a:t>
            </a:r>
            <a:r>
              <a:rPr lang="en-US" altLang="zh-CN" dirty="0" smtClean="0"/>
              <a:t>.</a:t>
            </a:r>
            <a:r>
              <a:rPr lang="en-US" altLang="zh-CN" dirty="0" err="1" smtClean="0"/>
              <a:t>cpp</a:t>
            </a:r>
            <a:r>
              <a:rPr lang="zh-CN" altLang="en-US" dirty="0" smtClean="0"/>
              <a:t>程序</a:t>
            </a:r>
            <a:r>
              <a:rPr lang="zh-CN" altLang="en-US" dirty="0"/>
              <a:t>文件中的函数有关的全局说明组成一个或多个</a:t>
            </a:r>
            <a:r>
              <a:rPr lang="en-US" altLang="zh-CN" dirty="0"/>
              <a:t>.</a:t>
            </a:r>
            <a:r>
              <a:rPr lang="en-US" altLang="zh-CN" dirty="0" smtClean="0"/>
              <a:t>h</a:t>
            </a:r>
            <a:r>
              <a:rPr lang="zh-CN" altLang="en-US" dirty="0" smtClean="0"/>
              <a:t>文件（头文件）。</a:t>
            </a:r>
            <a:endParaRPr lang="en-US" altLang="zh-CN" dirty="0"/>
          </a:p>
          <a:p>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57877249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t>
            </a:r>
            <a:r>
              <a:rPr lang="zh-CN" altLang="en-US" dirty="0"/>
              <a:t>框架结构</a:t>
            </a:r>
          </a:p>
        </p:txBody>
      </p:sp>
      <p:sp>
        <p:nvSpPr>
          <p:cNvPr id="3" name="内容占位符 2"/>
          <p:cNvSpPr>
            <a:spLocks noGrp="1"/>
          </p:cNvSpPr>
          <p:nvPr>
            <p:ph idx="1"/>
          </p:nvPr>
        </p:nvSpPr>
        <p:spPr/>
        <p:txBody>
          <a:bodyPr/>
          <a:lstStyle/>
          <a:p>
            <a:pPr lvl="1"/>
            <a:r>
              <a:rPr lang="zh-CN" altLang="en-US" dirty="0"/>
              <a:t>程序中使用的库函数组成的若干</a:t>
            </a:r>
            <a:r>
              <a:rPr lang="en-US" altLang="zh-CN" dirty="0" smtClean="0"/>
              <a:t>.</a:t>
            </a:r>
            <a:r>
              <a:rPr lang="en-US" altLang="zh-CN" dirty="0" err="1" smtClean="0"/>
              <a:t>cpp</a:t>
            </a:r>
            <a:r>
              <a:rPr lang="en-US" altLang="zh-CN" dirty="0" smtClean="0"/>
              <a:t> </a:t>
            </a:r>
            <a:r>
              <a:rPr lang="zh-CN" altLang="en-US" dirty="0"/>
              <a:t>文件和对应的</a:t>
            </a:r>
            <a:r>
              <a:rPr lang="en-US" altLang="zh-CN" dirty="0"/>
              <a:t>.h </a:t>
            </a:r>
            <a:r>
              <a:rPr lang="zh-CN" altLang="en-US" dirty="0"/>
              <a:t>文件。在预处理命令的帮助下，一个</a:t>
            </a:r>
            <a:r>
              <a:rPr lang="en-US" altLang="zh-CN" dirty="0"/>
              <a:t>C++</a:t>
            </a:r>
            <a:r>
              <a:rPr lang="zh-CN" altLang="en-US" dirty="0"/>
              <a:t>程序被划分为若干</a:t>
            </a:r>
            <a:r>
              <a:rPr lang="en-US" altLang="zh-CN" dirty="0" smtClean="0"/>
              <a:t>.</a:t>
            </a:r>
            <a:r>
              <a:rPr lang="en-US" altLang="zh-CN" dirty="0" err="1" smtClean="0"/>
              <a:t>cpp</a:t>
            </a:r>
            <a:r>
              <a:rPr lang="zh-CN" altLang="en-US" dirty="0" smtClean="0"/>
              <a:t>和</a:t>
            </a:r>
            <a:r>
              <a:rPr lang="en-US" altLang="zh-CN" dirty="0"/>
              <a:t>.h</a:t>
            </a:r>
            <a:r>
              <a:rPr lang="zh-CN" altLang="en-US" dirty="0"/>
              <a:t>程序文件。在包含命令的帮助下，这些文件形成了一个有机的整体。</a:t>
            </a:r>
            <a:endParaRPr lang="en-US" altLang="zh-CN" dirty="0"/>
          </a:p>
          <a:p>
            <a:pPr lvl="1"/>
            <a:r>
              <a:rPr lang="zh-CN" altLang="en-US" dirty="0"/>
              <a:t>在这样的模块结构中，各个</a:t>
            </a:r>
            <a:r>
              <a:rPr lang="en-US" altLang="zh-CN" dirty="0" smtClean="0"/>
              <a:t>.</a:t>
            </a:r>
            <a:r>
              <a:rPr lang="en-US" altLang="zh-CN" dirty="0" err="1" smtClean="0"/>
              <a:t>cpp</a:t>
            </a:r>
            <a:r>
              <a:rPr lang="zh-CN" altLang="en-US" dirty="0" smtClean="0"/>
              <a:t>文件</a:t>
            </a:r>
            <a:r>
              <a:rPr lang="zh-CN" altLang="en-US" dirty="0"/>
              <a:t>是全部函数的划分，它们组成了程序代码的主体</a:t>
            </a:r>
            <a:r>
              <a:rPr lang="zh-CN" altLang="en-US" dirty="0" smtClean="0"/>
              <a:t>。</a:t>
            </a:r>
            <a:endParaRPr lang="en-US" altLang="zh-CN" dirty="0" smtClean="0"/>
          </a:p>
          <a:p>
            <a:pPr lvl="1"/>
            <a:r>
              <a:rPr lang="zh-CN" altLang="en-US" dirty="0" smtClean="0"/>
              <a:t>所有</a:t>
            </a:r>
            <a:r>
              <a:rPr lang="en-US" altLang="zh-CN" dirty="0" smtClean="0"/>
              <a:t>.</a:t>
            </a:r>
            <a:r>
              <a:rPr lang="en-US" altLang="zh-CN" dirty="0" err="1" smtClean="0"/>
              <a:t>cpp</a:t>
            </a:r>
            <a:r>
              <a:rPr lang="zh-CN" altLang="en-US" dirty="0" smtClean="0"/>
              <a:t>文件只能包含一个</a:t>
            </a:r>
            <a:r>
              <a:rPr lang="en-US" altLang="zh-CN" dirty="0" smtClean="0"/>
              <a:t>main</a:t>
            </a:r>
            <a:r>
              <a:rPr lang="zh-CN" altLang="en-US" dirty="0" smtClean="0"/>
              <a:t>函数</a:t>
            </a:r>
            <a:endParaRPr lang="zh-CN" altLang="en-US" dirty="0"/>
          </a:p>
          <a:p>
            <a:r>
              <a:rPr lang="zh-CN" altLang="en-US" dirty="0"/>
              <a:t>一个头文件在多个程序文件中被包含</a:t>
            </a:r>
            <a:endParaRPr lang="en-US" altLang="zh-CN" dirty="0"/>
          </a:p>
          <a:p>
            <a:pPr lvl="1"/>
            <a:r>
              <a:rPr lang="zh-CN" altLang="en-US" dirty="0"/>
              <a:t>产生</a:t>
            </a:r>
            <a:r>
              <a:rPr lang="zh-CN" altLang="en-US" dirty="0">
                <a:solidFill>
                  <a:srgbClr val="C00000"/>
                </a:solidFill>
              </a:rPr>
              <a:t>重复定义</a:t>
            </a:r>
            <a:r>
              <a:rPr lang="zh-CN" altLang="en-US" dirty="0"/>
              <a:t>错误</a:t>
            </a:r>
            <a:endParaRPr lang="en-US" altLang="zh-CN" dirty="0"/>
          </a:p>
          <a:p>
            <a:pPr lvl="1"/>
            <a:r>
              <a:rPr lang="zh-CN" altLang="en-US" dirty="0"/>
              <a:t>用宏定义和条件编译的方法解决，见教材</a:t>
            </a:r>
            <a:r>
              <a:rPr lang="en-US" altLang="zh-CN" dirty="0"/>
              <a:t>P148</a:t>
            </a:r>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91260824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变量名和函数名的生存期与其对应的语法实体被分配的存储空间相关</a:t>
            </a:r>
            <a:endParaRPr lang="en-US" altLang="zh-CN" dirty="0"/>
          </a:p>
          <a:p>
            <a:pPr lvl="1"/>
            <a:r>
              <a:rPr lang="zh-CN" altLang="en-US" dirty="0"/>
              <a:t>全局的、静态的、外部的语法实体被分配到全局数据区，</a:t>
            </a:r>
            <a:r>
              <a:rPr lang="zh-CN" altLang="en-US" dirty="0">
                <a:solidFill>
                  <a:srgbClr val="FF3300"/>
                </a:solidFill>
              </a:rPr>
              <a:t>生存期为整个程序</a:t>
            </a:r>
            <a:endParaRPr lang="en-US" altLang="zh-CN" dirty="0">
              <a:solidFill>
                <a:srgbClr val="FF3300"/>
              </a:solidFill>
            </a:endParaRPr>
          </a:p>
          <a:p>
            <a:pPr lvl="1"/>
            <a:r>
              <a:rPr lang="zh-CN" altLang="en-US" dirty="0"/>
              <a:t>局部的（在函数内</a:t>
            </a:r>
            <a:r>
              <a:rPr lang="zh-CN" altLang="en-US" dirty="0" smtClean="0"/>
              <a:t>，语句块</a:t>
            </a:r>
            <a:r>
              <a:rPr lang="zh-CN" altLang="en-US" dirty="0"/>
              <a:t>内说明的）语法实体被分配到局部数据区（栈区等），这种分配是临时的，一旦该函数体或程序块这些结束，所分配的空间被撤销，</a:t>
            </a:r>
            <a:r>
              <a:rPr lang="zh-CN" altLang="en-US" dirty="0">
                <a:solidFill>
                  <a:srgbClr val="FF3300"/>
                </a:solidFill>
              </a:rPr>
              <a:t>局部名字的生存期从被说明开始，</a:t>
            </a:r>
            <a:r>
              <a:rPr lang="zh-CN" altLang="en-US" dirty="0" smtClean="0">
                <a:solidFill>
                  <a:srgbClr val="FF3300"/>
                </a:solidFill>
              </a:rPr>
              <a:t>到所在的语句块结束</a:t>
            </a:r>
            <a:endParaRPr lang="zh-CN" altLang="en-US" dirty="0"/>
          </a:p>
        </p:txBody>
      </p:sp>
      <p:sp>
        <p:nvSpPr>
          <p:cNvPr id="8" name="标题 7"/>
          <p:cNvSpPr>
            <a:spLocks noGrp="1"/>
          </p:cNvSpPr>
          <p:nvPr>
            <p:ph type="title"/>
          </p:nvPr>
        </p:nvSpPr>
        <p:spPr/>
        <p:txBody>
          <a:bodyPr/>
          <a:lstStyle/>
          <a:p>
            <a:r>
              <a:rPr lang="zh-CN" altLang="en-US" dirty="0"/>
              <a:t>变量与函数的生存期</a:t>
            </a:r>
          </a:p>
        </p:txBody>
      </p:sp>
      <p:sp>
        <p:nvSpPr>
          <p:cNvPr id="9" name="矩形 8">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19537911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3"/>
          <p:cNvSpPr>
            <a:spLocks noChangeArrowheads="1"/>
          </p:cNvSpPr>
          <p:nvPr/>
        </p:nvSpPr>
        <p:spPr bwMode="auto">
          <a:xfrm>
            <a:off x="457200" y="1643050"/>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25265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lvl="1"/>
            <a:r>
              <a:rPr lang="zh-CN" altLang="en-US" sz="3200" b="1" dirty="0">
                <a:solidFill>
                  <a:srgbClr val="FFFF00"/>
                </a:solidFill>
                <a:latin typeface="楷体_GB2312" pitchFamily="49" charset="-122"/>
                <a:ea typeface="楷体_GB2312" pitchFamily="49" charset="-122"/>
              </a:rPr>
              <a:t>静态生存期</a:t>
            </a:r>
            <a:endParaRPr lang="en-US" altLang="zh-CN" sz="3200" b="1" dirty="0">
              <a:solidFill>
                <a:srgbClr val="FFFF00"/>
              </a:solidFill>
              <a:latin typeface="楷体_GB2312" pitchFamily="49" charset="-122"/>
              <a:ea typeface="楷体_GB2312" pitchFamily="49" charset="-122"/>
            </a:endParaRPr>
          </a:p>
        </p:txBody>
      </p:sp>
      <p:sp>
        <p:nvSpPr>
          <p:cNvPr id="48133" name="AutoShape 5"/>
          <p:cNvSpPr>
            <a:spLocks noChangeArrowheads="1"/>
          </p:cNvSpPr>
          <p:nvPr/>
        </p:nvSpPr>
        <p:spPr bwMode="gray">
          <a:xfrm>
            <a:off x="838200" y="339565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anchor="ctr"/>
          <a:lstStyle/>
          <a:p>
            <a:pPr lvl="1"/>
            <a:r>
              <a:rPr lang="zh-CN" altLang="en-US" sz="3200" b="1" dirty="0">
                <a:solidFill>
                  <a:srgbClr val="FFFF00"/>
                </a:solidFill>
                <a:latin typeface="楷体_GB2312" pitchFamily="49" charset="-122"/>
                <a:ea typeface="楷体_GB2312" pitchFamily="49" charset="-122"/>
              </a:rPr>
              <a:t>局部生存期</a:t>
            </a:r>
            <a:endParaRPr lang="en-US" altLang="zh-CN" sz="3200" b="1" dirty="0">
              <a:solidFill>
                <a:srgbClr val="FFFF00"/>
              </a:solidFill>
              <a:latin typeface="楷体_GB2312" pitchFamily="49" charset="-122"/>
              <a:ea typeface="楷体_GB2312" pitchFamily="49" charset="-122"/>
            </a:endParaRPr>
          </a:p>
        </p:txBody>
      </p:sp>
      <p:sp>
        <p:nvSpPr>
          <p:cNvPr id="48134" name="AutoShape 6"/>
          <p:cNvSpPr>
            <a:spLocks noChangeArrowheads="1"/>
          </p:cNvSpPr>
          <p:nvPr/>
        </p:nvSpPr>
        <p:spPr bwMode="gray">
          <a:xfrm>
            <a:off x="838200" y="453865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lvl="1"/>
            <a:r>
              <a:rPr lang="zh-CN" altLang="en-US" sz="3200" b="1" dirty="0">
                <a:solidFill>
                  <a:srgbClr val="FFFF00"/>
                </a:solidFill>
                <a:latin typeface="楷体_GB2312" pitchFamily="49" charset="-122"/>
                <a:ea typeface="楷体_GB2312" pitchFamily="49" charset="-122"/>
              </a:rPr>
              <a:t>动态生存期</a:t>
            </a:r>
          </a:p>
        </p:txBody>
      </p:sp>
      <p:sp>
        <p:nvSpPr>
          <p:cNvPr id="48135" name="AutoShape 7"/>
          <p:cNvSpPr>
            <a:spLocks noChangeArrowheads="1"/>
          </p:cNvSpPr>
          <p:nvPr/>
        </p:nvSpPr>
        <p:spPr bwMode="auto">
          <a:xfrm>
            <a:off x="5943600" y="3167050"/>
            <a:ext cx="2843242" cy="1295400"/>
          </a:xfrm>
          <a:prstGeom prst="roundRect">
            <a:avLst>
              <a:gd name="adj" fmla="val 9106"/>
            </a:avLst>
          </a:prstGeom>
          <a:noFill/>
          <a:ln w="25400">
            <a:noFill/>
            <a:round/>
            <a:headEnd/>
            <a:tailEnd/>
          </a:ln>
          <a:effectLst/>
        </p:spPr>
        <p:txBody>
          <a:bodyPr anchor="ctr"/>
          <a:lstStyle/>
          <a:p>
            <a:pPr algn="ctr"/>
            <a:r>
              <a:rPr lang="zh-CN" altLang="en-US" sz="3200" b="1" dirty="0">
                <a:solidFill>
                  <a:srgbClr val="7030A0"/>
                </a:solidFill>
                <a:latin typeface="楷体_GB2312" pitchFamily="49" charset="-122"/>
                <a:ea typeface="楷体_GB2312" pitchFamily="49" charset="-122"/>
              </a:rPr>
              <a:t>变量名与函数名的生存期</a:t>
            </a:r>
            <a:endParaRPr lang="en-US" altLang="zh-CN" sz="3200" b="1" dirty="0">
              <a:solidFill>
                <a:srgbClr val="7030A0"/>
              </a:solidFill>
              <a:effectLst>
                <a:outerShdw blurRad="38100" dist="38100" dir="2700000" algn="tl">
                  <a:srgbClr val="C0C0C0"/>
                </a:outerShdw>
              </a:effectLst>
              <a:latin typeface="楷体_GB2312" pitchFamily="49" charset="-122"/>
              <a:ea typeface="楷体_GB2312" pitchFamily="49" charset="-122"/>
            </a:endParaRPr>
          </a:p>
        </p:txBody>
      </p:sp>
      <p:sp>
        <p:nvSpPr>
          <p:cNvPr id="3" name="标题 2"/>
          <p:cNvSpPr>
            <a:spLocks noGrp="1"/>
          </p:cNvSpPr>
          <p:nvPr>
            <p:ph type="title"/>
          </p:nvPr>
        </p:nvSpPr>
        <p:spPr/>
        <p:txBody>
          <a:bodyPr/>
          <a:lstStyle/>
          <a:p>
            <a:r>
              <a:rPr lang="zh-CN" altLang="en-US" dirty="0"/>
              <a:t>变量与函数的生存期</a:t>
            </a:r>
          </a:p>
        </p:txBody>
      </p:sp>
      <p:sp>
        <p:nvSpPr>
          <p:cNvPr id="11" name="矩形 10">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12" name="矩形 11">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6" name="矩形 1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8" name="矩形 1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89062811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静态</a:t>
            </a:r>
            <a:r>
              <a:rPr lang="zh-CN" altLang="en-US" dirty="0"/>
              <a:t>生存期（</a:t>
            </a:r>
            <a:r>
              <a:rPr lang="en-US" altLang="zh-CN" dirty="0"/>
              <a:t>Static extent</a:t>
            </a:r>
            <a:r>
              <a:rPr lang="zh-CN" altLang="en-US" dirty="0"/>
              <a:t>或</a:t>
            </a:r>
            <a:r>
              <a:rPr lang="en-US" altLang="zh-CN" dirty="0"/>
              <a:t>Static storage duration</a:t>
            </a:r>
            <a:r>
              <a:rPr lang="zh-CN" altLang="en-US" dirty="0"/>
              <a:t>）指的是标识符从程序开始运行时就存在，具有存储空间，到程序运行结束时消亡，释放存储空间。具有静态生存期的标识符存放在全局数据区，如全局变量、静态全局变量、静态局部变量。具有静态生命期的标识符在未被用户初始化的情况下，系统会自动将其初始化为</a:t>
            </a:r>
            <a:r>
              <a:rPr lang="en-US" altLang="zh-CN" dirty="0"/>
              <a:t>0</a:t>
            </a:r>
            <a:r>
              <a:rPr lang="zh-CN" altLang="en-US" dirty="0"/>
              <a:t>。</a:t>
            </a:r>
            <a:endParaRPr lang="en-US" altLang="zh-CN" dirty="0"/>
          </a:p>
          <a:p>
            <a:pPr lvl="1"/>
            <a:r>
              <a:rPr lang="zh-CN" altLang="en-US" dirty="0"/>
              <a:t>函数驻留在代码区，也具有静态生存期。所有具有文件级作用域的标识符都具有静态生存期</a:t>
            </a:r>
          </a:p>
        </p:txBody>
      </p:sp>
      <p:sp>
        <p:nvSpPr>
          <p:cNvPr id="4" name="标题 3"/>
          <p:cNvSpPr>
            <a:spLocks noGrp="1"/>
          </p:cNvSpPr>
          <p:nvPr>
            <p:ph type="title"/>
          </p:nvPr>
        </p:nvSpPr>
        <p:spPr/>
        <p:txBody>
          <a:bodyPr/>
          <a:lstStyle/>
          <a:p>
            <a:r>
              <a:rPr lang="zh-CN" altLang="en-US" dirty="0" smtClean="0"/>
              <a:t>静态生存期</a:t>
            </a:r>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8527714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在</a:t>
            </a:r>
            <a:r>
              <a:rPr lang="zh-CN" altLang="en-US" dirty="0"/>
              <a:t>函数内部或块中定义的标识符具有局部生存期（</a:t>
            </a:r>
            <a:r>
              <a:rPr lang="en-US" altLang="zh-CN" dirty="0"/>
              <a:t>Automatic extent</a:t>
            </a:r>
            <a:r>
              <a:rPr lang="zh-CN" altLang="en-US" dirty="0"/>
              <a:t>或</a:t>
            </a:r>
            <a:r>
              <a:rPr lang="en-US" altLang="zh-CN" dirty="0"/>
              <a:t>Automatic storage duration</a:t>
            </a:r>
            <a:r>
              <a:rPr lang="zh-CN" altLang="en-US" dirty="0"/>
              <a:t>），其生存期开始于执行到该函数或块的标识符定义处，结束于该函数或块的结束处。具有局部生存期的标识符存放在栈区。具有局部生存期的标识符如果未被初始化，其内容是随机的，不可引用。</a:t>
            </a:r>
            <a:endParaRPr lang="en-US" altLang="zh-CN" dirty="0"/>
          </a:p>
          <a:p>
            <a:pPr lvl="1"/>
            <a:r>
              <a:rPr lang="zh-CN" altLang="en-US" dirty="0"/>
              <a:t>具有局部生存期的标识符必定具有局部作用域；但反之不然，静态局部变量具有局部作用域，但却具有静态生存期</a:t>
            </a:r>
          </a:p>
        </p:txBody>
      </p:sp>
      <p:sp>
        <p:nvSpPr>
          <p:cNvPr id="4" name="标题 3"/>
          <p:cNvSpPr>
            <a:spLocks noGrp="1"/>
          </p:cNvSpPr>
          <p:nvPr>
            <p:ph type="title"/>
          </p:nvPr>
        </p:nvSpPr>
        <p:spPr/>
        <p:txBody>
          <a:bodyPr/>
          <a:lstStyle/>
          <a:p>
            <a:r>
              <a:rPr lang="zh-CN" altLang="en-US" dirty="0" smtClean="0"/>
              <a:t>局部生存期</a:t>
            </a:r>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40555757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具有</a:t>
            </a:r>
            <a:r>
              <a:rPr lang="zh-CN" altLang="en-US" dirty="0"/>
              <a:t>动态生存期（</a:t>
            </a:r>
            <a:r>
              <a:rPr lang="en-US" altLang="zh-CN" dirty="0"/>
              <a:t>dynamic extent</a:t>
            </a:r>
            <a:r>
              <a:rPr lang="zh-CN" altLang="en-US" dirty="0"/>
              <a:t>或</a:t>
            </a:r>
            <a:r>
              <a:rPr lang="en-US" altLang="zh-CN" dirty="0"/>
              <a:t>dynamic storage duration</a:t>
            </a:r>
            <a:r>
              <a:rPr lang="zh-CN" altLang="en-US" dirty="0"/>
              <a:t>）的标识符存放在自由存储区，由特定的函数调用或运算来创建和释放，如用</a:t>
            </a:r>
            <a:r>
              <a:rPr lang="en-US" altLang="zh-CN" dirty="0"/>
              <a:t>new</a:t>
            </a:r>
            <a:r>
              <a:rPr lang="zh-CN" altLang="en-US" dirty="0"/>
              <a:t>运算符（或调用</a:t>
            </a:r>
            <a:r>
              <a:rPr lang="en-US" altLang="zh-CN" dirty="0" err="1"/>
              <a:t>malloc</a:t>
            </a:r>
            <a:r>
              <a:rPr lang="en-US" altLang="zh-CN" dirty="0"/>
              <a:t>()</a:t>
            </a:r>
            <a:r>
              <a:rPr lang="zh-CN" altLang="en-US" dirty="0"/>
              <a:t>函数）为变量分配存储空间时，变量的生存期开始，而用</a:t>
            </a:r>
            <a:r>
              <a:rPr lang="en-US" altLang="zh-CN" dirty="0"/>
              <a:t>delete</a:t>
            </a:r>
            <a:r>
              <a:rPr lang="zh-CN" altLang="en-US" dirty="0"/>
              <a:t>运算符（或调用</a:t>
            </a:r>
            <a:r>
              <a:rPr lang="en-US" altLang="zh-CN" dirty="0"/>
              <a:t>free()</a:t>
            </a:r>
            <a:r>
              <a:rPr lang="zh-CN" altLang="en-US" dirty="0"/>
              <a:t>函数）释放空间或程序结束时，变量生存期结束</a:t>
            </a:r>
            <a:r>
              <a:rPr lang="zh-CN" altLang="en-US" dirty="0" smtClean="0"/>
              <a:t>。</a:t>
            </a:r>
            <a:endParaRPr lang="en-US" altLang="zh-CN" dirty="0"/>
          </a:p>
        </p:txBody>
      </p:sp>
      <p:sp>
        <p:nvSpPr>
          <p:cNvPr id="4" name="标题 3"/>
          <p:cNvSpPr>
            <a:spLocks noGrp="1"/>
          </p:cNvSpPr>
          <p:nvPr>
            <p:ph type="title"/>
          </p:nvPr>
        </p:nvSpPr>
        <p:spPr/>
        <p:txBody>
          <a:bodyPr/>
          <a:lstStyle/>
          <a:p>
            <a:r>
              <a:rPr lang="zh-CN" altLang="en-US" dirty="0" smtClean="0"/>
              <a:t>动态生存期</a:t>
            </a:r>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98174995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程序中出现的所有</a:t>
            </a:r>
            <a:r>
              <a:rPr lang="zh-CN" altLang="en-US" dirty="0">
                <a:solidFill>
                  <a:srgbClr val="C00000"/>
                </a:solidFill>
              </a:rPr>
              <a:t>标识符</a:t>
            </a:r>
            <a:r>
              <a:rPr lang="zh-CN" altLang="en-US" dirty="0"/>
              <a:t>都必须说明，每个标识符（如变量名、常量名、参数名、函数名、类名、对象名等）都在程序的一定范围内有意义，就是该名字的作用域</a:t>
            </a:r>
            <a:endParaRPr lang="en-US" altLang="zh-CN" dirty="0"/>
          </a:p>
          <a:p>
            <a:pPr lvl="1"/>
            <a:r>
              <a:rPr lang="zh-CN" altLang="en-US" dirty="0"/>
              <a:t>只有在作用域内标识符才可以被访问</a:t>
            </a:r>
            <a:r>
              <a:rPr lang="en-US" altLang="zh-CN" dirty="0"/>
              <a:t>,</a:t>
            </a:r>
            <a:r>
              <a:rPr lang="zh-CN" altLang="en-US" dirty="0"/>
              <a:t>不同作用域内的同名标识符互不冲突</a:t>
            </a:r>
            <a:endParaRPr lang="en-US" altLang="zh-CN" dirty="0"/>
          </a:p>
          <a:p>
            <a:pPr lvl="2"/>
            <a:r>
              <a:rPr lang="zh-CN" altLang="en-US" dirty="0"/>
              <a:t>全局域</a:t>
            </a:r>
            <a:endParaRPr lang="en-US" altLang="zh-CN" dirty="0"/>
          </a:p>
          <a:p>
            <a:pPr lvl="3"/>
            <a:r>
              <a:rPr lang="zh-CN" altLang="en-US" dirty="0"/>
              <a:t>程序域、文件域</a:t>
            </a:r>
          </a:p>
          <a:p>
            <a:pPr lvl="2"/>
            <a:r>
              <a:rPr lang="zh-CN" altLang="en-US" dirty="0"/>
              <a:t>局部域</a:t>
            </a:r>
            <a:endParaRPr lang="en-US" altLang="zh-CN" dirty="0"/>
          </a:p>
          <a:p>
            <a:pPr lvl="3"/>
            <a:r>
              <a:rPr lang="zh-CN" altLang="en-US" dirty="0"/>
              <a:t>块域、函数原型域、函数域、类域</a:t>
            </a:r>
            <a:endParaRPr lang="en-US" altLang="zh-CN" dirty="0"/>
          </a:p>
        </p:txBody>
      </p:sp>
      <p:sp>
        <p:nvSpPr>
          <p:cNvPr id="4" name="标题 3"/>
          <p:cNvSpPr>
            <a:spLocks noGrp="1"/>
          </p:cNvSpPr>
          <p:nvPr>
            <p:ph type="title"/>
          </p:nvPr>
        </p:nvSpPr>
        <p:spPr/>
        <p:txBody>
          <a:bodyPr/>
          <a:lstStyle/>
          <a:p>
            <a:r>
              <a:rPr lang="zh-CN" altLang="en-US" dirty="0"/>
              <a:t>变量与函数的作用域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0133529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程序级作用域也</a:t>
            </a:r>
            <a:r>
              <a:rPr lang="zh-CN" altLang="en-US" dirty="0"/>
              <a:t>称</a:t>
            </a:r>
            <a:r>
              <a:rPr lang="zh-CN" altLang="en-US" dirty="0">
                <a:solidFill>
                  <a:srgbClr val="C00000"/>
                </a:solidFill>
              </a:rPr>
              <a:t>多文件级</a:t>
            </a:r>
            <a:r>
              <a:rPr lang="zh-CN" altLang="en-US" dirty="0"/>
              <a:t>作用域</a:t>
            </a:r>
            <a:endParaRPr lang="en-US" altLang="zh-CN" dirty="0"/>
          </a:p>
          <a:p>
            <a:r>
              <a:rPr lang="zh-CN" altLang="en-US" dirty="0"/>
              <a:t>属于程序级作用域的有通过</a:t>
            </a:r>
            <a:r>
              <a:rPr lang="en-US" altLang="zh-CN" dirty="0"/>
              <a:t>extern</a:t>
            </a:r>
            <a:r>
              <a:rPr lang="zh-CN" altLang="en-US" dirty="0"/>
              <a:t>存储类别进行说明的外部变量以及外部函数等。</a:t>
            </a:r>
          </a:p>
        </p:txBody>
      </p:sp>
      <p:sp>
        <p:nvSpPr>
          <p:cNvPr id="4" name="标题 3"/>
          <p:cNvSpPr>
            <a:spLocks noGrp="1"/>
          </p:cNvSpPr>
          <p:nvPr>
            <p:ph type="title"/>
          </p:nvPr>
        </p:nvSpPr>
        <p:spPr/>
        <p:txBody>
          <a:bodyPr/>
          <a:lstStyle/>
          <a:p>
            <a:r>
              <a:rPr lang="zh-CN" altLang="en-US" dirty="0"/>
              <a:t>程序级</a:t>
            </a:r>
            <a:r>
              <a:rPr lang="zh-CN" altLang="en-US" dirty="0" smtClean="0"/>
              <a:t>作用域</a:t>
            </a:r>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4137037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44824"/>
            <a:ext cx="8153400" cy="4727448"/>
          </a:xfrm>
        </p:spPr>
        <p:txBody>
          <a:bodyPr/>
          <a:lstStyle/>
          <a:p>
            <a:pPr algn="just">
              <a:spcBef>
                <a:spcPct val="50000"/>
              </a:spcBef>
            </a:pPr>
            <a:r>
              <a:rPr lang="zh-CN" altLang="en-US" dirty="0" smtClean="0"/>
              <a:t>也</a:t>
            </a:r>
            <a:r>
              <a:rPr lang="zh-CN" altLang="en-US" dirty="0"/>
              <a:t>称</a:t>
            </a:r>
            <a:r>
              <a:rPr kumimoji="1" lang="zh-CN" altLang="en-US" dirty="0">
                <a:solidFill>
                  <a:srgbClr val="FF0000"/>
                </a:solidFill>
                <a:latin typeface="+mn-ea"/>
                <a:ea typeface="+mn-ea"/>
              </a:rPr>
              <a:t>单文件级作用域</a:t>
            </a:r>
            <a:r>
              <a:rPr lang="zh-CN" altLang="en-US" dirty="0"/>
              <a:t>。定义在所有函数之外的标识符，具有文件级作用域，作用域为从定义处到整个源文件结束。文件中定义的全局变量和函数都具有文件级作用域。</a:t>
            </a:r>
          </a:p>
          <a:p>
            <a:pPr lvl="1" algn="just">
              <a:spcBef>
                <a:spcPct val="50000"/>
              </a:spcBef>
            </a:pPr>
            <a:r>
              <a:rPr lang="zh-CN" altLang="en-US" dirty="0"/>
              <a:t>如果某个文件中说明了具有文件作用域的标识符，该文件又被另一个文件包含，则该标识符的作用域延伸到新的文件中。如</a:t>
            </a:r>
            <a:r>
              <a:rPr lang="en-US" altLang="zh-CN" dirty="0" err="1"/>
              <a:t>cin</a:t>
            </a:r>
            <a:r>
              <a:rPr lang="zh-CN" altLang="en-US" dirty="0"/>
              <a:t>和</a:t>
            </a:r>
            <a:r>
              <a:rPr lang="en-US" altLang="zh-CN" dirty="0" err="1"/>
              <a:t>cout</a:t>
            </a:r>
            <a:r>
              <a:rPr lang="zh-CN" altLang="en-US" dirty="0"/>
              <a:t>是在头文件</a:t>
            </a:r>
            <a:r>
              <a:rPr lang="en-US" altLang="zh-CN" dirty="0" err="1"/>
              <a:t>iostream</a:t>
            </a:r>
            <a:r>
              <a:rPr lang="zh-CN" altLang="en-US" dirty="0"/>
              <a:t>中说明的具有文件作用域的标识符，它们的作用域也延伸到嵌入</a:t>
            </a:r>
            <a:r>
              <a:rPr lang="en-US" altLang="zh-CN" dirty="0" err="1"/>
              <a:t>iostream</a:t>
            </a:r>
            <a:r>
              <a:rPr lang="zh-CN" altLang="en-US" dirty="0"/>
              <a:t>的文件中。</a:t>
            </a:r>
          </a:p>
        </p:txBody>
      </p:sp>
      <p:sp>
        <p:nvSpPr>
          <p:cNvPr id="4" name="标题 3"/>
          <p:cNvSpPr>
            <a:spLocks noGrp="1"/>
          </p:cNvSpPr>
          <p:nvPr>
            <p:ph type="title"/>
          </p:nvPr>
        </p:nvSpPr>
        <p:spPr/>
        <p:txBody>
          <a:bodyPr/>
          <a:lstStyle/>
          <a:p>
            <a:r>
              <a:rPr lang="zh-CN" altLang="en-US" dirty="0" smtClean="0"/>
              <a:t>文件级作用域</a:t>
            </a:r>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5793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78667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2648952"/>
            <a:chOff x="1643042" y="3212102"/>
            <a:chExt cx="5356246" cy="2648960"/>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5" name="TextBox 44"/>
          <p:cNvSpPr txBox="1"/>
          <p:nvPr/>
        </p:nvSpPr>
        <p:spPr>
          <a:xfrm>
            <a:off x="2627784" y="297288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39089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484509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191683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1895088"/>
            <a:ext cx="885840" cy="885840"/>
          </a:xfrm>
          <a:prstGeom prst="rect">
            <a:avLst/>
          </a:prstGeom>
        </p:spPr>
      </p:pic>
      <p:sp>
        <p:nvSpPr>
          <p:cNvPr id="39" name="TextBox 42"/>
          <p:cNvSpPr txBox="1"/>
          <p:nvPr/>
        </p:nvSpPr>
        <p:spPr>
          <a:xfrm>
            <a:off x="2642275" y="1078081"/>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41" name="TextBox 43"/>
          <p:cNvSpPr txBox="1"/>
          <p:nvPr/>
        </p:nvSpPr>
        <p:spPr>
          <a:xfrm>
            <a:off x="2627784" y="203678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五边形 15">
            <a:extLst>
              <a:ext uri="{FF2B5EF4-FFF2-40B4-BE49-F238E27FC236}">
                <a16:creationId xmlns:a16="http://schemas.microsoft.com/office/drawing/2014/main" xmlns="" id="{AAD92AC6-E3AF-459B-A295-92C2F9ECC114}"/>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3" name="椭圆 42">
            <a:extLst>
              <a:ext uri="{FF2B5EF4-FFF2-40B4-BE49-F238E27FC236}">
                <a16:creationId xmlns:a16="http://schemas.microsoft.com/office/drawing/2014/main" xmlns="" id="{E68D96DA-0FF2-4249-9414-1D8FBB9E1B52}"/>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4" name="图片 22" descr="NANKAI.png">
            <a:extLst>
              <a:ext uri="{FF2B5EF4-FFF2-40B4-BE49-F238E27FC236}">
                <a16:creationId xmlns:a16="http://schemas.microsoft.com/office/drawing/2014/main" xmlns="" id="{25CD2E7D-C985-417E-98AA-7E8BB6698A3A}"/>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xmlns="" id="{C8431B4B-C5B3-4D1A-B88D-8D3C7EC75E14}"/>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788143363"/>
      </p:ext>
    </p:extLst>
  </p:cSld>
  <p:clrMapOvr>
    <a:masterClrMapping/>
  </p:clrMapOvr>
  <p:transition/>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有效</a:t>
            </a:r>
            <a:r>
              <a:rPr lang="zh-CN" altLang="en-US" dirty="0"/>
              <a:t>范围为所定义的那一个类的类体内。类中的私有成员的作用域仅在其类体内，公有成员以及保护成员的作用域有所不同。关于类级作用域将在后面的章节再进一步讨论</a:t>
            </a:r>
          </a:p>
        </p:txBody>
      </p:sp>
      <p:sp>
        <p:nvSpPr>
          <p:cNvPr id="4" name="标题 3"/>
          <p:cNvSpPr>
            <a:spLocks noGrp="1"/>
          </p:cNvSpPr>
          <p:nvPr>
            <p:ph type="title"/>
          </p:nvPr>
        </p:nvSpPr>
        <p:spPr/>
        <p:txBody>
          <a:bodyPr/>
          <a:lstStyle/>
          <a:p>
            <a:r>
              <a:rPr lang="zh-CN" altLang="en-US" dirty="0"/>
              <a:t>类级</a:t>
            </a:r>
            <a:r>
              <a:rPr lang="zh-CN" altLang="en-US" dirty="0" smtClean="0"/>
              <a:t>作用域</a:t>
            </a:r>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95851392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有效</a:t>
            </a:r>
            <a:r>
              <a:rPr lang="zh-CN" altLang="en-US" dirty="0"/>
              <a:t>范围为所处的那一个函数的</a:t>
            </a:r>
            <a:r>
              <a:rPr lang="zh-CN" altLang="en-US" dirty="0">
                <a:solidFill>
                  <a:srgbClr val="C00000"/>
                </a:solidFill>
              </a:rPr>
              <a:t>函数体内</a:t>
            </a:r>
            <a:r>
              <a:rPr lang="zh-CN" altLang="en-US" dirty="0"/>
              <a:t>。属于此种作用域的有函数的形参、在函数体内说明的变量、以及语句标号等</a:t>
            </a:r>
          </a:p>
        </p:txBody>
      </p:sp>
      <p:grpSp>
        <p:nvGrpSpPr>
          <p:cNvPr id="6" name="Group 1064"/>
          <p:cNvGrpSpPr>
            <a:grpSpLocks/>
          </p:cNvGrpSpPr>
          <p:nvPr/>
        </p:nvGrpSpPr>
        <p:grpSpPr bwMode="auto">
          <a:xfrm>
            <a:off x="3721019" y="1027385"/>
            <a:ext cx="4703762" cy="5444776"/>
            <a:chOff x="0" y="492"/>
            <a:chExt cx="2484" cy="3120"/>
          </a:xfrm>
        </p:grpSpPr>
        <p:sp>
          <p:nvSpPr>
            <p:cNvPr id="7" name="Rectangle 1065"/>
            <p:cNvSpPr>
              <a:spLocks noChangeArrowheads="1"/>
            </p:cNvSpPr>
            <p:nvPr/>
          </p:nvSpPr>
          <p:spPr bwMode="auto">
            <a:xfrm>
              <a:off x="0" y="492"/>
              <a:ext cx="2484" cy="3120"/>
            </a:xfrm>
            <a:prstGeom prst="rect">
              <a:avLst/>
            </a:prstGeom>
            <a:solidFill>
              <a:srgbClr val="FFFFFF"/>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1066"/>
            <p:cNvSpPr txBox="1">
              <a:spLocks noChangeArrowheads="1"/>
            </p:cNvSpPr>
            <p:nvPr/>
          </p:nvSpPr>
          <p:spPr bwMode="auto">
            <a:xfrm>
              <a:off x="154" y="595"/>
              <a:ext cx="878" cy="2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dirty="0">
                  <a:solidFill>
                    <a:schemeClr val="tx1"/>
                  </a:solidFill>
                </a:rPr>
                <a:t>float  f1(</a:t>
              </a:r>
              <a:r>
                <a:rPr lang="en-US" altLang="zh-CN" sz="2400" b="1" dirty="0" err="1">
                  <a:solidFill>
                    <a:schemeClr val="tx1"/>
                  </a:solidFill>
                </a:rPr>
                <a:t>int</a:t>
              </a:r>
              <a:r>
                <a:rPr lang="en-US" altLang="zh-CN" sz="2400" b="1" dirty="0">
                  <a:solidFill>
                    <a:schemeClr val="tx1"/>
                  </a:solidFill>
                </a:rPr>
                <a:t> a)  </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b,c</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a:p>
              <a:pPr algn="l" eaLnBrk="1" hangingPunct="1"/>
              <a:r>
                <a:rPr lang="en-US" altLang="zh-CN" sz="2400" b="1" dirty="0">
                  <a:solidFill>
                    <a:schemeClr val="tx1"/>
                  </a:solidFill>
                </a:rPr>
                <a:t>char f2(</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x,int</a:t>
              </a:r>
              <a:r>
                <a:rPr lang="en-US" altLang="zh-CN" sz="2400" b="1" dirty="0">
                  <a:solidFill>
                    <a:schemeClr val="tx1"/>
                  </a:solidFill>
                </a:rPr>
                <a:t> y)</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i,j</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a:p>
              <a:pPr algn="l" eaLnBrk="1" hangingPunct="1"/>
              <a:endParaRPr lang="en-US" altLang="zh-CN" sz="2400" b="1" dirty="0">
                <a:solidFill>
                  <a:schemeClr val="tx1"/>
                </a:solidFill>
              </a:endParaRPr>
            </a:p>
            <a:p>
              <a:pPr algn="l" eaLnBrk="1" hangingPunct="1"/>
              <a:r>
                <a:rPr lang="en-US" altLang="zh-CN" sz="2400" b="1" dirty="0">
                  <a:solidFill>
                    <a:schemeClr val="tx1"/>
                  </a:solidFill>
                </a:rPr>
                <a:t>main()</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m,n</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p:txBody>
        </p:sp>
        <p:sp>
          <p:nvSpPr>
            <p:cNvPr id="9" name="AutoShape 1067"/>
            <p:cNvSpPr>
              <a:spLocks/>
            </p:cNvSpPr>
            <p:nvPr/>
          </p:nvSpPr>
          <p:spPr bwMode="auto">
            <a:xfrm>
              <a:off x="1446" y="700"/>
              <a:ext cx="47" cy="688"/>
            </a:xfrm>
            <a:prstGeom prst="rightBrace">
              <a:avLst>
                <a:gd name="adj1" fmla="val 121986"/>
                <a:gd name="adj2" fmla="val 50000"/>
              </a:avLst>
            </a:prstGeom>
            <a:noFill/>
            <a:ln w="127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0" name="Text Box 1068"/>
            <p:cNvSpPr txBox="1">
              <a:spLocks noChangeArrowheads="1"/>
            </p:cNvSpPr>
            <p:nvPr/>
          </p:nvSpPr>
          <p:spPr bwMode="auto">
            <a:xfrm>
              <a:off x="1522" y="973"/>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t>a,b,c</a:t>
              </a:r>
              <a:r>
                <a:rPr lang="zh-CN" altLang="zh-CN" sz="2400" b="1"/>
                <a:t>有效</a:t>
              </a:r>
              <a:endParaRPr lang="zh-CN" altLang="en-US" sz="2400" b="1"/>
            </a:p>
          </p:txBody>
        </p:sp>
        <p:sp>
          <p:nvSpPr>
            <p:cNvPr id="11" name="AutoShape 1069"/>
            <p:cNvSpPr>
              <a:spLocks/>
            </p:cNvSpPr>
            <p:nvPr/>
          </p:nvSpPr>
          <p:spPr bwMode="auto">
            <a:xfrm>
              <a:off x="1442" y="1663"/>
              <a:ext cx="47" cy="655"/>
            </a:xfrm>
            <a:prstGeom prst="rightBrace">
              <a:avLst>
                <a:gd name="adj1" fmla="val 116135"/>
                <a:gd name="adj2" fmla="val 50000"/>
              </a:avLst>
            </a:prstGeom>
            <a:noFill/>
            <a:ln w="12700">
              <a:solidFill>
                <a:srgbClr val="99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2" name="Text Box 1070"/>
            <p:cNvSpPr txBox="1">
              <a:spLocks noChangeArrowheads="1"/>
            </p:cNvSpPr>
            <p:nvPr/>
          </p:nvSpPr>
          <p:spPr bwMode="auto">
            <a:xfrm>
              <a:off x="1518" y="1878"/>
              <a:ext cx="738"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solidFill>
                    <a:srgbClr val="CC3300"/>
                  </a:solidFill>
                </a:rPr>
                <a:t>x,y,i,j</a:t>
              </a:r>
              <a:r>
                <a:rPr lang="zh-CN" altLang="zh-CN" sz="2400" b="1">
                  <a:solidFill>
                    <a:srgbClr val="CC3300"/>
                  </a:solidFill>
                </a:rPr>
                <a:t>有效</a:t>
              </a:r>
              <a:endParaRPr lang="zh-CN" altLang="en-US" sz="2400" b="1">
                <a:solidFill>
                  <a:srgbClr val="CC3300"/>
                </a:solidFill>
              </a:endParaRPr>
            </a:p>
          </p:txBody>
        </p:sp>
        <p:sp>
          <p:nvSpPr>
            <p:cNvPr id="13" name="AutoShape 1071"/>
            <p:cNvSpPr>
              <a:spLocks/>
            </p:cNvSpPr>
            <p:nvPr/>
          </p:nvSpPr>
          <p:spPr bwMode="auto">
            <a:xfrm>
              <a:off x="1426" y="2581"/>
              <a:ext cx="47" cy="833"/>
            </a:xfrm>
            <a:prstGeom prst="rightBrace">
              <a:avLst>
                <a:gd name="adj1" fmla="val 147695"/>
                <a:gd name="adj2" fmla="val 50000"/>
              </a:avLst>
            </a:prstGeom>
            <a:noFill/>
            <a:ln w="127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4" name="Text Box 1072"/>
            <p:cNvSpPr txBox="1">
              <a:spLocks noChangeArrowheads="1"/>
            </p:cNvSpPr>
            <p:nvPr/>
          </p:nvSpPr>
          <p:spPr bwMode="auto">
            <a:xfrm>
              <a:off x="1502" y="2854"/>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solidFill>
                    <a:srgbClr val="FF0000"/>
                  </a:solidFill>
                </a:rPr>
                <a:t>m,n</a:t>
              </a:r>
              <a:r>
                <a:rPr lang="zh-CN" altLang="zh-CN" sz="2400" b="1">
                  <a:solidFill>
                    <a:srgbClr val="FF0000"/>
                  </a:solidFill>
                </a:rPr>
                <a:t>有效</a:t>
              </a:r>
              <a:endParaRPr lang="zh-CN" altLang="en-US" sz="2400" b="1">
                <a:solidFill>
                  <a:srgbClr val="FF0000"/>
                </a:solidFill>
              </a:endParaRPr>
            </a:p>
          </p:txBody>
        </p:sp>
      </p:grpSp>
      <p:sp>
        <p:nvSpPr>
          <p:cNvPr id="4" name="标题 3"/>
          <p:cNvSpPr>
            <a:spLocks noGrp="1"/>
          </p:cNvSpPr>
          <p:nvPr>
            <p:ph type="title"/>
          </p:nvPr>
        </p:nvSpPr>
        <p:spPr/>
        <p:txBody>
          <a:bodyPr/>
          <a:lstStyle/>
          <a:p>
            <a:r>
              <a:rPr lang="zh-CN" altLang="en-US" dirty="0"/>
              <a:t>函数级</a:t>
            </a:r>
            <a:r>
              <a:rPr lang="zh-CN" altLang="en-US" dirty="0" smtClean="0"/>
              <a:t>作用域</a:t>
            </a:r>
            <a:endParaRPr lang="zh-CN" altLang="en-US" dirty="0"/>
          </a:p>
        </p:txBody>
      </p:sp>
      <p:sp>
        <p:nvSpPr>
          <p:cNvPr id="15" name="矩形 1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16" name="矩形 1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8" name="矩形 1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21" name="矩形 2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22" name="矩形 2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376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solidFill>
                  <a:srgbClr val="C00000"/>
                </a:solidFill>
              </a:rPr>
              <a:t>块</a:t>
            </a:r>
            <a:r>
              <a:rPr lang="zh-CN" altLang="en-US" dirty="0"/>
              <a:t>指一对大括号括起来的程序段。块中定义的标识符，作用域在块内</a:t>
            </a:r>
            <a:endParaRPr lang="en-US" altLang="zh-CN" dirty="0"/>
          </a:p>
          <a:p>
            <a:pPr lvl="1"/>
            <a:r>
              <a:rPr lang="zh-CN" altLang="en-US" dirty="0"/>
              <a:t>复合语句是一个块。复合语句中定义的标识符，作用域仅在该复合语句中</a:t>
            </a:r>
            <a:endParaRPr lang="en-US" altLang="zh-CN" dirty="0"/>
          </a:p>
          <a:p>
            <a:pPr lvl="1"/>
            <a:r>
              <a:rPr lang="zh-CN" altLang="en-US" dirty="0"/>
              <a:t>函数也可以看作是一个块</a:t>
            </a:r>
            <a:endParaRPr lang="en-US" altLang="zh-CN" dirty="0"/>
          </a:p>
          <a:p>
            <a:pPr lvl="1"/>
            <a:r>
              <a:rPr lang="zh-CN" altLang="en-US" dirty="0"/>
              <a:t>局部变量具有局部作用域使得程序在不同块中可以使用同名变量。这些同名变量各自在自己的作用域中可见，在其它地方不可访问</a:t>
            </a:r>
            <a:endParaRPr lang="en-US" altLang="zh-CN" dirty="0"/>
          </a:p>
        </p:txBody>
      </p:sp>
      <p:sp>
        <p:nvSpPr>
          <p:cNvPr id="4" name="标题 3"/>
          <p:cNvSpPr>
            <a:spLocks noGrp="1"/>
          </p:cNvSpPr>
          <p:nvPr>
            <p:ph type="title"/>
          </p:nvPr>
        </p:nvSpPr>
        <p:spPr/>
        <p:txBody>
          <a:bodyPr/>
          <a:lstStyle/>
          <a:p>
            <a:r>
              <a:rPr lang="zh-CN" altLang="en-US" dirty="0"/>
              <a:t>块级</a:t>
            </a:r>
            <a:r>
              <a:rPr lang="zh-CN" altLang="en-US" dirty="0" smtClean="0"/>
              <a:t>作用域</a:t>
            </a:r>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2294723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对于</a:t>
            </a:r>
            <a:r>
              <a:rPr lang="zh-CN" altLang="en-US" dirty="0"/>
              <a:t>块中</a:t>
            </a:r>
            <a:r>
              <a:rPr lang="zh-CN" altLang="en-US" dirty="0">
                <a:solidFill>
                  <a:srgbClr val="C00000"/>
                </a:solidFill>
              </a:rPr>
              <a:t>嵌套</a:t>
            </a:r>
            <a:r>
              <a:rPr lang="zh-CN" altLang="en-US" dirty="0"/>
              <a:t>其它块的情况，如果嵌套块中有同名局部变量，服从局部优先原则，即在内层块中</a:t>
            </a:r>
            <a:r>
              <a:rPr lang="zh-CN" altLang="en-US" dirty="0">
                <a:solidFill>
                  <a:srgbClr val="C00000"/>
                </a:solidFill>
              </a:rPr>
              <a:t>屏蔽</a:t>
            </a:r>
            <a:r>
              <a:rPr lang="zh-CN" altLang="en-US" dirty="0"/>
              <a:t>外层块中的同名变量，换句话说，内层块中局部变量的作用域为内层块；外层块中局部变量的作用域为外层除去包含同名变量的内层块部分</a:t>
            </a:r>
            <a:endParaRPr lang="en-US" altLang="zh-CN" dirty="0"/>
          </a:p>
          <a:p>
            <a:r>
              <a:rPr lang="zh-CN" altLang="en-US" dirty="0"/>
              <a:t>如果块内定义的局部变量与全局变量同名，块内仍然局部变量优先，但与块作用域不同的是，在块内可以通过域运算符“</a:t>
            </a:r>
            <a:r>
              <a:rPr lang="en-US" altLang="zh-CN" dirty="0"/>
              <a:t>::”</a:t>
            </a:r>
            <a:r>
              <a:rPr lang="zh-CN" altLang="en-US" dirty="0"/>
              <a:t>访问同名的全局变量</a:t>
            </a:r>
            <a:endParaRPr lang="en-US" altLang="zh-CN" dirty="0"/>
          </a:p>
        </p:txBody>
      </p:sp>
      <p:grpSp>
        <p:nvGrpSpPr>
          <p:cNvPr id="6" name="Group 18"/>
          <p:cNvGrpSpPr>
            <a:grpSpLocks/>
          </p:cNvGrpSpPr>
          <p:nvPr/>
        </p:nvGrpSpPr>
        <p:grpSpPr bwMode="auto">
          <a:xfrm>
            <a:off x="3491880" y="927803"/>
            <a:ext cx="5256658" cy="5445125"/>
            <a:chOff x="1906" y="760"/>
            <a:chExt cx="4050" cy="3430"/>
          </a:xfrm>
        </p:grpSpPr>
        <p:sp>
          <p:nvSpPr>
            <p:cNvPr id="7" name="Rectangle 5"/>
            <p:cNvSpPr>
              <a:spLocks noChangeArrowheads="1"/>
            </p:cNvSpPr>
            <p:nvPr/>
          </p:nvSpPr>
          <p:spPr bwMode="auto">
            <a:xfrm>
              <a:off x="1906" y="760"/>
              <a:ext cx="4050" cy="3430"/>
            </a:xfrm>
            <a:prstGeom prst="rect">
              <a:avLst/>
            </a:prstGeom>
            <a:solidFill>
              <a:srgbClr val="FFFFFF"/>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16"/>
            <p:cNvGrpSpPr>
              <a:grpSpLocks/>
            </p:cNvGrpSpPr>
            <p:nvPr/>
          </p:nvGrpSpPr>
          <p:grpSpPr bwMode="auto">
            <a:xfrm>
              <a:off x="2094" y="873"/>
              <a:ext cx="3751" cy="3176"/>
              <a:chOff x="315" y="541"/>
              <a:chExt cx="3751" cy="3176"/>
            </a:xfrm>
          </p:grpSpPr>
          <p:sp>
            <p:nvSpPr>
              <p:cNvPr id="9" name="Text Box 6"/>
              <p:cNvSpPr txBox="1">
                <a:spLocks noChangeArrowheads="1"/>
              </p:cNvSpPr>
              <p:nvPr/>
            </p:nvSpPr>
            <p:spPr bwMode="auto">
              <a:xfrm>
                <a:off x="315" y="541"/>
                <a:ext cx="1722" cy="3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dirty="0">
                    <a:solidFill>
                      <a:schemeClr val="tx1"/>
                    </a:solidFill>
                  </a:rPr>
                  <a:t>#include &lt;</a:t>
                </a:r>
                <a:r>
                  <a:rPr lang="en-US" altLang="zh-CN" b="1" dirty="0" err="1">
                    <a:solidFill>
                      <a:schemeClr val="tx1"/>
                    </a:solidFill>
                  </a:rPr>
                  <a:t>stdio.h</a:t>
                </a:r>
                <a:r>
                  <a:rPr lang="en-US" altLang="zh-CN" b="1" dirty="0">
                    <a:solidFill>
                      <a:schemeClr val="tx1"/>
                    </a:solidFill>
                  </a:rPr>
                  <a:t>&gt;</a:t>
                </a:r>
              </a:p>
              <a:p>
                <a:pPr algn="l" eaLnBrk="1" hangingPunct="1"/>
                <a:r>
                  <a:rPr lang="en-US" altLang="zh-CN" b="1" dirty="0">
                    <a:solidFill>
                      <a:schemeClr val="tx1"/>
                    </a:solidFill>
                  </a:rPr>
                  <a:t>main()</a:t>
                </a:r>
              </a:p>
              <a:p>
                <a:pPr algn="l" eaLnBrk="1" hangingPunct="1"/>
                <a:r>
                  <a:rPr lang="en-US" altLang="zh-CN" b="1" dirty="0">
                    <a:solidFill>
                      <a:schemeClr val="tx1"/>
                    </a:solidFill>
                  </a:rPr>
                  <a:t>{  auto </a:t>
                </a:r>
                <a:r>
                  <a:rPr lang="en-US" altLang="zh-CN" b="1" dirty="0" err="1">
                    <a:solidFill>
                      <a:schemeClr val="tx1"/>
                    </a:solidFill>
                  </a:rPr>
                  <a:t>int</a:t>
                </a:r>
                <a:r>
                  <a:rPr lang="en-US" altLang="zh-CN" b="1" dirty="0">
                    <a:solidFill>
                      <a:schemeClr val="tx1"/>
                    </a:solidFill>
                  </a:rPr>
                  <a:t> </a:t>
                </a:r>
                <a:r>
                  <a:rPr lang="en-US" altLang="zh-CN" b="1" dirty="0" err="1">
                    <a:solidFill>
                      <a:schemeClr val="tx1"/>
                    </a:solidFill>
                  </a:rPr>
                  <a:t>a,b,c</a:t>
                </a:r>
                <a:r>
                  <a:rPr lang="en-US" altLang="zh-CN" b="1" dirty="0">
                    <a:solidFill>
                      <a:schemeClr val="tx1"/>
                    </a:solidFill>
                  </a:rPr>
                  <a:t>; </a:t>
                </a:r>
              </a:p>
              <a:p>
                <a:pPr algn="l" eaLnBrk="1" hangingPunct="1"/>
                <a:r>
                  <a:rPr lang="en-US" altLang="zh-CN" b="1" dirty="0">
                    <a:solidFill>
                      <a:schemeClr val="tx1"/>
                    </a:solidFill>
                  </a:rPr>
                  <a:t>    a=1,b=2;</a:t>
                </a:r>
              </a:p>
              <a:p>
                <a:pPr algn="l" eaLnBrk="1" hangingPunct="1"/>
                <a:r>
                  <a:rPr lang="en-US" altLang="zh-CN" b="1" dirty="0">
                    <a:solidFill>
                      <a:schemeClr val="tx1"/>
                    </a:solidFill>
                  </a:rPr>
                  <a:t>    c = add(</a:t>
                </a:r>
                <a:r>
                  <a:rPr lang="en-US" altLang="zh-CN" b="1" dirty="0" err="1">
                    <a:solidFill>
                      <a:schemeClr val="tx1"/>
                    </a:solidFill>
                  </a:rPr>
                  <a:t>a,b</a:t>
                </a:r>
                <a:r>
                  <a:rPr lang="en-US" altLang="zh-CN" b="1" dirty="0">
                    <a:solidFill>
                      <a:schemeClr val="tx1"/>
                    </a:solidFill>
                  </a:rPr>
                  <a:t>);/*</a:t>
                </a:r>
                <a:r>
                  <a:rPr lang="zh-CN" altLang="en-US" sz="1800" b="1" dirty="0">
                    <a:solidFill>
                      <a:schemeClr val="tx1"/>
                    </a:solidFill>
                  </a:rPr>
                  <a:t>创建</a:t>
                </a:r>
                <a:r>
                  <a:rPr lang="en-US" altLang="zh-CN" sz="1800" b="1" dirty="0">
                    <a:solidFill>
                      <a:schemeClr val="tx1"/>
                    </a:solidFill>
                  </a:rPr>
                  <a:t>add</a:t>
                </a:r>
                <a:r>
                  <a:rPr lang="zh-CN" altLang="en-US" sz="1800" b="1" dirty="0">
                    <a:solidFill>
                      <a:schemeClr val="tx1"/>
                    </a:solidFill>
                  </a:rPr>
                  <a:t>形参和局部变量</a:t>
                </a:r>
                <a:r>
                  <a:rPr lang="zh-CN" altLang="en-US" b="1" dirty="0">
                    <a:solidFill>
                      <a:schemeClr val="tx1"/>
                    </a:solidFill>
                  </a:rPr>
                  <a:t>*</a:t>
                </a:r>
                <a:r>
                  <a:rPr lang="en-US" altLang="zh-CN" b="1" dirty="0">
                    <a:solidFill>
                      <a:schemeClr val="tx1"/>
                    </a:solidFill>
                  </a:rPr>
                  <a:t>/ </a:t>
                </a:r>
              </a:p>
              <a:p>
                <a:pPr algn="l" eaLnBrk="1" hangingPunct="1"/>
                <a:r>
                  <a:rPr lang="en-US" altLang="zh-CN" b="1" dirty="0">
                    <a:solidFill>
                      <a:schemeClr val="tx1"/>
                    </a:solidFill>
                  </a:rPr>
                  <a:t>    {</a:t>
                </a:r>
              </a:p>
              <a:p>
                <a:pPr algn="l" eaLnBrk="1" hangingPunct="1"/>
                <a:r>
                  <a:rPr lang="en-US" altLang="zh-CN" b="1" dirty="0">
                    <a:solidFill>
                      <a:schemeClr val="tx1"/>
                    </a:solidFill>
                  </a:rPr>
                  <a:t>       float x = c;</a:t>
                </a:r>
              </a:p>
              <a:p>
                <a:pPr algn="l" eaLnBrk="1" hangingPunct="1"/>
                <a:r>
                  <a:rPr lang="en-US" altLang="zh-CN" b="1" dirty="0">
                    <a:solidFill>
                      <a:schemeClr val="tx1"/>
                    </a:solidFill>
                  </a:rPr>
                  <a:t>       </a:t>
                </a:r>
                <a:r>
                  <a:rPr lang="en-US" altLang="zh-CN" b="1" dirty="0" err="1">
                    <a:solidFill>
                      <a:schemeClr val="tx1"/>
                    </a:solidFill>
                  </a:rPr>
                  <a:t>printf</a:t>
                </a:r>
                <a:r>
                  <a:rPr lang="en-US" altLang="zh-CN" b="1" dirty="0">
                    <a:solidFill>
                      <a:schemeClr val="tx1"/>
                    </a:solidFill>
                  </a:rPr>
                  <a:t>("x=%</a:t>
                </a:r>
                <a:r>
                  <a:rPr lang="en-US" altLang="zh-CN" b="1" dirty="0" err="1">
                    <a:solidFill>
                      <a:schemeClr val="tx1"/>
                    </a:solidFill>
                  </a:rPr>
                  <a:t>f",x</a:t>
                </a:r>
                <a:r>
                  <a:rPr lang="en-US" altLang="zh-CN" b="1" dirty="0">
                    <a:solidFill>
                      <a:schemeClr val="tx1"/>
                    </a:solidFill>
                  </a:rPr>
                  <a:t>);</a:t>
                </a:r>
              </a:p>
              <a:p>
                <a:pPr algn="l" eaLnBrk="1" hangingPunct="1"/>
                <a:r>
                  <a:rPr lang="en-US" altLang="zh-CN" b="1" dirty="0">
                    <a:solidFill>
                      <a:schemeClr val="tx1"/>
                    </a:solidFill>
                  </a:rPr>
                  <a:t>    }</a:t>
                </a:r>
              </a:p>
              <a:p>
                <a:pPr algn="l" eaLnBrk="1" hangingPunct="1"/>
                <a:r>
                  <a:rPr lang="en-US" altLang="zh-CN" b="1" dirty="0">
                    <a:solidFill>
                      <a:schemeClr val="tx1"/>
                    </a:solidFill>
                  </a:rPr>
                  <a:t>    </a:t>
                </a:r>
                <a:r>
                  <a:rPr lang="en-US" altLang="zh-CN" b="1" dirty="0" err="1">
                    <a:solidFill>
                      <a:schemeClr val="tx1"/>
                    </a:solidFill>
                  </a:rPr>
                  <a:t>printf</a:t>
                </a:r>
                <a:r>
                  <a:rPr lang="en-US" altLang="zh-CN" b="1" dirty="0">
                    <a:solidFill>
                      <a:schemeClr val="tx1"/>
                    </a:solidFill>
                  </a:rPr>
                  <a:t>("c=%</a:t>
                </a:r>
                <a:r>
                  <a:rPr lang="en-US" altLang="zh-CN" b="1" dirty="0" err="1">
                    <a:solidFill>
                      <a:schemeClr val="tx1"/>
                    </a:solidFill>
                  </a:rPr>
                  <a:t>d",c</a:t>
                </a:r>
                <a:r>
                  <a:rPr lang="en-US" altLang="zh-CN" b="1" dirty="0">
                    <a:solidFill>
                      <a:schemeClr val="tx1"/>
                    </a:solidFill>
                  </a:rPr>
                  <a:t>);</a:t>
                </a:r>
              </a:p>
              <a:p>
                <a:pPr algn="l" eaLnBrk="1" hangingPunct="1"/>
                <a:r>
                  <a:rPr lang="en-US" altLang="zh-CN" b="1" dirty="0">
                    <a:solidFill>
                      <a:schemeClr val="tx1"/>
                    </a:solidFill>
                  </a:rPr>
                  <a:t>}</a:t>
                </a:r>
              </a:p>
              <a:p>
                <a:pPr algn="l" eaLnBrk="1" hangingPunct="1"/>
                <a:r>
                  <a:rPr lang="en-US" altLang="zh-CN" b="1" dirty="0" err="1">
                    <a:solidFill>
                      <a:schemeClr val="tx1"/>
                    </a:solidFill>
                  </a:rPr>
                  <a:t>int</a:t>
                </a:r>
                <a:r>
                  <a:rPr lang="en-US" altLang="zh-CN" b="1" dirty="0">
                    <a:solidFill>
                      <a:schemeClr val="tx1"/>
                    </a:solidFill>
                  </a:rPr>
                  <a:t> add(</a:t>
                </a:r>
                <a:r>
                  <a:rPr lang="en-US" altLang="zh-CN" b="1" dirty="0" err="1">
                    <a:solidFill>
                      <a:schemeClr val="tx1"/>
                    </a:solidFill>
                  </a:rPr>
                  <a:t>int</a:t>
                </a:r>
                <a:r>
                  <a:rPr lang="en-US" altLang="zh-CN" b="1" dirty="0">
                    <a:solidFill>
                      <a:schemeClr val="tx1"/>
                    </a:solidFill>
                  </a:rPr>
                  <a:t> </a:t>
                </a:r>
                <a:r>
                  <a:rPr lang="en-US" altLang="zh-CN" b="1" dirty="0" err="1">
                    <a:solidFill>
                      <a:schemeClr val="tx1"/>
                    </a:solidFill>
                  </a:rPr>
                  <a:t>x,int</a:t>
                </a:r>
                <a:r>
                  <a:rPr lang="en-US" altLang="zh-CN" b="1" dirty="0">
                    <a:solidFill>
                      <a:schemeClr val="tx1"/>
                    </a:solidFill>
                  </a:rPr>
                  <a:t> y)</a:t>
                </a:r>
              </a:p>
              <a:p>
                <a:pPr algn="l" eaLnBrk="1" hangingPunct="1"/>
                <a:r>
                  <a:rPr lang="en-US" altLang="zh-CN" b="1" dirty="0">
                    <a:solidFill>
                      <a:schemeClr val="tx1"/>
                    </a:solidFill>
                  </a:rPr>
                  <a:t>{   </a:t>
                </a:r>
                <a:r>
                  <a:rPr lang="en-US" altLang="zh-CN" b="1" dirty="0" err="1">
                    <a:solidFill>
                      <a:schemeClr val="tx1"/>
                    </a:solidFill>
                  </a:rPr>
                  <a:t>int</a:t>
                </a:r>
                <a:r>
                  <a:rPr lang="en-US" altLang="zh-CN" b="1" dirty="0">
                    <a:solidFill>
                      <a:schemeClr val="tx1"/>
                    </a:solidFill>
                  </a:rPr>
                  <a:t> z;</a:t>
                </a:r>
              </a:p>
              <a:p>
                <a:pPr algn="l" eaLnBrk="1" hangingPunct="1"/>
                <a:r>
                  <a:rPr lang="en-US" altLang="zh-CN" b="1" dirty="0">
                    <a:solidFill>
                      <a:schemeClr val="tx1"/>
                    </a:solidFill>
                  </a:rPr>
                  <a:t>     z=</a:t>
                </a:r>
                <a:r>
                  <a:rPr lang="en-US" altLang="zh-CN" b="1" dirty="0" err="1">
                    <a:solidFill>
                      <a:schemeClr val="tx1"/>
                    </a:solidFill>
                  </a:rPr>
                  <a:t>x+y</a:t>
                </a:r>
                <a:r>
                  <a:rPr lang="en-US" altLang="zh-CN" b="1" dirty="0">
                    <a:solidFill>
                      <a:schemeClr val="tx1"/>
                    </a:solidFill>
                  </a:rPr>
                  <a:t>;</a:t>
                </a:r>
              </a:p>
              <a:p>
                <a:pPr algn="l" eaLnBrk="1" hangingPunct="1"/>
                <a:r>
                  <a:rPr lang="en-US" altLang="zh-CN" b="1" dirty="0">
                    <a:solidFill>
                      <a:schemeClr val="tx1"/>
                    </a:solidFill>
                  </a:rPr>
                  <a:t>     return (z);    </a:t>
                </a:r>
              </a:p>
              <a:p>
                <a:pPr algn="l" eaLnBrk="1" hangingPunct="1"/>
                <a:r>
                  <a:rPr lang="en-US" altLang="zh-CN" b="1" dirty="0">
                    <a:solidFill>
                      <a:schemeClr val="tx1"/>
                    </a:solidFill>
                  </a:rPr>
                  <a:t>}</a:t>
                </a:r>
              </a:p>
            </p:txBody>
          </p:sp>
          <p:sp>
            <p:nvSpPr>
              <p:cNvPr id="10" name="AutoShape 7"/>
              <p:cNvSpPr>
                <a:spLocks/>
              </p:cNvSpPr>
              <p:nvPr/>
            </p:nvSpPr>
            <p:spPr bwMode="auto">
              <a:xfrm>
                <a:off x="3004" y="1080"/>
                <a:ext cx="63" cy="1459"/>
              </a:xfrm>
              <a:prstGeom prst="rightBrace">
                <a:avLst>
                  <a:gd name="adj1" fmla="val 192989"/>
                  <a:gd name="adj2" fmla="val 50000"/>
                </a:avLst>
              </a:prstGeom>
              <a:noFill/>
              <a:ln w="28575">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1" name="Text Box 8"/>
              <p:cNvSpPr txBox="1">
                <a:spLocks noChangeArrowheads="1"/>
              </p:cNvSpPr>
              <p:nvPr/>
            </p:nvSpPr>
            <p:spPr bwMode="auto">
              <a:xfrm>
                <a:off x="3166" y="1686"/>
                <a:ext cx="90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dirty="0" err="1"/>
                  <a:t>a,b,c</a:t>
                </a:r>
                <a:r>
                  <a:rPr lang="zh-CN" altLang="zh-CN" b="1" dirty="0"/>
                  <a:t>有效</a:t>
                </a:r>
                <a:endParaRPr lang="zh-CN" altLang="en-US" b="1" dirty="0"/>
              </a:p>
            </p:txBody>
          </p:sp>
          <p:sp>
            <p:nvSpPr>
              <p:cNvPr id="12" name="AutoShape 9"/>
              <p:cNvSpPr>
                <a:spLocks/>
              </p:cNvSpPr>
              <p:nvPr/>
            </p:nvSpPr>
            <p:spPr bwMode="auto">
              <a:xfrm>
                <a:off x="1916" y="2790"/>
                <a:ext cx="121" cy="720"/>
              </a:xfrm>
              <a:prstGeom prst="rightBrace">
                <a:avLst>
                  <a:gd name="adj1" fmla="val 103448"/>
                  <a:gd name="adj2" fmla="val 50000"/>
                </a:avLst>
              </a:prstGeom>
              <a:noFill/>
              <a:ln w="28575">
                <a:solidFill>
                  <a:srgbClr val="99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3" name="Text Box 10"/>
              <p:cNvSpPr txBox="1">
                <a:spLocks noChangeArrowheads="1"/>
              </p:cNvSpPr>
              <p:nvPr/>
            </p:nvSpPr>
            <p:spPr bwMode="auto">
              <a:xfrm>
                <a:off x="2074" y="3022"/>
                <a:ext cx="90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a:solidFill>
                      <a:srgbClr val="CC3300"/>
                    </a:solidFill>
                  </a:rPr>
                  <a:t>x,y,z</a:t>
                </a:r>
                <a:r>
                  <a:rPr lang="zh-CN" altLang="zh-CN" b="1">
                    <a:solidFill>
                      <a:srgbClr val="CC3300"/>
                    </a:solidFill>
                  </a:rPr>
                  <a:t>有效</a:t>
                </a:r>
                <a:endParaRPr lang="zh-CN" altLang="en-US" b="1">
                  <a:solidFill>
                    <a:srgbClr val="CC3300"/>
                  </a:solidFill>
                </a:endParaRPr>
              </a:p>
            </p:txBody>
          </p:sp>
          <p:sp>
            <p:nvSpPr>
              <p:cNvPr id="14" name="AutoShape 13"/>
              <p:cNvSpPr>
                <a:spLocks/>
              </p:cNvSpPr>
              <p:nvPr/>
            </p:nvSpPr>
            <p:spPr bwMode="auto">
              <a:xfrm>
                <a:off x="2308" y="1691"/>
                <a:ext cx="94" cy="403"/>
              </a:xfrm>
              <a:prstGeom prst="rightBrace">
                <a:avLst>
                  <a:gd name="adj1" fmla="val 35727"/>
                  <a:gd name="adj2" fmla="val 50000"/>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rgbClr val="FF0000"/>
                  </a:solidFill>
                </a:endParaRPr>
              </a:p>
            </p:txBody>
          </p:sp>
          <p:sp>
            <p:nvSpPr>
              <p:cNvPr id="15" name="Text Box 15"/>
              <p:cNvSpPr txBox="1">
                <a:spLocks noChangeArrowheads="1"/>
              </p:cNvSpPr>
              <p:nvPr/>
            </p:nvSpPr>
            <p:spPr bwMode="auto">
              <a:xfrm>
                <a:off x="2381" y="1769"/>
                <a:ext cx="6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r>
                  <a:rPr lang="en-US" altLang="zh-CN" b="1" dirty="0">
                    <a:solidFill>
                      <a:srgbClr val="FF0000"/>
                    </a:solidFill>
                  </a:rPr>
                  <a:t>x</a:t>
                </a:r>
                <a:r>
                  <a:rPr lang="zh-CN" altLang="en-US" b="1" dirty="0">
                    <a:solidFill>
                      <a:srgbClr val="FF0000"/>
                    </a:solidFill>
                  </a:rPr>
                  <a:t>有效</a:t>
                </a:r>
              </a:p>
            </p:txBody>
          </p:sp>
        </p:grpSp>
      </p:grpSp>
      <p:sp>
        <p:nvSpPr>
          <p:cNvPr id="4" name="标题 3"/>
          <p:cNvSpPr>
            <a:spLocks noGrp="1"/>
          </p:cNvSpPr>
          <p:nvPr>
            <p:ph type="title"/>
          </p:nvPr>
        </p:nvSpPr>
        <p:spPr/>
        <p:txBody>
          <a:bodyPr/>
          <a:lstStyle/>
          <a:p>
            <a:r>
              <a:rPr lang="zh-CN" altLang="en-US" dirty="0"/>
              <a:t>块级</a:t>
            </a:r>
            <a:r>
              <a:rPr lang="zh-CN" altLang="en-US" dirty="0" smtClean="0"/>
              <a:t>作用域</a:t>
            </a:r>
            <a:endParaRPr lang="zh-CN" altLang="en-US" dirty="0"/>
          </a:p>
        </p:txBody>
      </p:sp>
      <p:sp>
        <p:nvSpPr>
          <p:cNvPr id="16" name="矩形 1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17" name="矩形 1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18" name="矩形 1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21" name="矩形 2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22" name="矩形 2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23" name="矩形 2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10346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函数</a:t>
            </a:r>
            <a:r>
              <a:rPr lang="zh-CN" altLang="en-US" dirty="0"/>
              <a:t>原型不是定义函数，在作函数声明时，其中的形参作用域只在声明中，即</a:t>
            </a:r>
            <a:r>
              <a:rPr kumimoji="1" lang="zh-CN" altLang="en-US" dirty="0">
                <a:solidFill>
                  <a:srgbClr val="CC3300"/>
                </a:solidFill>
              </a:rPr>
              <a:t>作用域结束于右括号</a:t>
            </a:r>
            <a:r>
              <a:rPr lang="zh-CN" altLang="en-US" dirty="0"/>
              <a:t>。正是由于形参不能被程序的其他地方引用，所以通常只要声明形参个数和类型，</a:t>
            </a:r>
            <a:r>
              <a:rPr kumimoji="1" lang="zh-CN" altLang="en-US" dirty="0">
                <a:solidFill>
                  <a:srgbClr val="CC3300"/>
                </a:solidFill>
              </a:rPr>
              <a:t>形参名可省略</a:t>
            </a:r>
            <a:endParaRPr lang="zh-CN" altLang="en-US" dirty="0"/>
          </a:p>
        </p:txBody>
      </p:sp>
      <p:sp>
        <p:nvSpPr>
          <p:cNvPr id="4" name="标题 3"/>
          <p:cNvSpPr>
            <a:spLocks noGrp="1"/>
          </p:cNvSpPr>
          <p:nvPr>
            <p:ph type="title"/>
          </p:nvPr>
        </p:nvSpPr>
        <p:spPr/>
        <p:txBody>
          <a:bodyPr/>
          <a:lstStyle/>
          <a:p>
            <a:r>
              <a:rPr lang="zh-CN" altLang="en-US" dirty="0"/>
              <a:t>函数原型级</a:t>
            </a:r>
            <a:r>
              <a:rPr lang="zh-CN" altLang="en-US" dirty="0" smtClean="0"/>
              <a:t>作用域</a:t>
            </a:r>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8862919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重名</a:t>
            </a:r>
            <a:r>
              <a:rPr lang="zh-CN" altLang="en-US" dirty="0"/>
              <a:t>标识符指的是在</a:t>
            </a:r>
            <a:r>
              <a:rPr lang="zh-CN" altLang="en-US" dirty="0">
                <a:solidFill>
                  <a:srgbClr val="C00000"/>
                </a:solidFill>
              </a:rPr>
              <a:t>程序中被重复定义的同名标识符</a:t>
            </a:r>
            <a:r>
              <a:rPr lang="zh-CN" altLang="en-US" dirty="0"/>
              <a:t>。在相同的作用域内，标识符不能被重复定义。但在不同的作用域内，允许对标识符进行重复</a:t>
            </a:r>
            <a:r>
              <a:rPr lang="zh-CN" altLang="en-US" dirty="0" smtClean="0"/>
              <a:t>定义。</a:t>
            </a:r>
            <a:r>
              <a:rPr lang="zh-CN" altLang="en-US" dirty="0" smtClean="0"/>
              <a:t>重名</a:t>
            </a:r>
            <a:r>
              <a:rPr lang="zh-CN" altLang="en-US" dirty="0"/>
              <a:t>标识符的作用域遵循如下的规则</a:t>
            </a:r>
            <a:endParaRPr lang="en-US" altLang="zh-CN" dirty="0"/>
          </a:p>
          <a:p>
            <a:pPr lvl="1"/>
            <a:r>
              <a:rPr lang="zh-CN" altLang="en-US" dirty="0"/>
              <a:t>没有包含关系的两个不同作用域</a:t>
            </a:r>
            <a:endParaRPr lang="en-US" altLang="zh-CN" dirty="0"/>
          </a:p>
          <a:p>
            <a:pPr lvl="2"/>
            <a:r>
              <a:rPr lang="zh-CN" altLang="en-US" dirty="0"/>
              <a:t>在其中说明的标识符尽管名字相同，但二者毫不相干</a:t>
            </a:r>
            <a:endParaRPr lang="en-US" altLang="zh-CN" dirty="0"/>
          </a:p>
          <a:p>
            <a:pPr lvl="1"/>
            <a:r>
              <a:rPr lang="zh-CN" altLang="en-US" dirty="0"/>
              <a:t>具有包含关系的两个不同作用域</a:t>
            </a:r>
            <a:endParaRPr lang="en-US" altLang="zh-CN" dirty="0"/>
          </a:p>
          <a:p>
            <a:pPr lvl="2"/>
            <a:r>
              <a:rPr lang="zh-CN" altLang="en-US" dirty="0"/>
              <a:t>将它们看成是互不相同的名字；进入子范围后, 将屏蔽其父范围的名字。即是说，进入子范围后, 原父范围处定义的那一同名标识符将是不可访问的，但它仍然存在；当退出了子范围后，原父范围处定义的那一同名标识符将又成为可访问的了</a:t>
            </a:r>
          </a:p>
          <a:p>
            <a:endParaRPr lang="zh-CN" altLang="en-US" dirty="0"/>
          </a:p>
        </p:txBody>
      </p:sp>
      <p:sp>
        <p:nvSpPr>
          <p:cNvPr id="4" name="标题 3"/>
          <p:cNvSpPr>
            <a:spLocks noGrp="1"/>
          </p:cNvSpPr>
          <p:nvPr>
            <p:ph type="title"/>
          </p:nvPr>
        </p:nvSpPr>
        <p:spPr/>
        <p:txBody>
          <a:bodyPr/>
          <a:lstStyle/>
          <a:p>
            <a:r>
              <a:rPr lang="zh-CN" altLang="en-US" dirty="0"/>
              <a:t>关于重名标识符的</a:t>
            </a:r>
            <a:r>
              <a:rPr lang="zh-CN" altLang="en-US" dirty="0" smtClean="0"/>
              <a:t>作用域</a:t>
            </a:r>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946844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smtClean="0">
                <a:solidFill>
                  <a:srgbClr val="C00000"/>
                </a:solidFill>
              </a:rPr>
              <a:t>5.28】</a:t>
            </a:r>
            <a:r>
              <a:rPr lang="zh-CN" altLang="en-US" dirty="0">
                <a:solidFill>
                  <a:srgbClr val="C00000"/>
                </a:solidFill>
              </a:rPr>
              <a:t>作用域实例</a:t>
            </a:r>
            <a:r>
              <a:rPr lang="en-US" altLang="zh-CN" dirty="0">
                <a:solidFill>
                  <a:srgbClr val="C00000"/>
                </a:solidFill>
              </a:rPr>
              <a:t>1</a:t>
            </a:r>
          </a:p>
          <a:p>
            <a:pPr lvl="1"/>
            <a:r>
              <a:rPr lang="zh-CN" altLang="en-US" dirty="0"/>
              <a:t>本实例出现了三个不同的作用域：</a:t>
            </a:r>
            <a:r>
              <a:rPr lang="zh-CN" altLang="en-US" dirty="0">
                <a:solidFill>
                  <a:srgbClr val="C00000"/>
                </a:solidFill>
              </a:rPr>
              <a:t>函数级</a:t>
            </a:r>
            <a:r>
              <a:rPr lang="zh-CN" altLang="en-US" dirty="0"/>
              <a:t>作用域，被函数级作用域所包含的</a:t>
            </a:r>
            <a:r>
              <a:rPr lang="zh-CN" altLang="en-US" dirty="0">
                <a:solidFill>
                  <a:srgbClr val="C00000"/>
                </a:solidFill>
              </a:rPr>
              <a:t>外层块级</a:t>
            </a:r>
            <a:r>
              <a:rPr lang="zh-CN" altLang="en-US" dirty="0"/>
              <a:t>作用域，被外层块级作用域所包含的</a:t>
            </a:r>
            <a:r>
              <a:rPr lang="zh-CN" altLang="en-US" dirty="0">
                <a:solidFill>
                  <a:srgbClr val="C00000"/>
                </a:solidFill>
              </a:rPr>
              <a:t>内嵌块级</a:t>
            </a:r>
            <a:r>
              <a:rPr lang="zh-CN" altLang="en-US" dirty="0" smtClean="0"/>
              <a:t>作用域</a:t>
            </a:r>
            <a:endParaRPr lang="en-US" altLang="zh-CN" dirty="0" smtClean="0"/>
          </a:p>
          <a:p>
            <a:pPr lvl="1"/>
            <a:endParaRPr lang="zh-CN" altLang="en-US" dirty="0"/>
          </a:p>
        </p:txBody>
      </p:sp>
      <p:sp>
        <p:nvSpPr>
          <p:cNvPr id="7" name="矩形 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61658592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3886" y="908720"/>
            <a:ext cx="9036496" cy="5616624"/>
          </a:xfrm>
        </p:spPr>
        <p:txBody>
          <a:bodyPr/>
          <a:lstStyle/>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r>
              <a:rPr lang="en-US" altLang="zh-CN" sz="2000" b="1" dirty="0">
                <a:solidFill>
                  <a:srgbClr val="86006A"/>
                </a:solidFill>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=10;</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整型变量</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 </a:t>
            </a:r>
            <a:r>
              <a:rPr lang="zh-CN" altLang="en-US" sz="2000" b="1" dirty="0">
                <a:solidFill>
                  <a:srgbClr val="00B050"/>
                </a:solidFill>
                <a:latin typeface="Courier New" pitchFamily="49" charset="0"/>
                <a:cs typeface="Courier New" pitchFamily="49" charset="0"/>
              </a:rPr>
              <a:t>具有函数级作用域</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='1';</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main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rgbClr val="86006A"/>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rgbClr val="86006A"/>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chemeClr val="accent6">
                    <a:lumMod val="75000"/>
                  </a:schemeClr>
                </a:solidFill>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solidFill>
                  <a:schemeClr val="accent6">
                    <a:lumMod val="75000"/>
                  </a:schemeClr>
                </a:solidFill>
                <a:latin typeface="Courier New" pitchFamily="49" charset="0"/>
                <a:cs typeface="Courier New" pitchFamily="49" charset="0"/>
              </a:rPr>
              <a:t>i</a:t>
            </a:r>
            <a:r>
              <a:rPr lang="en-US" altLang="zh-CN" sz="2000" b="1" dirty="0">
                <a:latin typeface="Courier New" pitchFamily="49" charset="0"/>
                <a:cs typeface="Courier New" pitchFamily="49" charset="0"/>
              </a:rPr>
              <a:t>=20;</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另一整型变量</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 </a:t>
            </a:r>
            <a:r>
              <a:rPr lang="zh-CN" altLang="en-US" sz="2000" b="1" dirty="0">
                <a:solidFill>
                  <a:srgbClr val="00B050"/>
                </a:solidFill>
                <a:latin typeface="Courier New" pitchFamily="49" charset="0"/>
                <a:cs typeface="Courier New" pitchFamily="49" charset="0"/>
              </a:rPr>
              <a:t>外层块级作用域</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solidFill>
                  <a:schemeClr val="accent6">
                    <a:lumMod val="75000"/>
                  </a:schemeClr>
                </a:solidFill>
                <a:latin typeface="Courier New" pitchFamily="49" charset="0"/>
                <a:cs typeface="Courier New" pitchFamily="49" charset="0"/>
              </a:rPr>
              <a:t>ch</a:t>
            </a:r>
            <a:r>
              <a:rPr lang="en-US" altLang="zh-CN" sz="2000" b="1" dirty="0">
                <a:latin typeface="Courier New" pitchFamily="49" charset="0"/>
                <a:cs typeface="Courier New" pitchFamily="49" charset="0"/>
              </a:rPr>
              <a:t>='2';</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local1 --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lnSpc>
                <a:spcPct val="90000"/>
              </a:lnSpc>
              <a:spcBef>
                <a:spcPts val="0"/>
              </a:spcBef>
              <a:buNone/>
            </a:pPr>
            <a:r>
              <a:rPr lang="en-US" altLang="zh-CN" sz="2000" b="1" dirty="0">
                <a:solidFill>
                  <a:srgbClr val="0000FF"/>
                </a:solidFill>
                <a:latin typeface="Courier New" pitchFamily="49" charset="0"/>
                <a:cs typeface="Courier New" pitchFamily="49" charset="0"/>
              </a:rPr>
              <a:t>		if</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&gt;0)</a:t>
            </a:r>
            <a:r>
              <a:rPr lang="en-US" altLang="zh-CN" sz="2000" b="1" dirty="0">
                <a:solidFill>
                  <a:srgbClr val="FF0000"/>
                </a:solidFill>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err="1">
                <a:solidFill>
                  <a:srgbClr val="FF0000"/>
                </a:solidFill>
                <a:latin typeface="Courier New" pitchFamily="49" charset="0"/>
                <a:cs typeface="Courier New" pitchFamily="49" charset="0"/>
              </a:rPr>
              <a:t>i</a:t>
            </a:r>
            <a:r>
              <a:rPr lang="en-US" altLang="zh-CN" sz="2000" b="1" dirty="0">
                <a:latin typeface="Courier New" pitchFamily="49" charset="0"/>
                <a:cs typeface="Courier New" pitchFamily="49" charset="0"/>
              </a:rPr>
              <a:t>=30.3;</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双精度变量</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内嵌块级作用域</a:t>
            </a:r>
          </a:p>
          <a:p>
            <a:pPr algn="just">
              <a:lnSpc>
                <a:spcPct val="90000"/>
              </a:lnSpc>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solidFill>
                  <a:srgbClr val="FF0000"/>
                </a:solidFill>
                <a:latin typeface="Courier New" pitchFamily="49" charset="0"/>
                <a:cs typeface="Courier New" pitchFamily="49" charset="0"/>
              </a:rPr>
              <a:t>ch</a:t>
            </a:r>
            <a:r>
              <a:rPr lang="en-US" altLang="zh-CN" sz="2000" b="1" dirty="0">
                <a:latin typeface="Courier New" pitchFamily="49" charset="0"/>
                <a:cs typeface="Courier New" pitchFamily="49" charset="0"/>
              </a:rPr>
              <a:t>=33;</a:t>
            </a:r>
          </a:p>
          <a:p>
            <a:pPr algn="just">
              <a:lnSpc>
                <a:spcPct val="90000"/>
              </a:lnSpc>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local2 --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rgbClr val="FF0000"/>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rgbClr val="FF0000"/>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FF0000"/>
                </a:solidFill>
                <a:latin typeface="Courier New" pitchFamily="49" charset="0"/>
                <a:cs typeface="Courier New" pitchFamily="49" charset="0"/>
              </a:rPr>
              <a:t>}</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local1 --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chemeClr val="accent6">
                    <a:lumMod val="75000"/>
                  </a:schemeClr>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chemeClr val="accent6">
                    <a:lumMod val="75000"/>
                  </a:schemeClr>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chemeClr val="accent6">
                    <a:lumMod val="75000"/>
                  </a:schemeClr>
                </a:solidFill>
                <a:latin typeface="Courier New" pitchFamily="49" charset="0"/>
                <a:cs typeface="Courier New" pitchFamily="49" charset="0"/>
              </a:rPr>
              <a:t>}</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main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rgbClr val="86006A"/>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rgbClr val="86006A"/>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lnSpc>
                <a:spcPct val="90000"/>
              </a:lnSpc>
              <a:spcBef>
                <a:spcPts val="0"/>
              </a:spcBef>
              <a:buNone/>
            </a:pPr>
            <a:r>
              <a:rPr lang="en-US" altLang="zh-CN" sz="2000" b="1" dirty="0">
                <a:solidFill>
                  <a:srgbClr val="86006A"/>
                </a:solidFill>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endParaRPr lang="zh-CN" altLang="en-US" sz="2000" b="1" dirty="0">
              <a:solidFill>
                <a:schemeClr val="tx2"/>
              </a:solidFill>
              <a:latin typeface="Courier New" pitchFamily="49" charset="0"/>
              <a:cs typeface="Courier New" pitchFamily="49" charset="0"/>
            </a:endParaRPr>
          </a:p>
          <a:p>
            <a:pPr algn="just">
              <a:spcBef>
                <a:spcPts val="0"/>
              </a:spcBef>
              <a:buNone/>
            </a:pPr>
            <a:endParaRPr lang="en-US" altLang="zh-CN" sz="2000" b="1" dirty="0">
              <a:solidFill>
                <a:schemeClr val="tx2"/>
              </a:solidFill>
              <a:latin typeface="Courier New" pitchFamily="49" charset="0"/>
              <a:cs typeface="Courier New" pitchFamily="49" charset="0"/>
            </a:endParaRPr>
          </a:p>
          <a:p>
            <a:pPr>
              <a:spcBef>
                <a:spcPts val="0"/>
              </a:spcBef>
            </a:pPr>
            <a:endParaRPr lang="zh-CN" altLang="en-US" sz="2000" b="1" dirty="0">
              <a:solidFill>
                <a:schemeClr val="tx2"/>
              </a:solidFill>
              <a:latin typeface="Courier New" pitchFamily="49" charset="0"/>
              <a:cs typeface="Courier New" pitchFamily="49" charset="0"/>
            </a:endParaRPr>
          </a:p>
        </p:txBody>
      </p:sp>
      <p:sp>
        <p:nvSpPr>
          <p:cNvPr id="6" name="矩形 5">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196882936"/>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20000"/>
              </a:lnSpc>
              <a:buNone/>
            </a:pPr>
            <a:r>
              <a:rPr lang="zh-CN" altLang="en-US" dirty="0">
                <a:solidFill>
                  <a:schemeClr val="accent6">
                    <a:lumMod val="75000"/>
                  </a:schemeClr>
                </a:solidFill>
                <a:latin typeface="Courier New" pitchFamily="49" charset="0"/>
                <a:cs typeface="Courier New" pitchFamily="49" charset="0"/>
              </a:rPr>
              <a:t>程序执行后的显示结果如下：</a:t>
            </a:r>
          </a:p>
          <a:p>
            <a:pPr algn="just">
              <a:lnSpc>
                <a:spcPct val="120000"/>
              </a:lnSpc>
              <a:buNone/>
            </a:pPr>
            <a:r>
              <a:rPr lang="en-US" altLang="zh-CN" b="1" dirty="0">
                <a:latin typeface="Courier New" pitchFamily="49" charset="0"/>
                <a:cs typeface="Courier New" pitchFamily="49" charset="0"/>
              </a:rPr>
              <a:t>in main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=10, 1</a:t>
            </a:r>
          </a:p>
          <a:p>
            <a:pPr algn="just">
              <a:lnSpc>
                <a:spcPct val="120000"/>
              </a:lnSpc>
              <a:buNone/>
            </a:pPr>
            <a:r>
              <a:rPr lang="en-US" altLang="zh-CN" b="1" dirty="0">
                <a:latin typeface="Courier New" pitchFamily="49" charset="0"/>
                <a:cs typeface="Courier New" pitchFamily="49" charset="0"/>
              </a:rPr>
              <a:t>in local1 --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=20, 2</a:t>
            </a:r>
          </a:p>
          <a:p>
            <a:pPr algn="just">
              <a:lnSpc>
                <a:spcPct val="120000"/>
              </a:lnSpc>
              <a:buNone/>
            </a:pPr>
            <a:r>
              <a:rPr lang="en-US" altLang="zh-CN" b="1" dirty="0">
                <a:latin typeface="Courier New" pitchFamily="49" charset="0"/>
                <a:cs typeface="Courier New" pitchFamily="49" charset="0"/>
              </a:rPr>
              <a:t>in local2 --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=30.3, 33</a:t>
            </a:r>
          </a:p>
          <a:p>
            <a:pPr algn="just">
              <a:lnSpc>
                <a:spcPct val="120000"/>
              </a:lnSpc>
              <a:buNone/>
            </a:pPr>
            <a:r>
              <a:rPr lang="en-US" altLang="zh-CN" b="1" dirty="0">
                <a:latin typeface="Courier New" pitchFamily="49" charset="0"/>
                <a:cs typeface="Courier New" pitchFamily="49" charset="0"/>
              </a:rPr>
              <a:t>in local1 --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=20, 2</a:t>
            </a:r>
          </a:p>
          <a:p>
            <a:pPr algn="just">
              <a:lnSpc>
                <a:spcPct val="120000"/>
              </a:lnSpc>
              <a:buNone/>
            </a:pPr>
            <a:r>
              <a:rPr lang="en-US" altLang="zh-CN" b="1" dirty="0">
                <a:latin typeface="Courier New" pitchFamily="49" charset="0"/>
                <a:cs typeface="Courier New" pitchFamily="49" charset="0"/>
              </a:rPr>
              <a:t>in main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=10, 1</a:t>
            </a:r>
            <a:endParaRPr lang="zh-CN" altLang="en-US" b="1"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39791961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smtClean="0">
                <a:solidFill>
                  <a:srgbClr val="C00000"/>
                </a:solidFill>
              </a:rPr>
              <a:t>5.29】</a:t>
            </a:r>
            <a:r>
              <a:rPr lang="zh-CN" altLang="en-US" dirty="0">
                <a:solidFill>
                  <a:srgbClr val="C00000"/>
                </a:solidFill>
              </a:rPr>
              <a:t>作用域实例</a:t>
            </a:r>
            <a:r>
              <a:rPr lang="en-US" altLang="zh-CN" dirty="0">
                <a:solidFill>
                  <a:srgbClr val="C00000"/>
                </a:solidFill>
              </a:rPr>
              <a:t>2</a:t>
            </a:r>
          </a:p>
          <a:p>
            <a:pPr lvl="1"/>
            <a:r>
              <a:rPr lang="zh-CN" altLang="en-US" dirty="0"/>
              <a:t>本实例主要用于说明</a:t>
            </a:r>
            <a:r>
              <a:rPr lang="zh-CN" altLang="en-US" dirty="0">
                <a:solidFill>
                  <a:srgbClr val="C00000"/>
                </a:solidFill>
              </a:rPr>
              <a:t>文件级</a:t>
            </a:r>
            <a:r>
              <a:rPr lang="zh-CN" altLang="en-US" dirty="0"/>
              <a:t>作用域（全局变量），</a:t>
            </a:r>
            <a:r>
              <a:rPr lang="zh-CN" altLang="en-US" dirty="0">
                <a:solidFill>
                  <a:srgbClr val="C00000"/>
                </a:solidFill>
              </a:rPr>
              <a:t>函数级</a:t>
            </a:r>
            <a:r>
              <a:rPr lang="zh-CN" altLang="en-US" dirty="0"/>
              <a:t>作用域（局部变量），以及</a:t>
            </a:r>
            <a:r>
              <a:rPr lang="zh-CN" altLang="en-US" dirty="0">
                <a:solidFill>
                  <a:srgbClr val="C00000"/>
                </a:solidFill>
              </a:rPr>
              <a:t>函数原型级</a:t>
            </a:r>
            <a:r>
              <a:rPr lang="zh-CN" altLang="en-US" dirty="0"/>
              <a:t>作用域的相互关系及其使用。其中还出现了两个具有</a:t>
            </a:r>
            <a:r>
              <a:rPr lang="zh-CN" altLang="en-US" dirty="0">
                <a:latin typeface="Times New Roman"/>
              </a:rPr>
              <a:t>“</a:t>
            </a:r>
            <a:r>
              <a:rPr lang="zh-CN" altLang="en-US" dirty="0"/>
              <a:t>平行</a:t>
            </a:r>
            <a:r>
              <a:rPr lang="zh-CN" altLang="en-US" dirty="0">
                <a:latin typeface="Times New Roman"/>
              </a:rPr>
              <a:t>”</a:t>
            </a:r>
            <a:r>
              <a:rPr lang="zh-CN" altLang="en-US" dirty="0"/>
              <a:t>关系的函数作用域</a:t>
            </a:r>
          </a:p>
        </p:txBody>
      </p:sp>
      <p:sp>
        <p:nvSpPr>
          <p:cNvPr id="6" name="内容占位符 2"/>
          <p:cNvSpPr txBox="1">
            <a:spLocks/>
          </p:cNvSpPr>
          <p:nvPr/>
        </p:nvSpPr>
        <p:spPr bwMode="auto">
          <a:xfrm>
            <a:off x="0" y="2996952"/>
            <a:ext cx="9036496" cy="33276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spcBef>
                <a:spcPts val="0"/>
              </a:spcBef>
              <a:buFont typeface="Arial" charset="0"/>
              <a:buNone/>
            </a:pPr>
            <a:r>
              <a:rPr lang="zh-CN" altLang="en-US" sz="2000" b="1" dirty="0" smtClean="0">
                <a:solidFill>
                  <a:srgbClr val="0000FF"/>
                </a:solidFill>
                <a:latin typeface="Courier New" pitchFamily="49" charset="0"/>
                <a:cs typeface="Courier New" pitchFamily="49" charset="0"/>
              </a:rPr>
              <a:t>#</a:t>
            </a:r>
            <a:r>
              <a:rPr lang="en-US" altLang="zh-CN" sz="2000" b="1" dirty="0" smtClean="0">
                <a:solidFill>
                  <a:srgbClr val="0000FF"/>
                </a:solidFill>
                <a:latin typeface="Courier New" pitchFamily="49" charset="0"/>
                <a:cs typeface="Courier New" pitchFamily="49" charset="0"/>
              </a:rPr>
              <a:t>include</a:t>
            </a:r>
            <a:r>
              <a:rPr lang="en-US" altLang="zh-CN" sz="2000" b="1" dirty="0" smtClean="0">
                <a:solidFill>
                  <a:schemeClr val="tx2"/>
                </a:solidFill>
                <a:latin typeface="Courier New" pitchFamily="49" charset="0"/>
                <a:cs typeface="Courier New" pitchFamily="49" charset="0"/>
              </a:rPr>
              <a:t> </a:t>
            </a:r>
            <a:r>
              <a:rPr lang="en-US" altLang="zh-CN" sz="2000" b="1" dirty="0" smtClean="0">
                <a:latin typeface="Courier New" pitchFamily="49" charset="0"/>
                <a:cs typeface="Courier New" pitchFamily="49" charset="0"/>
              </a:rPr>
              <a:t>&lt;</a:t>
            </a:r>
            <a:r>
              <a:rPr lang="en-US" altLang="zh-CN" sz="2000" b="1" dirty="0" err="1" smtClean="0">
                <a:latin typeface="Courier New" pitchFamily="49" charset="0"/>
                <a:cs typeface="Courier New" pitchFamily="49" charset="0"/>
              </a:rPr>
              <a:t>iostream</a:t>
            </a:r>
            <a:r>
              <a:rPr lang="en-US" altLang="zh-CN" sz="2000" b="1" dirty="0" smtClean="0">
                <a:latin typeface="Courier New" pitchFamily="49" charset="0"/>
                <a:cs typeface="Courier New" pitchFamily="49" charset="0"/>
              </a:rPr>
              <a:t>&gt;</a:t>
            </a:r>
            <a:r>
              <a:rPr lang="en-US" altLang="zh-CN" sz="2000" b="1" dirty="0" smtClean="0">
                <a:solidFill>
                  <a:srgbClr val="00B050"/>
                </a:solidFill>
                <a:latin typeface="Courier New" pitchFamily="49" charset="0"/>
                <a:cs typeface="Courier New" pitchFamily="49" charset="0"/>
              </a:rPr>
              <a:t>//</a:t>
            </a:r>
            <a:r>
              <a:rPr lang="zh-CN" altLang="en-US" sz="2000" b="1" dirty="0" smtClean="0">
                <a:solidFill>
                  <a:srgbClr val="00B050"/>
                </a:solidFill>
                <a:latin typeface="Courier New" pitchFamily="49" charset="0"/>
                <a:cs typeface="Courier New" pitchFamily="49" charset="0"/>
              </a:rPr>
              <a:t>程序文件</a:t>
            </a:r>
            <a:r>
              <a:rPr lang="en-US" altLang="zh-CN" sz="2000" b="1" dirty="0" smtClean="0">
                <a:solidFill>
                  <a:srgbClr val="00B050"/>
                </a:solidFill>
                <a:latin typeface="Courier New" pitchFamily="49" charset="0"/>
                <a:cs typeface="Courier New" pitchFamily="49" charset="0"/>
              </a:rPr>
              <a:t>1</a:t>
            </a:r>
          </a:p>
          <a:p>
            <a:pPr algn="just">
              <a:lnSpc>
                <a:spcPct val="90000"/>
              </a:lnSpc>
              <a:spcBef>
                <a:spcPts val="0"/>
              </a:spcBef>
              <a:buFont typeface="Arial" charset="0"/>
              <a:buNone/>
            </a:pPr>
            <a:r>
              <a:rPr lang="en-US" altLang="zh-CN" sz="2000" b="1" dirty="0" smtClean="0">
                <a:solidFill>
                  <a:srgbClr val="0000FF"/>
                </a:solidFill>
                <a:latin typeface="Courier New" pitchFamily="49" charset="0"/>
                <a:cs typeface="Courier New" pitchFamily="49" charset="0"/>
              </a:rPr>
              <a:t>using namespace</a:t>
            </a:r>
            <a:r>
              <a:rPr lang="en-US" altLang="zh-CN" sz="2000" b="1" dirty="0" smtClean="0">
                <a:solidFill>
                  <a:schemeClr val="tx2"/>
                </a:solidFill>
                <a:latin typeface="Courier New" pitchFamily="49" charset="0"/>
                <a:cs typeface="Courier New" pitchFamily="49" charset="0"/>
              </a:rPr>
              <a:t> </a:t>
            </a:r>
            <a:r>
              <a:rPr lang="en-US" altLang="zh-CN" sz="2000" b="1" dirty="0" err="1" smtClean="0">
                <a:latin typeface="Courier New" pitchFamily="49" charset="0"/>
                <a:cs typeface="Courier New" pitchFamily="49" charset="0"/>
              </a:rPr>
              <a:t>std</a:t>
            </a:r>
            <a:r>
              <a:rPr lang="en-US" altLang="zh-CN" sz="2000" b="1" dirty="0" smtClean="0">
                <a:latin typeface="Courier New" pitchFamily="49" charset="0"/>
                <a:cs typeface="Courier New" pitchFamily="49" charset="0"/>
              </a:rPr>
              <a:t>;</a:t>
            </a:r>
          </a:p>
          <a:p>
            <a:pPr algn="just">
              <a:lnSpc>
                <a:spcPct val="90000"/>
              </a:lnSpc>
              <a:spcBef>
                <a:spcPts val="0"/>
              </a:spcBef>
              <a:buFont typeface="Arial" charset="0"/>
              <a:buNone/>
            </a:pPr>
            <a:r>
              <a:rPr lang="en-US" altLang="zh-CN" sz="2000" b="1" dirty="0" err="1" smtClean="0">
                <a:solidFill>
                  <a:srgbClr val="0000FF"/>
                </a:solidFill>
                <a:latin typeface="Courier New" pitchFamily="49" charset="0"/>
                <a:cs typeface="Courier New" pitchFamily="49" charset="0"/>
              </a:rPr>
              <a:t>int</a:t>
            </a:r>
            <a:r>
              <a:rPr lang="en-US" altLang="zh-CN" sz="2000" b="1" dirty="0" smtClean="0">
                <a:solidFill>
                  <a:schemeClr val="tx2"/>
                </a:solidFill>
                <a:latin typeface="Courier New" pitchFamily="49" charset="0"/>
                <a:cs typeface="Courier New" pitchFamily="49" charset="0"/>
              </a:rPr>
              <a:t> x </a:t>
            </a:r>
            <a:r>
              <a:rPr lang="en-US" altLang="zh-CN" sz="2000" b="1" dirty="0" smtClean="0">
                <a:latin typeface="Courier New" pitchFamily="49" charset="0"/>
                <a:cs typeface="Courier New" pitchFamily="49" charset="0"/>
              </a:rPr>
              <a:t>= 11;</a:t>
            </a:r>
            <a:r>
              <a:rPr lang="en-US" altLang="zh-CN" sz="2000" b="1" dirty="0" smtClean="0">
                <a:solidFill>
                  <a:schemeClr val="tx2"/>
                </a:solidFill>
                <a:latin typeface="Courier New" pitchFamily="49" charset="0"/>
                <a:cs typeface="Courier New" pitchFamily="49" charset="0"/>
              </a:rPr>
              <a:t>  			</a:t>
            </a:r>
            <a:r>
              <a:rPr lang="en-US" altLang="zh-CN" sz="2000" b="1" dirty="0" smtClean="0">
                <a:solidFill>
                  <a:srgbClr val="00B050"/>
                </a:solidFill>
                <a:latin typeface="Courier New" pitchFamily="49" charset="0"/>
                <a:cs typeface="Courier New" pitchFamily="49" charset="0"/>
              </a:rPr>
              <a:t>// x</a:t>
            </a:r>
            <a:r>
              <a:rPr lang="zh-CN" altLang="en-US" sz="2000" b="1" dirty="0" smtClean="0">
                <a:solidFill>
                  <a:srgbClr val="00B050"/>
                </a:solidFill>
                <a:latin typeface="Courier New" pitchFamily="49" charset="0"/>
                <a:cs typeface="Courier New" pitchFamily="49" charset="0"/>
              </a:rPr>
              <a:t>具有文件级作用域</a:t>
            </a:r>
          </a:p>
          <a:p>
            <a:pPr algn="just">
              <a:lnSpc>
                <a:spcPct val="90000"/>
              </a:lnSpc>
              <a:spcBef>
                <a:spcPts val="0"/>
              </a:spcBef>
              <a:buFont typeface="Arial" charset="0"/>
              <a:buNone/>
            </a:pPr>
            <a:r>
              <a:rPr lang="en-US" altLang="zh-CN" sz="2000" b="1" dirty="0" smtClean="0">
                <a:solidFill>
                  <a:srgbClr val="0000FF"/>
                </a:solidFill>
                <a:latin typeface="Courier New" pitchFamily="49" charset="0"/>
                <a:cs typeface="Courier New" pitchFamily="49" charset="0"/>
              </a:rPr>
              <a:t>char</a:t>
            </a:r>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ch</a:t>
            </a:r>
            <a:r>
              <a:rPr lang="en-US" altLang="zh-CN" sz="2000" b="1" dirty="0" smtClean="0">
                <a:solidFill>
                  <a:schemeClr val="tx2"/>
                </a:solidFill>
                <a:latin typeface="Courier New" pitchFamily="49" charset="0"/>
                <a:cs typeface="Courier New" pitchFamily="49" charset="0"/>
              </a:rPr>
              <a:t> </a:t>
            </a:r>
            <a:r>
              <a:rPr lang="en-US" altLang="zh-CN" sz="2000" b="1" dirty="0" smtClean="0">
                <a:latin typeface="Courier New" pitchFamily="49" charset="0"/>
                <a:cs typeface="Courier New" pitchFamily="49" charset="0"/>
              </a:rPr>
              <a:t>= '1'; </a:t>
            </a:r>
          </a:p>
          <a:p>
            <a:pPr algn="just">
              <a:lnSpc>
                <a:spcPct val="90000"/>
              </a:lnSpc>
              <a:spcBef>
                <a:spcPts val="0"/>
              </a:spcBef>
              <a:buFont typeface="Arial" charset="0"/>
              <a:buNone/>
            </a:pPr>
            <a:r>
              <a:rPr lang="en-US" altLang="zh-CN" sz="2000" b="1" dirty="0" smtClean="0">
                <a:solidFill>
                  <a:srgbClr val="0000FF"/>
                </a:solidFill>
                <a:latin typeface="Courier New" pitchFamily="49" charset="0"/>
                <a:cs typeface="Courier New" pitchFamily="49" charset="0"/>
              </a:rPr>
              <a:t>void</a:t>
            </a:r>
            <a:r>
              <a:rPr lang="en-US" altLang="zh-CN" sz="2000" b="1" dirty="0" smtClean="0">
                <a:solidFill>
                  <a:schemeClr val="tx2"/>
                </a:solidFill>
                <a:latin typeface="Courier New" pitchFamily="49" charset="0"/>
                <a:cs typeface="Courier New" pitchFamily="49" charset="0"/>
              </a:rPr>
              <a:t> </a:t>
            </a:r>
            <a:r>
              <a:rPr lang="en-US" altLang="zh-CN" sz="2000" b="1" dirty="0" smtClean="0">
                <a:latin typeface="Courier New" pitchFamily="49" charset="0"/>
                <a:cs typeface="Courier New" pitchFamily="49" charset="0"/>
              </a:rPr>
              <a:t>func1(</a:t>
            </a:r>
            <a:r>
              <a:rPr lang="en-US" altLang="zh-CN" sz="2000" b="1" dirty="0" err="1" smtClean="0">
                <a:solidFill>
                  <a:srgbClr val="0000FF"/>
                </a:solidFill>
                <a:latin typeface="Courier New" pitchFamily="49" charset="0"/>
                <a:cs typeface="Courier New" pitchFamily="49" charset="0"/>
              </a:rPr>
              <a:t>int</a:t>
            </a:r>
            <a:r>
              <a:rPr lang="en-US" altLang="zh-CN" sz="2000" b="1" dirty="0" smtClean="0">
                <a:solidFill>
                  <a:schemeClr val="tx2"/>
                </a:solidFill>
                <a:latin typeface="Courier New" pitchFamily="49" charset="0"/>
                <a:cs typeface="Courier New" pitchFamily="49" charset="0"/>
              </a:rPr>
              <a:t> </a:t>
            </a:r>
            <a:r>
              <a:rPr lang="en-US" altLang="zh-CN" sz="2000" b="1" dirty="0" smtClean="0">
                <a:latin typeface="Courier New" pitchFamily="49" charset="0"/>
                <a:cs typeface="Courier New" pitchFamily="49" charset="0"/>
              </a:rPr>
              <a:t>ipara1);</a:t>
            </a:r>
            <a:r>
              <a:rPr lang="en-US" altLang="zh-CN" sz="2000" b="1" dirty="0" smtClean="0">
                <a:solidFill>
                  <a:schemeClr val="tx2"/>
                </a:solidFill>
                <a:latin typeface="Courier New" pitchFamily="49" charset="0"/>
                <a:cs typeface="Courier New" pitchFamily="49" charset="0"/>
              </a:rPr>
              <a:t> </a:t>
            </a:r>
            <a:r>
              <a:rPr lang="en-US" altLang="zh-CN" sz="2000" b="1" dirty="0" smtClean="0">
                <a:solidFill>
                  <a:srgbClr val="00B050"/>
                </a:solidFill>
                <a:latin typeface="Courier New" pitchFamily="49" charset="0"/>
                <a:cs typeface="Courier New" pitchFamily="49" charset="0"/>
              </a:rPr>
              <a:t>//ipara1</a:t>
            </a:r>
            <a:r>
              <a:rPr lang="zh-CN" altLang="en-US" sz="2000" b="1" dirty="0" smtClean="0">
                <a:solidFill>
                  <a:srgbClr val="00B050"/>
                </a:solidFill>
                <a:latin typeface="Courier New" pitchFamily="49" charset="0"/>
                <a:cs typeface="Courier New" pitchFamily="49" charset="0"/>
              </a:rPr>
              <a:t>仅具有函数原型级</a:t>
            </a:r>
            <a:endParaRPr lang="en-US" altLang="zh-CN" sz="2000" b="1" dirty="0" smtClean="0">
              <a:solidFill>
                <a:srgbClr val="00B050"/>
              </a:solidFill>
              <a:latin typeface="Courier New" pitchFamily="49" charset="0"/>
              <a:cs typeface="Courier New" pitchFamily="49" charset="0"/>
            </a:endParaRPr>
          </a:p>
          <a:p>
            <a:pPr algn="just">
              <a:lnSpc>
                <a:spcPct val="90000"/>
              </a:lnSpc>
              <a:spcBef>
                <a:spcPts val="0"/>
              </a:spcBef>
              <a:buFont typeface="Arial" charset="0"/>
              <a:buNone/>
            </a:pPr>
            <a:r>
              <a:rPr lang="en-US" altLang="zh-CN" sz="2000" b="1" dirty="0" smtClean="0">
                <a:solidFill>
                  <a:srgbClr val="00B050"/>
                </a:solidFill>
                <a:latin typeface="Courier New" pitchFamily="49" charset="0"/>
                <a:cs typeface="Courier New" pitchFamily="49" charset="0"/>
              </a:rPr>
              <a:t>//</a:t>
            </a:r>
            <a:r>
              <a:rPr lang="zh-CN" altLang="en-US" sz="2000" b="1" dirty="0" smtClean="0">
                <a:solidFill>
                  <a:srgbClr val="00B050"/>
                </a:solidFill>
                <a:latin typeface="Courier New" pitchFamily="49" charset="0"/>
                <a:cs typeface="Courier New" pitchFamily="49" charset="0"/>
              </a:rPr>
              <a:t>作用域</a:t>
            </a:r>
          </a:p>
          <a:p>
            <a:pPr algn="just">
              <a:lnSpc>
                <a:spcPct val="90000"/>
              </a:lnSpc>
              <a:spcBef>
                <a:spcPts val="0"/>
              </a:spcBef>
              <a:buFont typeface="Arial" charset="0"/>
              <a:buNone/>
            </a:pPr>
            <a:r>
              <a:rPr lang="en-US" altLang="zh-CN" sz="2000" b="1" dirty="0" smtClean="0">
                <a:solidFill>
                  <a:srgbClr val="0000FF"/>
                </a:solidFill>
                <a:latin typeface="Courier New" pitchFamily="49" charset="0"/>
                <a:cs typeface="Courier New" pitchFamily="49" charset="0"/>
              </a:rPr>
              <a:t>void</a:t>
            </a:r>
            <a:r>
              <a:rPr lang="en-US" altLang="zh-CN" sz="2000" b="1" dirty="0" smtClean="0">
                <a:solidFill>
                  <a:schemeClr val="tx2"/>
                </a:solidFill>
                <a:latin typeface="Courier New" pitchFamily="49" charset="0"/>
                <a:cs typeface="Courier New" pitchFamily="49" charset="0"/>
              </a:rPr>
              <a:t> </a:t>
            </a:r>
            <a:r>
              <a:rPr lang="en-US" altLang="zh-CN" sz="2000" b="1" dirty="0" smtClean="0">
                <a:latin typeface="Courier New" pitchFamily="49" charset="0"/>
                <a:cs typeface="Courier New" pitchFamily="49" charset="0"/>
              </a:rPr>
              <a:t>func2()</a:t>
            </a:r>
            <a:r>
              <a:rPr lang="en-US" altLang="zh-CN" sz="2000" b="1" dirty="0" smtClean="0">
                <a:solidFill>
                  <a:srgbClr val="FF0000"/>
                </a:solidFill>
                <a:latin typeface="Courier New" pitchFamily="49" charset="0"/>
                <a:cs typeface="Courier New" pitchFamily="49" charset="0"/>
              </a:rPr>
              <a:t>{</a:t>
            </a:r>
          </a:p>
          <a:p>
            <a:pPr algn="just">
              <a:lnSpc>
                <a:spcPct val="90000"/>
              </a:lnSpc>
              <a:spcBef>
                <a:spcPts val="0"/>
              </a:spcBef>
              <a:buFont typeface="Arial" charset="0"/>
              <a:buNone/>
            </a:pPr>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rgbClr val="0000FF"/>
                </a:solidFill>
                <a:latin typeface="Courier New" pitchFamily="49" charset="0"/>
                <a:cs typeface="Courier New" pitchFamily="49" charset="0"/>
              </a:rPr>
              <a:t>int</a:t>
            </a:r>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rgbClr val="FF0000"/>
                </a:solidFill>
                <a:latin typeface="Courier New" pitchFamily="49" charset="0"/>
                <a:cs typeface="Courier New" pitchFamily="49" charset="0"/>
              </a:rPr>
              <a:t>i</a:t>
            </a:r>
            <a:r>
              <a:rPr lang="en-US" altLang="zh-CN" sz="2000" b="1" dirty="0" smtClean="0">
                <a:solidFill>
                  <a:srgbClr val="FF0000"/>
                </a:solidFill>
                <a:latin typeface="Courier New" pitchFamily="49" charset="0"/>
                <a:cs typeface="Courier New" pitchFamily="49" charset="0"/>
              </a:rPr>
              <a:t> </a:t>
            </a:r>
            <a:r>
              <a:rPr lang="en-US" altLang="zh-CN" sz="2000" b="1" dirty="0" smtClean="0">
                <a:latin typeface="Courier New" pitchFamily="49" charset="0"/>
                <a:cs typeface="Courier New" pitchFamily="49" charset="0"/>
              </a:rPr>
              <a:t>= 22222;</a:t>
            </a:r>
            <a:r>
              <a:rPr lang="en-US" altLang="zh-CN" sz="2000" b="1" dirty="0" smtClean="0">
                <a:solidFill>
                  <a:schemeClr val="tx2"/>
                </a:solidFill>
                <a:latin typeface="Courier New" pitchFamily="49" charset="0"/>
                <a:cs typeface="Courier New" pitchFamily="49" charset="0"/>
              </a:rPr>
              <a:t>	</a:t>
            </a:r>
            <a:r>
              <a:rPr lang="en-US" altLang="zh-CN" sz="2000" b="1" dirty="0" smtClean="0">
                <a:solidFill>
                  <a:srgbClr val="00B050"/>
                </a:solidFill>
                <a:latin typeface="Courier New" pitchFamily="49" charset="0"/>
                <a:cs typeface="Courier New" pitchFamily="49" charset="0"/>
              </a:rPr>
              <a:t>//</a:t>
            </a:r>
            <a:r>
              <a:rPr lang="zh-CN" altLang="en-US" sz="2000" b="1" dirty="0" smtClean="0">
                <a:solidFill>
                  <a:srgbClr val="00B050"/>
                </a:solidFill>
                <a:latin typeface="Courier New" pitchFamily="49" charset="0"/>
                <a:cs typeface="Courier New" pitchFamily="49" charset="0"/>
              </a:rPr>
              <a:t>函数级</a:t>
            </a:r>
            <a:r>
              <a:rPr lang="en-US" altLang="zh-CN" sz="2000" b="1" dirty="0" err="1" smtClean="0">
                <a:solidFill>
                  <a:srgbClr val="00B050"/>
                </a:solidFill>
                <a:latin typeface="Courier New" pitchFamily="49" charset="0"/>
                <a:cs typeface="Courier New" pitchFamily="49" charset="0"/>
              </a:rPr>
              <a:t>i</a:t>
            </a:r>
            <a:r>
              <a:rPr lang="en-US" altLang="zh-CN" sz="2000" b="1" dirty="0" smtClean="0">
                <a:solidFill>
                  <a:srgbClr val="00B050"/>
                </a:solidFill>
                <a:latin typeface="Courier New" pitchFamily="49" charset="0"/>
                <a:cs typeface="Courier New" pitchFamily="49" charset="0"/>
              </a:rPr>
              <a:t>，</a:t>
            </a:r>
            <a:r>
              <a:rPr lang="zh-CN" altLang="en-US" sz="2000" b="1" dirty="0" smtClean="0">
                <a:solidFill>
                  <a:srgbClr val="00B050"/>
                </a:solidFill>
                <a:latin typeface="Courier New" pitchFamily="49" charset="0"/>
                <a:cs typeface="Courier New" pitchFamily="49" charset="0"/>
              </a:rPr>
              <a:t>与</a:t>
            </a:r>
            <a:r>
              <a:rPr lang="en-US" altLang="zh-CN" sz="2000" b="1" dirty="0" smtClean="0">
                <a:solidFill>
                  <a:srgbClr val="00B050"/>
                </a:solidFill>
                <a:latin typeface="Courier New" pitchFamily="49" charset="0"/>
                <a:cs typeface="Courier New" pitchFamily="49" charset="0"/>
              </a:rPr>
              <a:t>func1</a:t>
            </a:r>
            <a:r>
              <a:rPr lang="zh-CN" altLang="en-US" sz="2000" b="1" dirty="0" smtClean="0">
                <a:solidFill>
                  <a:srgbClr val="00B050"/>
                </a:solidFill>
                <a:latin typeface="Courier New" pitchFamily="49" charset="0"/>
                <a:cs typeface="Courier New" pitchFamily="49" charset="0"/>
              </a:rPr>
              <a:t>中</a:t>
            </a:r>
            <a:r>
              <a:rPr lang="en-US" altLang="zh-CN" sz="2000" b="1" dirty="0" err="1" smtClean="0">
                <a:solidFill>
                  <a:srgbClr val="00B050"/>
                </a:solidFill>
                <a:latin typeface="Courier New" pitchFamily="49" charset="0"/>
                <a:cs typeface="Courier New" pitchFamily="49" charset="0"/>
              </a:rPr>
              <a:t>i</a:t>
            </a:r>
            <a:r>
              <a:rPr lang="zh-CN" altLang="en-US" sz="2000" b="1" dirty="0" smtClean="0">
                <a:solidFill>
                  <a:srgbClr val="00B050"/>
                </a:solidFill>
                <a:latin typeface="Courier New" pitchFamily="49" charset="0"/>
                <a:cs typeface="Courier New" pitchFamily="49" charset="0"/>
              </a:rPr>
              <a:t>重名但不相干</a:t>
            </a:r>
          </a:p>
          <a:p>
            <a:pPr algn="just">
              <a:lnSpc>
                <a:spcPct val="90000"/>
              </a:lnSpc>
              <a:spcBef>
                <a:spcPts val="0"/>
              </a:spcBef>
              <a:buFont typeface="Arial" charset="0"/>
              <a:buNone/>
            </a:pPr>
            <a:r>
              <a:rPr lang="zh-CN" altLang="en-US"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double</a:t>
            </a:r>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rgbClr val="FF0000"/>
                </a:solidFill>
                <a:latin typeface="Courier New" pitchFamily="49" charset="0"/>
                <a:cs typeface="Courier New" pitchFamily="49" charset="0"/>
              </a:rPr>
              <a:t>ch</a:t>
            </a:r>
            <a:r>
              <a:rPr lang="en-US" altLang="zh-CN" sz="2000" b="1" dirty="0" smtClean="0">
                <a:solidFill>
                  <a:srgbClr val="FF0000"/>
                </a:solidFill>
                <a:latin typeface="Courier New" pitchFamily="49" charset="0"/>
                <a:cs typeface="Courier New" pitchFamily="49" charset="0"/>
              </a:rPr>
              <a:t> </a:t>
            </a:r>
            <a:r>
              <a:rPr lang="en-US" altLang="zh-CN" sz="2000" b="1" dirty="0" smtClean="0">
                <a:latin typeface="Courier New" pitchFamily="49" charset="0"/>
                <a:cs typeface="Courier New" pitchFamily="49" charset="0"/>
              </a:rPr>
              <a:t>= 202.2; </a:t>
            </a:r>
            <a:r>
              <a:rPr lang="en-US" altLang="zh-CN" sz="2000" b="1" dirty="0" smtClean="0">
                <a:solidFill>
                  <a:schemeClr val="tx2"/>
                </a:solidFill>
                <a:latin typeface="Courier New" pitchFamily="49" charset="0"/>
                <a:cs typeface="Courier New" pitchFamily="49" charset="0"/>
              </a:rPr>
              <a:t>	</a:t>
            </a:r>
            <a:r>
              <a:rPr lang="en-US" altLang="zh-CN" sz="2000" b="1" dirty="0" smtClean="0">
                <a:solidFill>
                  <a:srgbClr val="00B050"/>
                </a:solidFill>
                <a:latin typeface="Courier New" pitchFamily="49" charset="0"/>
                <a:cs typeface="Courier New" pitchFamily="49" charset="0"/>
              </a:rPr>
              <a:t>//</a:t>
            </a:r>
            <a:r>
              <a:rPr lang="zh-CN" altLang="en-US" sz="2000" b="1" dirty="0" smtClean="0">
                <a:solidFill>
                  <a:srgbClr val="00B050"/>
                </a:solidFill>
                <a:latin typeface="Courier New" pitchFamily="49" charset="0"/>
                <a:cs typeface="Courier New" pitchFamily="49" charset="0"/>
              </a:rPr>
              <a:t>函数级</a:t>
            </a:r>
            <a:r>
              <a:rPr lang="en-US" altLang="zh-CN" sz="2000" b="1" dirty="0" err="1" smtClean="0">
                <a:solidFill>
                  <a:srgbClr val="00B050"/>
                </a:solidFill>
                <a:latin typeface="Courier New" pitchFamily="49" charset="0"/>
                <a:cs typeface="Courier New" pitchFamily="49" charset="0"/>
              </a:rPr>
              <a:t>ch</a:t>
            </a:r>
            <a:r>
              <a:rPr lang="en-US" altLang="zh-CN" sz="2000" b="1" dirty="0" smtClean="0">
                <a:solidFill>
                  <a:srgbClr val="00B050"/>
                </a:solidFill>
                <a:latin typeface="Courier New" pitchFamily="49" charset="0"/>
                <a:cs typeface="Courier New" pitchFamily="49" charset="0"/>
              </a:rPr>
              <a:t>，</a:t>
            </a:r>
            <a:r>
              <a:rPr lang="zh-CN" altLang="en-US" sz="2000" b="1" dirty="0" smtClean="0">
                <a:solidFill>
                  <a:srgbClr val="00B050"/>
                </a:solidFill>
                <a:latin typeface="Courier New" pitchFamily="49" charset="0"/>
                <a:cs typeface="Courier New" pitchFamily="49" charset="0"/>
              </a:rPr>
              <a:t>与文件级</a:t>
            </a:r>
            <a:r>
              <a:rPr lang="en-US" altLang="zh-CN" sz="2000" b="1" dirty="0" err="1" smtClean="0">
                <a:solidFill>
                  <a:srgbClr val="00B050"/>
                </a:solidFill>
                <a:latin typeface="Courier New" pitchFamily="49" charset="0"/>
                <a:cs typeface="Courier New" pitchFamily="49" charset="0"/>
              </a:rPr>
              <a:t>ch</a:t>
            </a:r>
            <a:r>
              <a:rPr lang="zh-CN" altLang="en-US" sz="2000" b="1" dirty="0" smtClean="0">
                <a:solidFill>
                  <a:srgbClr val="00B050"/>
                </a:solidFill>
                <a:latin typeface="Courier New" pitchFamily="49" charset="0"/>
                <a:cs typeface="Courier New" pitchFamily="49" charset="0"/>
              </a:rPr>
              <a:t>同名</a:t>
            </a:r>
            <a:endParaRPr lang="en-US" altLang="zh-CN" sz="2000" b="1" dirty="0" smtClean="0">
              <a:solidFill>
                <a:srgbClr val="00B050"/>
              </a:solidFill>
              <a:latin typeface="Courier New" pitchFamily="49" charset="0"/>
              <a:cs typeface="Courier New" pitchFamily="49" charset="0"/>
            </a:endParaRPr>
          </a:p>
          <a:p>
            <a:pPr algn="just">
              <a:lnSpc>
                <a:spcPct val="90000"/>
              </a:lnSpc>
              <a:spcBef>
                <a:spcPts val="0"/>
              </a:spcBef>
              <a:buFont typeface="Arial" charset="0"/>
              <a:buNone/>
            </a:pPr>
            <a:r>
              <a:rPr lang="en-US" altLang="zh-CN" sz="2000" b="1" dirty="0" smtClean="0">
                <a:solidFill>
                  <a:schemeClr val="tx2"/>
                </a:solidFill>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&lt;&lt;"in func2 -- </a:t>
            </a:r>
            <a:r>
              <a:rPr lang="en-US" altLang="zh-CN" sz="2000" b="1" dirty="0" err="1" smtClean="0">
                <a:latin typeface="Courier New" pitchFamily="49" charset="0"/>
                <a:cs typeface="Courier New" pitchFamily="49" charset="0"/>
              </a:rPr>
              <a:t>x,ch</a:t>
            </a:r>
            <a:r>
              <a:rPr lang="en-US" altLang="zh-CN" sz="2000" b="1" dirty="0" smtClean="0">
                <a:latin typeface="Courier New" pitchFamily="49" charset="0"/>
                <a:cs typeface="Courier New" pitchFamily="49" charset="0"/>
              </a:rPr>
              <a:t>="&lt;&lt;</a:t>
            </a:r>
            <a:r>
              <a:rPr lang="en-US" altLang="zh-CN" sz="2000" b="1" dirty="0">
                <a:solidFill>
                  <a:schemeClr val="tx2"/>
                </a:solidFill>
                <a:latin typeface="Courier New" pitchFamily="49" charset="0"/>
                <a:cs typeface="Courier New" pitchFamily="49" charset="0"/>
              </a:rPr>
              <a:t>x</a:t>
            </a:r>
            <a:r>
              <a:rPr lang="en-US" altLang="zh-CN" sz="2000" b="1" dirty="0" smtClean="0">
                <a:latin typeface="Courier New" pitchFamily="49" charset="0"/>
                <a:cs typeface="Courier New" pitchFamily="49" charset="0"/>
              </a:rPr>
              <a:t>&lt;&lt;","&lt;&lt; </a:t>
            </a:r>
            <a:r>
              <a:rPr lang="en-US" altLang="zh-CN" sz="2000" b="1" dirty="0" err="1" smtClean="0">
                <a:solidFill>
                  <a:srgbClr val="FF0000"/>
                </a:solidFill>
                <a:latin typeface="Courier New" pitchFamily="49" charset="0"/>
                <a:cs typeface="Courier New" pitchFamily="49" charset="0"/>
              </a:rPr>
              <a:t>ch</a:t>
            </a:r>
            <a:r>
              <a:rPr lang="en-US" altLang="zh-CN" sz="2000" b="1" dirty="0" smtClean="0">
                <a:solidFill>
                  <a:srgbClr val="7030A0"/>
                </a:solidFill>
                <a:latin typeface="Courier New" pitchFamily="49" charset="0"/>
                <a:cs typeface="Courier New" pitchFamily="49" charset="0"/>
              </a:rPr>
              <a:t> </a:t>
            </a:r>
            <a:r>
              <a:rPr lang="en-US" altLang="zh-CN" sz="2000" b="1" dirty="0" smtClean="0">
                <a:latin typeface="Courier New" pitchFamily="49" charset="0"/>
                <a:cs typeface="Courier New" pitchFamily="49" charset="0"/>
              </a:rPr>
              <a:t>&lt;&lt;</a:t>
            </a:r>
            <a:r>
              <a:rPr lang="en-US" altLang="zh-CN" sz="2000" b="1" dirty="0" err="1" smtClean="0">
                <a:latin typeface="Courier New" pitchFamily="49" charset="0"/>
                <a:cs typeface="Courier New" pitchFamily="49" charset="0"/>
              </a:rPr>
              <a:t>endl</a:t>
            </a:r>
            <a:r>
              <a:rPr lang="en-US" altLang="zh-CN" sz="2000" b="1" dirty="0" smtClean="0">
                <a:latin typeface="Courier New" pitchFamily="49" charset="0"/>
                <a:cs typeface="Courier New" pitchFamily="49" charset="0"/>
              </a:rPr>
              <a:t>;  </a:t>
            </a:r>
          </a:p>
          <a:p>
            <a:pPr algn="just">
              <a:lnSpc>
                <a:spcPct val="90000"/>
              </a:lnSpc>
              <a:spcBef>
                <a:spcPts val="0"/>
              </a:spcBef>
              <a:buFont typeface="Arial" charset="0"/>
              <a:buNone/>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&lt;&lt;"in func2 -- </a:t>
            </a:r>
            <a:r>
              <a:rPr lang="en-US" altLang="zh-CN" sz="2000" b="1" dirty="0" err="1" smtClean="0">
                <a:latin typeface="Courier New" pitchFamily="49" charset="0"/>
                <a:cs typeface="Courier New" pitchFamily="49" charset="0"/>
              </a:rPr>
              <a:t>i</a:t>
            </a:r>
            <a:r>
              <a:rPr lang="en-US" altLang="zh-CN" sz="2000" b="1" dirty="0" smtClean="0">
                <a:latin typeface="Courier New" pitchFamily="49" charset="0"/>
                <a:cs typeface="Courier New" pitchFamily="49" charset="0"/>
              </a:rPr>
              <a:t>="&lt;&lt;</a:t>
            </a:r>
            <a:r>
              <a:rPr lang="en-US" altLang="zh-CN" sz="2000" b="1" dirty="0" err="1" smtClean="0">
                <a:solidFill>
                  <a:srgbClr val="FF0000"/>
                </a:solidFill>
                <a:latin typeface="Courier New" pitchFamily="49" charset="0"/>
                <a:cs typeface="Courier New" pitchFamily="49" charset="0"/>
              </a:rPr>
              <a:t>i</a:t>
            </a:r>
            <a:r>
              <a:rPr lang="en-US" altLang="zh-CN" sz="2000" b="1" dirty="0" smtClean="0">
                <a:latin typeface="Courier New" pitchFamily="49" charset="0"/>
                <a:cs typeface="Courier New" pitchFamily="49" charset="0"/>
              </a:rPr>
              <a:t>&lt;&lt;</a:t>
            </a:r>
            <a:r>
              <a:rPr lang="en-US" altLang="zh-CN" sz="2000" b="1" dirty="0" err="1" smtClean="0">
                <a:latin typeface="Courier New" pitchFamily="49" charset="0"/>
                <a:cs typeface="Courier New" pitchFamily="49" charset="0"/>
              </a:rPr>
              <a:t>endl</a:t>
            </a:r>
            <a:r>
              <a:rPr lang="en-US" altLang="zh-CN" sz="2000" b="1" dirty="0" smtClean="0">
                <a:latin typeface="Courier New" pitchFamily="49" charset="0"/>
                <a:cs typeface="Courier New" pitchFamily="49" charset="0"/>
              </a:rPr>
              <a:t>;</a:t>
            </a:r>
          </a:p>
          <a:p>
            <a:pPr algn="just">
              <a:lnSpc>
                <a:spcPct val="90000"/>
              </a:lnSpc>
              <a:spcBef>
                <a:spcPts val="0"/>
              </a:spcBef>
              <a:buFont typeface="Arial" charset="0"/>
              <a:buNone/>
            </a:pPr>
            <a:r>
              <a:rPr lang="en-US" altLang="zh-CN" sz="2000" b="1" dirty="0" smtClean="0">
                <a:solidFill>
                  <a:srgbClr val="FF0000"/>
                </a:solidFill>
                <a:latin typeface="Courier New" pitchFamily="49" charset="0"/>
                <a:cs typeface="Courier New" pitchFamily="49" charset="0"/>
              </a:rPr>
              <a:t>}</a:t>
            </a:r>
            <a:r>
              <a:rPr lang="en-US" altLang="zh-CN" sz="2000" b="1" dirty="0" smtClean="0">
                <a:solidFill>
                  <a:schemeClr val="tx2"/>
                </a:solidFill>
                <a:latin typeface="Courier New" pitchFamily="49" charset="0"/>
                <a:cs typeface="Courier New" pitchFamily="49" charset="0"/>
              </a:rPr>
              <a:t>  </a:t>
            </a:r>
          </a:p>
          <a:p>
            <a:pPr algn="just">
              <a:lnSpc>
                <a:spcPct val="90000"/>
              </a:lnSpc>
              <a:spcBef>
                <a:spcPts val="0"/>
              </a:spcBef>
              <a:buFont typeface="Arial" charset="0"/>
              <a:buNone/>
            </a:pPr>
            <a:endParaRPr lang="zh-CN" altLang="en-US" sz="20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1831410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p:cNvPicPr>
            <a:picLocks noChangeAspect="1" noChangeArrowheads="1"/>
          </p:cNvPicPr>
          <p:nvPr/>
        </p:nvPicPr>
        <p:blipFill>
          <a:blip r:embed="rId2" cstate="print"/>
          <a:srcRect/>
          <a:stretch>
            <a:fillRect/>
          </a:stretch>
        </p:blipFill>
        <p:spPr bwMode="auto">
          <a:xfrm>
            <a:off x="1101725" y="916422"/>
            <a:ext cx="6613525" cy="5692775"/>
          </a:xfrm>
          <a:prstGeom prst="rect">
            <a:avLst/>
          </a:prstGeom>
          <a:noFill/>
          <a:ln w="9525">
            <a:miter lim="800000"/>
            <a:headEnd/>
            <a:tailEnd/>
          </a:ln>
          <a:effectLst/>
        </p:spPr>
      </p:pic>
      <p:pic>
        <p:nvPicPr>
          <p:cNvPr id="15" name="图片 14" descr="参数箭头.png"/>
          <p:cNvPicPr>
            <a:picLocks noChangeAspect="1"/>
          </p:cNvPicPr>
          <p:nvPr/>
        </p:nvPicPr>
        <p:blipFill>
          <a:blip r:embed="rId3" cstate="print"/>
          <a:stretch>
            <a:fillRect/>
          </a:stretch>
        </p:blipFill>
        <p:spPr>
          <a:xfrm>
            <a:off x="2580587" y="764704"/>
            <a:ext cx="5277561" cy="2866345"/>
          </a:xfrm>
          <a:prstGeom prst="rect">
            <a:avLst/>
          </a:prstGeom>
        </p:spPr>
      </p:pic>
      <p:pic>
        <p:nvPicPr>
          <p:cNvPr id="16" name="图片 15" descr="说明箭头.png"/>
          <p:cNvPicPr>
            <a:picLocks noChangeAspect="1"/>
          </p:cNvPicPr>
          <p:nvPr/>
        </p:nvPicPr>
        <p:blipFill>
          <a:blip r:embed="rId4" cstate="print"/>
          <a:stretch>
            <a:fillRect/>
          </a:stretch>
        </p:blipFill>
        <p:spPr>
          <a:xfrm>
            <a:off x="680515" y="806262"/>
            <a:ext cx="7455943" cy="606514"/>
          </a:xfrm>
          <a:prstGeom prst="rect">
            <a:avLst/>
          </a:prstGeom>
        </p:spPr>
      </p:pic>
      <p:pic>
        <p:nvPicPr>
          <p:cNvPr id="18" name="图片 17" descr="返回箭头.png"/>
          <p:cNvPicPr>
            <a:picLocks noChangeAspect="1"/>
          </p:cNvPicPr>
          <p:nvPr/>
        </p:nvPicPr>
        <p:blipFill>
          <a:blip r:embed="rId5" cstate="print"/>
          <a:stretch>
            <a:fillRect/>
          </a:stretch>
        </p:blipFill>
        <p:spPr>
          <a:xfrm>
            <a:off x="71406" y="3916801"/>
            <a:ext cx="3929090" cy="382704"/>
          </a:xfrm>
          <a:prstGeom prst="rect">
            <a:avLst/>
          </a:prstGeom>
        </p:spPr>
      </p:pic>
      <p:pic>
        <p:nvPicPr>
          <p:cNvPr id="19" name="图片 18" descr="调用箭头.png"/>
          <p:cNvPicPr>
            <a:picLocks noChangeAspect="1"/>
          </p:cNvPicPr>
          <p:nvPr/>
        </p:nvPicPr>
        <p:blipFill>
          <a:blip r:embed="rId6" cstate="print"/>
          <a:stretch>
            <a:fillRect/>
          </a:stretch>
        </p:blipFill>
        <p:spPr>
          <a:xfrm>
            <a:off x="2071670" y="3988239"/>
            <a:ext cx="5143536" cy="1869417"/>
          </a:xfrm>
          <a:prstGeom prst="rect">
            <a:avLst/>
          </a:prstGeom>
        </p:spPr>
      </p:pic>
      <p:sp>
        <p:nvSpPr>
          <p:cNvPr id="7" name="矩形 6">
            <a:hlinkClick r:id="rId7"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72798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down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trips(down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trips(upRigh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96752"/>
            <a:ext cx="8892480" cy="5029200"/>
          </a:xfrm>
        </p:spPr>
        <p:txBody>
          <a:bodyPr/>
          <a:lstStyle/>
          <a:p>
            <a:pPr algn="just">
              <a:lnSpc>
                <a:spcPct val="90000"/>
              </a:lnSpc>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r>
              <a:rPr lang="en-US" altLang="zh-CN" sz="2400" b="1" dirty="0" smtClean="0">
                <a:latin typeface="Courier New" pitchFamily="49" charset="0"/>
                <a:cs typeface="Courier New" pitchFamily="49" charset="0"/>
              </a:rPr>
              <a:t>()</a:t>
            </a:r>
            <a:r>
              <a:rPr lang="en-US" altLang="zh-CN" sz="2400" b="1" dirty="0" smtClean="0">
                <a:solidFill>
                  <a:srgbClr val="00B050"/>
                </a:solidFill>
                <a:latin typeface="Courier New" pitchFamily="49" charset="0"/>
                <a:cs typeface="Courier New" pitchFamily="49" charset="0"/>
              </a:rPr>
              <a:t>//</a:t>
            </a:r>
            <a:r>
              <a:rPr lang="zh-CN" altLang="en-US" sz="2400" b="1" dirty="0" smtClean="0">
                <a:solidFill>
                  <a:srgbClr val="00B050"/>
                </a:solidFill>
                <a:latin typeface="Courier New" pitchFamily="49" charset="0"/>
                <a:cs typeface="Courier New" pitchFamily="49" charset="0"/>
              </a:rPr>
              <a:t>程序文件</a:t>
            </a:r>
            <a:r>
              <a:rPr lang="en-US" altLang="zh-CN" sz="2400" b="1" dirty="0" smtClean="0">
                <a:solidFill>
                  <a:srgbClr val="00B050"/>
                </a:solidFill>
                <a:latin typeface="Courier New" pitchFamily="49" charset="0"/>
                <a:cs typeface="Courier New" pitchFamily="49" charset="0"/>
              </a:rPr>
              <a:t>2</a:t>
            </a:r>
          </a:p>
          <a:p>
            <a:pPr algn="just">
              <a:lnSpc>
                <a:spcPct val="90000"/>
              </a:lnSpc>
              <a:spcBef>
                <a:spcPts val="0"/>
              </a:spcBef>
              <a:buNone/>
            </a:pPr>
            <a:r>
              <a:rPr lang="en-US" altLang="zh-CN" sz="2400" b="1" dirty="0" smtClean="0">
                <a:latin typeface="Courier New" pitchFamily="49" charset="0"/>
                <a:cs typeface="Courier New" pitchFamily="49" charset="0"/>
              </a:rPr>
              <a:t>{</a:t>
            </a:r>
            <a:endParaRPr lang="en-US" altLang="zh-CN" sz="2400" b="1" dirty="0">
              <a:latin typeface="Courier New" pitchFamily="49" charset="0"/>
              <a:cs typeface="Courier New" pitchFamily="49" charset="0"/>
            </a:endParaRPr>
          </a:p>
          <a:p>
            <a:pPr algn="just">
              <a:lnSpc>
                <a:spcPct val="90000"/>
              </a:lnSpc>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 main -- </a:t>
            </a:r>
            <a:r>
              <a:rPr lang="en-US" altLang="zh-CN" sz="2400" b="1" dirty="0" err="1">
                <a:latin typeface="Courier New" pitchFamily="49" charset="0"/>
                <a:cs typeface="Courier New" pitchFamily="49" charset="0"/>
              </a:rPr>
              <a:t>x,ch</a:t>
            </a:r>
            <a:r>
              <a:rPr lang="en-US" altLang="zh-CN" sz="2400" b="1" dirty="0">
                <a:latin typeface="Courier New" pitchFamily="49" charset="0"/>
                <a:cs typeface="Courier New" pitchFamily="49" charset="0"/>
              </a:rPr>
              <a:t>="&lt;&lt;</a:t>
            </a:r>
            <a:r>
              <a:rPr lang="en-US" altLang="zh-CN" sz="2400" b="1" dirty="0">
                <a:solidFill>
                  <a:schemeClr val="tx2"/>
                </a:solidFill>
                <a:latin typeface="Courier New" pitchFamily="49" charset="0"/>
                <a:cs typeface="Courier New" pitchFamily="49" charset="0"/>
              </a:rPr>
              <a:t>x</a:t>
            </a:r>
            <a:r>
              <a:rPr lang="en-US" altLang="zh-CN" sz="2400" b="1" dirty="0">
                <a:latin typeface="Courier New" pitchFamily="49" charset="0"/>
                <a:cs typeface="Courier New" pitchFamily="49" charset="0"/>
              </a:rPr>
              <a:t>&lt;&lt;", "&lt;&lt;</a:t>
            </a:r>
            <a:r>
              <a:rPr lang="en-US" altLang="zh-CN" sz="2400" b="1" dirty="0" err="1">
                <a:solidFill>
                  <a:schemeClr val="tx2"/>
                </a:solidFill>
                <a:latin typeface="Courier New" pitchFamily="49" charset="0"/>
                <a:cs typeface="Courier New" pitchFamily="49" charset="0"/>
              </a:rPr>
              <a:t>ch</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lnSpc>
                <a:spcPct val="90000"/>
              </a:lnSpc>
              <a:spcBef>
                <a:spcPts val="0"/>
              </a:spcBef>
              <a:buNone/>
            </a:pPr>
            <a:r>
              <a:rPr lang="en-US" altLang="zh-CN" sz="2400" b="1" dirty="0">
                <a:latin typeface="Courier New" pitchFamily="49" charset="0"/>
                <a:cs typeface="Courier New" pitchFamily="49" charset="0"/>
              </a:rPr>
              <a:t>	func1(x);</a:t>
            </a:r>
          </a:p>
          <a:p>
            <a:pPr algn="just">
              <a:lnSpc>
                <a:spcPct val="90000"/>
              </a:lnSpc>
              <a:spcBef>
                <a:spcPts val="0"/>
              </a:spcBef>
              <a:buNone/>
            </a:pPr>
            <a:r>
              <a:rPr lang="en-US" altLang="zh-CN" sz="2400" b="1" dirty="0">
                <a:latin typeface="Courier New" pitchFamily="49" charset="0"/>
                <a:cs typeface="Courier New" pitchFamily="49" charset="0"/>
              </a:rPr>
              <a:t>	func2();</a:t>
            </a:r>
          </a:p>
          <a:p>
            <a:pPr algn="just">
              <a:lnSpc>
                <a:spcPct val="90000"/>
              </a:lnSpc>
              <a:spcBef>
                <a:spcPts val="0"/>
              </a:spcBef>
              <a:buNone/>
            </a:pPr>
            <a:r>
              <a:rPr lang="en-US" altLang="zh-CN" sz="2400" b="1" dirty="0">
                <a:latin typeface="Courier New" pitchFamily="49" charset="0"/>
                <a:cs typeface="Courier New" pitchFamily="49" charset="0"/>
              </a:rPr>
              <a:t>}</a:t>
            </a:r>
          </a:p>
          <a:p>
            <a:pPr algn="just">
              <a:lnSpc>
                <a:spcPct val="90000"/>
              </a:lnSpc>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func1(</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solidFill>
                  <a:schemeClr val="accent6">
                    <a:lumMod val="75000"/>
                  </a:schemeClr>
                </a:solidFill>
                <a:latin typeface="Courier New" pitchFamily="49" charset="0"/>
                <a:cs typeface="Courier New" pitchFamily="49" charset="0"/>
              </a:rPr>
              <a:t>ii</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chemeClr val="accent6">
                    <a:lumMod val="75000"/>
                  </a:schemeClr>
                </a:solidFill>
                <a:latin typeface="Courier New" pitchFamily="49" charset="0"/>
                <a:cs typeface="Courier New" pitchFamily="49" charset="0"/>
              </a:rPr>
              <a:t>{</a:t>
            </a:r>
          </a:p>
          <a:p>
            <a:pPr algn="just">
              <a:lnSpc>
                <a:spcPct val="90000"/>
              </a:lnSpc>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smtClean="0">
                <a:solidFill>
                  <a:schemeClr val="accent6">
                    <a:lumMod val="75000"/>
                  </a:schemeClr>
                </a:solidFill>
                <a:latin typeface="Courier New" pitchFamily="49" charset="0"/>
                <a:cs typeface="Courier New" pitchFamily="49" charset="0"/>
              </a:rPr>
              <a:t>i</a:t>
            </a:r>
            <a:r>
              <a:rPr lang="en-US" altLang="zh-CN" sz="2400" b="1" dirty="0" smtClean="0">
                <a:solidFill>
                  <a:schemeClr val="accent6">
                    <a:lumMod val="75000"/>
                  </a:schemeClr>
                </a:solidFill>
                <a:latin typeface="Courier New" pitchFamily="49" charset="0"/>
                <a:cs typeface="Courier New" pitchFamily="49" charset="0"/>
              </a:rPr>
              <a:t> </a:t>
            </a:r>
            <a:r>
              <a:rPr lang="en-US" altLang="zh-CN" sz="2400" b="1" dirty="0" smtClean="0">
                <a:latin typeface="Courier New" pitchFamily="49" charset="0"/>
                <a:cs typeface="Courier New" pitchFamily="49" charset="0"/>
              </a:rPr>
              <a:t>= 21111</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函数级</a:t>
            </a:r>
            <a:r>
              <a:rPr lang="en-US" altLang="zh-CN" sz="2400" b="1" dirty="0" err="1">
                <a:solidFill>
                  <a:srgbClr val="00B050"/>
                </a:solidFill>
                <a:latin typeface="Courier New" pitchFamily="49" charset="0"/>
                <a:cs typeface="Courier New" pitchFamily="49" charset="0"/>
              </a:rPr>
              <a:t>i</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与</a:t>
            </a:r>
            <a:r>
              <a:rPr lang="en-US" altLang="zh-CN" sz="2400" b="1" dirty="0">
                <a:solidFill>
                  <a:srgbClr val="00B050"/>
                </a:solidFill>
                <a:latin typeface="Courier New" pitchFamily="49" charset="0"/>
                <a:cs typeface="Courier New" pitchFamily="49" charset="0"/>
              </a:rPr>
              <a:t>func2</a:t>
            </a:r>
            <a:r>
              <a:rPr lang="zh-CN" altLang="en-US" sz="2400" b="1" dirty="0">
                <a:solidFill>
                  <a:srgbClr val="00B050"/>
                </a:solidFill>
                <a:latin typeface="Courier New" pitchFamily="49" charset="0"/>
                <a:cs typeface="Courier New" pitchFamily="49" charset="0"/>
              </a:rPr>
              <a:t>中</a:t>
            </a:r>
            <a:r>
              <a:rPr lang="en-US" altLang="zh-CN" sz="2400" b="1" dirty="0" err="1">
                <a:solidFill>
                  <a:srgbClr val="00B050"/>
                </a:solidFill>
                <a:latin typeface="Courier New" pitchFamily="49" charset="0"/>
                <a:cs typeface="Courier New" pitchFamily="49" charset="0"/>
              </a:rPr>
              <a:t>i</a:t>
            </a:r>
            <a:r>
              <a:rPr lang="zh-CN" altLang="en-US" sz="2400" b="1" dirty="0">
                <a:solidFill>
                  <a:srgbClr val="00B050"/>
                </a:solidFill>
                <a:latin typeface="Courier New" pitchFamily="49" charset="0"/>
                <a:cs typeface="Courier New" pitchFamily="49" charset="0"/>
              </a:rPr>
              <a:t>重名但不相干</a:t>
            </a:r>
          </a:p>
          <a:p>
            <a:pPr algn="just">
              <a:lnSpc>
                <a:spcPct val="90000"/>
              </a:lnSpc>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smtClean="0">
                <a:solidFill>
                  <a:schemeClr val="accent6">
                    <a:lumMod val="75000"/>
                  </a:schemeClr>
                </a:solidFill>
                <a:latin typeface="Courier New" pitchFamily="49" charset="0"/>
                <a:cs typeface="Courier New" pitchFamily="49" charset="0"/>
              </a:rPr>
              <a:t>x</a:t>
            </a:r>
            <a:r>
              <a:rPr lang="en-US" altLang="zh-CN" sz="2400" b="1" dirty="0" smtClean="0">
                <a:latin typeface="Courier New" pitchFamily="49" charset="0"/>
                <a:cs typeface="Courier New" pitchFamily="49" charset="0"/>
              </a:rPr>
              <a:t> = 201</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 func1 -- ii="&lt;&lt;</a:t>
            </a:r>
            <a:r>
              <a:rPr lang="en-US" altLang="zh-CN" sz="2400" b="1" dirty="0">
                <a:solidFill>
                  <a:schemeClr val="accent6">
                    <a:lumMod val="75000"/>
                  </a:schemeClr>
                </a:solidFill>
                <a:latin typeface="Courier New" pitchFamily="49" charset="0"/>
                <a:cs typeface="Courier New" pitchFamily="49" charset="0"/>
              </a:rPr>
              <a:t>ii</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lnSpc>
                <a:spcPct val="90000"/>
              </a:lnSpc>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 func1 -- </a:t>
            </a:r>
            <a:r>
              <a:rPr lang="en-US" altLang="zh-CN" sz="2400" b="1" dirty="0" err="1">
                <a:latin typeface="Courier New" pitchFamily="49" charset="0"/>
                <a:cs typeface="Courier New" pitchFamily="49" charset="0"/>
              </a:rPr>
              <a:t>x,ch</a:t>
            </a:r>
            <a:r>
              <a:rPr lang="en-US" altLang="zh-CN" sz="2400" b="1" dirty="0">
                <a:latin typeface="Courier New" pitchFamily="49" charset="0"/>
                <a:cs typeface="Courier New" pitchFamily="49" charset="0"/>
              </a:rPr>
              <a:t>="&lt;&lt;</a:t>
            </a:r>
            <a:r>
              <a:rPr lang="en-US" altLang="zh-CN" sz="2400" b="1" dirty="0">
                <a:solidFill>
                  <a:schemeClr val="accent6">
                    <a:lumMod val="75000"/>
                  </a:schemeClr>
                </a:solidFill>
                <a:latin typeface="Courier New" pitchFamily="49" charset="0"/>
                <a:cs typeface="Courier New" pitchFamily="49" charset="0"/>
              </a:rPr>
              <a:t>x</a:t>
            </a:r>
            <a:r>
              <a:rPr lang="en-US" altLang="zh-CN" sz="2400" b="1" dirty="0">
                <a:latin typeface="Courier New" pitchFamily="49" charset="0"/>
                <a:cs typeface="Courier New" pitchFamily="49" charset="0"/>
              </a:rPr>
              <a:t>&lt;&lt;", "&lt;&lt;</a:t>
            </a:r>
            <a:r>
              <a:rPr lang="en-US" altLang="zh-CN" sz="2400" b="1" dirty="0" err="1">
                <a:solidFill>
                  <a:srgbClr val="86006A"/>
                </a:solidFill>
                <a:latin typeface="Courier New" pitchFamily="49" charset="0"/>
                <a:cs typeface="Courier New" pitchFamily="49" charset="0"/>
              </a:rPr>
              <a:t>ch</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lnSpc>
                <a:spcPct val="90000"/>
              </a:lnSpc>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 func1 --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a:t>
            </a:r>
            <a:r>
              <a:rPr lang="en-US" altLang="zh-CN" sz="2400" b="1" dirty="0" err="1">
                <a:solidFill>
                  <a:schemeClr val="accent6">
                    <a:lumMod val="75000"/>
                  </a:schemeClr>
                </a:solidFill>
                <a:latin typeface="Courier New" pitchFamily="49" charset="0"/>
                <a:cs typeface="Courier New" pitchFamily="49" charset="0"/>
              </a:rPr>
              <a:t>i</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lnSpc>
                <a:spcPct val="90000"/>
              </a:lnSpc>
              <a:spcBef>
                <a:spcPts val="0"/>
              </a:spcBef>
              <a:buNone/>
            </a:pPr>
            <a:r>
              <a:rPr lang="en-US" altLang="zh-CN" sz="2400" b="1" dirty="0">
                <a:solidFill>
                  <a:schemeClr val="accent6">
                    <a:lumMod val="75000"/>
                  </a:schemeClr>
                </a:solidFill>
                <a:latin typeface="Courier New" pitchFamily="49" charset="0"/>
                <a:cs typeface="Courier New" pitchFamily="49" charset="0"/>
              </a:rPr>
              <a:t>}</a:t>
            </a:r>
            <a:endParaRPr lang="zh-CN" altLang="en-US" sz="2400" b="1" dirty="0">
              <a:solidFill>
                <a:schemeClr val="accent6">
                  <a:lumMod val="75000"/>
                </a:schemeClr>
              </a:solidFill>
              <a:latin typeface="Courier New" pitchFamily="49" charset="0"/>
              <a:cs typeface="Courier New" pitchFamily="49" charset="0"/>
            </a:endParaRP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4897929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859" y="1340768"/>
            <a:ext cx="8229600" cy="4500562"/>
          </a:xfrm>
        </p:spPr>
        <p:txBody>
          <a:bodyPr/>
          <a:lstStyle/>
          <a:p>
            <a:pPr algn="just">
              <a:buNone/>
            </a:pPr>
            <a:r>
              <a:rPr lang="zh-CN" altLang="en-US" dirty="0">
                <a:solidFill>
                  <a:schemeClr val="accent6">
                    <a:lumMod val="75000"/>
                  </a:schemeClr>
                </a:solidFill>
                <a:latin typeface="Courier New" pitchFamily="49" charset="0"/>
                <a:cs typeface="Courier New" pitchFamily="49" charset="0"/>
              </a:rPr>
              <a:t>程序执行后的显示结果如下：</a:t>
            </a:r>
          </a:p>
          <a:p>
            <a:pPr algn="just">
              <a:buNone/>
            </a:pPr>
            <a:r>
              <a:rPr lang="en-US" altLang="zh-CN" b="1" dirty="0">
                <a:latin typeface="Courier New" pitchFamily="49" charset="0"/>
                <a:cs typeface="Courier New" pitchFamily="49" charset="0"/>
              </a:rPr>
              <a:t>in main -- </a:t>
            </a:r>
            <a:r>
              <a:rPr lang="en-US" altLang="zh-CN" b="1" dirty="0" err="1">
                <a:latin typeface="Courier New" pitchFamily="49" charset="0"/>
                <a:cs typeface="Courier New" pitchFamily="49" charset="0"/>
              </a:rPr>
              <a:t>x,ch</a:t>
            </a:r>
            <a:r>
              <a:rPr lang="en-US" altLang="zh-CN" b="1" dirty="0">
                <a:latin typeface="Courier New" pitchFamily="49" charset="0"/>
                <a:cs typeface="Courier New" pitchFamily="49" charset="0"/>
              </a:rPr>
              <a:t>=11, 1</a:t>
            </a:r>
          </a:p>
          <a:p>
            <a:pPr algn="just">
              <a:buNone/>
            </a:pPr>
            <a:r>
              <a:rPr lang="en-US" altLang="zh-CN" b="1" dirty="0">
                <a:latin typeface="Courier New" pitchFamily="49" charset="0"/>
                <a:cs typeface="Courier New" pitchFamily="49" charset="0"/>
              </a:rPr>
              <a:t>in func1 -- ii=11</a:t>
            </a:r>
          </a:p>
          <a:p>
            <a:pPr algn="just">
              <a:buNone/>
            </a:pPr>
            <a:r>
              <a:rPr lang="en-US" altLang="zh-CN" b="1" dirty="0">
                <a:latin typeface="Courier New" pitchFamily="49" charset="0"/>
                <a:cs typeface="Courier New" pitchFamily="49" charset="0"/>
              </a:rPr>
              <a:t>in func1 -- </a:t>
            </a:r>
            <a:r>
              <a:rPr lang="en-US" altLang="zh-CN" b="1" dirty="0" err="1">
                <a:latin typeface="Courier New" pitchFamily="49" charset="0"/>
                <a:cs typeface="Courier New" pitchFamily="49" charset="0"/>
              </a:rPr>
              <a:t>x,ch</a:t>
            </a:r>
            <a:r>
              <a:rPr lang="en-US" altLang="zh-CN" b="1" dirty="0">
                <a:latin typeface="Courier New" pitchFamily="49" charset="0"/>
                <a:cs typeface="Courier New" pitchFamily="49" charset="0"/>
              </a:rPr>
              <a:t>=201, 1</a:t>
            </a:r>
          </a:p>
          <a:p>
            <a:pPr algn="just">
              <a:buNone/>
            </a:pPr>
            <a:r>
              <a:rPr lang="en-US" altLang="zh-CN" b="1" dirty="0">
                <a:latin typeface="Courier New" pitchFamily="49" charset="0"/>
                <a:cs typeface="Courier New" pitchFamily="49" charset="0"/>
              </a:rPr>
              <a:t>in func1 --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=21111</a:t>
            </a:r>
          </a:p>
          <a:p>
            <a:pPr algn="just">
              <a:buNone/>
            </a:pPr>
            <a:r>
              <a:rPr lang="en-US" altLang="zh-CN" b="1" dirty="0">
                <a:latin typeface="Courier New" pitchFamily="49" charset="0"/>
                <a:cs typeface="Courier New" pitchFamily="49" charset="0"/>
              </a:rPr>
              <a:t>in func2 -- </a:t>
            </a:r>
            <a:r>
              <a:rPr lang="en-US" altLang="zh-CN" b="1" dirty="0" err="1">
                <a:latin typeface="Courier New" pitchFamily="49" charset="0"/>
                <a:cs typeface="Courier New" pitchFamily="49" charset="0"/>
              </a:rPr>
              <a:t>x,ch</a:t>
            </a:r>
            <a:r>
              <a:rPr lang="en-US" altLang="zh-CN" b="1" dirty="0">
                <a:latin typeface="Courier New" pitchFamily="49" charset="0"/>
                <a:cs typeface="Courier New" pitchFamily="49" charset="0"/>
              </a:rPr>
              <a:t>=11, 202.2</a:t>
            </a:r>
          </a:p>
          <a:p>
            <a:pPr algn="just">
              <a:buNone/>
            </a:pPr>
            <a:r>
              <a:rPr lang="en-US" altLang="zh-CN" b="1" dirty="0">
                <a:latin typeface="Courier New" pitchFamily="49" charset="0"/>
                <a:cs typeface="Courier New" pitchFamily="49" charset="0"/>
              </a:rPr>
              <a:t>in func2 --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=22222</a:t>
            </a:r>
            <a:endParaRPr lang="zh-CN" altLang="en-US" b="1"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a:t>
            </a:r>
            <a:r>
              <a:rPr lang="zh-CN" altLang="en-US" sz="1200" b="1"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89702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的内存布局</a:t>
            </a:r>
            <a:endParaRPr lang="en-US" altLang="zh-CN" dirty="0"/>
          </a:p>
        </p:txBody>
      </p:sp>
      <p:sp>
        <p:nvSpPr>
          <p:cNvPr id="3" name="内容占位符 2"/>
          <p:cNvSpPr>
            <a:spLocks noGrp="1"/>
          </p:cNvSpPr>
          <p:nvPr>
            <p:ph idx="1"/>
          </p:nvPr>
        </p:nvSpPr>
        <p:spPr/>
        <p:txBody>
          <a:bodyPr/>
          <a:lstStyle/>
          <a:p>
            <a:r>
              <a:rPr kumimoji="1" lang="zh-CN" altLang="en-US" dirty="0" smtClean="0">
                <a:latin typeface="隶书" pitchFamily="49" charset="-122"/>
              </a:rPr>
              <a:t>操作系统</a:t>
            </a:r>
            <a:r>
              <a:rPr kumimoji="1" lang="zh-CN" altLang="en-US" dirty="0">
                <a:latin typeface="隶书" pitchFamily="49" charset="-122"/>
              </a:rPr>
              <a:t>为一个</a:t>
            </a:r>
            <a:r>
              <a:rPr kumimoji="1" lang="en-US" altLang="zh-CN" dirty="0">
                <a:latin typeface="隶书" pitchFamily="49" charset="-122"/>
              </a:rPr>
              <a:t>C++</a:t>
            </a:r>
            <a:r>
              <a:rPr kumimoji="1" lang="zh-CN" altLang="en-US" dirty="0">
                <a:latin typeface="隶书" pitchFamily="49" charset="-122"/>
              </a:rPr>
              <a:t>程序的运行所分配的内存分为四个区域</a:t>
            </a:r>
            <a:endParaRPr kumimoji="1" lang="zh-CN" altLang="en-US" b="1" dirty="0">
              <a:solidFill>
                <a:srgbClr val="006600"/>
              </a:solidFill>
              <a:latin typeface="隶书" pitchFamily="49" charset="-122"/>
              <a:ea typeface="宋体" charset="-122"/>
            </a:endParaRPr>
          </a:p>
        </p:txBody>
      </p:sp>
      <p:grpSp>
        <p:nvGrpSpPr>
          <p:cNvPr id="6" name="Group 37"/>
          <p:cNvGrpSpPr>
            <a:grpSpLocks/>
          </p:cNvGrpSpPr>
          <p:nvPr/>
        </p:nvGrpSpPr>
        <p:grpSpPr bwMode="auto">
          <a:xfrm>
            <a:off x="2468576" y="2996952"/>
            <a:ext cx="3759608" cy="3218130"/>
            <a:chOff x="1548" y="1733"/>
            <a:chExt cx="2540" cy="2112"/>
          </a:xfrm>
        </p:grpSpPr>
        <p:sp>
          <p:nvSpPr>
            <p:cNvPr id="7" name="Rectangle 9"/>
            <p:cNvSpPr>
              <a:spLocks noChangeArrowheads="1"/>
            </p:cNvSpPr>
            <p:nvPr/>
          </p:nvSpPr>
          <p:spPr bwMode="auto">
            <a:xfrm>
              <a:off x="1644" y="2167"/>
              <a:ext cx="2334" cy="465"/>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mn-ea"/>
                  <a:ea typeface="+mn-ea"/>
                </a:rPr>
                <a:t>栈区（函数局部数据）</a:t>
              </a:r>
            </a:p>
          </p:txBody>
        </p:sp>
        <p:sp>
          <p:nvSpPr>
            <p:cNvPr id="8" name="Rectangle 15"/>
            <p:cNvSpPr>
              <a:spLocks noChangeArrowheads="1"/>
            </p:cNvSpPr>
            <p:nvPr/>
          </p:nvSpPr>
          <p:spPr bwMode="auto">
            <a:xfrm>
              <a:off x="1644" y="2978"/>
              <a:ext cx="2334" cy="431"/>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mn-ea"/>
                  <a:ea typeface="+mn-ea"/>
                </a:rPr>
                <a:t>全局数据区</a:t>
              </a:r>
              <a:r>
                <a:rPr kumimoji="1" lang="en-US" altLang="zh-CN" sz="2400" b="1" dirty="0">
                  <a:solidFill>
                    <a:srgbClr val="006600"/>
                  </a:solidFill>
                  <a:latin typeface="+mn-ea"/>
                  <a:ea typeface="+mn-ea"/>
                </a:rPr>
                <a:t>(</a:t>
              </a:r>
              <a:r>
                <a:rPr kumimoji="1" lang="zh-CN" altLang="en-US" sz="2400" b="1" dirty="0">
                  <a:solidFill>
                    <a:srgbClr val="006600"/>
                  </a:solidFill>
                  <a:latin typeface="+mn-ea"/>
                  <a:ea typeface="+mn-ea"/>
                </a:rPr>
                <a:t>全局、静态</a:t>
              </a:r>
              <a:r>
                <a:rPr kumimoji="1" lang="en-US" altLang="zh-CN" sz="2400" b="1" dirty="0">
                  <a:solidFill>
                    <a:srgbClr val="006600"/>
                  </a:solidFill>
                  <a:latin typeface="+mn-ea"/>
                  <a:ea typeface="+mn-ea"/>
                </a:rPr>
                <a:t>)</a:t>
              </a:r>
            </a:p>
          </p:txBody>
        </p:sp>
        <p:sp>
          <p:nvSpPr>
            <p:cNvPr id="9" name="Rectangle 18"/>
            <p:cNvSpPr>
              <a:spLocks noChangeArrowheads="1"/>
            </p:cNvSpPr>
            <p:nvPr/>
          </p:nvSpPr>
          <p:spPr bwMode="auto">
            <a:xfrm>
              <a:off x="1644" y="3409"/>
              <a:ext cx="2334" cy="432"/>
            </a:xfrm>
            <a:prstGeom prst="rect">
              <a:avLst/>
            </a:prstGeom>
            <a:noFill/>
            <a:ln w="9525">
              <a:noFill/>
              <a:miter lim="800000"/>
              <a:headEnd/>
              <a:tailEnd/>
            </a:ln>
            <a:effectLst/>
          </p:spPr>
          <p:txBody>
            <a:bodyPr anchor="ctr"/>
            <a:lstStyle/>
            <a:p>
              <a:r>
                <a:rPr kumimoji="1" lang="zh-CN" altLang="en-US" sz="2400" b="1" dirty="0">
                  <a:solidFill>
                    <a:srgbClr val="006600"/>
                  </a:solidFill>
                  <a:latin typeface="+mn-ea"/>
                  <a:ea typeface="+mn-ea"/>
                </a:rPr>
                <a:t>代码区（程序代码）</a:t>
              </a:r>
            </a:p>
          </p:txBody>
        </p:sp>
        <p:sp>
          <p:nvSpPr>
            <p:cNvPr id="10" name="Rectangle 25"/>
            <p:cNvSpPr>
              <a:spLocks noChangeArrowheads="1"/>
            </p:cNvSpPr>
            <p:nvPr/>
          </p:nvSpPr>
          <p:spPr bwMode="auto">
            <a:xfrm>
              <a:off x="1661" y="2614"/>
              <a:ext cx="2006" cy="303"/>
            </a:xfrm>
            <a:prstGeom prst="rect">
              <a:avLst/>
            </a:prstGeom>
            <a:noFill/>
            <a:ln w="9525" algn="ctr">
              <a:noFill/>
              <a:miter lim="800000"/>
              <a:headEnd/>
              <a:tailEnd/>
            </a:ln>
            <a:effectLst/>
          </p:spPr>
          <p:txBody>
            <a:bodyPr wrap="none">
              <a:spAutoFit/>
            </a:bodyPr>
            <a:lstStyle/>
            <a:p>
              <a:r>
                <a:rPr kumimoji="1" lang="zh-CN" altLang="en-US" sz="2400" b="1" dirty="0">
                  <a:solidFill>
                    <a:srgbClr val="006600"/>
                  </a:solidFill>
                  <a:latin typeface="+mn-ea"/>
                  <a:ea typeface="+mn-ea"/>
                </a:rPr>
                <a:t>（主函数局部数据）</a:t>
              </a:r>
            </a:p>
          </p:txBody>
        </p:sp>
        <p:sp>
          <p:nvSpPr>
            <p:cNvPr id="11" name="Rectangle 26"/>
            <p:cNvSpPr>
              <a:spLocks noChangeArrowheads="1"/>
            </p:cNvSpPr>
            <p:nvPr/>
          </p:nvSpPr>
          <p:spPr bwMode="auto">
            <a:xfrm>
              <a:off x="1644" y="1735"/>
              <a:ext cx="2334" cy="432"/>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mn-ea"/>
                  <a:ea typeface="+mn-ea"/>
                </a:rPr>
                <a:t>自由存储区 </a:t>
              </a:r>
              <a:r>
                <a:rPr kumimoji="1" lang="en-US" altLang="zh-CN" sz="2400" b="1" dirty="0">
                  <a:solidFill>
                    <a:srgbClr val="006600"/>
                  </a:solidFill>
                  <a:latin typeface="+mn-ea"/>
                  <a:ea typeface="+mn-ea"/>
                </a:rPr>
                <a:t>(</a:t>
              </a:r>
              <a:r>
                <a:rPr kumimoji="1" lang="zh-CN" altLang="en-US" sz="2400" b="1" dirty="0">
                  <a:solidFill>
                    <a:srgbClr val="006600"/>
                  </a:solidFill>
                  <a:latin typeface="+mn-ea"/>
                  <a:ea typeface="+mn-ea"/>
                </a:rPr>
                <a:t>动态数据</a:t>
              </a:r>
              <a:r>
                <a:rPr kumimoji="1" lang="en-US" altLang="zh-CN" sz="2400" b="1" dirty="0">
                  <a:solidFill>
                    <a:srgbClr val="006600"/>
                  </a:solidFill>
                  <a:latin typeface="+mn-ea"/>
                  <a:ea typeface="+mn-ea"/>
                </a:rPr>
                <a:t>)</a:t>
              </a:r>
            </a:p>
          </p:txBody>
        </p:sp>
        <p:grpSp>
          <p:nvGrpSpPr>
            <p:cNvPr id="12" name="Group 36"/>
            <p:cNvGrpSpPr>
              <a:grpSpLocks/>
            </p:cNvGrpSpPr>
            <p:nvPr/>
          </p:nvGrpSpPr>
          <p:grpSpPr bwMode="auto">
            <a:xfrm>
              <a:off x="1548" y="1733"/>
              <a:ext cx="2540" cy="2112"/>
              <a:chOff x="1548" y="1733"/>
              <a:chExt cx="2540" cy="2112"/>
            </a:xfrm>
          </p:grpSpPr>
          <p:sp>
            <p:nvSpPr>
              <p:cNvPr id="13" name="Rectangle 16"/>
              <p:cNvSpPr>
                <a:spLocks noChangeArrowheads="1"/>
              </p:cNvSpPr>
              <p:nvPr/>
            </p:nvSpPr>
            <p:spPr bwMode="auto">
              <a:xfrm>
                <a:off x="1548" y="2978"/>
                <a:ext cx="2526" cy="431"/>
              </a:xfrm>
              <a:prstGeom prst="rect">
                <a:avLst/>
              </a:prstGeom>
              <a:noFill/>
              <a:ln w="7">
                <a:solidFill>
                  <a:srgbClr val="A0A0A0"/>
                </a:solidFill>
                <a:miter lim="800000"/>
                <a:headEnd/>
                <a:tailEnd/>
              </a:ln>
              <a:effectLst/>
            </p:spPr>
            <p:txBody>
              <a:bodyPr wrap="none"/>
              <a:lstStyle/>
              <a:p>
                <a:endParaRPr lang="zh-CN" altLang="en-US" b="1">
                  <a:latin typeface="+mn-ea"/>
                  <a:ea typeface="+mn-ea"/>
                </a:endParaRPr>
              </a:p>
            </p:txBody>
          </p:sp>
          <p:sp>
            <p:nvSpPr>
              <p:cNvPr id="14" name="Rectangle 33"/>
              <p:cNvSpPr>
                <a:spLocks noChangeArrowheads="1"/>
              </p:cNvSpPr>
              <p:nvPr/>
            </p:nvSpPr>
            <p:spPr bwMode="auto">
              <a:xfrm>
                <a:off x="1548" y="3407"/>
                <a:ext cx="2526" cy="432"/>
              </a:xfrm>
              <a:prstGeom prst="rect">
                <a:avLst/>
              </a:prstGeom>
              <a:noFill/>
              <a:ln w="7">
                <a:solidFill>
                  <a:srgbClr val="A0A0A0"/>
                </a:solidFill>
                <a:miter lim="800000"/>
                <a:headEnd/>
                <a:tailEnd/>
              </a:ln>
              <a:effectLst/>
            </p:spPr>
            <p:txBody>
              <a:bodyPr wrap="none"/>
              <a:lstStyle/>
              <a:p>
                <a:endParaRPr lang="zh-CN" altLang="en-US" b="1">
                  <a:latin typeface="+mn-ea"/>
                  <a:ea typeface="+mn-ea"/>
                </a:endParaRPr>
              </a:p>
            </p:txBody>
          </p:sp>
          <p:sp>
            <p:nvSpPr>
              <p:cNvPr id="15" name="Rectangle 34"/>
              <p:cNvSpPr>
                <a:spLocks noChangeArrowheads="1"/>
              </p:cNvSpPr>
              <p:nvPr/>
            </p:nvSpPr>
            <p:spPr bwMode="auto">
              <a:xfrm>
                <a:off x="1548" y="1733"/>
                <a:ext cx="2526" cy="432"/>
              </a:xfrm>
              <a:prstGeom prst="rect">
                <a:avLst/>
              </a:prstGeom>
              <a:noFill/>
              <a:ln w="7">
                <a:solidFill>
                  <a:srgbClr val="A0A0A0"/>
                </a:solidFill>
                <a:miter lim="800000"/>
                <a:headEnd/>
                <a:tailEnd/>
              </a:ln>
              <a:effectLst/>
            </p:spPr>
            <p:txBody>
              <a:bodyPr wrap="none"/>
              <a:lstStyle/>
              <a:p>
                <a:endParaRPr lang="zh-CN" altLang="en-US" b="1">
                  <a:latin typeface="+mn-ea"/>
                  <a:ea typeface="+mn-ea"/>
                </a:endParaRPr>
              </a:p>
            </p:txBody>
          </p:sp>
          <p:sp>
            <p:nvSpPr>
              <p:cNvPr id="16" name="Rectangle 35"/>
              <p:cNvSpPr>
                <a:spLocks noChangeArrowheads="1"/>
              </p:cNvSpPr>
              <p:nvPr/>
            </p:nvSpPr>
            <p:spPr bwMode="auto">
              <a:xfrm>
                <a:off x="1548" y="1733"/>
                <a:ext cx="2540" cy="2112"/>
              </a:xfrm>
              <a:prstGeom prst="rect">
                <a:avLst/>
              </a:prstGeom>
              <a:noFill/>
              <a:ln w="9525">
                <a:solidFill>
                  <a:srgbClr val="A0A0A0"/>
                </a:solidFill>
                <a:miter lim="800000"/>
                <a:headEnd/>
                <a:tailEnd/>
              </a:ln>
              <a:effectLst/>
            </p:spPr>
            <p:txBody>
              <a:bodyPr wrap="none"/>
              <a:lstStyle/>
              <a:p>
                <a:endParaRPr lang="zh-CN" altLang="en-US" b="1">
                  <a:latin typeface="+mn-ea"/>
                  <a:ea typeface="+mn-ea"/>
                </a:endParaRPr>
              </a:p>
            </p:txBody>
          </p:sp>
        </p:grpSp>
      </p:grpSp>
      <p:sp>
        <p:nvSpPr>
          <p:cNvPr id="17" name="矩形 1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18" name="矩形 1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1" name="矩形 2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22" name="矩形 2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生存期和作用域</a:t>
            </a:r>
            <a:endParaRPr lang="zh-CN" altLang="en-US" sz="1200" b="1" dirty="0">
              <a:solidFill>
                <a:srgbClr val="820064"/>
              </a:solidFill>
              <a:latin typeface="Courier New" pitchFamily="49" charset="0"/>
              <a:cs typeface="Courier New" pitchFamily="49" charset="0"/>
            </a:endParaRPr>
          </a:p>
        </p:txBody>
      </p:sp>
      <p:sp>
        <p:nvSpPr>
          <p:cNvPr id="23" name="矩形 2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全局变量</a:t>
            </a:r>
            <a:r>
              <a:rPr lang="zh-CN" altLang="en-US" sz="1200" b="1" dirty="0">
                <a:solidFill>
                  <a:srgbClr val="820064"/>
                </a:solidFill>
                <a:latin typeface="Courier New" pitchFamily="49" charset="0"/>
                <a:cs typeface="Courier New" pitchFamily="49" charset="0"/>
              </a:rPr>
              <a:t>与局部变量</a:t>
            </a:r>
          </a:p>
        </p:txBody>
      </p:sp>
      <p:sp>
        <p:nvSpPr>
          <p:cNvPr id="24" name="矩形 2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903745010"/>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的内存布局</a:t>
            </a:r>
          </a:p>
        </p:txBody>
      </p:sp>
      <p:sp>
        <p:nvSpPr>
          <p:cNvPr id="3" name="内容占位符 2"/>
          <p:cNvSpPr>
            <a:spLocks noGrp="1"/>
          </p:cNvSpPr>
          <p:nvPr>
            <p:ph idx="1"/>
          </p:nvPr>
        </p:nvSpPr>
        <p:spPr/>
        <p:txBody>
          <a:bodyPr/>
          <a:lstStyle/>
          <a:p>
            <a:r>
              <a:rPr lang="zh-CN" altLang="en-US" dirty="0"/>
              <a:t>存储区域说明：</a:t>
            </a:r>
          </a:p>
          <a:p>
            <a:pPr lvl="1"/>
            <a:r>
              <a:rPr lang="zh-CN" altLang="en-US" dirty="0"/>
              <a:t>代码区（</a:t>
            </a:r>
            <a:r>
              <a:rPr lang="en-US" altLang="zh-CN" dirty="0"/>
              <a:t>Code area</a:t>
            </a:r>
            <a:r>
              <a:rPr lang="zh-CN" altLang="en-US" dirty="0"/>
              <a:t>）：存放程序代码，即程序中各个函数的代码块；</a:t>
            </a:r>
          </a:p>
          <a:p>
            <a:pPr lvl="1"/>
            <a:r>
              <a:rPr lang="zh-CN" altLang="en-US" dirty="0"/>
              <a:t>全局数据区（</a:t>
            </a:r>
            <a:r>
              <a:rPr lang="en-US" altLang="zh-CN" dirty="0"/>
              <a:t>Data area</a:t>
            </a:r>
            <a:r>
              <a:rPr lang="zh-CN" altLang="en-US" dirty="0"/>
              <a:t>）：存放全局数据和静态数据；分配该区时内存全部清零，结果变量的所有字节自动初始化为零</a:t>
            </a:r>
            <a:r>
              <a:rPr lang="zh-CN" altLang="en-US" dirty="0" smtClean="0"/>
              <a:t>。</a:t>
            </a:r>
            <a:endParaRPr lang="en-US" altLang="zh-CN" dirty="0" smtClean="0"/>
          </a:p>
          <a:p>
            <a:pPr lvl="1"/>
            <a:r>
              <a:rPr lang="zh-CN" altLang="en-US" dirty="0"/>
              <a:t>栈区（</a:t>
            </a:r>
            <a:r>
              <a:rPr lang="en-US" altLang="zh-CN" dirty="0"/>
              <a:t>Stack area</a:t>
            </a:r>
            <a:r>
              <a:rPr lang="zh-CN" altLang="en-US" dirty="0"/>
              <a:t>）：存放局部变量，如函数中的变量等；分配栈区时不处理内存，即变量取随机值。</a:t>
            </a:r>
          </a:p>
          <a:p>
            <a:pPr lvl="1"/>
            <a:r>
              <a:rPr lang="zh-CN" altLang="en-US" dirty="0"/>
              <a:t>自由存储区（</a:t>
            </a:r>
            <a:r>
              <a:rPr lang="en-US" altLang="zh-CN" dirty="0"/>
              <a:t>Free store area</a:t>
            </a:r>
            <a:r>
              <a:rPr lang="zh-CN" altLang="en-US" dirty="0"/>
              <a:t>）：存放与指针相关的动态数据。分配自由存储区时不处理内存</a:t>
            </a:r>
            <a:r>
              <a:rPr lang="zh-CN" altLang="en-US" dirty="0" smtClean="0"/>
              <a:t>。</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生存期和作用域</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全局变量</a:t>
            </a:r>
            <a:r>
              <a:rPr lang="zh-CN" altLang="en-US" sz="1200" b="1" dirty="0">
                <a:solidFill>
                  <a:srgbClr val="820064"/>
                </a:solidFill>
                <a:latin typeface="Courier New" pitchFamily="49" charset="0"/>
                <a:cs typeface="Courier New" pitchFamily="49" charset="0"/>
              </a:rPr>
              <a:t>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12883206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a:t>
            </a:r>
            <a:endParaRPr lang="zh-CN" altLang="en-US" dirty="0"/>
          </a:p>
        </p:txBody>
      </p:sp>
      <p:sp>
        <p:nvSpPr>
          <p:cNvPr id="3" name="内容占位符 2"/>
          <p:cNvSpPr>
            <a:spLocks noGrp="1"/>
          </p:cNvSpPr>
          <p:nvPr>
            <p:ph idx="1"/>
          </p:nvPr>
        </p:nvSpPr>
        <p:spPr/>
        <p:txBody>
          <a:bodyPr/>
          <a:lstStyle/>
          <a:p>
            <a:pPr>
              <a:spcBef>
                <a:spcPts val="1200"/>
              </a:spcBef>
            </a:pPr>
            <a:r>
              <a:rPr lang="zh-CN" altLang="en-US" dirty="0" smtClean="0"/>
              <a:t>在</a:t>
            </a:r>
            <a:r>
              <a:rPr lang="zh-CN" altLang="en-US" dirty="0"/>
              <a:t>所有函数（包括主函数）之外定义的变量称为</a:t>
            </a:r>
            <a:r>
              <a:rPr lang="zh-CN" altLang="en-US" dirty="0">
                <a:solidFill>
                  <a:srgbClr val="C00000"/>
                </a:solidFill>
              </a:rPr>
              <a:t>全局变量</a:t>
            </a:r>
            <a:endParaRPr lang="en-US" altLang="zh-CN" dirty="0">
              <a:solidFill>
                <a:srgbClr val="C00000"/>
              </a:solidFill>
            </a:endParaRPr>
          </a:p>
          <a:p>
            <a:pPr>
              <a:spcBef>
                <a:spcPts val="1200"/>
              </a:spcBef>
            </a:pPr>
            <a:r>
              <a:rPr lang="zh-CN" altLang="en-US" dirty="0"/>
              <a:t>全局变量存放在全局数据区，因编译器自动将该区清为全</a:t>
            </a:r>
            <a:r>
              <a:rPr lang="en-US" altLang="zh-CN" dirty="0"/>
              <a:t>0</a:t>
            </a:r>
            <a:r>
              <a:rPr lang="zh-CN" altLang="en-US" dirty="0"/>
              <a:t>，如果用户在定义时不显式给出初始化值，则</a:t>
            </a:r>
            <a:r>
              <a:rPr lang="zh-CN" altLang="en-US" dirty="0">
                <a:solidFill>
                  <a:srgbClr val="C00000"/>
                </a:solidFill>
              </a:rPr>
              <a:t>等效初始化为全</a:t>
            </a:r>
            <a:r>
              <a:rPr lang="en-US" altLang="zh-CN" dirty="0">
                <a:solidFill>
                  <a:srgbClr val="C00000"/>
                </a:solidFill>
              </a:rPr>
              <a:t>0 </a:t>
            </a:r>
            <a:endParaRPr lang="zh-CN" altLang="en-US" dirty="0"/>
          </a:p>
          <a:p>
            <a:pPr>
              <a:spcBef>
                <a:spcPts val="1200"/>
              </a:spcBef>
            </a:pPr>
            <a:r>
              <a:rPr lang="zh-CN" altLang="en-US" dirty="0"/>
              <a:t>全局变量可定义在程序开头，也可定义在中间位置，该全局变量在</a:t>
            </a:r>
            <a:r>
              <a:rPr lang="zh-CN" altLang="en-US" dirty="0">
                <a:solidFill>
                  <a:srgbClr val="C00000"/>
                </a:solidFill>
              </a:rPr>
              <a:t>定义处之后</a:t>
            </a:r>
            <a:r>
              <a:rPr lang="zh-CN" altLang="en-US" dirty="0"/>
              <a:t>的任何位置都是可以访问</a:t>
            </a:r>
            <a:r>
              <a:rPr lang="zh-CN" altLang="en-US" dirty="0" smtClean="0"/>
              <a:t>的</a:t>
            </a:r>
            <a:endParaRPr lang="en-US" altLang="zh-CN" dirty="0" smtClean="0"/>
          </a:p>
          <a:p>
            <a:pPr>
              <a:spcBef>
                <a:spcPts val="1200"/>
              </a:spcBef>
            </a:pPr>
            <a:r>
              <a:rPr lang="zh-CN" altLang="en-US" dirty="0" smtClean="0"/>
              <a:t>可用于在函数间传递数据</a:t>
            </a:r>
            <a:endParaRPr lang="zh-CN" altLang="en-US" dirty="0"/>
          </a:p>
          <a:p>
            <a:pPr lvl="1">
              <a:spcBef>
                <a:spcPts val="1200"/>
              </a:spcBef>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生存期和作用域</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全局变量</a:t>
            </a:r>
            <a:r>
              <a:rPr lang="zh-CN" altLang="en-US" sz="1200" b="1" dirty="0">
                <a:solidFill>
                  <a:srgbClr val="820064"/>
                </a:solidFill>
                <a:latin typeface="Courier New" pitchFamily="49" charset="0"/>
                <a:cs typeface="Courier New" pitchFamily="49" charset="0"/>
              </a:rPr>
              <a:t>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39648802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局部变量</a:t>
            </a:r>
            <a:endParaRPr lang="zh-CN" altLang="en-US" dirty="0"/>
          </a:p>
        </p:txBody>
      </p:sp>
      <p:sp>
        <p:nvSpPr>
          <p:cNvPr id="3" name="内容占位符 2"/>
          <p:cNvSpPr>
            <a:spLocks noGrp="1"/>
          </p:cNvSpPr>
          <p:nvPr>
            <p:ph idx="1"/>
          </p:nvPr>
        </p:nvSpPr>
        <p:spPr/>
        <p:txBody>
          <a:bodyPr/>
          <a:lstStyle/>
          <a:p>
            <a:pPr>
              <a:spcBef>
                <a:spcPts val="1200"/>
              </a:spcBef>
            </a:pPr>
            <a:r>
              <a:rPr lang="zh-CN" altLang="en-US" dirty="0" smtClean="0"/>
              <a:t>定义</a:t>
            </a:r>
            <a:r>
              <a:rPr lang="zh-CN" altLang="en-US" dirty="0"/>
              <a:t>在函数内或块内的变量称为</a:t>
            </a:r>
            <a:r>
              <a:rPr lang="zh-CN" altLang="en-US" dirty="0">
                <a:solidFill>
                  <a:srgbClr val="C00000"/>
                </a:solidFill>
              </a:rPr>
              <a:t>局部变量</a:t>
            </a:r>
            <a:endParaRPr lang="en-US" altLang="zh-CN" dirty="0">
              <a:solidFill>
                <a:srgbClr val="C00000"/>
              </a:solidFill>
            </a:endParaRPr>
          </a:p>
          <a:p>
            <a:pPr>
              <a:spcBef>
                <a:spcPts val="1200"/>
              </a:spcBef>
            </a:pPr>
            <a:r>
              <a:rPr lang="zh-CN" altLang="en-US" dirty="0"/>
              <a:t>局部变量在程序运行到它所在的块时建立在</a:t>
            </a:r>
            <a:r>
              <a:rPr lang="zh-CN" altLang="en-US" dirty="0">
                <a:solidFill>
                  <a:srgbClr val="FF0000"/>
                </a:solidFill>
              </a:rPr>
              <a:t>栈</a:t>
            </a:r>
            <a:r>
              <a:rPr lang="zh-CN" altLang="en-US" dirty="0"/>
              <a:t>中，该块执行完毕局部变量占有的空间即被释放</a:t>
            </a:r>
            <a:r>
              <a:rPr lang="zh-CN" altLang="en-US" dirty="0" smtClean="0"/>
              <a:t>。</a:t>
            </a:r>
            <a:endParaRPr lang="en-US" altLang="zh-CN" dirty="0"/>
          </a:p>
          <a:p>
            <a:pPr>
              <a:spcBef>
                <a:spcPts val="1200"/>
              </a:spcBef>
            </a:pPr>
            <a:r>
              <a:rPr lang="zh-CN" altLang="en-US" dirty="0" smtClean="0"/>
              <a:t>局部变量</a:t>
            </a:r>
            <a:r>
              <a:rPr lang="zh-CN" altLang="en-US" dirty="0"/>
              <a:t>在定义时若未初始化，其值为</a:t>
            </a:r>
            <a:r>
              <a:rPr lang="zh-CN" altLang="en-US" dirty="0">
                <a:solidFill>
                  <a:srgbClr val="C00000"/>
                </a:solidFill>
              </a:rPr>
              <a:t>随机数</a:t>
            </a:r>
            <a:endParaRPr lang="en-US" altLang="zh-CN" dirty="0">
              <a:solidFill>
                <a:srgbClr val="C00000"/>
              </a:solidFill>
            </a:endParaRPr>
          </a:p>
          <a:p>
            <a:pPr>
              <a:spcBef>
                <a:spcPts val="1200"/>
              </a:spcBef>
            </a:pPr>
            <a:r>
              <a:rPr lang="zh-CN" altLang="en-US" dirty="0"/>
              <a:t>程序中使用的绝大多数变量都是局部变量。</a:t>
            </a:r>
          </a:p>
          <a:p>
            <a:pPr>
              <a:spcBef>
                <a:spcPts val="1200"/>
              </a:spcBef>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生存期和作用域</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全局变量</a:t>
            </a:r>
            <a:r>
              <a:rPr lang="zh-CN" altLang="en-US" sz="1200" b="1" dirty="0">
                <a:solidFill>
                  <a:srgbClr val="820064"/>
                </a:solidFill>
                <a:latin typeface="Courier New" pitchFamily="49" charset="0"/>
                <a:cs typeface="Courier New" pitchFamily="49" charset="0"/>
              </a:rPr>
              <a:t>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26484210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静态变量</a:t>
            </a:r>
            <a:endParaRPr lang="zh-CN" altLang="en-US" dirty="0"/>
          </a:p>
        </p:txBody>
      </p:sp>
      <p:sp>
        <p:nvSpPr>
          <p:cNvPr id="3" name="内容占位符 2"/>
          <p:cNvSpPr>
            <a:spLocks noGrp="1"/>
          </p:cNvSpPr>
          <p:nvPr>
            <p:ph idx="1"/>
          </p:nvPr>
        </p:nvSpPr>
        <p:spPr/>
        <p:txBody>
          <a:bodyPr/>
          <a:lstStyle/>
          <a:p>
            <a:r>
              <a:rPr lang="en-US" altLang="zh-CN" dirty="0" smtClean="0">
                <a:solidFill>
                  <a:srgbClr val="0000FF"/>
                </a:solidFill>
              </a:rPr>
              <a:t>static</a:t>
            </a:r>
            <a:r>
              <a:rPr lang="zh-CN" altLang="en-US" dirty="0"/>
              <a:t>说明的变量称为静态变量</a:t>
            </a:r>
            <a:endParaRPr lang="en-US" altLang="zh-CN" dirty="0"/>
          </a:p>
          <a:p>
            <a:pPr lvl="1"/>
            <a:r>
              <a:rPr lang="zh-CN" altLang="en-US" dirty="0"/>
              <a:t>根据定义的位置不同，还分为局部静态变量和全局静态变量，也称内部静态变量和外部静态变量</a:t>
            </a:r>
            <a:endParaRPr lang="en-US" altLang="zh-CN" dirty="0"/>
          </a:p>
          <a:p>
            <a:pPr lvl="1"/>
            <a:r>
              <a:rPr lang="zh-CN" altLang="en-US" dirty="0"/>
              <a:t>静态变量均存储在全局数据区，如果程序未显式给出初始化值，则</a:t>
            </a:r>
            <a:r>
              <a:rPr lang="zh-CN" altLang="en-US" dirty="0">
                <a:solidFill>
                  <a:srgbClr val="C00000"/>
                </a:solidFill>
              </a:rPr>
              <a:t>等效初始化为全</a:t>
            </a:r>
            <a:r>
              <a:rPr lang="en-US" altLang="zh-CN" dirty="0">
                <a:solidFill>
                  <a:srgbClr val="C00000"/>
                </a:solidFill>
              </a:rPr>
              <a:t>0</a:t>
            </a:r>
            <a:r>
              <a:rPr lang="zh-CN" altLang="en-US" dirty="0"/>
              <a:t>；如果显式给出初始化值，则</a:t>
            </a:r>
            <a:r>
              <a:rPr kumimoji="1" lang="zh-CN" altLang="en-US" dirty="0">
                <a:solidFill>
                  <a:srgbClr val="CC3300"/>
                </a:solidFill>
              </a:rPr>
              <a:t>在该块第一次执行时完成初始化</a:t>
            </a:r>
            <a:endParaRPr lang="en-US" altLang="zh-CN" dirty="0">
              <a:solidFill>
                <a:srgbClr val="C00000"/>
              </a:solidFill>
            </a:endParaRPr>
          </a:p>
          <a:p>
            <a:pPr lvl="1"/>
            <a:r>
              <a:rPr lang="zh-CN" altLang="en-US" dirty="0"/>
              <a:t>局部静态变量是定义在块中的静态变量，编译系统在全局数据区为其开辟空间并保存数据，该空间一直到整个程序结束才释放。局部静态变量具有局部作用域，但却具有全局生存期。静态变量有</a:t>
            </a:r>
            <a:r>
              <a:rPr lang="zh-CN" altLang="en-US" dirty="0">
                <a:solidFill>
                  <a:srgbClr val="FF0000"/>
                </a:solidFill>
              </a:rPr>
              <a:t>记忆性</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生存期和作用域</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全局变量</a:t>
            </a:r>
            <a:r>
              <a:rPr lang="zh-CN" altLang="en-US" sz="1200" b="1" dirty="0">
                <a:solidFill>
                  <a:srgbClr val="820064"/>
                </a:solidFill>
                <a:latin typeface="Courier New" pitchFamily="49" charset="0"/>
                <a:cs typeface="Courier New" pitchFamily="49" charset="0"/>
              </a:rPr>
              <a:t>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12353658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52736"/>
            <a:ext cx="8153400" cy="5500726"/>
          </a:xfrm>
        </p:spPr>
        <p:txBody>
          <a:bodyPr/>
          <a:lstStyle/>
          <a:p>
            <a:pPr algn="just">
              <a:spcBef>
                <a:spcPts val="0"/>
              </a:spcBef>
              <a:buNone/>
            </a:pPr>
            <a:r>
              <a:rPr lang="en-US" altLang="zh-CN" dirty="0">
                <a:solidFill>
                  <a:srgbClr val="C00000"/>
                </a:solidFill>
              </a:rPr>
              <a:t>【</a:t>
            </a:r>
            <a:r>
              <a:rPr lang="zh-CN" altLang="en-US" dirty="0">
                <a:solidFill>
                  <a:srgbClr val="C00000"/>
                </a:solidFill>
              </a:rPr>
              <a:t>例</a:t>
            </a:r>
            <a:r>
              <a:rPr lang="en-US" altLang="zh-CN" dirty="0" smtClean="0">
                <a:solidFill>
                  <a:srgbClr val="C00000"/>
                </a:solidFill>
              </a:rPr>
              <a:t>5.30】</a:t>
            </a:r>
            <a:r>
              <a:rPr lang="zh-CN" altLang="en-US" dirty="0">
                <a:solidFill>
                  <a:srgbClr val="C00000"/>
                </a:solidFill>
              </a:rPr>
              <a:t>局部静态变量与局部自动变量的</a:t>
            </a:r>
            <a:r>
              <a:rPr lang="zh-CN" altLang="en-US" dirty="0" smtClean="0">
                <a:solidFill>
                  <a:srgbClr val="C00000"/>
                </a:solidFill>
              </a:rPr>
              <a:t>区别</a:t>
            </a:r>
            <a:endParaRPr lang="en-US" altLang="zh-CN" dirty="0" smtClean="0">
              <a:solidFill>
                <a:srgbClr val="0000FF"/>
              </a:solidFill>
              <a:latin typeface="Courier New" pitchFamily="49" charset="0"/>
              <a:cs typeface="Courier New" pitchFamily="49" charset="0"/>
            </a:endParaRPr>
          </a:p>
          <a:p>
            <a:pPr algn="just">
              <a:spcBef>
                <a:spcPts val="0"/>
              </a:spcBef>
              <a:buNone/>
            </a:pPr>
            <a:r>
              <a:rPr lang="en-US" altLang="zh-CN" sz="2000" b="1" dirty="0" smtClean="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f1(){</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a=1;</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局部自动变量</a:t>
            </a:r>
            <a:r>
              <a:rPr lang="en-US" altLang="zh-CN" sz="2000" b="1" dirty="0">
                <a:solidFill>
                  <a:srgbClr val="00B050"/>
                </a:solidFill>
                <a:latin typeface="Courier New" pitchFamily="49" charset="0"/>
                <a:cs typeface="Courier New" pitchFamily="49" charset="0"/>
              </a:rPr>
              <a:t>a</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static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s=1;</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局部静态变量</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，完成初始化</a:t>
            </a:r>
            <a:endParaRPr lang="en-US" altLang="zh-CN" sz="2000" b="1" dirty="0">
              <a:solidFill>
                <a:srgbClr val="00B050"/>
              </a:solidFill>
              <a:latin typeface="Courier New" pitchFamily="49" charset="0"/>
              <a:cs typeface="Courier New" pitchFamily="49" charset="0"/>
            </a:endParaRP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f1 -- pos1: a(auto)="&lt;&lt;a&lt;&lt;"  s(static)="&lt;&lt;s&lt;&lt;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a+=2;	s+=2;</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f1 -- pos2: a(auto)="&lt;&lt;a&lt;&lt;"  s(static)="&lt;&lt;s&lt;&lt;"\n\n";</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smtClean="0">
                <a:solidFill>
                  <a:srgbClr val="0000FF"/>
                </a:solidFill>
                <a:latin typeface="Courier New" pitchFamily="49" charset="0"/>
                <a:cs typeface="Courier New" pitchFamily="49" charset="0"/>
              </a:rPr>
              <a:t>int</a:t>
            </a:r>
            <a:r>
              <a:rPr lang="en-US" altLang="zh-CN" sz="2000" b="1" dirty="0" smtClean="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for</a:t>
            </a:r>
            <a:r>
              <a:rPr lang="en-US" altLang="zh-CN" sz="2000" b="1" dirty="0" smtClean="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=1;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&lt;=3;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f1(); </a:t>
            </a:r>
          </a:p>
          <a:p>
            <a:pPr algn="just">
              <a:spcBef>
                <a:spcPts val="0"/>
              </a:spcBef>
              <a:buNone/>
            </a:pPr>
            <a:r>
              <a:rPr lang="en-US" altLang="zh-CN" sz="2000" b="1" dirty="0">
                <a:latin typeface="Courier New" pitchFamily="49" charset="0"/>
                <a:cs typeface="Courier New" pitchFamily="49" charset="0"/>
              </a:rPr>
              <a:t>}</a:t>
            </a:r>
            <a:endParaRPr lang="zh-CN" altLang="en-US" sz="2800"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生存期和作用域</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全局变量</a:t>
            </a:r>
            <a:r>
              <a:rPr lang="zh-CN" altLang="en-US" sz="1200" b="1" dirty="0">
                <a:solidFill>
                  <a:srgbClr val="820064"/>
                </a:solidFill>
                <a:latin typeface="Courier New" pitchFamily="49" charset="0"/>
                <a:cs typeface="Courier New" pitchFamily="49" charset="0"/>
              </a:rPr>
              <a:t>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3849097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96752"/>
            <a:ext cx="8229600" cy="4500562"/>
          </a:xfrm>
        </p:spPr>
        <p:txBody>
          <a:bodyPr/>
          <a:lstStyle/>
          <a:p>
            <a:pPr marL="0" indent="0">
              <a:buNone/>
            </a:pPr>
            <a:r>
              <a:rPr lang="zh-CN" altLang="en-US" dirty="0">
                <a:solidFill>
                  <a:schemeClr val="accent6">
                    <a:lumMod val="75000"/>
                  </a:schemeClr>
                </a:solidFill>
              </a:rPr>
              <a:t>运行结果为</a:t>
            </a:r>
            <a:r>
              <a:rPr lang="zh-CN" altLang="en-US" dirty="0"/>
              <a:t>：</a:t>
            </a:r>
            <a:endParaRPr lang="en-US" altLang="zh-CN" dirty="0"/>
          </a:p>
          <a:p>
            <a:pPr algn="just">
              <a:buNone/>
            </a:pPr>
            <a:r>
              <a:rPr lang="en-US" altLang="zh-CN" sz="2800" b="1" dirty="0">
                <a:latin typeface="Courier New" pitchFamily="49" charset="0"/>
                <a:cs typeface="Courier New" pitchFamily="49" charset="0"/>
              </a:rPr>
              <a:t>In f1 -- pos1: a(auto)=1  s(static)=1</a:t>
            </a:r>
          </a:p>
          <a:p>
            <a:pPr algn="just">
              <a:buNone/>
            </a:pPr>
            <a:r>
              <a:rPr lang="en-US" altLang="zh-CN" sz="2800" b="1" dirty="0">
                <a:latin typeface="Courier New" pitchFamily="49" charset="0"/>
                <a:cs typeface="Courier New" pitchFamily="49" charset="0"/>
              </a:rPr>
              <a:t>In f1 -- pos2: a(auto)=3  s(static)=3</a:t>
            </a:r>
          </a:p>
          <a:p>
            <a:pPr algn="just">
              <a:buNone/>
            </a:pPr>
            <a:r>
              <a:rPr lang="en-US" altLang="zh-CN" sz="2800" b="1" dirty="0">
                <a:latin typeface="Courier New" pitchFamily="49" charset="0"/>
                <a:cs typeface="Courier New" pitchFamily="49" charset="0"/>
              </a:rPr>
              <a:t> </a:t>
            </a:r>
          </a:p>
          <a:p>
            <a:pPr algn="just">
              <a:buNone/>
            </a:pPr>
            <a:r>
              <a:rPr lang="en-US" altLang="zh-CN" sz="2800" b="1" dirty="0">
                <a:latin typeface="Courier New" pitchFamily="49" charset="0"/>
                <a:cs typeface="Courier New" pitchFamily="49" charset="0"/>
              </a:rPr>
              <a:t>In f1 -- pos1: a(auto)=1  s(static)=3</a:t>
            </a:r>
          </a:p>
          <a:p>
            <a:pPr algn="just">
              <a:buNone/>
            </a:pPr>
            <a:r>
              <a:rPr lang="en-US" altLang="zh-CN" sz="2800" b="1" dirty="0">
                <a:latin typeface="Courier New" pitchFamily="49" charset="0"/>
                <a:cs typeface="Courier New" pitchFamily="49" charset="0"/>
              </a:rPr>
              <a:t>In f1 -- pos2: a(auto)=3  s(static)=5</a:t>
            </a:r>
          </a:p>
          <a:p>
            <a:pPr algn="just">
              <a:buNone/>
            </a:pPr>
            <a:r>
              <a:rPr lang="en-US" altLang="zh-CN" sz="2800" b="1" dirty="0">
                <a:latin typeface="Courier New" pitchFamily="49" charset="0"/>
                <a:cs typeface="Courier New" pitchFamily="49" charset="0"/>
              </a:rPr>
              <a:t> </a:t>
            </a:r>
          </a:p>
          <a:p>
            <a:pPr algn="just">
              <a:buNone/>
            </a:pPr>
            <a:r>
              <a:rPr lang="en-US" altLang="zh-CN" sz="2800" b="1" dirty="0">
                <a:latin typeface="Courier New" pitchFamily="49" charset="0"/>
                <a:cs typeface="Courier New" pitchFamily="49" charset="0"/>
              </a:rPr>
              <a:t>In f1 -- pos1: a(auto)=1  s(static)=5</a:t>
            </a:r>
          </a:p>
          <a:p>
            <a:pPr algn="just">
              <a:buNone/>
            </a:pPr>
            <a:r>
              <a:rPr lang="en-US" altLang="zh-CN" sz="2800" b="1" dirty="0">
                <a:latin typeface="Courier New" pitchFamily="49" charset="0"/>
                <a:cs typeface="Courier New" pitchFamily="49" charset="0"/>
              </a:rPr>
              <a:t>In f1 -- pos2: a(auto)=3  s(static)=7</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生存期和作用域</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全局变量</a:t>
            </a:r>
            <a:r>
              <a:rPr lang="zh-CN" altLang="en-US" sz="1200" b="1" dirty="0">
                <a:solidFill>
                  <a:srgbClr val="820064"/>
                </a:solidFill>
                <a:latin typeface="Courier New" pitchFamily="49" charset="0"/>
                <a:cs typeface="Courier New" pitchFamily="49" charset="0"/>
              </a:rPr>
              <a:t>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00889533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外部变量</a:t>
            </a:r>
            <a:endParaRPr lang="zh-CN" altLang="en-US" dirty="0"/>
          </a:p>
        </p:txBody>
      </p:sp>
      <p:sp>
        <p:nvSpPr>
          <p:cNvPr id="3" name="内容占位符 2"/>
          <p:cNvSpPr>
            <a:spLocks noGrp="1"/>
          </p:cNvSpPr>
          <p:nvPr>
            <p:ph idx="1"/>
          </p:nvPr>
        </p:nvSpPr>
        <p:spPr/>
        <p:txBody>
          <a:bodyPr/>
          <a:lstStyle/>
          <a:p>
            <a:r>
              <a:rPr lang="zh-CN" altLang="en-US" dirty="0" smtClean="0"/>
              <a:t>一</a:t>
            </a:r>
            <a:r>
              <a:rPr lang="zh-CN" altLang="en-US" dirty="0"/>
              <a:t>个</a:t>
            </a:r>
            <a:r>
              <a:rPr lang="en-US" altLang="zh-CN" dirty="0"/>
              <a:t>C++</a:t>
            </a:r>
            <a:r>
              <a:rPr lang="zh-CN" altLang="en-US" dirty="0"/>
              <a:t>程序可以由多个源程序文件组成。多文件程序系统可以通过</a:t>
            </a:r>
            <a:r>
              <a:rPr lang="zh-CN" altLang="en-US" dirty="0">
                <a:solidFill>
                  <a:srgbClr val="C00000"/>
                </a:solidFill>
              </a:rPr>
              <a:t>外部存储类型</a:t>
            </a:r>
            <a:r>
              <a:rPr lang="zh-CN" altLang="en-US" dirty="0"/>
              <a:t>的变量和函数来</a:t>
            </a:r>
            <a:r>
              <a:rPr lang="zh-CN" altLang="en-US" dirty="0">
                <a:solidFill>
                  <a:srgbClr val="C00000"/>
                </a:solidFill>
              </a:rPr>
              <a:t>共享某些数据和操作</a:t>
            </a:r>
            <a:endParaRPr lang="en-US" altLang="zh-CN" dirty="0">
              <a:solidFill>
                <a:srgbClr val="C00000"/>
              </a:solidFill>
            </a:endParaRPr>
          </a:p>
          <a:p>
            <a:r>
              <a:rPr lang="zh-CN" altLang="en-US" dirty="0"/>
              <a:t>在一个程序文件中定义的全局变量和函数缺省为外部的，即其作用域可以延伸到程序的其他文件中。其他文件如果要使用这个文件中定义的全局变量和函数，应该在使用前</a:t>
            </a:r>
            <a:r>
              <a:rPr lang="zh-CN" altLang="en-US" dirty="0" smtClean="0"/>
              <a:t>用</a:t>
            </a:r>
            <a:r>
              <a:rPr lang="en-US" altLang="zh-CN" dirty="0" smtClean="0">
                <a:solidFill>
                  <a:srgbClr val="0000FF"/>
                </a:solidFill>
              </a:rPr>
              <a:t>extern</a:t>
            </a:r>
            <a:r>
              <a:rPr lang="zh-CN" altLang="en-US" dirty="0" smtClean="0"/>
              <a:t>作</a:t>
            </a:r>
            <a:r>
              <a:rPr lang="zh-CN" altLang="en-US" dirty="0"/>
              <a:t>外部声明。外部说明通常放在文件的开头（</a:t>
            </a:r>
            <a:r>
              <a:rPr lang="zh-CN" altLang="en-US" dirty="0">
                <a:solidFill>
                  <a:srgbClr val="C00000"/>
                </a:solidFill>
              </a:rPr>
              <a:t>函数</a:t>
            </a:r>
            <a:r>
              <a:rPr lang="zh-CN" altLang="en-US" dirty="0"/>
              <a:t>总是</a:t>
            </a:r>
            <a:r>
              <a:rPr lang="zh-CN" altLang="en-US" dirty="0">
                <a:solidFill>
                  <a:srgbClr val="C00000"/>
                </a:solidFill>
              </a:rPr>
              <a:t>省略</a:t>
            </a:r>
            <a:r>
              <a:rPr lang="en-US" altLang="zh-CN" dirty="0"/>
              <a:t>extern</a:t>
            </a:r>
            <a:r>
              <a:rPr lang="zh-CN" altLang="en-US" dirty="0"/>
              <a:t>）</a:t>
            </a:r>
            <a:endParaRPr lang="en-US" altLang="zh-CN" dirty="0"/>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生存期和作用域</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全局变量</a:t>
            </a:r>
            <a:r>
              <a:rPr lang="zh-CN" altLang="en-US" sz="1200" b="1" dirty="0">
                <a:solidFill>
                  <a:srgbClr val="820064"/>
                </a:solidFill>
                <a:latin typeface="Courier New" pitchFamily="49" charset="0"/>
                <a:cs typeface="Courier New" pitchFamily="49" charset="0"/>
              </a:rPr>
              <a:t>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465593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函数的说明方式</a:t>
            </a:r>
          </a:p>
        </p:txBody>
      </p:sp>
      <p:sp>
        <p:nvSpPr>
          <p:cNvPr id="3" name="内容占位符 2"/>
          <p:cNvSpPr>
            <a:spLocks noGrp="1"/>
          </p:cNvSpPr>
          <p:nvPr>
            <p:ph idx="1"/>
          </p:nvPr>
        </p:nvSpPr>
        <p:spPr/>
        <p:txBody>
          <a:bodyPr/>
          <a:lstStyle/>
          <a:p>
            <a:r>
              <a:rPr lang="zh-CN" altLang="en-US" dirty="0"/>
              <a:t>在</a:t>
            </a:r>
            <a:r>
              <a:rPr lang="en-US" altLang="zh-CN" dirty="0"/>
              <a:t>C++</a:t>
            </a:r>
            <a:r>
              <a:rPr lang="zh-CN" altLang="en-US" dirty="0"/>
              <a:t>程序中，函数有两种说明方式</a:t>
            </a:r>
            <a:endParaRPr lang="en-US" altLang="zh-CN" dirty="0"/>
          </a:p>
          <a:p>
            <a:pPr lvl="1"/>
            <a:r>
              <a:rPr lang="zh-CN" altLang="en-US" dirty="0"/>
              <a:t>函数原型</a:t>
            </a:r>
            <a:endParaRPr lang="en-US" altLang="zh-CN" dirty="0"/>
          </a:p>
          <a:p>
            <a:pPr lvl="2"/>
            <a:r>
              <a:rPr lang="zh-CN" altLang="en-US" dirty="0"/>
              <a:t>在调用函数之前说明函数原型</a:t>
            </a:r>
            <a:endParaRPr lang="en-US" altLang="zh-CN" dirty="0"/>
          </a:p>
          <a:p>
            <a:pPr lvl="1"/>
            <a:r>
              <a:rPr lang="zh-CN" altLang="en-US" dirty="0"/>
              <a:t>函数定义</a:t>
            </a:r>
            <a:endParaRPr lang="en-US" altLang="zh-CN" dirty="0"/>
          </a:p>
          <a:p>
            <a:pPr lvl="2"/>
            <a:r>
              <a:rPr lang="zh-CN" altLang="en-US" dirty="0"/>
              <a:t>在调用函数之前对函数进行定义</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762490098"/>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外部变量</a:t>
            </a:r>
            <a:endParaRPr lang="zh-CN" altLang="en-US" dirty="0"/>
          </a:p>
        </p:txBody>
      </p:sp>
      <p:sp>
        <p:nvSpPr>
          <p:cNvPr id="3" name="内容占位符 2"/>
          <p:cNvSpPr>
            <a:spLocks noGrp="1"/>
          </p:cNvSpPr>
          <p:nvPr>
            <p:ph idx="1"/>
          </p:nvPr>
        </p:nvSpPr>
        <p:spPr/>
        <p:txBody>
          <a:bodyPr/>
          <a:lstStyle/>
          <a:p>
            <a:r>
              <a:rPr lang="zh-CN" altLang="en-US" dirty="0" smtClean="0"/>
              <a:t>外部</a:t>
            </a:r>
            <a:r>
              <a:rPr lang="zh-CN" altLang="en-US" dirty="0"/>
              <a:t>变量说明不同于全局变量说明，全局变量说明时编译器为其分配存储空间，而外部变量说明则表示</a:t>
            </a:r>
            <a:r>
              <a:rPr lang="zh-CN" altLang="en-US" dirty="0">
                <a:solidFill>
                  <a:srgbClr val="C00000"/>
                </a:solidFill>
              </a:rPr>
              <a:t>该全局变量已在其它地方定义过</a:t>
            </a:r>
            <a:r>
              <a:rPr lang="zh-CN" altLang="en-US" dirty="0"/>
              <a:t>，编译系统不再分配存储空间</a:t>
            </a:r>
            <a:endParaRPr lang="en-US" altLang="zh-CN" dirty="0"/>
          </a:p>
          <a:p>
            <a:r>
              <a:rPr lang="zh-CN" altLang="en-US" dirty="0"/>
              <a:t>外部的全局变量或函数加上</a:t>
            </a:r>
            <a:r>
              <a:rPr lang="en-US" altLang="zh-CN" dirty="0">
                <a:solidFill>
                  <a:srgbClr val="0000FF"/>
                </a:solidFill>
              </a:rPr>
              <a:t>static</a:t>
            </a:r>
            <a:r>
              <a:rPr lang="zh-CN" altLang="en-US" dirty="0"/>
              <a:t>修饰，就成为静态全局变量或静态函数。静态的全局变量和函数作用域限制在本文件，其他文件即使使用外部说明也无法使用该全局变量或函数</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生存期和作用域</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全局变量</a:t>
            </a:r>
            <a:r>
              <a:rPr lang="zh-CN" altLang="en-US" sz="1200" b="1" dirty="0">
                <a:solidFill>
                  <a:srgbClr val="820064"/>
                </a:solidFill>
                <a:latin typeface="Courier New" pitchFamily="49" charset="0"/>
                <a:cs typeface="Courier New" pitchFamily="49" charset="0"/>
              </a:rPr>
              <a:t>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77327350"/>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外部变量</a:t>
            </a:r>
            <a:endParaRPr lang="zh-CN" altLang="en-US" dirty="0"/>
          </a:p>
        </p:txBody>
      </p:sp>
      <p:sp>
        <p:nvSpPr>
          <p:cNvPr id="3" name="内容占位符 2"/>
          <p:cNvSpPr>
            <a:spLocks noGrp="1"/>
          </p:cNvSpPr>
          <p:nvPr>
            <p:ph idx="1"/>
          </p:nvPr>
        </p:nvSpPr>
        <p:spPr/>
        <p:txBody>
          <a:bodyPr/>
          <a:lstStyle/>
          <a:p>
            <a:r>
              <a:rPr lang="zh-CN" altLang="en-US" dirty="0" smtClean="0"/>
              <a:t>外部</a:t>
            </a:r>
            <a:r>
              <a:rPr lang="zh-CN" altLang="en-US" dirty="0"/>
              <a:t>存储类型</a:t>
            </a:r>
            <a:endParaRPr lang="en-US" altLang="zh-CN" dirty="0"/>
          </a:p>
          <a:p>
            <a:pPr lvl="1">
              <a:lnSpc>
                <a:spcPct val="90000"/>
              </a:lnSpc>
            </a:pPr>
            <a:r>
              <a:rPr lang="zh-CN" altLang="en-US" dirty="0"/>
              <a:t>定义：在函数外定义，可为本文件所有函数共用</a:t>
            </a:r>
          </a:p>
          <a:p>
            <a:pPr lvl="1">
              <a:lnSpc>
                <a:spcPct val="90000"/>
              </a:lnSpc>
            </a:pPr>
            <a:r>
              <a:rPr lang="zh-CN" altLang="en-US" dirty="0"/>
              <a:t>作用域：从定义变量的位置开始</a:t>
            </a:r>
            <a:r>
              <a:rPr lang="zh-CN" altLang="en-US" dirty="0" smtClean="0"/>
              <a:t>到所在的</a:t>
            </a:r>
            <a:r>
              <a:rPr lang="en-US" altLang="zh-CN" dirty="0" smtClean="0"/>
              <a:t>.</a:t>
            </a:r>
            <a:r>
              <a:rPr lang="en-US" altLang="zh-CN" dirty="0" err="1" smtClean="0"/>
              <a:t>cpp</a:t>
            </a:r>
            <a:r>
              <a:rPr lang="zh-CN" altLang="en-US" dirty="0" smtClean="0"/>
              <a:t>源文件</a:t>
            </a:r>
            <a:r>
              <a:rPr lang="zh-CN" altLang="en-US" dirty="0"/>
              <a:t>结束，及有</a:t>
            </a:r>
            <a:r>
              <a:rPr lang="en-US" altLang="zh-CN" dirty="0"/>
              <a:t>extern</a:t>
            </a:r>
            <a:r>
              <a:rPr lang="zh-CN" altLang="zh-CN" dirty="0"/>
              <a:t>说明的其它源文件</a:t>
            </a:r>
            <a:endParaRPr lang="zh-CN" altLang="en-US" dirty="0"/>
          </a:p>
          <a:p>
            <a:pPr lvl="1">
              <a:lnSpc>
                <a:spcPct val="90000"/>
              </a:lnSpc>
            </a:pPr>
            <a:r>
              <a:rPr lang="zh-CN" altLang="en-US" dirty="0"/>
              <a:t>生存期：整个程序运行期间</a:t>
            </a:r>
            <a:endParaRPr lang="en-US" altLang="zh-CN" dirty="0"/>
          </a:p>
          <a:p>
            <a:pPr lvl="1">
              <a:lnSpc>
                <a:spcPct val="90000"/>
              </a:lnSpc>
            </a:pPr>
            <a:r>
              <a:rPr lang="zh-CN" altLang="en-US" dirty="0"/>
              <a:t>若外部变量与局部变量同名，则外部变量被屏蔽</a:t>
            </a:r>
          </a:p>
          <a:p>
            <a:pPr lvl="1">
              <a:lnSpc>
                <a:spcPct val="90000"/>
              </a:lnSpc>
            </a:pPr>
            <a:endParaRPr lang="zh-CN" altLang="zh-CN" dirty="0"/>
          </a:p>
          <a:p>
            <a:endParaRPr lang="zh-CN" altLang="en-US" dirty="0"/>
          </a:p>
        </p:txBody>
      </p:sp>
      <p:sp>
        <p:nvSpPr>
          <p:cNvPr id="6" name="Text Box 6"/>
          <p:cNvSpPr txBox="1">
            <a:spLocks noChangeArrowheads="1"/>
          </p:cNvSpPr>
          <p:nvPr/>
        </p:nvSpPr>
        <p:spPr bwMode="auto">
          <a:xfrm>
            <a:off x="206061" y="4509120"/>
            <a:ext cx="8754320" cy="1569660"/>
          </a:xfrm>
          <a:prstGeom prst="rect">
            <a:avLst/>
          </a:prstGeom>
          <a:solidFill>
            <a:srgbClr val="FFFFFF"/>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a:r>
              <a:rPr lang="en-US" altLang="zh-CN" sz="2400" dirty="0">
                <a:solidFill>
                  <a:schemeClr val="accent2"/>
                </a:solidFill>
                <a:ea typeface="隶书" pitchFamily="49" charset="-122"/>
              </a:rPr>
              <a:t>                         </a:t>
            </a:r>
            <a:r>
              <a:rPr lang="zh-CN" altLang="en-US" sz="2400" dirty="0">
                <a:ea typeface="隶书" pitchFamily="49" charset="-122"/>
              </a:rPr>
              <a:t>全局</a:t>
            </a:r>
            <a:r>
              <a:rPr lang="zh-CN" altLang="en-US" sz="2400" dirty="0" smtClean="0">
                <a:ea typeface="隶书" pitchFamily="49" charset="-122"/>
              </a:rPr>
              <a:t>变量说明</a:t>
            </a:r>
            <a:r>
              <a:rPr lang="en-US" altLang="zh-CN" sz="2400" dirty="0" smtClean="0">
                <a:ea typeface="隶书" pitchFamily="49" charset="-122"/>
              </a:rPr>
              <a:t>(</a:t>
            </a:r>
            <a:r>
              <a:rPr lang="en-US" altLang="zh-CN" sz="2400" dirty="0" err="1">
                <a:ea typeface="隶书" pitchFamily="49" charset="-122"/>
              </a:rPr>
              <a:t>int</a:t>
            </a:r>
            <a:r>
              <a:rPr lang="en-US" altLang="zh-CN" sz="2400" dirty="0">
                <a:ea typeface="隶书" pitchFamily="49" charset="-122"/>
              </a:rPr>
              <a:t> a)</a:t>
            </a:r>
            <a:r>
              <a:rPr lang="zh-CN" altLang="en-US" sz="2400" dirty="0">
                <a:ea typeface="隶书" pitchFamily="49" charset="-122"/>
              </a:rPr>
              <a:t> </a:t>
            </a:r>
            <a:r>
              <a:rPr lang="zh-CN" altLang="en-US" sz="2400" dirty="0" smtClean="0">
                <a:ea typeface="隶书" pitchFamily="49" charset="-122"/>
              </a:rPr>
              <a:t>   外部属性说明</a:t>
            </a:r>
            <a:r>
              <a:rPr lang="en-US" altLang="zh-CN" sz="2400" dirty="0">
                <a:ea typeface="隶书" pitchFamily="49" charset="-122"/>
              </a:rPr>
              <a:t>(extern </a:t>
            </a:r>
            <a:r>
              <a:rPr lang="en-US" altLang="zh-CN" sz="2400" dirty="0" err="1">
                <a:ea typeface="隶书" pitchFamily="49" charset="-122"/>
              </a:rPr>
              <a:t>int</a:t>
            </a:r>
            <a:r>
              <a:rPr lang="en-US" altLang="zh-CN" sz="2400" dirty="0">
                <a:ea typeface="隶书" pitchFamily="49" charset="-122"/>
              </a:rPr>
              <a:t> a;)</a:t>
            </a:r>
            <a:endParaRPr lang="zh-CN" altLang="en-US" sz="2400" dirty="0">
              <a:ea typeface="隶书" pitchFamily="49" charset="-122"/>
            </a:endParaRPr>
          </a:p>
          <a:p>
            <a:pPr algn="l">
              <a:buClr>
                <a:srgbClr val="008000"/>
              </a:buClr>
              <a:buFont typeface="Wingdings" pitchFamily="2" charset="2"/>
              <a:buChar char="u"/>
            </a:pPr>
            <a:r>
              <a:rPr lang="zh-CN" altLang="en-US" sz="2400" dirty="0">
                <a:solidFill>
                  <a:schemeClr val="tx1"/>
                </a:solidFill>
                <a:ea typeface="隶书" pitchFamily="49" charset="-122"/>
              </a:rPr>
              <a:t>次数：         </a:t>
            </a:r>
            <a:r>
              <a:rPr lang="zh-CN" altLang="en-US" sz="2400" dirty="0" smtClean="0">
                <a:solidFill>
                  <a:schemeClr val="tx1"/>
                </a:solidFill>
                <a:ea typeface="隶书" pitchFamily="49" charset="-122"/>
              </a:rPr>
              <a:t>只能说明</a:t>
            </a:r>
            <a:r>
              <a:rPr lang="en-US" altLang="zh-CN" sz="2400" dirty="0" smtClean="0">
                <a:solidFill>
                  <a:schemeClr val="tx1"/>
                </a:solidFill>
                <a:ea typeface="隶书" pitchFamily="49" charset="-122"/>
              </a:rPr>
              <a:t>1</a:t>
            </a:r>
            <a:r>
              <a:rPr lang="zh-CN" altLang="en-US" sz="2400" dirty="0" smtClean="0">
                <a:solidFill>
                  <a:schemeClr val="tx1"/>
                </a:solidFill>
                <a:ea typeface="隶书" pitchFamily="49" charset="-122"/>
              </a:rPr>
              <a:t>次                </a:t>
            </a:r>
            <a:r>
              <a:rPr lang="zh-CN" altLang="en-US" sz="2400" dirty="0">
                <a:solidFill>
                  <a:schemeClr val="tx1"/>
                </a:solidFill>
                <a:ea typeface="隶书" pitchFamily="49" charset="-122"/>
              </a:rPr>
              <a:t>可说明多次</a:t>
            </a:r>
          </a:p>
          <a:p>
            <a:pPr algn="l">
              <a:buClr>
                <a:srgbClr val="008000"/>
              </a:buClr>
              <a:buFont typeface="Wingdings" pitchFamily="2" charset="2"/>
              <a:buChar char="u"/>
            </a:pPr>
            <a:r>
              <a:rPr lang="zh-CN" altLang="en-US" sz="2400" dirty="0">
                <a:solidFill>
                  <a:schemeClr val="tx1"/>
                </a:solidFill>
                <a:ea typeface="隶书" pitchFamily="49" charset="-122"/>
              </a:rPr>
              <a:t>位置：         所有函数之外              函数内或函数外</a:t>
            </a:r>
          </a:p>
          <a:p>
            <a:pPr algn="l">
              <a:buClr>
                <a:srgbClr val="008000"/>
              </a:buClr>
              <a:buFont typeface="Wingdings" pitchFamily="2" charset="2"/>
              <a:buChar char="u"/>
            </a:pPr>
            <a:r>
              <a:rPr lang="zh-CN" altLang="en-US" sz="2400" dirty="0">
                <a:solidFill>
                  <a:schemeClr val="tx1"/>
                </a:solidFill>
                <a:ea typeface="隶书" pitchFamily="49" charset="-122"/>
              </a:rPr>
              <a:t>分配内存： 分配内存</a:t>
            </a:r>
            <a:r>
              <a:rPr lang="en-US" altLang="zh-CN" sz="2400" dirty="0">
                <a:solidFill>
                  <a:schemeClr val="tx1"/>
                </a:solidFill>
                <a:ea typeface="隶书" pitchFamily="49" charset="-122"/>
              </a:rPr>
              <a:t>,</a:t>
            </a:r>
            <a:r>
              <a:rPr lang="zh-CN" altLang="en-US" sz="2400" dirty="0">
                <a:solidFill>
                  <a:schemeClr val="tx1"/>
                </a:solidFill>
                <a:ea typeface="隶书" pitchFamily="49" charset="-122"/>
              </a:rPr>
              <a:t>可初始化     不分配内存</a:t>
            </a:r>
            <a:r>
              <a:rPr lang="en-US" altLang="zh-CN" sz="2400" dirty="0">
                <a:solidFill>
                  <a:schemeClr val="tx1"/>
                </a:solidFill>
                <a:ea typeface="隶书" pitchFamily="49" charset="-122"/>
              </a:rPr>
              <a:t>,</a:t>
            </a:r>
            <a:r>
              <a:rPr lang="zh-CN" altLang="en-US" sz="2400" dirty="0">
                <a:solidFill>
                  <a:schemeClr val="tx1"/>
                </a:solidFill>
                <a:ea typeface="隶书" pitchFamily="49" charset="-122"/>
              </a:rPr>
              <a:t>不可初始化</a:t>
            </a:r>
          </a:p>
        </p:txBody>
      </p:sp>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生存期和作用域</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全局变量</a:t>
            </a:r>
            <a:r>
              <a:rPr lang="zh-CN" altLang="en-US" sz="1200" b="1" dirty="0">
                <a:solidFill>
                  <a:srgbClr val="820064"/>
                </a:solidFill>
                <a:latin typeface="Courier New" pitchFamily="49" charset="0"/>
                <a:cs typeface="Courier New" pitchFamily="49" charset="0"/>
              </a:rPr>
              <a:t>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55965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smtClean="0">
                <a:solidFill>
                  <a:srgbClr val="C00000"/>
                </a:solidFill>
              </a:rPr>
              <a:t>【</a:t>
            </a:r>
            <a:r>
              <a:rPr lang="zh-CN" altLang="en-US" dirty="0">
                <a:solidFill>
                  <a:srgbClr val="C00000"/>
                </a:solidFill>
              </a:rPr>
              <a:t>例</a:t>
            </a:r>
            <a:r>
              <a:rPr lang="en-US" altLang="zh-CN" dirty="0" smtClean="0">
                <a:solidFill>
                  <a:srgbClr val="C00000"/>
                </a:solidFill>
              </a:rPr>
              <a:t>5.31】</a:t>
            </a:r>
            <a:r>
              <a:rPr lang="zh-CN" altLang="en-US" sz="3200" dirty="0" smtClean="0">
                <a:solidFill>
                  <a:srgbClr val="C00000"/>
                </a:solidFill>
              </a:rPr>
              <a:t>实例</a:t>
            </a:r>
            <a:r>
              <a:rPr lang="zh-CN" altLang="en-US" sz="3200" dirty="0">
                <a:solidFill>
                  <a:srgbClr val="C00000"/>
                </a:solidFill>
              </a:rPr>
              <a:t>程序由两个文件</a:t>
            </a:r>
            <a:r>
              <a:rPr lang="zh-CN" altLang="en-US" sz="3200" dirty="0" smtClean="0">
                <a:solidFill>
                  <a:srgbClr val="C00000"/>
                </a:solidFill>
              </a:rPr>
              <a:t>构成</a:t>
            </a:r>
            <a:endParaRPr lang="en-US" altLang="zh-CN" sz="3200" dirty="0" smtClean="0">
              <a:solidFill>
                <a:srgbClr val="0000FF"/>
              </a:solidFill>
            </a:endParaRPr>
          </a:p>
          <a:p>
            <a:pPr lvl="1"/>
            <a:r>
              <a:rPr lang="zh-CN" altLang="en-US" dirty="0" smtClean="0">
                <a:solidFill>
                  <a:srgbClr val="C00000"/>
                </a:solidFill>
              </a:rPr>
              <a:t>程序文件1</a:t>
            </a:r>
            <a:endParaRPr lang="en-US" altLang="zh-CN" dirty="0" smtClean="0">
              <a:solidFill>
                <a:srgbClr val="C00000"/>
              </a:solidFill>
            </a:endParaRPr>
          </a:p>
          <a:p>
            <a:pPr lvl="2"/>
            <a:r>
              <a:rPr lang="zh-CN" altLang="en-US" dirty="0" smtClean="0"/>
              <a:t>对</a:t>
            </a:r>
            <a:r>
              <a:rPr lang="zh-CN" altLang="en-US" dirty="0"/>
              <a:t>外部变量</a:t>
            </a:r>
            <a:r>
              <a:rPr lang="en-US" altLang="zh-CN" dirty="0"/>
              <a:t>x</a:t>
            </a:r>
            <a:r>
              <a:rPr lang="zh-CN" altLang="en-US" dirty="0"/>
              <a:t>及</a:t>
            </a:r>
            <a:r>
              <a:rPr lang="en-US" altLang="zh-CN" dirty="0" err="1"/>
              <a:t>ch</a:t>
            </a:r>
            <a:r>
              <a:rPr lang="zh-CN" altLang="en-US" dirty="0"/>
              <a:t>进行定义，并通过调用处于另一文件中的函数来“传递”与使用这些外部变量的具体值 </a:t>
            </a:r>
            <a:endParaRPr lang="en-US" altLang="zh-CN" dirty="0" smtClean="0"/>
          </a:p>
          <a:p>
            <a:pPr lvl="1"/>
            <a:r>
              <a:rPr lang="zh-CN" altLang="en-US" dirty="0">
                <a:solidFill>
                  <a:srgbClr val="C00000"/>
                </a:solidFill>
              </a:rPr>
              <a:t>程序文件2</a:t>
            </a:r>
            <a:r>
              <a:rPr lang="zh-CN" altLang="en-US" dirty="0">
                <a:solidFill>
                  <a:srgbClr val="C00000"/>
                </a:solidFill>
                <a:latin typeface="Times New Roman"/>
              </a:rPr>
              <a:t> </a:t>
            </a:r>
            <a:endParaRPr lang="en-US" altLang="zh-CN" dirty="0">
              <a:solidFill>
                <a:srgbClr val="C00000"/>
              </a:solidFill>
              <a:latin typeface="Times New Roman"/>
            </a:endParaRPr>
          </a:p>
          <a:p>
            <a:pPr lvl="2"/>
            <a:r>
              <a:rPr lang="zh-CN" altLang="en-US" dirty="0" smtClean="0"/>
              <a:t>通过</a:t>
            </a:r>
            <a:r>
              <a:rPr lang="en-US" altLang="zh-CN" dirty="0"/>
              <a:t>extern</a:t>
            </a:r>
            <a:r>
              <a:rPr lang="zh-CN" altLang="en-US" dirty="0"/>
              <a:t>关键字来对外部变量</a:t>
            </a:r>
            <a:r>
              <a:rPr lang="en-US" altLang="zh-CN" dirty="0"/>
              <a:t>x</a:t>
            </a:r>
            <a:r>
              <a:rPr lang="zh-CN" altLang="en-US" dirty="0"/>
              <a:t>及</a:t>
            </a:r>
            <a:r>
              <a:rPr lang="en-US" altLang="zh-CN" dirty="0" err="1"/>
              <a:t>ch</a:t>
            </a:r>
            <a:r>
              <a:rPr lang="zh-CN" altLang="en-US" dirty="0"/>
              <a:t>进行说明（不再分配存储空间，与另一文件定义处的那一同名变量共享同一存储空间），并通过使用与修改这些外部变量的值来达到文件间相互通讯的</a:t>
            </a:r>
            <a:r>
              <a:rPr lang="zh-CN" altLang="en-US" dirty="0" smtClean="0"/>
              <a:t>目的</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生存期和作用域</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全局变量</a:t>
            </a:r>
            <a:r>
              <a:rPr lang="zh-CN" altLang="en-US" sz="1200" b="1" dirty="0">
                <a:solidFill>
                  <a:srgbClr val="820064"/>
                </a:solidFill>
                <a:latin typeface="Courier New" pitchFamily="49" charset="0"/>
                <a:cs typeface="Courier New" pitchFamily="49" charset="0"/>
              </a:rPr>
              <a:t>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69026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153400" cy="5904656"/>
          </a:xfrm>
        </p:spPr>
        <p:txBody>
          <a:bodyPr/>
          <a:lstStyle/>
          <a:p>
            <a:pPr algn="just">
              <a:spcBef>
                <a:spcPts val="0"/>
              </a:spcBef>
              <a:buNone/>
            </a:pPr>
            <a:r>
              <a:rPr lang="en-US" altLang="zh-CN" sz="2000" b="1" dirty="0" smtClean="0">
                <a:solidFill>
                  <a:srgbClr val="00B050"/>
                </a:solidFill>
                <a:latin typeface="Courier New" pitchFamily="49" charset="0"/>
                <a:cs typeface="Courier New" pitchFamily="49" charset="0"/>
              </a:rPr>
              <a:t>//</a:t>
            </a:r>
            <a:r>
              <a:rPr lang="zh-CN" altLang="en-US" sz="2000" b="1" dirty="0" smtClean="0">
                <a:solidFill>
                  <a:srgbClr val="00B050"/>
                </a:solidFill>
                <a:latin typeface="Courier New" pitchFamily="49" charset="0"/>
                <a:cs typeface="Courier New" pitchFamily="49" charset="0"/>
              </a:rPr>
              <a:t>程序文件</a:t>
            </a:r>
            <a:r>
              <a:rPr lang="en-US" altLang="zh-CN" sz="2000" b="1" dirty="0" smtClean="0">
                <a:solidFill>
                  <a:srgbClr val="00B050"/>
                </a:solidFill>
                <a:latin typeface="Courier New" pitchFamily="49" charset="0"/>
                <a:cs typeface="Courier New" pitchFamily="49" charset="0"/>
              </a:rPr>
              <a:t>1</a:t>
            </a:r>
          </a:p>
          <a:p>
            <a:pPr algn="just">
              <a:spcBef>
                <a:spcPts val="0"/>
              </a:spcBef>
              <a:buNone/>
            </a:pPr>
            <a:r>
              <a:rPr lang="zh-CN" altLang="en-US" sz="2000" b="1" dirty="0" smtClean="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x=11;</a:t>
            </a:r>
          </a:p>
          <a:p>
            <a:pPr algn="just">
              <a:spcBef>
                <a:spcPts val="0"/>
              </a:spcBef>
              <a:buNone/>
            </a:pP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='A'; </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func1();</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函数原型</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lgn="just">
              <a:spcBef>
                <a:spcPts val="0"/>
              </a:spcBef>
              <a:buNone/>
            </a:pPr>
            <a:r>
              <a:rPr lang="en-US" altLang="zh-CN" sz="2000" b="1" dirty="0">
                <a:latin typeface="Courier New" pitchFamily="49" charset="0"/>
                <a:cs typeface="Courier New" pitchFamily="49" charset="0"/>
              </a:rPr>
              <a:t>	 func1();</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func2();</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*函数原型，具体定义在另一个文件中，如果不进行说明，则无法调用*</a:t>
            </a:r>
            <a:r>
              <a:rPr lang="en-US" altLang="zh-CN" sz="2000" b="1" dirty="0" smtClean="0">
                <a:solidFill>
                  <a:srgbClr val="00B050"/>
                </a:solidFill>
                <a:latin typeface="Courier New" pitchFamily="49" charset="0"/>
                <a:cs typeface="Courier New" pitchFamily="49" charset="0"/>
              </a:rPr>
              <a:t>/</a:t>
            </a:r>
          </a:p>
          <a:p>
            <a:pPr algn="just">
              <a:spcBef>
                <a:spcPts val="0"/>
              </a:spcBef>
              <a:buNone/>
            </a:pPr>
            <a:r>
              <a:rPr lang="en-US" altLang="zh-CN" sz="2000" b="1" dirty="0">
                <a:solidFill>
                  <a:srgbClr val="00B050"/>
                </a:solidFill>
                <a:latin typeface="Courier New" pitchFamily="49" charset="0"/>
                <a:cs typeface="Courier New" pitchFamily="49" charset="0"/>
              </a:rPr>
              <a:t>	</a:t>
            </a:r>
            <a:r>
              <a:rPr lang="en-US" altLang="zh-CN" sz="2000" b="1" dirty="0" smtClean="0">
                <a:solidFill>
                  <a:srgbClr val="00B050"/>
                </a:solidFill>
                <a:latin typeface="Courier New" pitchFamily="49" charset="0"/>
                <a:cs typeface="Courier New" pitchFamily="49" charset="0"/>
              </a:rPr>
              <a:t> </a:t>
            </a:r>
            <a:r>
              <a:rPr lang="en-US" altLang="zh-CN" sz="2000" b="1" dirty="0" smtClean="0">
                <a:latin typeface="Courier New" pitchFamily="49" charset="0"/>
                <a:cs typeface="Courier New" pitchFamily="49" charset="0"/>
              </a:rPr>
              <a:t>func2();</a:t>
            </a:r>
            <a:endParaRPr lang="en-US" altLang="zh-CN" sz="2000" b="1" dirty="0">
              <a:latin typeface="Courier New" pitchFamily="49" charset="0"/>
              <a:cs typeface="Courier New" pitchFamily="49" charset="0"/>
            </a:endParaRP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file1_main: x,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="&lt;&lt;x&lt;&lt;", "&lt;&lt;</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func1(){</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smtClean="0">
                <a:latin typeface="Courier New" pitchFamily="49" charset="0"/>
                <a:cs typeface="Courier New" pitchFamily="49" charset="0"/>
              </a:rPr>
              <a:t>In file1_func1:x,ch</a:t>
            </a:r>
            <a:r>
              <a:rPr lang="en-US" altLang="zh-CN" sz="2000" b="1" dirty="0">
                <a:latin typeface="Courier New" pitchFamily="49" charset="0"/>
                <a:cs typeface="Courier New" pitchFamily="49" charset="0"/>
              </a:rPr>
              <a:t>="&lt;&lt;x&lt;&lt;", "&lt;&lt;</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生存期和作用域</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全局变量</a:t>
            </a:r>
            <a:r>
              <a:rPr lang="zh-CN" altLang="en-US" sz="1200" b="1" dirty="0">
                <a:solidFill>
                  <a:srgbClr val="820064"/>
                </a:solidFill>
                <a:latin typeface="Courier New" pitchFamily="49" charset="0"/>
                <a:cs typeface="Courier New" pitchFamily="49" charset="0"/>
              </a:rPr>
              <a:t>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2986570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07288" cy="5304631"/>
          </a:xfrm>
        </p:spPr>
        <p:txBody>
          <a:bodyPr/>
          <a:lstStyle/>
          <a:p>
            <a:pPr algn="just">
              <a:spcBef>
                <a:spcPts val="0"/>
              </a:spcBef>
              <a:buNone/>
            </a:pPr>
            <a:r>
              <a:rPr lang="en-US" altLang="zh-CN" sz="2000" b="1" dirty="0" smtClean="0">
                <a:solidFill>
                  <a:srgbClr val="00B050"/>
                </a:solidFill>
                <a:latin typeface="Courier New" pitchFamily="49" charset="0"/>
                <a:cs typeface="Courier New" pitchFamily="49" charset="0"/>
              </a:rPr>
              <a:t>//</a:t>
            </a:r>
            <a:r>
              <a:rPr lang="zh-CN" altLang="en-US" sz="2000" b="1" dirty="0" smtClean="0">
                <a:solidFill>
                  <a:srgbClr val="00B050"/>
                </a:solidFill>
                <a:latin typeface="Courier New" pitchFamily="49" charset="0"/>
                <a:cs typeface="Courier New" pitchFamily="49" charset="0"/>
              </a:rPr>
              <a:t>程序文件</a:t>
            </a:r>
            <a:r>
              <a:rPr lang="en-US" altLang="zh-CN" sz="2000" b="1" dirty="0" smtClean="0">
                <a:solidFill>
                  <a:srgbClr val="00B050"/>
                </a:solidFill>
                <a:latin typeface="Courier New" pitchFamily="49" charset="0"/>
                <a:cs typeface="Courier New" pitchFamily="49" charset="0"/>
              </a:rPr>
              <a:t>2</a:t>
            </a:r>
          </a:p>
          <a:p>
            <a:pPr algn="just">
              <a:spcBef>
                <a:spcPts val="0"/>
              </a:spcBef>
              <a:buNone/>
            </a:pPr>
            <a:r>
              <a:rPr lang="zh-CN" altLang="en-US" sz="2000" b="1" dirty="0" smtClean="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extern</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p>
          <a:p>
            <a:pPr algn="just">
              <a:spcBef>
                <a:spcPts val="0"/>
              </a:spcBef>
              <a:buNone/>
            </a:pPr>
            <a:r>
              <a:rPr lang="en-US" altLang="zh-CN" sz="2000" b="1" dirty="0">
                <a:solidFill>
                  <a:srgbClr val="0000FF"/>
                </a:solidFill>
                <a:latin typeface="Courier New" pitchFamily="49" charset="0"/>
                <a:cs typeface="Courier New" pitchFamily="49" charset="0"/>
              </a:rPr>
              <a:t>extern</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func2(){</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smtClean="0">
                <a:latin typeface="Courier New" pitchFamily="49" charset="0"/>
                <a:cs typeface="Courier New" pitchFamily="49" charset="0"/>
              </a:rPr>
              <a:t>In file2_func2: </a:t>
            </a:r>
            <a:r>
              <a:rPr lang="en-US" altLang="zh-CN" sz="2000" b="1" dirty="0" err="1" smtClean="0">
                <a:latin typeface="Courier New" pitchFamily="49" charset="0"/>
                <a:cs typeface="Courier New" pitchFamily="49" charset="0"/>
              </a:rPr>
              <a:t>x,ch</a:t>
            </a:r>
            <a:r>
              <a:rPr lang="en-US" altLang="zh-CN" sz="2000" b="1" dirty="0">
                <a:latin typeface="Courier New" pitchFamily="49" charset="0"/>
                <a:cs typeface="Courier New" pitchFamily="49" charset="0"/>
              </a:rPr>
              <a:t>="&lt;&lt;x&lt;&lt;", "&lt;&lt;</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x=22;</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='B';  </a:t>
            </a:r>
          </a:p>
          <a:p>
            <a:pPr algn="just">
              <a:spcBef>
                <a:spcPts val="0"/>
              </a:spcBef>
              <a:buNone/>
            </a:pPr>
            <a:r>
              <a:rPr lang="en-US" altLang="zh-CN" sz="2000" b="1" dirty="0" smtClean="0">
                <a:latin typeface="Courier New" pitchFamily="49" charset="0"/>
                <a:cs typeface="Courier New" pitchFamily="49" charset="0"/>
              </a:rPr>
              <a:t>}</a:t>
            </a:r>
          </a:p>
          <a:p>
            <a:pPr algn="just">
              <a:spcBef>
                <a:spcPts val="0"/>
              </a:spcBef>
              <a:buNone/>
            </a:pPr>
            <a:endParaRPr lang="en-US" altLang="zh-CN" sz="2000" b="1" dirty="0">
              <a:latin typeface="Courier New" pitchFamily="49" charset="0"/>
              <a:cs typeface="Courier New" pitchFamily="49" charset="0"/>
            </a:endParaRPr>
          </a:p>
          <a:p>
            <a:pPr algn="just">
              <a:lnSpc>
                <a:spcPct val="90000"/>
              </a:lnSpc>
              <a:buNone/>
            </a:pPr>
            <a:r>
              <a:rPr lang="zh-CN" altLang="en-US" sz="2000" dirty="0">
                <a:solidFill>
                  <a:schemeClr val="accent6">
                    <a:lumMod val="75000"/>
                  </a:schemeClr>
                </a:solidFill>
              </a:rPr>
              <a:t>程序执行后的显示结果如下：</a:t>
            </a:r>
          </a:p>
          <a:p>
            <a:pPr algn="just">
              <a:lnSpc>
                <a:spcPct val="90000"/>
              </a:lnSpc>
              <a:buNone/>
            </a:pPr>
            <a:r>
              <a:rPr lang="en-US" altLang="zh-CN" sz="2000" b="1" dirty="0">
                <a:latin typeface="Courier New" pitchFamily="49" charset="0"/>
                <a:cs typeface="Courier New" pitchFamily="49" charset="0"/>
              </a:rPr>
              <a:t>In file1_func1: x,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=11, A</a:t>
            </a:r>
          </a:p>
          <a:p>
            <a:pPr algn="just">
              <a:lnSpc>
                <a:spcPct val="90000"/>
              </a:lnSpc>
              <a:buNone/>
            </a:pPr>
            <a:r>
              <a:rPr lang="en-US" altLang="zh-CN" sz="2000" b="1" dirty="0" smtClean="0">
                <a:latin typeface="Courier New" pitchFamily="49" charset="0"/>
                <a:cs typeface="Courier New" pitchFamily="49" charset="0"/>
              </a:rPr>
              <a:t>In file2_func2: x, </a:t>
            </a:r>
            <a:r>
              <a:rPr lang="en-US" altLang="zh-CN" sz="2000" b="1" dirty="0" err="1" smtClean="0">
                <a:latin typeface="Courier New" pitchFamily="49" charset="0"/>
                <a:cs typeface="Courier New" pitchFamily="49" charset="0"/>
              </a:rPr>
              <a:t>ch</a:t>
            </a:r>
            <a:r>
              <a:rPr lang="en-US" altLang="zh-CN" sz="2000" b="1" dirty="0" smtClean="0">
                <a:latin typeface="Courier New" pitchFamily="49" charset="0"/>
                <a:cs typeface="Courier New" pitchFamily="49" charset="0"/>
              </a:rPr>
              <a:t>=11, A</a:t>
            </a:r>
          </a:p>
          <a:p>
            <a:pPr algn="just">
              <a:lnSpc>
                <a:spcPct val="90000"/>
              </a:lnSpc>
              <a:buNone/>
            </a:pPr>
            <a:r>
              <a:rPr lang="en-US" altLang="zh-CN" sz="2000" b="1" dirty="0" smtClean="0">
                <a:latin typeface="Courier New" pitchFamily="49" charset="0"/>
                <a:cs typeface="Courier New" pitchFamily="49" charset="0"/>
              </a:rPr>
              <a:t>In </a:t>
            </a:r>
            <a:r>
              <a:rPr lang="en-US" altLang="zh-CN" sz="2000" b="1" dirty="0">
                <a:latin typeface="Courier New" pitchFamily="49" charset="0"/>
                <a:cs typeface="Courier New" pitchFamily="49" charset="0"/>
              </a:rPr>
              <a:t>file1_main: x,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=22, B</a:t>
            </a:r>
          </a:p>
          <a:p>
            <a:pPr algn="just">
              <a:spcBef>
                <a:spcPts val="0"/>
              </a:spcBef>
              <a:buNone/>
            </a:pPr>
            <a:endParaRPr lang="en-US" altLang="zh-CN" sz="2200" dirty="0">
              <a:solidFill>
                <a:srgbClr val="0000FF"/>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生存期和作用域</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全局变量</a:t>
            </a:r>
            <a:r>
              <a:rPr lang="zh-CN" altLang="en-US" sz="1200" b="1" dirty="0">
                <a:solidFill>
                  <a:srgbClr val="820064"/>
                </a:solidFill>
                <a:latin typeface="Courier New" pitchFamily="49" charset="0"/>
                <a:cs typeface="Courier New" pitchFamily="49" charset="0"/>
              </a:rPr>
              <a:t>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83274327"/>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外部函数</a:t>
            </a:r>
          </a:p>
        </p:txBody>
      </p:sp>
      <p:sp>
        <p:nvSpPr>
          <p:cNvPr id="3" name="内容占位符 2"/>
          <p:cNvSpPr>
            <a:spLocks noGrp="1"/>
          </p:cNvSpPr>
          <p:nvPr>
            <p:ph idx="1"/>
          </p:nvPr>
        </p:nvSpPr>
        <p:spPr/>
        <p:txBody>
          <a:bodyPr/>
          <a:lstStyle/>
          <a:p>
            <a:r>
              <a:rPr lang="zh-CN" altLang="en-US" dirty="0" smtClean="0"/>
              <a:t>具有</a:t>
            </a:r>
            <a:r>
              <a:rPr lang="zh-CN" altLang="en-US" dirty="0"/>
              <a:t>外部（</a:t>
            </a:r>
            <a:r>
              <a:rPr lang="en-US" altLang="zh-CN" dirty="0"/>
              <a:t>extern）</a:t>
            </a:r>
            <a:r>
              <a:rPr lang="zh-CN" altLang="en-US" dirty="0"/>
              <a:t>存储类别的函数称为外部（</a:t>
            </a:r>
            <a:r>
              <a:rPr lang="en-US" altLang="zh-CN" dirty="0"/>
              <a:t>extern）</a:t>
            </a:r>
            <a:r>
              <a:rPr lang="zh-CN" altLang="en-US" dirty="0"/>
              <a:t>函数。这种函数具有程序级作用域。当函数定义时没给出存储类别时，系统默认它为外部（</a:t>
            </a:r>
            <a:r>
              <a:rPr lang="en-US" altLang="zh-CN" dirty="0"/>
              <a:t>extern）</a:t>
            </a:r>
            <a:r>
              <a:rPr lang="zh-CN" altLang="en-US" dirty="0"/>
              <a:t>存储类别，所以实用程序中几乎从不使用</a:t>
            </a:r>
            <a:r>
              <a:rPr lang="en-US" altLang="zh-CN" dirty="0"/>
              <a:t>extern</a:t>
            </a:r>
            <a:r>
              <a:rPr lang="zh-CN" altLang="en-US" dirty="0"/>
              <a:t>来说明外部函数。 </a:t>
            </a:r>
            <a:endParaRPr lang="en-US" altLang="zh-CN" dirty="0"/>
          </a:p>
          <a:p>
            <a:pPr lvl="1"/>
            <a:r>
              <a:rPr lang="zh-CN" altLang="en-US" dirty="0">
                <a:solidFill>
                  <a:srgbClr val="C00000"/>
                </a:solidFill>
              </a:rPr>
              <a:t>例如，如下的两个函数说明是完全等价的。</a:t>
            </a:r>
          </a:p>
          <a:p>
            <a:pPr algn="just">
              <a:buNone/>
            </a:pPr>
            <a:r>
              <a:rPr lang="zh-CN" altLang="en-US" sz="2800" dirty="0">
                <a:solidFill>
                  <a:srgbClr val="0000FF"/>
                </a:solidFill>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func</a:t>
            </a:r>
            <a:r>
              <a:rPr lang="en-US" altLang="zh-CN" b="1" dirty="0">
                <a:latin typeface="Courier New" pitchFamily="49" charset="0"/>
                <a:cs typeface="Courier New" pitchFamily="49" charset="0"/>
              </a:rPr>
              <a:t>(){…}</a:t>
            </a:r>
          </a:p>
          <a:p>
            <a:pPr algn="just">
              <a:buNone/>
            </a:pP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extern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func</a:t>
            </a:r>
            <a:r>
              <a:rPr lang="en-US" altLang="zh-CN" b="1" dirty="0">
                <a:latin typeface="Courier New" pitchFamily="49" charset="0"/>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生存期和作用域</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全局变量</a:t>
            </a:r>
            <a:r>
              <a:rPr lang="zh-CN" altLang="en-US" sz="1200" b="1" dirty="0">
                <a:solidFill>
                  <a:srgbClr val="820064"/>
                </a:solidFill>
                <a:latin typeface="Courier New" pitchFamily="49" charset="0"/>
                <a:cs typeface="Courier New" pitchFamily="49" charset="0"/>
              </a:rPr>
              <a:t>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72661002"/>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静态函数</a:t>
            </a:r>
            <a:endParaRPr lang="zh-CN" altLang="en-US" dirty="0"/>
          </a:p>
        </p:txBody>
      </p:sp>
      <p:sp>
        <p:nvSpPr>
          <p:cNvPr id="3" name="内容占位符 2"/>
          <p:cNvSpPr>
            <a:spLocks noGrp="1"/>
          </p:cNvSpPr>
          <p:nvPr>
            <p:ph idx="1"/>
          </p:nvPr>
        </p:nvSpPr>
        <p:spPr/>
        <p:txBody>
          <a:bodyPr/>
          <a:lstStyle/>
          <a:p>
            <a:r>
              <a:rPr lang="zh-CN" altLang="en-US" dirty="0" smtClean="0"/>
              <a:t>具有</a:t>
            </a:r>
            <a:r>
              <a:rPr lang="zh-CN" altLang="en-US" dirty="0"/>
              <a:t>静态（</a:t>
            </a:r>
            <a:r>
              <a:rPr lang="en-US" altLang="zh-CN" dirty="0"/>
              <a:t>static）</a:t>
            </a:r>
            <a:r>
              <a:rPr lang="zh-CN" altLang="en-US" dirty="0"/>
              <a:t>存储类别的函数称为静态（</a:t>
            </a:r>
            <a:r>
              <a:rPr lang="en-US" altLang="zh-CN" dirty="0"/>
              <a:t>static）</a:t>
            </a:r>
            <a:r>
              <a:rPr lang="zh-CN" altLang="en-US" dirty="0"/>
              <a:t>函数（有时也称为</a:t>
            </a:r>
            <a:r>
              <a:rPr lang="zh-CN" altLang="en-US" dirty="0">
                <a:solidFill>
                  <a:schemeClr val="hlink"/>
                </a:solidFill>
              </a:rPr>
              <a:t>内部函数</a:t>
            </a:r>
            <a:r>
              <a:rPr lang="zh-CN" altLang="en-US" dirty="0"/>
              <a:t>）。这种函数只具有</a:t>
            </a:r>
            <a:r>
              <a:rPr lang="zh-CN" altLang="en-US" dirty="0">
                <a:solidFill>
                  <a:schemeClr val="hlink"/>
                </a:solidFill>
              </a:rPr>
              <a:t>文件级作用域</a:t>
            </a:r>
            <a:r>
              <a:rPr lang="zh-CN" altLang="en-US" dirty="0"/>
              <a:t>，即是说, 这样的函数只能在本文件的内部被调用，在其它文件中均不可见。</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5.22】</a:t>
            </a:r>
            <a:r>
              <a:rPr lang="zh-CN" altLang="en-US" dirty="0">
                <a:solidFill>
                  <a:srgbClr val="C00000"/>
                </a:solidFill>
              </a:rPr>
              <a:t>程序文件2</a:t>
            </a:r>
            <a:r>
              <a:rPr lang="zh-CN" altLang="en-US" dirty="0">
                <a:solidFill>
                  <a:srgbClr val="0000FF"/>
                </a:solidFill>
                <a:latin typeface="Times New Roman"/>
              </a:rPr>
              <a:t> </a:t>
            </a:r>
            <a:endParaRPr lang="en-US" altLang="zh-CN" dirty="0">
              <a:solidFill>
                <a:srgbClr val="0000FF"/>
              </a:solidFill>
              <a:latin typeface="Times New Roman"/>
            </a:endParaRPr>
          </a:p>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200" b="1" dirty="0">
                <a:solidFill>
                  <a:srgbClr val="0000FF"/>
                </a:solidFill>
                <a:latin typeface="Courier New" pitchFamily="49" charset="0"/>
                <a:cs typeface="Courier New" pitchFamily="49" charset="0"/>
              </a:rPr>
              <a:t>using namespace</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std</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extern</a:t>
            </a:r>
            <a:r>
              <a:rPr lang="en-US" altLang="zh-CN" sz="2200" b="1" dirty="0">
                <a:solidFill>
                  <a:schemeClr val="tx2"/>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a:t>
            </a:r>
          </a:p>
          <a:p>
            <a:pPr algn="just">
              <a:spcBef>
                <a:spcPts val="0"/>
              </a:spcBef>
              <a:buNone/>
            </a:pPr>
            <a:r>
              <a:rPr lang="en-US" altLang="zh-CN" sz="2200" b="1" dirty="0">
                <a:solidFill>
                  <a:srgbClr val="0000FF"/>
                </a:solidFill>
                <a:latin typeface="Courier New" pitchFamily="49" charset="0"/>
                <a:cs typeface="Courier New" pitchFamily="49" charset="0"/>
              </a:rPr>
              <a:t>extern</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char</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ch</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FF0000"/>
                </a:solidFill>
                <a:latin typeface="Courier New" pitchFamily="49" charset="0"/>
                <a:cs typeface="Courier New" pitchFamily="49" charset="0"/>
              </a:rPr>
              <a:t>static</a:t>
            </a:r>
            <a:r>
              <a:rPr lang="en-US" altLang="zh-CN" sz="2200" b="1" dirty="0">
                <a:solidFill>
                  <a:srgbClr val="0000FF"/>
                </a:solidFill>
                <a:latin typeface="Courier New" pitchFamily="49" charset="0"/>
                <a:cs typeface="Courier New" pitchFamily="49" charset="0"/>
              </a:rPr>
              <a:t> 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func2(){………}</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无法在程序文件</a:t>
            </a:r>
            <a:r>
              <a:rPr lang="en-US" altLang="zh-CN" sz="2200" b="1" dirty="0">
                <a:solidFill>
                  <a:srgbClr val="00B050"/>
                </a:solidFill>
                <a:latin typeface="Courier New" pitchFamily="49" charset="0"/>
                <a:cs typeface="Courier New" pitchFamily="49" charset="0"/>
              </a:rPr>
              <a:t>1</a:t>
            </a:r>
            <a:r>
              <a:rPr lang="zh-CN" altLang="en-US" sz="2200" b="1" dirty="0">
                <a:solidFill>
                  <a:srgbClr val="00B050"/>
                </a:solidFill>
                <a:latin typeface="Courier New" pitchFamily="49" charset="0"/>
                <a:cs typeface="Courier New" pitchFamily="49" charset="0"/>
              </a:rPr>
              <a:t>中调用</a:t>
            </a:r>
            <a:endParaRPr lang="en-US" altLang="zh-CN" sz="2200" b="1" dirty="0">
              <a:solidFill>
                <a:srgbClr val="00B050"/>
              </a:solidFill>
              <a:latin typeface="Courier New" pitchFamily="49" charset="0"/>
              <a:cs typeface="Courier New" pitchFamily="49" charset="0"/>
            </a:endParaRPr>
          </a:p>
          <a:p>
            <a:pPr lvl="2"/>
            <a:endParaRPr lang="en-US" altLang="zh-CN" dirty="0">
              <a:solidFill>
                <a:srgbClr val="0000FF"/>
              </a:solidFill>
              <a:latin typeface="Times New Roman"/>
            </a:endParaRPr>
          </a:p>
          <a:p>
            <a:pPr lvl="2"/>
            <a:endParaRPr lang="zh-CN" altLang="en-US" dirty="0"/>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函数与运算符</a:t>
            </a:r>
            <a:r>
              <a:rPr lang="zh-CN" altLang="en-US" sz="1200" b="1" dirty="0">
                <a:solidFill>
                  <a:schemeClr val="bg1"/>
                </a:solidFill>
                <a:latin typeface="Courier New" pitchFamily="49" charset="0"/>
                <a:cs typeface="Courier New" pitchFamily="49" charset="0"/>
              </a:rPr>
              <a:t>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smtClean="0">
                <a:solidFill>
                  <a:schemeClr val="bg1"/>
                </a:solidFill>
                <a:latin typeface="Courier New" pitchFamily="49" charset="0"/>
                <a:cs typeface="Courier New" pitchFamily="49" charset="0"/>
              </a:rPr>
              <a:t>函数与结构化程序</a:t>
            </a:r>
            <a:r>
              <a:rPr lang="zh-CN" altLang="en-US" sz="1200" b="1" dirty="0">
                <a:solidFill>
                  <a:schemeClr val="bg1"/>
                </a:solidFill>
                <a:latin typeface="Courier New" pitchFamily="49" charset="0"/>
                <a:cs typeface="Courier New" pitchFamily="49" charset="0"/>
              </a:rPr>
              <a:t>设计 </a:t>
            </a:r>
            <a:r>
              <a:rPr lang="zh-CN" altLang="en-US" sz="1200" b="1" dirty="0" smtClean="0">
                <a:solidFill>
                  <a:schemeClr val="bg1"/>
                </a:solidFill>
                <a:latin typeface="Courier New" pitchFamily="49" charset="0"/>
                <a:cs typeface="Courier New" pitchFamily="49" charset="0"/>
              </a:rPr>
              <a:t>■</a:t>
            </a: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en-US" altLang="zh-CN" sz="1200" b="1" dirty="0" smtClean="0">
                <a:solidFill>
                  <a:srgbClr val="820064"/>
                </a:solidFill>
                <a:latin typeface="Courier New" pitchFamily="49" charset="0"/>
                <a:cs typeface="Courier New" pitchFamily="49" charset="0"/>
              </a:rPr>
              <a:t>SP</a:t>
            </a:r>
            <a:r>
              <a:rPr lang="zh-CN" altLang="en-US" sz="1200" b="1" dirty="0" smtClean="0">
                <a:solidFill>
                  <a:srgbClr val="820064"/>
                </a:solidFill>
                <a:latin typeface="Courier New" pitchFamily="49" charset="0"/>
                <a:cs typeface="Courier New" pitchFamily="49" charset="0"/>
              </a:rPr>
              <a:t>程序设计框架</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生存期和作用域</a:t>
            </a: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全局变量</a:t>
            </a:r>
            <a:r>
              <a:rPr lang="zh-CN" altLang="en-US" sz="1200" b="1" dirty="0">
                <a:solidFill>
                  <a:srgbClr val="820064"/>
                </a:solidFill>
                <a:latin typeface="Courier New" pitchFamily="49" charset="0"/>
                <a:cs typeface="Courier New" pitchFamily="49" charset="0"/>
              </a:rPr>
              <a:t>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zh-CN" altLang="en-US" sz="1200" b="1" dirty="0" smtClean="0">
                <a:solidFill>
                  <a:srgbClr val="820064"/>
                </a:solidFill>
                <a:latin typeface="Courier New" pitchFamily="49" charset="0"/>
                <a:cs typeface="Courier New" pitchFamily="49" charset="0"/>
              </a:rPr>
              <a:t>静态属性和外部属性</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7354741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第五章 结束</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anose="02010601030101010101" pitchFamily="2" charset="-122"/>
              </a:rPr>
              <a:t>计算机学院</a:t>
            </a:r>
            <a:r>
              <a:rPr lang="en-US" altLang="zh-CN" sz="1600" dirty="0">
                <a:solidFill>
                  <a:schemeClr val="bg1"/>
                </a:solidFill>
                <a:latin typeface="+mn-lt"/>
                <a:ea typeface="方正姚体" panose="02010601030101010101" pitchFamily="2" charset="-122"/>
              </a:rPr>
              <a:t>&amp;</a:t>
            </a:r>
            <a:r>
              <a:rPr lang="zh-CN" altLang="en-US" sz="1600" dirty="0">
                <a:solidFill>
                  <a:schemeClr val="bg1"/>
                </a:solidFill>
                <a:latin typeface="+mn-lt"/>
                <a:ea typeface="方正姚体" panose="02010601030101010101"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spTree>
    <p:extLst>
      <p:ext uri="{BB962C8B-B14F-4D97-AF65-F5344CB8AC3E}">
        <p14:creationId xmlns:p14="http://schemas.microsoft.com/office/powerpoint/2010/main" val="326281868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函数原型</a:t>
            </a:r>
          </a:p>
        </p:txBody>
      </p:sp>
      <p:sp>
        <p:nvSpPr>
          <p:cNvPr id="3" name="内容占位符 2"/>
          <p:cNvSpPr>
            <a:spLocks noGrp="1"/>
          </p:cNvSpPr>
          <p:nvPr>
            <p:ph idx="1"/>
          </p:nvPr>
        </p:nvSpPr>
        <p:spPr>
          <a:xfrm>
            <a:off x="428596" y="1844824"/>
            <a:ext cx="8501122" cy="4479776"/>
          </a:xfrm>
        </p:spPr>
        <p:txBody>
          <a:bodyPr/>
          <a:lstStyle/>
          <a:p>
            <a:r>
              <a:rPr lang="zh-CN" altLang="en-US" dirty="0"/>
              <a:t>用来指明函数的名称、参数以及返回值类型</a:t>
            </a:r>
            <a:endParaRPr lang="en-US" altLang="zh-CN" dirty="0"/>
          </a:p>
          <a:p>
            <a:r>
              <a:rPr lang="zh-CN" altLang="en-US" dirty="0"/>
              <a:t>函数原型格式为：</a:t>
            </a:r>
            <a:endParaRPr lang="en-US" altLang="zh-CN" dirty="0"/>
          </a:p>
          <a:p>
            <a:pPr lvl="1">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属性说明</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返回值类型</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函数名</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&gt;]);</a:t>
            </a:r>
          </a:p>
          <a:p>
            <a:r>
              <a:rPr lang="zh-CN" altLang="en-US" dirty="0"/>
              <a:t>例如</a:t>
            </a:r>
            <a:endParaRPr lang="en-US" altLang="zh-CN" dirty="0"/>
          </a:p>
          <a:p>
            <a:pPr lvl="1">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b); </a:t>
            </a:r>
          </a:p>
          <a:p>
            <a:pPr lvl="1">
              <a:buNone/>
            </a:pPr>
            <a:r>
              <a:rPr lang="en-US" altLang="zh-CN" b="1" dirty="0">
                <a:solidFill>
                  <a:srgbClr val="0000FF"/>
                </a:solidFill>
                <a:latin typeface="Courier New" pitchFamily="49" charset="0"/>
                <a:cs typeface="Courier New" pitchFamily="49" charset="0"/>
              </a:rPr>
              <a:t>inline void </a:t>
            </a:r>
            <a:r>
              <a:rPr lang="en-US" altLang="zh-CN" b="1" dirty="0">
                <a:latin typeface="Courier New" pitchFamily="49" charset="0"/>
                <a:cs typeface="Courier New" pitchFamily="49" charset="0"/>
              </a:rPr>
              <a:t>swap(</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 &amp;s, </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 &amp;t);</a:t>
            </a:r>
          </a:p>
          <a:p>
            <a:pPr lvl="1">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print (</a:t>
            </a:r>
            <a:r>
              <a:rPr lang="en-US" altLang="zh-CN" b="1" dirty="0">
                <a:solidFill>
                  <a:srgbClr val="0000FF"/>
                </a:solidFill>
                <a:latin typeface="Courier New" pitchFamily="49" charset="0"/>
                <a:cs typeface="Courier New" pitchFamily="49" charset="0"/>
              </a:rPr>
              <a:t>char</a:t>
            </a:r>
            <a:r>
              <a:rPr lang="en-US" altLang="zh-CN" b="1" dirty="0">
                <a:latin typeface="Courier New" pitchFamily="49" charset="0"/>
                <a:cs typeface="Courier New" pitchFamily="49" charset="0"/>
              </a:rPr>
              <a:t> *);</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8848833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函数原型</a:t>
            </a:r>
          </a:p>
        </p:txBody>
      </p:sp>
      <p:sp>
        <p:nvSpPr>
          <p:cNvPr id="3" name="内容占位符 2"/>
          <p:cNvSpPr>
            <a:spLocks noGrp="1"/>
          </p:cNvSpPr>
          <p:nvPr>
            <p:ph idx="1"/>
          </p:nvPr>
        </p:nvSpPr>
        <p:spPr>
          <a:xfrm>
            <a:off x="457200" y="1700808"/>
            <a:ext cx="8153400" cy="4800026"/>
          </a:xfrm>
        </p:spPr>
        <p:txBody>
          <a:bodyPr/>
          <a:lstStyle/>
          <a:p>
            <a:r>
              <a:rPr lang="zh-CN" altLang="en-US" dirty="0"/>
              <a:t>属性说明：可缺省，一般可以是下面的关键字之一</a:t>
            </a:r>
            <a:endParaRPr lang="en-US" altLang="zh-CN" dirty="0"/>
          </a:p>
          <a:p>
            <a:pPr lvl="1"/>
            <a:r>
              <a:rPr lang="en-US" altLang="zh-CN" dirty="0"/>
              <a:t>inline</a:t>
            </a:r>
            <a:r>
              <a:rPr lang="zh-CN" altLang="en-US" dirty="0"/>
              <a:t>：表示该函数为内联函数</a:t>
            </a:r>
            <a:endParaRPr lang="en-US" altLang="zh-CN" dirty="0"/>
          </a:p>
          <a:p>
            <a:pPr lvl="1"/>
            <a:r>
              <a:rPr lang="en-US" altLang="zh-CN" dirty="0"/>
              <a:t>static</a:t>
            </a:r>
            <a:r>
              <a:rPr lang="zh-CN" altLang="en-US" dirty="0"/>
              <a:t>：表示该函数为静态函数</a:t>
            </a:r>
            <a:endParaRPr lang="en-US" altLang="zh-CN" dirty="0"/>
          </a:p>
          <a:p>
            <a:pPr lvl="1"/>
            <a:r>
              <a:rPr lang="en-US" altLang="zh-CN" dirty="0"/>
              <a:t>virtual</a:t>
            </a:r>
            <a:r>
              <a:rPr lang="zh-CN" altLang="en-US" dirty="0"/>
              <a:t>：表示该函数为虚函数</a:t>
            </a:r>
            <a:endParaRPr lang="en-US" altLang="zh-CN" dirty="0"/>
          </a:p>
          <a:p>
            <a:pPr lvl="1"/>
            <a:r>
              <a:rPr lang="en-US" altLang="zh-CN" dirty="0"/>
              <a:t>friend</a:t>
            </a:r>
            <a:r>
              <a:rPr lang="zh-CN" altLang="en-US" dirty="0"/>
              <a:t>：表示该函数为某类</a:t>
            </a:r>
            <a:r>
              <a:rPr lang="en-US" altLang="zh-CN" dirty="0"/>
              <a:t>(class)</a:t>
            </a:r>
            <a:r>
              <a:rPr lang="zh-CN" altLang="en-US" dirty="0"/>
              <a:t>的友元函数</a:t>
            </a:r>
            <a:endParaRPr lang="en-US" altLang="zh-CN" dirty="0"/>
          </a:p>
          <a:p>
            <a:r>
              <a:rPr lang="zh-CN" altLang="en-US" dirty="0"/>
              <a:t>返回值类型</a:t>
            </a:r>
            <a:endParaRPr lang="en-US" altLang="zh-CN" dirty="0"/>
          </a:p>
          <a:p>
            <a:pPr lvl="1"/>
            <a:r>
              <a:rPr lang="zh-CN" altLang="en-US" dirty="0"/>
              <a:t>函数处理得到的结果的数据类型</a:t>
            </a:r>
            <a:endParaRPr lang="en-US" altLang="zh-CN" dirty="0"/>
          </a:p>
          <a:p>
            <a:r>
              <a:rPr lang="zh-CN" altLang="en-US" dirty="0"/>
              <a:t>函数名</a:t>
            </a:r>
            <a:endParaRPr lang="en-US" altLang="zh-CN" dirty="0"/>
          </a:p>
          <a:p>
            <a:pPr lvl="1"/>
            <a:r>
              <a:rPr lang="zh-CN" altLang="en-US" dirty="0"/>
              <a:t>标识符</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4297470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函数原型</a:t>
            </a:r>
          </a:p>
        </p:txBody>
      </p:sp>
      <p:sp>
        <p:nvSpPr>
          <p:cNvPr id="3" name="内容占位符 2"/>
          <p:cNvSpPr>
            <a:spLocks noGrp="1"/>
          </p:cNvSpPr>
          <p:nvPr>
            <p:ph idx="1"/>
          </p:nvPr>
        </p:nvSpPr>
        <p:spPr/>
        <p:txBody>
          <a:bodyPr/>
          <a:lstStyle/>
          <a:p>
            <a:r>
              <a:rPr lang="zh-CN" altLang="en-US" dirty="0"/>
              <a:t>参数表</a:t>
            </a:r>
            <a:endParaRPr lang="en-US" altLang="zh-CN" dirty="0"/>
          </a:p>
          <a:p>
            <a:pPr lvl="1"/>
            <a:r>
              <a:rPr lang="zh-CN" altLang="en-US" dirty="0"/>
              <a:t>空参数表</a:t>
            </a:r>
            <a:endParaRPr lang="en-US" altLang="zh-CN" dirty="0"/>
          </a:p>
          <a:p>
            <a:pPr lvl="2">
              <a:buNone/>
            </a:pPr>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printroot</a:t>
            </a:r>
            <a:r>
              <a:rPr lang="en-US" altLang="zh-CN" b="1" dirty="0">
                <a:latin typeface="Courier New" pitchFamily="49" charset="0"/>
                <a:cs typeface="Courier New" pitchFamily="49" charset="0"/>
              </a:rPr>
              <a:t>();</a:t>
            </a:r>
          </a:p>
          <a:p>
            <a:pPr lvl="1"/>
            <a:r>
              <a:rPr lang="en-US" altLang="zh-CN" dirty="0"/>
              <a:t>void</a:t>
            </a:r>
            <a:r>
              <a:rPr lang="zh-CN" altLang="en-US" dirty="0"/>
              <a:t>型参数</a:t>
            </a:r>
            <a:endParaRPr lang="en-US" altLang="zh-CN" dirty="0"/>
          </a:p>
          <a:p>
            <a:pPr lvl="2">
              <a:buNone/>
            </a:pPr>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printroot</a:t>
            </a:r>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a:t>
            </a:r>
          </a:p>
          <a:p>
            <a:pPr lvl="1"/>
            <a:r>
              <a:rPr lang="en-US" altLang="zh-CN" dirty="0"/>
              <a:t>&lt;</a:t>
            </a:r>
            <a:r>
              <a:rPr lang="zh-CN" altLang="en-US" dirty="0"/>
              <a:t>数据类型</a:t>
            </a:r>
            <a:r>
              <a:rPr lang="en-US" altLang="zh-CN" dirty="0"/>
              <a:t>&gt;[&lt;</a:t>
            </a:r>
            <a:r>
              <a:rPr lang="zh-CN" altLang="en-US" dirty="0"/>
              <a:t>参数</a:t>
            </a:r>
            <a:r>
              <a:rPr lang="en-US" altLang="zh-CN" dirty="0"/>
              <a:t>&gt;]</a:t>
            </a:r>
            <a:r>
              <a:rPr lang="en-US" altLang="zh-CN" dirty="0">
                <a:solidFill>
                  <a:schemeClr val="tx2"/>
                </a:solidFill>
              </a:rPr>
              <a:t>[</a:t>
            </a:r>
            <a:r>
              <a:rPr lang="en-US" altLang="zh-CN" dirty="0"/>
              <a:t>,&lt;</a:t>
            </a:r>
            <a:r>
              <a:rPr lang="zh-CN" altLang="en-US" dirty="0"/>
              <a:t>数据类型</a:t>
            </a:r>
            <a:r>
              <a:rPr lang="en-US" altLang="zh-CN" dirty="0"/>
              <a:t>&gt;[&lt;</a:t>
            </a:r>
            <a:r>
              <a:rPr lang="zh-CN" altLang="en-US" dirty="0"/>
              <a:t>参数</a:t>
            </a:r>
            <a:r>
              <a:rPr lang="en-US" altLang="zh-CN" dirty="0"/>
              <a:t>&gt;]</a:t>
            </a:r>
            <a:r>
              <a:rPr lang="en-US" altLang="zh-CN" dirty="0">
                <a:solidFill>
                  <a:schemeClr val="tx2"/>
                </a:solidFill>
              </a:rPr>
              <a:t>]</a:t>
            </a:r>
            <a:r>
              <a:rPr lang="en-US" altLang="zh-CN" dirty="0"/>
              <a:t>*</a:t>
            </a:r>
            <a:r>
              <a:rPr lang="en-US" altLang="zh-CN" dirty="0">
                <a:solidFill>
                  <a:srgbClr val="0000FF"/>
                </a:solidFill>
                <a:latin typeface="Courier New" pitchFamily="49" charset="0"/>
                <a:cs typeface="Courier New" pitchFamily="49" charset="0"/>
              </a:rPr>
              <a:t>   </a:t>
            </a:r>
            <a:endParaRPr lang="zh-CN" altLang="en-US" sz="2600" dirty="0">
              <a:solidFill>
                <a:schemeClr val="tx2"/>
              </a:solidFill>
              <a:latin typeface="Courier New" pitchFamily="49" charset="0"/>
              <a:cs typeface="Courier New" pitchFamily="49" charset="0"/>
            </a:endParaRPr>
          </a:p>
          <a:p>
            <a:pPr lvl="2">
              <a:buNone/>
            </a:pPr>
            <a:r>
              <a:rPr lang="en-US" altLang="zh-CN" b="1" dirty="0">
                <a:solidFill>
                  <a:srgbClr val="0000FF"/>
                </a:solidFill>
                <a:latin typeface="Courier New" pitchFamily="49" charset="0"/>
                <a:cs typeface="Courier New" pitchFamily="49" charset="0"/>
              </a:rPr>
              <a:t>float</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cuberoot</a:t>
            </a:r>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a:t>
            </a:r>
          </a:p>
          <a:p>
            <a:pPr lvl="2">
              <a:buNone/>
            </a:pPr>
            <a:r>
              <a:rPr lang="en-US" altLang="zh-CN" b="1" dirty="0">
                <a:solidFill>
                  <a:srgbClr val="0000FF"/>
                </a:solidFill>
                <a:latin typeface="Courier New" pitchFamily="49" charset="0"/>
                <a:cs typeface="Courier New" pitchFamily="49" charset="0"/>
              </a:rPr>
              <a:t>float</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cuberoot</a:t>
            </a:r>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float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x);</a:t>
            </a:r>
          </a:p>
          <a:p>
            <a:pPr lvl="2">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sort(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n);</a:t>
            </a:r>
            <a:endParaRPr lang="zh-CN" altLang="en-US" b="1" dirty="0" err="1">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269861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78667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911994"/>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4" name="TextBox 43"/>
          <p:cNvSpPr txBox="1"/>
          <p:nvPr/>
        </p:nvSpPr>
        <p:spPr>
          <a:xfrm>
            <a:off x="2627784" y="203678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297288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39089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484509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973594"/>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927549"/>
            <a:ext cx="885840" cy="885840"/>
          </a:xfrm>
          <a:prstGeom prst="rect">
            <a:avLst/>
          </a:prstGeom>
        </p:spPr>
      </p:pic>
      <p:sp>
        <p:nvSpPr>
          <p:cNvPr id="39" name="TextBox 42"/>
          <p:cNvSpPr txBox="1"/>
          <p:nvPr/>
        </p:nvSpPr>
        <p:spPr>
          <a:xfrm>
            <a:off x="2627784" y="1078080"/>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41" name="五边形 15">
            <a:extLst>
              <a:ext uri="{FF2B5EF4-FFF2-40B4-BE49-F238E27FC236}">
                <a16:creationId xmlns:a16="http://schemas.microsoft.com/office/drawing/2014/main" xmlns="" id="{CA027B72-EA26-4E1B-B294-46FA7B5508B9}"/>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2" name="椭圆 41">
            <a:extLst>
              <a:ext uri="{FF2B5EF4-FFF2-40B4-BE49-F238E27FC236}">
                <a16:creationId xmlns:a16="http://schemas.microsoft.com/office/drawing/2014/main" xmlns="" id="{241EA19F-78DC-4E67-B806-11CCA6C76A35}"/>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xmlns="" id="{30A89369-F077-462D-97AA-3D8D99860774}"/>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xmlns="" id="{A7825832-C9F7-4C5D-B768-5655F140CBAD}"/>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2156603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函数定义</a:t>
            </a:r>
          </a:p>
        </p:txBody>
      </p:sp>
      <p:sp>
        <p:nvSpPr>
          <p:cNvPr id="3" name="内容占位符 2"/>
          <p:cNvSpPr>
            <a:spLocks noGrp="1"/>
          </p:cNvSpPr>
          <p:nvPr>
            <p:ph idx="1"/>
          </p:nvPr>
        </p:nvSpPr>
        <p:spPr/>
        <p:txBody>
          <a:bodyPr/>
          <a:lstStyle/>
          <a:p>
            <a:r>
              <a:rPr lang="zh-CN" altLang="en-US" dirty="0"/>
              <a:t>函数定义与函数原型的主要区别是它还包括函数体，其格式为</a:t>
            </a:r>
            <a:endParaRPr lang="en-US" altLang="zh-CN" dirty="0"/>
          </a:p>
          <a:p>
            <a:pPr lvl="1">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属性说明</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返回值类型</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函数名</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&gt;])</a:t>
            </a:r>
          </a:p>
          <a:p>
            <a:pPr lvl="1">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函数体</a:t>
            </a:r>
            <a:r>
              <a:rPr lang="en-US" altLang="zh-CN" sz="2400" dirty="0">
                <a:solidFill>
                  <a:schemeClr val="tx2"/>
                </a:solidFill>
                <a:latin typeface="Courier New" pitchFamily="49" charset="0"/>
                <a:cs typeface="Courier New" pitchFamily="49" charset="0"/>
              </a:rPr>
              <a:t>&gt;}</a:t>
            </a:r>
          </a:p>
          <a:p>
            <a:pPr lvl="1"/>
            <a:r>
              <a:rPr lang="zh-CN" altLang="en-US" dirty="0"/>
              <a:t>函数体</a:t>
            </a:r>
            <a:endParaRPr lang="en-US" altLang="zh-CN" dirty="0"/>
          </a:p>
          <a:p>
            <a:pPr lvl="2"/>
            <a:r>
              <a:rPr lang="zh-CN" altLang="en-US" dirty="0"/>
              <a:t>是复合语句，即程序块，由完成函数功能所需的全部语句构成</a:t>
            </a:r>
            <a:endParaRPr lang="en-US" altLang="zh-CN" dirty="0"/>
          </a:p>
          <a:p>
            <a:pPr lvl="2"/>
            <a:r>
              <a:rPr lang="zh-CN" altLang="en-US" dirty="0"/>
              <a:t>可以是空语句</a:t>
            </a:r>
            <a:endParaRPr lang="en-US" altLang="zh-CN" dirty="0"/>
          </a:p>
          <a:p>
            <a:pPr lvl="2"/>
            <a:r>
              <a:rPr lang="zh-CN" altLang="en-US" dirty="0"/>
              <a:t>可以没有任何语句</a:t>
            </a:r>
            <a:endParaRPr lang="en-US" altLang="zh-CN"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921327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a:t>
            </a:r>
          </a:p>
        </p:txBody>
      </p:sp>
      <p:sp>
        <p:nvSpPr>
          <p:cNvPr id="3" name="内容占位符 2"/>
          <p:cNvSpPr>
            <a:spLocks noGrp="1"/>
          </p:cNvSpPr>
          <p:nvPr>
            <p:ph idx="1"/>
          </p:nvPr>
        </p:nvSpPr>
        <p:spPr/>
        <p:txBody>
          <a:bodyPr/>
          <a:lstStyle/>
          <a:p>
            <a:r>
              <a:rPr lang="zh-CN" altLang="en-US" dirty="0"/>
              <a:t>“函数原型”的说明方式</a:t>
            </a:r>
            <a:endParaRPr lang="en-US" altLang="zh-CN" dirty="0"/>
          </a:p>
          <a:p>
            <a:endParaRPr lang="en-US" altLang="zh-CN" dirty="0"/>
          </a:p>
          <a:p>
            <a:pPr lvl="1"/>
            <a:endParaRPr lang="en-US" altLang="zh-CN" dirty="0"/>
          </a:p>
          <a:p>
            <a:pPr lvl="1"/>
            <a:endParaRPr lang="en-US" altLang="zh-CN" dirty="0"/>
          </a:p>
          <a:p>
            <a:pPr lvl="1"/>
            <a:endParaRPr lang="en-US" altLang="zh-CN" dirty="0"/>
          </a:p>
          <a:p>
            <a:r>
              <a:rPr lang="zh-CN" altLang="en-US" dirty="0"/>
              <a:t>“函数定义”的说明方式</a:t>
            </a:r>
          </a:p>
        </p:txBody>
      </p:sp>
      <p:sp>
        <p:nvSpPr>
          <p:cNvPr id="6" name="矩形 5"/>
          <p:cNvSpPr/>
          <p:nvPr/>
        </p:nvSpPr>
        <p:spPr>
          <a:xfrm>
            <a:off x="1214414" y="2517864"/>
            <a:ext cx="6858048" cy="1631216"/>
          </a:xfrm>
          <a:prstGeom prst="rect">
            <a:avLst/>
          </a:prstGeom>
        </p:spPr>
        <p:txBody>
          <a:bodyPr wrap="square">
            <a:spAutoFit/>
          </a:bodyPr>
          <a:lstStyle/>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#include……</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using namespace </a:t>
            </a:r>
            <a:r>
              <a:rPr lang="en-US" altLang="zh-CN" sz="2000" b="1" dirty="0">
                <a:latin typeface="Courier New" pitchFamily="49" charset="0"/>
                <a:ea typeface="楷体_GB2312" pitchFamily="49" charset="-122"/>
                <a:cs typeface="Courier New" pitchFamily="49" charset="0"/>
              </a:rPr>
              <a:t>std;</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void</a:t>
            </a:r>
            <a:r>
              <a:rPr lang="en-US" altLang="zh-CN" sz="2000" b="1" dirty="0">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printStar</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latin typeface="Courier New" pitchFamily="49" charset="0"/>
                <a:ea typeface="楷体_GB2312" pitchFamily="49" charset="-122"/>
                <a:cs typeface="Courier New" pitchFamily="49" charset="0"/>
              </a:rPr>
              <a:t>);</a:t>
            </a:r>
            <a:r>
              <a:rPr lang="en-US" altLang="zh-CN" sz="2000" b="1" dirty="0">
                <a:solidFill>
                  <a:srgbClr val="00B050"/>
                </a:solidFill>
                <a:latin typeface="Courier New" pitchFamily="49" charset="0"/>
                <a:ea typeface="楷体_GB2312" pitchFamily="49" charset="-122"/>
                <a:cs typeface="Courier New" pitchFamily="49" charset="0"/>
              </a:rPr>
              <a:t>//</a:t>
            </a:r>
            <a:r>
              <a:rPr lang="zh-CN" altLang="en-US" sz="2000" b="1" dirty="0">
                <a:solidFill>
                  <a:srgbClr val="00B050"/>
                </a:solidFill>
                <a:latin typeface="Courier New" pitchFamily="49" charset="0"/>
                <a:ea typeface="楷体_GB2312" pitchFamily="49" charset="-122"/>
                <a:cs typeface="Courier New" pitchFamily="49" charset="0"/>
              </a:rPr>
              <a:t>函数原型</a:t>
            </a:r>
            <a:endParaRPr lang="en-US" altLang="zh-CN" sz="20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main(){ </a:t>
            </a:r>
            <a:r>
              <a:rPr lang="en-US" altLang="zh-CN" sz="2000" b="1" dirty="0" err="1">
                <a:latin typeface="Courier New" pitchFamily="49" charset="0"/>
                <a:ea typeface="楷体_GB2312" pitchFamily="49" charset="-122"/>
                <a:cs typeface="Courier New" pitchFamily="49" charset="0"/>
              </a:rPr>
              <a:t>printStar</a:t>
            </a:r>
            <a:r>
              <a:rPr lang="en-US" altLang="zh-CN" sz="2000" b="1" dirty="0">
                <a:latin typeface="Courier New" pitchFamily="49" charset="0"/>
                <a:ea typeface="楷体_GB2312" pitchFamily="49" charset="-122"/>
                <a:cs typeface="Courier New" pitchFamily="49" charset="0"/>
              </a:rPr>
              <a:t>(10);}</a:t>
            </a:r>
            <a:r>
              <a:rPr lang="en-US" altLang="zh-CN" sz="2000" b="1" dirty="0">
                <a:solidFill>
                  <a:srgbClr val="00B050"/>
                </a:solidFill>
                <a:latin typeface="Courier New" pitchFamily="49" charset="0"/>
                <a:ea typeface="楷体_GB2312" pitchFamily="49" charset="-122"/>
                <a:cs typeface="Courier New" pitchFamily="49" charset="0"/>
              </a:rPr>
              <a:t>//</a:t>
            </a:r>
            <a:r>
              <a:rPr lang="zh-CN" altLang="en-US" sz="2000" b="1" dirty="0">
                <a:solidFill>
                  <a:srgbClr val="00B050"/>
                </a:solidFill>
                <a:latin typeface="Courier New" pitchFamily="49" charset="0"/>
                <a:ea typeface="楷体_GB2312" pitchFamily="49" charset="-122"/>
                <a:cs typeface="Courier New" pitchFamily="49" charset="0"/>
              </a:rPr>
              <a:t>调用函数</a:t>
            </a:r>
            <a:endParaRPr lang="en-US" altLang="zh-CN" sz="20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void</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printStar</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k){}</a:t>
            </a:r>
            <a:r>
              <a:rPr lang="en-US" altLang="zh-CN" sz="2000" b="1" dirty="0">
                <a:solidFill>
                  <a:srgbClr val="00B050"/>
                </a:solidFill>
                <a:latin typeface="Courier New" pitchFamily="49" charset="0"/>
                <a:ea typeface="楷体_GB2312" pitchFamily="49" charset="-122"/>
                <a:cs typeface="Courier New" pitchFamily="49" charset="0"/>
              </a:rPr>
              <a:t>//</a:t>
            </a:r>
            <a:r>
              <a:rPr lang="zh-CN" altLang="en-US" sz="2000" b="1" dirty="0">
                <a:solidFill>
                  <a:srgbClr val="00B050"/>
                </a:solidFill>
                <a:latin typeface="Courier New" pitchFamily="49" charset="0"/>
                <a:ea typeface="楷体_GB2312" pitchFamily="49" charset="-122"/>
                <a:cs typeface="Courier New" pitchFamily="49" charset="0"/>
              </a:rPr>
              <a:t>函数体</a:t>
            </a:r>
            <a:endParaRPr lang="zh-CN" altLang="en-US" sz="2000" dirty="0">
              <a:solidFill>
                <a:srgbClr val="00B050"/>
              </a:solidFill>
            </a:endParaRPr>
          </a:p>
        </p:txBody>
      </p:sp>
      <p:sp>
        <p:nvSpPr>
          <p:cNvPr id="7" name="矩形 6"/>
          <p:cNvSpPr/>
          <p:nvPr/>
        </p:nvSpPr>
        <p:spPr>
          <a:xfrm>
            <a:off x="1214414" y="4841865"/>
            <a:ext cx="6858048" cy="1323439"/>
          </a:xfrm>
          <a:prstGeom prst="rect">
            <a:avLst/>
          </a:prstGeom>
        </p:spPr>
        <p:txBody>
          <a:bodyPr wrap="square">
            <a:spAutoFit/>
          </a:bodyPr>
          <a:lstStyle/>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#include……</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using namespace </a:t>
            </a:r>
            <a:r>
              <a:rPr lang="en-US" altLang="zh-CN" sz="2000" b="1" dirty="0">
                <a:latin typeface="Courier New" pitchFamily="49" charset="0"/>
                <a:ea typeface="楷体_GB2312" pitchFamily="49" charset="-122"/>
                <a:cs typeface="Courier New" pitchFamily="49" charset="0"/>
              </a:rPr>
              <a:t>std;</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void</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printStar</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k){}</a:t>
            </a:r>
            <a:r>
              <a:rPr lang="en-US" altLang="zh-CN" sz="2000" b="1" dirty="0">
                <a:solidFill>
                  <a:srgbClr val="00B050"/>
                </a:solidFill>
                <a:latin typeface="Courier New" pitchFamily="49" charset="0"/>
                <a:ea typeface="楷体_GB2312" pitchFamily="49" charset="-122"/>
                <a:cs typeface="Courier New" pitchFamily="49" charset="0"/>
              </a:rPr>
              <a:t>//</a:t>
            </a:r>
            <a:r>
              <a:rPr lang="zh-CN" altLang="en-US" sz="2000" b="1" dirty="0">
                <a:solidFill>
                  <a:srgbClr val="00B050"/>
                </a:solidFill>
                <a:latin typeface="Courier New" pitchFamily="49" charset="0"/>
                <a:ea typeface="楷体_GB2312" pitchFamily="49" charset="-122"/>
                <a:cs typeface="Courier New" pitchFamily="49" charset="0"/>
              </a:rPr>
              <a:t>函数定义</a:t>
            </a:r>
            <a:endParaRPr lang="en-US" altLang="zh-CN" sz="20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main(){</a:t>
            </a:r>
            <a:r>
              <a:rPr lang="en-US" altLang="zh-CN" sz="2000" b="1" dirty="0" err="1">
                <a:latin typeface="Courier New" pitchFamily="49" charset="0"/>
                <a:ea typeface="楷体_GB2312" pitchFamily="49" charset="-122"/>
                <a:cs typeface="Courier New" pitchFamily="49" charset="0"/>
              </a:rPr>
              <a:t>printStar</a:t>
            </a:r>
            <a:r>
              <a:rPr lang="en-US" altLang="zh-CN" sz="2000" b="1" dirty="0">
                <a:latin typeface="Courier New" pitchFamily="49" charset="0"/>
                <a:ea typeface="楷体_GB2312" pitchFamily="49" charset="-122"/>
                <a:cs typeface="Courier New" pitchFamily="49" charset="0"/>
              </a:rPr>
              <a:t>(10);}</a:t>
            </a:r>
            <a:r>
              <a:rPr lang="en-US" altLang="zh-CN" sz="2000" b="1" dirty="0">
                <a:solidFill>
                  <a:srgbClr val="00B050"/>
                </a:solidFill>
                <a:latin typeface="Courier New" pitchFamily="49" charset="0"/>
                <a:ea typeface="楷体_GB2312" pitchFamily="49" charset="-122"/>
                <a:cs typeface="Courier New" pitchFamily="49" charset="0"/>
              </a:rPr>
              <a:t> //</a:t>
            </a:r>
            <a:r>
              <a:rPr lang="zh-CN" altLang="en-US" sz="2000" b="1" dirty="0">
                <a:solidFill>
                  <a:srgbClr val="00B050"/>
                </a:solidFill>
                <a:latin typeface="Courier New" pitchFamily="49" charset="0"/>
                <a:ea typeface="楷体_GB2312" pitchFamily="49" charset="-122"/>
                <a:cs typeface="Courier New" pitchFamily="49" charset="0"/>
              </a:rPr>
              <a:t>调用函数</a:t>
            </a:r>
            <a:endParaRPr lang="en-US" altLang="zh-CN" sz="2000" b="1" dirty="0">
              <a:solidFill>
                <a:schemeClr val="tx2"/>
              </a:solidFill>
              <a:latin typeface="Courier New" pitchFamily="49" charset="0"/>
              <a:ea typeface="楷体_GB2312" pitchFamily="49" charset="-122"/>
              <a:cs typeface="Courier New" pitchFamily="49" charset="0"/>
            </a:endParaRPr>
          </a:p>
        </p:txBody>
      </p:sp>
      <p:sp>
        <p:nvSpPr>
          <p:cNvPr id="8" name="矩形 7">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9" name="矩形 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0859516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a:t>
            </a:r>
          </a:p>
        </p:txBody>
      </p:sp>
      <p:sp>
        <p:nvSpPr>
          <p:cNvPr id="3" name="内容占位符 2"/>
          <p:cNvSpPr>
            <a:spLocks noGrp="1"/>
          </p:cNvSpPr>
          <p:nvPr>
            <p:ph idx="1"/>
          </p:nvPr>
        </p:nvSpPr>
        <p:spPr/>
        <p:txBody>
          <a:bodyPr/>
          <a:lstStyle/>
          <a:p>
            <a:r>
              <a:rPr lang="zh-CN" altLang="en-US" dirty="0"/>
              <a:t>两种说明方式的区别</a:t>
            </a:r>
            <a:endParaRPr lang="en-US" altLang="zh-CN" dirty="0"/>
          </a:p>
          <a:p>
            <a:pPr lvl="1"/>
            <a:r>
              <a:rPr lang="zh-CN" altLang="en-US" dirty="0"/>
              <a:t>函数原型的参数表中，</a:t>
            </a:r>
            <a:r>
              <a:rPr lang="zh-CN" altLang="en-US" dirty="0">
                <a:solidFill>
                  <a:srgbClr val="C00000"/>
                </a:solidFill>
              </a:rPr>
              <a:t>参数名可以省略</a:t>
            </a:r>
            <a:r>
              <a:rPr lang="zh-CN" altLang="en-US" dirty="0"/>
              <a:t>；函数定义的参数表中，</a:t>
            </a:r>
            <a:r>
              <a:rPr lang="zh-CN" altLang="en-US" dirty="0">
                <a:solidFill>
                  <a:srgbClr val="C00000"/>
                </a:solidFill>
              </a:rPr>
              <a:t>必须给出参数名（省略参数名为</a:t>
            </a:r>
            <a:r>
              <a:rPr lang="zh-CN" altLang="en-US" dirty="0">
                <a:solidFill>
                  <a:srgbClr val="00B050"/>
                </a:solidFill>
              </a:rPr>
              <a:t>无名参数</a:t>
            </a:r>
            <a:r>
              <a:rPr lang="zh-CN" altLang="en-US" dirty="0">
                <a:solidFill>
                  <a:srgbClr val="C00000"/>
                </a:solidFill>
              </a:rPr>
              <a:t>）</a:t>
            </a:r>
            <a:endParaRPr lang="en-US" altLang="zh-CN" dirty="0">
              <a:solidFill>
                <a:srgbClr val="C00000"/>
              </a:solidFill>
            </a:endParaRPr>
          </a:p>
          <a:p>
            <a:pPr lvl="1"/>
            <a:r>
              <a:rPr lang="zh-CN" altLang="en-US" dirty="0"/>
              <a:t>函数原型的函数体，可以出现在函数调用之后；函数定义的函数体，必须出现在调用之前</a:t>
            </a:r>
            <a:endParaRPr lang="en-US" altLang="zh-CN" dirty="0"/>
          </a:p>
          <a:p>
            <a:pPr lvl="1"/>
            <a:r>
              <a:rPr lang="zh-CN" altLang="en-US" dirty="0"/>
              <a:t>函数原型的参数表后面加分号“</a:t>
            </a:r>
            <a:r>
              <a:rPr lang="en-US" altLang="zh-CN" dirty="0"/>
              <a:t>;</a:t>
            </a:r>
            <a:r>
              <a:rPr lang="zh-CN" altLang="en-US" dirty="0"/>
              <a:t>”</a:t>
            </a:r>
            <a:r>
              <a:rPr lang="en-US" altLang="zh-CN" dirty="0"/>
              <a:t>,</a:t>
            </a:r>
            <a:r>
              <a:rPr lang="zh-CN" altLang="en-US" dirty="0"/>
              <a:t>函数定义的参数表后面是函数体，即花括号“</a:t>
            </a:r>
            <a:r>
              <a:rPr lang="en-US" altLang="zh-CN" dirty="0"/>
              <a:t>{</a:t>
            </a:r>
            <a:r>
              <a:rPr lang="zh-CN" altLang="en-US" dirty="0"/>
              <a:t>”</a:t>
            </a:r>
            <a:endParaRPr lang="en-US" altLang="zh-CN" dirty="0"/>
          </a:p>
          <a:p>
            <a:pPr lvl="1"/>
            <a:r>
              <a:rPr lang="zh-CN" altLang="en-US" dirty="0">
                <a:solidFill>
                  <a:srgbClr val="C00000"/>
                </a:solidFill>
              </a:rPr>
              <a:t>函数定义不能出现在任何函数体中，函数原型可以出现在其它函数体中</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40294318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函数的调用</a:t>
            </a:r>
          </a:p>
        </p:txBody>
      </p:sp>
      <p:sp>
        <p:nvSpPr>
          <p:cNvPr id="3" name="内容占位符 2"/>
          <p:cNvSpPr>
            <a:spLocks noGrp="1"/>
          </p:cNvSpPr>
          <p:nvPr>
            <p:ph idx="1"/>
          </p:nvPr>
        </p:nvSpPr>
        <p:spPr/>
        <p:txBody>
          <a:bodyPr/>
          <a:lstStyle/>
          <a:p>
            <a:r>
              <a:rPr lang="zh-CN" altLang="en-US" dirty="0"/>
              <a:t>函数调用是已定义函数的一次实际运行，与某类型的一个变量和后文中某类的一个对象类似</a:t>
            </a:r>
            <a:r>
              <a:rPr lang="en-US" altLang="zh-CN" dirty="0"/>
              <a:t>,</a:t>
            </a:r>
            <a:r>
              <a:rPr lang="zh-CN" altLang="en-US" dirty="0"/>
              <a:t>函数调用是函数定义的一个“实例”</a:t>
            </a:r>
            <a:endParaRPr lang="en-US" altLang="zh-CN" dirty="0"/>
          </a:p>
          <a:p>
            <a:r>
              <a:rPr lang="zh-CN" altLang="en-US" dirty="0"/>
              <a:t>在</a:t>
            </a:r>
            <a:r>
              <a:rPr lang="en-US" altLang="zh-CN" dirty="0"/>
              <a:t>C++</a:t>
            </a:r>
            <a:r>
              <a:rPr lang="zh-CN" altLang="en-US" dirty="0"/>
              <a:t>程序中，除</a:t>
            </a:r>
            <a:r>
              <a:rPr lang="en-US" altLang="zh-CN" dirty="0"/>
              <a:t>main</a:t>
            </a:r>
            <a:r>
              <a:rPr lang="zh-CN" altLang="en-US" dirty="0"/>
              <a:t>函数外，其它任一函数的执行都是</a:t>
            </a:r>
            <a:r>
              <a:rPr lang="zh-CN" altLang="en-US" dirty="0">
                <a:solidFill>
                  <a:srgbClr val="FF0000"/>
                </a:solidFill>
              </a:rPr>
              <a:t>通过在</a:t>
            </a:r>
            <a:r>
              <a:rPr lang="en-US" altLang="zh-CN" dirty="0">
                <a:solidFill>
                  <a:srgbClr val="FF0000"/>
                </a:solidFill>
              </a:rPr>
              <a:t>main</a:t>
            </a:r>
            <a:r>
              <a:rPr lang="zh-CN" altLang="en-US" dirty="0">
                <a:solidFill>
                  <a:srgbClr val="FF0000"/>
                </a:solidFill>
              </a:rPr>
              <a:t>函数中直接或间接地调用该函数而引发</a:t>
            </a:r>
            <a:r>
              <a:rPr lang="zh-CN" altLang="en-US" dirty="0"/>
              <a:t>的。调用一个函数就是</a:t>
            </a:r>
            <a:r>
              <a:rPr lang="zh-CN" altLang="en-US" dirty="0">
                <a:solidFill>
                  <a:srgbClr val="00B050"/>
                </a:solidFill>
              </a:rPr>
              <a:t>去执行该函数之函数体</a:t>
            </a:r>
            <a:r>
              <a:rPr lang="zh-CN" altLang="en-US" dirty="0"/>
              <a:t>的过程</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3392319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函数的调用</a:t>
            </a:r>
          </a:p>
        </p:txBody>
      </p:sp>
      <p:sp>
        <p:nvSpPr>
          <p:cNvPr id="3" name="内容占位符 2"/>
          <p:cNvSpPr>
            <a:spLocks noGrp="1"/>
          </p:cNvSpPr>
          <p:nvPr>
            <p:ph idx="1"/>
          </p:nvPr>
        </p:nvSpPr>
        <p:spPr/>
        <p:txBody>
          <a:bodyPr/>
          <a:lstStyle/>
          <a:p>
            <a:r>
              <a:rPr lang="zh-CN" altLang="en-US" dirty="0"/>
              <a:t>函数调用过程</a:t>
            </a:r>
          </a:p>
        </p:txBody>
      </p:sp>
      <p:pic>
        <p:nvPicPr>
          <p:cNvPr id="94210" name="Picture 2"/>
          <p:cNvPicPr>
            <a:picLocks noChangeAspect="1" noChangeArrowheads="1"/>
          </p:cNvPicPr>
          <p:nvPr/>
        </p:nvPicPr>
        <p:blipFill>
          <a:blip r:embed="rId2" cstate="print"/>
          <a:srcRect/>
          <a:stretch>
            <a:fillRect/>
          </a:stretch>
        </p:blipFill>
        <p:spPr bwMode="auto">
          <a:xfrm>
            <a:off x="2143108" y="2500306"/>
            <a:ext cx="4733925" cy="3476625"/>
          </a:xfrm>
          <a:prstGeom prst="rect">
            <a:avLst/>
          </a:prstGeom>
          <a:noFill/>
          <a:ln w="9525">
            <a:noFill/>
            <a:miter lim="800000"/>
            <a:headEnd/>
            <a:tailEnd/>
          </a:ln>
        </p:spPr>
      </p:pic>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656990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函数的调用</a:t>
            </a:r>
            <a:endParaRPr lang="en-US" altLang="zh-CN" dirty="0"/>
          </a:p>
        </p:txBody>
      </p:sp>
      <p:sp>
        <p:nvSpPr>
          <p:cNvPr id="3" name="内容占位符 2"/>
          <p:cNvSpPr>
            <a:spLocks noGrp="1"/>
          </p:cNvSpPr>
          <p:nvPr>
            <p:ph idx="1"/>
          </p:nvPr>
        </p:nvSpPr>
        <p:spPr/>
        <p:txBody>
          <a:bodyPr/>
          <a:lstStyle/>
          <a:p>
            <a:r>
              <a:rPr lang="zh-CN" altLang="en-US" dirty="0"/>
              <a:t>函数调用的执行顺序</a:t>
            </a:r>
            <a:endParaRPr lang="en-US" altLang="zh-CN" dirty="0"/>
          </a:p>
          <a:p>
            <a:pPr lvl="1"/>
            <a:r>
              <a:rPr lang="zh-CN" altLang="en-US" dirty="0"/>
              <a:t>根据调用语句中的函数名在整个程序中搜索同名函数定义；</a:t>
            </a:r>
            <a:endParaRPr lang="en-US" altLang="zh-CN" dirty="0"/>
          </a:p>
          <a:p>
            <a:pPr lvl="1"/>
            <a:r>
              <a:rPr lang="zh-CN" altLang="en-US" dirty="0"/>
              <a:t>对实参数的参数个数，类型，顺序进行核对，判定是否与函数定义中的形参表对应一致</a:t>
            </a:r>
            <a:endParaRPr lang="en-US" altLang="zh-CN" dirty="0"/>
          </a:p>
          <a:p>
            <a:pPr lvl="1"/>
            <a:r>
              <a:rPr lang="zh-CN" altLang="en-US" sz="2800" dirty="0">
                <a:solidFill>
                  <a:schemeClr val="tx1"/>
                </a:solidFill>
              </a:rPr>
              <a:t>根据参数的类型（值参数或引用参数）进行值参数的值传递或引用参数的换名</a:t>
            </a:r>
            <a:endParaRPr lang="en-US" altLang="zh-CN" sz="2800" dirty="0">
              <a:solidFill>
                <a:schemeClr val="tx1"/>
              </a:solidFill>
            </a:endParaRPr>
          </a:p>
          <a:p>
            <a:pPr lvl="1"/>
            <a:r>
              <a:rPr lang="zh-CN" altLang="en-US" sz="2800" dirty="0">
                <a:solidFill>
                  <a:schemeClr val="tx1"/>
                </a:solidFill>
              </a:rPr>
              <a:t>运行函数体代码</a:t>
            </a:r>
            <a:endParaRPr lang="en-US" altLang="zh-CN" sz="2800" dirty="0">
              <a:solidFill>
                <a:schemeClr val="tx1"/>
              </a:solidFill>
            </a:endParaRPr>
          </a:p>
          <a:p>
            <a:pPr lvl="1"/>
            <a:r>
              <a:rPr lang="zh-CN" altLang="en-US" sz="2800" dirty="0">
                <a:solidFill>
                  <a:schemeClr val="tx1"/>
                </a:solidFill>
              </a:rPr>
              <a:t>返回调用点，并返回所要求的函数值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721728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函数的调用</a:t>
            </a:r>
            <a:endParaRPr lang="en-US" altLang="zh-CN" dirty="0"/>
          </a:p>
        </p:txBody>
      </p:sp>
      <p:sp>
        <p:nvSpPr>
          <p:cNvPr id="3" name="内容占位符 2"/>
          <p:cNvSpPr>
            <a:spLocks noGrp="1"/>
          </p:cNvSpPr>
          <p:nvPr>
            <p:ph idx="1"/>
          </p:nvPr>
        </p:nvSpPr>
        <p:spPr/>
        <p:txBody>
          <a:bodyPr/>
          <a:lstStyle/>
          <a:p>
            <a:r>
              <a:rPr lang="zh-CN" altLang="en-US" dirty="0"/>
              <a:t>无参函数调用格式</a:t>
            </a:r>
            <a:endParaRPr lang="en-US" altLang="zh-CN" dirty="0"/>
          </a:p>
          <a:p>
            <a:pPr lvl="1">
              <a:buNone/>
            </a:pPr>
            <a:r>
              <a:rPr lang="zh-CN" altLang="en-US" b="1" dirty="0">
                <a:latin typeface="Courier New" pitchFamily="49" charset="0"/>
                <a:cs typeface="Courier New" pitchFamily="49" charset="0"/>
              </a:rPr>
              <a:t>&lt;函数名&gt;()</a:t>
            </a:r>
            <a:endParaRPr lang="en-US" altLang="zh-CN" b="1" dirty="0"/>
          </a:p>
          <a:p>
            <a:pPr lvl="1"/>
            <a:r>
              <a:rPr lang="zh-CN" altLang="en-US" dirty="0"/>
              <a:t>例如：</a:t>
            </a:r>
            <a:r>
              <a:rPr lang="en-US" altLang="zh-CN" b="1" dirty="0" err="1">
                <a:latin typeface="Courier New" pitchFamily="49" charset="0"/>
                <a:cs typeface="Courier New" pitchFamily="49" charset="0"/>
              </a:rPr>
              <a:t>printStar</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		</a:t>
            </a:r>
            <a:r>
              <a:rPr lang="zh-CN" altLang="en-US" sz="2800" b="1" dirty="0"/>
              <a:t> </a:t>
            </a:r>
            <a:endParaRPr lang="en-US" altLang="zh-CN" b="1" dirty="0"/>
          </a:p>
          <a:p>
            <a:endParaRPr lang="en-US" altLang="zh-CN" dirty="0"/>
          </a:p>
          <a:p>
            <a:r>
              <a:rPr lang="zh-CN" altLang="en-US" dirty="0"/>
              <a:t>有参函数调用格式</a:t>
            </a:r>
            <a:endParaRPr lang="en-US" altLang="zh-CN" dirty="0"/>
          </a:p>
          <a:p>
            <a:pPr lvl="1">
              <a:buNone/>
            </a:pPr>
            <a:r>
              <a:rPr lang="zh-CN" altLang="en-US" b="1" dirty="0">
                <a:latin typeface="Courier New" pitchFamily="49" charset="0"/>
                <a:cs typeface="Courier New" pitchFamily="49" charset="0"/>
              </a:rPr>
              <a:t>&lt;函数名&gt; ( &lt;以逗号分割的实参表&gt; )</a:t>
            </a:r>
            <a:endParaRPr lang="en-US" altLang="zh-CN" b="1" dirty="0">
              <a:latin typeface="Courier New" pitchFamily="49" charset="0"/>
              <a:cs typeface="Courier New" pitchFamily="49" charset="0"/>
            </a:endParaRPr>
          </a:p>
          <a:p>
            <a:pPr lvl="1"/>
            <a:r>
              <a:rPr lang="zh-CN" altLang="en-US" dirty="0"/>
              <a:t>例如：</a:t>
            </a:r>
            <a:r>
              <a:rPr lang="en-US" altLang="zh-CN" b="1" dirty="0" err="1">
                <a:latin typeface="Courier New" pitchFamily="49" charset="0"/>
                <a:cs typeface="Courier New" pitchFamily="49" charset="0"/>
              </a:rPr>
              <a:t>printStar</a:t>
            </a:r>
            <a:r>
              <a:rPr lang="en-US" altLang="zh-CN" b="1" dirty="0">
                <a:latin typeface="Courier New" pitchFamily="49" charset="0"/>
                <a:cs typeface="Courier New" pitchFamily="49" charset="0"/>
              </a:rPr>
              <a:t>(26);</a:t>
            </a:r>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7197220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函数的返回</a:t>
            </a:r>
          </a:p>
        </p:txBody>
      </p:sp>
      <p:sp>
        <p:nvSpPr>
          <p:cNvPr id="3" name="内容占位符 2"/>
          <p:cNvSpPr>
            <a:spLocks noGrp="1"/>
          </p:cNvSpPr>
          <p:nvPr>
            <p:ph idx="1"/>
          </p:nvPr>
        </p:nvSpPr>
        <p:spPr>
          <a:xfrm>
            <a:off x="457200" y="1844824"/>
            <a:ext cx="8153400" cy="4656010"/>
          </a:xfrm>
        </p:spPr>
        <p:txBody>
          <a:bodyPr/>
          <a:lstStyle/>
          <a:p>
            <a:r>
              <a:rPr lang="zh-CN" altLang="en-US" dirty="0"/>
              <a:t>函数的返回表示函数执行结束，将执行结果（无论是否有具体的数据）返回到调用函数的地方，函数调用表达式</a:t>
            </a:r>
            <a:r>
              <a:rPr lang="zh-CN" altLang="en-US" dirty="0">
                <a:solidFill>
                  <a:srgbClr val="FF0000"/>
                </a:solidFill>
              </a:rPr>
              <a:t>有值</a:t>
            </a:r>
            <a:r>
              <a:rPr lang="zh-CN" altLang="en-US" dirty="0"/>
              <a:t>或为</a:t>
            </a:r>
            <a:r>
              <a:rPr lang="zh-CN" altLang="en-US" dirty="0">
                <a:solidFill>
                  <a:srgbClr val="FF0000"/>
                </a:solidFill>
              </a:rPr>
              <a:t>空值</a:t>
            </a:r>
            <a:endParaRPr lang="en-US" altLang="zh-CN" dirty="0">
              <a:solidFill>
                <a:srgbClr val="FF0000"/>
              </a:solidFill>
            </a:endParaRPr>
          </a:p>
          <a:p>
            <a:pPr lvl="1"/>
            <a:r>
              <a:rPr lang="zh-CN" altLang="en-US" dirty="0"/>
              <a:t>返回值类型</a:t>
            </a:r>
            <a:endParaRPr lang="en-US" altLang="zh-CN" dirty="0"/>
          </a:p>
          <a:p>
            <a:pPr lvl="2"/>
            <a:r>
              <a:rPr lang="en-US" altLang="zh-CN" dirty="0"/>
              <a:t>void</a:t>
            </a:r>
            <a:r>
              <a:rPr lang="zh-CN" altLang="en-US" dirty="0"/>
              <a:t>（空值）</a:t>
            </a:r>
            <a:endParaRPr lang="en-US" altLang="zh-CN" dirty="0"/>
          </a:p>
          <a:p>
            <a:pPr lvl="2"/>
            <a:r>
              <a:rPr lang="zh-CN" altLang="en-US" dirty="0"/>
              <a:t>数值型（右值）</a:t>
            </a:r>
            <a:endParaRPr lang="en-US" altLang="zh-CN" dirty="0"/>
          </a:p>
          <a:p>
            <a:pPr lvl="2"/>
            <a:r>
              <a:rPr lang="zh-CN" altLang="en-US" dirty="0"/>
              <a:t>引用类型（右值或左值）</a:t>
            </a:r>
            <a:endParaRPr lang="en-US" altLang="zh-CN" dirty="0"/>
          </a:p>
          <a:p>
            <a:pPr lvl="1"/>
            <a:r>
              <a:rPr lang="zh-CN" altLang="en-US" dirty="0"/>
              <a:t>函数返回时完成的任务</a:t>
            </a:r>
            <a:endParaRPr lang="en-US" altLang="zh-CN" dirty="0"/>
          </a:p>
          <a:p>
            <a:pPr lvl="2"/>
            <a:r>
              <a:rPr lang="zh-CN" altLang="en-US" dirty="0"/>
              <a:t>把运行控制从函数体返回到函数调用点</a:t>
            </a:r>
            <a:endParaRPr lang="en-US" altLang="zh-CN" dirty="0"/>
          </a:p>
          <a:p>
            <a:pPr lvl="2"/>
            <a:r>
              <a:rPr lang="zh-CN" altLang="en-US" dirty="0"/>
              <a:t>根据返回值要求，返回所需要的数据值</a:t>
            </a:r>
            <a:endParaRPr lang="en-US" altLang="zh-CN" dirty="0"/>
          </a:p>
          <a:p>
            <a:pPr lvl="2"/>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8209725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函数的返回值</a:t>
            </a:r>
          </a:p>
        </p:txBody>
      </p:sp>
      <p:sp>
        <p:nvSpPr>
          <p:cNvPr id="3" name="内容占位符 2"/>
          <p:cNvSpPr>
            <a:spLocks noGrp="1"/>
          </p:cNvSpPr>
          <p:nvPr>
            <p:ph idx="1"/>
          </p:nvPr>
        </p:nvSpPr>
        <p:spPr>
          <a:xfrm>
            <a:off x="457200" y="1772816"/>
            <a:ext cx="8153400" cy="4728018"/>
          </a:xfrm>
        </p:spPr>
        <p:txBody>
          <a:bodyPr/>
          <a:lstStyle/>
          <a:p>
            <a:r>
              <a:rPr lang="zh-CN" altLang="en-US" dirty="0"/>
              <a:t>返回值类型</a:t>
            </a:r>
            <a:endParaRPr lang="en-US" altLang="zh-CN" dirty="0"/>
          </a:p>
          <a:p>
            <a:pPr lvl="1"/>
            <a:r>
              <a:rPr lang="zh-CN" altLang="en-US" dirty="0"/>
              <a:t>空型（</a:t>
            </a:r>
            <a:r>
              <a:rPr lang="en-US" altLang="zh-CN" dirty="0"/>
              <a:t>void</a:t>
            </a:r>
            <a:r>
              <a:rPr lang="zh-CN" altLang="en-US" dirty="0"/>
              <a:t>）</a:t>
            </a:r>
            <a:endParaRPr lang="en-US" altLang="zh-CN" dirty="0"/>
          </a:p>
          <a:p>
            <a:pPr lvl="2"/>
            <a:r>
              <a:rPr lang="zh-CN" altLang="en-US" dirty="0"/>
              <a:t>如果函数无值返回，应说明为</a:t>
            </a:r>
            <a:r>
              <a:rPr lang="en-US" altLang="zh-CN" dirty="0"/>
              <a:t>void </a:t>
            </a:r>
            <a:r>
              <a:rPr lang="zh-CN" altLang="en-US" dirty="0"/>
              <a:t>类型。未作类型说明的函数，系统认为是</a:t>
            </a:r>
            <a:r>
              <a:rPr lang="en-US" altLang="zh-CN" dirty="0" err="1"/>
              <a:t>int</a:t>
            </a:r>
            <a:r>
              <a:rPr lang="en-US" altLang="zh-CN" dirty="0"/>
              <a:t> </a:t>
            </a:r>
            <a:r>
              <a:rPr lang="zh-CN" altLang="en-US" dirty="0"/>
              <a:t>类型函数，应返回一整型值</a:t>
            </a:r>
            <a:endParaRPr lang="en-US" altLang="zh-CN" dirty="0"/>
          </a:p>
          <a:p>
            <a:pPr lvl="1"/>
            <a:r>
              <a:rPr lang="zh-CN" altLang="en-US" dirty="0"/>
              <a:t>值型：返回一个具有类型的值，包括</a:t>
            </a:r>
            <a:r>
              <a:rPr lang="en-US" altLang="zh-CN" dirty="0" err="1"/>
              <a:t>int</a:t>
            </a:r>
            <a:r>
              <a:rPr lang="zh-CN" altLang="en-US" dirty="0"/>
              <a:t>、</a:t>
            </a:r>
            <a:r>
              <a:rPr lang="en-US" altLang="zh-CN" dirty="0"/>
              <a:t>float</a:t>
            </a:r>
            <a:r>
              <a:rPr lang="zh-CN" altLang="en-US" dirty="0"/>
              <a:t>、</a:t>
            </a:r>
            <a:r>
              <a:rPr lang="en-US" altLang="zh-CN" dirty="0"/>
              <a:t>char</a:t>
            </a:r>
            <a:r>
              <a:rPr lang="zh-CN" altLang="en-US" dirty="0"/>
              <a:t>、</a:t>
            </a:r>
            <a:r>
              <a:rPr lang="en-US" altLang="zh-CN" dirty="0" err="1"/>
              <a:t>bool</a:t>
            </a:r>
            <a:r>
              <a:rPr lang="zh-CN" altLang="en-US" dirty="0"/>
              <a:t>等</a:t>
            </a:r>
            <a:endParaRPr lang="en-US" altLang="zh-CN" dirty="0"/>
          </a:p>
          <a:p>
            <a:pPr lvl="2"/>
            <a:r>
              <a:rPr lang="zh-CN" altLang="en-US" dirty="0">
                <a:solidFill>
                  <a:srgbClr val="C00000"/>
                </a:solidFill>
              </a:rPr>
              <a:t>当函数要返回的值不止一个时</a:t>
            </a:r>
            <a:r>
              <a:rPr lang="zh-CN" altLang="en-US" dirty="0"/>
              <a:t>，情况比较复杂，一般它可以以</a:t>
            </a:r>
            <a:r>
              <a:rPr lang="zh-CN" altLang="en-US" dirty="0">
                <a:solidFill>
                  <a:srgbClr val="C00000"/>
                </a:solidFill>
              </a:rPr>
              <a:t>结构或类</a:t>
            </a:r>
            <a:r>
              <a:rPr lang="zh-CN" altLang="en-US" dirty="0"/>
              <a:t>的形式，也可以以</a:t>
            </a:r>
            <a:r>
              <a:rPr lang="zh-CN" altLang="en-US" dirty="0">
                <a:solidFill>
                  <a:srgbClr val="C00000"/>
                </a:solidFill>
              </a:rPr>
              <a:t>指针类型</a:t>
            </a:r>
            <a:r>
              <a:rPr lang="zh-CN" altLang="en-US" dirty="0"/>
              <a:t>方式实现</a:t>
            </a:r>
            <a:endParaRPr lang="en-US" altLang="zh-CN" dirty="0"/>
          </a:p>
          <a:p>
            <a:pPr lvl="1"/>
            <a:r>
              <a:rPr lang="zh-CN" altLang="en-US" dirty="0"/>
              <a:t>复合类型</a:t>
            </a:r>
            <a:endParaRPr lang="en-US" altLang="zh-CN" dirty="0"/>
          </a:p>
          <a:p>
            <a:pPr lvl="2"/>
            <a:r>
              <a:rPr lang="zh-CN" altLang="en-US" dirty="0"/>
              <a:t>指针、引用、类类型等</a:t>
            </a:r>
            <a:endParaRPr lang="en-US" altLang="zh-CN" dirty="0"/>
          </a:p>
          <a:p>
            <a:pPr lvl="1"/>
            <a:r>
              <a:rPr lang="zh-CN" altLang="en-US" dirty="0">
                <a:solidFill>
                  <a:srgbClr val="FF0000"/>
                </a:solidFill>
              </a:rPr>
              <a:t>函数返回值不能是数组，可以返回指针代替</a:t>
            </a:r>
            <a:endParaRPr lang="en-US" altLang="zh-CN" dirty="0">
              <a:solidFill>
                <a:srgbClr val="FF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18991930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函数的返回值</a:t>
            </a:r>
          </a:p>
        </p:txBody>
      </p:sp>
      <p:sp>
        <p:nvSpPr>
          <p:cNvPr id="3" name="内容占位符 2"/>
          <p:cNvSpPr>
            <a:spLocks noGrp="1"/>
          </p:cNvSpPr>
          <p:nvPr>
            <p:ph idx="1"/>
          </p:nvPr>
        </p:nvSpPr>
        <p:spPr/>
        <p:txBody>
          <a:bodyPr/>
          <a:lstStyle/>
          <a:p>
            <a:r>
              <a:rPr lang="zh-CN" altLang="en-US" dirty="0"/>
              <a:t>返回值与数据传递</a:t>
            </a:r>
            <a:endParaRPr lang="en-US" altLang="zh-CN" dirty="0"/>
          </a:p>
          <a:p>
            <a:pPr lvl="1"/>
            <a:r>
              <a:rPr lang="zh-CN" altLang="en-US" dirty="0"/>
              <a:t>返回值是主调函数与被调函数之间传递数据的一种方式，但</a:t>
            </a:r>
            <a:r>
              <a:rPr lang="zh-CN" altLang="en-US" dirty="0">
                <a:solidFill>
                  <a:srgbClr val="FF0000"/>
                </a:solidFill>
              </a:rPr>
              <a:t>不是唯一</a:t>
            </a:r>
            <a:r>
              <a:rPr lang="zh-CN" altLang="en-US" dirty="0"/>
              <a:t>的方式，其它主要传递方式（可以混合使用）：</a:t>
            </a:r>
            <a:endParaRPr lang="en-US" altLang="zh-CN" dirty="0"/>
          </a:p>
          <a:p>
            <a:pPr lvl="2"/>
            <a:r>
              <a:rPr lang="zh-CN" altLang="en-US" dirty="0"/>
              <a:t>引用参数</a:t>
            </a:r>
            <a:endParaRPr lang="en-US" altLang="zh-CN" dirty="0"/>
          </a:p>
          <a:p>
            <a:pPr lvl="2"/>
            <a:r>
              <a:rPr lang="zh-CN" altLang="en-US" dirty="0"/>
              <a:t>指针参数（数组参数）</a:t>
            </a:r>
            <a:endParaRPr lang="en-US" altLang="zh-CN" dirty="0"/>
          </a:p>
          <a:p>
            <a:pPr lvl="2"/>
            <a:r>
              <a:rPr lang="zh-CN" altLang="en-US" dirty="0"/>
              <a:t>全局变量</a:t>
            </a:r>
            <a:endParaRPr lang="en-US" altLang="zh-CN" dirty="0"/>
          </a:p>
          <a:p>
            <a:pPr lvl="1"/>
            <a:r>
              <a:rPr lang="zh-CN" altLang="en-US" dirty="0"/>
              <a:t>一般来说，如果被调函数需要为主调函数提供</a:t>
            </a:r>
            <a:r>
              <a:rPr lang="zh-CN" altLang="en-US" dirty="0">
                <a:solidFill>
                  <a:srgbClr val="FF0000"/>
                </a:solidFill>
              </a:rPr>
              <a:t>一个</a:t>
            </a:r>
            <a:r>
              <a:rPr lang="zh-CN" altLang="en-US" dirty="0"/>
              <a:t>明确的值时，常使用返回值作为传递该值的方式</a:t>
            </a:r>
            <a:endParaRPr lang="en-US" altLang="zh-CN" dirty="0"/>
          </a:p>
          <a:p>
            <a:pPr lvl="2"/>
            <a:r>
              <a:rPr lang="zh-CN" altLang="en-US" dirty="0"/>
              <a:t>如果函数中包含多个分支，则需要保证</a:t>
            </a:r>
            <a:r>
              <a:rPr lang="zh-CN" altLang="en-US" dirty="0">
                <a:solidFill>
                  <a:srgbClr val="FF0000"/>
                </a:solidFill>
              </a:rPr>
              <a:t>每一条路径</a:t>
            </a:r>
            <a:r>
              <a:rPr lang="zh-CN" altLang="en-US" dirty="0"/>
              <a:t>都能够带有一个</a:t>
            </a:r>
            <a:r>
              <a:rPr lang="en-US" altLang="zh-CN" dirty="0"/>
              <a:t>return</a:t>
            </a:r>
            <a:r>
              <a:rPr lang="zh-CN" altLang="en-US" dirty="0"/>
              <a:t>语句。</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870434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10181"/>
            <a:ext cx="8153400" cy="113557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a:t>
            </a:r>
            <a:r>
              <a:rPr lang="zh-CN" altLang="en-US" dirty="0">
                <a:solidFill>
                  <a:srgbClr val="C00000"/>
                </a:solidFill>
              </a:rPr>
              <a:t>求三次方程的根。</a:t>
            </a:r>
            <a:r>
              <a:rPr lang="zh-CN" altLang="en-US" sz="3200" dirty="0">
                <a:solidFill>
                  <a:srgbClr val="C00000"/>
                </a:solidFill>
                <a:cs typeface="+mn-cs"/>
              </a:rPr>
              <a:t>计算三次方程</a:t>
            </a:r>
            <a:r>
              <a:rPr lang="en-US" altLang="zh-CN" sz="3200" dirty="0">
                <a:solidFill>
                  <a:srgbClr val="C00000"/>
                </a:solidFill>
                <a:cs typeface="+mn-cs"/>
              </a:rPr>
              <a:t>x</a:t>
            </a:r>
            <a:r>
              <a:rPr lang="en-US" altLang="zh-CN" sz="3200" baseline="30000" dirty="0">
                <a:solidFill>
                  <a:srgbClr val="C00000"/>
                </a:solidFill>
                <a:cs typeface="+mn-cs"/>
              </a:rPr>
              <a:t>3</a:t>
            </a:r>
            <a:r>
              <a:rPr lang="en-US" altLang="zh-CN" sz="3200" dirty="0">
                <a:solidFill>
                  <a:srgbClr val="C00000"/>
                </a:solidFill>
                <a:cs typeface="+mn-cs"/>
              </a:rPr>
              <a:t>+px+q=0</a:t>
            </a:r>
            <a:r>
              <a:rPr lang="zh-CN" altLang="en-US" sz="3200" dirty="0">
                <a:solidFill>
                  <a:srgbClr val="C00000"/>
                </a:solidFill>
                <a:cs typeface="+mn-cs"/>
              </a:rPr>
              <a:t>的一个实根的公式为</a:t>
            </a:r>
            <a:endParaRPr lang="en-US" altLang="zh-CN" sz="3200" dirty="0">
              <a:solidFill>
                <a:srgbClr val="C00000"/>
              </a:solidFill>
              <a:cs typeface="+mn-cs"/>
            </a:endParaRPr>
          </a:p>
          <a:p>
            <a:pPr lvl="1"/>
            <a:endParaRPr lang="en-US" altLang="zh-CN" dirty="0"/>
          </a:p>
          <a:p>
            <a:pPr lvl="1"/>
            <a:endParaRPr lang="en-US" altLang="zh-CN" dirty="0"/>
          </a:p>
        </p:txBody>
      </p:sp>
      <p:graphicFrame>
        <p:nvGraphicFramePr>
          <p:cNvPr id="74755" name="Object 3"/>
          <p:cNvGraphicFramePr>
            <a:graphicFrameLocks noChangeAspect="1"/>
          </p:cNvGraphicFramePr>
          <p:nvPr/>
        </p:nvGraphicFramePr>
        <p:xfrm>
          <a:off x="2500298" y="2500306"/>
          <a:ext cx="4533565" cy="785818"/>
        </p:xfrm>
        <a:graphic>
          <a:graphicData uri="http://schemas.openxmlformats.org/presentationml/2006/ole">
            <mc:AlternateContent xmlns:mc="http://schemas.openxmlformats.org/markup-compatibility/2006">
              <mc:Choice xmlns:v="urn:schemas-microsoft-com:vml" Requires="v">
                <p:oleObj spid="_x0000_s1341" name="公式" r:id="rId3" imgW="2781000" imgH="482400" progId="Equation.3">
                  <p:embed/>
                </p:oleObj>
              </mc:Choice>
              <mc:Fallback>
                <p:oleObj name="公式" r:id="rId3" imgW="2781000" imgH="482400" progId="Equation.3">
                  <p:embed/>
                  <p:pic>
                    <p:nvPicPr>
                      <p:cNvPr id="7475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298" y="2500306"/>
                        <a:ext cx="4533565"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785918" y="2643182"/>
            <a:ext cx="654346" cy="523220"/>
          </a:xfrm>
          <a:prstGeom prst="rect">
            <a:avLst/>
          </a:prstGeom>
          <a:noFill/>
        </p:spPr>
        <p:txBody>
          <a:bodyPr wrap="none" rtlCol="0">
            <a:spAutoFit/>
          </a:bodyPr>
          <a:lstStyle/>
          <a:p>
            <a:r>
              <a:rPr lang="en-US" altLang="zh-CN" sz="2800" dirty="0" err="1">
                <a:latin typeface="Times New Roman" pitchFamily="18" charset="0"/>
                <a:cs typeface="Times New Roman" pitchFamily="18" charset="0"/>
              </a:rPr>
              <a:t>x</a:t>
            </a:r>
            <a:r>
              <a:rPr lang="en-US" altLang="zh-CN" sz="2800" baseline="-25000" dirty="0" err="1">
                <a:latin typeface="Times New Roman" pitchFamily="18" charset="0"/>
                <a:cs typeface="Times New Roman" pitchFamily="18" charset="0"/>
              </a:rPr>
              <a:t>r</a:t>
            </a:r>
            <a:r>
              <a:rPr lang="en-US" altLang="zh-CN" sz="2800" dirty="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p:txBody>
      </p:sp>
      <p:sp>
        <p:nvSpPr>
          <p:cNvPr id="10" name="内容占位符 2"/>
          <p:cNvSpPr txBox="1">
            <a:spLocks/>
          </p:cNvSpPr>
          <p:nvPr/>
        </p:nvSpPr>
        <p:spPr bwMode="auto">
          <a:xfrm>
            <a:off x="495300" y="3608397"/>
            <a:ext cx="8153400" cy="24574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kumimoji="0" lang="zh-CN" altLang="en-US" sz="2800" b="1" i="0" u="none" strike="noStrike" kern="0" cap="none" spc="0" normalizeH="0" baseline="0" noProof="0" dirty="0">
                <a:ln>
                  <a:noFill/>
                </a:ln>
                <a:effectLst/>
                <a:uLnTx/>
                <a:uFillTx/>
                <a:latin typeface="+mn-ea"/>
                <a:ea typeface="+mn-ea"/>
              </a:rPr>
              <a:t>将计算公式分解为如下步骤</a:t>
            </a:r>
            <a:endParaRPr kumimoji="0" lang="en-US" altLang="zh-CN" sz="2800" b="1" i="0" u="none" strike="noStrike" kern="0" cap="none" spc="0" normalizeH="0" baseline="0" noProof="0" dirty="0">
              <a:ln>
                <a:noFill/>
              </a:ln>
              <a:effectLst/>
              <a:uLnTx/>
              <a:uFillTx/>
              <a:latin typeface="+mn-ea"/>
              <a:ea typeface="+mn-ea"/>
            </a:endParaRP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a:ln>
                  <a:noFill/>
                </a:ln>
                <a:effectLst/>
                <a:uLnTx/>
                <a:uFillTx/>
                <a:latin typeface="+mn-ea"/>
                <a:ea typeface="+mn-ea"/>
              </a:rPr>
              <a:t>令实数</a:t>
            </a:r>
            <a:r>
              <a:rPr kumimoji="0" lang="en-US" altLang="zh-CN" sz="2400" b="1" i="0" u="none" strike="noStrike" kern="0" cap="none" spc="0" normalizeH="0" baseline="0" noProof="0" dirty="0" err="1">
                <a:ln>
                  <a:noFill/>
                </a:ln>
                <a:effectLst/>
                <a:uLnTx/>
                <a:uFillTx/>
                <a:latin typeface="+mn-ea"/>
                <a:ea typeface="+mn-ea"/>
              </a:rPr>
              <a:t>x</a:t>
            </a:r>
            <a:r>
              <a:rPr kumimoji="0" lang="en-US" altLang="zh-CN" sz="2400" b="1" i="0" u="none" strike="noStrike" kern="0" cap="none" spc="0" normalizeH="0" baseline="-25000" noProof="0" dirty="0" err="1">
                <a:ln>
                  <a:noFill/>
                </a:ln>
                <a:effectLst/>
                <a:uLnTx/>
                <a:uFillTx/>
                <a:latin typeface="+mn-ea"/>
                <a:ea typeface="+mn-ea"/>
              </a:rPr>
              <a:t>r</a:t>
            </a:r>
            <a:r>
              <a:rPr kumimoji="0" lang="zh-CN" altLang="en-US" sz="2400" b="1" i="0" u="none" strike="noStrike" kern="0" cap="none" spc="0" normalizeH="0" baseline="0" noProof="0" dirty="0">
                <a:ln>
                  <a:noFill/>
                </a:ln>
                <a:effectLst/>
                <a:uLnTx/>
                <a:uFillTx/>
                <a:latin typeface="+mn-ea"/>
                <a:ea typeface="+mn-ea"/>
              </a:rPr>
              <a:t>＝</a:t>
            </a:r>
            <a:r>
              <a:rPr kumimoji="0" lang="en-US" altLang="zh-CN" sz="2400" b="1" i="0" u="none" strike="noStrike" kern="0" cap="none" spc="0" normalizeH="0" baseline="0" noProof="0" dirty="0">
                <a:ln>
                  <a:noFill/>
                </a:ln>
                <a:effectLst/>
                <a:uLnTx/>
                <a:uFillTx/>
                <a:latin typeface="+mn-ea"/>
                <a:ea typeface="+mn-ea"/>
              </a:rPr>
              <a:t>A+B</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a:ln>
                  <a:noFill/>
                </a:ln>
                <a:effectLst/>
                <a:uLnTx/>
                <a:uFillTx/>
                <a:latin typeface="+mn-ea"/>
                <a:ea typeface="+mn-ea"/>
              </a:rPr>
              <a:t>令实数</a:t>
            </a:r>
            <a:r>
              <a:rPr kumimoji="0" lang="en-US" altLang="zh-CN" sz="2400" b="1" i="0" u="none" strike="noStrike" kern="0" cap="none" spc="0" normalizeH="0" baseline="0" noProof="0" dirty="0">
                <a:ln>
                  <a:noFill/>
                </a:ln>
                <a:effectLst/>
                <a:uLnTx/>
                <a:uFillTx/>
                <a:latin typeface="+mn-ea"/>
                <a:ea typeface="+mn-ea"/>
              </a:rPr>
              <a:t>A, B </a:t>
            </a:r>
            <a:r>
              <a:rPr kumimoji="0" lang="zh-CN" altLang="en-US" sz="2400" b="1" i="0" u="none" strike="noStrike" kern="0" cap="none" spc="0" normalizeH="0" baseline="0" noProof="0" dirty="0">
                <a:ln>
                  <a:noFill/>
                </a:ln>
                <a:effectLst/>
                <a:uLnTx/>
                <a:uFillTx/>
                <a:latin typeface="+mn-ea"/>
                <a:ea typeface="+mn-ea"/>
              </a:rPr>
              <a:t>分别为实数</a:t>
            </a:r>
            <a:r>
              <a:rPr kumimoji="0" lang="en-US" altLang="zh-CN" sz="2400" b="1" i="0" u="none" strike="noStrike" kern="0" cap="none" spc="0" normalizeH="0" baseline="0" noProof="0" dirty="0">
                <a:ln>
                  <a:noFill/>
                </a:ln>
                <a:effectLst/>
                <a:uLnTx/>
                <a:uFillTx/>
                <a:latin typeface="+mn-ea"/>
                <a:ea typeface="+mn-ea"/>
              </a:rPr>
              <a:t>R,S</a:t>
            </a:r>
            <a:r>
              <a:rPr kumimoji="0" lang="zh-CN" altLang="en-US" sz="2400" b="1" i="0" u="none" strike="noStrike" kern="0" cap="none" spc="0" normalizeH="0" baseline="0" noProof="0" dirty="0">
                <a:ln>
                  <a:noFill/>
                </a:ln>
                <a:effectLst/>
                <a:uLnTx/>
                <a:uFillTx/>
                <a:latin typeface="+mn-ea"/>
                <a:ea typeface="+mn-ea"/>
              </a:rPr>
              <a:t>的立方根</a:t>
            </a:r>
            <a:endParaRPr kumimoji="0" lang="en-US" altLang="zh-CN" sz="2400" b="1" i="0" u="none" strike="noStrike" kern="0" cap="none" spc="0" normalizeH="0" baseline="0" noProof="0" dirty="0">
              <a:ln>
                <a:noFill/>
              </a:ln>
              <a:effectLst/>
              <a:uLnTx/>
              <a:uFillTx/>
              <a:latin typeface="+mn-ea"/>
              <a:ea typeface="+mn-ea"/>
            </a:endParaRP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a:ln>
                  <a:noFill/>
                </a:ln>
                <a:effectLst/>
                <a:uLnTx/>
                <a:uFillTx/>
                <a:latin typeface="+mn-ea"/>
                <a:ea typeface="+mn-ea"/>
              </a:rPr>
              <a:t>令</a:t>
            </a:r>
            <a:r>
              <a:rPr kumimoji="0" lang="en-US" altLang="zh-CN" sz="2400" b="1" i="0" u="none" strike="noStrike" kern="0" cap="none" spc="0" normalizeH="0" baseline="0" noProof="0" dirty="0">
                <a:ln>
                  <a:noFill/>
                </a:ln>
                <a:effectLst/>
                <a:uLnTx/>
                <a:uFillTx/>
                <a:latin typeface="+mn-ea"/>
                <a:ea typeface="+mn-ea"/>
              </a:rPr>
              <a:t>R = -q/2 + a,  S = -q/2</a:t>
            </a:r>
            <a:r>
              <a:rPr kumimoji="0" lang="zh-CN" altLang="en-US" sz="2400" b="1" i="0" u="none" strike="noStrike" kern="0" cap="none" spc="0" normalizeH="0" baseline="0" noProof="0" dirty="0">
                <a:ln>
                  <a:noFill/>
                </a:ln>
                <a:effectLst/>
                <a:uLnTx/>
                <a:uFillTx/>
                <a:latin typeface="+mn-ea"/>
                <a:ea typeface="+mn-ea"/>
              </a:rPr>
              <a:t>－</a:t>
            </a:r>
            <a:r>
              <a:rPr kumimoji="0" lang="en-US" altLang="zh-CN" sz="2400" b="1" i="0" u="none" strike="noStrike" kern="0" cap="none" spc="0" normalizeH="0" baseline="0" noProof="0" dirty="0">
                <a:ln>
                  <a:noFill/>
                </a:ln>
                <a:effectLst/>
                <a:uLnTx/>
                <a:uFillTx/>
                <a:latin typeface="+mn-ea"/>
                <a:ea typeface="+mn-ea"/>
              </a:rPr>
              <a:t>a</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a:ln>
                  <a:noFill/>
                </a:ln>
                <a:effectLst/>
                <a:uLnTx/>
                <a:uFillTx/>
                <a:latin typeface="+mn-ea"/>
                <a:ea typeface="+mn-ea"/>
              </a:rPr>
              <a:t>令</a:t>
            </a:r>
            <a:r>
              <a:rPr kumimoji="0" lang="en-US" altLang="zh-CN" sz="2400" b="1" i="0" u="none" strike="noStrike" kern="0" cap="none" spc="0" normalizeH="0" baseline="0" noProof="0" dirty="0">
                <a:ln>
                  <a:noFill/>
                </a:ln>
                <a:effectLst/>
                <a:uLnTx/>
                <a:uFillTx/>
                <a:latin typeface="+mn-ea"/>
                <a:ea typeface="+mn-ea"/>
              </a:rPr>
              <a:t>a=sqrt((q/2)*(q/2)+(q/3)*(q/3)*(q/3))  </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endParaRPr>
          </a:p>
        </p:txBody>
      </p:sp>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263096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函数的返回值</a:t>
            </a:r>
          </a:p>
        </p:txBody>
      </p:sp>
      <p:sp>
        <p:nvSpPr>
          <p:cNvPr id="3" name="内容占位符 2"/>
          <p:cNvSpPr>
            <a:spLocks noGrp="1"/>
          </p:cNvSpPr>
          <p:nvPr>
            <p:ph idx="1"/>
          </p:nvPr>
        </p:nvSpPr>
        <p:spPr/>
        <p:txBody>
          <a:bodyPr/>
          <a:lstStyle/>
          <a:p>
            <a:r>
              <a:rPr lang="zh-CN" altLang="en-US" dirty="0"/>
              <a:t>函数返回用</a:t>
            </a:r>
            <a:r>
              <a:rPr lang="en-US" altLang="zh-CN" dirty="0"/>
              <a:t>return</a:t>
            </a:r>
            <a:r>
              <a:rPr lang="zh-CN" altLang="en-US" dirty="0"/>
              <a:t>语句表示，返回值（如果有）则为</a:t>
            </a:r>
            <a:r>
              <a:rPr lang="en-US" altLang="zh-CN" dirty="0"/>
              <a:t>return</a:t>
            </a:r>
            <a:r>
              <a:rPr lang="zh-CN" altLang="en-US" dirty="0"/>
              <a:t>后面的表达式的值</a:t>
            </a:r>
            <a:endParaRPr lang="en-US" altLang="zh-CN" dirty="0"/>
          </a:p>
          <a:p>
            <a:pPr lvl="1"/>
            <a:r>
              <a:rPr lang="en-US" altLang="zh-CN" dirty="0"/>
              <a:t>return</a:t>
            </a:r>
            <a:r>
              <a:rPr lang="zh-CN" altLang="en-US" dirty="0"/>
              <a:t>语句有如下几种写法</a:t>
            </a:r>
            <a:endParaRPr lang="en-US" altLang="zh-CN" dirty="0"/>
          </a:p>
          <a:p>
            <a:pPr lvl="2">
              <a:buNone/>
            </a:pPr>
            <a:r>
              <a:rPr lang="en-US" altLang="zh-CN" b="1" dirty="0">
                <a:solidFill>
                  <a:srgbClr val="0000FF"/>
                </a:solidFill>
                <a:latin typeface="Courier New" pitchFamily="49" charset="0"/>
                <a:cs typeface="Courier New" pitchFamily="49" charset="0"/>
              </a:rPr>
              <a:t>return</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函数返回值类型为空（</a:t>
            </a:r>
            <a:r>
              <a:rPr lang="en-US" altLang="zh-CN" b="1" dirty="0">
                <a:solidFill>
                  <a:srgbClr val="00B050"/>
                </a:solidFill>
                <a:latin typeface="Courier New" pitchFamily="49" charset="0"/>
                <a:cs typeface="Courier New" pitchFamily="49" charset="0"/>
              </a:rPr>
              <a:t>void</a:t>
            </a:r>
            <a:r>
              <a:rPr lang="zh-CN" altLang="en-US" b="1" dirty="0">
                <a:solidFill>
                  <a:srgbClr val="00B050"/>
                </a:solidFill>
                <a:latin typeface="Courier New" pitchFamily="49" charset="0"/>
                <a:cs typeface="Courier New" pitchFamily="49" charset="0"/>
              </a:rPr>
              <a:t>）</a:t>
            </a:r>
            <a:endParaRPr lang="en-US" altLang="zh-CN" b="1" dirty="0">
              <a:solidFill>
                <a:srgbClr val="00B050"/>
              </a:solidFill>
              <a:latin typeface="Courier New" pitchFamily="49" charset="0"/>
              <a:cs typeface="Courier New" pitchFamily="49" charset="0"/>
            </a:endParaRPr>
          </a:p>
          <a:p>
            <a:pPr lvl="2">
              <a:buNone/>
            </a:pP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表达式</a:t>
            </a:r>
            <a:r>
              <a:rPr lang="en-US" altLang="zh-CN" b="1" dirty="0">
                <a:latin typeface="Courier New" pitchFamily="49" charset="0"/>
                <a:cs typeface="Courier New" pitchFamily="49" charset="0"/>
              </a:rPr>
              <a:t>&gt;;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与函数返回值的类型一致</a:t>
            </a:r>
            <a:endParaRPr lang="en-US" altLang="zh-CN" b="1" dirty="0">
              <a:solidFill>
                <a:srgbClr val="00B050"/>
              </a:solidFill>
              <a:latin typeface="Courier New" pitchFamily="49" charset="0"/>
              <a:cs typeface="Courier New" pitchFamily="49" charset="0"/>
            </a:endParaRPr>
          </a:p>
          <a:p>
            <a:pPr lvl="2">
              <a:buNone/>
            </a:pP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 </a:t>
            </a:r>
            <a:r>
              <a:rPr lang="zh-CN" altLang="en-US" b="1" dirty="0">
                <a:latin typeface="Courier New" pitchFamily="49" charset="0"/>
                <a:cs typeface="Courier New" pitchFamily="49" charset="0"/>
              </a:rPr>
              <a:t>（</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表达式</a:t>
            </a:r>
            <a:r>
              <a:rPr lang="en-US" altLang="zh-CN" b="1" dirty="0">
                <a:latin typeface="Courier New" pitchFamily="49" charset="0"/>
                <a:cs typeface="Courier New" pitchFamily="49" charset="0"/>
              </a:rPr>
              <a:t>&gt;</a:t>
            </a:r>
            <a:r>
              <a:rPr lang="zh-CN" altLang="en-US" b="1" dirty="0">
                <a:latin typeface="Courier New" pitchFamily="49" charset="0"/>
                <a:cs typeface="Courier New" pitchFamily="49" charset="0"/>
              </a:rPr>
              <a:t>）</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与前一种写法等价</a:t>
            </a:r>
          </a:p>
        </p:txBody>
      </p:sp>
      <p:sp>
        <p:nvSpPr>
          <p:cNvPr id="6" name="矩形 5"/>
          <p:cNvSpPr/>
          <p:nvPr/>
        </p:nvSpPr>
        <p:spPr>
          <a:xfrm>
            <a:off x="642910" y="4357694"/>
            <a:ext cx="7858180" cy="2031325"/>
          </a:xfrm>
          <a:prstGeom prst="rect">
            <a:avLst/>
          </a:prstGeom>
        </p:spPr>
        <p:txBody>
          <a:bodyPr wrap="square">
            <a:spAutoFit/>
          </a:bodyPr>
          <a:lstStyle/>
          <a:p>
            <a:pPr eaLnBrk="1" hangingPunct="1">
              <a:buFont typeface="Wingdings" pitchFamily="2" charset="2"/>
              <a:buChar char="Ø"/>
            </a:pPr>
            <a:r>
              <a:rPr lang="zh-CN" altLang="en-US" b="1" dirty="0">
                <a:latin typeface="楷体_GB2312" pitchFamily="49" charset="-122"/>
                <a:ea typeface="楷体_GB2312" pitchFamily="49" charset="-122"/>
              </a:rPr>
              <a:t>第一种格式的</a:t>
            </a:r>
            <a:r>
              <a:rPr lang="en-US" altLang="zh-CN" b="1" dirty="0">
                <a:latin typeface="楷体_GB2312" pitchFamily="49" charset="-122"/>
                <a:ea typeface="楷体_GB2312" pitchFamily="49" charset="-122"/>
              </a:rPr>
              <a:t>return</a:t>
            </a:r>
            <a:r>
              <a:rPr lang="zh-CN" altLang="en-US" b="1" dirty="0">
                <a:latin typeface="楷体_GB2312" pitchFamily="49" charset="-122"/>
                <a:ea typeface="楷体_GB2312" pitchFamily="49" charset="-122"/>
              </a:rPr>
              <a:t>用于立即从被调函数中返回, 当函数类型为</a:t>
            </a:r>
            <a:r>
              <a:rPr lang="en-US" altLang="zh-CN" b="1" dirty="0">
                <a:latin typeface="楷体_GB2312" pitchFamily="49" charset="-122"/>
                <a:ea typeface="楷体_GB2312" pitchFamily="49" charset="-122"/>
              </a:rPr>
              <a:t>void</a:t>
            </a:r>
            <a:r>
              <a:rPr lang="zh-CN" altLang="en-US" b="1" dirty="0">
                <a:latin typeface="楷体_GB2312" pitchFamily="49" charset="-122"/>
                <a:ea typeface="楷体_GB2312" pitchFamily="49" charset="-122"/>
              </a:rPr>
              <a:t>时，应使用这种格式的返回语句。</a:t>
            </a:r>
            <a:endParaRPr lang="en-US" altLang="zh-CN" b="1" dirty="0">
              <a:latin typeface="楷体_GB2312" pitchFamily="49" charset="-122"/>
              <a:ea typeface="楷体_GB2312" pitchFamily="49" charset="-122"/>
            </a:endParaRPr>
          </a:p>
          <a:p>
            <a:pPr eaLnBrk="1" hangingPunct="1"/>
            <a:endParaRPr lang="en-US" altLang="zh-CN" b="1" dirty="0">
              <a:solidFill>
                <a:srgbClr val="0000FF"/>
              </a:solidFill>
              <a:latin typeface="楷体_GB2312" pitchFamily="49" charset="-122"/>
              <a:ea typeface="楷体_GB2312" pitchFamily="49" charset="-122"/>
            </a:endParaRPr>
          </a:p>
          <a:p>
            <a:pPr eaLnBrk="1" hangingPunct="1">
              <a:buFont typeface="Wingdings" pitchFamily="2" charset="2"/>
              <a:buChar char="Ø"/>
            </a:pPr>
            <a:r>
              <a:rPr lang="zh-CN" altLang="en-US" b="1" dirty="0">
                <a:latin typeface="楷体_GB2312" pitchFamily="49" charset="-122"/>
                <a:ea typeface="楷体_GB2312" pitchFamily="49" charset="-122"/>
              </a:rPr>
              <a:t>当函数类型为</a:t>
            </a:r>
            <a:r>
              <a:rPr lang="zh-CN" altLang="en-US" b="1" dirty="0">
                <a:solidFill>
                  <a:srgbClr val="FF0000"/>
                </a:solidFill>
                <a:latin typeface="楷体_GB2312" pitchFamily="49" charset="-122"/>
                <a:ea typeface="楷体_GB2312" pitchFamily="49" charset="-122"/>
              </a:rPr>
              <a:t>非</a:t>
            </a:r>
            <a:r>
              <a:rPr lang="en-US" altLang="zh-CN" b="1" dirty="0">
                <a:solidFill>
                  <a:srgbClr val="FF0000"/>
                </a:solidFill>
                <a:latin typeface="楷体_GB2312" pitchFamily="49" charset="-122"/>
                <a:ea typeface="楷体_GB2312" pitchFamily="49" charset="-122"/>
              </a:rPr>
              <a:t>void</a:t>
            </a:r>
            <a:r>
              <a:rPr lang="zh-CN" altLang="en-US" b="1" dirty="0">
                <a:latin typeface="楷体_GB2312" pitchFamily="49" charset="-122"/>
                <a:ea typeface="楷体_GB2312" pitchFamily="49" charset="-122"/>
              </a:rPr>
              <a:t>型时，应使用第二或第三种格式的</a:t>
            </a:r>
            <a:r>
              <a:rPr lang="en-US" altLang="zh-CN" b="1" dirty="0">
                <a:latin typeface="楷体_GB2312" pitchFamily="49" charset="-122"/>
                <a:ea typeface="楷体_GB2312" pitchFamily="49" charset="-122"/>
              </a:rPr>
              <a:t>return</a:t>
            </a:r>
            <a:r>
              <a:rPr lang="zh-CN" altLang="en-US" b="1" dirty="0">
                <a:latin typeface="楷体_GB2312" pitchFamily="49" charset="-122"/>
                <a:ea typeface="楷体_GB2312" pitchFamily="49" charset="-122"/>
              </a:rPr>
              <a:t>语句，此两种格式的语句效果完全相同（可将第二种格式看成是第三种格式的省略形式），系统此时都将计算出表达式的值，并</a:t>
            </a:r>
            <a:r>
              <a:rPr lang="zh-CN" altLang="en-US" b="1" dirty="0">
                <a:latin typeface="Times New Roman" pitchFamily="18" charset="0"/>
                <a:ea typeface="楷体_GB2312" pitchFamily="49" charset="-122"/>
              </a:rPr>
              <a:t>“</a:t>
            </a:r>
            <a:r>
              <a:rPr lang="zh-CN" altLang="en-US" b="1" dirty="0">
                <a:latin typeface="楷体_GB2312" pitchFamily="49" charset="-122"/>
                <a:ea typeface="楷体_GB2312" pitchFamily="49" charset="-122"/>
              </a:rPr>
              <a:t>携带</a:t>
            </a:r>
            <a:r>
              <a:rPr lang="zh-CN" altLang="en-US" b="1" dirty="0">
                <a:latin typeface="Times New Roman" pitchFamily="18" charset="0"/>
                <a:ea typeface="楷体_GB2312" pitchFamily="49" charset="-122"/>
              </a:rPr>
              <a:t>”</a:t>
            </a:r>
            <a:r>
              <a:rPr lang="zh-CN" altLang="en-US" b="1" dirty="0">
                <a:latin typeface="楷体_GB2312" pitchFamily="49" charset="-122"/>
                <a:ea typeface="楷体_GB2312" pitchFamily="49" charset="-122"/>
              </a:rPr>
              <a:t>该值立即从被调函数中返回</a:t>
            </a:r>
            <a:endParaRPr lang="zh-CN" altLang="en-US" dirty="0"/>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4413431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5.4】</a:t>
            </a:r>
            <a:r>
              <a:rPr lang="zh-CN" altLang="en-US" dirty="0">
                <a:solidFill>
                  <a:srgbClr val="C00000"/>
                </a:solidFill>
              </a:rPr>
              <a:t>设 </a:t>
            </a:r>
            <a:r>
              <a:rPr lang="en-US" altLang="zh-CN" dirty="0">
                <a:solidFill>
                  <a:srgbClr val="C00000"/>
                </a:solidFill>
              </a:rPr>
              <a:t>f(x) = (x*x+x+1)/2-5.5</a:t>
            </a:r>
          </a:p>
          <a:p>
            <a:pPr lvl="1"/>
            <a:r>
              <a:rPr lang="zh-CN" altLang="en-US" dirty="0"/>
              <a:t>求</a:t>
            </a:r>
            <a:r>
              <a:rPr lang="en-US" altLang="zh-CN" dirty="0"/>
              <a:t>z = (f(2.5)+2*f(6))/f(4.3)，</a:t>
            </a:r>
            <a:r>
              <a:rPr lang="zh-CN" altLang="en-US" dirty="0"/>
              <a:t>并显示结果</a:t>
            </a:r>
            <a:r>
              <a:rPr lang="en-US" altLang="zh-CN" dirty="0"/>
              <a:t>z。</a:t>
            </a:r>
          </a:p>
          <a:p>
            <a:pPr lvl="1"/>
            <a:r>
              <a:rPr lang="zh-CN" altLang="en-US" dirty="0"/>
              <a:t>对任意输入的一个实数</a:t>
            </a:r>
            <a:r>
              <a:rPr lang="en-US" altLang="zh-CN" dirty="0"/>
              <a:t>a，</a:t>
            </a:r>
            <a:r>
              <a:rPr lang="zh-CN" altLang="en-US" dirty="0"/>
              <a:t>求出</a:t>
            </a:r>
            <a:r>
              <a:rPr lang="en-US" altLang="zh-CN" dirty="0"/>
              <a:t>f(a)</a:t>
            </a:r>
            <a:r>
              <a:rPr lang="zh-CN" altLang="en-US" dirty="0"/>
              <a:t>并显示</a:t>
            </a:r>
            <a:endParaRPr lang="en-US" altLang="zh-CN" dirty="0"/>
          </a:p>
          <a:p>
            <a:r>
              <a:rPr lang="zh-CN" altLang="en-US" dirty="0"/>
              <a:t>分析：</a:t>
            </a:r>
            <a:endParaRPr lang="en-US" altLang="zh-CN" dirty="0"/>
          </a:p>
          <a:p>
            <a:pPr lvl="1"/>
            <a:r>
              <a:rPr lang="zh-CN" altLang="en-US" dirty="0"/>
              <a:t>输入（参数）：</a:t>
            </a:r>
            <a:r>
              <a:rPr lang="en-US" altLang="zh-CN" dirty="0"/>
              <a:t>x</a:t>
            </a:r>
          </a:p>
          <a:p>
            <a:pPr lvl="1"/>
            <a:r>
              <a:rPr lang="zh-CN" altLang="en-US" dirty="0"/>
              <a:t>输出（返回）：函数的运算结果</a:t>
            </a:r>
            <a:endParaRPr lang="en-US" altLang="zh-CN" dirty="0"/>
          </a:p>
          <a:p>
            <a:pPr lvl="1"/>
            <a:r>
              <a:rPr lang="zh-CN" altLang="en-US" dirty="0"/>
              <a:t>函数原型：</a:t>
            </a:r>
            <a:endParaRPr lang="en-US" altLang="zh-CN" dirty="0"/>
          </a:p>
          <a:p>
            <a:pPr lvl="1">
              <a:buNone/>
            </a:pPr>
            <a:r>
              <a:rPr lang="en-US" altLang="zh-CN" b="1" dirty="0">
                <a:solidFill>
                  <a:srgbClr val="0000FF"/>
                </a:solidFill>
                <a:latin typeface="Courier New" pitchFamily="49" charset="0"/>
                <a:cs typeface="Courier New" pitchFamily="49" charset="0"/>
              </a:rPr>
              <a:t>double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f (</a:t>
            </a:r>
            <a:r>
              <a:rPr lang="en-US" altLang="zh-CN" b="1" dirty="0">
                <a:solidFill>
                  <a:srgbClr val="0000FF"/>
                </a:solidFill>
                <a:latin typeface="Courier New" pitchFamily="49" charset="0"/>
                <a:cs typeface="Courier New" pitchFamily="49" charset="0"/>
              </a:rPr>
              <a:t>double</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12062381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zh-CN" altLang="en-US" dirty="0"/>
              <a:t>函数定义</a:t>
            </a:r>
            <a:endParaRPr lang="en-US" altLang="zh-CN" dirty="0"/>
          </a:p>
          <a:p>
            <a:pPr>
              <a:buNone/>
            </a:pPr>
            <a:r>
              <a:rPr lang="en-US" altLang="zh-CN" sz="2800" dirty="0">
                <a:solidFill>
                  <a:srgbClr val="0000FF"/>
                </a:solidFill>
              </a:rPr>
              <a:t>	</a:t>
            </a:r>
            <a:r>
              <a:rPr lang="en-US" altLang="zh-CN" sz="2800" b="1" dirty="0">
                <a:solidFill>
                  <a:srgbClr val="0000FF"/>
                </a:solidFill>
                <a:latin typeface="Courier New" pitchFamily="49" charset="0"/>
                <a:cs typeface="Courier New" pitchFamily="49" charset="0"/>
              </a:rPr>
              <a:t>double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f (</a:t>
            </a:r>
            <a:r>
              <a:rPr lang="en-US" altLang="zh-CN" sz="2800" b="1" dirty="0">
                <a:solidFill>
                  <a:srgbClr val="0000FF"/>
                </a:solidFill>
                <a:latin typeface="Courier New" pitchFamily="49" charset="0"/>
                <a:cs typeface="Courier New" pitchFamily="49" charset="0"/>
              </a:rPr>
              <a:t>double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x){</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double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y;</a:t>
            </a:r>
          </a:p>
          <a:p>
            <a:pPr>
              <a:buNone/>
            </a:pPr>
            <a:r>
              <a:rPr lang="en-US" altLang="zh-CN" sz="2800" b="1" dirty="0">
                <a:latin typeface="Courier New" pitchFamily="49" charset="0"/>
                <a:cs typeface="Courier New" pitchFamily="49" charset="0"/>
              </a:rPr>
              <a:t>		y=(x*x+x+1)/2-5.5;</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y;  </a:t>
            </a:r>
          </a:p>
          <a:p>
            <a:pPr>
              <a:buNone/>
            </a:pPr>
            <a:r>
              <a:rPr lang="en-US" altLang="zh-CN" sz="2800" b="1" dirty="0">
                <a:solidFill>
                  <a:srgbClr val="0000FF"/>
                </a:solidFill>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对非</a:t>
            </a:r>
            <a:r>
              <a:rPr lang="en-US" altLang="zh-CN" sz="2800" b="1" dirty="0">
                <a:solidFill>
                  <a:srgbClr val="00B050"/>
                </a:solidFill>
                <a:latin typeface="Courier New" pitchFamily="49" charset="0"/>
                <a:cs typeface="Courier New" pitchFamily="49" charset="0"/>
              </a:rPr>
              <a:t>void</a:t>
            </a:r>
            <a:r>
              <a:rPr lang="zh-CN" altLang="en-US" sz="2800" b="1" dirty="0">
                <a:solidFill>
                  <a:srgbClr val="00B050"/>
                </a:solidFill>
                <a:latin typeface="Courier New" pitchFamily="49" charset="0"/>
                <a:cs typeface="Courier New" pitchFamily="49" charset="0"/>
              </a:rPr>
              <a:t>类型的函数，必须包含至少一个</a:t>
            </a:r>
          </a:p>
          <a:p>
            <a:pPr>
              <a:buNone/>
            </a:pPr>
            <a:r>
              <a:rPr lang="en-US" altLang="zh-CN" sz="2800" b="1" dirty="0">
                <a:solidFill>
                  <a:srgbClr val="00B050"/>
                </a:solidFill>
                <a:latin typeface="Courier New" pitchFamily="49" charset="0"/>
                <a:cs typeface="Courier New" pitchFamily="49" charset="0"/>
              </a:rPr>
              <a:t>    //return</a:t>
            </a:r>
            <a:r>
              <a:rPr lang="zh-CN" altLang="en-US" sz="2800" b="1" dirty="0">
                <a:solidFill>
                  <a:srgbClr val="00B050"/>
                </a:solidFill>
                <a:latin typeface="Courier New" pitchFamily="49" charset="0"/>
                <a:cs typeface="Courier New" pitchFamily="49" charset="0"/>
              </a:rPr>
              <a:t>语句，由它返回函数值</a:t>
            </a:r>
          </a:p>
          <a:p>
            <a:pPr>
              <a:buNone/>
            </a:pPr>
            <a:r>
              <a:rPr lang="en-US" altLang="zh-CN" sz="2800" b="1" dirty="0">
                <a:solidFill>
                  <a:srgbClr val="0000FF"/>
                </a:solidFill>
                <a:latin typeface="Courier New" pitchFamily="49" charset="0"/>
                <a:cs typeface="Courier New" pitchFamily="49" charset="0"/>
              </a:rPr>
              <a:t>	</a:t>
            </a:r>
            <a:r>
              <a:rPr lang="zh-CN" altLang="en-US" sz="2800" b="1" dirty="0">
                <a:latin typeface="Courier New" pitchFamily="49" charset="0"/>
                <a:cs typeface="Courier New" pitchFamily="49" charset="0"/>
              </a:rPr>
              <a:t>} </a:t>
            </a:r>
            <a:endParaRPr lang="en-US" altLang="zh-CN" sz="2800" b="1" dirty="0">
              <a:latin typeface="Courier New" pitchFamily="49" charset="0"/>
              <a:cs typeface="Courier New" pitchFamily="49" charset="0"/>
            </a:endParaRPr>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14939621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377230"/>
          </a:xfrm>
        </p:spPr>
        <p:txBody>
          <a:bodyPr/>
          <a:lstStyle/>
          <a:p>
            <a:pPr marL="0" indent="0">
              <a:buNone/>
            </a:pPr>
            <a:r>
              <a:rPr lang="zh-CN" altLang="en-US" dirty="0"/>
              <a:t>程序</a:t>
            </a:r>
            <a:endParaRPr lang="en-US" altLang="zh-CN" dirty="0"/>
          </a:p>
          <a:p>
            <a:pPr>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spcBef>
                <a:spcPts val="0"/>
              </a:spcBef>
              <a:buNone/>
            </a:pPr>
            <a:r>
              <a:rPr lang="en-US" altLang="zh-CN" sz="2200" b="1" dirty="0">
                <a:solidFill>
                  <a:srgbClr val="0000FF"/>
                </a:solidFill>
                <a:latin typeface="Courier New" pitchFamily="49" charset="0"/>
                <a:cs typeface="Courier New" pitchFamily="49" charset="0"/>
              </a:rPr>
              <a:t>using namespace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std;</a:t>
            </a:r>
          </a:p>
          <a:p>
            <a:pPr marL="342900" lvl="2" indent="-342900">
              <a:spcBef>
                <a:spcPts val="0"/>
              </a:spcBef>
              <a:buClr>
                <a:schemeClr val="hlink"/>
              </a:buClr>
              <a:buNone/>
            </a:pP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f (</a:t>
            </a:r>
            <a:r>
              <a:rPr lang="en-US" altLang="zh-CN" sz="2200" b="1" dirty="0">
                <a:solidFill>
                  <a:srgbClr val="0000FF"/>
                </a:solidFill>
                <a:latin typeface="Courier New" pitchFamily="49" charset="0"/>
                <a:cs typeface="Courier New" pitchFamily="49" charset="0"/>
              </a:rPr>
              <a:t>double</a:t>
            </a:r>
            <a:r>
              <a:rPr lang="en-US" altLang="zh-CN" sz="2200" b="1" dirty="0">
                <a:latin typeface="Courier New" pitchFamily="49" charset="0"/>
                <a:cs typeface="Courier New" pitchFamily="49" charset="0"/>
              </a:rPr>
              <a:t>);</a:t>
            </a:r>
          </a:p>
          <a:p>
            <a:pPr>
              <a:spcBef>
                <a:spcPts val="0"/>
              </a:spcBef>
              <a:buNone/>
            </a:pP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main(){</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z,a</a:t>
            </a:r>
            <a:r>
              <a:rPr lang="en-US" altLang="zh-CN" sz="2200" b="1" dirty="0">
                <a:latin typeface="Courier New" pitchFamily="49" charset="0"/>
                <a:cs typeface="Courier New" pitchFamily="49" charset="0"/>
              </a:rPr>
              <a:t>;</a:t>
            </a:r>
          </a:p>
          <a:p>
            <a:pPr>
              <a:spcBef>
                <a:spcPts val="0"/>
              </a:spcBef>
              <a:buNone/>
            </a:pPr>
            <a:r>
              <a:rPr lang="en-US" altLang="zh-CN" sz="2200" b="1" dirty="0">
                <a:latin typeface="Courier New" pitchFamily="49" charset="0"/>
                <a:cs typeface="Courier New" pitchFamily="49" charset="0"/>
              </a:rPr>
              <a:t>	z=(f(2.5)+2*f(6))/f(4.3);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调用自定义函数</a:t>
            </a:r>
            <a:r>
              <a:rPr lang="en-US" altLang="zh-CN" sz="2200" b="1" dirty="0">
                <a:solidFill>
                  <a:srgbClr val="00B050"/>
                </a:solidFill>
                <a:latin typeface="Courier New" pitchFamily="49" charset="0"/>
                <a:cs typeface="Courier New" pitchFamily="49" charset="0"/>
              </a:rPr>
              <a:t>f</a:t>
            </a:r>
            <a:endParaRPr lang="en-US" altLang="zh-CN" sz="2200" b="1" dirty="0">
              <a:solidFill>
                <a:schemeClr val="tx2"/>
              </a:solidFill>
              <a:latin typeface="Courier New" pitchFamily="49" charset="0"/>
              <a:cs typeface="Courier New" pitchFamily="49" charset="0"/>
            </a:endParaRP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&lt;&lt;"z="&lt;&lt;z&lt;&lt;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&lt;&lt;"Input a=";  </a:t>
            </a:r>
            <a:r>
              <a:rPr lang="en-US" altLang="zh-CN" sz="2200" b="1" dirty="0">
                <a:solidFill>
                  <a:schemeClr val="tx2"/>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提示用户输入</a:t>
            </a:r>
          </a:p>
          <a:p>
            <a:pPr>
              <a:spcBef>
                <a:spcPts val="0"/>
              </a:spcBef>
              <a:buNone/>
            </a:pPr>
            <a:r>
              <a:rPr lang="zh-CN" altLang="en-US"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cin</a:t>
            </a:r>
            <a:r>
              <a:rPr lang="en-US" altLang="zh-CN" sz="2200" b="1" dirty="0">
                <a:latin typeface="Courier New" pitchFamily="49" charset="0"/>
                <a:cs typeface="Courier New" pitchFamily="49" charset="0"/>
              </a:rPr>
              <a:t>&gt;&gt;a;	</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&lt;&lt;"f(a)="&lt;&lt;f(a)&lt;&lt;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算出</a:t>
            </a:r>
            <a:r>
              <a:rPr lang="en-US" altLang="zh-CN" sz="2200" b="1" dirty="0">
                <a:solidFill>
                  <a:srgbClr val="00B050"/>
                </a:solidFill>
                <a:latin typeface="Courier New" pitchFamily="49" charset="0"/>
                <a:cs typeface="Courier New" pitchFamily="49" charset="0"/>
              </a:rPr>
              <a:t>f(a)</a:t>
            </a:r>
            <a:r>
              <a:rPr lang="zh-CN" altLang="en-US" sz="2200" b="1" dirty="0">
                <a:solidFill>
                  <a:srgbClr val="00B050"/>
                </a:solidFill>
                <a:latin typeface="Courier New" pitchFamily="49" charset="0"/>
                <a:cs typeface="Courier New" pitchFamily="49" charset="0"/>
              </a:rPr>
              <a:t>并输出</a:t>
            </a:r>
            <a:endParaRPr lang="zh-CN" altLang="en-US" sz="2200" b="1" dirty="0">
              <a:solidFill>
                <a:schemeClr val="tx2"/>
              </a:solidFill>
              <a:latin typeface="Courier New" pitchFamily="49" charset="0"/>
              <a:cs typeface="Courier New" pitchFamily="49" charset="0"/>
            </a:endParaRP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0;</a:t>
            </a:r>
          </a:p>
          <a:p>
            <a:pPr>
              <a:spcBef>
                <a:spcPts val="0"/>
              </a:spcBef>
              <a:buNone/>
            </a:pPr>
            <a:r>
              <a:rPr lang="zh-CN" altLang="en-US" sz="2200" b="1" dirty="0">
                <a:latin typeface="Courier New" pitchFamily="49" charset="0"/>
                <a:cs typeface="Courier New" pitchFamily="49" charset="0"/>
              </a:rPr>
              <a:t>}	</a:t>
            </a:r>
            <a:endParaRPr lang="en-US" altLang="zh-CN" sz="2200" b="1" dirty="0">
              <a:latin typeface="Courier New" pitchFamily="49" charset="0"/>
              <a:cs typeface="Courier New" pitchFamily="49" charset="0"/>
            </a:endParaRPr>
          </a:p>
          <a:p>
            <a:pPr>
              <a:spcBef>
                <a:spcPts val="0"/>
              </a:spcBef>
              <a:buNone/>
            </a:pP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f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函数</a:t>
            </a:r>
            <a:r>
              <a:rPr lang="en-US" altLang="zh-CN" sz="2200" b="1" dirty="0">
                <a:solidFill>
                  <a:srgbClr val="00B050"/>
                </a:solidFill>
                <a:latin typeface="Courier New" pitchFamily="49" charset="0"/>
                <a:cs typeface="Courier New" pitchFamily="49" charset="0"/>
              </a:rPr>
              <a:t>f</a:t>
            </a:r>
            <a:r>
              <a:rPr lang="zh-CN" altLang="en-US" sz="2200" b="1" dirty="0">
                <a:solidFill>
                  <a:srgbClr val="00B050"/>
                </a:solidFill>
                <a:latin typeface="Courier New" pitchFamily="49" charset="0"/>
                <a:cs typeface="Courier New" pitchFamily="49" charset="0"/>
              </a:rPr>
              <a:t>的定义</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4801159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980728"/>
            <a:ext cx="8786874" cy="5377230"/>
          </a:xfrm>
        </p:spPr>
        <p:txBody>
          <a:bodyPr/>
          <a:lstStyle/>
          <a:p>
            <a:pPr marL="0" indent="0">
              <a:buNone/>
            </a:pPr>
            <a:r>
              <a:rPr lang="zh-CN" altLang="en-US" dirty="0"/>
              <a:t>程序（不带函数原型）</a:t>
            </a:r>
            <a:endParaRPr lang="en-US" altLang="zh-CN" dirty="0"/>
          </a:p>
          <a:p>
            <a:pPr>
              <a:spcBef>
                <a:spcPts val="0"/>
              </a:spcBef>
              <a:buNone/>
            </a:pPr>
            <a:endParaRPr lang="en-US" altLang="zh-CN" sz="2200" b="1" dirty="0">
              <a:solidFill>
                <a:srgbClr val="0000FF"/>
              </a:solidFill>
              <a:latin typeface="Courier New" pitchFamily="49" charset="0"/>
              <a:cs typeface="Courier New" pitchFamily="49" charset="0"/>
            </a:endParaRPr>
          </a:p>
          <a:p>
            <a:pPr>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spcBef>
                <a:spcPts val="0"/>
              </a:spcBef>
              <a:buNone/>
            </a:pPr>
            <a:r>
              <a:rPr lang="en-US" altLang="zh-CN" sz="2200" b="1" dirty="0">
                <a:solidFill>
                  <a:srgbClr val="0000FF"/>
                </a:solidFill>
                <a:latin typeface="Courier New" pitchFamily="49" charset="0"/>
                <a:cs typeface="Courier New" pitchFamily="49" charset="0"/>
              </a:rPr>
              <a:t>using namespace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std;</a:t>
            </a:r>
          </a:p>
          <a:p>
            <a:pPr>
              <a:spcBef>
                <a:spcPts val="0"/>
              </a:spcBef>
              <a:buNone/>
            </a:pP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f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函数</a:t>
            </a:r>
            <a:r>
              <a:rPr lang="en-US" altLang="zh-CN" sz="2200" b="1" dirty="0">
                <a:solidFill>
                  <a:srgbClr val="00B050"/>
                </a:solidFill>
                <a:latin typeface="Courier New" pitchFamily="49" charset="0"/>
                <a:cs typeface="Courier New" pitchFamily="49" charset="0"/>
              </a:rPr>
              <a:t>f</a:t>
            </a:r>
            <a:r>
              <a:rPr lang="zh-CN" altLang="en-US" sz="2200" b="1" dirty="0">
                <a:solidFill>
                  <a:srgbClr val="00B050"/>
                </a:solidFill>
                <a:latin typeface="Courier New" pitchFamily="49" charset="0"/>
                <a:cs typeface="Courier New" pitchFamily="49" charset="0"/>
              </a:rPr>
              <a:t>的定义</a:t>
            </a:r>
          </a:p>
          <a:p>
            <a:pPr>
              <a:spcBef>
                <a:spcPts val="0"/>
              </a:spcBef>
              <a:buNone/>
            </a:pP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main(){</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z,a</a:t>
            </a:r>
            <a:r>
              <a:rPr lang="en-US" altLang="zh-CN" sz="2200" b="1" dirty="0">
                <a:latin typeface="Courier New" pitchFamily="49" charset="0"/>
                <a:cs typeface="Courier New" pitchFamily="49" charset="0"/>
              </a:rPr>
              <a:t>;</a:t>
            </a:r>
          </a:p>
          <a:p>
            <a:pPr>
              <a:spcBef>
                <a:spcPts val="0"/>
              </a:spcBef>
              <a:buNone/>
            </a:pPr>
            <a:r>
              <a:rPr lang="en-US" altLang="zh-CN" sz="2200" b="1" dirty="0">
                <a:latin typeface="Courier New" pitchFamily="49" charset="0"/>
                <a:cs typeface="Courier New" pitchFamily="49" charset="0"/>
              </a:rPr>
              <a:t>	z=(f(2.5)+2*f(6))/f(4.3);</a:t>
            </a:r>
            <a:r>
              <a:rPr lang="en-US" altLang="zh-CN" sz="2200" b="1" dirty="0">
                <a:solidFill>
                  <a:srgbClr val="00B050"/>
                </a:solidFill>
                <a:latin typeface="Courier New" pitchFamily="49" charset="0"/>
                <a:cs typeface="Courier New" pitchFamily="49" charset="0"/>
              </a:rPr>
              <a:t> //</a:t>
            </a:r>
            <a:r>
              <a:rPr lang="zh-CN" altLang="en-US" sz="2200" b="1" dirty="0">
                <a:solidFill>
                  <a:srgbClr val="00B050"/>
                </a:solidFill>
                <a:latin typeface="Courier New" pitchFamily="49" charset="0"/>
                <a:cs typeface="Courier New" pitchFamily="49" charset="0"/>
              </a:rPr>
              <a:t>调用自定义函数</a:t>
            </a:r>
            <a:r>
              <a:rPr lang="en-US" altLang="zh-CN" sz="2200" b="1" dirty="0">
                <a:solidFill>
                  <a:srgbClr val="00B050"/>
                </a:solidFill>
                <a:latin typeface="Courier New" pitchFamily="49" charset="0"/>
                <a:cs typeface="Courier New" pitchFamily="49" charset="0"/>
              </a:rPr>
              <a:t>f</a:t>
            </a:r>
            <a:endParaRPr lang="en-US" altLang="zh-CN" sz="2200" b="1" dirty="0">
              <a:solidFill>
                <a:schemeClr val="tx2"/>
              </a:solidFill>
              <a:latin typeface="Courier New" pitchFamily="49" charset="0"/>
              <a:cs typeface="Courier New" pitchFamily="49" charset="0"/>
            </a:endParaRP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&lt;&lt;"z="&lt;&lt;z&lt;&lt;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&lt;&lt;"Input a=";</a:t>
            </a:r>
            <a:r>
              <a:rPr lang="en-US" altLang="zh-CN" sz="2200" b="1" dirty="0">
                <a:solidFill>
                  <a:schemeClr val="tx2"/>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提示用户输入</a:t>
            </a:r>
          </a:p>
          <a:p>
            <a:pPr>
              <a:spcBef>
                <a:spcPts val="0"/>
              </a:spcBef>
              <a:buNone/>
            </a:pPr>
            <a:r>
              <a:rPr lang="zh-CN" altLang="en-US"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cin</a:t>
            </a:r>
            <a:r>
              <a:rPr lang="en-US" altLang="zh-CN" sz="2200" b="1" dirty="0">
                <a:latin typeface="Courier New" pitchFamily="49" charset="0"/>
                <a:cs typeface="Courier New" pitchFamily="49" charset="0"/>
              </a:rPr>
              <a:t>&gt;&gt;a;	</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&lt;&lt;"f(a)="&lt;&lt;f(a)&lt;&lt;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r>
              <a:rPr lang="en-US" altLang="zh-CN" sz="2200" b="1" dirty="0">
                <a:solidFill>
                  <a:schemeClr val="tx2"/>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算出</a:t>
            </a:r>
            <a:r>
              <a:rPr lang="en-US" altLang="zh-CN" sz="2200" b="1" dirty="0">
                <a:solidFill>
                  <a:srgbClr val="00B050"/>
                </a:solidFill>
                <a:latin typeface="Courier New" pitchFamily="49" charset="0"/>
                <a:cs typeface="Courier New" pitchFamily="49" charset="0"/>
              </a:rPr>
              <a:t>f(a)</a:t>
            </a:r>
            <a:r>
              <a:rPr lang="zh-CN" altLang="en-US" sz="2200" b="1" dirty="0">
                <a:solidFill>
                  <a:srgbClr val="00B050"/>
                </a:solidFill>
                <a:latin typeface="Courier New" pitchFamily="49" charset="0"/>
                <a:cs typeface="Courier New" pitchFamily="49" charset="0"/>
              </a:rPr>
              <a:t>并输出</a:t>
            </a:r>
            <a:endParaRPr lang="zh-CN" altLang="en-US" sz="2200" b="1" dirty="0">
              <a:solidFill>
                <a:schemeClr val="tx2"/>
              </a:solidFill>
              <a:latin typeface="Courier New" pitchFamily="49" charset="0"/>
              <a:cs typeface="Courier New" pitchFamily="49" charset="0"/>
            </a:endParaRP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a:t>
            </a:r>
            <a:r>
              <a:rPr lang="en-US" altLang="zh-CN" sz="2200" b="1" dirty="0">
                <a:latin typeface="Courier New" pitchFamily="49" charset="0"/>
                <a:cs typeface="Courier New" pitchFamily="49" charset="0"/>
              </a:rPr>
              <a:t> 0;</a:t>
            </a:r>
          </a:p>
          <a:p>
            <a:pPr>
              <a:spcBef>
                <a:spcPts val="0"/>
              </a:spcBef>
              <a:buNone/>
            </a:pPr>
            <a:r>
              <a:rPr lang="zh-CN" altLang="en-US" sz="2200" b="1" dirty="0">
                <a:latin typeface="Courier New" pitchFamily="49" charset="0"/>
                <a:cs typeface="Courier New" pitchFamily="49" charset="0"/>
              </a:rPr>
              <a:t>}	</a:t>
            </a:r>
            <a:endParaRPr lang="en-US" altLang="zh-CN" sz="22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5925843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5.4】</a:t>
            </a:r>
            <a:r>
              <a:rPr lang="zh-CN" altLang="en-US" dirty="0"/>
              <a:t>点评</a:t>
            </a:r>
            <a:endParaRPr lang="en-US" altLang="zh-CN" dirty="0"/>
          </a:p>
          <a:p>
            <a:pPr lvl="1"/>
            <a:r>
              <a:rPr lang="en-US" altLang="zh-CN" dirty="0"/>
              <a:t>f()</a:t>
            </a:r>
            <a:r>
              <a:rPr lang="zh-CN" altLang="en-US" dirty="0"/>
              <a:t>函数体内的3行也可用如下的一行来代替</a:t>
            </a:r>
          </a:p>
          <a:p>
            <a:pPr lvl="1">
              <a:lnSpc>
                <a:spcPct val="80000"/>
              </a:lnSpc>
              <a:buNone/>
            </a:pPr>
            <a:r>
              <a:rPr lang="zh-CN" altLang="en-US" dirty="0"/>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((x*x+x+1)/2-5.5);</a:t>
            </a:r>
            <a:r>
              <a:rPr lang="en-US" altLang="zh-CN" b="1" dirty="0">
                <a:solidFill>
                  <a:schemeClr val="tx2"/>
                </a:solidFill>
                <a:latin typeface="Courier New" pitchFamily="49" charset="0"/>
                <a:cs typeface="Courier New" pitchFamily="49" charset="0"/>
              </a:rPr>
              <a:t> </a:t>
            </a:r>
          </a:p>
          <a:p>
            <a:pPr lvl="1">
              <a:lnSpc>
                <a:spcPct val="80000"/>
              </a:lnSpc>
              <a:buNone/>
            </a:pPr>
            <a:r>
              <a:rPr lang="en-US" altLang="zh-CN" dirty="0"/>
              <a:t>return</a:t>
            </a:r>
            <a:r>
              <a:rPr lang="zh-CN" altLang="en-US" dirty="0"/>
              <a:t>句括号内表达式的值，即为整个函数的返回值。</a:t>
            </a:r>
            <a:endParaRPr lang="en-US" altLang="zh-CN" dirty="0"/>
          </a:p>
          <a:p>
            <a:pPr lvl="1">
              <a:lnSpc>
                <a:spcPct val="80000"/>
              </a:lnSpc>
              <a:buNone/>
            </a:pPr>
            <a:endParaRPr lang="zh-CN" altLang="en-US" dirty="0"/>
          </a:p>
          <a:p>
            <a:pPr lvl="1">
              <a:lnSpc>
                <a:spcPct val="80000"/>
              </a:lnSpc>
            </a:pPr>
            <a:r>
              <a:rPr lang="en-US" altLang="zh-CN" dirty="0"/>
              <a:t>return</a:t>
            </a:r>
            <a:r>
              <a:rPr lang="zh-CN" altLang="en-US" dirty="0"/>
              <a:t>句也可使用另一格式，即可以不括起表达式：</a:t>
            </a:r>
          </a:p>
          <a:p>
            <a:pPr lvl="1">
              <a:lnSpc>
                <a:spcPct val="80000"/>
              </a:lnSpc>
              <a:buNone/>
            </a:pPr>
            <a:r>
              <a:rPr lang="zh-CN" altLang="en-US" dirty="0"/>
              <a:t>	  </a:t>
            </a:r>
            <a:r>
              <a:rPr lang="zh-CN" altLang="en-US" b="1" dirty="0"/>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(x*x+x+1)/2-5.5;</a:t>
            </a:r>
            <a:r>
              <a:rPr lang="en-US" altLang="zh-CN" b="1" dirty="0">
                <a:solidFill>
                  <a:schemeClr val="tx2"/>
                </a:solidFill>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//OK!</a:t>
            </a:r>
          </a:p>
          <a:p>
            <a:pPr lvl="1"/>
            <a:endParaRPr lang="en-US" altLang="zh-CN" dirty="0"/>
          </a:p>
          <a:p>
            <a:pPr lvl="1"/>
            <a:endParaRPr lang="zh-CN" altLang="en-US" dirty="0"/>
          </a:p>
        </p:txBody>
      </p:sp>
      <p:sp>
        <p:nvSpPr>
          <p:cNvPr id="6" name="矩形 5"/>
          <p:cNvSpPr/>
          <p:nvPr/>
        </p:nvSpPr>
        <p:spPr>
          <a:xfrm>
            <a:off x="1000100" y="4293096"/>
            <a:ext cx="7286676" cy="1421928"/>
          </a:xfrm>
          <a:prstGeom prst="rect">
            <a:avLst/>
          </a:prstGeom>
        </p:spPr>
        <p:txBody>
          <a:bodyPr wrap="square">
            <a:spAutoFit/>
          </a:bodyPr>
          <a:lstStyle/>
          <a:p>
            <a:pPr eaLnBrk="1" hangingPunct="1">
              <a:lnSpc>
                <a:spcPct val="120000"/>
              </a:lnSpc>
              <a:buFont typeface="Wingdings" pitchFamily="2" charset="2"/>
              <a:buNone/>
            </a:pPr>
            <a:r>
              <a:rPr lang="zh-CN" altLang="en-US" b="1" dirty="0">
                <a:solidFill>
                  <a:schemeClr val="accent2"/>
                </a:solidFill>
                <a:latin typeface="楷体_GB2312" pitchFamily="49" charset="-122"/>
                <a:ea typeface="楷体_GB2312" pitchFamily="49" charset="-122"/>
              </a:rPr>
              <a:t>①</a:t>
            </a:r>
            <a:r>
              <a:rPr lang="zh-CN" altLang="en-US" b="1" dirty="0">
                <a:solidFill>
                  <a:srgbClr val="0000FF"/>
                </a:solidFill>
                <a:latin typeface="楷体_GB2312" pitchFamily="49" charset="-122"/>
                <a:ea typeface="楷体_GB2312" pitchFamily="49" charset="-122"/>
              </a:rPr>
              <a:t> </a:t>
            </a:r>
            <a:r>
              <a:rPr lang="en-US" altLang="zh-CN" b="1" dirty="0">
                <a:solidFill>
                  <a:schemeClr val="tx2"/>
                </a:solidFill>
                <a:latin typeface="楷体_GB2312" pitchFamily="49" charset="-122"/>
                <a:ea typeface="楷体_GB2312" pitchFamily="49" charset="-122"/>
              </a:rPr>
              <a:t>f=(x*x+x+1)/2-5.5; </a:t>
            </a:r>
            <a:r>
              <a:rPr lang="zh-CN" altLang="en-US" b="1" dirty="0">
                <a:solidFill>
                  <a:srgbClr val="0000FF"/>
                </a:solidFill>
                <a:latin typeface="楷体_GB2312" pitchFamily="49" charset="-122"/>
                <a:ea typeface="楷体_GB2312" pitchFamily="49" charset="-122"/>
              </a:rPr>
              <a:t>不可给函数名</a:t>
            </a:r>
            <a:r>
              <a:rPr lang="en-US" altLang="zh-CN" b="1" dirty="0">
                <a:solidFill>
                  <a:srgbClr val="0000FF"/>
                </a:solidFill>
                <a:latin typeface="楷体_GB2312" pitchFamily="49" charset="-122"/>
                <a:ea typeface="楷体_GB2312" pitchFamily="49" charset="-122"/>
              </a:rPr>
              <a:t>f</a:t>
            </a:r>
            <a:r>
              <a:rPr lang="zh-CN" altLang="en-US" b="1" dirty="0">
                <a:solidFill>
                  <a:srgbClr val="0000FF"/>
                </a:solidFill>
                <a:latin typeface="楷体_GB2312" pitchFamily="49" charset="-122"/>
                <a:ea typeface="楷体_GB2312" pitchFamily="49" charset="-122"/>
              </a:rPr>
              <a:t>赋值。</a:t>
            </a:r>
          </a:p>
          <a:p>
            <a:pPr eaLnBrk="1" hangingPunct="1">
              <a:lnSpc>
                <a:spcPct val="120000"/>
              </a:lnSpc>
              <a:buFont typeface="Wingdings" pitchFamily="2" charset="2"/>
              <a:buNone/>
            </a:pPr>
            <a:r>
              <a:rPr lang="zh-CN" altLang="en-US" b="1" dirty="0">
                <a:solidFill>
                  <a:schemeClr val="accent2"/>
                </a:solidFill>
                <a:latin typeface="楷体_GB2312" pitchFamily="49" charset="-122"/>
                <a:ea typeface="楷体_GB2312" pitchFamily="49" charset="-122"/>
              </a:rPr>
              <a:t>②</a:t>
            </a:r>
            <a:r>
              <a:rPr lang="zh-CN" altLang="en-US" b="1" dirty="0">
                <a:solidFill>
                  <a:srgbClr val="0000FF"/>
                </a:solidFill>
                <a:latin typeface="楷体_GB2312" pitchFamily="49" charset="-122"/>
                <a:ea typeface="楷体_GB2312" pitchFamily="49" charset="-122"/>
              </a:rPr>
              <a:t> </a:t>
            </a:r>
            <a:r>
              <a:rPr lang="en-US" altLang="zh-CN" b="1" dirty="0">
                <a:solidFill>
                  <a:schemeClr val="tx2"/>
                </a:solidFill>
                <a:latin typeface="楷体_GB2312" pitchFamily="49" charset="-122"/>
                <a:ea typeface="楷体_GB2312" pitchFamily="49" charset="-122"/>
              </a:rPr>
              <a:t>return (f); </a:t>
            </a:r>
            <a:r>
              <a:rPr lang="zh-CN" altLang="en-US" b="1" dirty="0">
                <a:solidFill>
                  <a:srgbClr val="0000FF"/>
                </a:solidFill>
                <a:latin typeface="楷体_GB2312" pitchFamily="49" charset="-122"/>
                <a:ea typeface="楷体_GB2312" pitchFamily="49" charset="-122"/>
              </a:rPr>
              <a:t>返回值类型应该是</a:t>
            </a:r>
            <a:r>
              <a:rPr lang="en-US" altLang="zh-CN" b="1" dirty="0">
                <a:solidFill>
                  <a:srgbClr val="0000FF"/>
                </a:solidFill>
                <a:latin typeface="楷体_GB2312" pitchFamily="49" charset="-122"/>
                <a:ea typeface="楷体_GB2312" pitchFamily="49" charset="-122"/>
              </a:rPr>
              <a:t>double，</a:t>
            </a:r>
            <a:r>
              <a:rPr lang="zh-CN" altLang="en-US" b="1" dirty="0">
                <a:solidFill>
                  <a:srgbClr val="0000FF"/>
                </a:solidFill>
                <a:latin typeface="楷体_GB2312" pitchFamily="49" charset="-122"/>
                <a:ea typeface="楷体_GB2312" pitchFamily="49" charset="-122"/>
              </a:rPr>
              <a:t>而非指针类型（函数名相当于一个指针）。</a:t>
            </a:r>
          </a:p>
          <a:p>
            <a:pPr eaLnBrk="1" hangingPunct="1">
              <a:lnSpc>
                <a:spcPct val="120000"/>
              </a:lnSpc>
              <a:buFont typeface="Wingdings" pitchFamily="2" charset="2"/>
              <a:buNone/>
            </a:pPr>
            <a:r>
              <a:rPr lang="zh-CN" altLang="en-US" b="1" dirty="0">
                <a:solidFill>
                  <a:schemeClr val="accent2"/>
                </a:solidFill>
                <a:latin typeface="楷体_GB2312" pitchFamily="49" charset="-122"/>
                <a:ea typeface="楷体_GB2312" pitchFamily="49" charset="-122"/>
              </a:rPr>
              <a:t>③</a:t>
            </a:r>
            <a:r>
              <a:rPr lang="zh-CN" altLang="en-US" b="1" dirty="0">
                <a:solidFill>
                  <a:srgbClr val="0000FF"/>
                </a:solidFill>
                <a:latin typeface="楷体_GB2312" pitchFamily="49" charset="-122"/>
                <a:ea typeface="楷体_GB2312" pitchFamily="49" charset="-122"/>
              </a:rPr>
              <a:t> </a:t>
            </a:r>
            <a:r>
              <a:rPr lang="en-US" altLang="zh-CN" b="1" dirty="0">
                <a:solidFill>
                  <a:schemeClr val="tx2"/>
                </a:solidFill>
                <a:latin typeface="楷体_GB2312" pitchFamily="49" charset="-122"/>
                <a:ea typeface="楷体_GB2312" pitchFamily="49" charset="-122"/>
              </a:rPr>
              <a:t>f(x)=(x*x+x+1)/2-5.5; </a:t>
            </a:r>
            <a:r>
              <a:rPr lang="zh-CN" altLang="en-US" b="1" dirty="0">
                <a:solidFill>
                  <a:srgbClr val="0000FF"/>
                </a:solidFill>
                <a:latin typeface="楷体_GB2312" pitchFamily="49" charset="-122"/>
                <a:ea typeface="楷体_GB2312" pitchFamily="49" charset="-122"/>
              </a:rPr>
              <a:t>赋值号左端非变量（也即</a:t>
            </a:r>
            <a:r>
              <a:rPr lang="en-US" altLang="zh-CN" b="1" dirty="0">
                <a:solidFill>
                  <a:srgbClr val="0000FF"/>
                </a:solidFill>
                <a:latin typeface="楷体_GB2312" pitchFamily="49" charset="-122"/>
                <a:ea typeface="楷体_GB2312" pitchFamily="49" charset="-122"/>
              </a:rPr>
              <a:t>f(x)</a:t>
            </a:r>
            <a:r>
              <a:rPr lang="zh-CN" altLang="en-US" b="1" dirty="0">
                <a:solidFill>
                  <a:srgbClr val="0000FF"/>
                </a:solidFill>
                <a:latin typeface="楷体_GB2312" pitchFamily="49" charset="-122"/>
                <a:ea typeface="楷体_GB2312" pitchFamily="49" charset="-122"/>
              </a:rPr>
              <a:t>非左值）。</a:t>
            </a:r>
            <a:r>
              <a:rPr lang="zh-CN" altLang="en-US" b="1" dirty="0">
                <a:solidFill>
                  <a:srgbClr val="0000FF"/>
                </a:solidFill>
                <a:latin typeface="楷体_GB2312" pitchFamily="49" charset="-122"/>
              </a:rPr>
              <a:t> </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42130995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函数返回指针</a:t>
            </a:r>
          </a:p>
        </p:txBody>
      </p:sp>
      <p:sp>
        <p:nvSpPr>
          <p:cNvPr id="3" name="内容占位符 2"/>
          <p:cNvSpPr>
            <a:spLocks noGrp="1"/>
          </p:cNvSpPr>
          <p:nvPr>
            <p:ph idx="1"/>
          </p:nvPr>
        </p:nvSpPr>
        <p:spPr/>
        <p:txBody>
          <a:bodyPr/>
          <a:lstStyle/>
          <a:p>
            <a:r>
              <a:rPr lang="zh-CN" altLang="en-US" dirty="0"/>
              <a:t>返回值类型为指针类型</a:t>
            </a:r>
            <a:endParaRPr lang="en-US" altLang="zh-CN" dirty="0"/>
          </a:p>
          <a:p>
            <a:pPr lvl="1"/>
            <a:r>
              <a:rPr lang="zh-CN" altLang="en-US" dirty="0"/>
              <a:t>返回值为指针的函数称为指针型函数，其返回类型的说明应指明指针的对象类型后加“*”符号</a:t>
            </a:r>
            <a:endParaRPr lang="en-US" altLang="zh-CN" dirty="0"/>
          </a:p>
          <a:p>
            <a:pPr lvl="1"/>
            <a:r>
              <a:rPr lang="zh-CN" altLang="en-US" dirty="0"/>
              <a:t>说明格式：</a:t>
            </a:r>
            <a:endParaRPr lang="en-US" altLang="zh-CN" dirty="0"/>
          </a:p>
          <a:p>
            <a:pPr lvl="1">
              <a:buNone/>
            </a:pPr>
            <a:r>
              <a:rPr lang="zh-CN" altLang="en-US" dirty="0">
                <a:solidFill>
                  <a:schemeClr val="tx2"/>
                </a:solidFill>
                <a:latin typeface="Courier New" pitchFamily="49" charset="0"/>
                <a:cs typeface="Courier New" pitchFamily="49" charset="0"/>
              </a:rPr>
              <a:t>&lt;类型名&gt; * &lt;函数名&gt;( &lt;形参表&gt; );</a:t>
            </a:r>
            <a:endParaRPr lang="en-US" altLang="zh-CN" dirty="0">
              <a:solidFill>
                <a:schemeClr val="tx2"/>
              </a:solidFill>
              <a:latin typeface="Courier New" pitchFamily="49" charset="0"/>
              <a:cs typeface="Courier New" pitchFamily="49" charset="0"/>
            </a:endParaRPr>
          </a:p>
          <a:p>
            <a:pPr algn="just">
              <a:lnSpc>
                <a:spcPct val="85000"/>
              </a:lnSpc>
              <a:buNone/>
            </a:pPr>
            <a:r>
              <a:rPr lang="en-US" altLang="zh-CN" sz="2800" dirty="0">
                <a:solidFill>
                  <a:srgbClr val="C00000"/>
                </a:solidFill>
              </a:rPr>
              <a:t>	【</a:t>
            </a:r>
            <a:r>
              <a:rPr lang="zh-CN" altLang="en-US" sz="2800" dirty="0">
                <a:solidFill>
                  <a:srgbClr val="C00000"/>
                </a:solidFill>
              </a:rPr>
              <a:t>例如</a:t>
            </a:r>
            <a:r>
              <a:rPr lang="en-US" altLang="zh-CN" sz="2800" dirty="0">
                <a:solidFill>
                  <a:srgbClr val="C00000"/>
                </a:solidFill>
              </a:rPr>
              <a:t>】</a:t>
            </a:r>
            <a:endParaRPr lang="zh-CN" altLang="en-US" sz="2800" dirty="0">
              <a:solidFill>
                <a:srgbClr val="C00000"/>
              </a:solidFill>
            </a:endParaRPr>
          </a:p>
          <a:p>
            <a:pPr algn="just">
              <a:lnSpc>
                <a:spcPct val="85000"/>
              </a:lnSpc>
              <a:buNone/>
            </a:pPr>
            <a:r>
              <a:rPr lang="zh-CN" altLang="en-US" sz="2800" dirty="0">
                <a:solidFill>
                  <a:srgbClr val="0000FF"/>
                </a:solidFill>
              </a:rPr>
              <a:t>    </a:t>
            </a:r>
            <a:r>
              <a:rPr lang="en-US" altLang="zh-CN" sz="2800" dirty="0">
                <a:solidFill>
                  <a:srgbClr val="0000FF"/>
                </a:solidFill>
              </a:rPr>
              <a:t>	</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 f();</a:t>
            </a:r>
          </a:p>
          <a:p>
            <a:pPr algn="just">
              <a:lnSpc>
                <a:spcPct val="85000"/>
              </a:lnSpc>
              <a:buNone/>
            </a:pPr>
            <a:r>
              <a:rPr lang="en-US" altLang="zh-CN" sz="2800" dirty="0">
                <a:solidFill>
                  <a:srgbClr val="0000FF"/>
                </a:solidFill>
              </a:rPr>
              <a:t>	 	</a:t>
            </a:r>
            <a:r>
              <a:rPr lang="en-US" altLang="zh-CN" sz="2800" dirty="0">
                <a:solidFill>
                  <a:srgbClr val="00B050"/>
                </a:solidFill>
                <a:latin typeface="Courier New" pitchFamily="49" charset="0"/>
                <a:cs typeface="Courier New" pitchFamily="49" charset="0"/>
              </a:rPr>
              <a:t>//f</a:t>
            </a:r>
            <a:r>
              <a:rPr lang="zh-CN" altLang="en-US" sz="2800" dirty="0">
                <a:solidFill>
                  <a:srgbClr val="00B050"/>
                </a:solidFill>
                <a:latin typeface="Courier New" pitchFamily="49" charset="0"/>
                <a:cs typeface="Courier New" pitchFamily="49" charset="0"/>
              </a:rPr>
              <a:t>为无参函数，其返回值类型</a:t>
            </a:r>
          </a:p>
          <a:p>
            <a:pPr algn="just">
              <a:lnSpc>
                <a:spcPct val="85000"/>
              </a:lnSpc>
              <a:buNone/>
            </a:pPr>
            <a:r>
              <a:rPr lang="zh-CN" altLang="en-US" sz="2800" dirty="0">
                <a:solidFill>
                  <a:srgbClr val="00B050"/>
                </a:solidFill>
                <a:latin typeface="Courier New" pitchFamily="49" charset="0"/>
                <a:cs typeface="Courier New" pitchFamily="49" charset="0"/>
              </a:rPr>
              <a:t>	</a:t>
            </a:r>
            <a:r>
              <a:rPr lang="en-US" altLang="zh-CN" sz="2800" dirty="0">
                <a:solidFill>
                  <a:srgbClr val="00B050"/>
                </a:solidFill>
                <a:latin typeface="Courier New" pitchFamily="49" charset="0"/>
                <a:cs typeface="Courier New" pitchFamily="49" charset="0"/>
              </a:rPr>
              <a:t>	</a:t>
            </a:r>
            <a:r>
              <a:rPr lang="zh-CN" altLang="en-US" sz="2800" dirty="0">
                <a:solidFill>
                  <a:srgbClr val="00B050"/>
                </a:solidFill>
                <a:latin typeface="Courier New" pitchFamily="49" charset="0"/>
                <a:cs typeface="Courier New" pitchFamily="49" charset="0"/>
              </a:rPr>
              <a:t>//为</a:t>
            </a:r>
            <a:r>
              <a:rPr lang="en-US" altLang="zh-CN" sz="2800" dirty="0" err="1">
                <a:solidFill>
                  <a:srgbClr val="00B050"/>
                </a:solidFill>
                <a:latin typeface="Courier New" pitchFamily="49" charset="0"/>
                <a:cs typeface="Courier New" pitchFamily="49" charset="0"/>
              </a:rPr>
              <a:t>int</a:t>
            </a:r>
            <a:r>
              <a:rPr lang="en-US" altLang="zh-CN" sz="2800" dirty="0">
                <a:solidFill>
                  <a:srgbClr val="00B050"/>
                </a:solidFill>
                <a:latin typeface="Courier New" pitchFamily="49" charset="0"/>
                <a:cs typeface="Courier New" pitchFamily="49" charset="0"/>
              </a:rPr>
              <a:t>*，</a:t>
            </a:r>
            <a:r>
              <a:rPr lang="zh-CN" altLang="en-US" sz="2800" dirty="0">
                <a:solidFill>
                  <a:srgbClr val="00B050"/>
                </a:solidFill>
                <a:latin typeface="Courier New" pitchFamily="49" charset="0"/>
                <a:cs typeface="Courier New" pitchFamily="49" charset="0"/>
              </a:rPr>
              <a:t>即指针类型。</a:t>
            </a:r>
            <a:endParaRPr lang="zh-CN" altLang="en-US" dirty="0">
              <a:solidFill>
                <a:srgbClr val="00B050"/>
              </a:solidFill>
              <a:latin typeface="Courier New" pitchFamily="49" charset="0"/>
              <a:cs typeface="Courier New" pitchFamily="49" charset="0"/>
            </a:endParaRPr>
          </a:p>
        </p:txBody>
      </p:sp>
      <p:sp>
        <p:nvSpPr>
          <p:cNvPr id="4" name="页脚占位符 3"/>
          <p:cNvSpPr>
            <a:spLocks noGrp="1"/>
          </p:cNvSpPr>
          <p:nvPr>
            <p:ph type="ftr" sz="quarter" idx="4294967295"/>
          </p:nvPr>
        </p:nvSpPr>
        <p:spPr bwMode="auto">
          <a:xfrm>
            <a:off x="357158" y="6488136"/>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200" b="0" kern="1200">
                <a:solidFill>
                  <a:schemeClr val="bg2"/>
                </a:solidFill>
                <a:latin typeface="Tahoma" pitchFamily="34" charset="0"/>
                <a:ea typeface="宋体" charset="-122"/>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294967295"/>
          </p:nvPr>
        </p:nvSpPr>
        <p:spPr bwMode="auto">
          <a:xfrm>
            <a:off x="3705228" y="6481786"/>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400" b="1" kern="1200">
                <a:solidFill>
                  <a:schemeClr val="tx1"/>
                </a:solidFill>
                <a:latin typeface="+mn-lt"/>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E24BA5DA-9399-4747-BBF5-65A2C2316885}" type="slidenum">
              <a:rPr lang="en-US" altLang="zh-CN" smtClean="0"/>
              <a:pPr/>
              <a:t>46</a:t>
            </a:fld>
            <a:endParaRPr lang="en-US" altLang="zh-CN"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40316357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4340" y="1052736"/>
            <a:ext cx="8795320" cy="5328592"/>
          </a:xfrm>
        </p:spPr>
        <p:txBody>
          <a:bodyPr/>
          <a:lstStyle/>
          <a:p>
            <a:pPr marL="0" indent="0">
              <a:buNone/>
            </a:pP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5.5】</a:t>
            </a:r>
            <a:r>
              <a:rPr lang="zh-CN" altLang="en-US" dirty="0">
                <a:solidFill>
                  <a:srgbClr val="C00000"/>
                </a:solidFill>
              </a:rPr>
              <a:t>函数返回指针示例</a:t>
            </a:r>
            <a:endParaRPr lang="en-US" altLang="zh-CN" dirty="0">
              <a:solidFill>
                <a:srgbClr val="C00000"/>
              </a:solidFill>
            </a:endParaRPr>
          </a:p>
          <a:p>
            <a:pPr>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spcBef>
                <a:spcPts val="0"/>
              </a:spcBef>
              <a:buNone/>
            </a:pPr>
            <a:r>
              <a:rPr lang="en-US" altLang="zh-CN" sz="2200" b="1" dirty="0">
                <a:solidFill>
                  <a:srgbClr val="0000FF"/>
                </a:solidFill>
                <a:latin typeface="Courier New" pitchFamily="49" charset="0"/>
                <a:cs typeface="Courier New" pitchFamily="49" charset="0"/>
              </a:rPr>
              <a:t>using namespace </a:t>
            </a:r>
            <a:r>
              <a:rPr lang="en-US" altLang="zh-CN" sz="2200" b="1" dirty="0">
                <a:latin typeface="Courier New" pitchFamily="49" charset="0"/>
                <a:cs typeface="Courier New" pitchFamily="49" charset="0"/>
              </a:rPr>
              <a:t>std;</a:t>
            </a:r>
          </a:p>
          <a:p>
            <a:pPr>
              <a:spcBef>
                <a:spcPts val="0"/>
              </a:spcBef>
              <a:buNone/>
            </a:pPr>
            <a:r>
              <a:rPr lang="en-US" altLang="zh-CN" sz="2200" b="1" dirty="0">
                <a:solidFill>
                  <a:srgbClr val="0000FF"/>
                </a:solidFill>
                <a:latin typeface="Courier New" pitchFamily="49" charset="0"/>
                <a:cs typeface="Courier New" pitchFamily="49" charset="0"/>
              </a:rPr>
              <a:t>char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*menu[]={"Error!","</a:t>
            </a:r>
            <a:r>
              <a:rPr lang="en-US" altLang="zh-CN" sz="2200" b="1" dirty="0" err="1">
                <a:latin typeface="Courier New" pitchFamily="49" charset="0"/>
                <a:cs typeface="Courier New" pitchFamily="49" charset="0"/>
              </a:rPr>
              <a:t>File","Edit","Search","Help</a:t>
            </a:r>
            <a:r>
              <a:rPr lang="en-US" altLang="zh-CN" sz="2200" b="1" dirty="0">
                <a:latin typeface="Courier New" pitchFamily="49" charset="0"/>
                <a:cs typeface="Courier New" pitchFamily="49" charset="0"/>
              </a:rPr>
              <a:t>"};</a:t>
            </a:r>
            <a:r>
              <a:rPr lang="en-US" altLang="zh-CN" sz="2200" b="1" dirty="0">
                <a:solidFill>
                  <a:schemeClr val="tx2"/>
                </a:solidFill>
                <a:latin typeface="Courier New" pitchFamily="49" charset="0"/>
                <a:cs typeface="Courier New" pitchFamily="49" charset="0"/>
              </a:rPr>
              <a:t> </a:t>
            </a:r>
          </a:p>
          <a:p>
            <a:pPr>
              <a:spcBef>
                <a:spcPts val="0"/>
              </a:spcBef>
              <a:buNone/>
            </a:pPr>
            <a:r>
              <a:rPr lang="en-US" altLang="zh-CN" sz="2200" b="1" dirty="0">
                <a:solidFill>
                  <a:srgbClr val="0000FF"/>
                </a:solidFill>
                <a:latin typeface="Courier New" pitchFamily="49" charset="0"/>
                <a:cs typeface="Courier New" pitchFamily="49" charset="0"/>
              </a:rPr>
              <a:t>char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menuitem</a:t>
            </a:r>
            <a:r>
              <a:rPr lang="en-US" altLang="zh-CN" sz="2200" b="1" dirty="0">
                <a:latin typeface="Courier New" pitchFamily="49" charset="0"/>
                <a:cs typeface="Courier New" pitchFamily="49" charset="0"/>
              </a:rPr>
              <a:t>(</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m){</a:t>
            </a:r>
            <a:endParaRPr lang="zh-CN" altLang="en-US" sz="2200" b="1" dirty="0">
              <a:latin typeface="Courier New" pitchFamily="49" charset="0"/>
              <a:cs typeface="Courier New" pitchFamily="49" charset="0"/>
            </a:endParaRP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a:t>
            </a:r>
            <a:r>
              <a:rPr lang="en-US" altLang="zh-CN" sz="2200" b="1" dirty="0">
                <a:latin typeface="Courier New" pitchFamily="49" charset="0"/>
                <a:cs typeface="Courier New" pitchFamily="49" charset="0"/>
              </a:rPr>
              <a:t>(m&lt;1 || m&gt;4)?menu[0]:menu[m];</a:t>
            </a:r>
            <a:r>
              <a:rPr lang="zh-CN" altLang="en-US" sz="2200" b="1" dirty="0">
                <a:latin typeface="Courier New" pitchFamily="49" charset="0"/>
                <a:cs typeface="Courier New" pitchFamily="49" charset="0"/>
              </a:rPr>
              <a:t> </a:t>
            </a:r>
            <a:endParaRPr lang="en-US" altLang="zh-CN" sz="2200" b="1" dirty="0">
              <a:latin typeface="Courier New" pitchFamily="49" charset="0"/>
              <a:cs typeface="Courier New" pitchFamily="49" charset="0"/>
            </a:endParaRPr>
          </a:p>
          <a:p>
            <a:pPr>
              <a:spcBef>
                <a:spcPts val="0"/>
              </a:spcBef>
              <a:buNone/>
            </a:pPr>
            <a:r>
              <a:rPr lang="en-US" altLang="zh-CN" sz="2200" b="1" dirty="0">
                <a:latin typeface="Courier New" pitchFamily="49" charset="0"/>
                <a:cs typeface="Courier New" pitchFamily="49" charset="0"/>
              </a:rPr>
              <a:t>};</a:t>
            </a:r>
          </a:p>
          <a:p>
            <a:pPr>
              <a:spcBef>
                <a:spcPts val="0"/>
              </a:spcBef>
              <a:buNone/>
            </a:pP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main(){</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char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*c;</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cin</a:t>
            </a:r>
            <a:r>
              <a:rPr lang="en-US" altLang="zh-CN" sz="2200" b="1" dirty="0">
                <a:latin typeface="Courier New" pitchFamily="49" charset="0"/>
                <a:cs typeface="Courier New" pitchFamily="49" charset="0"/>
              </a:rPr>
              <a:t>&gt;&gt;x;</a:t>
            </a:r>
          </a:p>
          <a:p>
            <a:pPr>
              <a:spcBef>
                <a:spcPts val="0"/>
              </a:spcBef>
              <a:buNone/>
            </a:pPr>
            <a:r>
              <a:rPr lang="en-US" altLang="zh-CN" sz="2200" b="1" dirty="0">
                <a:latin typeface="Courier New" pitchFamily="49" charset="0"/>
                <a:cs typeface="Courier New" pitchFamily="49" charset="0"/>
              </a:rPr>
              <a:t>	c = </a:t>
            </a:r>
            <a:r>
              <a:rPr lang="en-US" altLang="zh-CN" sz="2200" b="1" dirty="0" err="1">
                <a:latin typeface="Courier New" pitchFamily="49" charset="0"/>
                <a:cs typeface="Courier New" pitchFamily="49" charset="0"/>
              </a:rPr>
              <a:t>menuitem</a:t>
            </a:r>
            <a:r>
              <a:rPr lang="en-US" altLang="zh-CN" sz="2200" b="1" dirty="0">
                <a:latin typeface="Courier New" pitchFamily="49" charset="0"/>
                <a:cs typeface="Courier New" pitchFamily="49" charset="0"/>
              </a:rPr>
              <a:t>(x);</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&lt;&lt;c&lt;&lt;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0;</a:t>
            </a:r>
          </a:p>
          <a:p>
            <a:pPr>
              <a:spcBef>
                <a:spcPts val="0"/>
              </a:spcBef>
              <a:buNone/>
            </a:pPr>
            <a:r>
              <a:rPr lang="en-US" altLang="zh-CN" sz="2200" b="1" dirty="0">
                <a:latin typeface="Courier New" pitchFamily="49" charset="0"/>
                <a:cs typeface="Courier New" pitchFamily="49" charset="0"/>
              </a:rPr>
              <a:t>}</a:t>
            </a:r>
            <a:r>
              <a:rPr lang="zh-CN" altLang="en-US" sz="2200" b="1" dirty="0"/>
              <a:t> </a:t>
            </a:r>
          </a:p>
          <a:p>
            <a:pPr lvl="1">
              <a:buNone/>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3668237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函数返回指针</a:t>
            </a:r>
          </a:p>
        </p:txBody>
      </p:sp>
      <p:sp>
        <p:nvSpPr>
          <p:cNvPr id="3" name="内容占位符 2"/>
          <p:cNvSpPr>
            <a:spLocks noGrp="1"/>
          </p:cNvSpPr>
          <p:nvPr>
            <p:ph idx="1"/>
          </p:nvPr>
        </p:nvSpPr>
        <p:spPr/>
        <p:txBody>
          <a:bodyPr/>
          <a:lstStyle/>
          <a:p>
            <a:r>
              <a:rPr lang="zh-CN" altLang="en-US" dirty="0"/>
              <a:t>指针型函数的设计，应注意返回的指针在该函数被调用的域内是</a:t>
            </a:r>
            <a:r>
              <a:rPr lang="zh-CN" altLang="en-US" dirty="0">
                <a:solidFill>
                  <a:srgbClr val="FF0000"/>
                </a:solidFill>
              </a:rPr>
              <a:t>有确切的对象变量</a:t>
            </a:r>
            <a:r>
              <a:rPr lang="zh-CN" altLang="en-US" dirty="0"/>
              <a:t>的。切不可返回指向函数体内说明的局部变量或参数变量的指针，或无指向的指针。</a:t>
            </a:r>
            <a:endParaRPr lang="en-US" altLang="zh-CN" dirty="0"/>
          </a:p>
          <a:p>
            <a:r>
              <a:rPr lang="en-US" altLang="zh-CN" dirty="0">
                <a:solidFill>
                  <a:srgbClr val="C00000"/>
                </a:solidFill>
              </a:rPr>
              <a:t>【</a:t>
            </a:r>
            <a:r>
              <a:rPr lang="zh-CN" altLang="en-US" dirty="0" smtClean="0">
                <a:solidFill>
                  <a:srgbClr val="C00000"/>
                </a:solidFill>
              </a:rPr>
              <a:t>例</a:t>
            </a:r>
            <a:r>
              <a:rPr lang="en-US" altLang="zh-CN" dirty="0" smtClean="0">
                <a:solidFill>
                  <a:srgbClr val="C00000"/>
                </a:solidFill>
              </a:rPr>
              <a:t>5.6】</a:t>
            </a:r>
            <a:r>
              <a:rPr lang="zh-CN" altLang="en-US" dirty="0">
                <a:solidFill>
                  <a:srgbClr val="C00000"/>
                </a:solidFill>
              </a:rPr>
              <a:t>设计程序，</a:t>
            </a:r>
            <a:r>
              <a:rPr lang="zh-CN" altLang="en-US" sz="3200" dirty="0">
                <a:solidFill>
                  <a:srgbClr val="C00000"/>
                </a:solidFill>
              </a:rPr>
              <a:t>实现如下功能：</a:t>
            </a:r>
          </a:p>
          <a:p>
            <a:pPr algn="just">
              <a:lnSpc>
                <a:spcPct val="85000"/>
              </a:lnSpc>
              <a:buNone/>
            </a:pPr>
            <a:r>
              <a:rPr lang="en-US" altLang="zh-CN" sz="2800" dirty="0">
                <a:solidFill>
                  <a:srgbClr val="0000FF"/>
                </a:solidFill>
              </a:rPr>
              <a:t>		</a:t>
            </a:r>
            <a:r>
              <a:rPr lang="zh-CN" altLang="en-US" sz="2800" dirty="0">
                <a:solidFill>
                  <a:srgbClr val="C00000"/>
                </a:solidFill>
              </a:rPr>
              <a:t>提示用户输入任意一个字符串，而后找到输入串中第一个'</a:t>
            </a:r>
            <a:r>
              <a:rPr lang="en-US" altLang="zh-CN" sz="2800" dirty="0">
                <a:solidFill>
                  <a:srgbClr val="C00000"/>
                </a:solidFill>
              </a:rPr>
              <a:t>a'</a:t>
            </a:r>
            <a:r>
              <a:rPr lang="zh-CN" altLang="en-US" sz="2800" dirty="0">
                <a:solidFill>
                  <a:srgbClr val="C00000"/>
                </a:solidFill>
              </a:rPr>
              <a:t>字符出现的位置(若有的话)，并输出从'</a:t>
            </a:r>
            <a:r>
              <a:rPr lang="en-US" altLang="zh-CN" sz="2800" dirty="0">
                <a:solidFill>
                  <a:srgbClr val="C00000"/>
                </a:solidFill>
              </a:rPr>
              <a:t>a'</a:t>
            </a:r>
            <a:r>
              <a:rPr lang="zh-CN" altLang="en-US" sz="2800" dirty="0">
                <a:solidFill>
                  <a:srgbClr val="C00000"/>
                </a:solidFill>
              </a:rPr>
              <a:t>字符开始的子串; 若输入串中不出现'</a:t>
            </a:r>
            <a:r>
              <a:rPr lang="en-US" altLang="zh-CN" sz="2800" dirty="0">
                <a:solidFill>
                  <a:srgbClr val="C00000"/>
                </a:solidFill>
              </a:rPr>
              <a:t>a'</a:t>
            </a:r>
            <a:r>
              <a:rPr lang="zh-CN" altLang="en-US" sz="2800" dirty="0">
                <a:solidFill>
                  <a:srgbClr val="C00000"/>
                </a:solidFill>
              </a:rPr>
              <a:t>字符的话, 输出 </a:t>
            </a:r>
            <a:r>
              <a:rPr lang="zh-CN" altLang="en-US" sz="2800" dirty="0">
                <a:solidFill>
                  <a:srgbClr val="C00000"/>
                </a:solidFill>
                <a:latin typeface="Times New Roman"/>
              </a:rPr>
              <a:t>“</a:t>
            </a:r>
            <a:r>
              <a:rPr lang="en-US" altLang="zh-CN" sz="2800" dirty="0">
                <a:solidFill>
                  <a:srgbClr val="C00000"/>
                </a:solidFill>
              </a:rPr>
              <a:t>No match found</a:t>
            </a:r>
            <a:r>
              <a:rPr lang="en-US" altLang="zh-CN" sz="2800" dirty="0">
                <a:solidFill>
                  <a:srgbClr val="C00000"/>
                </a:solidFill>
                <a:latin typeface="Times New Roman"/>
              </a:rPr>
              <a:t>”</a:t>
            </a:r>
            <a:r>
              <a:rPr lang="en-US" altLang="zh-CN" sz="2800" dirty="0">
                <a:solidFill>
                  <a:srgbClr val="C00000"/>
                </a:solidFill>
              </a:rPr>
              <a:t>。</a:t>
            </a:r>
          </a:p>
          <a:p>
            <a:pPr lvl="1"/>
            <a:endParaRPr lang="zh-CN" altLang="en-US" dirty="0"/>
          </a:p>
        </p:txBody>
      </p:sp>
      <p:sp>
        <p:nvSpPr>
          <p:cNvPr id="5" name="灯片编号占位符 4"/>
          <p:cNvSpPr>
            <a:spLocks noGrp="1"/>
          </p:cNvSpPr>
          <p:nvPr>
            <p:ph type="sldNum" sz="quarter" idx="4294967295"/>
          </p:nvPr>
        </p:nvSpPr>
        <p:spPr bwMode="auto">
          <a:xfrm>
            <a:off x="3705228" y="6481786"/>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400" b="1" kern="1200">
                <a:solidFill>
                  <a:schemeClr val="tx1"/>
                </a:solidFill>
                <a:latin typeface="+mn-lt"/>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E24BA5DA-9399-4747-BBF5-65A2C2316885}" type="slidenum">
              <a:rPr lang="en-US" altLang="zh-CN" smtClean="0"/>
              <a:pPr/>
              <a:t>48</a:t>
            </a:fld>
            <a:endParaRPr lang="en-US" altLang="zh-CN"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964377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78718"/>
            <a:ext cx="8229600" cy="4914577"/>
          </a:xfrm>
        </p:spPr>
        <p:txBody>
          <a:bodyPr/>
          <a:lstStyle/>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&lt;iostream&gt;</a:t>
            </a:r>
          </a:p>
          <a:p>
            <a:pPr algn="just">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stdio.h</a:t>
            </a:r>
            <a:r>
              <a:rPr lang="en-US" altLang="zh-CN" sz="2000" b="1" dirty="0">
                <a:latin typeface="Courier New" pitchFamily="49" charset="0"/>
                <a:cs typeface="Courier New" pitchFamily="49" charset="0"/>
              </a:rPr>
              <a:t>&gt;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//use 'gets’</a:t>
            </a:r>
          </a:p>
          <a:p>
            <a:pPr algn="just">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a:latin typeface="Courier New" pitchFamily="49" charset="0"/>
                <a:cs typeface="Courier New" pitchFamily="49" charset="0"/>
              </a:rPr>
              <a:t>std;</a:t>
            </a:r>
          </a:p>
          <a:p>
            <a:pPr algn="just">
              <a:spcBef>
                <a:spcPts val="0"/>
              </a:spcBef>
              <a:buNone/>
            </a:pP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match(</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c,</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str);  </a:t>
            </a:r>
          </a:p>
          <a:p>
            <a:pPr algn="just">
              <a:spcBef>
                <a:spcPts val="0"/>
              </a:spcBef>
              <a:buNone/>
            </a:pP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返回</a:t>
            </a:r>
            <a:r>
              <a:rPr lang="en-US" altLang="zh-CN" sz="2000" b="1" dirty="0" err="1">
                <a:solidFill>
                  <a:srgbClr val="00B050"/>
                </a:solidFill>
                <a:latin typeface="Courier New" pitchFamily="49" charset="0"/>
                <a:cs typeface="Courier New" pitchFamily="49" charset="0"/>
              </a:rPr>
              <a:t>str</a:t>
            </a:r>
            <a:r>
              <a:rPr lang="zh-CN" altLang="en-US" sz="2000" b="1" dirty="0">
                <a:solidFill>
                  <a:srgbClr val="00B050"/>
                </a:solidFill>
                <a:latin typeface="Courier New" pitchFamily="49" charset="0"/>
                <a:cs typeface="Courier New" pitchFamily="49" charset="0"/>
              </a:rPr>
              <a:t>中第一个</a:t>
            </a:r>
            <a:r>
              <a:rPr lang="en-US" altLang="zh-CN" sz="2000" b="1" dirty="0">
                <a:solidFill>
                  <a:srgbClr val="00B050"/>
                </a:solidFill>
                <a:latin typeface="Courier New" pitchFamily="49" charset="0"/>
                <a:cs typeface="Courier New" pitchFamily="49" charset="0"/>
              </a:rPr>
              <a:t>c</a:t>
            </a:r>
            <a:r>
              <a:rPr lang="zh-CN" altLang="en-US" sz="2000" b="1" dirty="0">
                <a:solidFill>
                  <a:srgbClr val="00B050"/>
                </a:solidFill>
                <a:latin typeface="Courier New" pitchFamily="49" charset="0"/>
                <a:cs typeface="Courier New" pitchFamily="49" charset="0"/>
              </a:rPr>
              <a:t>字符出现的位置(地址值，即指向字符的指针)</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s[81], *p;</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 string:"&lt;&lt;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cin.getline</a:t>
            </a:r>
            <a:r>
              <a:rPr lang="en-US" altLang="zh-CN" sz="2000" b="1" dirty="0">
                <a:latin typeface="Courier New" pitchFamily="49" charset="0"/>
                <a:cs typeface="Courier New" pitchFamily="49" charset="0"/>
              </a:rPr>
              <a:t>(s,80);</a:t>
            </a:r>
          </a:p>
          <a:p>
            <a:pPr algn="just">
              <a:spcBef>
                <a:spcPts val="0"/>
              </a:spcBef>
              <a:buNone/>
            </a:pPr>
            <a:r>
              <a:rPr lang="en-US" altLang="zh-CN" sz="2000" b="1" dirty="0">
                <a:latin typeface="Courier New" pitchFamily="49" charset="0"/>
                <a:cs typeface="Courier New" pitchFamily="49" charset="0"/>
              </a:rPr>
              <a:t>	p=match</a:t>
            </a:r>
            <a:r>
              <a:rPr lang="en-US" altLang="zh-CN" sz="2000" b="1" dirty="0">
                <a:latin typeface="Courier New" pitchFamily="49" charset="0"/>
                <a:cs typeface="Courier New" pitchFamily="49" charset="0"/>
              </a:rPr>
              <a:t>(</a:t>
            </a:r>
            <a:r>
              <a:rPr lang="en-US" altLang="zh-CN" sz="2000" b="1" dirty="0" smtClean="0">
                <a:latin typeface="Courier New" pitchFamily="49" charset="0"/>
                <a:cs typeface="Courier New" pitchFamily="49" charset="0"/>
              </a:rPr>
              <a:t>'</a:t>
            </a:r>
            <a:r>
              <a:rPr lang="en-US" altLang="zh-CN" sz="2000" b="1" dirty="0" err="1" smtClean="0">
                <a:latin typeface="Courier New" pitchFamily="49" charset="0"/>
                <a:cs typeface="Courier New" pitchFamily="49" charset="0"/>
              </a:rPr>
              <a:t>a</a:t>
            </a:r>
            <a:r>
              <a:rPr lang="en-US" altLang="zh-CN" sz="2000" b="1" dirty="0" err="1">
                <a:latin typeface="Courier New" pitchFamily="49" charset="0"/>
                <a:cs typeface="Courier New" pitchFamily="49" charset="0"/>
              </a:rPr>
              <a:t>',</a:t>
            </a:r>
            <a:r>
              <a:rPr lang="en-US" altLang="zh-CN" sz="2000" b="1" dirty="0" err="1">
                <a:latin typeface="Courier New" pitchFamily="49" charset="0"/>
                <a:cs typeface="Courier New" pitchFamily="49" charset="0"/>
              </a:rPr>
              <a:t>s</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调用</a:t>
            </a:r>
            <a:r>
              <a:rPr lang="en-US" altLang="zh-CN" sz="2000" b="1" dirty="0">
                <a:solidFill>
                  <a:srgbClr val="00B050"/>
                </a:solidFill>
                <a:latin typeface="Courier New" pitchFamily="49" charset="0"/>
                <a:cs typeface="Courier New" pitchFamily="49" charset="0"/>
              </a:rPr>
              <a:t>match，</a:t>
            </a:r>
            <a:r>
              <a:rPr lang="zh-CN" altLang="en-US" sz="2000" b="1" dirty="0">
                <a:solidFill>
                  <a:srgbClr val="00B050"/>
                </a:solidFill>
                <a:latin typeface="Courier New" pitchFamily="49" charset="0"/>
                <a:cs typeface="Courier New" pitchFamily="49" charset="0"/>
              </a:rPr>
              <a:t>返回串</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中</a:t>
            </a:r>
            <a:endParaRPr lang="en-US" altLang="zh-CN" sz="2000" b="1" dirty="0">
              <a:solidFill>
                <a:srgbClr val="00B050"/>
              </a:solidFill>
              <a:latin typeface="Courier New" pitchFamily="49" charset="0"/>
              <a:cs typeface="Courier New" pitchFamily="49" charset="0"/>
            </a:endParaRPr>
          </a:p>
          <a:p>
            <a:pPr algn="just">
              <a:spcBef>
                <a:spcPts val="0"/>
              </a:spcBef>
              <a:buNone/>
            </a:pPr>
            <a:r>
              <a:rPr lang="en-US" altLang="zh-CN" sz="2000" b="1" dirty="0">
                <a:solidFill>
                  <a:srgbClr val="00B050"/>
                </a:solidFill>
                <a:latin typeface="Courier New" pitchFamily="49" charset="0"/>
                <a:cs typeface="Courier New" pitchFamily="49" charset="0"/>
              </a:rPr>
              <a:t>				//</a:t>
            </a:r>
            <a:r>
              <a:rPr lang="zh-CN" altLang="en-US" sz="2000" b="1" dirty="0">
                <a:solidFill>
                  <a:srgbClr val="00B050"/>
                </a:solidFill>
                <a:latin typeface="Courier New" pitchFamily="49" charset="0"/>
                <a:cs typeface="Courier New" pitchFamily="49" charset="0"/>
              </a:rPr>
              <a:t>第一个'</a:t>
            </a:r>
            <a:r>
              <a:rPr lang="en-US" altLang="zh-CN" sz="2000" b="1" dirty="0">
                <a:solidFill>
                  <a:srgbClr val="00B050"/>
                </a:solidFill>
                <a:latin typeface="Courier New" pitchFamily="49" charset="0"/>
                <a:cs typeface="Courier New" pitchFamily="49" charset="0"/>
              </a:rPr>
              <a:t>a'</a:t>
            </a:r>
            <a:r>
              <a:rPr lang="zh-CN" altLang="en-US" sz="2000" b="1" dirty="0">
                <a:solidFill>
                  <a:srgbClr val="00B050"/>
                </a:solidFill>
                <a:latin typeface="Courier New" pitchFamily="49" charset="0"/>
                <a:cs typeface="Courier New" pitchFamily="49" charset="0"/>
              </a:rPr>
              <a:t>字符出现 的位置</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if</a:t>
            </a:r>
            <a:r>
              <a:rPr lang="en-US" altLang="zh-CN" sz="2000" b="1" dirty="0">
                <a:latin typeface="Courier New" pitchFamily="49" charset="0"/>
                <a:cs typeface="Courier New" pitchFamily="49" charset="0"/>
              </a:rPr>
              <a:t>(p)</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中含有'</a:t>
            </a:r>
            <a:r>
              <a:rPr lang="en-US" altLang="zh-CN" sz="2000" b="1" dirty="0">
                <a:solidFill>
                  <a:srgbClr val="00B050"/>
                </a:solidFill>
                <a:latin typeface="Courier New" pitchFamily="49" charset="0"/>
                <a:cs typeface="Courier New" pitchFamily="49" charset="0"/>
              </a:rPr>
              <a:t>a'</a:t>
            </a:r>
            <a:r>
              <a:rPr lang="zh-CN" altLang="en-US" sz="2000" b="1" dirty="0">
                <a:solidFill>
                  <a:srgbClr val="00B050"/>
                </a:solidFill>
                <a:latin typeface="Courier New" pitchFamily="49" charset="0"/>
                <a:cs typeface="Courier New" pitchFamily="49" charset="0"/>
              </a:rPr>
              <a:t>字符时，返回的结果</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指针值为非0</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Sub_str</a:t>
            </a:r>
            <a:r>
              <a:rPr lang="en-US" altLang="zh-CN" sz="2000" b="1" dirty="0">
                <a:latin typeface="Courier New" pitchFamily="49" charset="0"/>
                <a:cs typeface="Courier New" pitchFamily="49" charset="0"/>
              </a:rPr>
              <a:t> from first 'a' ==&gt;"&lt;&lt;p&lt;&lt;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else</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中不含有'</a:t>
            </a:r>
            <a:r>
              <a:rPr lang="en-US" altLang="zh-CN" sz="2000" b="1" dirty="0">
                <a:solidFill>
                  <a:srgbClr val="00B050"/>
                </a:solidFill>
                <a:latin typeface="Courier New" pitchFamily="49" charset="0"/>
                <a:cs typeface="Courier New" pitchFamily="49" charset="0"/>
              </a:rPr>
              <a:t>a'</a:t>
            </a:r>
            <a:r>
              <a:rPr lang="zh-CN" altLang="en-US" sz="2000" b="1" dirty="0">
                <a:solidFill>
                  <a:srgbClr val="00B050"/>
                </a:solidFill>
                <a:latin typeface="Courier New" pitchFamily="49" charset="0"/>
                <a:cs typeface="Courier New" pitchFamily="49" charset="0"/>
              </a:rPr>
              <a:t>字符</a:t>
            </a:r>
          </a:p>
          <a:p>
            <a:pPr algn="just">
              <a:spcBef>
                <a:spcPts val="0"/>
              </a:spcBef>
              <a:buNone/>
            </a:pPr>
            <a:r>
              <a:rPr lang="zh-CN" altLang="en-US" sz="2000" b="1" dirty="0">
                <a:solidFill>
                  <a:schemeClr val="tx2"/>
                </a:solidFill>
                <a:latin typeface="Courier New" pitchFamily="49" charset="0"/>
                <a:cs typeface="Courier New" pitchFamily="49" charset="0"/>
              </a:rPr>
              <a:t>	</a:t>
            </a:r>
            <a:r>
              <a:rPr lang="zh-CN" altLang="en-US"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&lt;&lt;"No match found"&lt;&lt;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543955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088607"/>
          </a:xfrm>
        </p:spPr>
        <p:txBody>
          <a:bodyPr/>
          <a:lstStyle/>
          <a:p>
            <a:r>
              <a:rPr lang="zh-CN" altLang="en-US" dirty="0"/>
              <a:t>程序设计步骤</a:t>
            </a:r>
            <a:endParaRPr lang="en-US" altLang="zh-CN" dirty="0"/>
          </a:p>
          <a:p>
            <a:pPr lvl="1"/>
            <a:r>
              <a:rPr lang="zh-CN" altLang="en-US" dirty="0"/>
              <a:t>输入方程的参数</a:t>
            </a:r>
            <a:r>
              <a:rPr lang="en-US" altLang="zh-CN" dirty="0"/>
              <a:t>p</a:t>
            </a:r>
            <a:r>
              <a:rPr lang="zh-CN" altLang="en-US" dirty="0"/>
              <a:t>和</a:t>
            </a:r>
            <a:r>
              <a:rPr lang="en-US" altLang="zh-CN" dirty="0"/>
              <a:t>q</a:t>
            </a:r>
            <a:r>
              <a:rPr lang="zh-CN" altLang="en-US" dirty="0"/>
              <a:t>，输出方程</a:t>
            </a:r>
            <a:endParaRPr lang="en-US" altLang="zh-CN" dirty="0"/>
          </a:p>
          <a:p>
            <a:pPr lvl="1"/>
            <a:r>
              <a:rPr lang="zh-CN" altLang="en-US" dirty="0"/>
              <a:t>计算变量</a:t>
            </a:r>
            <a:r>
              <a:rPr lang="en-US" altLang="zh-CN" dirty="0"/>
              <a:t>a</a:t>
            </a:r>
            <a:r>
              <a:rPr lang="zh-CN" altLang="en-US" dirty="0"/>
              <a:t>的值</a:t>
            </a:r>
            <a:endParaRPr lang="en-US" altLang="zh-CN" dirty="0"/>
          </a:p>
          <a:p>
            <a:pPr lvl="1"/>
            <a:r>
              <a:rPr lang="zh-CN" altLang="en-US" dirty="0"/>
              <a:t>计算变量</a:t>
            </a:r>
            <a:r>
              <a:rPr lang="en-US" altLang="zh-CN" dirty="0"/>
              <a:t>R</a:t>
            </a:r>
            <a:r>
              <a:rPr lang="zh-CN" altLang="en-US" dirty="0"/>
              <a:t>和变量</a:t>
            </a:r>
            <a:r>
              <a:rPr lang="en-US" altLang="zh-CN" dirty="0"/>
              <a:t>S</a:t>
            </a:r>
            <a:r>
              <a:rPr lang="zh-CN" altLang="en-US" dirty="0"/>
              <a:t>的值</a:t>
            </a:r>
            <a:endParaRPr lang="en-US" altLang="zh-CN" dirty="0"/>
          </a:p>
          <a:p>
            <a:pPr lvl="1"/>
            <a:r>
              <a:rPr lang="zh-CN" altLang="en-US" dirty="0"/>
              <a:t>计算变量</a:t>
            </a:r>
            <a:r>
              <a:rPr lang="en-US" altLang="zh-CN" dirty="0"/>
              <a:t>A</a:t>
            </a:r>
            <a:r>
              <a:rPr lang="zh-CN" altLang="en-US" dirty="0"/>
              <a:t>和变量</a:t>
            </a:r>
            <a:r>
              <a:rPr lang="en-US" altLang="zh-CN" dirty="0"/>
              <a:t>B</a:t>
            </a:r>
            <a:r>
              <a:rPr lang="zh-CN" altLang="en-US" dirty="0"/>
              <a:t>的值</a:t>
            </a:r>
            <a:endParaRPr lang="en-US" altLang="zh-CN" dirty="0"/>
          </a:p>
          <a:p>
            <a:pPr lvl="2"/>
            <a:r>
              <a:rPr lang="zh-CN" altLang="en-US" dirty="0"/>
              <a:t>分别对</a:t>
            </a:r>
            <a:r>
              <a:rPr lang="en-US" altLang="zh-CN" dirty="0"/>
              <a:t>R</a:t>
            </a:r>
            <a:r>
              <a:rPr lang="zh-CN" altLang="en-US" dirty="0"/>
              <a:t>和</a:t>
            </a:r>
            <a:r>
              <a:rPr lang="en-US" altLang="zh-CN" dirty="0"/>
              <a:t>S</a:t>
            </a:r>
            <a:r>
              <a:rPr lang="zh-CN" altLang="en-US" dirty="0"/>
              <a:t>求三次方根</a:t>
            </a:r>
            <a:endParaRPr lang="en-US" altLang="zh-CN" dirty="0"/>
          </a:p>
          <a:p>
            <a:pPr lvl="2"/>
            <a:r>
              <a:rPr lang="zh-CN" altLang="en-US" dirty="0"/>
              <a:t>求</a:t>
            </a:r>
            <a:r>
              <a:rPr lang="en-US" altLang="zh-CN" dirty="0"/>
              <a:t>y</a:t>
            </a:r>
            <a:r>
              <a:rPr lang="zh-CN" altLang="en-US" dirty="0"/>
              <a:t>的三次方根的迭代公式</a:t>
            </a:r>
            <a:endParaRPr lang="en-US" altLang="zh-CN" dirty="0"/>
          </a:p>
          <a:p>
            <a:pPr lvl="2"/>
            <a:endParaRPr lang="en-US" altLang="zh-CN" dirty="0"/>
          </a:p>
          <a:p>
            <a:pPr lvl="2"/>
            <a:endParaRPr lang="en-US" altLang="zh-CN" dirty="0"/>
          </a:p>
          <a:p>
            <a:pPr lvl="2"/>
            <a:endParaRPr lang="en-US" altLang="zh-CN" dirty="0"/>
          </a:p>
          <a:p>
            <a:pPr lvl="1"/>
            <a:r>
              <a:rPr lang="zh-CN" altLang="en-US" dirty="0"/>
              <a:t>计算</a:t>
            </a:r>
            <a:r>
              <a:rPr lang="en-US" altLang="zh-CN" dirty="0" err="1"/>
              <a:t>X</a:t>
            </a:r>
            <a:r>
              <a:rPr lang="en-US" altLang="zh-CN" baseline="-25000" dirty="0" err="1"/>
              <a:t>r</a:t>
            </a:r>
            <a:r>
              <a:rPr lang="zh-CN" altLang="en-US" dirty="0"/>
              <a:t>的值</a:t>
            </a:r>
          </a:p>
        </p:txBody>
      </p:sp>
      <p:pic>
        <p:nvPicPr>
          <p:cNvPr id="75778" name="Picture 2"/>
          <p:cNvPicPr>
            <a:picLocks noChangeAspect="1" noChangeArrowheads="1"/>
          </p:cNvPicPr>
          <p:nvPr/>
        </p:nvPicPr>
        <p:blipFill>
          <a:blip r:embed="rId2" cstate="print"/>
          <a:srcRect/>
          <a:stretch>
            <a:fillRect/>
          </a:stretch>
        </p:blipFill>
        <p:spPr bwMode="auto">
          <a:xfrm>
            <a:off x="1835696" y="4365104"/>
            <a:ext cx="3062289" cy="961233"/>
          </a:xfrm>
          <a:prstGeom prst="rect">
            <a:avLst/>
          </a:prstGeom>
          <a:noFill/>
          <a:ln w="9525">
            <a:noFill/>
            <a:miter lim="800000"/>
            <a:headEnd/>
            <a:tailEnd/>
          </a:ln>
          <a:effectLst/>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6087764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058593"/>
          </a:xfrm>
        </p:spPr>
        <p:txBody>
          <a:bodyPr/>
          <a:lstStyle/>
          <a:p>
            <a:pPr algn="just">
              <a:spcBef>
                <a:spcPts val="0"/>
              </a:spcBef>
              <a:buNone/>
            </a:pP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match(</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c,</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s)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找</a:t>
            </a:r>
            <a:r>
              <a:rPr lang="en-US" altLang="zh-CN" sz="2000" b="1" dirty="0" err="1">
                <a:solidFill>
                  <a:srgbClr val="00B050"/>
                </a:solidFill>
                <a:latin typeface="Courier New" pitchFamily="49" charset="0"/>
                <a:cs typeface="Courier New" pitchFamily="49" charset="0"/>
              </a:rPr>
              <a:t>str</a:t>
            </a:r>
            <a:r>
              <a:rPr lang="zh-CN" altLang="en-US" sz="2000" b="1" dirty="0">
                <a:solidFill>
                  <a:srgbClr val="00B050"/>
                </a:solidFill>
                <a:latin typeface="Courier New" pitchFamily="49" charset="0"/>
                <a:cs typeface="Courier New" pitchFamily="49" charset="0"/>
              </a:rPr>
              <a:t>中第一个</a:t>
            </a:r>
            <a:r>
              <a:rPr lang="en-US" altLang="zh-CN" sz="2000" b="1" dirty="0">
                <a:solidFill>
                  <a:srgbClr val="00B050"/>
                </a:solidFill>
                <a:latin typeface="Courier New" pitchFamily="49" charset="0"/>
                <a:cs typeface="Courier New" pitchFamily="49" charset="0"/>
              </a:rPr>
              <a:t>c</a:t>
            </a:r>
            <a:r>
              <a:rPr lang="zh-CN" altLang="en-US" sz="2000" b="1" dirty="0">
                <a:solidFill>
                  <a:srgbClr val="00B050"/>
                </a:solidFill>
                <a:latin typeface="Courier New" pitchFamily="49" charset="0"/>
                <a:cs typeface="Courier New" pitchFamily="49" charset="0"/>
              </a:rPr>
              <a:t>字符出现的位置并返回</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while</a:t>
            </a:r>
            <a:r>
              <a:rPr lang="en-US" altLang="zh-CN" sz="2000" b="1" dirty="0">
                <a:latin typeface="Courier New" pitchFamily="49" charset="0"/>
                <a:cs typeface="Courier New" pitchFamily="49" charset="0"/>
              </a:rPr>
              <a:t>( s[</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]!=c &amp;&amp; s[</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此时，或者</a:t>
            </a:r>
            <a:r>
              <a:rPr lang="en-US" altLang="zh-CN" sz="2000" b="1" dirty="0">
                <a:solidFill>
                  <a:srgbClr val="00B050"/>
                </a:solidFill>
                <a:latin typeface="Courier New" pitchFamily="49" charset="0"/>
                <a:cs typeface="Courier New" pitchFamily="49" charset="0"/>
              </a:rPr>
              <a:t>s[</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]=c，</a:t>
            </a:r>
            <a:r>
              <a:rPr lang="zh-CN" altLang="en-US" sz="2000" b="1" dirty="0">
                <a:solidFill>
                  <a:srgbClr val="00B050"/>
                </a:solidFill>
                <a:latin typeface="Courier New" pitchFamily="49" charset="0"/>
                <a:cs typeface="Courier New" pitchFamily="49" charset="0"/>
              </a:rPr>
              <a:t>或者</a:t>
            </a:r>
            <a:r>
              <a:rPr lang="en-US" altLang="zh-CN" sz="2000" b="1" dirty="0">
                <a:solidFill>
                  <a:srgbClr val="00B050"/>
                </a:solidFill>
                <a:latin typeface="Courier New" pitchFamily="49" charset="0"/>
                <a:cs typeface="Courier New" pitchFamily="49" charset="0"/>
              </a:rPr>
              <a:t>s[</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]='\0'</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if</a:t>
            </a:r>
            <a:r>
              <a:rPr lang="en-US" altLang="zh-CN" sz="2000" b="1" dirty="0">
                <a:latin typeface="Courier New" pitchFamily="49" charset="0"/>
                <a:cs typeface="Courier New" pitchFamily="49" charset="0"/>
              </a:rPr>
              <a:t>( s[</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]==c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(&amp;s[</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若找到，返回在</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串的地址</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else</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(NULL);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没找到时返</a:t>
            </a:r>
            <a:r>
              <a:rPr lang="en-US" altLang="zh-CN" sz="2000" b="1" dirty="0">
                <a:solidFill>
                  <a:srgbClr val="00B050"/>
                </a:solidFill>
                <a:latin typeface="Courier New" pitchFamily="49" charset="0"/>
                <a:cs typeface="Courier New" pitchFamily="49" charset="0"/>
              </a:rPr>
              <a:t>NULL</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endParaRPr lang="en-US" altLang="zh-CN" sz="2000" dirty="0">
              <a:latin typeface="Courier New" pitchFamily="49" charset="0"/>
              <a:cs typeface="Courier New" pitchFamily="49" charset="0"/>
            </a:endParaRPr>
          </a:p>
          <a:p>
            <a:pPr algn="just">
              <a:spcBef>
                <a:spcPts val="0"/>
              </a:spcBef>
              <a:buNone/>
            </a:pPr>
            <a:r>
              <a:rPr lang="zh-CN" altLang="en-US" sz="2400" dirty="0">
                <a:solidFill>
                  <a:schemeClr val="accent6">
                    <a:lumMod val="75000"/>
                  </a:schemeClr>
                </a:solidFill>
              </a:rPr>
              <a:t>运行结果：</a:t>
            </a:r>
            <a:endParaRPr lang="en-US" altLang="zh-CN" sz="2400" dirty="0">
              <a:solidFill>
                <a:schemeClr val="accent6">
                  <a:lumMod val="75000"/>
                </a:schemeClr>
              </a:solidFill>
            </a:endParaRPr>
          </a:p>
          <a:p>
            <a:pPr algn="just">
              <a:lnSpc>
                <a:spcPct val="85000"/>
              </a:lnSpc>
              <a:buNone/>
            </a:pPr>
            <a:r>
              <a:rPr lang="en-US" altLang="zh-CN" sz="2800" dirty="0"/>
              <a:t>Input a string:  </a:t>
            </a:r>
            <a:r>
              <a:rPr lang="en-US" altLang="zh-CN" sz="2800" dirty="0">
                <a:solidFill>
                  <a:srgbClr val="FF0000"/>
                </a:solidFill>
              </a:rPr>
              <a:t>I am a student.</a:t>
            </a:r>
          </a:p>
          <a:p>
            <a:pPr algn="just">
              <a:lnSpc>
                <a:spcPct val="85000"/>
              </a:lnSpc>
              <a:buNone/>
            </a:pPr>
            <a:r>
              <a:rPr lang="en-US" altLang="zh-CN" sz="2800" dirty="0" err="1"/>
              <a:t>Sub_str</a:t>
            </a:r>
            <a:r>
              <a:rPr lang="en-US" altLang="zh-CN" sz="2800" dirty="0"/>
              <a:t> from first 'a' ==&gt;am a student. </a:t>
            </a:r>
            <a:endParaRPr lang="zh-CN" altLang="en-US" sz="2800" dirty="0"/>
          </a:p>
          <a:p>
            <a:pPr algn="just">
              <a:spcBef>
                <a:spcPts val="0"/>
              </a:spcBef>
              <a:buNone/>
            </a:pPr>
            <a:endParaRPr lang="en-US" altLang="zh-CN" sz="2000" dirty="0">
              <a:solidFill>
                <a:schemeClr val="tx2"/>
              </a:solidFill>
              <a:latin typeface="Courier New" pitchFamily="49" charset="0"/>
              <a:cs typeface="Courier New" pitchFamily="49" charset="0"/>
            </a:endParaRPr>
          </a:p>
          <a:p>
            <a:pPr>
              <a:buNone/>
            </a:pPr>
            <a:endParaRPr lang="zh-CN" altLang="en-US" sz="2000"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6321619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函数返回引用</a:t>
            </a:r>
          </a:p>
        </p:txBody>
      </p:sp>
      <p:sp>
        <p:nvSpPr>
          <p:cNvPr id="3" name="内容占位符 2"/>
          <p:cNvSpPr>
            <a:spLocks noGrp="1"/>
          </p:cNvSpPr>
          <p:nvPr>
            <p:ph idx="1"/>
          </p:nvPr>
        </p:nvSpPr>
        <p:spPr>
          <a:xfrm>
            <a:off x="515890" y="1851037"/>
            <a:ext cx="8031266" cy="4500562"/>
          </a:xfrm>
        </p:spPr>
        <p:txBody>
          <a:bodyPr/>
          <a:lstStyle/>
          <a:p>
            <a:r>
              <a:rPr lang="zh-CN" altLang="en-US" dirty="0"/>
              <a:t>非引用型的函数通常仅返回一个值，而若把函数的返回类型说明为引用类型时，则这个函数除返回一个值外，而且还返回了</a:t>
            </a:r>
            <a:r>
              <a:rPr lang="zh-CN" altLang="en-US" dirty="0">
                <a:solidFill>
                  <a:srgbClr val="FF0000"/>
                </a:solidFill>
              </a:rPr>
              <a:t>该返回值</a:t>
            </a:r>
            <a:r>
              <a:rPr lang="zh-CN" altLang="en-US" dirty="0"/>
              <a:t>的“别名”</a:t>
            </a:r>
            <a:endParaRPr lang="en-US" altLang="zh-CN" dirty="0"/>
          </a:p>
          <a:p>
            <a:pPr lvl="1"/>
            <a:r>
              <a:rPr lang="zh-CN" altLang="en-US" dirty="0"/>
              <a:t>该函数调用的结果还可以被赋值（调用结果可以作左值），相当于对返回值进行赋值。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533857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052736"/>
            <a:ext cx="8472518" cy="5029200"/>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5.7】</a:t>
            </a:r>
            <a:r>
              <a:rPr lang="zh-CN" altLang="en-US" dirty="0">
                <a:solidFill>
                  <a:srgbClr val="C00000"/>
                </a:solidFill>
              </a:rPr>
              <a:t>函数返回值做左值举例</a:t>
            </a:r>
            <a:endParaRPr lang="en-US" altLang="zh-CN" dirty="0">
              <a:solidFill>
                <a:srgbClr val="C00000"/>
              </a:solidFill>
            </a:endParaRPr>
          </a:p>
          <a:p>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iostream.h</a:t>
            </a:r>
            <a:r>
              <a:rPr lang="en-US" altLang="zh-CN" sz="2400" b="1" dirty="0">
                <a:latin typeface="Courier New" pitchFamily="49" charset="0"/>
                <a:cs typeface="Courier New" pitchFamily="49" charset="0"/>
              </a:rPr>
              <a:t>&gt;</a:t>
            </a:r>
          </a:p>
          <a:p>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lgn="just">
              <a:spcBef>
                <a:spcPts val="0"/>
              </a:spcBef>
              <a:buNone/>
            </a:pPr>
            <a:r>
              <a:rPr lang="en-US" altLang="zh-CN" sz="2400" b="1" dirty="0">
                <a:solidFill>
                  <a:srgbClr val="0000FF"/>
                </a:solidFill>
                <a:latin typeface="Courier New" pitchFamily="49" charset="0"/>
                <a:cs typeface="Courier New" pitchFamily="49" charset="0"/>
              </a:rPr>
              <a:t>	int</a:t>
            </a:r>
            <a:r>
              <a:rPr lang="en-US" altLang="zh-CN" sz="2400" b="1" dirty="0">
                <a:solidFill>
                  <a:srgbClr val="FF3300"/>
                </a:solidFill>
                <a:latin typeface="Courier New" pitchFamily="49" charset="0"/>
                <a:cs typeface="Courier New" pitchFamily="49" charset="0"/>
              </a:rPr>
              <a:t> </a:t>
            </a:r>
            <a:r>
              <a:rPr lang="en-US" altLang="zh-CN" sz="2400" b="1" dirty="0">
                <a:latin typeface="Courier New" pitchFamily="49" charset="0"/>
                <a:cs typeface="Courier New" pitchFamily="49" charset="0"/>
              </a:rPr>
              <a:t>&amp;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&amp;m,</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&amp;n)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返回值类型为引用类型</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(m&gt;n)</a:t>
            </a:r>
          </a:p>
          <a:p>
            <a:pPr algn="just">
              <a:spcBef>
                <a:spcPts val="0"/>
              </a:spcBef>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m;</a:t>
            </a:r>
          </a:p>
          <a:p>
            <a:pPr algn="just">
              <a:spcBef>
                <a:spcPts val="0"/>
              </a:spcBef>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n;</a:t>
            </a:r>
          </a:p>
          <a:p>
            <a:pPr algn="just">
              <a:spcBef>
                <a:spcPts val="0"/>
              </a:spcBef>
              <a:buNone/>
            </a:pPr>
            <a:r>
              <a:rPr lang="en-US" altLang="zh-CN" sz="2400" b="1" dirty="0">
                <a:latin typeface="Courier New" pitchFamily="49" charset="0"/>
                <a:cs typeface="Courier New" pitchFamily="49" charset="0"/>
              </a:rPr>
              <a:t>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由于函数类型为引用，返回的必须是</a:t>
            </a:r>
            <a:r>
              <a:rPr lang="zh-CN" altLang="en-US" sz="2400" dirty="0">
                <a:solidFill>
                  <a:srgbClr val="C00000"/>
                </a:solidFill>
                <a:latin typeface="Courier New" pitchFamily="49" charset="0"/>
                <a:cs typeface="Courier New" pitchFamily="49" charset="0"/>
              </a:rPr>
              <a:t>变量</a:t>
            </a:r>
            <a:r>
              <a:rPr lang="zh-CN" altLang="en-US" sz="2400" dirty="0">
                <a:solidFill>
                  <a:srgbClr val="007434"/>
                </a:solidFill>
                <a:latin typeface="Courier New" pitchFamily="49" charset="0"/>
                <a:cs typeface="Courier New" pitchFamily="49" charset="0"/>
              </a:rPr>
              <a:t>（可作左值）</a:t>
            </a:r>
            <a:endParaRPr lang="en-US" altLang="zh-CN" sz="2400" dirty="0">
              <a:solidFill>
                <a:srgbClr val="007434"/>
              </a:solidFill>
              <a:latin typeface="Courier New" pitchFamily="49" charset="0"/>
              <a:cs typeface="Courier New" pitchFamily="49" charset="0"/>
            </a:endParaRPr>
          </a:p>
          <a:p>
            <a:pPr algn="just">
              <a:spcBef>
                <a:spcPts val="0"/>
              </a:spcBef>
              <a:buNone/>
            </a:pPr>
            <a:r>
              <a:rPr lang="en-US" altLang="zh-CN" sz="2400" dirty="0">
                <a:solidFill>
                  <a:srgbClr val="007434"/>
                </a:solidFill>
                <a:latin typeface="Courier New" pitchFamily="49" charset="0"/>
                <a:cs typeface="Courier New" pitchFamily="49" charset="0"/>
              </a:rPr>
              <a:t>	//</a:t>
            </a:r>
            <a:r>
              <a:rPr lang="zh-CN" altLang="en-US" sz="2400" dirty="0">
                <a:solidFill>
                  <a:srgbClr val="007434"/>
                </a:solidFill>
                <a:latin typeface="Courier New" pitchFamily="49" charset="0"/>
                <a:cs typeface="Courier New" pitchFamily="49" charset="0"/>
              </a:rPr>
              <a:t>函数</a:t>
            </a:r>
            <a:r>
              <a:rPr lang="en-US" altLang="zh-CN" sz="2400" dirty="0" err="1">
                <a:solidFill>
                  <a:srgbClr val="007434"/>
                </a:solidFill>
                <a:latin typeface="Courier New" pitchFamily="49" charset="0"/>
                <a:cs typeface="Courier New" pitchFamily="49" charset="0"/>
              </a:rPr>
              <a:t>maxr</a:t>
            </a:r>
            <a:r>
              <a:rPr lang="zh-CN" altLang="en-US" sz="2400" dirty="0">
                <a:solidFill>
                  <a:srgbClr val="007434"/>
                </a:solidFill>
                <a:latin typeface="Courier New" pitchFamily="49" charset="0"/>
                <a:cs typeface="Courier New" pitchFamily="49" charset="0"/>
              </a:rPr>
              <a:t>调用表达式是返回值</a:t>
            </a:r>
            <a:r>
              <a:rPr lang="en-US" altLang="zh-CN" sz="2400" dirty="0">
                <a:solidFill>
                  <a:srgbClr val="007434"/>
                </a:solidFill>
                <a:latin typeface="Courier New" pitchFamily="49" charset="0"/>
                <a:cs typeface="Courier New" pitchFamily="49" charset="0"/>
              </a:rPr>
              <a:t>m</a:t>
            </a:r>
            <a:r>
              <a:rPr lang="zh-CN" altLang="en-US" sz="2400" dirty="0">
                <a:solidFill>
                  <a:srgbClr val="007434"/>
                </a:solidFill>
                <a:latin typeface="Courier New" pitchFamily="49" charset="0"/>
                <a:cs typeface="Courier New" pitchFamily="49" charset="0"/>
              </a:rPr>
              <a:t>或者</a:t>
            </a:r>
            <a:r>
              <a:rPr lang="en-US" altLang="zh-CN" sz="2400" dirty="0">
                <a:solidFill>
                  <a:srgbClr val="007434"/>
                </a:solidFill>
                <a:latin typeface="Courier New" pitchFamily="49" charset="0"/>
                <a:cs typeface="Courier New" pitchFamily="49" charset="0"/>
              </a:rPr>
              <a:t>n</a:t>
            </a:r>
            <a:r>
              <a:rPr lang="zh-CN" altLang="en-US" sz="2400" dirty="0">
                <a:solidFill>
                  <a:srgbClr val="007434"/>
                </a:solidFill>
                <a:latin typeface="Courier New" pitchFamily="49" charset="0"/>
                <a:cs typeface="Courier New" pitchFamily="49" charset="0"/>
              </a:rPr>
              <a:t>（也就是形参）</a:t>
            </a:r>
            <a:endParaRPr lang="en-US" altLang="zh-CN" sz="2400" dirty="0">
              <a:solidFill>
                <a:srgbClr val="007434"/>
              </a:solidFill>
              <a:latin typeface="Courier New" pitchFamily="49" charset="0"/>
              <a:cs typeface="Courier New" pitchFamily="49" charset="0"/>
            </a:endParaRPr>
          </a:p>
          <a:p>
            <a:pPr algn="just">
              <a:spcBef>
                <a:spcPts val="0"/>
              </a:spcBef>
              <a:buNone/>
            </a:pPr>
            <a:r>
              <a:rPr lang="en-US" altLang="zh-CN" sz="2400" dirty="0">
                <a:solidFill>
                  <a:srgbClr val="007434"/>
                </a:solidFill>
                <a:latin typeface="Courier New" pitchFamily="49" charset="0"/>
                <a:cs typeface="Courier New" pitchFamily="49" charset="0"/>
              </a:rPr>
              <a:t>	//</a:t>
            </a:r>
            <a:r>
              <a:rPr lang="zh-CN" altLang="en-US" sz="2400" dirty="0">
                <a:solidFill>
                  <a:srgbClr val="007434"/>
                </a:solidFill>
                <a:latin typeface="Courier New" pitchFamily="49" charset="0"/>
                <a:cs typeface="Courier New" pitchFamily="49" charset="0"/>
              </a:rPr>
              <a:t>的引用，同时也是</a:t>
            </a:r>
            <a:r>
              <a:rPr lang="en-US" altLang="zh-CN" sz="2400" dirty="0">
                <a:solidFill>
                  <a:srgbClr val="007434"/>
                </a:solidFill>
                <a:latin typeface="Courier New" pitchFamily="49" charset="0"/>
                <a:cs typeface="Courier New" pitchFamily="49" charset="0"/>
              </a:rPr>
              <a:t>m</a:t>
            </a:r>
            <a:r>
              <a:rPr lang="zh-CN" altLang="en-US" sz="2400" dirty="0">
                <a:solidFill>
                  <a:srgbClr val="007434"/>
                </a:solidFill>
                <a:latin typeface="Courier New" pitchFamily="49" charset="0"/>
                <a:cs typeface="Courier New" pitchFamily="49" charset="0"/>
              </a:rPr>
              <a:t>和</a:t>
            </a:r>
            <a:r>
              <a:rPr lang="en-US" altLang="zh-CN" sz="2400" dirty="0">
                <a:solidFill>
                  <a:srgbClr val="007434"/>
                </a:solidFill>
                <a:latin typeface="Courier New" pitchFamily="49" charset="0"/>
                <a:cs typeface="Courier New" pitchFamily="49" charset="0"/>
              </a:rPr>
              <a:t>n</a:t>
            </a:r>
            <a:r>
              <a:rPr lang="zh-CN" altLang="en-US" sz="2400" dirty="0">
                <a:solidFill>
                  <a:srgbClr val="007434"/>
                </a:solidFill>
                <a:latin typeface="Courier New" pitchFamily="49" charset="0"/>
                <a:cs typeface="Courier New" pitchFamily="49" charset="0"/>
              </a:rPr>
              <a:t>对应实参的引用</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9114261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0253" y="1412776"/>
            <a:ext cx="8229600" cy="4500562"/>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lgn="just">
              <a:spcBef>
                <a:spcPts val="0"/>
              </a:spcBef>
              <a:buNone/>
            </a:pP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a=2, b=4, c;</a:t>
            </a:r>
          </a:p>
          <a:p>
            <a:pPr algn="just">
              <a:spcBef>
                <a:spcPts val="0"/>
              </a:spcBef>
              <a:buNone/>
            </a:pPr>
            <a:r>
              <a:rPr lang="en-US" altLang="zh-CN" sz="2400" b="1" dirty="0">
                <a:latin typeface="Courier New" pitchFamily="49" charset="0"/>
                <a:cs typeface="Courier New" pitchFamily="49" charset="0"/>
              </a:rPr>
              <a:t>		c=</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//OK! </a:t>
            </a:r>
            <a:r>
              <a:rPr lang="zh-CN" altLang="en-US" sz="2400" b="1" dirty="0">
                <a:solidFill>
                  <a:srgbClr val="007434"/>
                </a:solidFill>
                <a:latin typeface="Courier New" pitchFamily="49" charset="0"/>
                <a:cs typeface="Courier New" pitchFamily="49" charset="0"/>
              </a:rPr>
              <a:t>一般性调用，使</a:t>
            </a:r>
            <a:r>
              <a:rPr lang="en-US" altLang="zh-CN" sz="2400" b="1" dirty="0">
                <a:solidFill>
                  <a:srgbClr val="007434"/>
                </a:solidFill>
                <a:latin typeface="Courier New" pitchFamily="49" charset="0"/>
                <a:cs typeface="Courier New" pitchFamily="49" charset="0"/>
              </a:rPr>
              <a:t>c</a:t>
            </a:r>
            <a:r>
              <a:rPr lang="zh-CN" altLang="en-US" sz="2400" b="1" dirty="0">
                <a:solidFill>
                  <a:srgbClr val="007434"/>
                </a:solidFill>
                <a:latin typeface="Courier New" pitchFamily="49" charset="0"/>
                <a:cs typeface="Courier New" pitchFamily="49" charset="0"/>
              </a:rPr>
              <a:t>值为4</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)=88;</a:t>
            </a:r>
            <a:r>
              <a:rPr lang="en-US" altLang="zh-CN" sz="2400" b="1" dirty="0">
                <a:solidFill>
                  <a:srgbClr val="007434"/>
                </a:solidFill>
                <a:latin typeface="Courier New" pitchFamily="49" charset="0"/>
                <a:cs typeface="Courier New" pitchFamily="49" charset="0"/>
              </a:rPr>
              <a:t>/*OK! </a:t>
            </a:r>
            <a:r>
              <a:rPr lang="zh-CN" altLang="en-US" sz="2400" b="1" dirty="0">
                <a:solidFill>
                  <a:srgbClr val="007434"/>
                </a:solidFill>
                <a:latin typeface="Courier New" pitchFamily="49" charset="0"/>
                <a:cs typeface="Courier New" pitchFamily="49" charset="0"/>
              </a:rPr>
              <a:t>函数调用结果相当于变量</a:t>
            </a:r>
            <a:r>
              <a:rPr lang="en-US" altLang="zh-CN" sz="2400" b="1" dirty="0">
                <a:solidFill>
                  <a:srgbClr val="007434"/>
                </a:solidFill>
                <a:latin typeface="Courier New" pitchFamily="49" charset="0"/>
                <a:cs typeface="Courier New" pitchFamily="49" charset="0"/>
              </a:rPr>
              <a:t>b		</a:t>
            </a:r>
            <a:r>
              <a:rPr lang="zh-CN" altLang="en-US" sz="2400" b="1" dirty="0">
                <a:solidFill>
                  <a:srgbClr val="007434"/>
                </a:solidFill>
                <a:latin typeface="Courier New" pitchFamily="49" charset="0"/>
                <a:cs typeface="Courier New" pitchFamily="49" charset="0"/>
              </a:rPr>
              <a:t>的“别名”，可以作左值! 使</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值变为88</a:t>
            </a:r>
            <a:r>
              <a:rPr lang="en-US" altLang="zh-CN" sz="2400" b="1" dirty="0">
                <a:solidFill>
                  <a:srgbClr val="007434"/>
                </a:solidFill>
                <a:latin typeface="Courier New" pitchFamily="49" charset="0"/>
                <a:cs typeface="Courier New" pitchFamily="49" charset="0"/>
              </a:rPr>
              <a:t>*/</a:t>
            </a:r>
            <a:endParaRPr lang="zh-CN" altLang="en-US" sz="2400" b="1" dirty="0">
              <a:solidFill>
                <a:srgbClr val="007434"/>
              </a:solidFill>
              <a:latin typeface="Courier New" pitchFamily="49" charset="0"/>
              <a:cs typeface="Courier New" pitchFamily="49" charset="0"/>
            </a:endParaRP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/*OK! </a:t>
            </a:r>
            <a:r>
              <a:rPr lang="zh-CN" altLang="en-US" sz="2400" b="1" dirty="0">
                <a:solidFill>
                  <a:srgbClr val="007434"/>
                </a:solidFill>
                <a:latin typeface="Courier New" pitchFamily="49" charset="0"/>
                <a:cs typeface="Courier New" pitchFamily="49" charset="0"/>
              </a:rPr>
              <a:t>函数调用结果相当于变量</a:t>
            </a:r>
            <a:r>
              <a:rPr lang="en-US" altLang="zh-CN" sz="2400" b="1" dirty="0">
                <a:solidFill>
                  <a:srgbClr val="007434"/>
                </a:solidFill>
                <a:latin typeface="Courier New" pitchFamily="49" charset="0"/>
                <a:cs typeface="Courier New" pitchFamily="49" charset="0"/>
              </a:rPr>
              <a:t>b		</a:t>
            </a:r>
            <a:r>
              <a:rPr lang="zh-CN" altLang="en-US" sz="2400" b="1" dirty="0">
                <a:solidFill>
                  <a:srgbClr val="007434"/>
                </a:solidFill>
                <a:latin typeface="Courier New" pitchFamily="49" charset="0"/>
                <a:cs typeface="Courier New" pitchFamily="49" charset="0"/>
              </a:rPr>
              <a:t>的“别名”，可以作左值! 使</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值增加1</a:t>
            </a:r>
            <a:r>
              <a:rPr lang="en-US" altLang="zh-CN" sz="2400" b="1" dirty="0">
                <a:solidFill>
                  <a:srgbClr val="007434"/>
                </a:solidFill>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0;</a:t>
            </a:r>
          </a:p>
          <a:p>
            <a:pPr algn="just">
              <a:spcBef>
                <a:spcPts val="0"/>
              </a:spcBef>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9647517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5.8】</a:t>
            </a:r>
            <a:r>
              <a:rPr lang="zh-CN" altLang="en-US" dirty="0">
                <a:solidFill>
                  <a:srgbClr val="C00000"/>
                </a:solidFill>
              </a:rPr>
              <a:t>引用参数及返回引用的函数</a:t>
            </a:r>
            <a:endParaRPr lang="en-US" altLang="zh-CN" dirty="0">
              <a:solidFill>
                <a:srgbClr val="C00000"/>
              </a:solidFill>
            </a:endParaRPr>
          </a:p>
          <a:p>
            <a:pPr lvl="1"/>
            <a:r>
              <a:rPr lang="zh-CN" altLang="en-US" dirty="0"/>
              <a:t>二形参均为引用参数，函数的返回类型也为引用，且返回的是某一个引用参数，可达到作为左值的目的，起到了一个独立变量的作用</a:t>
            </a:r>
            <a:endParaRPr lang="en-US" altLang="zh-CN" dirty="0"/>
          </a:p>
          <a:p>
            <a:pPr algn="just">
              <a:lnSpc>
                <a:spcPct val="85000"/>
              </a:lnSpc>
              <a:spcBef>
                <a:spcPts val="0"/>
              </a:spcBef>
              <a:buNone/>
            </a:pPr>
            <a:endParaRPr lang="en-US" altLang="zh-CN" sz="2400" dirty="0">
              <a:solidFill>
                <a:schemeClr val="tx2"/>
              </a:solidFill>
              <a:latin typeface="Courier New" pitchFamily="49" charset="0"/>
              <a:cs typeface="Courier New" pitchFamily="49" charset="0"/>
            </a:endParaRPr>
          </a:p>
          <a:p>
            <a:pPr algn="just">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iostream.h</a:t>
            </a:r>
            <a:r>
              <a:rPr lang="en-US" altLang="zh-CN" sz="24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&amp;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&amp;m,</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&amp;n)</a:t>
            </a:r>
          </a:p>
          <a:p>
            <a:pPr algn="just">
              <a:spcBef>
                <a:spcPts val="0"/>
              </a:spcBef>
              <a:buNone/>
            </a:pPr>
            <a:r>
              <a:rPr lang="zh-CN" altLang="en-US" sz="2400" b="1" dirty="0">
                <a:latin typeface="Courier New" pitchFamily="49" charset="0"/>
                <a:cs typeface="Courier New" pitchFamily="49" charset="0"/>
              </a:rPr>
              <a:t>{</a:t>
            </a:r>
          </a:p>
          <a:p>
            <a:pPr algn="just">
              <a:spcBef>
                <a:spcPts val="0"/>
              </a:spcBef>
              <a:buNone/>
            </a:pPr>
            <a:r>
              <a:rPr lang="zh-CN" altLang="en-US" sz="2400" b="1" dirty="0">
                <a:latin typeface="Courier New" pitchFamily="49" charset="0"/>
                <a:cs typeface="Courier New" pitchFamily="49" charset="0"/>
              </a:rPr>
              <a:t>    </a:t>
            </a:r>
            <a:r>
              <a:rPr lang="en-US" altLang="zh-CN" sz="2400" b="1" dirty="0">
                <a:latin typeface="Courier New" pitchFamily="49" charset="0"/>
                <a:cs typeface="Courier New" pitchFamily="49" charset="0"/>
              </a:rPr>
              <a:t>if(m&gt;n)</a:t>
            </a:r>
          </a:p>
          <a:p>
            <a:pPr algn="just">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返回变量（可作左值）</a:t>
            </a:r>
          </a:p>
          <a:p>
            <a:pPr algn="just">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t>
            </a:r>
          </a:p>
          <a:p>
            <a:pPr algn="just">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6892317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60" y="1052736"/>
            <a:ext cx="8858280" cy="5348310"/>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a=3, b=5, c=0;</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a,b,c</a:t>
            </a:r>
            <a:r>
              <a:rPr lang="en-US" altLang="zh-CN" sz="2400" b="1" dirty="0">
                <a:latin typeface="Courier New" pitchFamily="49" charset="0"/>
                <a:cs typeface="Courier New" pitchFamily="49" charset="0"/>
              </a:rPr>
              <a:t> = "&lt;&lt;a&lt;&lt;", "&lt;&lt;b&lt;&lt;", "&lt;&lt;c&lt;&lt;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 </a:t>
            </a:r>
            <a:r>
              <a:rPr lang="en-US" altLang="zh-CN" sz="2400" b="1" dirty="0">
                <a:solidFill>
                  <a:srgbClr val="007434"/>
                </a:solidFill>
                <a:latin typeface="Courier New" pitchFamily="49" charset="0"/>
                <a:cs typeface="Courier New" pitchFamily="49" charset="0"/>
              </a:rPr>
              <a:t>a, b, c = 3, 5, 0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c=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返回引用，即变量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（以及</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的值）</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a,b,c</a:t>
            </a:r>
            <a:r>
              <a:rPr lang="en-US" altLang="zh-CN" sz="2400" b="1" dirty="0">
                <a:latin typeface="Courier New" pitchFamily="49" charset="0"/>
                <a:cs typeface="Courier New" pitchFamily="49" charset="0"/>
              </a:rPr>
              <a:t> = "&lt;&lt;a&lt;&lt;", "&lt;&lt;b&lt;&lt;", "&lt;&lt;c&lt;&lt;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 </a:t>
            </a:r>
            <a:r>
              <a:rPr lang="en-US" altLang="zh-CN" sz="2400" b="1" dirty="0">
                <a:solidFill>
                  <a:srgbClr val="007434"/>
                </a:solidFill>
                <a:latin typeface="Courier New" pitchFamily="49" charset="0"/>
                <a:cs typeface="Courier New" pitchFamily="49" charset="0"/>
              </a:rPr>
              <a:t>a, b, c = 3, 5, 5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)=10;</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返回引用，即变量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，而后为</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重新赋值</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a,b,c</a:t>
            </a:r>
            <a:r>
              <a:rPr lang="en-US" altLang="zh-CN" sz="2400" b="1" dirty="0">
                <a:latin typeface="Courier New" pitchFamily="49" charset="0"/>
                <a:cs typeface="Courier New" pitchFamily="49" charset="0"/>
              </a:rPr>
              <a:t>="&lt;&lt;a&lt;&lt;", "&lt;&lt;b&lt;&lt;", "&lt;&lt;c&lt;&lt;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 </a:t>
            </a:r>
            <a:r>
              <a:rPr lang="en-US" altLang="zh-CN" sz="2400" b="1" dirty="0">
                <a:solidFill>
                  <a:srgbClr val="007434"/>
                </a:solidFill>
                <a:latin typeface="Courier New" pitchFamily="49" charset="0"/>
                <a:cs typeface="Courier New" pitchFamily="49" charset="0"/>
              </a:rPr>
              <a:t>a, b, c = 3, 10, 5</a:t>
            </a:r>
          </a:p>
          <a:p>
            <a:pPr algn="just">
              <a:lnSpc>
                <a:spcPct val="90000"/>
              </a:lnSpc>
              <a:spcBef>
                <a:spcPts val="0"/>
              </a:spcBef>
              <a:buNone/>
            </a:pPr>
            <a:r>
              <a:rPr lang="en-US" altLang="zh-CN" sz="2400" b="1" dirty="0">
                <a:solidFill>
                  <a:srgbClr val="0000FF"/>
                </a:solidFill>
              </a:rPr>
              <a:t>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返回引用，即变量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，而后实现</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值加1</a:t>
            </a:r>
          </a:p>
          <a:p>
            <a:pPr algn="just">
              <a:lnSpc>
                <a:spcPct val="90000"/>
              </a:lnSpc>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a,b,c</a:t>
            </a:r>
            <a:r>
              <a:rPr lang="en-US" altLang="zh-CN" sz="2400" b="1" dirty="0">
                <a:latin typeface="Courier New" pitchFamily="49" charset="0"/>
                <a:cs typeface="Courier New" pitchFamily="49" charset="0"/>
              </a:rPr>
              <a:t> = "&lt;&lt;a&lt;&lt;", "&lt;&lt;b&lt;&lt;", "&lt;&lt;c&lt;&lt;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 </a:t>
            </a:r>
            <a:r>
              <a:rPr lang="en-US" altLang="zh-CN" sz="2400" b="1" dirty="0">
                <a:solidFill>
                  <a:srgbClr val="007434"/>
                </a:solidFill>
                <a:latin typeface="Courier New" pitchFamily="49" charset="0"/>
                <a:cs typeface="Courier New" pitchFamily="49" charset="0"/>
              </a:rPr>
              <a:t>a, b, c = 3, 11, 5</a:t>
            </a:r>
          </a:p>
          <a:p>
            <a:pPr algn="just">
              <a:lnSpc>
                <a:spcPct val="90000"/>
              </a:lnSpc>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1267104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solidFill>
                  <a:schemeClr val="accent6">
                    <a:lumMod val="75000"/>
                  </a:schemeClr>
                </a:solidFill>
              </a:rPr>
              <a:t>程序运行结果：</a:t>
            </a:r>
            <a:endParaRPr lang="en-US" altLang="zh-CN" dirty="0">
              <a:solidFill>
                <a:schemeClr val="accent6">
                  <a:lumMod val="75000"/>
                </a:schemeClr>
              </a:solidFill>
            </a:endParaRPr>
          </a:p>
          <a:p>
            <a:pPr algn="just">
              <a:lnSpc>
                <a:spcPct val="90000"/>
              </a:lnSpc>
              <a:buNone/>
            </a:pPr>
            <a:endParaRPr lang="en-US" altLang="zh-CN" dirty="0">
              <a:solidFill>
                <a:schemeClr val="tx2"/>
              </a:solidFill>
              <a:latin typeface="Courier New" pitchFamily="49" charset="0"/>
              <a:cs typeface="Courier New" pitchFamily="49" charset="0"/>
            </a:endParaRPr>
          </a:p>
          <a:p>
            <a:pPr algn="just">
              <a:lnSpc>
                <a:spcPct val="90000"/>
              </a:lnSpc>
              <a:buNone/>
            </a:pPr>
            <a:r>
              <a:rPr lang="en-US" altLang="zh-CN" b="1" dirty="0">
                <a:latin typeface="Courier New" pitchFamily="49" charset="0"/>
                <a:cs typeface="Courier New" pitchFamily="49" charset="0"/>
              </a:rPr>
              <a:t>a, b, c = 3, 5, 0</a:t>
            </a:r>
          </a:p>
          <a:p>
            <a:pPr algn="just">
              <a:lnSpc>
                <a:spcPct val="90000"/>
              </a:lnSpc>
              <a:buNone/>
            </a:pPr>
            <a:r>
              <a:rPr lang="en-US" altLang="zh-CN" b="1" dirty="0">
                <a:latin typeface="Courier New" pitchFamily="49" charset="0"/>
                <a:cs typeface="Courier New" pitchFamily="49" charset="0"/>
              </a:rPr>
              <a:t>a, b, c = 3, 5, 5</a:t>
            </a:r>
          </a:p>
          <a:p>
            <a:pPr algn="just">
              <a:lnSpc>
                <a:spcPct val="90000"/>
              </a:lnSpc>
              <a:buNone/>
            </a:pPr>
            <a:r>
              <a:rPr lang="en-US" altLang="zh-CN" b="1" dirty="0">
                <a:latin typeface="Courier New" pitchFamily="49" charset="0"/>
                <a:cs typeface="Courier New" pitchFamily="49" charset="0"/>
              </a:rPr>
              <a:t>a, b, c = 3, 10, 5</a:t>
            </a:r>
          </a:p>
          <a:p>
            <a:pPr algn="just">
              <a:lnSpc>
                <a:spcPct val="90000"/>
              </a:lnSpc>
              <a:buNone/>
            </a:pPr>
            <a:r>
              <a:rPr lang="en-US" altLang="zh-CN" b="1" dirty="0">
                <a:latin typeface="Courier New" pitchFamily="49" charset="0"/>
                <a:cs typeface="Courier New" pitchFamily="49" charset="0"/>
              </a:rPr>
              <a:t>a, b, c = 3, 11, 5</a:t>
            </a:r>
          </a:p>
          <a:p>
            <a:pPr>
              <a:buNone/>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0653661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endParaRPr lang="en-US" altLang="zh-CN" dirty="0"/>
          </a:p>
        </p:txBody>
      </p:sp>
      <p:sp>
        <p:nvSpPr>
          <p:cNvPr id="3" name="内容占位符 2"/>
          <p:cNvSpPr>
            <a:spLocks noGrp="1"/>
          </p:cNvSpPr>
          <p:nvPr>
            <p:ph idx="1"/>
          </p:nvPr>
        </p:nvSpPr>
        <p:spPr/>
        <p:txBody>
          <a:bodyPr/>
          <a:lstStyle/>
          <a:p>
            <a:r>
              <a:rPr lang="zh-CN" altLang="en-US" dirty="0"/>
              <a:t>可在一般的函数说明前冠以关键字</a:t>
            </a:r>
            <a:r>
              <a:rPr lang="en-US" altLang="zh-CN" dirty="0"/>
              <a:t>inline，</a:t>
            </a:r>
            <a:r>
              <a:rPr lang="zh-CN" altLang="en-US" dirty="0"/>
              <a:t>称这样的函数为</a:t>
            </a:r>
            <a:r>
              <a:rPr lang="zh-CN" altLang="en-US" dirty="0">
                <a:solidFill>
                  <a:srgbClr val="FF0000"/>
                </a:solidFill>
              </a:rPr>
              <a:t>内联函数</a:t>
            </a:r>
            <a:r>
              <a:rPr lang="zh-CN" altLang="en-US" dirty="0"/>
              <a:t>。</a:t>
            </a:r>
            <a:endParaRPr lang="en-US" altLang="zh-CN" dirty="0"/>
          </a:p>
          <a:p>
            <a:endParaRPr lang="en-US" altLang="zh-CN" dirty="0"/>
          </a:p>
          <a:p>
            <a:r>
              <a:rPr lang="zh-CN" altLang="en-US" dirty="0"/>
              <a:t>说明方式：</a:t>
            </a:r>
            <a:endParaRPr lang="en-US" altLang="zh-CN" dirty="0"/>
          </a:p>
          <a:p>
            <a:pPr>
              <a:buNone/>
            </a:pPr>
            <a:r>
              <a:rPr lang="en-US" altLang="zh-CN" dirty="0">
                <a:solidFill>
                  <a:srgbClr val="993366"/>
                </a:solidFill>
              </a:rPr>
              <a:t>	</a:t>
            </a:r>
            <a:r>
              <a:rPr lang="en-US" altLang="zh-CN" sz="2800" b="1" dirty="0">
                <a:solidFill>
                  <a:srgbClr val="0000FF"/>
                </a:solidFill>
                <a:latin typeface="Courier New" pitchFamily="49" charset="0"/>
                <a:cs typeface="Courier New" pitchFamily="49" charset="0"/>
              </a:rPr>
              <a:t>inline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&lt;</a:t>
            </a:r>
            <a:r>
              <a:rPr lang="zh-CN" altLang="en-US" sz="2800" b="1" dirty="0">
                <a:latin typeface="Courier New" pitchFamily="49" charset="0"/>
                <a:cs typeface="Courier New" pitchFamily="49" charset="0"/>
              </a:rPr>
              <a:t>函数类型</a:t>
            </a:r>
            <a:r>
              <a:rPr lang="en-US" altLang="zh-CN" sz="2800" b="1" dirty="0">
                <a:latin typeface="Courier New" pitchFamily="49" charset="0"/>
                <a:cs typeface="Courier New" pitchFamily="49" charset="0"/>
              </a:rPr>
              <a:t>&gt; </a:t>
            </a:r>
            <a:r>
              <a:rPr lang="zh-CN" altLang="en-US" sz="2800" b="1" dirty="0">
                <a:latin typeface="Courier New" pitchFamily="49" charset="0"/>
                <a:cs typeface="Courier New" pitchFamily="49" charset="0"/>
              </a:rPr>
              <a:t>&lt;函数名&gt;(&lt;形参表&gt;)</a:t>
            </a:r>
          </a:p>
          <a:p>
            <a:pPr>
              <a:buNone/>
            </a:pPr>
            <a:r>
              <a:rPr lang="zh-CN" altLang="en-US" sz="2800" b="1" dirty="0">
                <a:latin typeface="Courier New" pitchFamily="49" charset="0"/>
                <a:cs typeface="Courier New" pitchFamily="49" charset="0"/>
              </a:rPr>
              <a:t> </a:t>
            </a:r>
            <a:r>
              <a:rPr lang="en-US" altLang="zh-CN" sz="2800" b="1" dirty="0">
                <a:latin typeface="Courier New" pitchFamily="49" charset="0"/>
                <a:cs typeface="Courier New" pitchFamily="49" charset="0"/>
              </a:rPr>
              <a:t>	</a:t>
            </a:r>
            <a:r>
              <a:rPr lang="zh-CN" altLang="en-US" sz="2800" b="1" dirty="0">
                <a:latin typeface="Courier New" pitchFamily="49" charset="0"/>
                <a:cs typeface="Courier New" pitchFamily="49" charset="0"/>
              </a:rPr>
              <a:t>{</a:t>
            </a:r>
          </a:p>
          <a:p>
            <a:pPr>
              <a:buNone/>
            </a:pPr>
            <a:r>
              <a:rPr lang="zh-CN" altLang="en-US" sz="2800" b="1" dirty="0">
                <a:latin typeface="Courier New" pitchFamily="49" charset="0"/>
                <a:cs typeface="Courier New" pitchFamily="49" charset="0"/>
              </a:rPr>
              <a:t>	    &lt;函数体&gt;</a:t>
            </a:r>
          </a:p>
          <a:p>
            <a:pPr>
              <a:buNone/>
            </a:pPr>
            <a:r>
              <a:rPr lang="zh-CN" altLang="en-US" sz="2800" b="1" dirty="0">
                <a:latin typeface="Courier New" pitchFamily="49" charset="0"/>
                <a:cs typeface="Courier New" pitchFamily="49" charset="0"/>
              </a:rPr>
              <a:t>	}</a:t>
            </a:r>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9317818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endParaRPr lang="en-US" altLang="zh-CN" dirty="0"/>
          </a:p>
        </p:txBody>
      </p:sp>
      <p:sp>
        <p:nvSpPr>
          <p:cNvPr id="3" name="内容占位符 2"/>
          <p:cNvSpPr>
            <a:spLocks noGrp="1"/>
          </p:cNvSpPr>
          <p:nvPr>
            <p:ph idx="1"/>
          </p:nvPr>
        </p:nvSpPr>
        <p:spPr/>
        <p:txBody>
          <a:bodyPr/>
          <a:lstStyle/>
          <a:p>
            <a:r>
              <a:rPr lang="zh-CN" altLang="en-US" dirty="0"/>
              <a:t>在编译过程中，凡内联函数，</a:t>
            </a:r>
            <a:r>
              <a:rPr lang="zh-CN" altLang="en-US" dirty="0">
                <a:solidFill>
                  <a:srgbClr val="FF0000"/>
                </a:solidFill>
              </a:rPr>
              <a:t>系统均把它的执行代码插入到该函数的每个调用点处(以取代那一函数调用)</a:t>
            </a:r>
            <a:r>
              <a:rPr lang="zh-CN" altLang="en-US" dirty="0"/>
              <a:t>，从而使程序执行过程中，每次对该函数调用时不需控制转移，可</a:t>
            </a:r>
            <a:r>
              <a:rPr lang="zh-CN" altLang="en-US" dirty="0">
                <a:solidFill>
                  <a:srgbClr val="FF0000"/>
                </a:solidFill>
              </a:rPr>
              <a:t>节省执行时间</a:t>
            </a:r>
            <a:endParaRPr lang="en-US" altLang="zh-CN" dirty="0">
              <a:solidFill>
                <a:srgbClr val="FF0000"/>
              </a:solidFill>
            </a:endParaRPr>
          </a:p>
          <a:p>
            <a:r>
              <a:rPr lang="zh-CN" altLang="en-US" dirty="0"/>
              <a:t>由于每个调用点处均出现那一函数的执行代码拷贝，相对来说使用内联函数后</a:t>
            </a:r>
            <a:r>
              <a:rPr lang="zh-CN" altLang="en-US" dirty="0">
                <a:solidFill>
                  <a:srgbClr val="FF0000"/>
                </a:solidFill>
              </a:rPr>
              <a:t>会扩大其代码空间</a:t>
            </a:r>
            <a:endParaRPr lang="en-US" altLang="zh-CN" dirty="0">
              <a:solidFill>
                <a:srgbClr val="FF0000"/>
              </a:solidFill>
            </a:endParaRPr>
          </a:p>
          <a:p>
            <a:pPr lvl="1"/>
            <a:r>
              <a:rPr lang="zh-CN" altLang="en-US" dirty="0"/>
              <a:t>内联函数的函数体一般讲不宜过大, 以1--5行为宜。</a:t>
            </a:r>
            <a:endParaRPr lang="en-US" altLang="zh-CN" dirty="0"/>
          </a:p>
          <a:p>
            <a:pPr lvl="1"/>
            <a:r>
              <a:rPr lang="zh-CN" altLang="en-US" dirty="0"/>
              <a:t>凡在类体中定义的成员函数(见第7章)均隐含为内联函数</a:t>
            </a:r>
            <a:endParaRPr lang="zh-CN" altLang="en-US" dirty="0">
              <a:solidFill>
                <a:srgbClr val="FF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1613111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endParaRPr lang="en-US" altLang="zh-CN" dirty="0"/>
          </a:p>
        </p:txBody>
      </p:sp>
      <p:sp>
        <p:nvSpPr>
          <p:cNvPr id="3" name="内容占位符 2"/>
          <p:cNvSpPr>
            <a:spLocks noGrp="1"/>
          </p:cNvSpPr>
          <p:nvPr>
            <p:ph idx="1"/>
          </p:nvPr>
        </p:nvSpPr>
        <p:spPr>
          <a:xfrm>
            <a:off x="467544" y="1700808"/>
            <a:ext cx="8229600" cy="4896544"/>
          </a:xfrm>
        </p:spPr>
        <p:txBody>
          <a:bodyPr/>
          <a:lstStyle/>
          <a:p>
            <a:pPr>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buNone/>
            </a:pPr>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inline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内联函数</a:t>
            </a:r>
            <a:r>
              <a:rPr lang="en-US" altLang="zh-CN" sz="2400" b="1" dirty="0">
                <a:solidFill>
                  <a:srgbClr val="00B050"/>
                </a:solidFill>
                <a:latin typeface="Courier New" pitchFamily="49" charset="0"/>
                <a:cs typeface="Courier New" pitchFamily="49" charset="0"/>
              </a:rPr>
              <a:t>max</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(x&gt;</a:t>
            </a:r>
            <a:r>
              <a:rPr lang="en-US" altLang="zh-CN" sz="2400" b="1" dirty="0" err="1">
                <a:latin typeface="Courier New" pitchFamily="49" charset="0"/>
                <a:cs typeface="Courier New" pitchFamily="49" charset="0"/>
              </a:rPr>
              <a:t>y?x:y</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&gt;&gt;a&gt;&gt;b;</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&lt;&lt;"max(</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)="&lt;&lt;max(</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对内联函数</a:t>
            </a:r>
            <a:r>
              <a:rPr lang="en-US" altLang="zh-CN" sz="2400" b="1" dirty="0">
                <a:solidFill>
                  <a:srgbClr val="00B050"/>
                </a:solidFill>
                <a:latin typeface="Courier New" pitchFamily="49" charset="0"/>
                <a:cs typeface="Courier New" pitchFamily="49" charset="0"/>
              </a:rPr>
              <a:t>max</a:t>
            </a:r>
            <a:r>
              <a:rPr lang="zh-CN" altLang="en-US" sz="2400" b="1" dirty="0">
                <a:solidFill>
                  <a:srgbClr val="00B050"/>
                </a:solidFill>
                <a:latin typeface="Courier New" pitchFamily="49" charset="0"/>
                <a:cs typeface="Courier New" pitchFamily="49" charset="0"/>
              </a:rPr>
              <a:t>的调用</a:t>
            </a:r>
          </a:p>
          <a:p>
            <a:pPr>
              <a:spcBef>
                <a:spcPts val="0"/>
              </a:spcBef>
              <a:buNone/>
            </a:pPr>
            <a:r>
              <a:rPr lang="zh-CN" altLang="en-US" sz="2400" b="1" dirty="0">
                <a:latin typeface="Courier New" pitchFamily="49" charset="0"/>
                <a:cs typeface="Courier New" pitchFamily="49" charset="0"/>
              </a:rPr>
              <a:t>}</a:t>
            </a:r>
          </a:p>
          <a:p>
            <a:pPr>
              <a:spcBef>
                <a:spcPts val="0"/>
              </a:spcBef>
              <a:buNone/>
            </a:pPr>
            <a:endParaRPr lang="en-US" altLang="zh-CN" sz="2800" b="1" dirty="0">
              <a:solidFill>
                <a:srgbClr val="0000FF"/>
              </a:solidFill>
              <a:latin typeface="Courier New" pitchFamily="49" charset="0"/>
              <a:cs typeface="Courier New" pitchFamily="49" charset="0"/>
            </a:endParaRPr>
          </a:p>
          <a:p>
            <a:pPr lvl="1">
              <a:buNone/>
            </a:pP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1975978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2844" y="1268760"/>
            <a:ext cx="8929750" cy="5016758"/>
          </a:xfrm>
          <a:prstGeom prst="rect">
            <a:avLst/>
          </a:prstGeom>
        </p:spPr>
        <p:txBody>
          <a:bodyPr wrap="square">
            <a:spAutoFit/>
          </a:bodyPr>
          <a:lstStyle/>
          <a:p>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r>
              <a:rPr lang="en-US" altLang="zh-CN" sz="2000" b="1" dirty="0">
                <a:solidFill>
                  <a:srgbClr val="00B050"/>
                </a:solidFill>
                <a:latin typeface="Courier New" pitchFamily="49" charset="0"/>
                <a:cs typeface="Courier New" pitchFamily="49" charset="0"/>
              </a:rPr>
              <a:t>//program5-1</a:t>
            </a:r>
            <a:endParaRPr lang="zh-CN" altLang="en-US" sz="2000" b="1" dirty="0">
              <a:solidFill>
                <a:srgbClr val="00B050"/>
              </a:solidFill>
              <a:latin typeface="Courier New" pitchFamily="49" charset="0"/>
              <a:cs typeface="Courier New" pitchFamily="49" charset="0"/>
            </a:endParaRPr>
          </a:p>
          <a:p>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cmath</a:t>
            </a:r>
            <a:r>
              <a:rPr lang="en-US" altLang="zh-CN" sz="2000" b="1" dirty="0">
                <a:latin typeface="Courier New" pitchFamily="49" charset="0"/>
                <a:cs typeface="Courier New" pitchFamily="49" charset="0"/>
              </a:rPr>
              <a:t>&gt;</a:t>
            </a:r>
            <a:r>
              <a:rPr lang="en-US" altLang="zh-CN" sz="2000" b="1" dirty="0">
                <a:solidFill>
                  <a:srgbClr val="00B050"/>
                </a:solidFill>
                <a:latin typeface="Courier New" pitchFamily="49" charset="0"/>
                <a:cs typeface="Courier New" pitchFamily="49" charset="0"/>
              </a:rPr>
              <a:t>//use function </a:t>
            </a:r>
            <a:r>
              <a:rPr lang="en-US" altLang="zh-CN" sz="2000" b="1" dirty="0" err="1">
                <a:solidFill>
                  <a:srgbClr val="00B050"/>
                </a:solidFill>
                <a:latin typeface="Courier New" pitchFamily="49" charset="0"/>
                <a:cs typeface="Courier New" pitchFamily="49" charset="0"/>
              </a:rPr>
              <a:t>sqrt</a:t>
            </a:r>
            <a:endParaRPr lang="zh-CN" altLang="en-US" sz="2000" b="1" dirty="0">
              <a:solidFill>
                <a:srgbClr val="00B050"/>
              </a:solidFill>
              <a:latin typeface="Courier New" pitchFamily="49" charset="0"/>
              <a:cs typeface="Courier New" pitchFamily="49" charset="0"/>
            </a:endParaRPr>
          </a:p>
          <a:p>
            <a:r>
              <a:rPr lang="en-US" altLang="zh-CN" sz="2000" b="1" dirty="0">
                <a:solidFill>
                  <a:srgbClr val="0000FF"/>
                </a:solidFill>
                <a:latin typeface="Courier New" pitchFamily="49" charset="0"/>
                <a:cs typeface="Courier New" pitchFamily="49" charset="0"/>
              </a:rPr>
              <a:t>using namespace</a:t>
            </a:r>
            <a:r>
              <a:rPr lang="zh-CN" altLang="en-US"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std;</a:t>
            </a:r>
            <a:endParaRPr lang="zh-CN" altLang="en-US" sz="2000" b="1" dirty="0">
              <a:latin typeface="Courier New" pitchFamily="49" charset="0"/>
              <a:cs typeface="Courier New" pitchFamily="49" charset="0"/>
            </a:endParaRPr>
          </a:p>
          <a:p>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main(</a:t>
            </a: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q, </a:t>
            </a:r>
            <a:r>
              <a:rPr lang="en-US" altLang="zh-CN" sz="2000" b="1" dirty="0" err="1">
                <a:latin typeface="Courier New" pitchFamily="49" charset="0"/>
                <a:cs typeface="Courier New" pitchFamily="49" charset="0"/>
              </a:rPr>
              <a:t>xr</a:t>
            </a:r>
            <a:r>
              <a:rPr lang="en-US" altLang="zh-CN" sz="2000" b="1" dirty="0">
                <a:latin typeface="Courier New" pitchFamily="49" charset="0"/>
                <a:cs typeface="Courier New" pitchFamily="49" charset="0"/>
              </a:rPr>
              <a:t>; </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parameters: p=″;</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parameters: q=″;</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&gt;&gt;q;</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&lt;&lt;"The Equation is:";</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&lt;&lt;"x</a:t>
            </a:r>
            <a:r>
              <a:rPr lang="en-US" altLang="zh-CN" sz="2000" b="1" baseline="30000" dirty="0">
                <a:latin typeface="Courier New" pitchFamily="49" charset="0"/>
                <a:cs typeface="Courier New" pitchFamily="49" charset="0"/>
              </a:rPr>
              <a:t>3</a:t>
            </a:r>
            <a:r>
              <a:rPr lang="en-US" altLang="zh-CN" sz="2000" b="1" dirty="0">
                <a:latin typeface="Courier New" pitchFamily="49" charset="0"/>
                <a:cs typeface="Courier New" pitchFamily="49" charset="0"/>
              </a:rPr>
              <a:t>+"&lt;&lt;p&lt;&lt;"x+"&lt;&lt;q&lt;&lt;"=0"&lt;&lt;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float</a:t>
            </a:r>
            <a:r>
              <a:rPr lang="en-US" altLang="zh-CN" sz="2000" b="1" dirty="0">
                <a:latin typeface="Courier New" pitchFamily="49" charset="0"/>
                <a:cs typeface="Courier New" pitchFamily="49" charset="0"/>
              </a:rPr>
              <a:t> a=</a:t>
            </a:r>
            <a:r>
              <a:rPr lang="en-US" altLang="zh-CN" sz="2000" b="1" dirty="0" err="1">
                <a:latin typeface="Courier New" pitchFamily="49" charset="0"/>
                <a:cs typeface="Courier New" pitchFamily="49" charset="0"/>
              </a:rPr>
              <a:t>sqrt</a:t>
            </a:r>
            <a:r>
              <a:rPr lang="en-US" altLang="zh-CN" sz="2000" b="1" dirty="0">
                <a:latin typeface="Courier New" pitchFamily="49" charset="0"/>
                <a:cs typeface="Courier New" pitchFamily="49" charset="0"/>
              </a:rPr>
              <a:t> ((q/2)</a:t>
            </a:r>
            <a:r>
              <a:rPr lang="zh-CN" altLang="en-US" sz="2000" b="1" dirty="0">
                <a:latin typeface="Courier New" pitchFamily="49" charset="0"/>
                <a:cs typeface="Courier New" pitchFamily="49" charset="0"/>
              </a:rPr>
              <a:t>*</a:t>
            </a:r>
            <a:r>
              <a:rPr lang="en-US" altLang="zh-CN" sz="2000" b="1" dirty="0">
                <a:latin typeface="Courier New" pitchFamily="49" charset="0"/>
                <a:cs typeface="Courier New" pitchFamily="49" charset="0"/>
              </a:rPr>
              <a:t>(q/2) + (q/3) * (q/3) * (q/3));</a:t>
            </a:r>
            <a:endParaRPr lang="zh-CN" altLang="en-US" sz="2000" b="1" dirty="0">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float</a:t>
            </a:r>
            <a:r>
              <a:rPr lang="zh-CN" altLang="en-US"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R,S,A,B;</a:t>
            </a:r>
            <a:endParaRPr lang="zh-CN" altLang="en-US" sz="2000" b="1" dirty="0">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const float</a:t>
            </a: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eps</a:t>
            </a:r>
            <a:r>
              <a:rPr lang="en-US" altLang="zh-CN" sz="2000" b="1" dirty="0">
                <a:latin typeface="Courier New" pitchFamily="49" charset="0"/>
                <a:cs typeface="Courier New" pitchFamily="49" charset="0"/>
              </a:rPr>
              <a:t> = 1e-6;</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设置精确度	</a:t>
            </a:r>
            <a:r>
              <a:rPr lang="zh-CN" altLang="en-US" sz="2000" b="1" dirty="0">
                <a:solidFill>
                  <a:schemeClr val="tx2"/>
                </a:solidFill>
                <a:latin typeface="Courier New" pitchFamily="49" charset="0"/>
                <a:cs typeface="Courier New" pitchFamily="49" charset="0"/>
              </a:rPr>
              <a:t>	</a:t>
            </a:r>
          </a:p>
          <a:p>
            <a:r>
              <a:rPr lang="zh-CN" altLang="en-US"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R = -q/2+a;</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a:latin typeface="Courier New" pitchFamily="49" charset="0"/>
                <a:cs typeface="Courier New" pitchFamily="49" charset="0"/>
              </a:rPr>
              <a:t>S = -q/2-a;</a:t>
            </a:r>
            <a:endParaRPr lang="zh-CN" altLang="en-US" sz="2000" dirty="0">
              <a:latin typeface="Courier New" pitchFamily="49" charset="0"/>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22199868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786674"/>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6"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2852939"/>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2831195"/>
            <a:ext cx="885840" cy="885840"/>
          </a:xfrm>
          <a:prstGeom prst="rect">
            <a:avLst/>
          </a:prstGeom>
        </p:spPr>
      </p:pic>
      <p:sp>
        <p:nvSpPr>
          <p:cNvPr id="39" name="TextBox 42"/>
          <p:cNvSpPr txBox="1"/>
          <p:nvPr/>
        </p:nvSpPr>
        <p:spPr>
          <a:xfrm>
            <a:off x="2642275" y="107808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五边形 15">
            <a:extLst>
              <a:ext uri="{FF2B5EF4-FFF2-40B4-BE49-F238E27FC236}">
                <a16:creationId xmlns:a16="http://schemas.microsoft.com/office/drawing/2014/main" xmlns="" id="{2A2D7B68-AEEB-4BCA-AA89-FEECA2E36B91}"/>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4" name="椭圆 43">
            <a:extLst>
              <a:ext uri="{FF2B5EF4-FFF2-40B4-BE49-F238E27FC236}">
                <a16:creationId xmlns:a16="http://schemas.microsoft.com/office/drawing/2014/main" xmlns="" id="{A0158C62-1B02-4A5E-A1D3-8BC6C21274DD}"/>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5" name="图片 22" descr="NANKAI.png">
            <a:extLst>
              <a:ext uri="{FF2B5EF4-FFF2-40B4-BE49-F238E27FC236}">
                <a16:creationId xmlns:a16="http://schemas.microsoft.com/office/drawing/2014/main" xmlns="" id="{FAC46826-528C-4921-8C84-74C871328541}"/>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xmlns="" id="{53D8C532-CA6A-4AB4-AAF9-284A49FACCE8}"/>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051702549"/>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函数的参数</a:t>
            </a:r>
            <a:endParaRPr lang="en-US" altLang="zh-CN" dirty="0"/>
          </a:p>
        </p:txBody>
      </p:sp>
      <p:sp>
        <p:nvSpPr>
          <p:cNvPr id="3" name="内容占位符 2"/>
          <p:cNvSpPr>
            <a:spLocks noGrp="1"/>
          </p:cNvSpPr>
          <p:nvPr>
            <p:ph idx="1"/>
          </p:nvPr>
        </p:nvSpPr>
        <p:spPr/>
        <p:txBody>
          <a:bodyPr/>
          <a:lstStyle/>
          <a:p>
            <a:r>
              <a:rPr lang="en-US" altLang="zh-CN" dirty="0"/>
              <a:t>C++</a:t>
            </a:r>
            <a:r>
              <a:rPr lang="zh-CN" altLang="en-US" dirty="0"/>
              <a:t>语言的函数分为无参函数和有参函数</a:t>
            </a:r>
            <a:endParaRPr lang="en-US" altLang="zh-CN" dirty="0"/>
          </a:p>
          <a:p>
            <a:r>
              <a:rPr lang="zh-CN" altLang="en-US" dirty="0"/>
              <a:t>函数的参数</a:t>
            </a:r>
            <a:endParaRPr lang="en-US" altLang="zh-CN" dirty="0"/>
          </a:p>
          <a:p>
            <a:pPr lvl="1"/>
            <a:r>
              <a:rPr lang="zh-CN" altLang="en-US" dirty="0"/>
              <a:t>无参数</a:t>
            </a:r>
            <a:endParaRPr lang="en-US" altLang="zh-CN" dirty="0"/>
          </a:p>
          <a:p>
            <a:pPr lvl="1"/>
            <a:r>
              <a:rPr lang="zh-CN" altLang="en-US" dirty="0"/>
              <a:t>一个参数</a:t>
            </a:r>
            <a:endParaRPr lang="en-US" altLang="zh-CN" dirty="0"/>
          </a:p>
          <a:p>
            <a:pPr lvl="1"/>
            <a:r>
              <a:rPr lang="zh-CN" altLang="en-US" dirty="0"/>
              <a:t>多个参数</a:t>
            </a:r>
            <a:endParaRPr lang="en-US" altLang="zh-CN" dirty="0"/>
          </a:p>
          <a:p>
            <a:r>
              <a:rPr lang="zh-CN" altLang="en-US" dirty="0"/>
              <a:t>函数参数表的写法</a:t>
            </a:r>
            <a:endParaRPr lang="en-US" altLang="zh-CN" dirty="0"/>
          </a:p>
          <a:p>
            <a:pPr lvl="1"/>
            <a:r>
              <a:rPr lang="zh-CN" altLang="en-US" dirty="0"/>
              <a:t>一般写法</a:t>
            </a:r>
            <a:endParaRPr lang="en-US" altLang="zh-CN" dirty="0"/>
          </a:p>
          <a:p>
            <a:pPr lvl="1"/>
            <a:r>
              <a:rPr lang="zh-CN" altLang="en-US" dirty="0"/>
              <a:t>省略参数名（无名参数）</a:t>
            </a:r>
            <a:endParaRPr lang="en-US" altLang="zh-CN" dirty="0"/>
          </a:p>
          <a:p>
            <a:pPr lvl="1"/>
            <a:r>
              <a:rPr lang="zh-CN" altLang="en-US" dirty="0"/>
              <a:t>参数赋初值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4978630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函数的参数</a:t>
            </a:r>
            <a:endParaRPr lang="en-US" altLang="zh-CN" dirty="0"/>
          </a:p>
        </p:txBody>
      </p:sp>
      <p:sp>
        <p:nvSpPr>
          <p:cNvPr id="3" name="内容占位符 2"/>
          <p:cNvSpPr>
            <a:spLocks noGrp="1"/>
          </p:cNvSpPr>
          <p:nvPr>
            <p:ph idx="1"/>
          </p:nvPr>
        </p:nvSpPr>
        <p:spPr/>
        <p:txBody>
          <a:bodyPr/>
          <a:lstStyle/>
          <a:p>
            <a:r>
              <a:rPr lang="zh-CN" altLang="en-US" dirty="0"/>
              <a:t>形参和实参</a:t>
            </a:r>
            <a:endParaRPr lang="en-US" altLang="zh-CN" dirty="0"/>
          </a:p>
          <a:p>
            <a:pPr lvl="1"/>
            <a:r>
              <a:rPr lang="zh-CN" altLang="en-US" dirty="0"/>
              <a:t>函数说明（原型或定义）中的参数称为</a:t>
            </a:r>
            <a:r>
              <a:rPr lang="zh-CN" altLang="en-US" dirty="0">
                <a:solidFill>
                  <a:srgbClr val="FF3300"/>
                </a:solidFill>
              </a:rPr>
              <a:t>形式参数（形参）</a:t>
            </a:r>
            <a:r>
              <a:rPr lang="zh-CN" altLang="en-US" dirty="0"/>
              <a:t>，函数调用表达式中的参数称为</a:t>
            </a:r>
            <a:r>
              <a:rPr lang="zh-CN" altLang="en-US" dirty="0">
                <a:solidFill>
                  <a:srgbClr val="FF3300"/>
                </a:solidFill>
              </a:rPr>
              <a:t>实际参数（实参）</a:t>
            </a:r>
            <a:endParaRPr lang="en-US" altLang="zh-CN" dirty="0">
              <a:solidFill>
                <a:srgbClr val="FF3300"/>
              </a:solidFill>
            </a:endParaRPr>
          </a:p>
          <a:p>
            <a:pPr lvl="1"/>
            <a:r>
              <a:rPr lang="zh-CN" altLang="en-US" dirty="0"/>
              <a:t>实参表在参数个数、参数顺序、以及参数类型等方面要与被调函数的形参表之间有一个一一对应的相互匹配关系</a:t>
            </a:r>
            <a:endParaRPr lang="en-US" altLang="zh-CN" dirty="0"/>
          </a:p>
          <a:p>
            <a:pPr lvl="1"/>
            <a:r>
              <a:rPr lang="zh-CN" altLang="en-US" dirty="0"/>
              <a:t>编译器将根据参数的顺序，来逐一实现实参与对应形参的</a:t>
            </a:r>
            <a:r>
              <a:rPr lang="zh-CN" altLang="en-US" dirty="0">
                <a:latin typeface="宋体" charset="-122"/>
              </a:rPr>
              <a:t>“</a:t>
            </a:r>
            <a:r>
              <a:rPr lang="zh-CN" altLang="en-US" dirty="0"/>
              <a:t>结合</a:t>
            </a:r>
            <a:r>
              <a:rPr lang="zh-CN" altLang="en-US" dirty="0">
                <a:latin typeface="宋体" charset="-122"/>
              </a:rPr>
              <a:t>”</a:t>
            </a:r>
            <a:r>
              <a:rPr lang="zh-CN" altLang="en-US" dirty="0"/>
              <a:t>，而后执行一遍函数体（而完成本次的函数调用）</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5738739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函数的无名参数</a:t>
            </a:r>
          </a:p>
        </p:txBody>
      </p:sp>
      <p:sp>
        <p:nvSpPr>
          <p:cNvPr id="3" name="内容占位符 2"/>
          <p:cNvSpPr>
            <a:spLocks noGrp="1"/>
          </p:cNvSpPr>
          <p:nvPr>
            <p:ph idx="1"/>
          </p:nvPr>
        </p:nvSpPr>
        <p:spPr/>
        <p:txBody>
          <a:bodyPr/>
          <a:lstStyle/>
          <a:p>
            <a:r>
              <a:rPr lang="zh-CN" altLang="en-US" dirty="0"/>
              <a:t>无名参数</a:t>
            </a:r>
            <a:endParaRPr lang="en-US" altLang="zh-CN" dirty="0"/>
          </a:p>
          <a:p>
            <a:pPr lvl="1"/>
            <a:r>
              <a:rPr lang="zh-CN" altLang="en-US" dirty="0"/>
              <a:t>函数定义中，只有类型，没有名称的参数</a:t>
            </a:r>
            <a:endParaRPr lang="en-US" altLang="zh-CN" dirty="0"/>
          </a:p>
          <a:p>
            <a:pPr>
              <a:lnSpc>
                <a:spcPct val="80000"/>
              </a:lnSpc>
              <a:buNone/>
            </a:pPr>
            <a:r>
              <a:rPr lang="en-US" altLang="zh-CN" sz="2400"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b){</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*b;}</a:t>
            </a:r>
          </a:p>
          <a:p>
            <a:pPr>
              <a:lnSpc>
                <a:spcPct val="80000"/>
              </a:lnSpc>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b,</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r>
              <a:rPr lang="en-US" altLang="zh-CN" sz="2400" dirty="0">
                <a:latin typeface="Courier New" pitchFamily="49" charset="0"/>
                <a:cs typeface="Courier New" pitchFamily="49" charset="0"/>
              </a:rPr>
              <a:t> </a:t>
            </a:r>
          </a:p>
          <a:p>
            <a:pPr>
              <a:lnSpc>
                <a:spcPct val="80000"/>
              </a:lnSpc>
              <a:buNone/>
            </a:pPr>
            <a:endParaRPr lang="en-US" altLang="zh-CN" sz="2400" dirty="0">
              <a:solidFill>
                <a:schemeClr val="tx2"/>
              </a:solidFill>
              <a:latin typeface="Courier New" pitchFamily="49" charset="0"/>
              <a:cs typeface="Courier New" pitchFamily="49" charset="0"/>
            </a:endParaRPr>
          </a:p>
          <a:p>
            <a:pPr lvl="1"/>
            <a:r>
              <a:rPr lang="zh-CN" altLang="en-US" dirty="0"/>
              <a:t>两个不同的函数同名，但由于第二个函数包含一无名参数，使得在调用时能够被区分，</a:t>
            </a:r>
            <a:r>
              <a:rPr lang="en-US" altLang="zh-CN" dirty="0">
                <a:solidFill>
                  <a:srgbClr val="C00000"/>
                </a:solidFill>
              </a:rPr>
              <a:t>f</a:t>
            </a:r>
            <a:r>
              <a:rPr lang="zh-CN" altLang="en-US" dirty="0">
                <a:solidFill>
                  <a:srgbClr val="C00000"/>
                </a:solidFill>
              </a:rPr>
              <a:t>（</a:t>
            </a:r>
            <a:r>
              <a:rPr lang="en-US" altLang="zh-CN" dirty="0">
                <a:solidFill>
                  <a:srgbClr val="C00000"/>
                </a:solidFill>
              </a:rPr>
              <a:t>x</a:t>
            </a:r>
            <a:r>
              <a:rPr lang="zh-CN" altLang="en-US" dirty="0">
                <a:solidFill>
                  <a:srgbClr val="C00000"/>
                </a:solidFill>
              </a:rPr>
              <a:t>，</a:t>
            </a:r>
            <a:r>
              <a:rPr lang="en-US" altLang="zh-CN" dirty="0">
                <a:solidFill>
                  <a:srgbClr val="C00000"/>
                </a:solidFill>
              </a:rPr>
              <a:t>y</a:t>
            </a:r>
            <a:r>
              <a:rPr lang="zh-CN" altLang="en-US" dirty="0">
                <a:solidFill>
                  <a:srgbClr val="C00000"/>
                </a:solidFill>
              </a:rPr>
              <a:t>）</a:t>
            </a:r>
            <a:r>
              <a:rPr lang="zh-CN" altLang="en-US" dirty="0"/>
              <a:t>是第一个函数的调用，</a:t>
            </a:r>
            <a:r>
              <a:rPr lang="en-US" altLang="zh-CN" dirty="0">
                <a:solidFill>
                  <a:srgbClr val="C00000"/>
                </a:solidFill>
              </a:rPr>
              <a:t>f</a:t>
            </a:r>
            <a:r>
              <a:rPr lang="zh-CN" altLang="en-US" dirty="0">
                <a:solidFill>
                  <a:srgbClr val="C00000"/>
                </a:solidFill>
              </a:rPr>
              <a:t>（</a:t>
            </a:r>
            <a:r>
              <a:rPr lang="en-US" altLang="zh-CN" dirty="0">
                <a:solidFill>
                  <a:srgbClr val="C00000"/>
                </a:solidFill>
              </a:rPr>
              <a:t>x</a:t>
            </a:r>
            <a:r>
              <a:rPr lang="zh-CN" altLang="en-US" dirty="0">
                <a:solidFill>
                  <a:srgbClr val="C00000"/>
                </a:solidFill>
              </a:rPr>
              <a:t>，</a:t>
            </a:r>
            <a:r>
              <a:rPr lang="en-US" altLang="zh-CN" dirty="0">
                <a:solidFill>
                  <a:srgbClr val="C00000"/>
                </a:solidFill>
              </a:rPr>
              <a:t>y</a:t>
            </a:r>
            <a:r>
              <a:rPr lang="zh-CN" altLang="en-US" dirty="0">
                <a:solidFill>
                  <a:srgbClr val="C00000"/>
                </a:solidFill>
              </a:rPr>
              <a:t>，</a:t>
            </a:r>
            <a:r>
              <a:rPr lang="en-US" altLang="zh-CN" dirty="0">
                <a:solidFill>
                  <a:srgbClr val="C00000"/>
                </a:solidFill>
              </a:rPr>
              <a:t>0</a:t>
            </a:r>
            <a:r>
              <a:rPr lang="zh-CN" altLang="en-US" dirty="0">
                <a:solidFill>
                  <a:srgbClr val="C00000"/>
                </a:solidFill>
              </a:rPr>
              <a:t>）</a:t>
            </a:r>
            <a:r>
              <a:rPr lang="zh-CN" altLang="en-US" dirty="0"/>
              <a:t>是第二个函数的调用</a:t>
            </a:r>
            <a:endParaRPr lang="en-US" altLang="zh-CN" dirty="0"/>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1200593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函数的可缺省参数</a:t>
            </a:r>
          </a:p>
        </p:txBody>
      </p:sp>
      <p:sp>
        <p:nvSpPr>
          <p:cNvPr id="3" name="内容占位符 2"/>
          <p:cNvSpPr>
            <a:spLocks noGrp="1"/>
          </p:cNvSpPr>
          <p:nvPr>
            <p:ph idx="1"/>
          </p:nvPr>
        </p:nvSpPr>
        <p:spPr/>
        <p:txBody>
          <a:bodyPr/>
          <a:lstStyle/>
          <a:p>
            <a:r>
              <a:rPr lang="zh-CN" altLang="en-US" dirty="0"/>
              <a:t>可缺省参数（参数的默认值）</a:t>
            </a:r>
            <a:endParaRPr lang="en-US" altLang="zh-CN" dirty="0"/>
          </a:p>
          <a:p>
            <a:pPr lvl="1"/>
            <a:r>
              <a:rPr lang="zh-CN" altLang="en-US" dirty="0"/>
              <a:t>允许在函数定义处为其中最后面的连续若干个参数设置默认值（也称缺省值）</a:t>
            </a:r>
            <a:endParaRPr lang="en-US" altLang="zh-CN" dirty="0"/>
          </a:p>
          <a:p>
            <a:pPr lvl="1"/>
            <a:r>
              <a:rPr lang="zh-CN" altLang="en-US" dirty="0"/>
              <a:t>若调用处缺省了某个或某些实参的情况下，系统将自动使用那些在函数定义处给定的参数默认值</a:t>
            </a:r>
            <a:endParaRPr lang="en-US" altLang="zh-CN" dirty="0"/>
          </a:p>
          <a:p>
            <a:pPr lvl="1"/>
            <a:r>
              <a:rPr lang="zh-CN" altLang="en-US" dirty="0"/>
              <a:t>例如，在定义函数</a:t>
            </a:r>
            <a:r>
              <a:rPr lang="en-US" altLang="zh-CN" dirty="0" err="1"/>
              <a:t>func</a:t>
            </a:r>
            <a:r>
              <a:rPr lang="zh-CN" altLang="en-US" dirty="0"/>
              <a:t>时为其三个参数设置默认值：</a:t>
            </a:r>
          </a:p>
        </p:txBody>
      </p:sp>
      <p:sp>
        <p:nvSpPr>
          <p:cNvPr id="6" name="矩形 5"/>
          <p:cNvSpPr/>
          <p:nvPr/>
        </p:nvSpPr>
        <p:spPr>
          <a:xfrm>
            <a:off x="611560" y="4509120"/>
            <a:ext cx="8286808" cy="1938992"/>
          </a:xfrm>
          <a:prstGeom prst="rect">
            <a:avLst/>
          </a:prstGeom>
        </p:spPr>
        <p:txBody>
          <a:bodyPr wrap="square">
            <a:spAutoFit/>
          </a:bodyPr>
          <a:lstStyle/>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#include</a:t>
            </a:r>
            <a:r>
              <a:rPr lang="en-US" altLang="zh-CN" sz="2000" b="1" dirty="0">
                <a:latin typeface="Courier New" pitchFamily="49" charset="0"/>
                <a:ea typeface="楷体_GB2312" pitchFamily="49" charset="-122"/>
                <a:cs typeface="Courier New" pitchFamily="49" charset="0"/>
              </a:rPr>
              <a:t>&lt;</a:t>
            </a:r>
            <a:r>
              <a:rPr lang="en-US" altLang="zh-CN" sz="2000" b="1" dirty="0" err="1">
                <a:latin typeface="Courier New" pitchFamily="49" charset="0"/>
                <a:ea typeface="楷体_GB2312" pitchFamily="49" charset="-122"/>
                <a:cs typeface="Courier New" pitchFamily="49" charset="0"/>
              </a:rPr>
              <a:t>iostream</a:t>
            </a:r>
            <a:r>
              <a:rPr lang="en-US" altLang="zh-CN" sz="2000" b="1" dirty="0">
                <a:latin typeface="Courier New" pitchFamily="49" charset="0"/>
                <a:ea typeface="楷体_GB2312" pitchFamily="49" charset="-122"/>
                <a:cs typeface="Courier New" pitchFamily="49" charset="0"/>
              </a:rPr>
              <a:t>&gt;</a:t>
            </a:r>
          </a:p>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using namespace</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std;</a:t>
            </a:r>
          </a:p>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a=11,</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b=22,</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c=33) {</a:t>
            </a:r>
          </a:p>
          <a:p>
            <a:pPr eaLnBrk="1" hangingPunct="1">
              <a:buFont typeface="Wingdings" pitchFamily="2" charset="2"/>
              <a:buNone/>
            </a:pPr>
            <a:r>
              <a:rPr lang="zh-CN" altLang="en-US" sz="2000" b="1" dirty="0">
                <a:solidFill>
                  <a:schemeClr val="hlink"/>
                </a:solidFill>
                <a:latin typeface="Courier New" pitchFamily="49" charset="0"/>
                <a:ea typeface="楷体_GB2312" pitchFamily="49" charset="-122"/>
                <a:cs typeface="Courier New" pitchFamily="49" charset="0"/>
              </a:rPr>
              <a:t>	    </a:t>
            </a:r>
            <a:r>
              <a:rPr lang="zh-CN" altLang="en-US" sz="2000" b="1" dirty="0">
                <a:solidFill>
                  <a:srgbClr val="00B050"/>
                </a:solidFill>
                <a:latin typeface="Courier New" pitchFamily="49" charset="0"/>
                <a:ea typeface="楷体_GB2312" pitchFamily="49" charset="-122"/>
                <a:cs typeface="Courier New" pitchFamily="49" charset="0"/>
              </a:rPr>
              <a:t>//为参数</a:t>
            </a:r>
            <a:r>
              <a:rPr lang="en-US" altLang="zh-CN" sz="2000" b="1" dirty="0" err="1">
                <a:solidFill>
                  <a:srgbClr val="00B050"/>
                </a:solidFill>
                <a:latin typeface="Courier New" pitchFamily="49" charset="0"/>
                <a:ea typeface="楷体_GB2312" pitchFamily="49" charset="-122"/>
                <a:cs typeface="Courier New" pitchFamily="49" charset="0"/>
              </a:rPr>
              <a:t>a、b、c</a:t>
            </a:r>
            <a:r>
              <a:rPr lang="zh-CN" altLang="en-US" sz="2000" b="1" dirty="0">
                <a:solidFill>
                  <a:srgbClr val="00B050"/>
                </a:solidFill>
                <a:latin typeface="Courier New" pitchFamily="49" charset="0"/>
                <a:ea typeface="楷体_GB2312" pitchFamily="49" charset="-122"/>
                <a:cs typeface="Courier New" pitchFamily="49" charset="0"/>
              </a:rPr>
              <a:t>设置了默认值11、</a:t>
            </a:r>
            <a:r>
              <a:rPr lang="en-US" altLang="zh-CN" sz="2000" b="1" dirty="0">
                <a:solidFill>
                  <a:srgbClr val="00B050"/>
                </a:solidFill>
                <a:latin typeface="Courier New" pitchFamily="49" charset="0"/>
                <a:ea typeface="楷体_GB2312" pitchFamily="49" charset="-122"/>
                <a:cs typeface="Courier New" pitchFamily="49" charset="0"/>
              </a:rPr>
              <a:t>22</a:t>
            </a:r>
            <a:r>
              <a:rPr lang="zh-CN" altLang="en-US" sz="2000" b="1" dirty="0">
                <a:solidFill>
                  <a:srgbClr val="00B050"/>
                </a:solidFill>
                <a:latin typeface="Courier New" pitchFamily="49" charset="0"/>
                <a:ea typeface="楷体_GB2312" pitchFamily="49" charset="-122"/>
                <a:cs typeface="Courier New" pitchFamily="49" charset="0"/>
              </a:rPr>
              <a:t>与33</a:t>
            </a:r>
            <a:endParaRPr lang="en-US" altLang="zh-CN" sz="2000" b="1" dirty="0">
              <a:solidFill>
                <a:srgbClr val="00B050"/>
              </a:solidFill>
              <a:latin typeface="Courier New" pitchFamily="49" charset="0"/>
              <a:ea typeface="楷体_GB2312" pitchFamily="49" charset="-122"/>
              <a:cs typeface="Courier New" pitchFamily="49" charset="0"/>
            </a:endParaRPr>
          </a:p>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cout</a:t>
            </a:r>
            <a:r>
              <a:rPr lang="en-US" altLang="zh-CN" sz="2000" b="1" dirty="0">
                <a:latin typeface="Courier New" pitchFamily="49" charset="0"/>
                <a:ea typeface="楷体_GB2312" pitchFamily="49" charset="-122"/>
                <a:cs typeface="Courier New" pitchFamily="49" charset="0"/>
              </a:rPr>
              <a:t>&lt;&lt;"a="&lt;&lt;a&lt;&lt;", b="&lt;&lt;b&lt;&lt;", c="&lt;&lt;c&lt;&lt;</a:t>
            </a:r>
            <a:r>
              <a:rPr lang="en-US" altLang="zh-CN" sz="2000" b="1" dirty="0" err="1">
                <a:latin typeface="Courier New" pitchFamily="49" charset="0"/>
                <a:ea typeface="楷体_GB2312" pitchFamily="49" charset="-122"/>
                <a:cs typeface="Courier New" pitchFamily="49" charset="0"/>
              </a:rPr>
              <a:t>endl</a:t>
            </a:r>
            <a:r>
              <a:rPr lang="en-US" altLang="zh-CN" sz="2000" b="1" dirty="0">
                <a:latin typeface="Courier New" pitchFamily="49" charset="0"/>
                <a:ea typeface="楷体_GB2312" pitchFamily="49" charset="-122"/>
                <a:cs typeface="Courier New" pitchFamily="49" charset="0"/>
              </a:rPr>
              <a:t>;</a:t>
            </a:r>
          </a:p>
          <a:p>
            <a:pPr eaLnBrk="1" hangingPunct="1">
              <a:buFont typeface="Wingdings" pitchFamily="2" charset="2"/>
              <a:buNone/>
            </a:pPr>
            <a:r>
              <a:rPr lang="en-US" altLang="zh-CN" sz="2000" b="1" dirty="0">
                <a:latin typeface="Courier New" pitchFamily="49" charset="0"/>
                <a:ea typeface="楷体_GB2312" pitchFamily="49" charset="-122"/>
                <a:cs typeface="Courier New" pitchFamily="49" charset="0"/>
              </a:rPr>
              <a:t>} </a:t>
            </a:r>
            <a:endParaRPr lang="zh-CN" altLang="en-US" sz="2000" b="1" dirty="0">
              <a:latin typeface="Courier New" pitchFamily="49" charset="0"/>
              <a:ea typeface="楷体_GB2312" pitchFamily="49" charset="-122"/>
              <a:cs typeface="Courier New" pitchFamily="49" charset="0"/>
            </a:endParaRP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5463145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295400"/>
            <a:ext cx="8329642" cy="5029200"/>
          </a:xfrm>
        </p:spPr>
        <p:txBody>
          <a:bodyPr/>
          <a:lstStyle/>
          <a:p>
            <a:pPr algn="just">
              <a:lnSpc>
                <a:spcPct val="90000"/>
              </a:lnSpc>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lgn="just">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func</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调用时缺省了3个实参，将使用</a:t>
            </a:r>
          </a:p>
          <a:p>
            <a:pPr algn="just">
              <a:lnSpc>
                <a:spcPct val="90000"/>
              </a:lnSpc>
              <a:buNone/>
            </a:pPr>
            <a:r>
              <a:rPr lang="zh-CN" altLang="en-US" sz="2400" b="1" dirty="0">
                <a:solidFill>
                  <a:srgbClr val="00B050"/>
                </a:solidFill>
                <a:latin typeface="Courier New" pitchFamily="49" charset="0"/>
                <a:cs typeface="Courier New" pitchFamily="49" charset="0"/>
              </a:rPr>
              <a:t>	     //定义处给定的那3个相对应的参数默认值</a:t>
            </a:r>
          </a:p>
          <a:p>
            <a:pPr algn="just">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func</a:t>
            </a:r>
            <a:r>
              <a:rPr lang="en-US" altLang="zh-CN" sz="2400" b="1" dirty="0">
                <a:latin typeface="Courier New" pitchFamily="49" charset="0"/>
                <a:cs typeface="Courier New" pitchFamily="49" charset="0"/>
              </a:rPr>
              <a:t>(55);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调用时缺省了后2个实参，将使用</a:t>
            </a:r>
          </a:p>
          <a:p>
            <a:pPr algn="just">
              <a:lnSpc>
                <a:spcPct val="90000"/>
              </a:lnSpc>
              <a:buNone/>
            </a:pPr>
            <a:r>
              <a:rPr lang="zh-CN" altLang="en-US" sz="2400" b="1" dirty="0">
                <a:solidFill>
                  <a:srgbClr val="00B050"/>
                </a:solidFill>
                <a:latin typeface="Courier New" pitchFamily="49" charset="0"/>
                <a:cs typeface="Courier New" pitchFamily="49" charset="0"/>
              </a:rPr>
              <a:t>		  //定义处给定的那后2个对应参数默认值</a:t>
            </a:r>
          </a:p>
          <a:p>
            <a:pPr algn="just">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func</a:t>
            </a:r>
            <a:r>
              <a:rPr lang="en-US" altLang="zh-CN" sz="2400" b="1" dirty="0">
                <a:latin typeface="Courier New" pitchFamily="49" charset="0"/>
                <a:cs typeface="Courier New" pitchFamily="49" charset="0"/>
              </a:rPr>
              <a:t>(77,99);</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调用时缺省了最后1个实参，将使用</a:t>
            </a:r>
          </a:p>
          <a:p>
            <a:pPr algn="just">
              <a:lnSpc>
                <a:spcPct val="90000"/>
              </a:lnSpc>
              <a:buNone/>
            </a:pPr>
            <a:r>
              <a:rPr lang="zh-CN" altLang="en-US" sz="2400" b="1" dirty="0">
                <a:solidFill>
                  <a:srgbClr val="00B050"/>
                </a:solidFill>
                <a:latin typeface="Courier New" pitchFamily="49" charset="0"/>
                <a:cs typeface="Courier New" pitchFamily="49" charset="0"/>
              </a:rPr>
              <a:t>		  //定义处给定的那最后1个参数默认值</a:t>
            </a:r>
          </a:p>
          <a:p>
            <a:pPr algn="just">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func</a:t>
            </a:r>
            <a:r>
              <a:rPr lang="en-US" altLang="zh-CN" sz="2400" b="1" dirty="0">
                <a:latin typeface="Courier New" pitchFamily="49" charset="0"/>
                <a:cs typeface="Courier New" pitchFamily="49" charset="0"/>
              </a:rPr>
              <a:t>(8,88,888);</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调用时没缺省任一个实参，</a:t>
            </a:r>
          </a:p>
          <a:p>
            <a:pPr algn="just">
              <a:lnSpc>
                <a:spcPct val="90000"/>
              </a:lnSpc>
              <a:buNone/>
            </a:pPr>
            <a:r>
              <a:rPr lang="zh-CN" altLang="en-US" sz="2400" b="1" dirty="0">
                <a:solidFill>
                  <a:srgbClr val="00B050"/>
                </a:solidFill>
                <a:latin typeface="Courier New" pitchFamily="49" charset="0"/>
                <a:cs typeface="Courier New" pitchFamily="49" charset="0"/>
              </a:rPr>
              <a:t>		  //系统将不使用定义处给定的任一个参数默认值</a:t>
            </a:r>
            <a:endParaRPr lang="en-US" altLang="zh-CN" sz="2400" b="1" dirty="0">
              <a:solidFill>
                <a:srgbClr val="00B050"/>
              </a:solidFill>
              <a:latin typeface="Courier New" pitchFamily="49" charset="0"/>
              <a:cs typeface="Courier New" pitchFamily="49" charset="0"/>
            </a:endParaRPr>
          </a:p>
          <a:p>
            <a:pPr algn="just">
              <a:lnSpc>
                <a:spcPct val="90000"/>
              </a:lnSpc>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0;</a:t>
            </a:r>
            <a:endParaRPr lang="zh-CN" altLang="en-US" sz="2400" b="1" dirty="0">
              <a:latin typeface="Courier New" pitchFamily="49" charset="0"/>
              <a:cs typeface="Courier New" pitchFamily="49" charset="0"/>
            </a:endParaRPr>
          </a:p>
          <a:p>
            <a:pPr algn="just">
              <a:lnSpc>
                <a:spcPct val="90000"/>
              </a:lnSpc>
              <a:buNone/>
            </a:pPr>
            <a:r>
              <a:rPr lang="zh-CN" altLang="en-US" sz="2400" b="1" dirty="0">
                <a:latin typeface="Courier New" pitchFamily="49" charset="0"/>
                <a:cs typeface="Courier New" pitchFamily="49" charset="0"/>
              </a:rPr>
              <a:t>} </a:t>
            </a:r>
          </a:p>
          <a:p>
            <a:endParaRPr lang="zh-CN" altLang="en-US" sz="2400" dirty="0">
              <a:latin typeface="Courier New" pitchFamily="49" charset="0"/>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40237006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a:solidFill>
                  <a:schemeClr val="accent6">
                    <a:lumMod val="75000"/>
                  </a:schemeClr>
                </a:solidFill>
              </a:rPr>
              <a:t>运行结果：</a:t>
            </a:r>
            <a:endParaRPr lang="en-US" altLang="zh-CN" dirty="0">
              <a:solidFill>
                <a:schemeClr val="accent6">
                  <a:lumMod val="75000"/>
                </a:schemeClr>
              </a:solidFill>
            </a:endParaRPr>
          </a:p>
          <a:p>
            <a:pPr algn="just">
              <a:lnSpc>
                <a:spcPct val="120000"/>
              </a:lnSpc>
              <a:buNone/>
            </a:pPr>
            <a:r>
              <a:rPr lang="en-US" altLang="zh-CN" b="1" dirty="0">
                <a:latin typeface="Courier New" panose="02070309020205020404" pitchFamily="49" charset="0"/>
                <a:cs typeface="Courier New" panose="02070309020205020404" pitchFamily="49" charset="0"/>
              </a:rPr>
              <a:t>a=11, b=22, c=33</a:t>
            </a:r>
          </a:p>
          <a:p>
            <a:pPr algn="just">
              <a:lnSpc>
                <a:spcPct val="120000"/>
              </a:lnSpc>
              <a:buNone/>
            </a:pPr>
            <a:r>
              <a:rPr lang="en-US" altLang="zh-CN" b="1" dirty="0">
                <a:latin typeface="Courier New" panose="02070309020205020404" pitchFamily="49" charset="0"/>
                <a:cs typeface="Courier New" panose="02070309020205020404" pitchFamily="49" charset="0"/>
              </a:rPr>
              <a:t>a=55, b=22, c=33</a:t>
            </a:r>
          </a:p>
          <a:p>
            <a:pPr algn="just">
              <a:lnSpc>
                <a:spcPct val="120000"/>
              </a:lnSpc>
              <a:buNone/>
            </a:pPr>
            <a:r>
              <a:rPr lang="en-US" altLang="zh-CN" b="1" dirty="0">
                <a:latin typeface="Courier New" panose="02070309020205020404" pitchFamily="49" charset="0"/>
                <a:cs typeface="Courier New" panose="02070309020205020404" pitchFamily="49" charset="0"/>
              </a:rPr>
              <a:t>a=77, b=99, c=33</a:t>
            </a:r>
          </a:p>
          <a:p>
            <a:pPr algn="just">
              <a:lnSpc>
                <a:spcPct val="120000"/>
              </a:lnSpc>
              <a:buNone/>
            </a:pPr>
            <a:r>
              <a:rPr lang="en-US" altLang="zh-CN" b="1" dirty="0">
                <a:latin typeface="Courier New" panose="02070309020205020404" pitchFamily="49" charset="0"/>
                <a:cs typeface="Courier New" panose="02070309020205020404" pitchFamily="49" charset="0"/>
              </a:rPr>
              <a:t>a=8, b=88, c=888</a:t>
            </a:r>
            <a:endParaRPr lang="zh-CN" altLang="en-US"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9027715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函数的可缺省参数</a:t>
            </a:r>
          </a:p>
        </p:txBody>
      </p:sp>
      <p:sp>
        <p:nvSpPr>
          <p:cNvPr id="3" name="内容占位符 2"/>
          <p:cNvSpPr>
            <a:spLocks noGrp="1"/>
          </p:cNvSpPr>
          <p:nvPr>
            <p:ph idx="1"/>
          </p:nvPr>
        </p:nvSpPr>
        <p:spPr/>
        <p:txBody>
          <a:bodyPr/>
          <a:lstStyle/>
          <a:p>
            <a:r>
              <a:rPr lang="zh-CN" altLang="en-US" dirty="0"/>
              <a:t>只能为函数最后面的连续若干个参数设置默认值，且在调用处也只能缺省后面的连续若干个实参</a:t>
            </a:r>
            <a:endParaRPr lang="en-US" altLang="zh-CN" dirty="0"/>
          </a:p>
          <a:p>
            <a:pPr lvl="1"/>
            <a:r>
              <a:rPr lang="zh-CN" altLang="en-US" dirty="0"/>
              <a:t>例如：</a:t>
            </a:r>
            <a:endParaRPr lang="en-US" altLang="zh-CN" dirty="0"/>
          </a:p>
        </p:txBody>
      </p:sp>
      <p:sp>
        <p:nvSpPr>
          <p:cNvPr id="7" name="矩形 6"/>
          <p:cNvSpPr/>
          <p:nvPr/>
        </p:nvSpPr>
        <p:spPr>
          <a:xfrm>
            <a:off x="295253" y="3356992"/>
            <a:ext cx="8572560" cy="2554545"/>
          </a:xfrm>
          <a:prstGeom prst="rect">
            <a:avLst/>
          </a:prstGeom>
        </p:spPr>
        <p:txBody>
          <a:bodyPr wrap="square">
            <a:spAutoFit/>
          </a:bodyPr>
          <a:lstStyle/>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b=2,</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c=3);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//OK!</a:t>
            </a: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a=1,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c=3);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//ERROR!</a:t>
            </a: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a=1,</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b=2,</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//ERROR!</a:t>
            </a:r>
            <a:endParaRPr lang="en-US" altLang="zh-CN" sz="2000" b="1" dirty="0">
              <a:solidFill>
                <a:srgbClr val="0000FF"/>
              </a:solidFill>
              <a:latin typeface="Courier New" pitchFamily="49" charset="0"/>
              <a:ea typeface="楷体_GB2312" pitchFamily="49" charset="-122"/>
              <a:cs typeface="Courier New" pitchFamily="49" charset="0"/>
            </a:endParaRP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a:t>
            </a:r>
            <a:r>
              <a:rPr lang="zh-CN" altLang="en-US" sz="2000" b="1" dirty="0">
                <a:solidFill>
                  <a:srgbClr val="C00000"/>
                </a:solidFill>
                <a:latin typeface="Courier New" pitchFamily="49" charset="0"/>
                <a:ea typeface="楷体_GB2312" pitchFamily="49" charset="-122"/>
                <a:cs typeface="Courier New" pitchFamily="49" charset="0"/>
              </a:rPr>
              <a:t>对第一个函数说明，采用如下的调用语句：</a:t>
            </a:r>
          </a:p>
          <a:p>
            <a:pPr algn="just" eaLnBrk="1" hangingPunct="1">
              <a:buFont typeface="Wingdings" pitchFamily="2" charset="2"/>
              <a:buNone/>
            </a:pPr>
            <a:r>
              <a:rPr lang="zh-CN" altLang="en-US"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(1, 22, 333);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//OK!  </a:t>
            </a:r>
            <a:r>
              <a:rPr lang="zh-CN" altLang="en-US" sz="2000" b="1" dirty="0">
                <a:solidFill>
                  <a:srgbClr val="00B050"/>
                </a:solidFill>
                <a:latin typeface="Courier New" pitchFamily="49" charset="0"/>
                <a:ea typeface="楷体_GB2312" pitchFamily="49" charset="-122"/>
                <a:cs typeface="Courier New" pitchFamily="49" charset="0"/>
              </a:rPr>
              <a:t>调用时给出所有实参</a:t>
            </a:r>
          </a:p>
          <a:p>
            <a:pPr algn="just" eaLnBrk="1" hangingPunct="1">
              <a:buFont typeface="Wingdings" pitchFamily="2" charset="2"/>
              <a:buNone/>
            </a:pPr>
            <a:r>
              <a:rPr lang="zh-CN" altLang="en-US" sz="2000" b="1" dirty="0">
                <a:solidFill>
                  <a:srgbClr val="0000FF"/>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 ERROR!  </a:t>
            </a:r>
            <a:r>
              <a:rPr lang="zh-CN" altLang="en-US" sz="2000" b="1" dirty="0">
                <a:solidFill>
                  <a:srgbClr val="00B050"/>
                </a:solidFill>
                <a:latin typeface="Courier New" pitchFamily="49" charset="0"/>
                <a:ea typeface="楷体_GB2312" pitchFamily="49" charset="-122"/>
                <a:cs typeface="Courier New" pitchFamily="49" charset="0"/>
              </a:rPr>
              <a:t>参数</a:t>
            </a:r>
            <a:r>
              <a:rPr lang="en-US" altLang="zh-CN" sz="2000" b="1" dirty="0">
                <a:solidFill>
                  <a:srgbClr val="00B050"/>
                </a:solidFill>
                <a:latin typeface="Courier New" pitchFamily="49" charset="0"/>
                <a:ea typeface="楷体_GB2312" pitchFamily="49" charset="-122"/>
                <a:cs typeface="Courier New" pitchFamily="49" charset="0"/>
              </a:rPr>
              <a:t>a</a:t>
            </a:r>
            <a:r>
              <a:rPr lang="zh-CN" altLang="en-US" sz="2000" b="1" dirty="0">
                <a:solidFill>
                  <a:srgbClr val="00B050"/>
                </a:solidFill>
                <a:latin typeface="Courier New" pitchFamily="49" charset="0"/>
                <a:ea typeface="楷体_GB2312" pitchFamily="49" charset="-122"/>
                <a:cs typeface="Courier New" pitchFamily="49" charset="0"/>
              </a:rPr>
              <a:t>没有默认值</a:t>
            </a:r>
          </a:p>
          <a:p>
            <a:pPr algn="just" eaLnBrk="1" hangingPunct="1">
              <a:buFont typeface="Wingdings" pitchFamily="2" charset="2"/>
              <a:buNone/>
            </a:pPr>
            <a:r>
              <a:rPr lang="zh-CN" altLang="en-US" sz="2000" b="1" dirty="0">
                <a:solidFill>
                  <a:srgbClr val="0000FF"/>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(10,20);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//OK!  </a:t>
            </a:r>
            <a:r>
              <a:rPr lang="zh-CN" altLang="en-US" sz="2000" b="1" dirty="0">
                <a:solidFill>
                  <a:srgbClr val="00B050"/>
                </a:solidFill>
                <a:latin typeface="Courier New" pitchFamily="49" charset="0"/>
                <a:ea typeface="楷体_GB2312" pitchFamily="49" charset="-122"/>
                <a:cs typeface="Courier New" pitchFamily="49" charset="0"/>
              </a:rPr>
              <a:t>参数</a:t>
            </a:r>
            <a:r>
              <a:rPr lang="en-US" altLang="zh-CN" sz="2000" b="1" dirty="0">
                <a:solidFill>
                  <a:srgbClr val="00B050"/>
                </a:solidFill>
                <a:latin typeface="Courier New" pitchFamily="49" charset="0"/>
                <a:ea typeface="楷体_GB2312" pitchFamily="49" charset="-122"/>
                <a:cs typeface="Courier New" pitchFamily="49" charset="0"/>
              </a:rPr>
              <a:t>c</a:t>
            </a:r>
            <a:r>
              <a:rPr lang="zh-CN" altLang="en-US" sz="2000" b="1" dirty="0">
                <a:solidFill>
                  <a:srgbClr val="00B050"/>
                </a:solidFill>
                <a:latin typeface="Courier New" pitchFamily="49" charset="0"/>
                <a:ea typeface="楷体_GB2312" pitchFamily="49" charset="-122"/>
                <a:cs typeface="Courier New" pitchFamily="49" charset="0"/>
              </a:rPr>
              <a:t>默认为3</a:t>
            </a:r>
          </a:p>
          <a:p>
            <a:pPr algn="just" eaLnBrk="1" hangingPunct="1">
              <a:buFont typeface="Wingdings" pitchFamily="2" charset="2"/>
              <a:buNone/>
            </a:pPr>
            <a:r>
              <a:rPr lang="zh-CN" altLang="en-US" sz="2000" b="1" dirty="0">
                <a:solidFill>
                  <a:srgbClr val="0000FF"/>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(5, ,9);</a:t>
            </a:r>
            <a:r>
              <a:rPr lang="en-US" altLang="zh-CN" sz="2000" b="1" dirty="0">
                <a:solidFill>
                  <a:srgbClr val="00B050"/>
                </a:solidFill>
                <a:latin typeface="Courier New" pitchFamily="49" charset="0"/>
                <a:ea typeface="楷体_GB2312" pitchFamily="49" charset="-122"/>
                <a:cs typeface="Courier New" pitchFamily="49" charset="0"/>
              </a:rPr>
              <a:t>//ERROR!</a:t>
            </a:r>
            <a:r>
              <a:rPr lang="zh-CN" altLang="en-US" sz="2000" b="1" dirty="0">
                <a:solidFill>
                  <a:srgbClr val="00B050"/>
                </a:solidFill>
                <a:latin typeface="Courier New" pitchFamily="49" charset="0"/>
                <a:ea typeface="楷体_GB2312" pitchFamily="49" charset="-122"/>
                <a:cs typeface="Courier New" pitchFamily="49" charset="0"/>
              </a:rPr>
              <a:t>调用处也只能缺省后面的连续若干个实参</a:t>
            </a:r>
            <a:r>
              <a:rPr lang="zh-CN" altLang="en-US" sz="2000" b="1" dirty="0">
                <a:solidFill>
                  <a:srgbClr val="0000FF"/>
                </a:solidFill>
                <a:latin typeface="Courier New" pitchFamily="49" charset="0"/>
                <a:ea typeface="楷体_GB2312" pitchFamily="49" charset="-122"/>
                <a:cs typeface="Courier New" pitchFamily="49" charset="0"/>
              </a:rPr>
              <a:t> </a:t>
            </a:r>
            <a:endParaRPr lang="zh-CN" altLang="en-US" sz="2000" b="1" dirty="0">
              <a:solidFill>
                <a:schemeClr val="accent2"/>
              </a:solidFill>
              <a:latin typeface="Courier New" pitchFamily="49" charset="0"/>
              <a:ea typeface="楷体_GB2312" pitchFamily="49" charset="-122"/>
              <a:cs typeface="Courier New" pitchFamily="49" charset="0"/>
            </a:endParaRP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6939480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p:txBody>
          <a:bodyPr/>
          <a:lstStyle/>
          <a:p>
            <a:r>
              <a:rPr lang="zh-CN" altLang="en-US" dirty="0"/>
              <a:t>一般传递过程（赋值形参传递）</a:t>
            </a:r>
            <a:endParaRPr lang="en-US" altLang="zh-CN" dirty="0"/>
          </a:p>
          <a:p>
            <a:pPr lvl="1"/>
            <a:r>
              <a:rPr lang="zh-CN" altLang="en-US" dirty="0"/>
              <a:t>发生函数调用，转到函数体执行</a:t>
            </a:r>
            <a:endParaRPr lang="en-US" altLang="zh-CN" dirty="0"/>
          </a:p>
          <a:p>
            <a:pPr lvl="1"/>
            <a:r>
              <a:rPr lang="zh-CN" altLang="en-US" dirty="0"/>
              <a:t>根据类型，为赋值形参分配内存空间</a:t>
            </a:r>
            <a:endParaRPr lang="en-US" altLang="zh-CN" dirty="0"/>
          </a:p>
          <a:p>
            <a:pPr lvl="1"/>
            <a:r>
              <a:rPr lang="zh-CN" altLang="en-US" dirty="0"/>
              <a:t>将实参赋值给形参，即为形参分配的存储空间赋值，此时实参在函数体内失效，形参有效</a:t>
            </a:r>
            <a:endParaRPr lang="en-US" altLang="zh-CN" dirty="0"/>
          </a:p>
          <a:p>
            <a:pPr lvl="1"/>
            <a:r>
              <a:rPr lang="zh-CN" altLang="en-US" dirty="0"/>
              <a:t>函数执行完毕，返回到主调函数，形参所占的空间自动回收，形参失效</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6454164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赋值形参</a:t>
            </a:r>
            <a:endParaRPr lang="en-US" altLang="zh-CN" dirty="0"/>
          </a:p>
          <a:p>
            <a:pPr lvl="1"/>
            <a:r>
              <a:rPr lang="zh-CN" altLang="en-US" dirty="0"/>
              <a:t>以普通变量的形式在函数的形参表中进行说明</a:t>
            </a:r>
            <a:endParaRPr lang="en-US" altLang="zh-CN" dirty="0"/>
          </a:p>
          <a:p>
            <a:pPr lvl="1"/>
            <a:r>
              <a:rPr lang="zh-CN" altLang="en-US" dirty="0"/>
              <a:t>函数调用表达式中的实参（</a:t>
            </a:r>
            <a:r>
              <a:rPr lang="zh-CN" altLang="en-US" dirty="0">
                <a:solidFill>
                  <a:srgbClr val="FF0000"/>
                </a:solidFill>
              </a:rPr>
              <a:t>实参表达式</a:t>
            </a:r>
            <a:r>
              <a:rPr lang="zh-CN" altLang="en-US" dirty="0"/>
              <a:t>），可以是指定类型的常量、变量或表达式。</a:t>
            </a:r>
            <a:endParaRPr lang="en-US" altLang="zh-CN" dirty="0"/>
          </a:p>
          <a:p>
            <a:pPr lvl="1"/>
            <a:r>
              <a:rPr lang="zh-CN" altLang="en-US" dirty="0"/>
              <a:t>赋值形参和实参直观上是一致的，实际是不同的</a:t>
            </a:r>
            <a:endParaRPr lang="en-US" altLang="zh-CN" dirty="0"/>
          </a:p>
          <a:p>
            <a:pPr lvl="2"/>
            <a:r>
              <a:rPr lang="zh-CN" altLang="en-US" dirty="0"/>
              <a:t>在内存中的地址不同</a:t>
            </a:r>
            <a:endParaRPr lang="en-US" altLang="zh-CN" dirty="0"/>
          </a:p>
          <a:p>
            <a:pPr lvl="1"/>
            <a:r>
              <a:rPr lang="zh-CN" altLang="en-US" dirty="0"/>
              <a:t>凡是赋值形参，在函数的每次调用时，都必须为每一个赋值形参创建一个新的参数变量。</a:t>
            </a:r>
            <a:endParaRPr lang="en-US" altLang="zh-CN" dirty="0"/>
          </a:p>
          <a:p>
            <a:pPr lvl="2"/>
            <a:r>
              <a:rPr lang="zh-CN" altLang="en-US" dirty="0"/>
              <a:t>为赋值形参创建的参数变量是局限于函数体运行的局部变量，它作为该形参的一个实例，参加函数体程序块的这次运行，一旦运行完毕，这个参数变量就被撤消</a:t>
            </a:r>
          </a:p>
        </p:txBody>
      </p:sp>
      <p:sp>
        <p:nvSpPr>
          <p:cNvPr id="3" name="标题 2"/>
          <p:cNvSpPr>
            <a:spLocks noGrp="1"/>
          </p:cNvSpPr>
          <p:nvPr>
            <p:ph type="title"/>
          </p:nvPr>
        </p:nvSpPr>
        <p:spPr/>
        <p:txBody>
          <a:bodyPr/>
          <a:lstStyle/>
          <a:p>
            <a:r>
              <a:rPr lang="zh-CN" altLang="en-US" dirty="0"/>
              <a:t>函数调用过程中的参数传递</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769433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2844" y="1269762"/>
            <a:ext cx="8858312" cy="4708981"/>
          </a:xfrm>
          <a:prstGeom prst="rect">
            <a:avLst/>
          </a:prstGeom>
        </p:spPr>
        <p:txBody>
          <a:bodyPr wrap="square">
            <a:spAutoFit/>
          </a:bodyPr>
          <a:lstStyle/>
          <a:p>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float</a:t>
            </a:r>
            <a:r>
              <a:rPr lang="zh-CN" altLang="en-US"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root,croot</a:t>
            </a:r>
            <a:r>
              <a:rPr lang="en-US" altLang="zh-CN" sz="2000" b="1" dirty="0">
                <a:latin typeface="Courier New" pitchFamily="49" charset="0"/>
                <a:cs typeface="Courier New" pitchFamily="49" charset="0"/>
              </a:rPr>
              <a:t> = R;</a:t>
            </a:r>
            <a:endParaRPr lang="zh-CN" altLang="en-US" sz="2000" b="1" dirty="0">
              <a:latin typeface="Courier New" pitchFamily="49" charset="0"/>
              <a:cs typeface="Courier New" pitchFamily="49" charset="0"/>
            </a:endParaRP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a:latin typeface="Courier New" pitchFamily="49" charset="0"/>
                <a:cs typeface="Courier New" pitchFamily="49" charset="0"/>
              </a:rPr>
              <a:t>root = </a:t>
            </a:r>
            <a:r>
              <a:rPr lang="en-US" altLang="zh-CN" sz="2000" b="1" dirty="0" err="1">
                <a:latin typeface="Courier New" pitchFamily="49" charset="0"/>
                <a:cs typeface="Courier New" pitchFamily="49" charset="0"/>
              </a:rPr>
              <a:t>croot</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nl-NL" altLang="zh-CN" sz="2000" b="1" dirty="0">
                <a:latin typeface="Courier New" pitchFamily="49" charset="0"/>
                <a:cs typeface="Courier New" pitchFamily="49" charset="0"/>
              </a:rPr>
              <a:t>croot = (2*root + R/(root*root))/3;</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while</a:t>
            </a:r>
            <a:r>
              <a:rPr lang="en-US" altLang="zh-CN" sz="2000" b="1" dirty="0">
                <a:latin typeface="Courier New" pitchFamily="49" charset="0"/>
                <a:cs typeface="Courier New" pitchFamily="49" charset="0"/>
              </a:rPr>
              <a:t>(fabs(</a:t>
            </a:r>
            <a:r>
              <a:rPr lang="en-US" altLang="zh-CN" sz="2000" b="1" dirty="0" err="1">
                <a:latin typeface="Courier New" pitchFamily="49" charset="0"/>
                <a:cs typeface="Courier New" pitchFamily="49" charset="0"/>
              </a:rPr>
              <a:t>croot</a:t>
            </a:r>
            <a:r>
              <a:rPr lang="en-US" altLang="zh-CN" sz="2000" b="1" dirty="0">
                <a:latin typeface="Courier New" pitchFamily="49" charset="0"/>
                <a:cs typeface="Courier New" pitchFamily="49" charset="0"/>
              </a:rPr>
              <a:t>-root)&gt;eps);</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a:latin typeface="Courier New" pitchFamily="49" charset="0"/>
                <a:cs typeface="Courier New" pitchFamily="49" charset="0"/>
              </a:rPr>
              <a:t>A = </a:t>
            </a:r>
            <a:r>
              <a:rPr lang="en-US" altLang="zh-CN" sz="2000" b="1" dirty="0" err="1">
                <a:latin typeface="Courier New" pitchFamily="49" charset="0"/>
                <a:cs typeface="Courier New" pitchFamily="49" charset="0"/>
              </a:rPr>
              <a:t>croot</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croot</a:t>
            </a:r>
            <a:r>
              <a:rPr lang="en-US" altLang="zh-CN" sz="2000" b="1" dirty="0">
                <a:latin typeface="Courier New" pitchFamily="49" charset="0"/>
                <a:cs typeface="Courier New" pitchFamily="49" charset="0"/>
              </a:rPr>
              <a:t> = S;</a:t>
            </a:r>
            <a:endParaRPr lang="zh-CN" altLang="en-US" sz="2000" b="1" dirty="0">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a:latin typeface="Courier New" pitchFamily="49" charset="0"/>
                <a:cs typeface="Courier New" pitchFamily="49" charset="0"/>
              </a:rPr>
              <a:t>root = </a:t>
            </a:r>
            <a:r>
              <a:rPr lang="en-US" altLang="zh-CN" sz="2000" b="1" dirty="0" err="1">
                <a:latin typeface="Courier New" pitchFamily="49" charset="0"/>
                <a:cs typeface="Courier New" pitchFamily="49" charset="0"/>
              </a:rPr>
              <a:t>croot</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nl-NL" altLang="zh-CN" sz="2000" b="1" dirty="0">
                <a:latin typeface="Courier New" pitchFamily="49" charset="0"/>
                <a:cs typeface="Courier New" pitchFamily="49" charset="0"/>
              </a:rPr>
              <a:t>croot = (2*root + S/(root*root))/3;</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while</a:t>
            </a:r>
            <a:r>
              <a:rPr lang="en-US" altLang="zh-CN" sz="2000" b="1" dirty="0">
                <a:latin typeface="Courier New" pitchFamily="49" charset="0"/>
                <a:cs typeface="Courier New" pitchFamily="49" charset="0"/>
              </a:rPr>
              <a:t>(fabs(</a:t>
            </a:r>
            <a:r>
              <a:rPr lang="en-US" altLang="zh-CN" sz="2000" b="1" dirty="0" err="1">
                <a:latin typeface="Courier New" pitchFamily="49" charset="0"/>
                <a:cs typeface="Courier New" pitchFamily="49" charset="0"/>
              </a:rPr>
              <a:t>croot</a:t>
            </a:r>
            <a:r>
              <a:rPr lang="en-US" altLang="zh-CN" sz="2000" b="1" dirty="0">
                <a:latin typeface="Courier New" pitchFamily="49" charset="0"/>
                <a:cs typeface="Courier New" pitchFamily="49" charset="0"/>
              </a:rPr>
              <a:t>-root)&gt;eps);</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a:latin typeface="Courier New" pitchFamily="49" charset="0"/>
                <a:cs typeface="Courier New" pitchFamily="49" charset="0"/>
              </a:rPr>
              <a:t>B = </a:t>
            </a:r>
            <a:r>
              <a:rPr lang="en-US" altLang="zh-CN" sz="2000" b="1" dirty="0" err="1">
                <a:latin typeface="Courier New" pitchFamily="49" charset="0"/>
                <a:cs typeface="Courier New" pitchFamily="49" charset="0"/>
              </a:rPr>
              <a:t>croot</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xr</a:t>
            </a:r>
            <a:r>
              <a:rPr lang="zh-CN" altLang="en-US" sz="2000" b="1" dirty="0">
                <a:latin typeface="Courier New" pitchFamily="49" charset="0"/>
                <a:cs typeface="Courier New" pitchFamily="49" charset="0"/>
              </a:rPr>
              <a:t> </a:t>
            </a:r>
            <a:r>
              <a:rPr lang="en-US" altLang="zh-CN" sz="2000" b="1" dirty="0">
                <a:latin typeface="Courier New" pitchFamily="49" charset="0"/>
                <a:cs typeface="Courier New" pitchFamily="49" charset="0"/>
              </a:rPr>
              <a:t>= A + B;</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&lt;&lt;″The real root of the equation is″&lt;&lt;</a:t>
            </a:r>
            <a:r>
              <a:rPr lang="en-US" altLang="zh-CN" sz="2000" b="1" dirty="0" err="1">
                <a:latin typeface="Courier New" pitchFamily="49" charset="0"/>
                <a:cs typeface="Courier New" pitchFamily="49" charset="0"/>
              </a:rPr>
              <a:t>xr</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3914731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p:txBody>
          <a:bodyPr/>
          <a:lstStyle/>
          <a:p>
            <a:r>
              <a:rPr lang="zh-CN" altLang="en-US" dirty="0"/>
              <a:t>实参表达式作参数</a:t>
            </a:r>
            <a:endParaRPr lang="en-US" altLang="zh-CN" dirty="0"/>
          </a:p>
          <a:p>
            <a:pPr lvl="1"/>
            <a:r>
              <a:rPr lang="zh-CN" altLang="en-US" dirty="0">
                <a:solidFill>
                  <a:srgbClr val="C00000"/>
                </a:solidFill>
              </a:rPr>
              <a:t>例如，函数原型：</a:t>
            </a:r>
            <a:endParaRPr lang="en-US" altLang="zh-CN" dirty="0">
              <a:solidFill>
                <a:srgbClr val="C00000"/>
              </a:solidFill>
            </a:endParaRPr>
          </a:p>
          <a:p>
            <a:pPr lvl="1">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b);</a:t>
            </a:r>
          </a:p>
          <a:p>
            <a:pPr lvl="1"/>
            <a:r>
              <a:rPr lang="zh-CN" altLang="en-US" dirty="0"/>
              <a:t>调用函数时，可以采用如下方式：</a:t>
            </a:r>
            <a:endParaRPr lang="en-US" altLang="zh-CN" dirty="0"/>
          </a:p>
          <a:p>
            <a:pPr lvl="1">
              <a:spcBef>
                <a:spcPts val="0"/>
              </a:spcBef>
              <a:buNone/>
            </a:pPr>
            <a:r>
              <a:rPr lang="en-US" altLang="zh-CN" dirty="0">
                <a:latin typeface="Courier New" pitchFamily="49" charset="0"/>
                <a:cs typeface="Courier New" pitchFamily="49" charset="0"/>
              </a:rPr>
              <a:t>……</a:t>
            </a:r>
          </a:p>
          <a:p>
            <a:pPr lvl="1">
              <a:spcBef>
                <a:spcPts val="0"/>
              </a:spcBef>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main(){</a:t>
            </a:r>
          </a:p>
          <a:p>
            <a:pPr lvl="1">
              <a:spcBef>
                <a:spcPts val="0"/>
              </a:spcBef>
              <a:buNone/>
            </a:pPr>
            <a:r>
              <a:rPr lang="en-US" altLang="zh-CN" b="1" dirty="0">
                <a:solidFill>
                  <a:schemeClr val="tx2"/>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x = 5;	</a:t>
            </a:r>
          </a:p>
          <a:p>
            <a:pPr lvl="1">
              <a:spcBef>
                <a:spcPts val="0"/>
              </a:spcBef>
              <a:buNone/>
            </a:pPr>
            <a:r>
              <a:rPr lang="en-US" altLang="zh-CN"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c=add(1, 4*x+2);</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实参为表达式</a:t>
            </a:r>
            <a:endParaRPr lang="en-US" altLang="zh-CN" b="1" dirty="0">
              <a:solidFill>
                <a:srgbClr val="00B050"/>
              </a:solidFill>
              <a:latin typeface="Courier New" pitchFamily="49" charset="0"/>
              <a:cs typeface="Courier New" pitchFamily="49" charset="0"/>
            </a:endParaRPr>
          </a:p>
          <a:p>
            <a:pPr lvl="1">
              <a:spcBef>
                <a:spcPts val="0"/>
              </a:spcBef>
              <a:buNone/>
            </a:pP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t>
            </a:r>
          </a:p>
          <a:p>
            <a:pPr lvl="1">
              <a:spcBef>
                <a:spcPts val="0"/>
              </a:spcBef>
              <a:buNone/>
            </a:pPr>
            <a:r>
              <a:rPr lang="en-US" altLang="zh-CN" b="1" dirty="0">
                <a:latin typeface="Courier New" pitchFamily="49" charset="0"/>
                <a:cs typeface="Courier New" pitchFamily="49" charset="0"/>
              </a:rPr>
              <a:t>}</a:t>
            </a:r>
          </a:p>
          <a:p>
            <a:pPr lvl="1">
              <a:buNone/>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3290258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p:txBody>
          <a:bodyPr/>
          <a:lstStyle/>
          <a:p>
            <a:r>
              <a:rPr lang="zh-CN" altLang="en-US" dirty="0"/>
              <a:t>按地址传递过程</a:t>
            </a:r>
            <a:endParaRPr lang="en-US" altLang="zh-CN" dirty="0"/>
          </a:p>
          <a:p>
            <a:pPr lvl="1"/>
            <a:r>
              <a:rPr lang="zh-CN" altLang="en-US" dirty="0"/>
              <a:t>发生函数调用，转到函数体执行</a:t>
            </a:r>
            <a:endParaRPr lang="en-US" altLang="zh-CN" dirty="0"/>
          </a:p>
          <a:p>
            <a:pPr lvl="1"/>
            <a:r>
              <a:rPr lang="zh-CN" altLang="en-US" dirty="0"/>
              <a:t>根据代表地址的参数，在以该参数为首地址的空间中进行各种处理</a:t>
            </a:r>
            <a:endParaRPr lang="en-US" altLang="zh-CN" dirty="0"/>
          </a:p>
          <a:p>
            <a:pPr lvl="2"/>
            <a:r>
              <a:rPr lang="zh-CN" altLang="en-US" dirty="0"/>
              <a:t>数组</a:t>
            </a:r>
            <a:endParaRPr lang="en-US" altLang="zh-CN" dirty="0"/>
          </a:p>
          <a:p>
            <a:pPr lvl="2"/>
            <a:r>
              <a:rPr lang="zh-CN" altLang="en-US" dirty="0"/>
              <a:t>指针</a:t>
            </a:r>
            <a:endParaRPr lang="en-US" altLang="zh-CN" dirty="0"/>
          </a:p>
          <a:p>
            <a:pPr lvl="2"/>
            <a:r>
              <a:rPr lang="zh-CN" altLang="en-US" dirty="0"/>
              <a:t>引用</a:t>
            </a:r>
            <a:endParaRPr lang="en-US" altLang="zh-CN" dirty="0"/>
          </a:p>
          <a:p>
            <a:pPr lvl="1"/>
            <a:r>
              <a:rPr lang="zh-CN" altLang="en-US" dirty="0"/>
              <a:t>函数执行完毕，无论是否有返回值，函数体对内存空间进行的修改将保留，对主调函数仍然有效</a:t>
            </a:r>
            <a:endParaRPr lang="en-US" altLang="zh-CN" dirty="0"/>
          </a:p>
          <a:p>
            <a:pPr lvl="2"/>
            <a:r>
              <a:rPr lang="zh-CN" altLang="en-US" dirty="0"/>
              <a:t>实参和形参的地址一致</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40337097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一维数组做参数</a:t>
            </a:r>
          </a:p>
        </p:txBody>
      </p:sp>
      <p:sp>
        <p:nvSpPr>
          <p:cNvPr id="3" name="内容占位符 2"/>
          <p:cNvSpPr>
            <a:spLocks noGrp="1"/>
          </p:cNvSpPr>
          <p:nvPr>
            <p:ph idx="1"/>
          </p:nvPr>
        </p:nvSpPr>
        <p:spPr>
          <a:xfrm>
            <a:off x="457200" y="1844824"/>
            <a:ext cx="8472518" cy="4479776"/>
          </a:xfrm>
        </p:spPr>
        <p:txBody>
          <a:bodyPr/>
          <a:lstStyle/>
          <a:p>
            <a:r>
              <a:rPr lang="zh-CN" altLang="en-US" dirty="0"/>
              <a:t>一维数组作为函数的参数，在形参表中将参数说明为数组，数组大小可以指定，也可以不指定，但是多维数组除了第一维之外，其它维的大小必须指定</a:t>
            </a:r>
            <a:endParaRPr lang="en-US" altLang="zh-CN" dirty="0"/>
          </a:p>
          <a:p>
            <a:pPr lvl="1"/>
            <a:r>
              <a:rPr lang="zh-CN" altLang="en-US" dirty="0"/>
              <a:t>函数原型</a:t>
            </a:r>
            <a:endParaRPr lang="en-US" altLang="zh-CN" dirty="0"/>
          </a:p>
          <a:p>
            <a:pPr lvl="1">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searchArray</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p>
          <a:p>
            <a:pPr lvl="1">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searchArray</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[10],</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p>
          <a:p>
            <a:pPr lvl="1"/>
            <a:r>
              <a:rPr lang="zh-CN" altLang="en-US" dirty="0"/>
              <a:t>函数定义</a:t>
            </a:r>
            <a:endParaRPr lang="en-US" altLang="zh-CN" dirty="0"/>
          </a:p>
          <a:p>
            <a:pPr lvl="1">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searchArray</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b){</a:t>
            </a:r>
          </a:p>
          <a:p>
            <a:pPr lvl="1">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写为</a:t>
            </a:r>
            <a:r>
              <a:rPr lang="en-US" altLang="zh-CN" sz="2000" b="1" dirty="0">
                <a:solidFill>
                  <a:srgbClr val="00B050"/>
                </a:solidFill>
                <a:latin typeface="Courier New" pitchFamily="49" charset="0"/>
                <a:cs typeface="Courier New" pitchFamily="49" charset="0"/>
              </a:rPr>
              <a:t>a[10]</a:t>
            </a:r>
            <a:r>
              <a:rPr lang="zh-CN" altLang="en-US" sz="2000" b="1" dirty="0">
                <a:solidFill>
                  <a:srgbClr val="00B050"/>
                </a:solidFill>
                <a:latin typeface="Courier New" pitchFamily="49" charset="0"/>
                <a:cs typeface="Courier New" pitchFamily="49" charset="0"/>
              </a:rPr>
              <a:t>也可以</a:t>
            </a:r>
            <a:endParaRPr lang="en-US" altLang="zh-CN" sz="2000" b="1" dirty="0">
              <a:solidFill>
                <a:srgbClr val="00B050"/>
              </a:solidFill>
              <a:latin typeface="Courier New" pitchFamily="49" charset="0"/>
              <a:cs typeface="Courier New" pitchFamily="49" charset="0"/>
            </a:endParaRPr>
          </a:p>
          <a:p>
            <a:pPr lvl="1">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a[b];</a:t>
            </a:r>
          </a:p>
          <a:p>
            <a:pPr lvl="1">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9234571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多维数组做参数</a:t>
            </a:r>
          </a:p>
        </p:txBody>
      </p:sp>
      <p:sp>
        <p:nvSpPr>
          <p:cNvPr id="3" name="内容占位符 2"/>
          <p:cNvSpPr>
            <a:spLocks noGrp="1"/>
          </p:cNvSpPr>
          <p:nvPr>
            <p:ph idx="1"/>
          </p:nvPr>
        </p:nvSpPr>
        <p:spPr>
          <a:xfrm>
            <a:off x="457200" y="1844824"/>
            <a:ext cx="8153400" cy="4656010"/>
          </a:xfrm>
        </p:spPr>
        <p:txBody>
          <a:bodyPr/>
          <a:lstStyle/>
          <a:p>
            <a:r>
              <a:rPr lang="zh-CN" altLang="en-US" dirty="0"/>
              <a:t>多维数组（以二维数组为例）作为函数的参数，参数表的数组参数可以写为</a:t>
            </a:r>
            <a:endParaRPr lang="en-US" altLang="zh-CN" dirty="0"/>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a:t>
            </a:r>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[10];</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a[10][10];</a:t>
            </a:r>
          </a:p>
          <a:p>
            <a:pPr lvl="1">
              <a:buNone/>
            </a:pPr>
            <a:r>
              <a:rPr lang="zh-CN" altLang="en-US" dirty="0">
                <a:solidFill>
                  <a:srgbClr val="FF0000"/>
                </a:solidFill>
              </a:rPr>
              <a:t>但不可以写为：</a:t>
            </a:r>
            <a:endParaRPr lang="en-US" altLang="zh-CN" dirty="0">
              <a:solidFill>
                <a:srgbClr val="FF0000"/>
              </a:solidFill>
            </a:endParaRP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a[20][];</a:t>
            </a:r>
          </a:p>
          <a:p>
            <a:pPr lvl="1"/>
            <a:r>
              <a:rPr lang="zh-CN" altLang="en-US" dirty="0"/>
              <a:t>一维数组以及多维数组的第一维大小，</a:t>
            </a:r>
            <a:r>
              <a:rPr lang="zh-CN" altLang="en-US" dirty="0">
                <a:solidFill>
                  <a:srgbClr val="FF0000"/>
                </a:solidFill>
              </a:rPr>
              <a:t>形参、实参</a:t>
            </a:r>
            <a:r>
              <a:rPr lang="zh-CN" altLang="en-US" dirty="0"/>
              <a:t>可以</a:t>
            </a:r>
            <a:r>
              <a:rPr lang="zh-CN" altLang="en-US" dirty="0">
                <a:solidFill>
                  <a:srgbClr val="FF0000"/>
                </a:solidFill>
              </a:rPr>
              <a:t>不对应</a:t>
            </a:r>
            <a:endParaRPr lang="en-US" altLang="zh-CN" dirty="0">
              <a:solidFill>
                <a:srgbClr val="FF0000"/>
              </a:solidFill>
            </a:endParaRPr>
          </a:p>
          <a:p>
            <a:pPr lvl="2"/>
            <a:r>
              <a:rPr lang="zh-CN" altLang="en-US" dirty="0"/>
              <a:t>实参为</a:t>
            </a:r>
            <a:r>
              <a:rPr lang="en-US" altLang="zh-CN" dirty="0"/>
              <a:t>a[10]</a:t>
            </a:r>
            <a:r>
              <a:rPr lang="zh-CN" altLang="en-US" dirty="0"/>
              <a:t>，形参可以定义为</a:t>
            </a:r>
            <a:r>
              <a:rPr lang="en-US" altLang="zh-CN" dirty="0"/>
              <a:t>x[6]</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3241878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数组做参数的传递过程</a:t>
            </a:r>
          </a:p>
        </p:txBody>
      </p:sp>
      <p:sp>
        <p:nvSpPr>
          <p:cNvPr id="3" name="内容占位符 2"/>
          <p:cNvSpPr>
            <a:spLocks noGrp="1"/>
          </p:cNvSpPr>
          <p:nvPr>
            <p:ph idx="1"/>
          </p:nvPr>
        </p:nvSpPr>
        <p:spPr/>
        <p:txBody>
          <a:bodyPr/>
          <a:lstStyle/>
          <a:p>
            <a:r>
              <a:rPr lang="zh-CN" altLang="en-US" dirty="0"/>
              <a:t>数组作为函数参数，是将实参数组的</a:t>
            </a:r>
            <a:r>
              <a:rPr lang="zh-CN" altLang="en-US" dirty="0">
                <a:solidFill>
                  <a:srgbClr val="C00000"/>
                </a:solidFill>
              </a:rPr>
              <a:t>首地址</a:t>
            </a:r>
            <a:r>
              <a:rPr lang="zh-CN" altLang="en-US" dirty="0"/>
              <a:t>传递给形参，而不是将数组的所有元素传递给形参</a:t>
            </a:r>
            <a:endParaRPr lang="en-US" altLang="zh-CN" dirty="0"/>
          </a:p>
          <a:p>
            <a:pPr lvl="1"/>
            <a:r>
              <a:rPr lang="zh-CN" altLang="en-US" dirty="0"/>
              <a:t>在函数体中，根据形参数组</a:t>
            </a:r>
            <a:r>
              <a:rPr lang="zh-CN" altLang="en-US" dirty="0">
                <a:solidFill>
                  <a:srgbClr val="C00000"/>
                </a:solidFill>
              </a:rPr>
              <a:t>首地址</a:t>
            </a:r>
            <a:r>
              <a:rPr lang="zh-CN" altLang="en-US" dirty="0"/>
              <a:t>和下标指示的</a:t>
            </a:r>
            <a:r>
              <a:rPr lang="zh-CN" altLang="en-US" dirty="0">
                <a:solidFill>
                  <a:srgbClr val="C00000"/>
                </a:solidFill>
              </a:rPr>
              <a:t>偏移量</a:t>
            </a:r>
            <a:r>
              <a:rPr lang="zh-CN" altLang="en-US" dirty="0"/>
              <a:t>访问数组元素</a:t>
            </a:r>
            <a:endParaRPr lang="en-US" altLang="zh-CN" dirty="0"/>
          </a:p>
          <a:p>
            <a:pPr lvl="1"/>
            <a:r>
              <a:rPr lang="zh-CN" altLang="en-US" dirty="0"/>
              <a:t>能够表示地址的数据类型</a:t>
            </a:r>
            <a:endParaRPr lang="en-US" altLang="zh-CN" dirty="0"/>
          </a:p>
          <a:p>
            <a:pPr lvl="2"/>
            <a:r>
              <a:rPr lang="zh-CN" altLang="en-US" dirty="0" smtClean="0"/>
              <a:t>数组（数组名）</a:t>
            </a:r>
            <a:endParaRPr lang="en-US" altLang="zh-CN" dirty="0"/>
          </a:p>
          <a:p>
            <a:pPr lvl="3"/>
            <a:r>
              <a:rPr lang="zh-CN" altLang="en-US" dirty="0"/>
              <a:t>首地址（第一个元素的地址）</a:t>
            </a:r>
            <a:endParaRPr lang="en-US" altLang="zh-CN" dirty="0"/>
          </a:p>
          <a:p>
            <a:pPr lvl="2"/>
            <a:r>
              <a:rPr lang="zh-CN" altLang="en-US" dirty="0" smtClean="0"/>
              <a:t>指针（指针变量）</a:t>
            </a:r>
            <a:endParaRPr lang="en-US" altLang="zh-CN" dirty="0"/>
          </a:p>
          <a:p>
            <a:pPr lvl="3"/>
            <a:r>
              <a:rPr lang="zh-CN" altLang="en-US" dirty="0"/>
              <a:t>赋值传递的是地址</a:t>
            </a:r>
            <a:endParaRPr lang="en-US" altLang="zh-CN" dirty="0"/>
          </a:p>
          <a:p>
            <a:pPr lvl="2"/>
            <a:r>
              <a:rPr lang="zh-CN" altLang="en-US" dirty="0" smtClean="0"/>
              <a:t>取地址表达式</a:t>
            </a:r>
            <a:endParaRPr lang="en-US" altLang="zh-CN" dirty="0" smtClean="0"/>
          </a:p>
          <a:p>
            <a:pPr lvl="2"/>
            <a:r>
              <a:rPr lang="zh-CN" altLang="en-US" dirty="0" smtClean="0"/>
              <a:t>字符串字面值常量</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09853960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1125488"/>
          </a:xfrm>
        </p:spPr>
        <p:txBody>
          <a:bodyPr/>
          <a:lstStyle/>
          <a:p>
            <a:r>
              <a:rPr lang="en-US" altLang="zh-CN" dirty="0">
                <a:solidFill>
                  <a:srgbClr val="C00000"/>
                </a:solidFill>
              </a:rPr>
              <a:t>【</a:t>
            </a:r>
            <a:r>
              <a:rPr lang="zh-CN" altLang="en-US" dirty="0">
                <a:solidFill>
                  <a:srgbClr val="C00000"/>
                </a:solidFill>
              </a:rPr>
              <a:t>例</a:t>
            </a:r>
            <a:r>
              <a:rPr lang="en-US" altLang="zh-CN" dirty="0" smtClean="0">
                <a:solidFill>
                  <a:srgbClr val="C00000"/>
                </a:solidFill>
              </a:rPr>
              <a:t>5.9】</a:t>
            </a:r>
            <a:r>
              <a:rPr lang="zh-CN" altLang="en-US" dirty="0">
                <a:solidFill>
                  <a:srgbClr val="C00000"/>
                </a:solidFill>
              </a:rPr>
              <a:t>一维数组作参数举例：设计函数，实现两个字符数组的连接。</a:t>
            </a:r>
            <a:endParaRPr lang="en-US" altLang="zh-CN" dirty="0">
              <a:solidFill>
                <a:srgbClr val="C00000"/>
              </a:solidFill>
            </a:endParaRPr>
          </a:p>
          <a:p>
            <a:pPr>
              <a:buNone/>
            </a:pPr>
            <a:endParaRPr lang="en-US" altLang="zh-CN" dirty="0"/>
          </a:p>
          <a:p>
            <a:pPr>
              <a:buNone/>
            </a:pPr>
            <a:endParaRPr lang="en-US" altLang="zh-CN" dirty="0"/>
          </a:p>
          <a:p>
            <a:pPr>
              <a:buNone/>
            </a:pPr>
            <a:endParaRPr lang="en-US" altLang="zh-CN" dirty="0"/>
          </a:p>
        </p:txBody>
      </p:sp>
      <p:sp>
        <p:nvSpPr>
          <p:cNvPr id="7" name="矩形 6"/>
          <p:cNvSpPr/>
          <p:nvPr/>
        </p:nvSpPr>
        <p:spPr>
          <a:xfrm>
            <a:off x="1043608" y="2348880"/>
            <a:ext cx="7286676" cy="4154984"/>
          </a:xfrm>
          <a:prstGeom prst="rect">
            <a:avLst/>
          </a:prstGeom>
        </p:spPr>
        <p:txBody>
          <a:bodyPr wrap="square">
            <a:spAutoFit/>
          </a:bodyPr>
          <a:lstStyle/>
          <a:p>
            <a:pPr algn="just"/>
            <a:r>
              <a:rPr kumimoji="1" lang="en-US" altLang="zh-CN" sz="2400" b="1" dirty="0">
                <a:solidFill>
                  <a:srgbClr val="0000FF"/>
                </a:solidFill>
                <a:latin typeface="Courier New" pitchFamily="49" charset="0"/>
                <a:ea typeface="宋体" charset="-122"/>
                <a:cs typeface="Courier New" pitchFamily="49" charset="0"/>
              </a:rPr>
              <a:t>#include</a:t>
            </a:r>
            <a:r>
              <a:rPr kumimoji="1" lang="en-US" altLang="zh-CN" sz="2400" b="1" dirty="0">
                <a:latin typeface="Courier New" pitchFamily="49" charset="0"/>
                <a:ea typeface="宋体" charset="-122"/>
                <a:cs typeface="Courier New" pitchFamily="49" charset="0"/>
              </a:rPr>
              <a:t>&lt;</a:t>
            </a:r>
            <a:r>
              <a:rPr kumimoji="1" lang="en-US" altLang="zh-CN" sz="2400" b="1" dirty="0" err="1">
                <a:latin typeface="Courier New" pitchFamily="49" charset="0"/>
                <a:ea typeface="宋体" charset="-122"/>
                <a:cs typeface="Courier New" pitchFamily="49" charset="0"/>
              </a:rPr>
              <a:t>iostream</a:t>
            </a:r>
            <a:r>
              <a:rPr kumimoji="1" lang="en-US" altLang="zh-CN" sz="2400" b="1" dirty="0">
                <a:latin typeface="Courier New" pitchFamily="49" charset="0"/>
                <a:ea typeface="宋体" charset="-122"/>
                <a:cs typeface="Courier New" pitchFamily="49" charset="0"/>
              </a:rPr>
              <a:t>&gt;</a:t>
            </a:r>
          </a:p>
          <a:p>
            <a:pPr algn="just"/>
            <a:r>
              <a:rPr kumimoji="1" lang="en-US" altLang="zh-CN" sz="2400" b="1" dirty="0">
                <a:solidFill>
                  <a:srgbClr val="0000FF"/>
                </a:solidFill>
                <a:latin typeface="Courier New" pitchFamily="49" charset="0"/>
                <a:ea typeface="宋体" charset="-122"/>
                <a:cs typeface="Courier New" pitchFamily="49" charset="0"/>
              </a:rPr>
              <a:t>using namespace </a:t>
            </a:r>
            <a:r>
              <a:rPr kumimoji="1" lang="en-US" altLang="zh-CN" sz="2400" b="1" dirty="0">
                <a:latin typeface="Courier New" pitchFamily="49" charset="0"/>
                <a:ea typeface="宋体" charset="-122"/>
                <a:cs typeface="Courier New" pitchFamily="49" charset="0"/>
              </a:rPr>
              <a:t>std;</a:t>
            </a:r>
          </a:p>
          <a:p>
            <a:pPr algn="just"/>
            <a:r>
              <a:rPr kumimoji="1" lang="en-US" altLang="zh-CN" sz="2400" b="1" dirty="0">
                <a:solidFill>
                  <a:srgbClr val="0000FF"/>
                </a:solidFill>
                <a:latin typeface="Courier New" pitchFamily="49" charset="0"/>
                <a:ea typeface="宋体" charset="-122"/>
                <a:cs typeface="Courier New" pitchFamily="49" charset="0"/>
              </a:rPr>
              <a:t>void</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strcat</a:t>
            </a:r>
            <a:r>
              <a:rPr kumimoji="1" lang="en-US" altLang="zh-CN" sz="2400" b="1" dirty="0">
                <a:latin typeface="Courier New" pitchFamily="49" charset="0"/>
                <a:ea typeface="宋体" charset="-122"/>
                <a:cs typeface="Courier New" pitchFamily="49" charset="0"/>
              </a:rPr>
              <a:t>(</a:t>
            </a:r>
            <a:r>
              <a:rPr kumimoji="1" lang="en-US" altLang="zh-CN" sz="2400" b="1" dirty="0">
                <a:solidFill>
                  <a:srgbClr val="0000FF"/>
                </a:solidFill>
                <a:latin typeface="Courier New" pitchFamily="49" charset="0"/>
                <a:ea typeface="宋体" charset="-122"/>
                <a:cs typeface="Courier New" pitchFamily="49" charset="0"/>
              </a:rPr>
              <a:t>char</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latin typeface="Courier New" pitchFamily="49" charset="0"/>
                <a:ea typeface="宋体" charset="-122"/>
                <a:cs typeface="Courier New" pitchFamily="49" charset="0"/>
              </a:rPr>
              <a:t>s[],</a:t>
            </a:r>
            <a:r>
              <a:rPr kumimoji="1" lang="en-US" altLang="zh-CN" sz="2400" b="1" dirty="0">
                <a:solidFill>
                  <a:srgbClr val="0000FF"/>
                </a:solidFill>
                <a:latin typeface="Courier New" pitchFamily="49" charset="0"/>
                <a:ea typeface="宋体" charset="-122"/>
                <a:cs typeface="Courier New" pitchFamily="49" charset="0"/>
              </a:rPr>
              <a:t>char</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ct</a:t>
            </a:r>
            <a:r>
              <a:rPr kumimoji="1" lang="en-US" altLang="zh-CN" sz="2400" b="1" dirty="0">
                <a:latin typeface="Courier New" pitchFamily="49" charset="0"/>
                <a:ea typeface="宋体" charset="-122"/>
                <a:cs typeface="Courier New" pitchFamily="49" charset="0"/>
              </a:rPr>
              <a:t>[])</a:t>
            </a:r>
          </a:p>
          <a:p>
            <a:pPr algn="just"/>
            <a:r>
              <a:rPr kumimoji="1" lang="en-US" altLang="zh-CN" sz="2400" b="1" dirty="0">
                <a:latin typeface="Courier New" pitchFamily="49" charset="0"/>
                <a:ea typeface="宋体" charset="-122"/>
                <a:cs typeface="Courier New" pitchFamily="49" charset="0"/>
              </a:rPr>
              <a:t>{</a:t>
            </a:r>
          </a:p>
          <a:p>
            <a:pPr algn="just"/>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solidFill>
                  <a:srgbClr val="0000FF"/>
                </a:solidFill>
                <a:latin typeface="Courier New" pitchFamily="49" charset="0"/>
                <a:ea typeface="宋体" charset="-122"/>
                <a:cs typeface="Courier New" pitchFamily="49" charset="0"/>
              </a:rPr>
              <a:t>int</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i</a:t>
            </a:r>
            <a:r>
              <a:rPr kumimoji="1" lang="en-US" altLang="zh-CN" sz="2400" b="1" dirty="0">
                <a:latin typeface="Courier New" pitchFamily="49" charset="0"/>
                <a:ea typeface="宋体" charset="-122"/>
                <a:cs typeface="Courier New" pitchFamily="49" charset="0"/>
              </a:rPr>
              <a:t>=0,j=0;</a:t>
            </a:r>
          </a:p>
          <a:p>
            <a:pPr algn="just"/>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00FF"/>
                </a:solidFill>
                <a:latin typeface="Courier New" pitchFamily="49" charset="0"/>
                <a:ea typeface="宋体" charset="-122"/>
                <a:cs typeface="Courier New" pitchFamily="49" charset="0"/>
              </a:rPr>
              <a:t>while</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latin typeface="Courier New" pitchFamily="49" charset="0"/>
                <a:ea typeface="宋体" charset="-122"/>
                <a:cs typeface="Courier New" pitchFamily="49" charset="0"/>
              </a:rPr>
              <a:t>(s[</a:t>
            </a:r>
            <a:r>
              <a:rPr kumimoji="1" lang="en-US" altLang="zh-CN" sz="2400" b="1" dirty="0" err="1">
                <a:latin typeface="Courier New" pitchFamily="49" charset="0"/>
                <a:ea typeface="宋体" charset="-122"/>
                <a:cs typeface="Courier New" pitchFamily="49" charset="0"/>
              </a:rPr>
              <a:t>i</a:t>
            </a:r>
            <a:r>
              <a:rPr kumimoji="1" lang="en-US" altLang="zh-CN" sz="2400" b="1" dirty="0">
                <a:latin typeface="Courier New" pitchFamily="49" charset="0"/>
                <a:ea typeface="宋体" charset="-122"/>
                <a:cs typeface="Courier New" pitchFamily="49" charset="0"/>
              </a:rPr>
              <a:t>]!=0) </a:t>
            </a:r>
          </a:p>
          <a:p>
            <a:pPr algn="just"/>
            <a:r>
              <a:rPr kumimoji="1" lang="en-US" altLang="zh-CN" sz="2400" b="1" dirty="0">
                <a:latin typeface="Courier New" pitchFamily="49" charset="0"/>
                <a:cs typeface="Courier New" pitchFamily="49" charset="0"/>
              </a:rPr>
              <a:t>	</a:t>
            </a:r>
            <a:r>
              <a:rPr kumimoji="1" lang="en-US" altLang="zh-CN" sz="2400" b="1" dirty="0" err="1">
                <a:latin typeface="Courier New" pitchFamily="49" charset="0"/>
                <a:ea typeface="宋体" charset="-122"/>
                <a:cs typeface="Courier New" pitchFamily="49" charset="0"/>
              </a:rPr>
              <a:t>i</a:t>
            </a:r>
            <a:r>
              <a:rPr kumimoji="1" lang="en-US" altLang="zh-CN" sz="2400" b="1" dirty="0">
                <a:latin typeface="Courier New" pitchFamily="49" charset="0"/>
                <a:ea typeface="宋体" charset="-122"/>
                <a:cs typeface="Courier New" pitchFamily="49" charset="0"/>
              </a:rPr>
              <a:t>++;</a:t>
            </a:r>
          </a:p>
          <a:p>
            <a:pPr algn="just"/>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00FF"/>
                </a:solidFill>
                <a:latin typeface="Courier New" pitchFamily="49" charset="0"/>
                <a:ea typeface="宋体" charset="-122"/>
                <a:cs typeface="Courier New" pitchFamily="49" charset="0"/>
              </a:rPr>
              <a:t>while</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latin typeface="Courier New" pitchFamily="49" charset="0"/>
                <a:ea typeface="宋体" charset="-122"/>
                <a:cs typeface="Courier New" pitchFamily="49" charset="0"/>
              </a:rPr>
              <a:t>(ct[j]!=0)</a:t>
            </a:r>
          </a:p>
          <a:p>
            <a:pPr algn="just"/>
            <a:r>
              <a:rPr kumimoji="1" lang="en-US" altLang="zh-CN" sz="2400" b="1" dirty="0">
                <a:latin typeface="Courier New" pitchFamily="49" charset="0"/>
                <a:ea typeface="宋体" charset="-122"/>
                <a:cs typeface="Courier New" pitchFamily="49" charset="0"/>
              </a:rPr>
              <a:t>    	s[</a:t>
            </a:r>
            <a:r>
              <a:rPr kumimoji="1" lang="en-US" altLang="zh-CN" sz="2400" b="1" dirty="0" err="1">
                <a:latin typeface="Courier New" pitchFamily="49" charset="0"/>
                <a:ea typeface="宋体" charset="-122"/>
                <a:cs typeface="Courier New" pitchFamily="49" charset="0"/>
              </a:rPr>
              <a:t>i</a:t>
            </a:r>
            <a:r>
              <a:rPr kumimoji="1" lang="en-US" altLang="zh-CN" sz="2400" b="1" dirty="0">
                <a:latin typeface="Courier New" pitchFamily="49" charset="0"/>
                <a:ea typeface="宋体" charset="-122"/>
                <a:cs typeface="Courier New" pitchFamily="49" charset="0"/>
              </a:rPr>
              <a:t>++]=ct[j++];</a:t>
            </a:r>
          </a:p>
          <a:p>
            <a:pPr algn="just"/>
            <a:r>
              <a:rPr kumimoji="1" lang="en-US" altLang="zh-CN" sz="2400" b="1" dirty="0">
                <a:latin typeface="Courier New" pitchFamily="49" charset="0"/>
                <a:ea typeface="宋体" charset="-122"/>
                <a:cs typeface="Courier New" pitchFamily="49" charset="0"/>
              </a:rPr>
              <a:t>  s[</a:t>
            </a:r>
            <a:r>
              <a:rPr kumimoji="1" lang="en-US" altLang="zh-CN" sz="2400" b="1" dirty="0" err="1">
                <a:latin typeface="Courier New" pitchFamily="49" charset="0"/>
                <a:ea typeface="宋体" charset="-122"/>
                <a:cs typeface="Courier New" pitchFamily="49" charset="0"/>
              </a:rPr>
              <a:t>i</a:t>
            </a:r>
            <a:r>
              <a:rPr kumimoji="1" lang="en-US" altLang="zh-CN" sz="2400" b="1" dirty="0">
                <a:latin typeface="Courier New" pitchFamily="49" charset="0"/>
                <a:ea typeface="宋体" charset="-122"/>
                <a:cs typeface="Courier New" pitchFamily="49" charset="0"/>
              </a:rPr>
              <a:t>]='\0';</a:t>
            </a:r>
          </a:p>
          <a:p>
            <a:pPr algn="just"/>
            <a:r>
              <a:rPr kumimoji="1" lang="en-US" altLang="zh-CN" sz="2400" b="1" dirty="0">
                <a:latin typeface="Courier New" pitchFamily="49" charset="0"/>
                <a:ea typeface="宋体" charset="-122"/>
                <a:cs typeface="Courier New" pitchFamily="49" charset="0"/>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5131327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27584" y="1772816"/>
            <a:ext cx="7358114" cy="3108543"/>
          </a:xfrm>
          <a:prstGeom prst="rect">
            <a:avLst/>
          </a:prstGeom>
        </p:spPr>
        <p:txBody>
          <a:bodyPr wrap="square">
            <a:spAutoFit/>
          </a:bodyPr>
          <a:lstStyle/>
          <a:p>
            <a:pPr algn="just"/>
            <a:r>
              <a:rPr kumimoji="1" lang="en-US" altLang="zh-CN" sz="2800" b="1" dirty="0" err="1">
                <a:solidFill>
                  <a:srgbClr val="0000FF"/>
                </a:solidFill>
                <a:latin typeface="Courier New" pitchFamily="49" charset="0"/>
                <a:ea typeface="宋体" charset="-122"/>
                <a:cs typeface="Courier New" pitchFamily="49" charset="0"/>
              </a:rPr>
              <a:t>int</a:t>
            </a:r>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main (</a:t>
            </a:r>
            <a:r>
              <a:rPr kumimoji="1" lang="en-US" altLang="zh-CN" sz="2800" b="1" dirty="0">
                <a:solidFill>
                  <a:srgbClr val="0000FF"/>
                </a:solidFill>
                <a:latin typeface="Courier New" pitchFamily="49" charset="0"/>
                <a:ea typeface="宋体" charset="-122"/>
                <a:cs typeface="Courier New" pitchFamily="49" charset="0"/>
              </a:rPr>
              <a:t>void</a:t>
            </a:r>
            <a:r>
              <a:rPr kumimoji="1" lang="en-US" altLang="zh-CN" sz="2800" b="1" dirty="0">
                <a:latin typeface="Courier New" pitchFamily="49" charset="0"/>
                <a:ea typeface="宋体" charset="-122"/>
                <a:cs typeface="Courier New" pitchFamily="49" charset="0"/>
              </a:rPr>
              <a:t>){</a:t>
            </a:r>
          </a:p>
          <a:p>
            <a:pPr algn="just"/>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solidFill>
                  <a:srgbClr val="0000FF"/>
                </a:solidFill>
                <a:latin typeface="Courier New" pitchFamily="49" charset="0"/>
                <a:ea typeface="宋体" charset="-122"/>
                <a:cs typeface="Courier New" pitchFamily="49" charset="0"/>
              </a:rPr>
              <a:t>char</a:t>
            </a:r>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a[40]="</a:t>
            </a:r>
            <a:r>
              <a:rPr kumimoji="1" lang="zh-CN" altLang="en-US" sz="2800" b="1" dirty="0">
                <a:latin typeface="Courier New" pitchFamily="49" charset="0"/>
                <a:ea typeface="宋体" charset="-122"/>
                <a:cs typeface="Courier New" pitchFamily="49" charset="0"/>
              </a:rPr>
              <a:t>李明</a:t>
            </a:r>
            <a:r>
              <a:rPr kumimoji="1" lang="en-US" altLang="zh-CN" sz="2800" b="1" dirty="0">
                <a:latin typeface="Courier New" pitchFamily="49" charset="0"/>
                <a:ea typeface="宋体" charset="-122"/>
                <a:cs typeface="Courier New" pitchFamily="49" charset="0"/>
              </a:rPr>
              <a:t>";</a:t>
            </a:r>
          </a:p>
          <a:p>
            <a:pPr algn="just"/>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solidFill>
                  <a:srgbClr val="0000FF"/>
                </a:solidFill>
                <a:latin typeface="Courier New" pitchFamily="49" charset="0"/>
                <a:ea typeface="宋体" charset="-122"/>
                <a:cs typeface="Courier New" pitchFamily="49" charset="0"/>
              </a:rPr>
              <a:t>char</a:t>
            </a:r>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b[20]="</a:t>
            </a:r>
            <a:r>
              <a:rPr kumimoji="1" lang="zh-CN" altLang="en-US" sz="2800" b="1" dirty="0">
                <a:latin typeface="Courier New" pitchFamily="49" charset="0"/>
                <a:ea typeface="宋体" charset="-122"/>
                <a:cs typeface="Courier New" pitchFamily="49" charset="0"/>
              </a:rPr>
              <a:t>是东南大学学生</a:t>
            </a:r>
            <a:r>
              <a:rPr kumimoji="1" lang="en-US" altLang="zh-CN" sz="2800" b="1" dirty="0">
                <a:latin typeface="Courier New" pitchFamily="49" charset="0"/>
                <a:ea typeface="宋体" charset="-122"/>
                <a:cs typeface="Courier New" pitchFamily="49" charset="0"/>
              </a:rPr>
              <a:t>";</a:t>
            </a:r>
          </a:p>
          <a:p>
            <a:pPr algn="just"/>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strcat</a:t>
            </a:r>
            <a:r>
              <a:rPr kumimoji="1" lang="en-US" altLang="zh-CN" sz="2800" b="1" dirty="0">
                <a:latin typeface="Courier New" pitchFamily="49" charset="0"/>
                <a:ea typeface="宋体" charset="-122"/>
                <a:cs typeface="Courier New" pitchFamily="49" charset="0"/>
              </a:rPr>
              <a:t>(</a:t>
            </a:r>
            <a:r>
              <a:rPr kumimoji="1" lang="en-US" altLang="zh-CN" sz="2800" b="1" dirty="0" err="1">
                <a:latin typeface="Courier New" pitchFamily="49" charset="0"/>
                <a:ea typeface="宋体" charset="-122"/>
                <a:cs typeface="Courier New" pitchFamily="49" charset="0"/>
              </a:rPr>
              <a:t>a,b</a:t>
            </a:r>
            <a:r>
              <a:rPr kumimoji="1" lang="en-US" altLang="zh-CN" sz="2800" b="1" dirty="0">
                <a:latin typeface="Courier New" pitchFamily="49" charset="0"/>
                <a:ea typeface="宋体" charset="-122"/>
                <a:cs typeface="Courier New" pitchFamily="49" charset="0"/>
              </a:rPr>
              <a:t>);</a:t>
            </a:r>
            <a:r>
              <a:rPr kumimoji="1" lang="en-US" altLang="zh-CN" sz="2800" b="1" dirty="0">
                <a:solidFill>
                  <a:srgbClr val="00B050"/>
                </a:solidFill>
                <a:latin typeface="Courier New" pitchFamily="49" charset="0"/>
                <a:ea typeface="宋体" charset="-122"/>
                <a:cs typeface="Courier New" pitchFamily="49" charset="0"/>
              </a:rPr>
              <a:t>//</a:t>
            </a:r>
            <a:r>
              <a:rPr kumimoji="1" lang="zh-CN" altLang="en-US" sz="2800" b="1" dirty="0">
                <a:solidFill>
                  <a:srgbClr val="00B050"/>
                </a:solidFill>
                <a:latin typeface="Courier New" pitchFamily="49" charset="0"/>
                <a:ea typeface="宋体" charset="-122"/>
                <a:cs typeface="Courier New" pitchFamily="49" charset="0"/>
              </a:rPr>
              <a:t>实参为数组名</a:t>
            </a:r>
            <a:endParaRPr kumimoji="1" lang="en-US" altLang="zh-CN" sz="2800" b="1" dirty="0">
              <a:solidFill>
                <a:srgbClr val="00B050"/>
              </a:solidFill>
              <a:latin typeface="Courier New" pitchFamily="49" charset="0"/>
              <a:ea typeface="宋体" charset="-122"/>
              <a:cs typeface="Courier New" pitchFamily="49" charset="0"/>
            </a:endParaRPr>
          </a:p>
          <a:p>
            <a:pPr algn="just"/>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cout</a:t>
            </a:r>
            <a:r>
              <a:rPr kumimoji="1" lang="en-US" altLang="zh-CN" sz="2800" b="1" dirty="0">
                <a:latin typeface="Courier New" pitchFamily="49" charset="0"/>
                <a:ea typeface="宋体" charset="-122"/>
                <a:cs typeface="Courier New" pitchFamily="49" charset="0"/>
              </a:rPr>
              <a:t>&lt;&lt;a&lt;&lt;</a:t>
            </a:r>
            <a:r>
              <a:rPr kumimoji="1" lang="en-US" altLang="zh-CN" sz="2800" b="1" dirty="0" err="1">
                <a:latin typeface="Courier New" pitchFamily="49" charset="0"/>
                <a:ea typeface="宋体" charset="-122"/>
                <a:cs typeface="Courier New" pitchFamily="49" charset="0"/>
              </a:rPr>
              <a:t>endl</a:t>
            </a:r>
            <a:r>
              <a:rPr kumimoji="1" lang="en-US" altLang="zh-CN" sz="2800" b="1" dirty="0">
                <a:latin typeface="Courier New" pitchFamily="49" charset="0"/>
                <a:ea typeface="宋体" charset="-122"/>
                <a:cs typeface="Courier New" pitchFamily="49" charset="0"/>
              </a:rPr>
              <a:t>;</a:t>
            </a:r>
            <a:r>
              <a:rPr kumimoji="1" lang="en-US" altLang="zh-CN" sz="2800" b="1" dirty="0">
                <a:solidFill>
                  <a:srgbClr val="00B050"/>
                </a:solidFill>
                <a:latin typeface="Courier New" pitchFamily="49" charset="0"/>
                <a:ea typeface="宋体" charset="-122"/>
                <a:cs typeface="Courier New" pitchFamily="49" charset="0"/>
              </a:rPr>
              <a:t>//</a:t>
            </a:r>
            <a:r>
              <a:rPr kumimoji="1" lang="zh-CN" altLang="en-US" sz="2800" b="1" dirty="0">
                <a:solidFill>
                  <a:srgbClr val="00B050"/>
                </a:solidFill>
                <a:latin typeface="Courier New" pitchFamily="49" charset="0"/>
                <a:ea typeface="宋体" charset="-122"/>
                <a:cs typeface="Courier New" pitchFamily="49" charset="0"/>
              </a:rPr>
              <a:t>打印字符数组</a:t>
            </a:r>
            <a:r>
              <a:rPr kumimoji="1" lang="en-US" altLang="zh-CN" sz="2800" b="1" dirty="0">
                <a:solidFill>
                  <a:srgbClr val="00B050"/>
                </a:solidFill>
                <a:latin typeface="Courier New" pitchFamily="49" charset="0"/>
                <a:ea typeface="宋体" charset="-122"/>
                <a:cs typeface="Courier New" pitchFamily="49" charset="0"/>
              </a:rPr>
              <a:t>a</a:t>
            </a:r>
          </a:p>
          <a:p>
            <a:pPr algn="just"/>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solidFill>
                  <a:srgbClr val="0000FF"/>
                </a:solidFill>
                <a:latin typeface="Courier New" pitchFamily="49" charset="0"/>
                <a:ea typeface="宋体" charset="-122"/>
                <a:cs typeface="Courier New" pitchFamily="49" charset="0"/>
              </a:rPr>
              <a:t>return</a:t>
            </a:r>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0;</a:t>
            </a:r>
          </a:p>
          <a:p>
            <a:pPr algn="just"/>
            <a:r>
              <a:rPr kumimoji="1" lang="en-US" altLang="zh-CN" sz="2800" b="1" dirty="0">
                <a:latin typeface="Courier New" pitchFamily="49" charset="0"/>
                <a:ea typeface="宋体" charset="-122"/>
                <a:cs typeface="Courier New" pitchFamily="49" charset="0"/>
              </a:rPr>
              <a:t>}</a:t>
            </a: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1144265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00808"/>
            <a:ext cx="8229600" cy="472856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smtClean="0">
                <a:solidFill>
                  <a:srgbClr val="C00000"/>
                </a:solidFill>
              </a:rPr>
              <a:t>5.10】</a:t>
            </a:r>
            <a:r>
              <a:rPr lang="zh-CN" altLang="en-US" dirty="0">
                <a:solidFill>
                  <a:srgbClr val="C00000"/>
                </a:solidFill>
              </a:rPr>
              <a:t>多维数组做函数参数举例：设计函数，实现矩阵的转置和矩阵乘法，并在主函数中验证</a:t>
            </a:r>
            <a:endParaRPr lang="en-US" altLang="zh-CN" dirty="0">
              <a:solidFill>
                <a:srgbClr val="C00000"/>
              </a:solidFill>
            </a:endParaRPr>
          </a:p>
          <a:p>
            <a:pPr lvl="1"/>
            <a:r>
              <a:rPr lang="zh-CN" altLang="en-US" dirty="0"/>
              <a:t>用二维数组存储矩阵</a:t>
            </a:r>
            <a:endParaRPr lang="en-US" altLang="zh-CN" dirty="0"/>
          </a:p>
          <a:p>
            <a:pPr lvl="1"/>
            <a:r>
              <a:rPr lang="zh-CN" altLang="en-US" dirty="0"/>
              <a:t>由于数组作为参数，传递的是</a:t>
            </a:r>
            <a:r>
              <a:rPr lang="zh-CN" altLang="en-US" dirty="0">
                <a:solidFill>
                  <a:srgbClr val="C00000"/>
                </a:solidFill>
              </a:rPr>
              <a:t>数组的首地址</a:t>
            </a:r>
            <a:r>
              <a:rPr lang="zh-CN" altLang="en-US" dirty="0"/>
              <a:t>，因此，在函数中对作为形参的数组进行的操作，能够直接反映到实参数组中</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3137737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Rot="1" noChangeArrowheads="1"/>
          </p:cNvSpPr>
          <p:nvPr/>
        </p:nvSpPr>
        <p:spPr bwMode="auto">
          <a:xfrm>
            <a:off x="214282" y="1268760"/>
            <a:ext cx="8786874" cy="4608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#include</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&lt;</a:t>
            </a:r>
            <a:r>
              <a:rPr kumimoji="1" lang="en-US" altLang="zh-CN" sz="2000" b="1" i="0" u="none" strike="noStrike" kern="0" cap="none" spc="0" normalizeH="0" baseline="0" noProof="0" dirty="0" err="1">
                <a:ln>
                  <a:noFill/>
                </a:ln>
                <a:effectLst/>
                <a:uLnTx/>
                <a:uFillTx/>
                <a:latin typeface="Courier New" pitchFamily="49" charset="0"/>
                <a:ea typeface="楷体_GB2312" pitchFamily="49" charset="-122"/>
                <a:cs typeface="Courier New" pitchFamily="49" charset="0"/>
              </a:rPr>
              <a:t>iostream</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&gt;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kern="0" dirty="0">
                <a:solidFill>
                  <a:srgbClr val="0000FF"/>
                </a:solidFill>
                <a:latin typeface="Courier New" pitchFamily="49" charset="0"/>
                <a:ea typeface="楷体_GB2312" pitchFamily="49" charset="-122"/>
                <a:cs typeface="Courier New" pitchFamily="49" charset="0"/>
              </a:rPr>
              <a:t>using namespace</a:t>
            </a:r>
            <a:r>
              <a:rPr kumimoji="1" lang="en-US" altLang="zh-CN" sz="2000" b="1" kern="0" dirty="0">
                <a:solidFill>
                  <a:schemeClr val="tx2"/>
                </a:solidFill>
                <a:latin typeface="Courier New" pitchFamily="49" charset="0"/>
                <a:ea typeface="楷体_GB2312" pitchFamily="49" charset="-122"/>
                <a:cs typeface="Courier New" pitchFamily="49" charset="0"/>
              </a:rPr>
              <a:t> </a:t>
            </a:r>
            <a:r>
              <a:rPr kumimoji="1" lang="en-US" altLang="zh-CN" sz="2000" b="1" kern="0" dirty="0">
                <a:latin typeface="Courier New" pitchFamily="49" charset="0"/>
                <a:ea typeface="楷体_GB2312" pitchFamily="49" charset="-122"/>
                <a:cs typeface="Courier New" pitchFamily="49" charset="0"/>
              </a:rPr>
              <a:t>std;</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inverse(</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 [3][6],</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[6][3]);</a:t>
            </a:r>
            <a:r>
              <a:rPr kumimoji="0" lang="en-US" altLang="zh-CN"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转置矩阵</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multi(</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[6][3],</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[3][4],</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[6][4]);</a:t>
            </a:r>
            <a:r>
              <a:rPr kumimoji="0" lang="pl-PL" altLang="zh-CN"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矩阵乘法</a:t>
            </a:r>
            <a:endParaRPr kumimoji="1"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output(</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[6][4]);</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0" lang="en-US" altLang="zh-CN"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矩阵输出</a:t>
            </a:r>
            <a:endParaRPr kumimoji="1"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kern="0" dirty="0" err="1">
                <a:solidFill>
                  <a:srgbClr val="0000FF"/>
                </a:solidFill>
                <a:latin typeface="Courier New" pitchFamily="49" charset="0"/>
                <a:ea typeface="楷体_GB2312" pitchFamily="49" charset="-122"/>
                <a:cs typeface="Courier New" pitchFamily="49" charset="0"/>
              </a:rPr>
              <a:t>i</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main(){</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 middle[6][3], result[6][4];</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 matrix1[3][6]={8,10,12,23,1,3,5,7,9,2,4,6,</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		34,45,56,2,4,6};</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matrix2[3][4]={3,2,1,0,-1,-2,9,8,7,6,5,4};</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    inverse(matrix1,middle);</a:t>
            </a:r>
            <a:r>
              <a:rPr kumimoji="1" lang="en-US" altLang="zh-CN"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1"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实参为数组名</a:t>
            </a:r>
            <a:endParaRPr kumimoji="1" lang="en-US" altLang="zh-CN"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multi(middle,matrix2,result);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    output(result);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return</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0;</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a:t>
            </a:r>
            <a:endParaRPr kumimoji="0"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3707829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Rot="1" noChangeArrowheads="1"/>
          </p:cNvSpPr>
          <p:nvPr/>
        </p:nvSpPr>
        <p:spPr bwMode="auto">
          <a:xfrm>
            <a:off x="107504" y="836712"/>
            <a:ext cx="9036496" cy="56886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altLang="zh-CN" sz="2000" b="1" dirty="0">
                <a:solidFill>
                  <a:srgbClr val="0000FF"/>
                </a:solidFill>
                <a:latin typeface="Courier New" pitchFamily="49" charset="0"/>
                <a:ea typeface="宋体" charset="-122"/>
                <a:cs typeface="Courier New" pitchFamily="49" charset="0"/>
              </a:rPr>
              <a:t>void</a:t>
            </a:r>
            <a:r>
              <a:rPr lang="en-US" altLang="zh-CN" sz="2000" b="1" dirty="0">
                <a:latin typeface="Courier New" pitchFamily="49" charset="0"/>
                <a:ea typeface="宋体" charset="-122"/>
                <a:cs typeface="Courier New" pitchFamily="49" charset="0"/>
              </a:rPr>
              <a:t> inverse(</a:t>
            </a:r>
            <a:r>
              <a:rPr lang="en-US" altLang="zh-CN" sz="2000" b="1" dirty="0" err="1">
                <a:solidFill>
                  <a:srgbClr val="0000FF"/>
                </a:solidFill>
                <a:latin typeface="Courier New" pitchFamily="49" charset="0"/>
                <a:ea typeface="宋体" charset="-122"/>
                <a:cs typeface="Courier New" pitchFamily="49" charset="0"/>
              </a:rPr>
              <a:t>int</a:t>
            </a:r>
            <a:r>
              <a:rPr lang="en-US" altLang="zh-CN" sz="2000" b="1" dirty="0">
                <a:solidFill>
                  <a:schemeClr val="tx2"/>
                </a:solidFill>
                <a:latin typeface="Courier New" pitchFamily="49" charset="0"/>
                <a:ea typeface="宋体" charset="-122"/>
                <a:cs typeface="Courier New" pitchFamily="49" charset="0"/>
              </a:rPr>
              <a:t> matrix1[3][6],</a:t>
            </a:r>
            <a:r>
              <a:rPr lang="en-US" altLang="zh-CN" sz="2000" b="1" dirty="0" err="1">
                <a:solidFill>
                  <a:srgbClr val="0000FF"/>
                </a:solidFill>
                <a:latin typeface="Courier New" pitchFamily="49" charset="0"/>
                <a:ea typeface="宋体" charset="-122"/>
                <a:cs typeface="Courier New" pitchFamily="49" charset="0"/>
              </a:rPr>
              <a:t>int</a:t>
            </a:r>
            <a:r>
              <a:rPr lang="en-US" altLang="zh-CN" sz="2000" b="1" dirty="0">
                <a:solidFill>
                  <a:schemeClr val="tx2"/>
                </a:solidFill>
                <a:latin typeface="Courier New" pitchFamily="49" charset="0"/>
                <a:ea typeface="宋体" charset="-122"/>
                <a:cs typeface="Courier New" pitchFamily="49" charset="0"/>
              </a:rPr>
              <a:t> middle[6][3]</a:t>
            </a:r>
            <a:r>
              <a:rPr lang="en-US" altLang="zh-CN" sz="2000" b="1" dirty="0">
                <a:latin typeface="Courier New" pitchFamily="49" charset="0"/>
                <a:ea typeface="宋体" charset="-122"/>
                <a:cs typeface="Courier New" pitchFamily="49" charset="0"/>
              </a:rPr>
              <a:t>){</a:t>
            </a:r>
            <a:r>
              <a:rPr lang="en-US" altLang="zh-CN" sz="2000" b="1" dirty="0">
                <a:solidFill>
                  <a:srgbClr val="00B050"/>
                </a:solidFill>
                <a:latin typeface="Courier New" pitchFamily="49" charset="0"/>
                <a:ea typeface="宋体" charset="-122"/>
                <a:cs typeface="Courier New" pitchFamily="49" charset="0"/>
              </a:rPr>
              <a:t>//</a:t>
            </a:r>
            <a:r>
              <a:rPr lang="zh-CN" altLang="en-US" sz="2000" b="1" dirty="0">
                <a:solidFill>
                  <a:srgbClr val="00B050"/>
                </a:solidFill>
                <a:latin typeface="Courier New" pitchFamily="49" charset="0"/>
                <a:ea typeface="宋体" charset="-122"/>
                <a:cs typeface="Courier New" pitchFamily="49" charset="0"/>
              </a:rPr>
              <a:t>转置</a:t>
            </a:r>
          </a:p>
          <a:p>
            <a:r>
              <a:rPr lang="zh-CN" altLang="en-US" sz="2000" b="1" dirty="0">
                <a:latin typeface="Courier New" pitchFamily="49" charset="0"/>
                <a:ea typeface="宋体" charset="-122"/>
                <a:cs typeface="Courier New" pitchFamily="49" charset="0"/>
              </a:rPr>
              <a:t>   </a:t>
            </a:r>
            <a:r>
              <a:rPr lang="zh-CN" altLang="en-US" sz="2000" b="1" dirty="0">
                <a:solidFill>
                  <a:srgbClr val="0000CC"/>
                </a:solidFill>
                <a:latin typeface="Courier New" pitchFamily="49" charset="0"/>
                <a:ea typeface="宋体" charset="-122"/>
                <a:cs typeface="Courier New" pitchFamily="49" charset="0"/>
              </a:rPr>
              <a:t> </a:t>
            </a:r>
            <a:r>
              <a:rPr lang="en-US" altLang="zh-CN" sz="2000" b="1" dirty="0" err="1">
                <a:solidFill>
                  <a:srgbClr val="0000FF"/>
                </a:solidFill>
                <a:latin typeface="Courier New" pitchFamily="49" charset="0"/>
                <a:ea typeface="宋体" charset="-122"/>
                <a:cs typeface="Courier New" pitchFamily="49" charset="0"/>
              </a:rPr>
              <a:t>int</a:t>
            </a:r>
            <a:r>
              <a:rPr lang="en-US" altLang="zh-CN" sz="2000" b="1" dirty="0">
                <a:latin typeface="Courier New" pitchFamily="49" charset="0"/>
                <a:ea typeface="宋体" charset="-122"/>
                <a:cs typeface="Courier New" pitchFamily="49" charset="0"/>
              </a:rPr>
              <a:t> </a:t>
            </a:r>
            <a:r>
              <a:rPr lang="en-US" altLang="zh-CN" sz="2000" b="1" dirty="0" err="1">
                <a:latin typeface="Courier New" pitchFamily="49" charset="0"/>
                <a:ea typeface="宋体" charset="-122"/>
                <a:cs typeface="Courier New" pitchFamily="49" charset="0"/>
              </a:rPr>
              <a:t>i,j</a:t>
            </a:r>
            <a:r>
              <a:rPr lang="en-US" altLang="zh-CN" sz="2000" b="1" dirty="0">
                <a:latin typeface="Courier New" pitchFamily="49" charset="0"/>
                <a:ea typeface="宋体" charset="-122"/>
                <a:cs typeface="Courier New" pitchFamily="49" charset="0"/>
              </a:rPr>
              <a:t>;</a:t>
            </a:r>
          </a:p>
          <a:p>
            <a:r>
              <a:rPr lang="en-US" altLang="zh-CN" sz="2000" b="1" dirty="0">
                <a:latin typeface="Courier New" pitchFamily="49" charset="0"/>
                <a:ea typeface="宋体" charset="-122"/>
                <a:cs typeface="Courier New" pitchFamily="49" charset="0"/>
              </a:rPr>
              <a:t>    </a:t>
            </a:r>
            <a:r>
              <a:rPr lang="en-US" altLang="zh-CN" sz="2000" b="1" dirty="0">
                <a:solidFill>
                  <a:srgbClr val="0000FF"/>
                </a:solidFill>
                <a:latin typeface="Courier New" pitchFamily="49" charset="0"/>
                <a:ea typeface="宋体" charset="-122"/>
                <a:cs typeface="Courier New" pitchFamily="49" charset="0"/>
              </a:rPr>
              <a:t>for</a:t>
            </a:r>
            <a:r>
              <a:rPr lang="en-US" altLang="zh-CN" sz="2000" b="1" dirty="0">
                <a:latin typeface="Courier New" pitchFamily="49" charset="0"/>
                <a:ea typeface="宋体" charset="-122"/>
                <a:cs typeface="Courier New" pitchFamily="49" charset="0"/>
              </a:rPr>
              <a:t> (</a:t>
            </a:r>
            <a:r>
              <a:rPr lang="en-US" altLang="zh-CN" sz="2000" b="1" dirty="0" err="1">
                <a:latin typeface="Courier New" pitchFamily="49" charset="0"/>
                <a:ea typeface="宋体" charset="-122"/>
                <a:cs typeface="Courier New" pitchFamily="49" charset="0"/>
              </a:rPr>
              <a:t>i</a:t>
            </a:r>
            <a:r>
              <a:rPr lang="en-US" altLang="zh-CN" sz="2000" b="1" dirty="0">
                <a:latin typeface="Courier New" pitchFamily="49" charset="0"/>
                <a:ea typeface="宋体" charset="-122"/>
                <a:cs typeface="Courier New" pitchFamily="49" charset="0"/>
              </a:rPr>
              <a:t>=0;i&lt;3;i++)</a:t>
            </a:r>
          </a:p>
          <a:p>
            <a:r>
              <a:rPr lang="en-US" altLang="zh-CN" sz="2000" b="1" dirty="0">
                <a:latin typeface="Courier New" pitchFamily="49" charset="0"/>
                <a:ea typeface="宋体" charset="-122"/>
                <a:cs typeface="Courier New" pitchFamily="49" charset="0"/>
              </a:rPr>
              <a:t>     </a:t>
            </a:r>
            <a:r>
              <a:rPr lang="en-US" altLang="zh-CN" sz="2000" b="1" dirty="0">
                <a:solidFill>
                  <a:srgbClr val="0000CC"/>
                </a:solidFill>
                <a:latin typeface="Courier New" pitchFamily="49" charset="0"/>
                <a:ea typeface="宋体" charset="-122"/>
                <a:cs typeface="Courier New" pitchFamily="49" charset="0"/>
              </a:rPr>
              <a:t> </a:t>
            </a:r>
            <a:r>
              <a:rPr lang="en-US" altLang="zh-CN" sz="2000" b="1" dirty="0">
                <a:solidFill>
                  <a:srgbClr val="0000FF"/>
                </a:solidFill>
                <a:latin typeface="Courier New" pitchFamily="49" charset="0"/>
                <a:ea typeface="宋体" charset="-122"/>
                <a:cs typeface="Courier New" pitchFamily="49" charset="0"/>
              </a:rPr>
              <a:t>for </a:t>
            </a:r>
            <a:r>
              <a:rPr lang="en-US" altLang="zh-CN" sz="2000" b="1" dirty="0">
                <a:latin typeface="Courier New" pitchFamily="49" charset="0"/>
                <a:ea typeface="宋体" charset="-122"/>
                <a:cs typeface="Courier New" pitchFamily="49" charset="0"/>
              </a:rPr>
              <a:t>(j=0;j&lt;6;j++)</a:t>
            </a:r>
          </a:p>
          <a:p>
            <a:r>
              <a:rPr lang="en-US" altLang="zh-CN" sz="2000" b="1" dirty="0">
                <a:latin typeface="Courier New" pitchFamily="49" charset="0"/>
                <a:ea typeface="宋体" charset="-122"/>
                <a:cs typeface="Courier New" pitchFamily="49" charset="0"/>
              </a:rPr>
              <a:t>        </a:t>
            </a:r>
            <a:r>
              <a:rPr lang="pl-PL" altLang="zh-CN" sz="2000" b="1" dirty="0">
                <a:latin typeface="Courier New" pitchFamily="49" charset="0"/>
                <a:ea typeface="宋体" charset="-122"/>
                <a:cs typeface="Courier New" pitchFamily="49" charset="0"/>
              </a:rPr>
              <a:t>middle[j][i]=matrix1[i][j];</a:t>
            </a:r>
          </a:p>
          <a:p>
            <a:r>
              <a:rPr lang="pl-PL" altLang="zh-CN" sz="2000" b="1" dirty="0">
                <a:latin typeface="Courier New" pitchFamily="49" charset="0"/>
                <a:ea typeface="宋体" charset="-122"/>
                <a:cs typeface="Courier New" pitchFamily="49" charset="0"/>
              </a:rPr>
              <a:t>    </a:t>
            </a:r>
            <a:r>
              <a:rPr lang="pl-PL" altLang="zh-CN" sz="2000" b="1" dirty="0">
                <a:solidFill>
                  <a:srgbClr val="0000FF"/>
                </a:solidFill>
                <a:latin typeface="Courier New" pitchFamily="49" charset="0"/>
                <a:ea typeface="宋体" charset="-122"/>
                <a:cs typeface="Courier New" pitchFamily="49" charset="0"/>
              </a:rPr>
              <a:t>return</a:t>
            </a:r>
            <a:r>
              <a:rPr lang="pl-PL" altLang="zh-CN" sz="2000" b="1" dirty="0">
                <a:latin typeface="Courier New" pitchFamily="49" charset="0"/>
                <a:ea typeface="宋体" charset="-122"/>
                <a:cs typeface="Courier New" pitchFamily="49" charset="0"/>
              </a:rPr>
              <a:t>;</a:t>
            </a:r>
            <a:endParaRPr lang="en-US" altLang="zh-CN" sz="2000" b="1" dirty="0">
              <a:latin typeface="Courier New" pitchFamily="49" charset="0"/>
              <a:ea typeface="宋体" charset="-122"/>
              <a:cs typeface="Courier New" pitchFamily="49" charset="0"/>
            </a:endParaRPr>
          </a:p>
          <a:p>
            <a:r>
              <a:rPr lang="pl-PL" altLang="zh-CN" sz="2000" b="1" dirty="0">
                <a:latin typeface="Courier New" pitchFamily="49" charset="0"/>
                <a:ea typeface="宋体" charset="-122"/>
                <a:cs typeface="Courier New" pitchFamily="49" charset="0"/>
              </a:rPr>
              <a:t>}</a:t>
            </a:r>
          </a:p>
          <a:p>
            <a:r>
              <a:rPr lang="pl-PL" altLang="zh-CN" sz="2000" b="1" dirty="0">
                <a:solidFill>
                  <a:srgbClr val="0000FF"/>
                </a:solidFill>
                <a:latin typeface="Courier New" pitchFamily="49" charset="0"/>
                <a:ea typeface="宋体" charset="-122"/>
                <a:cs typeface="Courier New" pitchFamily="49" charset="0"/>
              </a:rPr>
              <a:t>void</a:t>
            </a:r>
            <a:r>
              <a:rPr lang="pl-PL" altLang="zh-CN" sz="2000" b="1" dirty="0">
                <a:latin typeface="Courier New" pitchFamily="49" charset="0"/>
                <a:ea typeface="宋体" charset="-122"/>
                <a:cs typeface="Courier New" pitchFamily="49" charset="0"/>
              </a:rPr>
              <a:t> multi(</a:t>
            </a:r>
            <a:r>
              <a:rPr lang="pl-PL" altLang="zh-CN" sz="2000" b="1" dirty="0">
                <a:solidFill>
                  <a:srgbClr val="0000FF"/>
                </a:solidFill>
                <a:latin typeface="Courier New" pitchFamily="49" charset="0"/>
                <a:ea typeface="宋体" charset="-122"/>
                <a:cs typeface="Courier New" pitchFamily="49" charset="0"/>
              </a:rPr>
              <a:t>int</a:t>
            </a:r>
            <a:r>
              <a:rPr lang="pl-PL" altLang="zh-CN" sz="2000" b="1" dirty="0">
                <a:solidFill>
                  <a:schemeClr val="tx2"/>
                </a:solidFill>
                <a:latin typeface="Courier New" pitchFamily="49" charset="0"/>
                <a:ea typeface="宋体" charset="-122"/>
                <a:cs typeface="Courier New" pitchFamily="49" charset="0"/>
              </a:rPr>
              <a:t> middle[6]</a:t>
            </a:r>
            <a:r>
              <a:rPr lang="en-US" altLang="zh-CN" sz="2000" b="1" dirty="0">
                <a:solidFill>
                  <a:schemeClr val="tx2"/>
                </a:solidFill>
                <a:latin typeface="Courier New" pitchFamily="49" charset="0"/>
                <a:ea typeface="宋体" charset="-122"/>
                <a:cs typeface="Courier New" pitchFamily="49" charset="0"/>
              </a:rPr>
              <a:t>[</a:t>
            </a:r>
            <a:r>
              <a:rPr lang="pl-PL" altLang="zh-CN" sz="2000" b="1" dirty="0">
                <a:solidFill>
                  <a:schemeClr val="tx2"/>
                </a:solidFill>
                <a:latin typeface="Courier New" pitchFamily="49" charset="0"/>
                <a:ea typeface="宋体" charset="-122"/>
                <a:cs typeface="Courier New" pitchFamily="49" charset="0"/>
              </a:rPr>
              <a:t>3],</a:t>
            </a:r>
            <a:r>
              <a:rPr lang="pl-PL" altLang="zh-CN" sz="2000" b="1" dirty="0">
                <a:solidFill>
                  <a:srgbClr val="0000FF"/>
                </a:solidFill>
                <a:latin typeface="Courier New" pitchFamily="49" charset="0"/>
                <a:ea typeface="宋体" charset="-122"/>
                <a:cs typeface="Courier New" pitchFamily="49" charset="0"/>
              </a:rPr>
              <a:t>int</a:t>
            </a:r>
            <a:r>
              <a:rPr lang="pl-PL" altLang="zh-CN" sz="2000" b="1" dirty="0">
                <a:solidFill>
                  <a:schemeClr val="tx2"/>
                </a:solidFill>
                <a:latin typeface="Courier New" pitchFamily="49" charset="0"/>
                <a:ea typeface="宋体" charset="-122"/>
                <a:cs typeface="Courier New" pitchFamily="49" charset="0"/>
              </a:rPr>
              <a:t> matrix2[3][4],</a:t>
            </a:r>
            <a:r>
              <a:rPr lang="pl-PL" altLang="zh-CN" sz="2000" b="1" dirty="0">
                <a:solidFill>
                  <a:srgbClr val="0000FF"/>
                </a:solidFill>
                <a:latin typeface="Courier New" pitchFamily="49" charset="0"/>
                <a:ea typeface="宋体" charset="-122"/>
                <a:cs typeface="Courier New" pitchFamily="49" charset="0"/>
              </a:rPr>
              <a:t>int </a:t>
            </a:r>
            <a:r>
              <a:rPr lang="pl-PL" altLang="zh-CN" sz="2000" b="1" dirty="0">
                <a:solidFill>
                  <a:schemeClr val="tx2"/>
                </a:solidFill>
                <a:latin typeface="Courier New" pitchFamily="49" charset="0"/>
                <a:ea typeface="宋体" charset="-122"/>
                <a:cs typeface="Courier New" pitchFamily="49" charset="0"/>
              </a:rPr>
              <a:t>result[6][4]</a:t>
            </a:r>
            <a:r>
              <a:rPr lang="pl-PL" altLang="zh-CN" sz="2000" b="1" dirty="0">
                <a:latin typeface="Courier New" pitchFamily="49" charset="0"/>
                <a:ea typeface="宋体" charset="-122"/>
                <a:cs typeface="Courier New" pitchFamily="49" charset="0"/>
              </a:rPr>
              <a:t>){</a:t>
            </a:r>
            <a:r>
              <a:rPr lang="en-US" altLang="zh-CN" sz="2000" b="1" dirty="0">
                <a:solidFill>
                  <a:schemeClr val="tx2"/>
                </a:solidFill>
                <a:latin typeface="Courier New" pitchFamily="49" charset="0"/>
                <a:ea typeface="宋体" charset="-122"/>
                <a:cs typeface="Courier New" pitchFamily="49" charset="0"/>
              </a:rPr>
              <a:t> </a:t>
            </a:r>
            <a:endParaRPr lang="zh-CN" altLang="pl-PL" sz="2000" b="1" dirty="0">
              <a:solidFill>
                <a:schemeClr val="tx2"/>
              </a:solidFill>
              <a:latin typeface="Courier New" pitchFamily="49" charset="0"/>
              <a:ea typeface="宋体" charset="-122"/>
              <a:cs typeface="Courier New" pitchFamily="49" charset="0"/>
            </a:endParaRPr>
          </a:p>
          <a:p>
            <a:r>
              <a:rPr lang="zh-CN" altLang="pl-PL" sz="2000" b="1" dirty="0">
                <a:latin typeface="Courier New" pitchFamily="49" charset="0"/>
                <a:ea typeface="宋体" charset="-122"/>
                <a:cs typeface="Courier New" pitchFamily="49" charset="0"/>
              </a:rPr>
              <a:t>    </a:t>
            </a:r>
            <a:r>
              <a:rPr lang="pl-PL" altLang="zh-CN" sz="2000" b="1" dirty="0">
                <a:solidFill>
                  <a:srgbClr val="0000FF"/>
                </a:solidFill>
                <a:latin typeface="Courier New" pitchFamily="49" charset="0"/>
                <a:ea typeface="宋体" charset="-122"/>
                <a:cs typeface="Courier New" pitchFamily="49" charset="0"/>
              </a:rPr>
              <a:t>int</a:t>
            </a:r>
            <a:r>
              <a:rPr lang="pl-PL" altLang="zh-CN" sz="2000" b="1" dirty="0">
                <a:latin typeface="Courier New" pitchFamily="49" charset="0"/>
                <a:ea typeface="宋体" charset="-122"/>
                <a:cs typeface="Courier New" pitchFamily="49" charset="0"/>
              </a:rPr>
              <a:t> i,j,k;</a:t>
            </a:r>
            <a:r>
              <a:rPr lang="en-US" altLang="zh-CN" sz="2000" b="1" dirty="0">
                <a:latin typeface="Courier New" pitchFamily="49" charset="0"/>
                <a:ea typeface="宋体" charset="-122"/>
                <a:cs typeface="Courier New" pitchFamily="49" charset="0"/>
              </a:rPr>
              <a:t> </a:t>
            </a:r>
            <a:r>
              <a:rPr lang="pl-PL" altLang="zh-CN" sz="2000" b="1" dirty="0">
                <a:solidFill>
                  <a:srgbClr val="00B050"/>
                </a:solidFill>
                <a:latin typeface="Courier New" pitchFamily="49" charset="0"/>
                <a:ea typeface="宋体" charset="-122"/>
                <a:cs typeface="Courier New" pitchFamily="49" charset="0"/>
              </a:rPr>
              <a:t>//</a:t>
            </a:r>
            <a:r>
              <a:rPr lang="zh-CN" altLang="en-US" sz="2000" b="1" dirty="0">
                <a:solidFill>
                  <a:srgbClr val="00B050"/>
                </a:solidFill>
                <a:latin typeface="Courier New" pitchFamily="49" charset="0"/>
                <a:ea typeface="宋体" charset="-122"/>
                <a:cs typeface="Courier New" pitchFamily="49" charset="0"/>
              </a:rPr>
              <a:t>矩阵乘法</a:t>
            </a:r>
            <a:endParaRPr lang="pl-PL" altLang="zh-CN" sz="2000" b="1" dirty="0">
              <a:solidFill>
                <a:srgbClr val="00B050"/>
              </a:solidFill>
              <a:latin typeface="Courier New" pitchFamily="49" charset="0"/>
              <a:ea typeface="宋体" charset="-122"/>
              <a:cs typeface="Courier New" pitchFamily="49" charset="0"/>
            </a:endParaRPr>
          </a:p>
          <a:p>
            <a:r>
              <a:rPr lang="pl-PL" altLang="zh-CN" sz="2000" b="1" dirty="0">
                <a:latin typeface="Courier New" pitchFamily="49" charset="0"/>
                <a:ea typeface="宋体" charset="-122"/>
                <a:cs typeface="Courier New" pitchFamily="49" charset="0"/>
              </a:rPr>
              <a:t>    </a:t>
            </a:r>
            <a:r>
              <a:rPr lang="pl-PL" altLang="zh-CN" sz="2000" b="1" dirty="0">
                <a:solidFill>
                  <a:srgbClr val="0000FF"/>
                </a:solidFill>
                <a:latin typeface="Courier New" pitchFamily="49" charset="0"/>
                <a:ea typeface="宋体" charset="-122"/>
                <a:cs typeface="Courier New" pitchFamily="49" charset="0"/>
              </a:rPr>
              <a:t>for</a:t>
            </a:r>
            <a:r>
              <a:rPr lang="pl-PL" altLang="zh-CN" sz="2000" b="1" dirty="0">
                <a:latin typeface="Courier New" pitchFamily="49" charset="0"/>
                <a:ea typeface="宋体" charset="-122"/>
                <a:cs typeface="Courier New" pitchFamily="49" charset="0"/>
              </a:rPr>
              <a:t> (i=0;i&lt;6;i++){</a:t>
            </a:r>
          </a:p>
          <a:p>
            <a:r>
              <a:rPr lang="pl-PL" altLang="zh-CN" sz="2000" b="1" dirty="0">
                <a:latin typeface="Courier New" pitchFamily="49" charset="0"/>
                <a:ea typeface="宋体" charset="-122"/>
                <a:cs typeface="Courier New" pitchFamily="49" charset="0"/>
              </a:rPr>
              <a:t>     </a:t>
            </a:r>
            <a:r>
              <a:rPr lang="pl-PL" altLang="zh-CN" sz="2000" b="1" dirty="0">
                <a:solidFill>
                  <a:srgbClr val="0000CC"/>
                </a:solidFill>
                <a:latin typeface="Courier New" pitchFamily="49" charset="0"/>
                <a:ea typeface="宋体" charset="-122"/>
                <a:cs typeface="Courier New" pitchFamily="49" charset="0"/>
              </a:rPr>
              <a:t> </a:t>
            </a:r>
            <a:r>
              <a:rPr lang="pl-PL" altLang="zh-CN" sz="2000" b="1" dirty="0">
                <a:solidFill>
                  <a:srgbClr val="0000FF"/>
                </a:solidFill>
                <a:latin typeface="Courier New" pitchFamily="49" charset="0"/>
                <a:ea typeface="宋体" charset="-122"/>
                <a:cs typeface="Courier New" pitchFamily="49" charset="0"/>
              </a:rPr>
              <a:t>for</a:t>
            </a:r>
            <a:r>
              <a:rPr lang="pl-PL" altLang="zh-CN" sz="2000" b="1" dirty="0">
                <a:latin typeface="Courier New" pitchFamily="49" charset="0"/>
                <a:ea typeface="宋体" charset="-122"/>
                <a:cs typeface="Courier New" pitchFamily="49" charset="0"/>
              </a:rPr>
              <a:t> (j=0;j&lt;4;j++){</a:t>
            </a:r>
          </a:p>
          <a:p>
            <a:r>
              <a:rPr lang="pl-PL" altLang="zh-CN" sz="2000" b="1" dirty="0">
                <a:latin typeface="Courier New" pitchFamily="49" charset="0"/>
                <a:ea typeface="宋体" charset="-122"/>
                <a:cs typeface="Courier New" pitchFamily="49" charset="0"/>
              </a:rPr>
              <a:t>        </a:t>
            </a:r>
            <a:r>
              <a:rPr lang="en-US" altLang="zh-CN" sz="2000" b="1" dirty="0">
                <a:latin typeface="Courier New" pitchFamily="49" charset="0"/>
                <a:ea typeface="宋体" charset="-122"/>
                <a:cs typeface="Courier New" pitchFamily="49" charset="0"/>
              </a:rPr>
              <a:t>result[</a:t>
            </a:r>
            <a:r>
              <a:rPr lang="en-US" altLang="zh-CN" sz="2000" b="1" dirty="0" err="1">
                <a:latin typeface="Courier New" pitchFamily="49" charset="0"/>
                <a:ea typeface="宋体" charset="-122"/>
                <a:cs typeface="Courier New" pitchFamily="49" charset="0"/>
              </a:rPr>
              <a:t>i</a:t>
            </a:r>
            <a:r>
              <a:rPr lang="en-US" altLang="zh-CN" sz="2000" b="1" dirty="0">
                <a:latin typeface="Courier New" pitchFamily="49" charset="0"/>
                <a:ea typeface="宋体" charset="-122"/>
                <a:cs typeface="Courier New" pitchFamily="49" charset="0"/>
              </a:rPr>
              <a:t>][j] = 0;</a:t>
            </a:r>
          </a:p>
          <a:p>
            <a:r>
              <a:rPr lang="en-US" altLang="zh-CN" sz="2000" b="1" dirty="0">
                <a:latin typeface="Courier New" pitchFamily="49" charset="0"/>
                <a:ea typeface="宋体" charset="-122"/>
                <a:cs typeface="Courier New" pitchFamily="49" charset="0"/>
              </a:rPr>
              <a:t>        </a:t>
            </a:r>
            <a:r>
              <a:rPr lang="en-US" altLang="zh-CN" sz="2000" b="1" dirty="0">
                <a:solidFill>
                  <a:srgbClr val="0000FF"/>
                </a:solidFill>
                <a:latin typeface="Courier New" pitchFamily="49" charset="0"/>
                <a:ea typeface="宋体" charset="-122"/>
                <a:cs typeface="Courier New" pitchFamily="49" charset="0"/>
              </a:rPr>
              <a:t>for</a:t>
            </a:r>
            <a:r>
              <a:rPr lang="en-US" altLang="zh-CN" sz="2000" b="1" dirty="0">
                <a:solidFill>
                  <a:srgbClr val="0000CC"/>
                </a:solidFill>
                <a:latin typeface="Courier New" pitchFamily="49" charset="0"/>
                <a:ea typeface="宋体" charset="-122"/>
                <a:cs typeface="Courier New" pitchFamily="49" charset="0"/>
              </a:rPr>
              <a:t> </a:t>
            </a:r>
            <a:r>
              <a:rPr lang="en-US" altLang="zh-CN" sz="2000" b="1" dirty="0">
                <a:latin typeface="Courier New" pitchFamily="49" charset="0"/>
                <a:ea typeface="宋体" charset="-122"/>
                <a:cs typeface="Courier New" pitchFamily="49" charset="0"/>
              </a:rPr>
              <a:t>(k=0;k&lt;3;k++)</a:t>
            </a:r>
          </a:p>
          <a:p>
            <a:r>
              <a:rPr lang="en-US" altLang="zh-CN" sz="2000" b="1" dirty="0">
                <a:latin typeface="Courier New" pitchFamily="49" charset="0"/>
                <a:ea typeface="宋体" charset="-122"/>
                <a:cs typeface="Courier New" pitchFamily="49" charset="0"/>
              </a:rPr>
              <a:t>	     result[</a:t>
            </a:r>
            <a:r>
              <a:rPr lang="en-US" altLang="zh-CN" sz="2000" b="1" dirty="0" err="1">
                <a:latin typeface="Courier New" pitchFamily="49" charset="0"/>
                <a:ea typeface="宋体" charset="-122"/>
                <a:cs typeface="Courier New" pitchFamily="49" charset="0"/>
              </a:rPr>
              <a:t>i</a:t>
            </a:r>
            <a:r>
              <a:rPr lang="en-US" altLang="zh-CN" sz="2000" b="1" dirty="0">
                <a:latin typeface="Courier New" pitchFamily="49" charset="0"/>
                <a:ea typeface="宋体" charset="-122"/>
                <a:cs typeface="Courier New" pitchFamily="49" charset="0"/>
              </a:rPr>
              <a:t>][j] += middle[</a:t>
            </a:r>
            <a:r>
              <a:rPr lang="en-US" altLang="zh-CN" sz="2000" b="1" dirty="0" err="1">
                <a:latin typeface="Courier New" pitchFamily="49" charset="0"/>
                <a:ea typeface="宋体" charset="-122"/>
                <a:cs typeface="Courier New" pitchFamily="49" charset="0"/>
              </a:rPr>
              <a:t>i</a:t>
            </a:r>
            <a:r>
              <a:rPr lang="en-US" altLang="zh-CN" sz="2000" b="1" dirty="0">
                <a:latin typeface="Courier New" pitchFamily="49" charset="0"/>
                <a:ea typeface="宋体" charset="-122"/>
                <a:cs typeface="Courier New" pitchFamily="49" charset="0"/>
              </a:rPr>
              <a:t>][k]*matrix2[k][j]; </a:t>
            </a:r>
          </a:p>
          <a:p>
            <a:r>
              <a:rPr lang="en-US" altLang="zh-CN" sz="2000" b="1" dirty="0">
                <a:latin typeface="Courier New" pitchFamily="49" charset="0"/>
                <a:cs typeface="Courier New" pitchFamily="49" charset="0"/>
              </a:rPr>
              <a:t>      </a:t>
            </a:r>
            <a:r>
              <a:rPr lang="en-US" altLang="zh-CN" sz="2000" b="1" dirty="0">
                <a:latin typeface="Courier New" pitchFamily="49" charset="0"/>
                <a:ea typeface="宋体" charset="-122"/>
                <a:cs typeface="Courier New" pitchFamily="49" charset="0"/>
              </a:rPr>
              <a:t>}</a:t>
            </a:r>
          </a:p>
          <a:p>
            <a:r>
              <a:rPr lang="en-US" altLang="zh-CN" sz="2000" b="1" dirty="0">
                <a:latin typeface="Courier New" pitchFamily="49" charset="0"/>
                <a:cs typeface="Courier New" pitchFamily="49" charset="0"/>
              </a:rPr>
              <a:t>    </a:t>
            </a:r>
            <a:r>
              <a:rPr lang="en-US" altLang="zh-CN" sz="2000" b="1" dirty="0">
                <a:latin typeface="Courier New" pitchFamily="49" charset="0"/>
                <a:ea typeface="宋体" charset="-122"/>
                <a:cs typeface="Courier New" pitchFamily="49" charset="0"/>
              </a:rPr>
              <a:t>}</a:t>
            </a:r>
          </a:p>
          <a:p>
            <a:r>
              <a:rPr lang="en-US" altLang="zh-CN" sz="2000" b="1" dirty="0">
                <a:latin typeface="Courier New" pitchFamily="49" charset="0"/>
                <a:ea typeface="宋体" charset="-122"/>
                <a:cs typeface="Courier New" pitchFamily="49" charset="0"/>
              </a:rPr>
              <a:t>    </a:t>
            </a:r>
            <a:r>
              <a:rPr lang="en-US" altLang="zh-CN" sz="2000" b="1" dirty="0">
                <a:solidFill>
                  <a:srgbClr val="0000FF"/>
                </a:solidFill>
                <a:latin typeface="Courier New" pitchFamily="49" charset="0"/>
                <a:ea typeface="宋体" charset="-122"/>
                <a:cs typeface="Courier New" pitchFamily="49" charset="0"/>
              </a:rPr>
              <a:t>return</a:t>
            </a:r>
            <a:r>
              <a:rPr lang="en-US" altLang="zh-CN" sz="2000" b="1" dirty="0">
                <a:latin typeface="Courier New" pitchFamily="49" charset="0"/>
                <a:ea typeface="宋体" charset="-122"/>
                <a:cs typeface="Courier New" pitchFamily="49" charset="0"/>
              </a:rPr>
              <a:t>; </a:t>
            </a:r>
          </a:p>
          <a:p>
            <a:r>
              <a:rPr lang="en-US" altLang="zh-CN" sz="2000" b="1" dirty="0">
                <a:latin typeface="Courier New" pitchFamily="49" charset="0"/>
                <a:ea typeface="宋体" charset="-122"/>
                <a:cs typeface="Courier New" pitchFamily="49" charset="0"/>
              </a:rPr>
              <a:t>}</a:t>
            </a: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201206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zh-CN" altLang="en-US" dirty="0"/>
              <a:t>程序分析</a:t>
            </a:r>
            <a:endParaRPr lang="en-US" altLang="zh-CN" dirty="0"/>
          </a:p>
          <a:p>
            <a:pPr lvl="1"/>
            <a:r>
              <a:rPr lang="zh-CN" altLang="en-US" dirty="0"/>
              <a:t>程序中包含两段类似的代码，完成相同的功能：</a:t>
            </a:r>
          </a:p>
        </p:txBody>
      </p:sp>
      <p:sp>
        <p:nvSpPr>
          <p:cNvPr id="6" name="矩形 5"/>
          <p:cNvSpPr/>
          <p:nvPr/>
        </p:nvSpPr>
        <p:spPr>
          <a:xfrm>
            <a:off x="500034" y="2274838"/>
            <a:ext cx="8072494" cy="1754326"/>
          </a:xfrm>
          <a:prstGeom prst="rect">
            <a:avLst/>
          </a:prstGeom>
        </p:spPr>
        <p:txBody>
          <a:bodyPr wrap="square">
            <a:spAutoFit/>
          </a:bodyPr>
          <a:lstStyle/>
          <a:p>
            <a:r>
              <a:rPr lang="en-US" altLang="zh-CN" b="1" dirty="0">
                <a:solidFill>
                  <a:srgbClr val="0000FF"/>
                </a:solidFill>
                <a:latin typeface="Courier New" pitchFamily="49" charset="0"/>
                <a:cs typeface="Courier New" pitchFamily="49" charset="0"/>
              </a:rPr>
              <a:t>float</a:t>
            </a:r>
            <a:r>
              <a:rPr lang="zh-CN" altLang="en-US"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root,croot</a:t>
            </a:r>
            <a:r>
              <a:rPr lang="en-US" altLang="zh-CN" b="1" dirty="0">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R</a:t>
            </a: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a:p>
            <a:r>
              <a:rPr lang="en-US" altLang="zh-CN" b="1" dirty="0">
                <a:solidFill>
                  <a:srgbClr val="0000FF"/>
                </a:solidFill>
                <a:latin typeface="Courier New" pitchFamily="49" charset="0"/>
                <a:cs typeface="Courier New" pitchFamily="49" charset="0"/>
              </a:rPr>
              <a:t>do</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	root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zh-CN" altLang="en-US" b="1" dirty="0">
                <a:latin typeface="Courier New" pitchFamily="49" charset="0"/>
                <a:cs typeface="Courier New" pitchFamily="49" charset="0"/>
              </a:rPr>
              <a:t>	</a:t>
            </a:r>
            <a:r>
              <a:rPr lang="nl-NL" altLang="zh-CN" b="1" dirty="0">
                <a:latin typeface="Courier New" pitchFamily="49" charset="0"/>
                <a:cs typeface="Courier New" pitchFamily="49" charset="0"/>
              </a:rPr>
              <a:t>croot = (2*root + </a:t>
            </a:r>
            <a:r>
              <a:rPr lang="nl-NL" altLang="zh-CN" b="1" dirty="0">
                <a:solidFill>
                  <a:srgbClr val="FF0000"/>
                </a:solidFill>
                <a:latin typeface="Courier New" pitchFamily="49" charset="0"/>
                <a:cs typeface="Courier New" pitchFamily="49" charset="0"/>
              </a:rPr>
              <a:t>R</a:t>
            </a:r>
            <a:r>
              <a:rPr lang="nl-NL" altLang="zh-CN" b="1" dirty="0">
                <a:latin typeface="Courier New" pitchFamily="49" charset="0"/>
                <a:cs typeface="Courier New" pitchFamily="49" charset="0"/>
              </a:rPr>
              <a:t>/(root*root))/3;</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(fabs(</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-root)&gt;eps);</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A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dirty="0"/>
          </a:p>
        </p:txBody>
      </p:sp>
      <p:sp>
        <p:nvSpPr>
          <p:cNvPr id="7" name="矩形 6"/>
          <p:cNvSpPr/>
          <p:nvPr/>
        </p:nvSpPr>
        <p:spPr>
          <a:xfrm>
            <a:off x="500034" y="4554994"/>
            <a:ext cx="7072362" cy="1754326"/>
          </a:xfrm>
          <a:prstGeom prst="rect">
            <a:avLst/>
          </a:prstGeom>
        </p:spPr>
        <p:txBody>
          <a:bodyPr wrap="square">
            <a:spAutoFit/>
          </a:bodyPr>
          <a:lstStyle/>
          <a:p>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 = </a:t>
            </a:r>
            <a:r>
              <a:rPr lang="en-US" altLang="zh-CN" b="1" dirty="0">
                <a:solidFill>
                  <a:srgbClr val="FF0000"/>
                </a:solidFill>
                <a:latin typeface="Courier New" pitchFamily="49" charset="0"/>
                <a:cs typeface="Courier New" pitchFamily="49" charset="0"/>
              </a:rPr>
              <a:t>S</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en-US" altLang="zh-CN" b="1" dirty="0">
                <a:solidFill>
                  <a:srgbClr val="0000FF"/>
                </a:solidFill>
                <a:latin typeface="Courier New" pitchFamily="49" charset="0"/>
                <a:cs typeface="Courier New" pitchFamily="49" charset="0"/>
              </a:rPr>
              <a:t>do</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zh-CN" altLang="en-US" b="1" dirty="0">
                <a:latin typeface="Courier New" pitchFamily="49" charset="0"/>
                <a:cs typeface="Courier New" pitchFamily="49" charset="0"/>
              </a:rPr>
              <a:t>	</a:t>
            </a:r>
            <a:r>
              <a:rPr lang="en-US" altLang="zh-CN" b="1" dirty="0">
                <a:latin typeface="Courier New" pitchFamily="49" charset="0"/>
                <a:cs typeface="Courier New" pitchFamily="49" charset="0"/>
              </a:rPr>
              <a:t>root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zh-CN" altLang="en-US" b="1" dirty="0">
                <a:latin typeface="Courier New" pitchFamily="49" charset="0"/>
                <a:cs typeface="Courier New" pitchFamily="49" charset="0"/>
              </a:rPr>
              <a:t>	</a:t>
            </a:r>
            <a:r>
              <a:rPr lang="nl-NL" altLang="zh-CN" b="1" dirty="0">
                <a:latin typeface="Courier New" pitchFamily="49" charset="0"/>
                <a:cs typeface="Courier New" pitchFamily="49" charset="0"/>
              </a:rPr>
              <a:t>croot = (2*root + </a:t>
            </a:r>
            <a:r>
              <a:rPr lang="nl-NL" altLang="zh-CN" b="1" dirty="0">
                <a:solidFill>
                  <a:srgbClr val="FF0000"/>
                </a:solidFill>
                <a:latin typeface="Courier New" pitchFamily="49" charset="0"/>
                <a:cs typeface="Courier New" pitchFamily="49" charset="0"/>
              </a:rPr>
              <a:t>S</a:t>
            </a:r>
            <a:r>
              <a:rPr lang="nl-NL" altLang="zh-CN" b="1" dirty="0">
                <a:latin typeface="Courier New" pitchFamily="49" charset="0"/>
                <a:cs typeface="Courier New" pitchFamily="49" charset="0"/>
              </a:rPr>
              <a:t>/(root*root))/3;</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(fabs(</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-root)&gt;eps);</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B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cxnSp>
        <p:nvCxnSpPr>
          <p:cNvPr id="9" name="直接连接符 8"/>
          <p:cNvCxnSpPr/>
          <p:nvPr/>
        </p:nvCxnSpPr>
        <p:spPr>
          <a:xfrm>
            <a:off x="571472" y="4291508"/>
            <a:ext cx="79296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0447629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Rot="1" noChangeArrowheads="1"/>
          </p:cNvSpPr>
          <p:nvPr/>
        </p:nvSpPr>
        <p:spPr bwMode="auto">
          <a:xfrm>
            <a:off x="325128" y="1484784"/>
            <a:ext cx="8786874" cy="4608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altLang="zh-CN" sz="2000" b="1" dirty="0">
                <a:solidFill>
                  <a:srgbClr val="0000FF"/>
                </a:solidFill>
                <a:latin typeface="Courier New" pitchFamily="49" charset="0"/>
                <a:ea typeface="宋体" charset="-122"/>
                <a:cs typeface="Courier New" pitchFamily="49" charset="0"/>
              </a:rPr>
              <a:t>void</a:t>
            </a:r>
            <a:r>
              <a:rPr lang="en-US" altLang="zh-CN" sz="2000" b="1" dirty="0">
                <a:solidFill>
                  <a:schemeClr val="tx2"/>
                </a:solidFill>
                <a:latin typeface="Courier New" pitchFamily="49" charset="0"/>
                <a:ea typeface="宋体" charset="-122"/>
                <a:cs typeface="Courier New" pitchFamily="49" charset="0"/>
              </a:rPr>
              <a:t> </a:t>
            </a:r>
            <a:r>
              <a:rPr lang="en-US" altLang="zh-CN" sz="2000" b="1" dirty="0">
                <a:latin typeface="Courier New" pitchFamily="49" charset="0"/>
                <a:ea typeface="宋体" charset="-122"/>
                <a:cs typeface="Courier New" pitchFamily="49" charset="0"/>
              </a:rPr>
              <a:t>output(</a:t>
            </a:r>
            <a:r>
              <a:rPr lang="en-US" altLang="zh-CN" sz="2000" b="1" dirty="0" err="1">
                <a:solidFill>
                  <a:srgbClr val="0000FF"/>
                </a:solidFill>
                <a:latin typeface="Courier New" pitchFamily="49" charset="0"/>
                <a:ea typeface="宋体" charset="-122"/>
                <a:cs typeface="Courier New" pitchFamily="49" charset="0"/>
              </a:rPr>
              <a:t>int</a:t>
            </a:r>
            <a:r>
              <a:rPr lang="en-US" altLang="zh-CN" sz="2000" b="1" dirty="0">
                <a:solidFill>
                  <a:schemeClr val="tx2"/>
                </a:solidFill>
                <a:latin typeface="Courier New" pitchFamily="49" charset="0"/>
                <a:ea typeface="宋体" charset="-122"/>
                <a:cs typeface="Courier New" pitchFamily="49" charset="0"/>
              </a:rPr>
              <a:t> result[6][4]</a:t>
            </a:r>
            <a:r>
              <a:rPr lang="en-US" altLang="zh-CN" sz="2000" b="1" dirty="0">
                <a:latin typeface="Courier New" pitchFamily="49" charset="0"/>
                <a:ea typeface="宋体" charset="-122"/>
                <a:cs typeface="Courier New" pitchFamily="49" charset="0"/>
              </a:rPr>
              <a:t>){  </a:t>
            </a:r>
            <a:r>
              <a:rPr lang="en-US" altLang="zh-CN" sz="2000" b="1" dirty="0">
                <a:solidFill>
                  <a:srgbClr val="00B050"/>
                </a:solidFill>
                <a:latin typeface="Courier New" pitchFamily="49" charset="0"/>
                <a:ea typeface="宋体" charset="-122"/>
                <a:cs typeface="Courier New" pitchFamily="49" charset="0"/>
              </a:rPr>
              <a:t>//</a:t>
            </a:r>
            <a:r>
              <a:rPr lang="zh-CN" altLang="en-US" sz="2000" b="1" dirty="0">
                <a:solidFill>
                  <a:srgbClr val="00B050"/>
                </a:solidFill>
                <a:latin typeface="Courier New" pitchFamily="49" charset="0"/>
                <a:ea typeface="宋体" charset="-122"/>
                <a:cs typeface="Courier New" pitchFamily="49" charset="0"/>
              </a:rPr>
              <a:t>矩阵输出</a:t>
            </a:r>
          </a:p>
          <a:p>
            <a:r>
              <a:rPr lang="zh-CN" altLang="en-US" sz="2000" b="1" dirty="0">
                <a:latin typeface="Courier New" pitchFamily="49" charset="0"/>
                <a:ea typeface="宋体" charset="-122"/>
                <a:cs typeface="Courier New" pitchFamily="49" charset="0"/>
              </a:rPr>
              <a:t>    </a:t>
            </a:r>
            <a:r>
              <a:rPr lang="en-US" altLang="zh-CN" sz="2000" b="1" dirty="0" err="1">
                <a:latin typeface="Courier New" pitchFamily="49" charset="0"/>
                <a:ea typeface="宋体" charset="-122"/>
                <a:cs typeface="Courier New" pitchFamily="49" charset="0"/>
              </a:rPr>
              <a:t>cout</a:t>
            </a:r>
            <a:r>
              <a:rPr lang="en-US" altLang="zh-CN" sz="2000" b="1" dirty="0">
                <a:latin typeface="Courier New" pitchFamily="49" charset="0"/>
                <a:ea typeface="宋体" charset="-122"/>
                <a:cs typeface="Courier New" pitchFamily="49" charset="0"/>
              </a:rPr>
              <a:t> &lt;&lt;"result"&lt;&lt;'\n';</a:t>
            </a:r>
          </a:p>
          <a:p>
            <a:r>
              <a:rPr lang="en-US" altLang="zh-CN" sz="2000" b="1" dirty="0">
                <a:solidFill>
                  <a:schemeClr val="tx2"/>
                </a:solidFill>
                <a:latin typeface="Courier New" pitchFamily="49" charset="0"/>
                <a:ea typeface="宋体" charset="-122"/>
                <a:cs typeface="Courier New" pitchFamily="49" charset="0"/>
              </a:rPr>
              <a:t>    </a:t>
            </a:r>
            <a:r>
              <a:rPr lang="en-US" altLang="zh-CN" sz="2000" b="1" dirty="0" err="1">
                <a:solidFill>
                  <a:srgbClr val="0000FF"/>
                </a:solidFill>
                <a:latin typeface="Courier New" pitchFamily="49" charset="0"/>
                <a:ea typeface="宋体" charset="-122"/>
                <a:cs typeface="Courier New" pitchFamily="49" charset="0"/>
              </a:rPr>
              <a:t>int</a:t>
            </a:r>
            <a:r>
              <a:rPr lang="en-US" altLang="zh-CN" sz="2000" b="1" dirty="0">
                <a:solidFill>
                  <a:schemeClr val="tx2"/>
                </a:solidFill>
                <a:latin typeface="Courier New" pitchFamily="49" charset="0"/>
                <a:ea typeface="宋体" charset="-122"/>
                <a:cs typeface="Courier New" pitchFamily="49" charset="0"/>
              </a:rPr>
              <a:t> </a:t>
            </a:r>
            <a:r>
              <a:rPr lang="en-US" altLang="zh-CN" sz="2000" b="1" dirty="0" err="1">
                <a:latin typeface="Courier New" pitchFamily="49" charset="0"/>
                <a:ea typeface="宋体" charset="-122"/>
                <a:cs typeface="Courier New" pitchFamily="49" charset="0"/>
              </a:rPr>
              <a:t>i,j</a:t>
            </a:r>
            <a:r>
              <a:rPr lang="en-US" altLang="zh-CN" sz="2000" b="1" dirty="0">
                <a:latin typeface="Courier New" pitchFamily="49" charset="0"/>
                <a:ea typeface="宋体" charset="-122"/>
                <a:cs typeface="Courier New" pitchFamily="49" charset="0"/>
              </a:rPr>
              <a:t>;</a:t>
            </a:r>
          </a:p>
          <a:p>
            <a:r>
              <a:rPr lang="en-US" altLang="zh-CN" sz="2000" b="1" dirty="0">
                <a:solidFill>
                  <a:schemeClr val="tx2"/>
                </a:solidFill>
                <a:latin typeface="Courier New" pitchFamily="49" charset="0"/>
                <a:ea typeface="宋体" charset="-122"/>
                <a:cs typeface="Courier New" pitchFamily="49" charset="0"/>
              </a:rPr>
              <a:t>    </a:t>
            </a:r>
            <a:r>
              <a:rPr lang="en-US" altLang="zh-CN" sz="2000" b="1" dirty="0">
                <a:solidFill>
                  <a:srgbClr val="0000FF"/>
                </a:solidFill>
                <a:latin typeface="Courier New" pitchFamily="49" charset="0"/>
                <a:ea typeface="宋体" charset="-122"/>
                <a:cs typeface="Courier New" pitchFamily="49" charset="0"/>
              </a:rPr>
              <a:t>for</a:t>
            </a:r>
            <a:r>
              <a:rPr lang="en-US" altLang="zh-CN" sz="2000" b="1" dirty="0">
                <a:solidFill>
                  <a:schemeClr val="tx2"/>
                </a:solidFill>
                <a:latin typeface="Courier New" pitchFamily="49" charset="0"/>
                <a:ea typeface="宋体" charset="-122"/>
                <a:cs typeface="Courier New" pitchFamily="49" charset="0"/>
              </a:rPr>
              <a:t> </a:t>
            </a:r>
            <a:r>
              <a:rPr lang="en-US" altLang="zh-CN" sz="2000" b="1" dirty="0">
                <a:latin typeface="Courier New" pitchFamily="49" charset="0"/>
                <a:ea typeface="宋体" charset="-122"/>
                <a:cs typeface="Courier New" pitchFamily="49" charset="0"/>
              </a:rPr>
              <a:t>(</a:t>
            </a:r>
            <a:r>
              <a:rPr lang="en-US" altLang="zh-CN" sz="2000" b="1" dirty="0" err="1">
                <a:latin typeface="Courier New" pitchFamily="49" charset="0"/>
                <a:ea typeface="宋体" charset="-122"/>
                <a:cs typeface="Courier New" pitchFamily="49" charset="0"/>
              </a:rPr>
              <a:t>i</a:t>
            </a:r>
            <a:r>
              <a:rPr lang="en-US" altLang="zh-CN" sz="2000" b="1" dirty="0">
                <a:latin typeface="Courier New" pitchFamily="49" charset="0"/>
                <a:ea typeface="宋体" charset="-122"/>
                <a:cs typeface="Courier New" pitchFamily="49" charset="0"/>
              </a:rPr>
              <a:t>=0;i&lt;6;i++){</a:t>
            </a:r>
          </a:p>
          <a:p>
            <a:r>
              <a:rPr lang="en-US" altLang="zh-CN" sz="2000" b="1" dirty="0">
                <a:solidFill>
                  <a:schemeClr val="tx2"/>
                </a:solidFill>
                <a:latin typeface="Courier New" pitchFamily="49" charset="0"/>
                <a:ea typeface="宋体" charset="-122"/>
                <a:cs typeface="Courier New" pitchFamily="49" charset="0"/>
              </a:rPr>
              <a:t>      </a:t>
            </a:r>
            <a:r>
              <a:rPr lang="en-US" altLang="zh-CN" sz="2000" b="1" dirty="0">
                <a:solidFill>
                  <a:srgbClr val="0000FF"/>
                </a:solidFill>
                <a:latin typeface="Courier New" pitchFamily="49" charset="0"/>
                <a:ea typeface="宋体" charset="-122"/>
                <a:cs typeface="Courier New" pitchFamily="49" charset="0"/>
              </a:rPr>
              <a:t>for</a:t>
            </a:r>
            <a:r>
              <a:rPr lang="en-US" altLang="zh-CN" sz="2000" b="1" dirty="0">
                <a:solidFill>
                  <a:schemeClr val="tx2"/>
                </a:solidFill>
                <a:latin typeface="Courier New" pitchFamily="49" charset="0"/>
                <a:ea typeface="宋体" charset="-122"/>
                <a:cs typeface="Courier New" pitchFamily="49" charset="0"/>
              </a:rPr>
              <a:t> </a:t>
            </a:r>
            <a:r>
              <a:rPr lang="en-US" altLang="zh-CN" sz="2000" b="1" dirty="0">
                <a:latin typeface="Courier New" pitchFamily="49" charset="0"/>
                <a:ea typeface="宋体" charset="-122"/>
                <a:cs typeface="Courier New" pitchFamily="49" charset="0"/>
              </a:rPr>
              <a:t>(j=0;j&lt;4;j++)</a:t>
            </a:r>
          </a:p>
          <a:p>
            <a:r>
              <a:rPr lang="en-US" altLang="zh-CN" sz="2000" b="1" dirty="0">
                <a:latin typeface="Courier New" pitchFamily="49" charset="0"/>
                <a:ea typeface="宋体" charset="-122"/>
                <a:cs typeface="Courier New" pitchFamily="49" charset="0"/>
              </a:rPr>
              <a:t>        </a:t>
            </a:r>
            <a:r>
              <a:rPr lang="en-US" altLang="zh-CN" sz="2000" b="1" dirty="0" err="1">
                <a:latin typeface="Courier New" pitchFamily="49" charset="0"/>
                <a:ea typeface="宋体" charset="-122"/>
                <a:cs typeface="Courier New" pitchFamily="49" charset="0"/>
              </a:rPr>
              <a:t>cout</a:t>
            </a:r>
            <a:r>
              <a:rPr lang="en-US" altLang="zh-CN" sz="2000" b="1" dirty="0">
                <a:latin typeface="Courier New" pitchFamily="49" charset="0"/>
                <a:ea typeface="宋体" charset="-122"/>
                <a:cs typeface="Courier New" pitchFamily="49" charset="0"/>
              </a:rPr>
              <a:t> &lt;&lt;</a:t>
            </a:r>
            <a:r>
              <a:rPr lang="en-US" altLang="zh-CN" sz="2000" b="1" dirty="0" err="1">
                <a:latin typeface="Courier New" pitchFamily="49" charset="0"/>
                <a:ea typeface="宋体" charset="-122"/>
                <a:cs typeface="Courier New" pitchFamily="49" charset="0"/>
              </a:rPr>
              <a:t>setw</a:t>
            </a:r>
            <a:r>
              <a:rPr lang="en-US" altLang="zh-CN" sz="2000" b="1" dirty="0">
                <a:latin typeface="Courier New" pitchFamily="49" charset="0"/>
                <a:ea typeface="宋体" charset="-122"/>
                <a:cs typeface="Courier New" pitchFamily="49" charset="0"/>
              </a:rPr>
              <a:t>(4)&lt;&lt;result[</a:t>
            </a:r>
            <a:r>
              <a:rPr lang="en-US" altLang="zh-CN" sz="2000" b="1" dirty="0" err="1">
                <a:latin typeface="Courier New" pitchFamily="49" charset="0"/>
                <a:ea typeface="宋体" charset="-122"/>
                <a:cs typeface="Courier New" pitchFamily="49" charset="0"/>
              </a:rPr>
              <a:t>i</a:t>
            </a:r>
            <a:r>
              <a:rPr lang="en-US" altLang="zh-CN" sz="2000" b="1" dirty="0">
                <a:latin typeface="Courier New" pitchFamily="49" charset="0"/>
                <a:ea typeface="宋体" charset="-122"/>
                <a:cs typeface="Courier New" pitchFamily="49" charset="0"/>
              </a:rPr>
              <a:t>][j]&lt;&lt;"  ";</a:t>
            </a:r>
          </a:p>
          <a:p>
            <a:r>
              <a:rPr lang="en-US" altLang="zh-CN" sz="2000" b="1" dirty="0">
                <a:latin typeface="Courier New" pitchFamily="49" charset="0"/>
                <a:ea typeface="宋体" charset="-122"/>
                <a:cs typeface="Courier New" pitchFamily="49" charset="0"/>
              </a:rPr>
              <a:t>      </a:t>
            </a:r>
            <a:r>
              <a:rPr lang="en-US" altLang="zh-CN" sz="2000" b="1" dirty="0" err="1">
                <a:latin typeface="Courier New" pitchFamily="49" charset="0"/>
                <a:ea typeface="宋体" charset="-122"/>
                <a:cs typeface="Courier New" pitchFamily="49" charset="0"/>
              </a:rPr>
              <a:t>cout</a:t>
            </a:r>
            <a:r>
              <a:rPr lang="en-US" altLang="zh-CN" sz="2000" b="1" dirty="0">
                <a:latin typeface="Courier New" pitchFamily="49" charset="0"/>
                <a:ea typeface="宋体" charset="-122"/>
                <a:cs typeface="Courier New" pitchFamily="49" charset="0"/>
              </a:rPr>
              <a:t>&lt;&lt;'\n';  </a:t>
            </a:r>
          </a:p>
          <a:p>
            <a:r>
              <a:rPr lang="en-US" altLang="zh-CN" sz="2000" b="1" dirty="0">
                <a:latin typeface="Courier New" pitchFamily="49" charset="0"/>
                <a:ea typeface="宋体" charset="-122"/>
                <a:cs typeface="Courier New" pitchFamily="49" charset="0"/>
              </a:rPr>
              <a:t>    }</a:t>
            </a:r>
          </a:p>
          <a:p>
            <a:r>
              <a:rPr lang="en-US" altLang="zh-CN" sz="2000" b="1" dirty="0">
                <a:solidFill>
                  <a:schemeClr val="tx2"/>
                </a:solidFill>
                <a:latin typeface="Courier New" pitchFamily="49" charset="0"/>
                <a:ea typeface="宋体" charset="-122"/>
                <a:cs typeface="Courier New" pitchFamily="49" charset="0"/>
              </a:rPr>
              <a:t>    </a:t>
            </a:r>
            <a:r>
              <a:rPr lang="en-US" altLang="zh-CN" sz="2000" b="1" dirty="0">
                <a:solidFill>
                  <a:srgbClr val="0000FF"/>
                </a:solidFill>
                <a:latin typeface="Courier New" pitchFamily="49" charset="0"/>
                <a:ea typeface="宋体" charset="-122"/>
                <a:cs typeface="Courier New" pitchFamily="49" charset="0"/>
              </a:rPr>
              <a:t>return</a:t>
            </a:r>
            <a:r>
              <a:rPr lang="en-US" altLang="zh-CN" sz="2000" b="1" dirty="0">
                <a:latin typeface="Courier New" pitchFamily="49" charset="0"/>
                <a:ea typeface="宋体" charset="-122"/>
                <a:cs typeface="Courier New" pitchFamily="49" charset="0"/>
              </a:rPr>
              <a:t>; </a:t>
            </a:r>
          </a:p>
          <a:p>
            <a:r>
              <a:rPr lang="en-US" altLang="zh-CN" sz="2000" b="1" dirty="0">
                <a:latin typeface="Courier New" pitchFamily="49" charset="0"/>
                <a:ea typeface="宋体" charset="-122"/>
                <a:cs typeface="Courier New" pitchFamily="49" charset="0"/>
              </a:rPr>
              <a:t>}</a:t>
            </a: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538139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指针做函数的参数</a:t>
            </a:r>
          </a:p>
        </p:txBody>
      </p:sp>
      <p:sp>
        <p:nvSpPr>
          <p:cNvPr id="3" name="内容占位符 2"/>
          <p:cNvSpPr>
            <a:spLocks noGrp="1"/>
          </p:cNvSpPr>
          <p:nvPr>
            <p:ph idx="1"/>
          </p:nvPr>
        </p:nvSpPr>
        <p:spPr>
          <a:xfrm>
            <a:off x="457200" y="1916832"/>
            <a:ext cx="8229600" cy="4500562"/>
          </a:xfrm>
        </p:spPr>
        <p:txBody>
          <a:bodyPr/>
          <a:lstStyle/>
          <a:p>
            <a:r>
              <a:rPr lang="zh-CN" altLang="en-US" dirty="0"/>
              <a:t>指针(如数组名，或其它指针变量)作为函数参数，可起到传递“地址”的功能</a:t>
            </a:r>
            <a:endParaRPr lang="en-US" altLang="zh-CN" dirty="0"/>
          </a:p>
          <a:p>
            <a:pPr lvl="1"/>
            <a:r>
              <a:rPr lang="zh-CN" altLang="en-US" dirty="0"/>
              <a:t>形参</a:t>
            </a:r>
            <a:endParaRPr lang="en-US" altLang="zh-CN" dirty="0"/>
          </a:p>
          <a:p>
            <a:pPr lvl="2"/>
            <a:r>
              <a:rPr lang="zh-CN" altLang="en-US" dirty="0"/>
              <a:t>指针变量</a:t>
            </a:r>
            <a:endParaRPr lang="en-US" altLang="zh-CN" dirty="0"/>
          </a:p>
          <a:p>
            <a:pPr lvl="1"/>
            <a:r>
              <a:rPr lang="zh-CN" altLang="en-US" dirty="0"/>
              <a:t>实参</a:t>
            </a:r>
            <a:endParaRPr lang="en-US" altLang="zh-CN" dirty="0"/>
          </a:p>
          <a:p>
            <a:pPr lvl="2"/>
            <a:r>
              <a:rPr lang="zh-CN" altLang="en-US" dirty="0"/>
              <a:t>指针变量</a:t>
            </a:r>
            <a:endParaRPr lang="en-US" altLang="zh-CN" dirty="0"/>
          </a:p>
          <a:p>
            <a:pPr lvl="2"/>
            <a:r>
              <a:rPr lang="zh-CN" altLang="en-US" dirty="0"/>
              <a:t>地址表达式</a:t>
            </a:r>
            <a:endParaRPr lang="en-US" altLang="zh-CN" dirty="0"/>
          </a:p>
          <a:p>
            <a:pPr lvl="1"/>
            <a:r>
              <a:rPr lang="zh-CN" altLang="en-US" dirty="0"/>
              <a:t>对形参指针所指变量值的使用与改变，就是对实参指针所指变量值的直接使用与改变</a:t>
            </a:r>
            <a:endParaRPr lang="en-US" altLang="zh-CN" dirty="0"/>
          </a:p>
          <a:p>
            <a:pPr lvl="1"/>
            <a:r>
              <a:rPr lang="zh-CN" altLang="en-US" dirty="0"/>
              <a:t>注意形参和实参的</a:t>
            </a:r>
            <a:r>
              <a:rPr lang="zh-CN" altLang="en-US" dirty="0">
                <a:solidFill>
                  <a:srgbClr val="C00000"/>
                </a:solidFill>
              </a:rPr>
              <a:t>一致性</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5044870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5.11</a:t>
            </a:r>
            <a:r>
              <a:rPr lang="en-US" altLang="zh-CN" dirty="0">
                <a:solidFill>
                  <a:srgbClr val="C00000"/>
                </a:solidFill>
              </a:rPr>
              <a:t>】</a:t>
            </a:r>
            <a:r>
              <a:rPr lang="zh-CN" altLang="en-US" dirty="0">
                <a:solidFill>
                  <a:srgbClr val="C00000"/>
                </a:solidFill>
              </a:rPr>
              <a:t>分析程序的运行结果</a:t>
            </a:r>
            <a:endParaRPr lang="en-US" altLang="zh-CN" dirty="0">
              <a:solidFill>
                <a:srgbClr val="C00000"/>
              </a:solidFill>
            </a:endParaRPr>
          </a:p>
          <a:p>
            <a:endParaRPr lang="en-US" altLang="zh-CN" dirty="0">
              <a:solidFill>
                <a:srgbClr val="C00000"/>
              </a:solidFill>
            </a:endParaRPr>
          </a:p>
          <a:p>
            <a:pPr>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ts val="0"/>
              </a:spcBef>
              <a:buNone/>
            </a:pPr>
            <a:r>
              <a:rPr lang="en-US" altLang="zh-CN" sz="2000" b="1" dirty="0">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myFunc</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num); </a:t>
            </a: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a[6]={1,2,3,4,5,6};</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*pa=a;</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&lt;&lt;"before calling '</a:t>
            </a:r>
            <a:r>
              <a:rPr lang="en-US" altLang="zh-CN" sz="2000" b="1" dirty="0" err="1">
                <a:latin typeface="Courier New" pitchFamily="49" charset="0"/>
                <a:cs typeface="Courier New" pitchFamily="49" charset="0"/>
              </a:rPr>
              <a:t>muFunc</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pa+i</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=0;i&lt;6;i++)</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pa+i</a:t>
            </a:r>
            <a:r>
              <a:rPr lang="en-US" altLang="zh-CN" sz="2000" b="1" dirty="0">
                <a:latin typeface="Courier New" pitchFamily="49" charset="0"/>
                <a:cs typeface="Courier New" pitchFamily="49" charset="0"/>
              </a:rPr>
              <a:t>)&lt;&lt;"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myFunc</a:t>
            </a:r>
            <a:r>
              <a:rPr lang="en-US" altLang="zh-CN" sz="2000" b="1" dirty="0">
                <a:latin typeface="Courier New" pitchFamily="49" charset="0"/>
                <a:cs typeface="Courier New" pitchFamily="49" charset="0"/>
              </a:rPr>
              <a:t>(pa,6);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指针</a:t>
            </a:r>
            <a:r>
              <a:rPr lang="en-US" altLang="zh-CN" sz="2000" b="1" dirty="0">
                <a:solidFill>
                  <a:srgbClr val="00B050"/>
                </a:solidFill>
                <a:latin typeface="Courier New" pitchFamily="49" charset="0"/>
                <a:cs typeface="Courier New" pitchFamily="49" charset="0"/>
              </a:rPr>
              <a:t>pa</a:t>
            </a:r>
            <a:r>
              <a:rPr lang="zh-CN" altLang="en-US" sz="2000" b="1" dirty="0">
                <a:solidFill>
                  <a:srgbClr val="00B050"/>
                </a:solidFill>
                <a:latin typeface="Courier New" pitchFamily="49" charset="0"/>
                <a:cs typeface="Courier New" pitchFamily="49" charset="0"/>
              </a:rPr>
              <a:t>作为实参去调用自定义函数</a:t>
            </a:r>
            <a:r>
              <a:rPr lang="en-US" altLang="zh-CN" sz="2000" b="1" dirty="0" err="1">
                <a:solidFill>
                  <a:srgbClr val="00B050"/>
                </a:solidFill>
                <a:latin typeface="Courier New" pitchFamily="49" charset="0"/>
                <a:cs typeface="Courier New" pitchFamily="49" charset="0"/>
              </a:rPr>
              <a:t>muFunc</a:t>
            </a:r>
            <a:endParaRPr lang="en-US" altLang="zh-CN" sz="2000" b="1" dirty="0">
              <a:solidFill>
                <a:srgbClr val="00B050"/>
              </a:solidFill>
              <a:latin typeface="Courier New" pitchFamily="49" charset="0"/>
              <a:cs typeface="Courier New" pitchFamily="49" charset="0"/>
            </a:endParaRP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&lt;&lt;"after calling '</a:t>
            </a:r>
            <a:r>
              <a:rPr lang="en-US" altLang="zh-CN" sz="2000" b="1" dirty="0" err="1">
                <a:latin typeface="Courier New" pitchFamily="49" charset="0"/>
                <a:cs typeface="Courier New" pitchFamily="49" charset="0"/>
              </a:rPr>
              <a:t>muFunc</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pa+i</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754852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472518" cy="5029200"/>
          </a:xfrm>
        </p:spPr>
        <p:txBody>
          <a:bodyPr/>
          <a:lstStyle/>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for(</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=0;i&lt;6;i++)</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pa+i</a:t>
            </a:r>
            <a:r>
              <a:rPr lang="en-US" altLang="zh-CN" sz="2000" b="1" dirty="0">
                <a:latin typeface="Courier New" pitchFamily="49" charset="0"/>
                <a:cs typeface="Courier New" pitchFamily="49" charset="0"/>
              </a:rPr>
              <a:t>)&lt;&lt;"  ";</a:t>
            </a:r>
          </a:p>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输出被</a:t>
            </a:r>
            <a:r>
              <a:rPr lang="en-US" altLang="zh-CN" sz="2000" b="1" dirty="0" err="1">
                <a:solidFill>
                  <a:srgbClr val="00B050"/>
                </a:solidFill>
                <a:latin typeface="Courier New" pitchFamily="49" charset="0"/>
                <a:cs typeface="Courier New" pitchFamily="49" charset="0"/>
              </a:rPr>
              <a:t>myFunc</a:t>
            </a:r>
            <a:r>
              <a:rPr lang="zh-CN" altLang="en-US" sz="2000" b="1" dirty="0">
                <a:solidFill>
                  <a:srgbClr val="00B050"/>
                </a:solidFill>
                <a:latin typeface="Courier New" pitchFamily="49" charset="0"/>
                <a:cs typeface="Courier New" pitchFamily="49" charset="0"/>
              </a:rPr>
              <a:t>改变后以</a:t>
            </a:r>
            <a:r>
              <a:rPr lang="en-US" altLang="zh-CN" sz="2000" b="1" dirty="0">
                <a:solidFill>
                  <a:srgbClr val="00B050"/>
                </a:solidFill>
                <a:latin typeface="Courier New" pitchFamily="49" charset="0"/>
                <a:cs typeface="Courier New" pitchFamily="49" charset="0"/>
              </a:rPr>
              <a:t>pa</a:t>
            </a:r>
            <a:r>
              <a:rPr lang="zh-CN" altLang="en-US" sz="2000" b="1" dirty="0">
                <a:solidFill>
                  <a:srgbClr val="00B050"/>
                </a:solidFill>
                <a:latin typeface="Courier New" pitchFamily="49" charset="0"/>
                <a:cs typeface="Courier New" pitchFamily="49" charset="0"/>
              </a:rPr>
              <a:t>为首地址的</a:t>
            </a:r>
          </a:p>
          <a:p>
            <a:pPr>
              <a:spcBef>
                <a:spcPts val="0"/>
              </a:spcBef>
              <a:buNone/>
            </a:pPr>
            <a:r>
              <a:rPr lang="zh-CN" altLang="en-US" sz="2000" b="1" dirty="0">
                <a:solidFill>
                  <a:srgbClr val="00B050"/>
                </a:solidFill>
                <a:latin typeface="Courier New" pitchFamily="49" charset="0"/>
                <a:cs typeface="Courier New" pitchFamily="49" charset="0"/>
              </a:rPr>
              <a:t>		//各元素值(每一数都加了100)</a:t>
            </a:r>
          </a:p>
          <a:p>
            <a:pPr>
              <a:spcBef>
                <a:spcPts val="0"/>
              </a:spcBef>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void </a:t>
            </a:r>
            <a:r>
              <a:rPr lang="en-US" altLang="zh-CN" sz="2000" b="1" dirty="0" err="1">
                <a:latin typeface="Courier New" pitchFamily="49" charset="0"/>
                <a:cs typeface="Courier New" pitchFamily="49" charset="0"/>
              </a:rPr>
              <a:t>myFunc</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num){</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sum=0;</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num;i</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sum+=*(</a:t>
            </a:r>
            <a:r>
              <a:rPr lang="en-US" altLang="zh-CN" sz="2000" b="1" dirty="0" err="1">
                <a:latin typeface="Courier New" pitchFamily="49" charset="0"/>
                <a:cs typeface="Courier New" pitchFamily="49" charset="0"/>
              </a:rPr>
              <a:t>p+i</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&lt;&lt;"in </a:t>
            </a:r>
            <a:r>
              <a:rPr lang="en-US" altLang="zh-CN" sz="2000" b="1" dirty="0" err="1">
                <a:latin typeface="Courier New" pitchFamily="49" charset="0"/>
                <a:cs typeface="Courier New" pitchFamily="49" charset="0"/>
              </a:rPr>
              <a:t>myFunc</a:t>
            </a:r>
            <a:r>
              <a:rPr lang="en-US" altLang="zh-CN" sz="2000" b="1" dirty="0">
                <a:latin typeface="Courier New" pitchFamily="49" charset="0"/>
                <a:cs typeface="Courier New" pitchFamily="49" charset="0"/>
              </a:rPr>
              <a:t>, sum of *(</a:t>
            </a:r>
            <a:r>
              <a:rPr lang="en-US" altLang="zh-CN" sz="2000" b="1" dirty="0" err="1">
                <a:latin typeface="Courier New" pitchFamily="49" charset="0"/>
                <a:cs typeface="Courier New" pitchFamily="49" charset="0"/>
              </a:rPr>
              <a:t>p+i</a:t>
            </a:r>
            <a:r>
              <a:rPr lang="en-US" altLang="zh-CN" sz="2000" b="1" dirty="0">
                <a:latin typeface="Courier New" pitchFamily="49" charset="0"/>
                <a:cs typeface="Courier New" pitchFamily="49" charset="0"/>
              </a:rPr>
              <a:t>)="&lt;&lt;sum&lt;&lt;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num;i</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p+i</a:t>
            </a:r>
            <a:r>
              <a:rPr lang="en-US" altLang="zh-CN" sz="2000" b="1" dirty="0">
                <a:latin typeface="Courier New" pitchFamily="49" charset="0"/>
                <a:cs typeface="Courier New" pitchFamily="49" charset="0"/>
              </a:rPr>
              <a:t>)+=100; </a:t>
            </a:r>
          </a:p>
          <a:p>
            <a:pPr>
              <a:spcBef>
                <a:spcPts val="0"/>
              </a:spcBef>
              <a:buNone/>
            </a:pPr>
            <a:r>
              <a:rPr lang="en-US" altLang="zh-CN" sz="2000" b="1" dirty="0">
                <a:latin typeface="Courier New" pitchFamily="49" charset="0"/>
                <a:cs typeface="Courier New" pitchFamily="49" charset="0"/>
              </a:rPr>
              <a:t>} </a:t>
            </a:r>
          </a:p>
          <a:p>
            <a:pPr>
              <a:spcBef>
                <a:spcPts val="0"/>
              </a:spcBef>
              <a:buNone/>
            </a:pPr>
            <a:endParaRPr lang="zh-CN" altLang="en-US" sz="2000" b="1"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9334155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229600" cy="4500562"/>
          </a:xfrm>
        </p:spPr>
        <p:txBody>
          <a:bodyPr/>
          <a:lstStyle/>
          <a:p>
            <a:pPr marL="0" lvl="1" indent="0">
              <a:buNone/>
            </a:pPr>
            <a:r>
              <a:rPr lang="zh-CN" altLang="en-US" sz="2800" dirty="0">
                <a:solidFill>
                  <a:schemeClr val="accent6">
                    <a:lumMod val="75000"/>
                  </a:schemeClr>
                </a:solidFill>
              </a:rPr>
              <a:t>运行结果</a:t>
            </a:r>
            <a:endParaRPr lang="en-US" altLang="zh-CN" sz="2800" dirty="0">
              <a:solidFill>
                <a:schemeClr val="accent6">
                  <a:lumMod val="75000"/>
                </a:schemeClr>
              </a:solidFill>
            </a:endParaRPr>
          </a:p>
          <a:p>
            <a:pPr>
              <a:buSzPct val="75000"/>
              <a:buNone/>
            </a:pPr>
            <a:r>
              <a:rPr lang="en-US" altLang="zh-CN" sz="2800" b="1" dirty="0">
                <a:latin typeface="Courier New" pitchFamily="49" charset="0"/>
                <a:cs typeface="Courier New" pitchFamily="49" charset="0"/>
              </a:rPr>
              <a:t>before calling '</a:t>
            </a:r>
            <a:r>
              <a:rPr lang="en-US" altLang="zh-CN" sz="2800" b="1" dirty="0" err="1">
                <a:latin typeface="Courier New" pitchFamily="49" charset="0"/>
                <a:cs typeface="Courier New" pitchFamily="49" charset="0"/>
              </a:rPr>
              <a:t>muFunc</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pa+i</a:t>
            </a:r>
            <a:r>
              <a:rPr lang="en-US" altLang="zh-CN" sz="2800" b="1" dirty="0">
                <a:latin typeface="Courier New" pitchFamily="49" charset="0"/>
                <a:cs typeface="Courier New" pitchFamily="49" charset="0"/>
              </a:rPr>
              <a:t>)=</a:t>
            </a:r>
          </a:p>
          <a:p>
            <a:pPr>
              <a:buSzPct val="75000"/>
              <a:buNone/>
            </a:pPr>
            <a:r>
              <a:rPr lang="en-US" altLang="zh-CN" sz="2800" b="1" dirty="0">
                <a:latin typeface="Courier New" pitchFamily="49" charset="0"/>
                <a:cs typeface="Courier New" pitchFamily="49" charset="0"/>
              </a:rPr>
              <a:t>1  2  3  4  5  6</a:t>
            </a:r>
          </a:p>
          <a:p>
            <a:pPr>
              <a:buSzPct val="75000"/>
              <a:buNone/>
            </a:pPr>
            <a:r>
              <a:rPr lang="en-US" altLang="zh-CN" sz="2800" b="1" dirty="0">
                <a:latin typeface="Courier New" pitchFamily="49" charset="0"/>
                <a:cs typeface="Courier New" pitchFamily="49" charset="0"/>
              </a:rPr>
              <a:t> </a:t>
            </a:r>
          </a:p>
          <a:p>
            <a:pPr>
              <a:buSzPct val="75000"/>
              <a:buNone/>
            </a:pPr>
            <a:r>
              <a:rPr lang="en-US" altLang="zh-CN" sz="2800" b="1" dirty="0">
                <a:latin typeface="Courier New" pitchFamily="49" charset="0"/>
                <a:cs typeface="Courier New" pitchFamily="49" charset="0"/>
              </a:rPr>
              <a:t>in </a:t>
            </a:r>
            <a:r>
              <a:rPr lang="en-US" altLang="zh-CN" sz="2800" b="1" dirty="0" err="1">
                <a:latin typeface="Courier New" pitchFamily="49" charset="0"/>
                <a:cs typeface="Courier New" pitchFamily="49" charset="0"/>
              </a:rPr>
              <a:t>myFunc</a:t>
            </a:r>
            <a:r>
              <a:rPr lang="en-US" altLang="zh-CN" sz="2800" b="1" dirty="0">
                <a:latin typeface="Courier New" pitchFamily="49" charset="0"/>
                <a:cs typeface="Courier New" pitchFamily="49" charset="0"/>
              </a:rPr>
              <a:t>, sum of *(</a:t>
            </a:r>
            <a:r>
              <a:rPr lang="en-US" altLang="zh-CN" sz="2800" b="1" dirty="0" err="1">
                <a:latin typeface="Courier New" pitchFamily="49" charset="0"/>
                <a:cs typeface="Courier New" pitchFamily="49" charset="0"/>
              </a:rPr>
              <a:t>pa+i</a:t>
            </a:r>
            <a:r>
              <a:rPr lang="en-US" altLang="zh-CN" sz="2800" b="1" dirty="0">
                <a:latin typeface="Courier New" pitchFamily="49" charset="0"/>
                <a:cs typeface="Courier New" pitchFamily="49" charset="0"/>
              </a:rPr>
              <a:t>)=21</a:t>
            </a:r>
          </a:p>
          <a:p>
            <a:pPr>
              <a:buSzPct val="75000"/>
              <a:buNone/>
            </a:pPr>
            <a:r>
              <a:rPr lang="en-US" altLang="zh-CN" sz="2800" b="1" dirty="0">
                <a:latin typeface="Courier New" pitchFamily="49" charset="0"/>
                <a:cs typeface="Courier New" pitchFamily="49" charset="0"/>
              </a:rPr>
              <a:t> </a:t>
            </a:r>
          </a:p>
          <a:p>
            <a:pPr>
              <a:buSzPct val="75000"/>
              <a:buNone/>
            </a:pPr>
            <a:r>
              <a:rPr lang="en-US" altLang="zh-CN" sz="2800" b="1" dirty="0">
                <a:latin typeface="Courier New" pitchFamily="49" charset="0"/>
                <a:cs typeface="Courier New" pitchFamily="49" charset="0"/>
              </a:rPr>
              <a:t>after calling '</a:t>
            </a:r>
            <a:r>
              <a:rPr lang="en-US" altLang="zh-CN" sz="2800" b="1" dirty="0" err="1">
                <a:latin typeface="Courier New" pitchFamily="49" charset="0"/>
                <a:cs typeface="Courier New" pitchFamily="49" charset="0"/>
              </a:rPr>
              <a:t>muFunc</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p+i</a:t>
            </a:r>
            <a:r>
              <a:rPr lang="en-US" altLang="zh-CN" sz="2800" b="1" dirty="0">
                <a:latin typeface="Courier New" pitchFamily="49" charset="0"/>
                <a:cs typeface="Courier New" pitchFamily="49" charset="0"/>
              </a:rPr>
              <a:t>)=</a:t>
            </a:r>
          </a:p>
          <a:p>
            <a:pPr>
              <a:buSzPct val="75000"/>
              <a:buNone/>
            </a:pPr>
            <a:r>
              <a:rPr lang="en-US" altLang="zh-CN" sz="2800" b="1" dirty="0">
                <a:latin typeface="Courier New" pitchFamily="49" charset="0"/>
                <a:cs typeface="Courier New" pitchFamily="49" charset="0"/>
              </a:rPr>
              <a:t>101  102  103  104  105  106</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0775203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928813"/>
            <a:ext cx="8507288" cy="4500562"/>
          </a:xfrm>
        </p:spPr>
        <p:txBody>
          <a:bodyPr/>
          <a:lstStyle/>
          <a:p>
            <a:r>
              <a:rPr lang="zh-CN" altLang="en-US" dirty="0"/>
              <a:t>在函数的参数表中将形参说明为指针变量</a:t>
            </a:r>
            <a:endParaRPr lang="en-US" altLang="zh-CN" dirty="0"/>
          </a:p>
          <a:p>
            <a:pPr lvl="1"/>
            <a:r>
              <a:rPr lang="zh-CN" altLang="en-US" dirty="0"/>
              <a:t>函数调用表达式的实参可以是地址表达式</a:t>
            </a:r>
            <a:endParaRPr lang="en-US" altLang="zh-CN" dirty="0"/>
          </a:p>
          <a:p>
            <a:pPr lvl="2"/>
            <a:r>
              <a:rPr lang="zh-CN" altLang="en-US" dirty="0"/>
              <a:t>数组名</a:t>
            </a:r>
            <a:endParaRPr lang="en-US" altLang="zh-CN" dirty="0"/>
          </a:p>
          <a:p>
            <a:pPr lvl="2"/>
            <a:r>
              <a:rPr lang="zh-CN" altLang="en-US" dirty="0"/>
              <a:t>指针变量</a:t>
            </a:r>
            <a:endParaRPr lang="en-US" altLang="zh-CN" dirty="0"/>
          </a:p>
          <a:p>
            <a:pPr lvl="2"/>
            <a:r>
              <a:rPr lang="zh-CN" altLang="en-US" dirty="0"/>
              <a:t>字符串字面值常量</a:t>
            </a:r>
            <a:endParaRPr lang="en-US" altLang="zh-CN" dirty="0"/>
          </a:p>
          <a:p>
            <a:pPr lvl="2"/>
            <a:r>
              <a:rPr lang="zh-CN" altLang="en-US" dirty="0"/>
              <a:t>取地址表达式（</a:t>
            </a:r>
            <a:r>
              <a:rPr lang="en-US" altLang="zh-CN" dirty="0"/>
              <a:t>&amp;</a:t>
            </a:r>
            <a:r>
              <a:rPr lang="zh-CN" altLang="en-US" dirty="0"/>
              <a:t>）</a:t>
            </a:r>
            <a:endParaRPr lang="en-US" altLang="zh-CN" dirty="0"/>
          </a:p>
          <a:p>
            <a:pPr lvl="1"/>
            <a:r>
              <a:rPr lang="zh-CN" altLang="en-US" dirty="0"/>
              <a:t>函数调用时，将作为实参的地址表达式的值，</a:t>
            </a:r>
            <a:r>
              <a:rPr lang="zh-CN" altLang="en-US" dirty="0">
                <a:solidFill>
                  <a:srgbClr val="FF0000"/>
                </a:solidFill>
              </a:rPr>
              <a:t>赋值</a:t>
            </a:r>
            <a:r>
              <a:rPr lang="zh-CN" altLang="en-US" dirty="0"/>
              <a:t>给指针形参，在被调函数中形参指向实参的地址进行相关的计算，从而将对实参的操作反映到主调函数中</a:t>
            </a:r>
            <a:endParaRPr lang="en-US" altLang="zh-CN" dirty="0"/>
          </a:p>
          <a:p>
            <a:pPr lvl="2"/>
            <a:r>
              <a:rPr lang="zh-CN" altLang="en-US" dirty="0"/>
              <a:t>指针作为函数的参数，实质是“赋值调用”，但是由于赋的值是“</a:t>
            </a:r>
            <a:r>
              <a:rPr lang="zh-CN" altLang="en-US" dirty="0">
                <a:solidFill>
                  <a:srgbClr val="FF0000"/>
                </a:solidFill>
              </a:rPr>
              <a:t>地址</a:t>
            </a:r>
            <a:r>
              <a:rPr lang="zh-CN" altLang="en-US" dirty="0"/>
              <a:t>”，因此，起到了传递地址的功能，属于“</a:t>
            </a:r>
            <a:r>
              <a:rPr lang="zh-CN" altLang="en-US" dirty="0">
                <a:solidFill>
                  <a:srgbClr val="FF0000"/>
                </a:solidFill>
              </a:rPr>
              <a:t>双向传值</a:t>
            </a:r>
            <a:r>
              <a:rPr lang="zh-CN" altLang="en-US" dirty="0"/>
              <a:t>”</a:t>
            </a:r>
          </a:p>
        </p:txBody>
      </p:sp>
      <p:sp>
        <p:nvSpPr>
          <p:cNvPr id="3" name="标题 2"/>
          <p:cNvSpPr>
            <a:spLocks noGrp="1"/>
          </p:cNvSpPr>
          <p:nvPr>
            <p:ph type="title"/>
          </p:nvPr>
        </p:nvSpPr>
        <p:spPr/>
        <p:txBody>
          <a:bodyPr/>
          <a:lstStyle/>
          <a:p>
            <a:r>
              <a:rPr lang="zh-CN" altLang="en-US" dirty="0"/>
              <a:t>指针做参数的传递过程</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9958835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指向函数的指针</a:t>
            </a:r>
          </a:p>
        </p:txBody>
      </p:sp>
      <p:sp>
        <p:nvSpPr>
          <p:cNvPr id="3" name="内容占位符 2"/>
          <p:cNvSpPr>
            <a:spLocks noGrp="1"/>
          </p:cNvSpPr>
          <p:nvPr>
            <p:ph idx="1"/>
          </p:nvPr>
        </p:nvSpPr>
        <p:spPr/>
        <p:txBody>
          <a:bodyPr/>
          <a:lstStyle/>
          <a:p>
            <a:r>
              <a:rPr lang="zh-CN" altLang="en-US" dirty="0"/>
              <a:t>也叫作函数指针</a:t>
            </a:r>
            <a:endParaRPr lang="en-US" altLang="zh-CN" dirty="0"/>
          </a:p>
          <a:p>
            <a:pPr lvl="1"/>
            <a:r>
              <a:rPr lang="zh-CN" altLang="en-US" dirty="0"/>
              <a:t>函数具有地址（称为</a:t>
            </a:r>
            <a:r>
              <a:rPr lang="zh-CN" altLang="en-US" dirty="0">
                <a:solidFill>
                  <a:srgbClr val="FF0000"/>
                </a:solidFill>
              </a:rPr>
              <a:t>入口地址</a:t>
            </a:r>
            <a:r>
              <a:rPr lang="zh-CN" altLang="en-US" dirty="0"/>
              <a:t>）</a:t>
            </a:r>
            <a:endParaRPr lang="en-US" altLang="zh-CN" dirty="0"/>
          </a:p>
          <a:p>
            <a:pPr lvl="1"/>
            <a:r>
              <a:rPr lang="zh-CN" altLang="en-US" dirty="0"/>
              <a:t>函数的地址也可作指针的值，这就是函数指针。函数指针的说明格式与函数的原型相似，主要区别是：原来的</a:t>
            </a:r>
            <a:r>
              <a:rPr lang="en-US" altLang="zh-CN" dirty="0"/>
              <a:t>〈</a:t>
            </a:r>
            <a:r>
              <a:rPr lang="zh-CN" altLang="en-US" dirty="0"/>
              <a:t>函数名</a:t>
            </a:r>
            <a:r>
              <a:rPr lang="en-US" altLang="zh-CN" dirty="0"/>
              <a:t>〉</a:t>
            </a:r>
            <a:r>
              <a:rPr lang="zh-CN" altLang="en-US" dirty="0"/>
              <a:t>，用*</a:t>
            </a:r>
            <a:r>
              <a:rPr lang="en-US" altLang="zh-CN" dirty="0"/>
              <a:t>〈</a:t>
            </a:r>
            <a:r>
              <a:rPr lang="zh-CN" altLang="en-US" dirty="0"/>
              <a:t>函数指针名</a:t>
            </a:r>
            <a:r>
              <a:rPr lang="en-US" altLang="zh-CN" dirty="0"/>
              <a:t>〉</a:t>
            </a:r>
            <a:r>
              <a:rPr lang="zh-CN" altLang="en-US" dirty="0"/>
              <a:t>所代替</a:t>
            </a:r>
            <a:endParaRPr lang="en-US" altLang="zh-CN" dirty="0"/>
          </a:p>
          <a:p>
            <a:pPr lvl="1"/>
            <a:r>
              <a:rPr lang="zh-CN" altLang="en-US" dirty="0"/>
              <a:t>说明格式：</a:t>
            </a:r>
            <a:endParaRPr lang="en-US" altLang="zh-CN" dirty="0"/>
          </a:p>
          <a:p>
            <a:pPr lvl="2">
              <a:buNone/>
            </a:pPr>
            <a:r>
              <a:rPr lang="zh-CN" altLang="en-US" sz="2400" b="1" dirty="0">
                <a:solidFill>
                  <a:schemeClr val="tx2"/>
                </a:solidFill>
                <a:latin typeface="Courier New" pitchFamily="49" charset="0"/>
                <a:cs typeface="Courier New" pitchFamily="49" charset="0"/>
              </a:rPr>
              <a:t>&lt;类型名&gt; (*</a:t>
            </a:r>
            <a:r>
              <a:rPr lang="en-US" altLang="zh-CN" sz="2400" b="1" dirty="0">
                <a:solidFill>
                  <a:schemeClr val="tx2"/>
                </a:solidFill>
                <a:latin typeface="Courier New" pitchFamily="49" charset="0"/>
                <a:cs typeface="Courier New" pitchFamily="49" charset="0"/>
              </a:rPr>
              <a:t>pf)(&lt;</a:t>
            </a:r>
            <a:r>
              <a:rPr lang="zh-CN" altLang="en-US" sz="2400" b="1" dirty="0">
                <a:solidFill>
                  <a:schemeClr val="tx2"/>
                </a:solidFill>
                <a:latin typeface="Courier New" pitchFamily="49" charset="0"/>
                <a:cs typeface="Courier New" pitchFamily="49" charset="0"/>
              </a:rPr>
              <a:t>参数表</a:t>
            </a:r>
            <a:r>
              <a:rPr lang="en-US" altLang="zh-CN" sz="2400" b="1" dirty="0">
                <a:solidFill>
                  <a:schemeClr val="tx2"/>
                </a:solidFill>
                <a:latin typeface="Courier New" pitchFamily="49" charset="0"/>
                <a:cs typeface="Courier New" pitchFamily="49" charset="0"/>
              </a:rPr>
              <a:t>&gt;);</a:t>
            </a:r>
          </a:p>
          <a:p>
            <a:pPr lvl="2">
              <a:buNone/>
            </a:pPr>
            <a:r>
              <a:rPr lang="en-US" altLang="zh-CN" sz="2400" dirty="0">
                <a:solidFill>
                  <a:srgbClr val="C00000"/>
                </a:solidFill>
              </a:rPr>
              <a:t>【</a:t>
            </a:r>
            <a:r>
              <a:rPr lang="zh-CN" altLang="en-US" sz="2400" dirty="0">
                <a:solidFill>
                  <a:srgbClr val="C00000"/>
                </a:solidFill>
              </a:rPr>
              <a:t>例如</a:t>
            </a:r>
            <a:r>
              <a:rPr lang="en-US" altLang="zh-CN" sz="2400" dirty="0">
                <a:solidFill>
                  <a:srgbClr val="C00000"/>
                </a:solidFill>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t>
            </a:r>
          </a:p>
          <a:p>
            <a:pPr lvl="3"/>
            <a:r>
              <a:rPr lang="en-US" altLang="zh-CN" sz="2200" dirty="0" err="1"/>
              <a:t>pf</a:t>
            </a:r>
            <a:r>
              <a:rPr lang="zh-CN" altLang="en-US" sz="2200" dirty="0"/>
              <a:t>为指向“</a:t>
            </a:r>
            <a:r>
              <a:rPr lang="zh-CN" altLang="en-US" sz="2200" dirty="0">
                <a:solidFill>
                  <a:srgbClr val="FF0000"/>
                </a:solidFill>
              </a:rPr>
              <a:t>一族</a:t>
            </a:r>
            <a:r>
              <a:rPr lang="zh-CN" altLang="en-US" sz="2200" dirty="0"/>
              <a:t>”函数的指针(即*</a:t>
            </a:r>
            <a:r>
              <a:rPr lang="en-US" altLang="zh-CN" sz="2200" dirty="0" err="1"/>
              <a:t>pf</a:t>
            </a:r>
            <a:r>
              <a:rPr lang="zh-CN" altLang="en-US" sz="2200" dirty="0"/>
              <a:t>为函数名)，该函数无参，且返回值类型为</a:t>
            </a:r>
            <a:r>
              <a:rPr lang="en-US" altLang="zh-CN" sz="2200" dirty="0" err="1"/>
              <a:t>int</a:t>
            </a:r>
            <a:r>
              <a:rPr lang="en-US" altLang="zh-CN" sz="2200" dirty="0"/>
              <a:t>。</a:t>
            </a:r>
          </a:p>
          <a:p>
            <a:pPr lvl="2"/>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726187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5.12】</a:t>
            </a:r>
            <a:r>
              <a:rPr lang="zh-CN" altLang="en-US" dirty="0">
                <a:solidFill>
                  <a:srgbClr val="C00000"/>
                </a:solidFill>
              </a:rPr>
              <a:t>通过使用指向函数的指针变量来调用自定义函数</a:t>
            </a:r>
            <a:r>
              <a:rPr lang="en-US" altLang="zh-CN" dirty="0">
                <a:solidFill>
                  <a:srgbClr val="C00000"/>
                </a:solidFill>
              </a:rPr>
              <a:t>max</a:t>
            </a:r>
            <a:r>
              <a:rPr lang="zh-CN" altLang="en-US" dirty="0">
                <a:solidFill>
                  <a:srgbClr val="C00000"/>
                </a:solidFill>
              </a:rPr>
              <a:t>及</a:t>
            </a:r>
            <a:r>
              <a:rPr lang="en-US" altLang="zh-CN" dirty="0">
                <a:solidFill>
                  <a:srgbClr val="C00000"/>
                </a:solidFill>
              </a:rPr>
              <a:t>min</a:t>
            </a:r>
          </a:p>
          <a:p>
            <a:pPr algn="just">
              <a:spcBef>
                <a:spcPts val="0"/>
              </a:spcBef>
              <a:buNone/>
            </a:pPr>
            <a:endParaRPr lang="en-US" altLang="zh-CN" sz="2000" dirty="0">
              <a:solidFill>
                <a:srgbClr val="0000FF"/>
              </a:solidFill>
              <a:latin typeface="Courier New" pitchFamily="49" charset="0"/>
              <a:cs typeface="Courier New" pitchFamily="49" charset="0"/>
            </a:endParaRPr>
          </a:p>
          <a:p>
            <a:pPr algn="just">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iostream.h</a:t>
            </a:r>
            <a:r>
              <a:rPr lang="en-US" altLang="zh-CN" sz="2000" b="1" dirty="0">
                <a:latin typeface="Courier New" pitchFamily="49" charset="0"/>
                <a:cs typeface="Courier New" pitchFamily="49" charset="0"/>
              </a:rPr>
              <a:t>&gt;</a:t>
            </a:r>
          </a:p>
          <a:p>
            <a:pPr algn="just">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a:solidFill>
                  <a:schemeClr val="tx2"/>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自定义的</a:t>
            </a:r>
            <a:r>
              <a:rPr lang="en-US" altLang="zh-CN" sz="2000" b="1" dirty="0">
                <a:solidFill>
                  <a:srgbClr val="00B050"/>
                </a:solidFill>
                <a:latin typeface="Courier New" pitchFamily="49" charset="0"/>
                <a:cs typeface="Courier New" pitchFamily="49" charset="0"/>
              </a:rPr>
              <a:t>max</a:t>
            </a:r>
            <a:r>
              <a:rPr lang="zh-CN" altLang="en-US" sz="2000" b="1" dirty="0">
                <a:solidFill>
                  <a:srgbClr val="00B050"/>
                </a:solidFill>
                <a:latin typeface="Courier New" pitchFamily="49" charset="0"/>
                <a:cs typeface="Courier New" pitchFamily="49" charset="0"/>
              </a:rPr>
              <a:t>函数</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min(</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y){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自定义的</a:t>
            </a:r>
            <a:r>
              <a:rPr lang="en-US" altLang="zh-CN" sz="2000" b="1" dirty="0">
                <a:solidFill>
                  <a:srgbClr val="00B050"/>
                </a:solidFill>
                <a:latin typeface="Courier New" pitchFamily="49" charset="0"/>
                <a:cs typeface="Courier New" pitchFamily="49" charset="0"/>
              </a:rPr>
              <a:t>min</a:t>
            </a:r>
            <a:r>
              <a:rPr lang="zh-CN" altLang="en-US" sz="2000" b="1" dirty="0">
                <a:solidFill>
                  <a:srgbClr val="00B050"/>
                </a:solidFill>
                <a:latin typeface="Courier New" pitchFamily="49" charset="0"/>
                <a:cs typeface="Courier New" pitchFamily="49" charset="0"/>
              </a:rPr>
              <a:t>函数</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(x&lt;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a:t>
            </a:r>
            <a:r>
              <a:rPr lang="en-US" altLang="zh-CN" sz="2000" b="1" dirty="0" err="1">
                <a:solidFill>
                  <a:srgbClr val="0000FF"/>
                </a:solidFill>
                <a:latin typeface="Courier New" pitchFamily="49" charset="0"/>
                <a:cs typeface="Courier New" pitchFamily="49" charset="0"/>
              </a:rPr>
              <a:t>int</a:t>
            </a:r>
            <a:r>
              <a:rPr lang="en-US" altLang="zh-CN" sz="2000" b="1" dirty="0" err="1">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为指向函数的指针(即*</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为函数名)，该函数有两个</a:t>
            </a:r>
            <a:r>
              <a:rPr lang="en-US" altLang="zh-CN" sz="2000" b="1" dirty="0" err="1">
                <a:solidFill>
                  <a:srgbClr val="00B050"/>
                </a:solidFill>
                <a:latin typeface="Courier New" pitchFamily="49" charset="0"/>
                <a:cs typeface="Courier New" pitchFamily="49" charset="0"/>
              </a:rPr>
              <a:t>int</a:t>
            </a:r>
            <a:r>
              <a:rPr lang="zh-CN" altLang="en-US" sz="2000" b="1" dirty="0">
                <a:solidFill>
                  <a:srgbClr val="00B050"/>
                </a:solidFill>
                <a:latin typeface="Courier New" pitchFamily="49" charset="0"/>
                <a:cs typeface="Courier New" pitchFamily="49" charset="0"/>
              </a:rPr>
              <a:t>型参数, 且返回值类型也为</a:t>
            </a:r>
            <a:r>
              <a:rPr lang="en-US" altLang="zh-CN" sz="2000" b="1" dirty="0" err="1">
                <a:solidFill>
                  <a:srgbClr val="00B050"/>
                </a:solidFill>
                <a:latin typeface="Courier New" pitchFamily="49" charset="0"/>
                <a:cs typeface="Courier New" pitchFamily="49" charset="0"/>
              </a:rPr>
              <a:t>int</a:t>
            </a:r>
            <a:r>
              <a:rPr lang="en-US" altLang="zh-CN" sz="2000" b="1" dirty="0">
                <a:solidFill>
                  <a:srgbClr val="00B050"/>
                </a:solidFill>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a,b,c</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tmp</a:t>
            </a:r>
            <a:r>
              <a:rPr lang="en-US" altLang="zh-CN" sz="2000" b="1" dirty="0">
                <a:latin typeface="Courier New" pitchFamily="49" charset="0"/>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9985967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980728"/>
            <a:ext cx="8686800" cy="5572164"/>
          </a:xfrm>
        </p:spPr>
        <p:txBody>
          <a:bodyPr/>
          <a:lstStyle/>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&lt;&lt;"max?/min? -- input 1/0 :";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t>
            </a:r>
            <a:r>
              <a:rPr lang="en-US" altLang="zh-CN" sz="2000" b="1" dirty="0" err="1">
                <a:latin typeface="Courier New" pitchFamily="49" charset="0"/>
                <a:cs typeface="Courier New" pitchFamily="49" charset="0"/>
              </a:rPr>
              <a:t>tmp</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if</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tmp</a:t>
            </a:r>
            <a:r>
              <a:rPr lang="en-US" altLang="zh-CN" sz="2000" b="1" dirty="0">
                <a:latin typeface="Courier New" pitchFamily="49" charset="0"/>
                <a:cs typeface="Courier New" pitchFamily="49" charset="0"/>
              </a:rPr>
              <a:t>=='1')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求</a:t>
            </a:r>
            <a:r>
              <a:rPr lang="en-US" altLang="zh-CN" sz="2000" b="1" dirty="0">
                <a:solidFill>
                  <a:srgbClr val="00B050"/>
                </a:solidFill>
                <a:latin typeface="Courier New" pitchFamily="49" charset="0"/>
                <a:cs typeface="Courier New" pitchFamily="49" charset="0"/>
              </a:rPr>
              <a:t>max</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 max;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类似数组名，函数名也为</a:t>
            </a:r>
            <a:r>
              <a:rPr lang="zh-CN" altLang="en-US" sz="2000" b="1" dirty="0">
                <a:solidFill>
                  <a:srgbClr val="FF0000"/>
                </a:solidFill>
                <a:latin typeface="Courier New" pitchFamily="49" charset="0"/>
                <a:cs typeface="Courier New" pitchFamily="49" charset="0"/>
              </a:rPr>
              <a:t>指针常量</a:t>
            </a:r>
            <a:r>
              <a:rPr lang="zh-CN" altLang="en-US" sz="2000" b="1" dirty="0">
                <a:solidFill>
                  <a:srgbClr val="00B050"/>
                </a:solidFill>
                <a:latin typeface="Courier New" pitchFamily="49" charset="0"/>
                <a:cs typeface="Courier New" pitchFamily="49" charset="0"/>
              </a:rPr>
              <a:t>				//(表示函数的入口地址)，赋给函数指针</a:t>
            </a:r>
            <a:r>
              <a:rPr lang="en-US" altLang="zh-CN" sz="2000" b="1" dirty="0">
                <a:solidFill>
                  <a:srgbClr val="00B050"/>
                </a:solidFill>
                <a:latin typeface="Courier New" pitchFamily="49" charset="0"/>
                <a:cs typeface="Courier New" pitchFamily="49" charset="0"/>
              </a:rPr>
              <a:t>p</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&lt;&lt;"For MAX: input 2 integer numbers ==&gt;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 </a:t>
            </a:r>
          </a:p>
          <a:p>
            <a:pPr algn="just">
              <a:spcBef>
                <a:spcPts val="0"/>
              </a:spcBef>
              <a:buNone/>
            </a:pPr>
            <a:r>
              <a:rPr lang="en-US" altLang="zh-CN" sz="2000" b="1" dirty="0">
                <a:latin typeface="Courier New" pitchFamily="49" charset="0"/>
                <a:cs typeface="Courier New" pitchFamily="49" charset="0"/>
              </a:rPr>
              <a:t>		c=(*p)(</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即</a:t>
            </a:r>
            <a:r>
              <a:rPr lang="en-US" altLang="zh-CN" sz="2000" b="1" dirty="0">
                <a:solidFill>
                  <a:srgbClr val="00B050"/>
                </a:solidFill>
                <a:latin typeface="Courier New" pitchFamily="49" charset="0"/>
                <a:cs typeface="Courier New" pitchFamily="49" charset="0"/>
              </a:rPr>
              <a:t>max，</a:t>
            </a:r>
            <a:r>
              <a:rPr lang="zh-CN" altLang="en-US" sz="2000" b="1" dirty="0">
                <a:solidFill>
                  <a:srgbClr val="00B050"/>
                </a:solidFill>
                <a:latin typeface="Courier New" pitchFamily="49" charset="0"/>
                <a:cs typeface="Courier New" pitchFamily="49" charset="0"/>
              </a:rPr>
              <a:t>以实参</a:t>
            </a:r>
            <a:r>
              <a:rPr lang="en-US" altLang="zh-CN" sz="2000" b="1" dirty="0" err="1">
                <a:solidFill>
                  <a:srgbClr val="00B050"/>
                </a:solidFill>
                <a:latin typeface="Courier New" pitchFamily="49" charset="0"/>
                <a:cs typeface="Courier New" pitchFamily="49" charset="0"/>
              </a:rPr>
              <a:t>a、b</a:t>
            </a:r>
            <a:r>
              <a:rPr lang="zh-CN" altLang="en-US" sz="2000" b="1" dirty="0">
                <a:solidFill>
                  <a:srgbClr val="00B050"/>
                </a:solidFill>
                <a:latin typeface="Courier New" pitchFamily="49" charset="0"/>
                <a:cs typeface="Courier New" pitchFamily="49" charset="0"/>
              </a:rPr>
              <a:t>对</a:t>
            </a:r>
            <a:r>
              <a:rPr lang="en-US" altLang="zh-CN" sz="2000" b="1" dirty="0">
                <a:solidFill>
                  <a:srgbClr val="00B050"/>
                </a:solidFill>
                <a:latin typeface="Courier New" pitchFamily="49" charset="0"/>
                <a:cs typeface="Courier New" pitchFamily="49" charset="0"/>
              </a:rPr>
              <a:t>max</a:t>
            </a:r>
            <a:r>
              <a:rPr lang="zh-CN" altLang="en-US" sz="2000" b="1" dirty="0">
                <a:solidFill>
                  <a:srgbClr val="00B050"/>
                </a:solidFill>
                <a:latin typeface="Courier New" pitchFamily="49" charset="0"/>
                <a:cs typeface="Courier New" pitchFamily="49" charset="0"/>
              </a:rPr>
              <a:t>进行调用</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&lt;&lt;"max(</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)==&gt;"&lt;&lt;c&lt;&lt;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else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求</a:t>
            </a:r>
            <a:r>
              <a:rPr lang="en-US" altLang="zh-CN" sz="2000" b="1" dirty="0">
                <a:solidFill>
                  <a:srgbClr val="00B050"/>
                </a:solidFill>
                <a:latin typeface="Courier New" pitchFamily="49" charset="0"/>
                <a:cs typeface="Courier New" pitchFamily="49" charset="0"/>
              </a:rPr>
              <a:t>min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 &amp;min;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使</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指向</a:t>
            </a:r>
            <a:r>
              <a:rPr lang="en-US" altLang="zh-CN" sz="2000" b="1" dirty="0">
                <a:solidFill>
                  <a:srgbClr val="00B050"/>
                </a:solidFill>
                <a:latin typeface="Courier New" pitchFamily="49" charset="0"/>
                <a:cs typeface="Courier New" pitchFamily="49" charset="0"/>
              </a:rPr>
              <a:t>min</a:t>
            </a:r>
            <a:r>
              <a:rPr lang="zh-CN" altLang="en-US" sz="2000" b="1" dirty="0">
                <a:solidFill>
                  <a:srgbClr val="00B050"/>
                </a:solidFill>
                <a:latin typeface="Courier New" pitchFamily="49" charset="0"/>
                <a:cs typeface="Courier New" pitchFamily="49" charset="0"/>
              </a:rPr>
              <a:t>函数，亦可写为取地址表达式</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&lt;&lt;"For MIN: input 2 integer numbers ==&gt;</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c=(*p)(</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即</a:t>
            </a:r>
            <a:r>
              <a:rPr lang="en-US" altLang="zh-CN" sz="2000" b="1" dirty="0">
                <a:solidFill>
                  <a:srgbClr val="00B050"/>
                </a:solidFill>
                <a:latin typeface="Courier New" pitchFamily="49" charset="0"/>
                <a:cs typeface="Courier New" pitchFamily="49" charset="0"/>
              </a:rPr>
              <a:t>min，</a:t>
            </a:r>
            <a:r>
              <a:rPr lang="zh-CN" altLang="en-US" sz="2000" b="1" dirty="0">
                <a:solidFill>
                  <a:srgbClr val="00B050"/>
                </a:solidFill>
                <a:latin typeface="Courier New" pitchFamily="49" charset="0"/>
                <a:cs typeface="Courier New" pitchFamily="49" charset="0"/>
              </a:rPr>
              <a:t>以实参</a:t>
            </a:r>
            <a:r>
              <a:rPr lang="en-US" altLang="zh-CN" sz="2000" b="1" dirty="0" err="1">
                <a:solidFill>
                  <a:srgbClr val="00B050"/>
                </a:solidFill>
                <a:latin typeface="Courier New" pitchFamily="49" charset="0"/>
                <a:cs typeface="Courier New" pitchFamily="49" charset="0"/>
              </a:rPr>
              <a:t>a、b</a:t>
            </a:r>
            <a:r>
              <a:rPr lang="zh-CN" altLang="en-US" sz="2000" b="1" dirty="0">
                <a:solidFill>
                  <a:srgbClr val="00B050"/>
                </a:solidFill>
                <a:latin typeface="Courier New" pitchFamily="49" charset="0"/>
                <a:cs typeface="Courier New" pitchFamily="49" charset="0"/>
              </a:rPr>
              <a:t>对</a:t>
            </a:r>
            <a:r>
              <a:rPr lang="en-US" altLang="zh-CN" sz="2000" b="1" dirty="0">
                <a:solidFill>
                  <a:srgbClr val="00B050"/>
                </a:solidFill>
                <a:latin typeface="Courier New" pitchFamily="49" charset="0"/>
                <a:cs typeface="Courier New" pitchFamily="49" charset="0"/>
              </a:rPr>
              <a:t>min</a:t>
            </a:r>
            <a:r>
              <a:rPr lang="zh-CN" altLang="en-US" sz="2000" b="1" dirty="0">
                <a:solidFill>
                  <a:srgbClr val="00B050"/>
                </a:solidFill>
                <a:latin typeface="Courier New" pitchFamily="49" charset="0"/>
                <a:cs typeface="Courier New" pitchFamily="49" charset="0"/>
              </a:rPr>
              <a:t>进行调用</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&lt;&lt;"min(</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)==&gt;"&lt;&lt;c&lt;&lt;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5988396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500562"/>
          </a:xfrm>
        </p:spPr>
        <p:txBody>
          <a:bodyPr/>
          <a:lstStyle/>
          <a:p>
            <a:pPr marL="0" indent="0">
              <a:buNone/>
            </a:pPr>
            <a:r>
              <a:rPr lang="zh-CN" altLang="en-US" dirty="0">
                <a:solidFill>
                  <a:schemeClr val="accent6">
                    <a:lumMod val="75000"/>
                  </a:schemeClr>
                </a:solidFill>
              </a:rPr>
              <a:t>程序执行后的显示结果如下：</a:t>
            </a:r>
            <a:endParaRPr lang="zh-CN" altLang="en-US" sz="3200" dirty="0">
              <a:solidFill>
                <a:schemeClr val="accent6">
                  <a:lumMod val="75000"/>
                </a:schemeClr>
              </a:solidFill>
            </a:endParaRPr>
          </a:p>
          <a:p>
            <a:pPr algn="just">
              <a:lnSpc>
                <a:spcPct val="85000"/>
              </a:lnSpc>
              <a:buNone/>
            </a:pPr>
            <a:endParaRPr lang="en-US" altLang="zh-CN" dirty="0">
              <a:solidFill>
                <a:schemeClr val="tx2"/>
              </a:solidFill>
            </a:endParaRPr>
          </a:p>
          <a:p>
            <a:pPr algn="just">
              <a:lnSpc>
                <a:spcPct val="85000"/>
              </a:lnSpc>
              <a:buNone/>
            </a:pPr>
            <a:r>
              <a:rPr lang="en-US" altLang="zh-CN" dirty="0"/>
              <a:t>max?/min? -- input 1/0 :</a:t>
            </a:r>
            <a:r>
              <a:rPr lang="en-US" altLang="zh-CN" dirty="0">
                <a:solidFill>
                  <a:srgbClr val="FF0000"/>
                </a:solidFill>
              </a:rPr>
              <a:t>1</a:t>
            </a:r>
          </a:p>
          <a:p>
            <a:pPr algn="just">
              <a:lnSpc>
                <a:spcPct val="85000"/>
              </a:lnSpc>
              <a:buNone/>
            </a:pPr>
            <a:r>
              <a:rPr lang="en-US" altLang="zh-CN" dirty="0"/>
              <a:t>For MAX: input 2 integer numbers ==&gt; a, b :</a:t>
            </a:r>
            <a:r>
              <a:rPr lang="en-US" altLang="zh-CN" dirty="0">
                <a:solidFill>
                  <a:srgbClr val="FF0000"/>
                </a:solidFill>
              </a:rPr>
              <a:t>22 -3</a:t>
            </a:r>
          </a:p>
          <a:p>
            <a:pPr algn="just">
              <a:lnSpc>
                <a:spcPct val="85000"/>
              </a:lnSpc>
              <a:buNone/>
            </a:pPr>
            <a:r>
              <a:rPr lang="en-US" altLang="zh-CN" dirty="0"/>
              <a:t>max(</a:t>
            </a:r>
            <a:r>
              <a:rPr lang="en-US" altLang="zh-CN" dirty="0" err="1"/>
              <a:t>a,b</a:t>
            </a:r>
            <a:r>
              <a:rPr lang="en-US" altLang="zh-CN" dirty="0"/>
              <a:t>)==&gt;22</a:t>
            </a:r>
            <a:endParaRPr lang="zh-CN" altLang="en-US" sz="3200"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11138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函数的引入</a:t>
            </a:r>
          </a:p>
        </p:txBody>
      </p:sp>
      <p:sp>
        <p:nvSpPr>
          <p:cNvPr id="3" name="内容占位符 2"/>
          <p:cNvSpPr>
            <a:spLocks noGrp="1"/>
          </p:cNvSpPr>
          <p:nvPr>
            <p:ph idx="1"/>
          </p:nvPr>
        </p:nvSpPr>
        <p:spPr/>
        <p:txBody>
          <a:bodyPr/>
          <a:lstStyle/>
          <a:p>
            <a:r>
              <a:rPr lang="zh-CN" altLang="en-US" dirty="0"/>
              <a:t>程序中功能相同，结构相似的代码段可以用函数进行描述</a:t>
            </a:r>
            <a:endParaRPr lang="en-US" altLang="zh-CN" dirty="0"/>
          </a:p>
          <a:p>
            <a:r>
              <a:rPr lang="zh-CN" altLang="en-US" dirty="0"/>
              <a:t>程序的功能相对独立，用来解决某个问题</a:t>
            </a:r>
            <a:endParaRPr lang="en-US" altLang="zh-CN" dirty="0"/>
          </a:p>
          <a:p>
            <a:r>
              <a:rPr lang="zh-CN" altLang="en-US" dirty="0"/>
              <a:t>具有明显的入口和出口</a:t>
            </a:r>
            <a:endParaRPr lang="en-US" altLang="zh-CN" dirty="0"/>
          </a:p>
          <a:p>
            <a:pPr lvl="1"/>
            <a:r>
              <a:rPr lang="zh-CN" altLang="en-US" dirty="0"/>
              <a:t>入口：参数</a:t>
            </a:r>
            <a:endParaRPr lang="en-US" altLang="zh-CN" dirty="0"/>
          </a:p>
          <a:p>
            <a:pPr lvl="1"/>
            <a:r>
              <a:rPr lang="zh-CN" altLang="en-US" dirty="0"/>
              <a:t>出口：返回值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7436898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指向函数的指针</a:t>
            </a:r>
          </a:p>
        </p:txBody>
      </p:sp>
      <p:sp>
        <p:nvSpPr>
          <p:cNvPr id="3" name="内容占位符 2"/>
          <p:cNvSpPr>
            <a:spLocks noGrp="1"/>
          </p:cNvSpPr>
          <p:nvPr>
            <p:ph idx="1"/>
          </p:nvPr>
        </p:nvSpPr>
        <p:spPr/>
        <p:txBody>
          <a:bodyPr/>
          <a:lstStyle/>
          <a:p>
            <a:pPr>
              <a:buNone/>
            </a:pPr>
            <a:r>
              <a:rPr lang="en-US" altLang="zh-CN"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f1(</a:t>
            </a:r>
            <a:r>
              <a:rPr lang="en-US" altLang="zh-CN" sz="2400" b="1" dirty="0">
                <a:solidFill>
                  <a:srgbClr val="0000FF"/>
                </a:solidFill>
                <a:latin typeface="Courier New" pitchFamily="49" charset="0"/>
                <a:cs typeface="Courier New" pitchFamily="49" charset="0"/>
              </a:rPr>
              <a:t>float</a:t>
            </a:r>
            <a:r>
              <a:rPr lang="en-US" altLang="zh-CN" sz="2400" b="1" dirty="0">
                <a:latin typeface="Courier New" pitchFamily="49" charset="0"/>
                <a:cs typeface="Courier New" pitchFamily="49" charset="0"/>
              </a:rPr>
              <a:t>);</a:t>
            </a: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f2(</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f3(</a:t>
            </a:r>
            <a:r>
              <a:rPr lang="en-US" altLang="zh-CN" sz="2400" b="1" dirty="0">
                <a:solidFill>
                  <a:srgbClr val="0000FF"/>
                </a:solidFill>
                <a:latin typeface="Courier New" pitchFamily="49" charset="0"/>
                <a:cs typeface="Courier New" pitchFamily="49" charset="0"/>
              </a:rPr>
              <a:t>float</a:t>
            </a:r>
            <a:r>
              <a:rPr lang="en-US" altLang="zh-CN" sz="2400" b="1" dirty="0">
                <a:latin typeface="Courier New" pitchFamily="49" charset="0"/>
                <a:cs typeface="Courier New" pitchFamily="49" charset="0"/>
              </a:rPr>
              <a:t>);</a:t>
            </a: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f4(</a:t>
            </a: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a:t>
            </a:r>
            <a:endParaRPr lang="en-US" altLang="zh-CN" sz="2400" b="1" dirty="0"/>
          </a:p>
          <a:p>
            <a:pPr lvl="1"/>
            <a:r>
              <a:rPr lang="zh-CN" altLang="en-US" dirty="0"/>
              <a:t>设</a:t>
            </a:r>
            <a:r>
              <a:rPr lang="en-US" altLang="zh-CN" dirty="0"/>
              <a:t>f1,f2,f3,f4 </a:t>
            </a:r>
            <a:r>
              <a:rPr lang="zh-CN" altLang="en-US" dirty="0"/>
              <a:t>是</a:t>
            </a:r>
            <a:r>
              <a:rPr lang="en-US" altLang="zh-CN" dirty="0"/>
              <a:t>4 </a:t>
            </a:r>
            <a:r>
              <a:rPr lang="zh-CN" altLang="en-US" dirty="0"/>
              <a:t>个已说明的函数，这时，下面的说明和赋值，就有合法与不合法的区别：</a:t>
            </a:r>
            <a:endParaRPr lang="en-US" altLang="zh-CN" dirty="0"/>
          </a:p>
          <a:p>
            <a:pPr marL="457200" lvl="1" indent="0">
              <a:buNone/>
            </a:pP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rgbClr val="0000FF"/>
                </a:solidFill>
                <a:latin typeface="Courier New" pitchFamily="49" charset="0"/>
                <a:cs typeface="Courier New" pitchFamily="49" charset="0"/>
              </a:rPr>
              <a:t> </a:t>
            </a:r>
            <a:r>
              <a:rPr lang="en-US" altLang="zh-CN" sz="2400" b="1" dirty="0" smtClean="0">
                <a:latin typeface="Courier New" pitchFamily="49" charset="0"/>
                <a:cs typeface="Courier New" pitchFamily="49" charset="0"/>
              </a:rPr>
              <a:t>(</a:t>
            </a:r>
            <a:r>
              <a:rPr lang="zh-CN" altLang="en-US"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float</a:t>
            </a:r>
            <a:r>
              <a:rPr lang="en-US" altLang="zh-CN" sz="2400" b="1" dirty="0">
                <a:latin typeface="Courier New" pitchFamily="49" charset="0"/>
                <a:cs typeface="Courier New" pitchFamily="49" charset="0"/>
              </a:rPr>
              <a:t>)=&amp;f1;</a:t>
            </a:r>
            <a:r>
              <a:rPr lang="zh-CN" altLang="en-US"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合法</a:t>
            </a:r>
          </a:p>
          <a:p>
            <a:pPr marL="457200" lvl="1" indent="0">
              <a:buNone/>
            </a:pP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rgbClr val="0000FF"/>
                </a:solidFill>
                <a:latin typeface="Courier New" pitchFamily="49" charset="0"/>
                <a:cs typeface="Courier New" pitchFamily="49" charset="0"/>
              </a:rPr>
              <a:t> </a:t>
            </a:r>
            <a:r>
              <a:rPr lang="en-US" altLang="zh-CN" sz="2400" b="1" dirty="0" smtClean="0">
                <a:latin typeface="Courier New" pitchFamily="49" charset="0"/>
                <a:cs typeface="Courier New" pitchFamily="49" charset="0"/>
              </a:rPr>
              <a:t>(</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pf1)(</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)=&amp;f1; </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不合法 </a:t>
            </a:r>
          </a:p>
          <a:p>
            <a:pPr marL="457200" lvl="1" indent="0">
              <a:buNone/>
            </a:pP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=&amp;f4;</a:t>
            </a:r>
            <a:r>
              <a:rPr lang="zh-CN" altLang="en-US" sz="2400" b="1" dirty="0">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合法 </a:t>
            </a:r>
          </a:p>
          <a:p>
            <a:pPr marL="457200" lvl="1" indent="0">
              <a:buNone/>
            </a:pP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=&amp;f2;</a:t>
            </a:r>
            <a:r>
              <a:rPr lang="zh-CN" altLang="en-US"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不合法</a:t>
            </a:r>
          </a:p>
          <a:p>
            <a:pPr marL="457200" lvl="1" indent="0">
              <a:buNone/>
            </a:pP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=&amp;f3;</a:t>
            </a:r>
            <a:r>
              <a:rPr lang="zh-CN" altLang="en-US"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合法</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398352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指向函数的指针</a:t>
            </a:r>
          </a:p>
        </p:txBody>
      </p:sp>
      <p:sp>
        <p:nvSpPr>
          <p:cNvPr id="3" name="内容占位符 2"/>
          <p:cNvSpPr>
            <a:spLocks noGrp="1"/>
          </p:cNvSpPr>
          <p:nvPr>
            <p:ph idx="1"/>
          </p:nvPr>
        </p:nvSpPr>
        <p:spPr/>
        <p:txBody>
          <a:bodyPr/>
          <a:lstStyle/>
          <a:p>
            <a:r>
              <a:rPr lang="en-US" altLang="zh-CN" dirty="0"/>
              <a:t>C</a:t>
            </a:r>
            <a:r>
              <a:rPr lang="zh-CN" altLang="en-US" dirty="0"/>
              <a:t>＋＋语言本身不允许把函数作为参数，有了函数指针，就可以通过函数指针，把函数作为参数使用。</a:t>
            </a:r>
          </a:p>
          <a:p>
            <a:pPr lvl="1"/>
            <a:r>
              <a:rPr lang="zh-CN" altLang="en-US" dirty="0">
                <a:solidFill>
                  <a:srgbClr val="C00000"/>
                </a:solidFill>
              </a:rPr>
              <a:t>例如：</a:t>
            </a:r>
            <a:r>
              <a:rPr lang="zh-CN" altLang="en-US" dirty="0"/>
              <a:t>用来计算函数定积分的函数</a:t>
            </a:r>
            <a:r>
              <a:rPr lang="en-US" altLang="zh-CN" dirty="0" err="1"/>
              <a:t>simpson</a:t>
            </a:r>
            <a:r>
              <a:rPr lang="zh-CN" altLang="en-US" dirty="0"/>
              <a:t>（），对于不同的函数计算其定积分值，应有一个函数参数，在</a:t>
            </a:r>
            <a:r>
              <a:rPr lang="en-US" altLang="zh-CN" dirty="0"/>
              <a:t>C</a:t>
            </a:r>
            <a:r>
              <a:rPr lang="zh-CN" altLang="en-US" dirty="0"/>
              <a:t>＋＋程序中用函数指针可以方便地解决这个问题：</a:t>
            </a:r>
            <a:endParaRPr lang="en-US" altLang="zh-CN" dirty="0"/>
          </a:p>
          <a:p>
            <a:pPr>
              <a:buNone/>
            </a:pPr>
            <a:r>
              <a:rPr lang="en-US" altLang="zh-CN" sz="2000"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simpson</a:t>
            </a:r>
            <a:r>
              <a:rPr lang="en-US" altLang="zh-CN"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a;</a:t>
            </a:r>
            <a:r>
              <a:rPr lang="en-US" altLang="zh-CN" sz="2000" b="1" dirty="0" err="1">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b;</a:t>
            </a:r>
            <a:r>
              <a:rPr lang="en-US" altLang="zh-CN" sz="2000" b="1" dirty="0" err="1">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a:t>
            </a:r>
            <a:r>
              <a:rPr lang="zh-CN" altLang="en-US" sz="2000" b="1" dirty="0">
                <a:solidFill>
                  <a:schemeClr val="tx2"/>
                </a:solidFill>
                <a:latin typeface="Courier New" pitchFamily="49" charset="0"/>
                <a:cs typeface="Courier New" pitchFamily="49" charset="0"/>
              </a:rPr>
              <a:t>*</a:t>
            </a:r>
            <a:r>
              <a:rPr lang="en-US" altLang="zh-CN" sz="2000" b="1" dirty="0" err="1">
                <a:solidFill>
                  <a:schemeClr val="tx2"/>
                </a:solidFill>
                <a:latin typeface="Courier New" pitchFamily="49" charset="0"/>
                <a:cs typeface="Courier New" pitchFamily="49" charset="0"/>
              </a:rPr>
              <a:t>pf</a:t>
            </a:r>
            <a:r>
              <a:rPr lang="en-US" altLang="zh-CN"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a:t>
            </a:r>
            <a:r>
              <a:rPr lang="zh-CN" altLang="en-US" sz="2000" dirty="0">
                <a:solidFill>
                  <a:schemeClr val="tx2"/>
                </a:solidFill>
                <a:latin typeface="Courier New" pitchFamily="49" charset="0"/>
                <a:cs typeface="Courier New" pitchFamily="49" charset="0"/>
              </a:rPr>
              <a:t>  </a:t>
            </a:r>
          </a:p>
          <a:p>
            <a:pPr lvl="2"/>
            <a:r>
              <a:rPr lang="zh-CN" altLang="en-US" dirty="0"/>
              <a:t>参数</a:t>
            </a:r>
            <a:r>
              <a:rPr lang="en-US" altLang="zh-CN" dirty="0" err="1"/>
              <a:t>a,b</a:t>
            </a:r>
            <a:r>
              <a:rPr lang="en-US" altLang="zh-CN" dirty="0"/>
              <a:t> </a:t>
            </a:r>
            <a:r>
              <a:rPr lang="zh-CN" altLang="en-US" dirty="0"/>
              <a:t>给出定积分的上下限，函数指针</a:t>
            </a:r>
            <a:r>
              <a:rPr lang="en-US" altLang="zh-CN" dirty="0" err="1"/>
              <a:t>pf</a:t>
            </a:r>
            <a:r>
              <a:rPr lang="en-US" altLang="zh-CN" dirty="0"/>
              <a:t> </a:t>
            </a:r>
            <a:r>
              <a:rPr lang="zh-CN" altLang="en-US" dirty="0"/>
              <a:t>则指向被积函数（函数体从略）。在使用时可以对不同的浮点函数和上下限，调用</a:t>
            </a:r>
            <a:r>
              <a:rPr lang="en-US" altLang="zh-CN" dirty="0" err="1"/>
              <a:t>simpson</a:t>
            </a:r>
            <a:r>
              <a:rPr lang="en-US" altLang="zh-CN" dirty="0"/>
              <a:t>()</a:t>
            </a:r>
            <a:r>
              <a:rPr lang="zh-CN" altLang="en-US" dirty="0"/>
              <a:t>计算其定积分</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7836470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4356" y="1639218"/>
            <a:ext cx="8401048" cy="4685382"/>
          </a:xfrm>
        </p:spPr>
        <p:txBody>
          <a:bodyPr/>
          <a:lstStyle/>
          <a:p>
            <a:r>
              <a:rPr lang="zh-CN" altLang="en-US" dirty="0"/>
              <a:t>根据给出的函数原型，设计函数，计算定积分并上机验证。</a:t>
            </a:r>
            <a:endParaRPr lang="en-US" altLang="zh-CN" dirty="0"/>
          </a:p>
          <a:p>
            <a:pPr lvl="1"/>
            <a:r>
              <a:rPr lang="zh-CN" altLang="en-US" dirty="0"/>
              <a:t>计算定积分的函数原型</a:t>
            </a:r>
            <a:endParaRPr lang="en-US" altLang="zh-CN" dirty="0"/>
          </a:p>
          <a:p>
            <a:pPr>
              <a:buNone/>
            </a:pPr>
            <a:r>
              <a:rPr lang="en-US" altLang="zh-CN" sz="2000" dirty="0">
                <a:solidFill>
                  <a:srgbClr val="0000FF"/>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 integral(</a:t>
            </a:r>
            <a:r>
              <a:rPr lang="en-US" altLang="zh-CN" sz="2000" b="1" dirty="0">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a,</a:t>
            </a:r>
            <a:r>
              <a:rPr lang="en-US" altLang="zh-CN" sz="2000" b="1" dirty="0" err="1">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b,</a:t>
            </a:r>
            <a:r>
              <a:rPr lang="en-US" altLang="zh-CN" sz="2000" b="1" dirty="0" err="1">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 (*fun)(</a:t>
            </a:r>
            <a:r>
              <a:rPr lang="en-US" altLang="zh-CN" sz="2000" b="1" dirty="0">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a:t>
            </a:r>
          </a:p>
          <a:p>
            <a:pPr lvl="1"/>
            <a:r>
              <a:rPr lang="zh-CN" altLang="en-US" dirty="0"/>
              <a:t>计算以下</a:t>
            </a:r>
            <a:r>
              <a:rPr lang="en-US" altLang="zh-CN" dirty="0"/>
              <a:t>5</a:t>
            </a:r>
            <a:r>
              <a:rPr lang="zh-CN" altLang="en-US" dirty="0"/>
              <a:t>个定积分</a:t>
            </a:r>
            <a:endParaRPr lang="en-US" altLang="zh-CN" dirty="0"/>
          </a:p>
          <a:p>
            <a:pPr lvl="2"/>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830258271"/>
              </p:ext>
            </p:extLst>
          </p:nvPr>
        </p:nvGraphicFramePr>
        <p:xfrm>
          <a:off x="1285852" y="4317903"/>
          <a:ext cx="2428892" cy="487165"/>
        </p:xfrm>
        <a:graphic>
          <a:graphicData uri="http://schemas.openxmlformats.org/presentationml/2006/ole">
            <mc:AlternateContent xmlns:mc="http://schemas.openxmlformats.org/markup-compatibility/2006">
              <mc:Choice xmlns:v="urn:schemas-microsoft-com:vml" Requires="v">
                <p:oleObj spid="_x0000_s3869" name="Equation" r:id="rId3" imgW="25298400" imgH="7620000" progId="">
                  <p:embed/>
                </p:oleObj>
              </mc:Choice>
              <mc:Fallback>
                <p:oleObj name="Equation" r:id="rId3" imgW="25298400" imgH="7620000" progId="">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4317903"/>
                        <a:ext cx="2428892" cy="487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extLst>
              <p:ext uri="{D42A27DB-BD31-4B8C-83A1-F6EECF244321}">
                <p14:modId xmlns:p14="http://schemas.microsoft.com/office/powerpoint/2010/main" val="2468371832"/>
              </p:ext>
            </p:extLst>
          </p:nvPr>
        </p:nvGraphicFramePr>
        <p:xfrm>
          <a:off x="1285852" y="4902101"/>
          <a:ext cx="2603500" cy="487362"/>
        </p:xfrm>
        <a:graphic>
          <a:graphicData uri="http://schemas.openxmlformats.org/presentationml/2006/ole">
            <mc:AlternateContent xmlns:mc="http://schemas.openxmlformats.org/markup-compatibility/2006">
              <mc:Choice xmlns:v="urn:schemas-microsoft-com:vml" Requires="v">
                <p:oleObj spid="_x0000_s3870" name="Equation" r:id="rId5" imgW="27127200" imgH="7620000" progId="">
                  <p:embed/>
                </p:oleObj>
              </mc:Choice>
              <mc:Fallback>
                <p:oleObj name="Equation" r:id="rId5" imgW="27127200" imgH="7620000" progId="">
                  <p:embed/>
                  <p:pic>
                    <p:nvPicPr>
                      <p:cNvPr id="20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52" y="4902101"/>
                        <a:ext cx="26035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extLst>
              <p:ext uri="{D42A27DB-BD31-4B8C-83A1-F6EECF244321}">
                <p14:modId xmlns:p14="http://schemas.microsoft.com/office/powerpoint/2010/main" val="2606837693"/>
              </p:ext>
            </p:extLst>
          </p:nvPr>
        </p:nvGraphicFramePr>
        <p:xfrm>
          <a:off x="1285852" y="5554563"/>
          <a:ext cx="1463675" cy="466725"/>
        </p:xfrm>
        <a:graphic>
          <a:graphicData uri="http://schemas.openxmlformats.org/presentationml/2006/ole">
            <mc:AlternateContent xmlns:mc="http://schemas.openxmlformats.org/markup-compatibility/2006">
              <mc:Choice xmlns:v="urn:schemas-microsoft-com:vml" Requires="v">
                <p:oleObj spid="_x0000_s3871" name="Equation" r:id="rId7" imgW="15240000" imgH="7315200" progId="">
                  <p:embed/>
                </p:oleObj>
              </mc:Choice>
              <mc:Fallback>
                <p:oleObj name="Equation" r:id="rId7" imgW="15240000" imgH="7315200" progId="">
                  <p:embed/>
                  <p:pic>
                    <p:nvPicPr>
                      <p:cNvPr id="205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52" y="5554563"/>
                        <a:ext cx="14636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extLst>
              <p:ext uri="{D42A27DB-BD31-4B8C-83A1-F6EECF244321}">
                <p14:modId xmlns:p14="http://schemas.microsoft.com/office/powerpoint/2010/main" val="3559726307"/>
              </p:ext>
            </p:extLst>
          </p:nvPr>
        </p:nvGraphicFramePr>
        <p:xfrm>
          <a:off x="4595813" y="4317901"/>
          <a:ext cx="2809875" cy="487362"/>
        </p:xfrm>
        <a:graphic>
          <a:graphicData uri="http://schemas.openxmlformats.org/presentationml/2006/ole">
            <mc:AlternateContent xmlns:mc="http://schemas.openxmlformats.org/markup-compatibility/2006">
              <mc:Choice xmlns:v="urn:schemas-microsoft-com:vml" Requires="v">
                <p:oleObj spid="_x0000_s3872" name="Equation" r:id="rId9" imgW="29260800" imgH="7620000" progId="">
                  <p:embed/>
                </p:oleObj>
              </mc:Choice>
              <mc:Fallback>
                <p:oleObj name="Equation" r:id="rId9" imgW="29260800" imgH="7620000" progId="">
                  <p:embed/>
                  <p:pic>
                    <p:nvPicPr>
                      <p:cNvPr id="205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5813" y="4317901"/>
                        <a:ext cx="280987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6"/>
          <p:cNvGraphicFramePr>
            <a:graphicFrameLocks noChangeAspect="1"/>
          </p:cNvGraphicFramePr>
          <p:nvPr>
            <p:extLst>
              <p:ext uri="{D42A27DB-BD31-4B8C-83A1-F6EECF244321}">
                <p14:modId xmlns:p14="http://schemas.microsoft.com/office/powerpoint/2010/main" val="1289065562"/>
              </p:ext>
            </p:extLst>
          </p:nvPr>
        </p:nvGraphicFramePr>
        <p:xfrm>
          <a:off x="4572000" y="4889401"/>
          <a:ext cx="2633662" cy="487362"/>
        </p:xfrm>
        <a:graphic>
          <a:graphicData uri="http://schemas.openxmlformats.org/presentationml/2006/ole">
            <mc:AlternateContent xmlns:mc="http://schemas.openxmlformats.org/markup-compatibility/2006">
              <mc:Choice xmlns:v="urn:schemas-microsoft-com:vml" Requires="v">
                <p:oleObj spid="_x0000_s3873" name="Equation" r:id="rId11" imgW="27432000" imgH="7620000" progId="">
                  <p:embed/>
                </p:oleObj>
              </mc:Choice>
              <mc:Fallback>
                <p:oleObj name="Equation" r:id="rId11" imgW="27432000" imgH="7620000" progId="">
                  <p:embed/>
                  <p:pic>
                    <p:nvPicPr>
                      <p:cNvPr id="2054"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889401"/>
                        <a:ext cx="2633662"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标题 7">
            <a:extLst>
              <a:ext uri="{FF2B5EF4-FFF2-40B4-BE49-F238E27FC236}">
                <a16:creationId xmlns:a16="http://schemas.microsoft.com/office/drawing/2014/main" xmlns="" id="{AF314DC4-D3E5-4644-AA09-673800DC6FBC}"/>
              </a:ext>
            </a:extLst>
          </p:cNvPr>
          <p:cNvSpPr>
            <a:spLocks noGrp="1"/>
          </p:cNvSpPr>
          <p:nvPr>
            <p:ph type="title"/>
          </p:nvPr>
        </p:nvSpPr>
        <p:spPr/>
        <p:txBody>
          <a:bodyPr/>
          <a:lstStyle/>
          <a:p>
            <a:r>
              <a:rPr lang="en-US" altLang="zh-CN" dirty="0"/>
              <a:t>【</a:t>
            </a:r>
            <a:r>
              <a:rPr lang="zh-CN" altLang="en-US" dirty="0"/>
              <a:t>练习</a:t>
            </a:r>
            <a:r>
              <a:rPr lang="en-US" altLang="zh-CN" dirty="0"/>
              <a:t>】</a:t>
            </a:r>
            <a:endParaRPr lang="zh-CN" altLang="en-US" dirty="0"/>
          </a:p>
        </p:txBody>
      </p:sp>
      <p:sp>
        <p:nvSpPr>
          <p:cNvPr id="9" name="矩形 8">
            <a:hlinkClick r:id="rId1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5274244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引用做函数的参数</a:t>
            </a:r>
          </a:p>
        </p:txBody>
      </p:sp>
      <p:sp>
        <p:nvSpPr>
          <p:cNvPr id="3" name="内容占位符 2"/>
          <p:cNvSpPr>
            <a:spLocks noGrp="1"/>
          </p:cNvSpPr>
          <p:nvPr>
            <p:ph idx="1"/>
          </p:nvPr>
        </p:nvSpPr>
        <p:spPr>
          <a:xfrm>
            <a:off x="457200" y="1844824"/>
            <a:ext cx="8153400" cy="4656010"/>
          </a:xfrm>
        </p:spPr>
        <p:txBody>
          <a:bodyPr/>
          <a:lstStyle/>
          <a:p>
            <a:r>
              <a:rPr lang="zh-CN" altLang="en-US" dirty="0"/>
              <a:t>变量的引用作为函数的形式参数</a:t>
            </a:r>
            <a:endParaRPr lang="en-US" altLang="zh-CN" dirty="0"/>
          </a:p>
          <a:p>
            <a:pPr lvl="1"/>
            <a:r>
              <a:rPr lang="zh-CN" altLang="en-US" dirty="0"/>
              <a:t>引用形参</a:t>
            </a:r>
            <a:r>
              <a:rPr lang="en-US" altLang="zh-CN" dirty="0"/>
              <a:t>——</a:t>
            </a:r>
            <a:r>
              <a:rPr lang="zh-CN" altLang="en-US" dirty="0"/>
              <a:t>在形参表中将参数说明为引用类型</a:t>
            </a:r>
            <a:endParaRPr lang="en-US" altLang="zh-CN" dirty="0"/>
          </a:p>
          <a:p>
            <a:pPr lvl="2"/>
            <a:r>
              <a:rPr lang="zh-CN" altLang="en-US" dirty="0"/>
              <a:t>为变量起“别名”</a:t>
            </a:r>
            <a:endParaRPr lang="en-US" altLang="zh-CN" dirty="0"/>
          </a:p>
          <a:p>
            <a:pPr lvl="3"/>
            <a:r>
              <a:rPr lang="zh-CN" altLang="en-US" dirty="0"/>
              <a:t>在作为形参的变量前加符号“</a:t>
            </a:r>
            <a:r>
              <a:rPr lang="en-US" altLang="zh-CN" dirty="0"/>
              <a:t>&amp;</a:t>
            </a:r>
            <a:r>
              <a:rPr lang="zh-CN" altLang="en-US" dirty="0"/>
              <a:t>”</a:t>
            </a:r>
            <a:endParaRPr lang="en-US" altLang="zh-CN" dirty="0"/>
          </a:p>
          <a:p>
            <a:pPr lvl="2"/>
            <a:r>
              <a:rPr lang="zh-CN" altLang="en-US" dirty="0"/>
              <a:t>与实参的内存地址相同</a:t>
            </a:r>
            <a:endParaRPr lang="en-US" altLang="zh-CN" dirty="0"/>
          </a:p>
          <a:p>
            <a:pPr lvl="1"/>
            <a:r>
              <a:rPr lang="zh-CN" altLang="en-US" dirty="0"/>
              <a:t>需要</a:t>
            </a:r>
            <a:r>
              <a:rPr lang="zh-CN" altLang="en-US" dirty="0">
                <a:solidFill>
                  <a:srgbClr val="C00000"/>
                </a:solidFill>
              </a:rPr>
              <a:t>在函数中改变实参值并将变化反映到主调函数</a:t>
            </a:r>
            <a:r>
              <a:rPr lang="zh-CN" altLang="en-US" dirty="0"/>
              <a:t>的时候，用作为实参的变量引用是一种方法</a:t>
            </a:r>
            <a:endParaRPr lang="en-US" altLang="zh-CN" dirty="0"/>
          </a:p>
          <a:p>
            <a:pPr lvl="2"/>
            <a:r>
              <a:rPr lang="zh-CN" altLang="en-US" dirty="0"/>
              <a:t>还可以用指针做形参操作变量地址</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545787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291941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smtClean="0">
                <a:solidFill>
                  <a:srgbClr val="C00000"/>
                </a:solidFill>
              </a:rPr>
              <a:t>5.13】</a:t>
            </a:r>
            <a:r>
              <a:rPr lang="zh-CN" altLang="en-US" dirty="0">
                <a:solidFill>
                  <a:srgbClr val="C00000"/>
                </a:solidFill>
              </a:rPr>
              <a:t>编写函数，实现两个整数的交换</a:t>
            </a:r>
            <a:endParaRPr lang="en-US" altLang="zh-CN" dirty="0">
              <a:solidFill>
                <a:srgbClr val="C00000"/>
              </a:solidFill>
            </a:endParaRPr>
          </a:p>
          <a:p>
            <a:pPr lvl="1"/>
            <a:r>
              <a:rPr lang="zh-CN" altLang="en-US" dirty="0" smtClean="0">
                <a:solidFill>
                  <a:srgbClr val="C00000"/>
                </a:solidFill>
              </a:rPr>
              <a:t>输入两个整数</a:t>
            </a:r>
            <a:endParaRPr lang="en-US" altLang="zh-CN" dirty="0" smtClean="0">
              <a:solidFill>
                <a:srgbClr val="C00000"/>
              </a:solidFill>
            </a:endParaRPr>
          </a:p>
          <a:p>
            <a:pPr lvl="1"/>
            <a:r>
              <a:rPr lang="zh-CN" altLang="en-US" dirty="0" smtClean="0">
                <a:solidFill>
                  <a:srgbClr val="C00000"/>
                </a:solidFill>
              </a:rPr>
              <a:t>输出</a:t>
            </a:r>
            <a:r>
              <a:rPr lang="zh-CN" altLang="en-US" dirty="0">
                <a:solidFill>
                  <a:srgbClr val="C00000"/>
                </a:solidFill>
              </a:rPr>
              <a:t>初始值</a:t>
            </a:r>
            <a:endParaRPr lang="en-US" altLang="zh-CN" dirty="0">
              <a:solidFill>
                <a:srgbClr val="C00000"/>
              </a:solidFill>
            </a:endParaRPr>
          </a:p>
          <a:p>
            <a:pPr lvl="1"/>
            <a:r>
              <a:rPr lang="zh-CN" altLang="en-US" dirty="0">
                <a:solidFill>
                  <a:srgbClr val="C00000"/>
                </a:solidFill>
              </a:rPr>
              <a:t>交换</a:t>
            </a:r>
            <a:endParaRPr lang="en-US" altLang="zh-CN" dirty="0">
              <a:solidFill>
                <a:srgbClr val="C00000"/>
              </a:solidFill>
            </a:endParaRPr>
          </a:p>
          <a:p>
            <a:pPr lvl="1"/>
            <a:r>
              <a:rPr lang="zh-CN" altLang="en-US" dirty="0" smtClean="0">
                <a:solidFill>
                  <a:srgbClr val="C00000"/>
                </a:solidFill>
              </a:rPr>
              <a:t>输出交换后的值</a:t>
            </a:r>
            <a:endParaRPr lang="en-US" altLang="zh-CN" dirty="0">
              <a:solidFill>
                <a:srgbClr val="C00000"/>
              </a:solidFill>
            </a:endParaRPr>
          </a:p>
        </p:txBody>
      </p:sp>
      <p:sp>
        <p:nvSpPr>
          <p:cNvPr id="6" name="TextBox 5"/>
          <p:cNvSpPr txBox="1"/>
          <p:nvPr/>
        </p:nvSpPr>
        <p:spPr>
          <a:xfrm>
            <a:off x="1071538" y="3717032"/>
            <a:ext cx="6500858" cy="2246769"/>
          </a:xfrm>
          <a:prstGeom prst="rect">
            <a:avLst/>
          </a:prstGeom>
          <a:noFill/>
        </p:spPr>
        <p:txBody>
          <a:bodyPr wrap="square" rtlCol="0">
            <a:spAutoFit/>
          </a:bodyPr>
          <a:lstStyle/>
          <a:p>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swap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x,</a:t>
            </a: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y){</a:t>
            </a:r>
          </a:p>
          <a:p>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temp = x;</a:t>
            </a:r>
          </a:p>
          <a:p>
            <a:r>
              <a:rPr lang="en-US" altLang="zh-CN" sz="2800" b="1" dirty="0">
                <a:latin typeface="Courier New" pitchFamily="49" charset="0"/>
                <a:cs typeface="Courier New" pitchFamily="49" charset="0"/>
              </a:rPr>
              <a:t>    x = y;</a:t>
            </a:r>
          </a:p>
          <a:p>
            <a:r>
              <a:rPr lang="en-US" altLang="zh-CN" sz="2800" b="1" dirty="0">
                <a:latin typeface="Courier New" pitchFamily="49" charset="0"/>
                <a:cs typeface="Courier New" pitchFamily="49" charset="0"/>
              </a:rPr>
              <a:t>    y = temp;</a:t>
            </a:r>
          </a:p>
          <a:p>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0914952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spcBef>
                <a:spcPts val="0"/>
              </a:spcBef>
              <a:buNone/>
            </a:pPr>
            <a:r>
              <a:rPr lang="en-US" altLang="zh-CN" sz="2800" b="1" dirty="0">
                <a:solidFill>
                  <a:srgbClr val="0000FF"/>
                </a:solidFill>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inlcude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std;</a:t>
            </a:r>
          </a:p>
          <a:p>
            <a:pPr>
              <a:spcBef>
                <a:spcPts val="0"/>
              </a:spcBef>
              <a:buNone/>
            </a:pPr>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swap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x,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y){.....}</a:t>
            </a:r>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a,b</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cin</a:t>
            </a:r>
            <a:r>
              <a:rPr lang="en-US" altLang="zh-CN" sz="2800" b="1" dirty="0">
                <a:latin typeface="Courier New" pitchFamily="49" charset="0"/>
                <a:cs typeface="Courier New" pitchFamily="49" charset="0"/>
              </a:rPr>
              <a:t>&gt;&gt;a&gt;&gt;b;</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smtClean="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a=</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&lt;&lt;</a:t>
            </a:r>
            <a:r>
              <a:rPr lang="en-US" altLang="zh-CN" sz="2800" b="1" dirty="0">
                <a:latin typeface="Courier New" pitchFamily="49" charset="0"/>
                <a:cs typeface="Courier New" pitchFamily="49" charset="0"/>
              </a:rPr>
              <a:t>a</a:t>
            </a:r>
            <a:r>
              <a:rPr lang="en-US" altLang="zh-CN" sz="2800" b="1" dirty="0" smtClean="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b=</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&lt;&lt;</a:t>
            </a:r>
            <a:r>
              <a:rPr lang="en-US" altLang="zh-CN" sz="2800" b="1" dirty="0">
                <a:latin typeface="Courier New" pitchFamily="49" charset="0"/>
                <a:cs typeface="Courier New" pitchFamily="49" charset="0"/>
              </a:rPr>
              <a:t>b&lt;&lt;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swap(</a:t>
            </a:r>
            <a:r>
              <a:rPr lang="en-US" altLang="zh-CN" sz="2800" b="1" dirty="0" err="1">
                <a:latin typeface="Courier New" pitchFamily="49" charset="0"/>
                <a:cs typeface="Courier New" pitchFamily="49" charset="0"/>
              </a:rPr>
              <a:t>a,b</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smtClean="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a=</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&lt;&lt;</a:t>
            </a:r>
            <a:r>
              <a:rPr lang="en-US" altLang="zh-CN" sz="2800" b="1" dirty="0">
                <a:latin typeface="Courier New" pitchFamily="49" charset="0"/>
                <a:cs typeface="Courier New" pitchFamily="49" charset="0"/>
              </a:rPr>
              <a:t>a</a:t>
            </a:r>
            <a:r>
              <a:rPr lang="en-US" altLang="zh-CN" sz="2800" b="1" dirty="0" smtClean="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b=</a:t>
            </a:r>
            <a:r>
              <a:rPr lang="en-US" altLang="zh-CN" b="1" dirty="0">
                <a:latin typeface="Courier New" pitchFamily="49" charset="0"/>
                <a:cs typeface="Courier New" pitchFamily="49" charset="0"/>
              </a:rPr>
              <a:t>"</a:t>
            </a:r>
            <a:r>
              <a:rPr lang="en-US" altLang="zh-CN" sz="2800" b="1" dirty="0" smtClean="0">
                <a:latin typeface="Courier New" pitchFamily="49" charset="0"/>
                <a:cs typeface="Courier New" pitchFamily="49" charset="0"/>
              </a:rPr>
              <a:t>&lt;&lt;</a:t>
            </a:r>
            <a:r>
              <a:rPr lang="en-US" altLang="zh-CN" sz="2800" b="1" dirty="0">
                <a:latin typeface="Courier New" pitchFamily="49" charset="0"/>
                <a:cs typeface="Courier New" pitchFamily="49" charset="0"/>
              </a:rPr>
              <a:t>b&lt;&lt;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9192303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28800"/>
            <a:ext cx="8229600" cy="4800575"/>
          </a:xfrm>
        </p:spPr>
        <p:txBody>
          <a:bodyPr/>
          <a:lstStyle/>
          <a:p>
            <a:r>
              <a:rPr lang="en-US" altLang="zh-CN" dirty="0">
                <a:solidFill>
                  <a:srgbClr val="C00000"/>
                </a:solidFill>
              </a:rPr>
              <a:t>【</a:t>
            </a:r>
            <a:r>
              <a:rPr lang="zh-CN" altLang="en-US" dirty="0">
                <a:solidFill>
                  <a:srgbClr val="C00000"/>
                </a:solidFill>
              </a:rPr>
              <a:t>例</a:t>
            </a:r>
            <a:r>
              <a:rPr lang="en-US" altLang="zh-CN" dirty="0" smtClean="0">
                <a:solidFill>
                  <a:srgbClr val="C00000"/>
                </a:solidFill>
              </a:rPr>
              <a:t>5.13】</a:t>
            </a:r>
            <a:r>
              <a:rPr lang="zh-CN" altLang="en-US" dirty="0"/>
              <a:t>分析</a:t>
            </a:r>
            <a:endParaRPr lang="en-US" altLang="zh-CN" dirty="0"/>
          </a:p>
          <a:p>
            <a:pPr lvl="1"/>
            <a:r>
              <a:rPr lang="zh-CN" altLang="en-US" dirty="0"/>
              <a:t>程序运行结果显示，</a:t>
            </a:r>
            <a:r>
              <a:rPr lang="en-US" altLang="zh-CN" dirty="0"/>
              <a:t>a</a:t>
            </a:r>
            <a:r>
              <a:rPr lang="zh-CN" altLang="en-US" dirty="0"/>
              <a:t>和</a:t>
            </a:r>
            <a:r>
              <a:rPr lang="en-US" altLang="zh-CN" dirty="0"/>
              <a:t>b</a:t>
            </a:r>
            <a:r>
              <a:rPr lang="zh-CN" altLang="en-US" dirty="0"/>
              <a:t>的值没有进行交换！</a:t>
            </a:r>
            <a:endParaRPr lang="en-US" altLang="zh-CN" dirty="0"/>
          </a:p>
          <a:p>
            <a:pPr lvl="1"/>
            <a:r>
              <a:rPr lang="zh-CN" altLang="en-US" dirty="0"/>
              <a:t>主函数运行时，为变量</a:t>
            </a:r>
            <a:r>
              <a:rPr lang="en-US" altLang="zh-CN" dirty="0"/>
              <a:t>a</a:t>
            </a:r>
            <a:r>
              <a:rPr lang="zh-CN" altLang="en-US" dirty="0"/>
              <a:t>和</a:t>
            </a:r>
            <a:r>
              <a:rPr lang="en-US" altLang="zh-CN" dirty="0"/>
              <a:t>b</a:t>
            </a:r>
            <a:r>
              <a:rPr lang="zh-CN" altLang="en-US" dirty="0"/>
              <a:t>分配存储空间</a:t>
            </a:r>
            <a:endParaRPr lang="en-US" altLang="zh-CN" dirty="0"/>
          </a:p>
          <a:p>
            <a:pPr lvl="1"/>
            <a:r>
              <a:rPr lang="zh-CN" altLang="en-US" dirty="0"/>
              <a:t>调用函数</a:t>
            </a:r>
            <a:r>
              <a:rPr lang="en-US" altLang="zh-CN" dirty="0"/>
              <a:t>swap</a:t>
            </a:r>
            <a:r>
              <a:rPr lang="zh-CN" altLang="en-US" dirty="0"/>
              <a:t>时，为变量</a:t>
            </a:r>
            <a:r>
              <a:rPr lang="en-US" altLang="zh-CN" dirty="0"/>
              <a:t>x</a:t>
            </a:r>
            <a:r>
              <a:rPr lang="zh-CN" altLang="en-US" dirty="0"/>
              <a:t>和</a:t>
            </a:r>
            <a:r>
              <a:rPr lang="en-US" altLang="zh-CN" dirty="0"/>
              <a:t>y</a:t>
            </a:r>
            <a:r>
              <a:rPr lang="zh-CN" altLang="en-US" dirty="0"/>
              <a:t>分配存储空间</a:t>
            </a:r>
            <a:endParaRPr lang="en-US" altLang="zh-CN" dirty="0"/>
          </a:p>
          <a:p>
            <a:pPr lvl="2"/>
            <a:r>
              <a:rPr lang="zh-CN" altLang="en-US" dirty="0"/>
              <a:t>函数体中交换了</a:t>
            </a:r>
            <a:r>
              <a:rPr lang="en-US" altLang="zh-CN" dirty="0"/>
              <a:t>x</a:t>
            </a:r>
            <a:r>
              <a:rPr lang="zh-CN" altLang="en-US" dirty="0"/>
              <a:t>和</a:t>
            </a:r>
            <a:r>
              <a:rPr lang="en-US" altLang="zh-CN" dirty="0"/>
              <a:t>y</a:t>
            </a:r>
            <a:r>
              <a:rPr lang="zh-CN" altLang="en-US" dirty="0"/>
              <a:t>存储单元的值</a:t>
            </a:r>
            <a:endParaRPr lang="en-US" altLang="zh-CN" dirty="0"/>
          </a:p>
          <a:p>
            <a:pPr lvl="2"/>
            <a:r>
              <a:rPr lang="en-US" altLang="zh-CN" dirty="0"/>
              <a:t>a</a:t>
            </a:r>
            <a:r>
              <a:rPr lang="zh-CN" altLang="en-US" dirty="0"/>
              <a:t>和</a:t>
            </a:r>
            <a:r>
              <a:rPr lang="en-US" altLang="zh-CN" dirty="0"/>
              <a:t>b</a:t>
            </a:r>
            <a:r>
              <a:rPr lang="zh-CN" altLang="en-US" dirty="0"/>
              <a:t>所在存储单元的值没有交换</a:t>
            </a:r>
            <a:endParaRPr lang="en-US" altLang="zh-CN" dirty="0"/>
          </a:p>
          <a:p>
            <a:pPr lvl="1"/>
            <a:r>
              <a:rPr lang="zh-CN" altLang="en-US" dirty="0"/>
              <a:t>输出的仍然是</a:t>
            </a:r>
            <a:r>
              <a:rPr lang="en-US" altLang="zh-CN" dirty="0"/>
              <a:t>a</a:t>
            </a:r>
            <a:r>
              <a:rPr lang="zh-CN" altLang="en-US" dirty="0"/>
              <a:t>和</a:t>
            </a:r>
            <a:r>
              <a:rPr lang="en-US" altLang="zh-CN" dirty="0"/>
              <a:t>b</a:t>
            </a:r>
            <a:r>
              <a:rPr lang="zh-CN" altLang="en-US" dirty="0"/>
              <a:t>所在存储单元的值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926857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引用做函数的参数</a:t>
            </a:r>
          </a:p>
        </p:txBody>
      </p:sp>
      <p:sp>
        <p:nvSpPr>
          <p:cNvPr id="3" name="内容占位符 2"/>
          <p:cNvSpPr>
            <a:spLocks noGrp="1"/>
          </p:cNvSpPr>
          <p:nvPr>
            <p:ph idx="1"/>
          </p:nvPr>
        </p:nvSpPr>
        <p:spPr/>
        <p:txBody>
          <a:bodyPr/>
          <a:lstStyle/>
          <a:p>
            <a:r>
              <a:rPr lang="zh-CN" altLang="en-US" dirty="0"/>
              <a:t>引用形参</a:t>
            </a:r>
            <a:endParaRPr lang="en-US" altLang="zh-CN" dirty="0"/>
          </a:p>
          <a:p>
            <a:pPr lvl="1"/>
            <a:r>
              <a:rPr lang="zh-CN" altLang="en-US" dirty="0"/>
              <a:t>函数定义的参数表中，名字前加上符号＆的参数为引用形参。</a:t>
            </a:r>
            <a:r>
              <a:rPr lang="zh-CN" altLang="en-US" dirty="0">
                <a:solidFill>
                  <a:srgbClr val="C00000"/>
                </a:solidFill>
              </a:rPr>
              <a:t>例如</a:t>
            </a:r>
            <a:endParaRPr lang="en-US" altLang="zh-CN" dirty="0">
              <a:solidFill>
                <a:srgbClr val="C00000"/>
              </a:solidFill>
            </a:endParaRPr>
          </a:p>
          <a:p>
            <a:pPr marL="457200" lvl="1" indent="0" algn="ctr">
              <a:buNone/>
            </a:pP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swap(</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&amp;a</a:t>
            </a:r>
            <a:r>
              <a:rPr lang="zh-CN" altLang="en-US" b="1" dirty="0">
                <a:latin typeface="Courier New" panose="02070309020205020404" pitchFamily="49" charset="0"/>
                <a:cs typeface="Courier New" panose="02070309020205020404" pitchFamily="49" charset="0"/>
              </a:rPr>
              <a:t>，</a:t>
            </a:r>
            <a:r>
              <a:rPr lang="en-US" altLang="zh-CN" b="1" dirty="0" err="1">
                <a:solidFill>
                  <a:srgbClr val="0000FF"/>
                </a:solidFill>
                <a:latin typeface="Courier New" panose="02070309020205020404" pitchFamily="49" charset="0"/>
                <a:cs typeface="Courier New" panose="02070309020205020404" pitchFamily="49" charset="0"/>
              </a:rPr>
              <a:t>int</a:t>
            </a: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&amp;b);</a:t>
            </a:r>
          </a:p>
          <a:p>
            <a:pPr lvl="1"/>
            <a:r>
              <a:rPr lang="zh-CN" altLang="en-US" dirty="0"/>
              <a:t>引用形参在调用过程中的参数传递机制</a:t>
            </a:r>
          </a:p>
          <a:p>
            <a:pPr lvl="2"/>
            <a:r>
              <a:rPr lang="zh-CN" altLang="en-US" dirty="0"/>
              <a:t>函数的调用语句中对应于引用形参的实参必须是同一类型的变量，</a:t>
            </a:r>
            <a:r>
              <a:rPr lang="zh-CN" altLang="en-US" dirty="0">
                <a:solidFill>
                  <a:srgbClr val="C00000"/>
                </a:solidFill>
              </a:rPr>
              <a:t>非变量的表达式则不允许</a:t>
            </a:r>
            <a:r>
              <a:rPr lang="zh-CN" altLang="en-US" dirty="0"/>
              <a:t>。</a:t>
            </a:r>
          </a:p>
          <a:p>
            <a:pPr lvl="2"/>
            <a:r>
              <a:rPr lang="zh-CN" altLang="en-US" dirty="0"/>
              <a:t>参数传递的内容不是实参的值，</a:t>
            </a:r>
            <a:r>
              <a:rPr lang="zh-CN" altLang="en-US" dirty="0" smtClean="0"/>
              <a:t>而是实参的别名（也可以理解为传递实参的地址），</a:t>
            </a:r>
            <a:r>
              <a:rPr lang="zh-CN" altLang="en-US" dirty="0"/>
              <a:t>其实际的效果是令对应的引用形参在调用过程中，作为一个变量</a:t>
            </a:r>
            <a:r>
              <a:rPr lang="zh-CN" altLang="en-US" dirty="0" smtClean="0"/>
              <a:t>名</a:t>
            </a:r>
            <a:r>
              <a:rPr lang="zh-CN" altLang="en-US" dirty="0" smtClean="0">
                <a:solidFill>
                  <a:srgbClr val="FF0000"/>
                </a:solidFill>
              </a:rPr>
              <a:t>绑定</a:t>
            </a:r>
            <a:r>
              <a:rPr lang="zh-CN" altLang="en-US" dirty="0" smtClean="0"/>
              <a:t>作为</a:t>
            </a:r>
            <a:r>
              <a:rPr lang="zh-CN" altLang="en-US" dirty="0"/>
              <a:t>实参的这个变量，</a:t>
            </a:r>
            <a:r>
              <a:rPr lang="zh-CN" altLang="en-US" dirty="0">
                <a:solidFill>
                  <a:srgbClr val="C00000"/>
                </a:solidFill>
              </a:rPr>
              <a:t>在引用调用过程中并不创建新的参数变量</a:t>
            </a:r>
            <a:r>
              <a:rPr lang="zh-CN" altLang="en-US" dirty="0"/>
              <a:t>。</a:t>
            </a:r>
            <a:r>
              <a:rPr lang="zh-CN" altLang="en-US" dirty="0">
                <a:solidFill>
                  <a:srgbClr val="00B050"/>
                </a:solidFill>
              </a:rPr>
              <a:t>这一点有别于赋值调用</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5882144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引用做参数的传递过程</a:t>
            </a:r>
          </a:p>
        </p:txBody>
      </p:sp>
      <p:sp>
        <p:nvSpPr>
          <p:cNvPr id="3" name="内容占位符 2"/>
          <p:cNvSpPr>
            <a:spLocks noGrp="1"/>
          </p:cNvSpPr>
          <p:nvPr>
            <p:ph idx="1"/>
          </p:nvPr>
        </p:nvSpPr>
        <p:spPr/>
        <p:txBody>
          <a:bodyPr/>
          <a:lstStyle/>
          <a:p>
            <a:pPr lvl="1"/>
            <a:r>
              <a:rPr lang="zh-CN" altLang="en-US" dirty="0"/>
              <a:t>在函数体程序块的运行中，引用形参的每次出现，由于它现在已经是指向实参变量，因此相当于全用实参变量所代替。即起到了所谓的“换名”的作用。</a:t>
            </a:r>
          </a:p>
          <a:p>
            <a:pPr lvl="1"/>
            <a:r>
              <a:rPr lang="zh-CN" altLang="en-US" dirty="0"/>
              <a:t>在函数体程序运行结束，控制转回调用点时，该引用形参与实参变量的对应关系也就终止了。但是在调用过程中对于这个实参变量的所有处理和操作的结果，却保留下来。</a:t>
            </a:r>
            <a:r>
              <a:rPr lang="zh-CN" altLang="en-US" dirty="0">
                <a:solidFill>
                  <a:srgbClr val="00B050"/>
                </a:solidFill>
              </a:rPr>
              <a:t>这一点也是区别于赋值调用的</a:t>
            </a:r>
            <a:r>
              <a:rPr lang="zh-CN" altLang="en-US" dirty="0"/>
              <a:t>  </a:t>
            </a:r>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1289717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引用做参数的传递过程</a:t>
            </a:r>
          </a:p>
        </p:txBody>
      </p:sp>
      <p:sp>
        <p:nvSpPr>
          <p:cNvPr id="3" name="内容占位符 2"/>
          <p:cNvSpPr>
            <a:spLocks noGrp="1"/>
          </p:cNvSpPr>
          <p:nvPr>
            <p:ph idx="1"/>
          </p:nvPr>
        </p:nvSpPr>
        <p:spPr>
          <a:xfrm>
            <a:off x="457200" y="1916832"/>
            <a:ext cx="8401080" cy="4407768"/>
          </a:xfrm>
        </p:spPr>
        <p:txBody>
          <a:bodyPr/>
          <a:lstStyle/>
          <a:p>
            <a:r>
              <a:rPr lang="zh-CN" altLang="en-US" dirty="0"/>
              <a:t>设计函数在下面两种情形时，建议采用引用参数 </a:t>
            </a:r>
            <a:endParaRPr lang="en-US" altLang="zh-CN" dirty="0"/>
          </a:p>
          <a:p>
            <a:pPr lvl="1"/>
            <a:r>
              <a:rPr lang="zh-CN" altLang="en-US" dirty="0"/>
              <a:t>需要改变某些实参的值，并反映在主调函数中（上述函数</a:t>
            </a:r>
            <a:r>
              <a:rPr lang="en-US" altLang="zh-CN" dirty="0"/>
              <a:t>swap </a:t>
            </a:r>
            <a:r>
              <a:rPr lang="zh-CN" altLang="en-US" dirty="0"/>
              <a:t>就是一例）</a:t>
            </a:r>
            <a:endParaRPr lang="en-US" altLang="zh-CN" dirty="0"/>
          </a:p>
          <a:p>
            <a:pPr lvl="1"/>
            <a:r>
              <a:rPr lang="zh-CN" altLang="en-US" dirty="0"/>
              <a:t>对于占内存较多的数据参数，为了不另建新的参数变量以节省内存</a:t>
            </a:r>
            <a:endParaRPr lang="en-US" altLang="zh-CN" dirty="0"/>
          </a:p>
          <a:p>
            <a:pPr lvl="2"/>
            <a:r>
              <a:rPr lang="zh-CN" altLang="en-US" dirty="0"/>
              <a:t>为了保证实参不在函数中被修改，可在形参说明中加上</a:t>
            </a:r>
            <a:r>
              <a:rPr lang="en-US" altLang="zh-CN" dirty="0"/>
              <a:t>const </a:t>
            </a:r>
            <a:r>
              <a:rPr lang="zh-CN" altLang="en-US" dirty="0"/>
              <a:t>说明，例如：</a:t>
            </a:r>
            <a:r>
              <a:rPr lang="en-US" altLang="zh-CN" dirty="0"/>
              <a:t> </a:t>
            </a:r>
          </a:p>
          <a:p>
            <a:pPr lvl="2">
              <a:buNone/>
            </a:pPr>
            <a:r>
              <a:rPr lang="en-US" altLang="zh-CN" sz="2000" b="1" dirty="0">
                <a:solidFill>
                  <a:schemeClr val="tx2"/>
                </a:solidFill>
                <a:latin typeface="Courier New" pitchFamily="49" charset="0"/>
                <a:cs typeface="Courier New" pitchFamily="49" charset="0"/>
              </a:rPr>
              <a:t>complex add(</a:t>
            </a:r>
            <a:r>
              <a:rPr lang="en-US" altLang="zh-CN" sz="2000" b="1" dirty="0" err="1">
                <a:solidFill>
                  <a:srgbClr val="0000FF"/>
                </a:solidFill>
                <a:latin typeface="Courier New" pitchFamily="49" charset="0"/>
                <a:cs typeface="Courier New" pitchFamily="49" charset="0"/>
              </a:rPr>
              <a:t>const</a:t>
            </a:r>
            <a:r>
              <a:rPr lang="en-US" altLang="zh-CN" sz="2000" b="1" dirty="0">
                <a:solidFill>
                  <a:schemeClr val="tx2"/>
                </a:solidFill>
                <a:latin typeface="Courier New" pitchFamily="49" charset="0"/>
                <a:cs typeface="Courier New" pitchFamily="49" charset="0"/>
              </a:rPr>
              <a:t> complex&amp;</a:t>
            </a:r>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a</a:t>
            </a:r>
            <a:r>
              <a:rPr lang="zh-CN" altLang="en-US"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const</a:t>
            </a:r>
            <a:r>
              <a:rPr lang="en-US" altLang="zh-CN" sz="2000" b="1" dirty="0">
                <a:solidFill>
                  <a:schemeClr val="tx2"/>
                </a:solidFill>
                <a:latin typeface="Courier New" pitchFamily="49" charset="0"/>
                <a:cs typeface="Courier New" pitchFamily="49" charset="0"/>
              </a:rPr>
              <a:t> complex&amp;</a:t>
            </a:r>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b);</a:t>
            </a:r>
          </a:p>
          <a:p>
            <a:pPr lvl="4"/>
            <a:r>
              <a:rPr lang="zh-CN" altLang="en-US" dirty="0"/>
              <a:t>而对于赋值形参，则无此必要。</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a:t>
            </a:r>
            <a:r>
              <a:rPr lang="zh-CN" altLang="en-US" sz="1200" b="1" dirty="0" smtClean="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指针</a:t>
            </a:r>
            <a:r>
              <a:rPr lang="zh-CN" altLang="en-US" sz="1200" b="1" dirty="0" smtClean="0">
                <a:solidFill>
                  <a:srgbClr val="820064"/>
                </a:solidFill>
                <a:latin typeface="Courier New" pitchFamily="49" charset="0"/>
                <a:cs typeface="Courier New" pitchFamily="49" charset="0"/>
              </a:rPr>
              <a:t>参数与指向函数的指针</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975234307"/>
      </p:ext>
    </p:extLst>
  </p:cSld>
  <p:clrMapOvr>
    <a:masterClrMapping/>
  </p:clrMapOvr>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21327</Words>
  <Application>Microsoft Office PowerPoint</Application>
  <PresentationFormat>全屏显示(4:3)</PresentationFormat>
  <Paragraphs>3733</Paragraphs>
  <Slides>267</Slides>
  <Notes>22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267</vt:i4>
      </vt:variant>
    </vt:vector>
  </HeadingPairs>
  <TitlesOfParts>
    <vt:vector size="270" baseType="lpstr">
      <vt:lpstr>Office 主题</vt:lpstr>
      <vt:lpstr>公式</vt:lpstr>
      <vt:lpstr>Equation</vt:lpstr>
      <vt:lpstr>第五章 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函数的引入</vt:lpstr>
      <vt:lpstr>PowerPoint 演示文稿</vt:lpstr>
      <vt:lpstr>PowerPoint 演示文稿</vt:lpstr>
      <vt:lpstr>函数的作用</vt:lpstr>
      <vt:lpstr>PowerPoint 演示文稿</vt:lpstr>
      <vt:lpstr>函数的说明</vt:lpstr>
      <vt:lpstr>函数的调用</vt:lpstr>
      <vt:lpstr>函数的分类</vt:lpstr>
      <vt:lpstr>函数的分类</vt:lpstr>
      <vt:lpstr>函数的分类</vt:lpstr>
      <vt:lpstr>函数的分类</vt:lpstr>
      <vt:lpstr>函数的分类</vt:lpstr>
      <vt:lpstr>函数的分类</vt:lpstr>
      <vt:lpstr>函数的分类</vt:lpstr>
      <vt:lpstr>函数的分类</vt:lpstr>
      <vt:lpstr>PowerPoint 演示文稿</vt:lpstr>
      <vt:lpstr>PowerPoint 演示文稿</vt:lpstr>
      <vt:lpstr>函数的说明方式</vt:lpstr>
      <vt:lpstr>函数原型</vt:lpstr>
      <vt:lpstr>函数原型</vt:lpstr>
      <vt:lpstr>函数原型</vt:lpstr>
      <vt:lpstr>函数定义</vt:lpstr>
      <vt:lpstr>函数的说明</vt:lpstr>
      <vt:lpstr>函数的说明</vt:lpstr>
      <vt:lpstr>函数的调用</vt:lpstr>
      <vt:lpstr>函数的调用</vt:lpstr>
      <vt:lpstr>函数的调用</vt:lpstr>
      <vt:lpstr>函数的调用</vt:lpstr>
      <vt:lpstr>函数的返回</vt:lpstr>
      <vt:lpstr>函数的返回值</vt:lpstr>
      <vt:lpstr>函数的返回值</vt:lpstr>
      <vt:lpstr>函数的返回值</vt:lpstr>
      <vt:lpstr>PowerPoint 演示文稿</vt:lpstr>
      <vt:lpstr>PowerPoint 演示文稿</vt:lpstr>
      <vt:lpstr>PowerPoint 演示文稿</vt:lpstr>
      <vt:lpstr>PowerPoint 演示文稿</vt:lpstr>
      <vt:lpstr>PowerPoint 演示文稿</vt:lpstr>
      <vt:lpstr>函数返回指针</vt:lpstr>
      <vt:lpstr>PowerPoint 演示文稿</vt:lpstr>
      <vt:lpstr>函数返回指针</vt:lpstr>
      <vt:lpstr>PowerPoint 演示文稿</vt:lpstr>
      <vt:lpstr>PowerPoint 演示文稿</vt:lpstr>
      <vt:lpstr>函数返回引用</vt:lpstr>
      <vt:lpstr>PowerPoint 演示文稿</vt:lpstr>
      <vt:lpstr>PowerPoint 演示文稿</vt:lpstr>
      <vt:lpstr>PowerPoint 演示文稿</vt:lpstr>
      <vt:lpstr>PowerPoint 演示文稿</vt:lpstr>
      <vt:lpstr>PowerPoint 演示文稿</vt:lpstr>
      <vt:lpstr>内联函数</vt:lpstr>
      <vt:lpstr>内联函数</vt:lpstr>
      <vt:lpstr>内联函数</vt:lpstr>
      <vt:lpstr>PowerPoint 演示文稿</vt:lpstr>
      <vt:lpstr>函数的参数</vt:lpstr>
      <vt:lpstr>函数的参数</vt:lpstr>
      <vt:lpstr>函数的无名参数</vt:lpstr>
      <vt:lpstr>函数的可缺省参数</vt:lpstr>
      <vt:lpstr>PowerPoint 演示文稿</vt:lpstr>
      <vt:lpstr>PowerPoint 演示文稿</vt:lpstr>
      <vt:lpstr>函数的可缺省参数</vt:lpstr>
      <vt:lpstr>函数调用过程中的参数传递</vt:lpstr>
      <vt:lpstr>函数调用过程中的参数传递</vt:lpstr>
      <vt:lpstr>函数调用过程中的参数传递</vt:lpstr>
      <vt:lpstr>函数调用过程中的参数传递</vt:lpstr>
      <vt:lpstr>一维数组做参数</vt:lpstr>
      <vt:lpstr>多维数组做参数</vt:lpstr>
      <vt:lpstr>数组做参数的传递过程</vt:lpstr>
      <vt:lpstr>PowerPoint 演示文稿</vt:lpstr>
      <vt:lpstr>PowerPoint 演示文稿</vt:lpstr>
      <vt:lpstr>PowerPoint 演示文稿</vt:lpstr>
      <vt:lpstr>PowerPoint 演示文稿</vt:lpstr>
      <vt:lpstr>PowerPoint 演示文稿</vt:lpstr>
      <vt:lpstr>PowerPoint 演示文稿</vt:lpstr>
      <vt:lpstr>指针做函数的参数</vt:lpstr>
      <vt:lpstr>PowerPoint 演示文稿</vt:lpstr>
      <vt:lpstr>PowerPoint 演示文稿</vt:lpstr>
      <vt:lpstr>PowerPoint 演示文稿</vt:lpstr>
      <vt:lpstr>指针做参数的传递过程</vt:lpstr>
      <vt:lpstr>指向函数的指针</vt:lpstr>
      <vt:lpstr>PowerPoint 演示文稿</vt:lpstr>
      <vt:lpstr>PowerPoint 演示文稿</vt:lpstr>
      <vt:lpstr>PowerPoint 演示文稿</vt:lpstr>
      <vt:lpstr>指向函数的指针</vt:lpstr>
      <vt:lpstr>指向函数的指针</vt:lpstr>
      <vt:lpstr>【练习】</vt:lpstr>
      <vt:lpstr>引用做函数的参数</vt:lpstr>
      <vt:lpstr>PowerPoint 演示文稿</vt:lpstr>
      <vt:lpstr>PowerPoint 演示文稿</vt:lpstr>
      <vt:lpstr>PowerPoint 演示文稿</vt:lpstr>
      <vt:lpstr>引用做函数的参数</vt:lpstr>
      <vt:lpstr>引用做参数的传递过程</vt:lpstr>
      <vt:lpstr>引用做参数的传递过程</vt:lpstr>
      <vt:lpstr>引用做参数的传递过程</vt:lpstr>
      <vt:lpstr>PowerPoint 演示文稿</vt:lpstr>
      <vt:lpstr>引用做参数的传递过程</vt:lpstr>
      <vt:lpstr>引用做参数的传递过程</vt:lpstr>
      <vt:lpstr>引用做参数的传递过程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函数参数的类型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函数的嵌套调用</vt:lpstr>
      <vt:lpstr>函数的嵌套调用</vt:lpstr>
      <vt:lpstr>函数的嵌套调用</vt:lpstr>
      <vt:lpstr>函数的嵌套调用</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PowerPoint 演示文稿</vt:lpstr>
      <vt:lpstr>PowerPoint 演示文稿</vt:lpstr>
      <vt:lpstr>PowerPoint 演示文稿</vt:lpstr>
      <vt:lpstr>PowerPoint 演示文稿</vt:lpstr>
      <vt:lpstr>PowerPoint 演示文稿</vt:lpstr>
      <vt:lpstr>函数的递归调用</vt:lpstr>
      <vt:lpstr>函数的递归调用</vt:lpstr>
      <vt:lpstr>函数的递归调用</vt:lpstr>
      <vt:lpstr>函数的递归调用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函数专题训练</vt:lpstr>
      <vt:lpstr>函数专题训练</vt:lpstr>
      <vt:lpstr>函数专题训练</vt:lpstr>
      <vt:lpstr>函数专题训练</vt:lpstr>
      <vt:lpstr>函数专题训练</vt:lpstr>
      <vt:lpstr>函数专题训练</vt:lpstr>
      <vt:lpstr>函数专题训练</vt:lpstr>
      <vt:lpstr>函数专题训练</vt:lpstr>
      <vt:lpstr>PowerPoint 演示文稿</vt:lpstr>
      <vt:lpstr>PowerPoint 演示文稿</vt:lpstr>
      <vt:lpstr>函数重载</vt:lpstr>
      <vt:lpstr>函数重载</vt:lpstr>
      <vt:lpstr>函数重载</vt:lpstr>
      <vt:lpstr>函数重载</vt:lpstr>
      <vt:lpstr>函数重载</vt:lpstr>
      <vt:lpstr>函数重载</vt:lpstr>
      <vt:lpstr>函数重载处理过程</vt:lpstr>
      <vt:lpstr>PowerPoint 演示文稿</vt:lpstr>
      <vt:lpstr>PowerPoint 演示文稿</vt:lpstr>
      <vt:lpstr>PowerPoint 演示文稿</vt:lpstr>
      <vt:lpstr>PowerPoint 演示文稿</vt:lpstr>
      <vt:lpstr>运算符重载</vt:lpstr>
      <vt:lpstr>运算符重载</vt:lpstr>
      <vt:lpstr>运算符重载</vt:lpstr>
      <vt:lpstr>运算符重载</vt:lpstr>
      <vt:lpstr>运算符重载</vt:lpstr>
      <vt:lpstr>PowerPoint 演示文稿</vt:lpstr>
      <vt:lpstr>PowerPoint 演示文稿</vt:lpstr>
      <vt:lpstr>PowerPoint 演示文稿</vt:lpstr>
      <vt:lpstr>运算符重载</vt:lpstr>
      <vt:lpstr>运算符重载</vt:lpstr>
      <vt:lpstr>PowerPoint 演示文稿</vt:lpstr>
      <vt:lpstr>PowerPoint 演示文稿</vt:lpstr>
      <vt:lpstr>PowerPoint 演示文稿</vt:lpstr>
      <vt:lpstr>PowerPoint 演示文稿</vt:lpstr>
      <vt:lpstr>SP框架结构</vt:lpstr>
      <vt:lpstr>SP框架结构</vt:lpstr>
      <vt:lpstr>SP框架结构</vt:lpstr>
      <vt:lpstr>变量与函数的生存期</vt:lpstr>
      <vt:lpstr>变量与函数的生存期</vt:lpstr>
      <vt:lpstr>静态生存期</vt:lpstr>
      <vt:lpstr>局部生存期</vt:lpstr>
      <vt:lpstr>动态生存期</vt:lpstr>
      <vt:lpstr>变量与函数的作用域</vt:lpstr>
      <vt:lpstr>程序级作用域</vt:lpstr>
      <vt:lpstr>文件级作用域</vt:lpstr>
      <vt:lpstr>类级作用域</vt:lpstr>
      <vt:lpstr>函数级作用域</vt:lpstr>
      <vt:lpstr>块级作用域</vt:lpstr>
      <vt:lpstr>块级作用域</vt:lpstr>
      <vt:lpstr>函数原型级作用域</vt:lpstr>
      <vt:lpstr>关于重名标识符的作用域</vt:lpstr>
      <vt:lpstr>PowerPoint 演示文稿</vt:lpstr>
      <vt:lpstr>PowerPoint 演示文稿</vt:lpstr>
      <vt:lpstr>PowerPoint 演示文稿</vt:lpstr>
      <vt:lpstr>PowerPoint 演示文稿</vt:lpstr>
      <vt:lpstr>PowerPoint 演示文稿</vt:lpstr>
      <vt:lpstr>PowerPoint 演示文稿</vt:lpstr>
      <vt:lpstr>C++的内存布局</vt:lpstr>
      <vt:lpstr>C++的内存布局</vt:lpstr>
      <vt:lpstr>全局变量</vt:lpstr>
      <vt:lpstr>局部变量</vt:lpstr>
      <vt:lpstr>静态变量</vt:lpstr>
      <vt:lpstr>PowerPoint 演示文稿</vt:lpstr>
      <vt:lpstr>PowerPoint 演示文稿</vt:lpstr>
      <vt:lpstr>外部变量</vt:lpstr>
      <vt:lpstr>外部变量</vt:lpstr>
      <vt:lpstr>外部变量</vt:lpstr>
      <vt:lpstr>PowerPoint 演示文稿</vt:lpstr>
      <vt:lpstr>PowerPoint 演示文稿</vt:lpstr>
      <vt:lpstr>PowerPoint 演示文稿</vt:lpstr>
      <vt:lpstr>外部函数</vt:lpstr>
      <vt:lpstr>静态函数</vt:lpstr>
      <vt:lpstr>第五章 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2019-11-20T12:56:15Z</dcterms:modified>
</cp:coreProperties>
</file>