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7"/>
  </p:notesMasterIdLst>
  <p:handoutMasterIdLst>
    <p:handoutMasterId r:id="rId98"/>
  </p:handoutMasterIdLst>
  <p:sldIdLst>
    <p:sldId id="622" r:id="rId2"/>
    <p:sldId id="501" r:id="rId3"/>
    <p:sldId id="502" r:id="rId4"/>
    <p:sldId id="530" r:id="rId5"/>
    <p:sldId id="531" r:id="rId6"/>
    <p:sldId id="646" r:id="rId7"/>
    <p:sldId id="346" r:id="rId8"/>
    <p:sldId id="398" r:id="rId9"/>
    <p:sldId id="399" r:id="rId10"/>
    <p:sldId id="359" r:id="rId11"/>
    <p:sldId id="369" r:id="rId12"/>
    <p:sldId id="360" r:id="rId13"/>
    <p:sldId id="391" r:id="rId14"/>
    <p:sldId id="361" r:id="rId15"/>
    <p:sldId id="367" r:id="rId16"/>
    <p:sldId id="362" r:id="rId17"/>
    <p:sldId id="363" r:id="rId18"/>
    <p:sldId id="365" r:id="rId19"/>
    <p:sldId id="368" r:id="rId20"/>
    <p:sldId id="370" r:id="rId21"/>
    <p:sldId id="371" r:id="rId22"/>
    <p:sldId id="372" r:id="rId23"/>
    <p:sldId id="373" r:id="rId24"/>
    <p:sldId id="374" r:id="rId25"/>
    <p:sldId id="375" r:id="rId26"/>
    <p:sldId id="393" r:id="rId27"/>
    <p:sldId id="392" r:id="rId28"/>
    <p:sldId id="633" r:id="rId29"/>
    <p:sldId id="366" r:id="rId30"/>
    <p:sldId id="377" r:id="rId31"/>
    <p:sldId id="634" r:id="rId32"/>
    <p:sldId id="404" r:id="rId33"/>
    <p:sldId id="379" r:id="rId34"/>
    <p:sldId id="405" r:id="rId35"/>
    <p:sldId id="406" r:id="rId36"/>
    <p:sldId id="407" r:id="rId37"/>
    <p:sldId id="408" r:id="rId38"/>
    <p:sldId id="472" r:id="rId39"/>
    <p:sldId id="380" r:id="rId40"/>
    <p:sldId id="468" r:id="rId41"/>
    <p:sldId id="526" r:id="rId42"/>
    <p:sldId id="394" r:id="rId43"/>
    <p:sldId id="395" r:id="rId44"/>
    <p:sldId id="396" r:id="rId45"/>
    <p:sldId id="467" r:id="rId46"/>
    <p:sldId id="636" r:id="rId47"/>
    <p:sldId id="383" r:id="rId48"/>
    <p:sldId id="384" r:id="rId49"/>
    <p:sldId id="536" r:id="rId50"/>
    <p:sldId id="537" r:id="rId51"/>
    <p:sldId id="403" r:id="rId52"/>
    <p:sldId id="421" r:id="rId53"/>
    <p:sldId id="527" r:id="rId54"/>
    <p:sldId id="432" r:id="rId55"/>
    <p:sldId id="532" r:id="rId56"/>
    <p:sldId id="433" r:id="rId57"/>
    <p:sldId id="397" r:id="rId58"/>
    <p:sldId id="409" r:id="rId59"/>
    <p:sldId id="410" r:id="rId60"/>
    <p:sldId id="411" r:id="rId61"/>
    <p:sldId id="412" r:id="rId62"/>
    <p:sldId id="533" r:id="rId63"/>
    <p:sldId id="534" r:id="rId64"/>
    <p:sldId id="535" r:id="rId65"/>
    <p:sldId id="413" r:id="rId66"/>
    <p:sldId id="420" r:id="rId67"/>
    <p:sldId id="414" r:id="rId68"/>
    <p:sldId id="635" r:id="rId69"/>
    <p:sldId id="519" r:id="rId70"/>
    <p:sldId id="520" r:id="rId71"/>
    <p:sldId id="474" r:id="rId72"/>
    <p:sldId id="475" r:id="rId73"/>
    <p:sldId id="476" r:id="rId74"/>
    <p:sldId id="631" r:id="rId75"/>
    <p:sldId id="641" r:id="rId76"/>
    <p:sldId id="642" r:id="rId77"/>
    <p:sldId id="637" r:id="rId78"/>
    <p:sldId id="638" r:id="rId79"/>
    <p:sldId id="639" r:id="rId80"/>
    <p:sldId id="640" r:id="rId81"/>
    <p:sldId id="477" r:id="rId82"/>
    <p:sldId id="478" r:id="rId83"/>
    <p:sldId id="479" r:id="rId84"/>
    <p:sldId id="632" r:id="rId85"/>
    <p:sldId id="484" r:id="rId86"/>
    <p:sldId id="486" r:id="rId87"/>
    <p:sldId id="487" r:id="rId88"/>
    <p:sldId id="488" r:id="rId89"/>
    <p:sldId id="489" r:id="rId90"/>
    <p:sldId id="643" r:id="rId91"/>
    <p:sldId id="644" r:id="rId92"/>
    <p:sldId id="645" r:id="rId93"/>
    <p:sldId id="490" r:id="rId94"/>
    <p:sldId id="485" r:id="rId95"/>
    <p:sldId id="623" r:id="rId96"/>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20064"/>
    <a:srgbClr val="86006A"/>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813" autoAdjust="0"/>
    <p:restoredTop sz="94609" autoAdjust="0"/>
  </p:normalViewPr>
  <p:slideViewPr>
    <p:cSldViewPr>
      <p:cViewPr>
        <p:scale>
          <a:sx n="66" d="100"/>
          <a:sy n="66" d="100"/>
        </p:scale>
        <p:origin x="-1884"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2019/11/4</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2019/11/4</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A[0]</a:t>
            </a:r>
            <a:r>
              <a:rPr lang="zh-CN" altLang="en-US" dirty="0"/>
              <a:t>是地址，是二维数组第一行的首地址</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*(pa+1)[1] = *{*[(pa+1)+1]} = **(pa+2)</a:t>
            </a:r>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46</a:t>
            </a:fld>
            <a:endParaRPr lang="zh-CN" altLang="en-US"/>
          </a:p>
        </p:txBody>
      </p:sp>
    </p:spTree>
    <p:extLst>
      <p:ext uri="{BB962C8B-B14F-4D97-AF65-F5344CB8AC3E}">
        <p14:creationId xmlns:p14="http://schemas.microsoft.com/office/powerpoint/2010/main" val="3455554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68</a:t>
            </a:fld>
            <a:endParaRPr lang="zh-CN" altLang="en-US"/>
          </a:p>
        </p:txBody>
      </p:sp>
    </p:spTree>
    <p:extLst>
      <p:ext uri="{BB962C8B-B14F-4D97-AF65-F5344CB8AC3E}">
        <p14:creationId xmlns:p14="http://schemas.microsoft.com/office/powerpoint/2010/main" val="3093297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如果用指针访问未知大小数组的话，必须用动态内存分配。此时，数组元素还没有进行初识化</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71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84</a:t>
            </a:fld>
            <a:endParaRPr lang="zh-CN" altLang="en-US"/>
          </a:p>
        </p:txBody>
      </p:sp>
    </p:spTree>
    <p:extLst>
      <p:ext uri="{BB962C8B-B14F-4D97-AF65-F5344CB8AC3E}">
        <p14:creationId xmlns:p14="http://schemas.microsoft.com/office/powerpoint/2010/main" val="3583586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95</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研究一下</a:t>
            </a:r>
            <a:r>
              <a:rPr lang="en-US" altLang="zh-CN" dirty="0" err="1"/>
              <a:t>nulptr</a:t>
            </a:r>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12</a:t>
            </a:fld>
            <a:endParaRPr lang="zh-CN" altLang="en-US"/>
          </a:p>
        </p:txBody>
      </p:sp>
    </p:spTree>
    <p:extLst>
      <p:ext uri="{BB962C8B-B14F-4D97-AF65-F5344CB8AC3E}">
        <p14:creationId xmlns:p14="http://schemas.microsoft.com/office/powerpoint/2010/main" val="421530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高版本的</a:t>
            </a:r>
            <a:r>
              <a:rPr lang="en-US" altLang="zh-CN" dirty="0" err="1"/>
              <a:t>.net</a:t>
            </a:r>
            <a:r>
              <a:rPr lang="zh-CN" altLang="en-US" dirty="0"/>
              <a:t>，不再显示</a:t>
            </a:r>
            <a:r>
              <a:rPr lang="en-US" altLang="zh-CN" dirty="0"/>
              <a:t>0x</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16</a:t>
            </a:fld>
            <a:endParaRPr lang="zh-CN" altLang="en-US"/>
          </a:p>
        </p:txBody>
      </p:sp>
    </p:spTree>
    <p:extLst>
      <p:ext uri="{BB962C8B-B14F-4D97-AF65-F5344CB8AC3E}">
        <p14:creationId xmlns:p14="http://schemas.microsoft.com/office/powerpoint/2010/main" val="226345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画图讲解</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28</a:t>
            </a:fld>
            <a:endParaRPr lang="zh-CN" altLang="en-US"/>
          </a:p>
        </p:txBody>
      </p:sp>
    </p:spTree>
    <p:extLst>
      <p:ext uri="{BB962C8B-B14F-4D97-AF65-F5344CB8AC3E}">
        <p14:creationId xmlns:p14="http://schemas.microsoft.com/office/powerpoint/2010/main" val="3486307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31</a:t>
            </a:fld>
            <a:endParaRPr lang="zh-CN" altLang="en-US"/>
          </a:p>
        </p:txBody>
      </p:sp>
    </p:spTree>
    <p:extLst>
      <p:ext uri="{BB962C8B-B14F-4D97-AF65-F5344CB8AC3E}">
        <p14:creationId xmlns:p14="http://schemas.microsoft.com/office/powerpoint/2010/main" val="129921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dirty="0">
                <a:effectLst/>
              </a:rPr>
              <a:t>数据类型不同</a:t>
            </a:r>
            <a:br>
              <a:rPr lang="zh-CN" altLang="en-US" dirty="0">
                <a:effectLst/>
              </a:rPr>
            </a:br>
            <a:r>
              <a:rPr lang="en-US" altLang="zh-CN" dirty="0">
                <a:effectLst/>
              </a:rPr>
              <a:t>p</a:t>
            </a:r>
            <a:r>
              <a:rPr lang="zh-CN" altLang="en-US" dirty="0">
                <a:effectLst/>
              </a:rPr>
              <a:t>是指向</a:t>
            </a:r>
            <a:r>
              <a:rPr lang="en-US" altLang="zh-CN" dirty="0" err="1">
                <a:effectLst/>
              </a:rPr>
              <a:t>int</a:t>
            </a:r>
            <a:r>
              <a:rPr lang="zh-CN" altLang="en-US" dirty="0">
                <a:effectLst/>
              </a:rPr>
              <a:t>的指针</a:t>
            </a:r>
            <a:br>
              <a:rPr lang="zh-CN" altLang="en-US" dirty="0">
                <a:effectLst/>
              </a:rPr>
            </a:br>
            <a:r>
              <a:rPr lang="en-US" altLang="zh-CN" dirty="0">
                <a:effectLst/>
              </a:rPr>
              <a:t>a</a:t>
            </a:r>
            <a:r>
              <a:rPr lang="zh-CN" altLang="en-US" dirty="0">
                <a:effectLst/>
              </a:rPr>
              <a:t>可以看成指向</a:t>
            </a:r>
            <a:r>
              <a:rPr lang="en-US" altLang="zh-CN" dirty="0" err="1">
                <a:effectLst/>
              </a:rPr>
              <a:t>int</a:t>
            </a:r>
            <a:r>
              <a:rPr lang="en-US" altLang="zh-CN" dirty="0">
                <a:effectLst/>
              </a:rPr>
              <a:t> [3]</a:t>
            </a:r>
            <a:r>
              <a:rPr lang="zh-CN" altLang="en-US" dirty="0">
                <a:effectLst/>
              </a:rPr>
              <a:t>的指针</a:t>
            </a:r>
            <a:br>
              <a:rPr lang="zh-CN" altLang="en-US" dirty="0">
                <a:effectLst/>
              </a:rPr>
            </a:br>
            <a:r>
              <a:rPr lang="en-US" altLang="zh-CN" dirty="0" err="1">
                <a:effectLst/>
              </a:rPr>
              <a:t>int</a:t>
            </a:r>
            <a:r>
              <a:rPr lang="en-US" altLang="zh-CN" dirty="0">
                <a:effectLst/>
              </a:rPr>
              <a:t> </a:t>
            </a:r>
            <a:r>
              <a:rPr lang="zh-CN" altLang="en-US" dirty="0">
                <a:effectLst/>
              </a:rPr>
              <a:t>和 </a:t>
            </a:r>
            <a:r>
              <a:rPr lang="en-US" altLang="zh-CN" dirty="0" err="1">
                <a:effectLst/>
              </a:rPr>
              <a:t>int</a:t>
            </a:r>
            <a:r>
              <a:rPr lang="en-US" altLang="zh-CN" dirty="0">
                <a:effectLst/>
              </a:rPr>
              <a:t> [3]</a:t>
            </a:r>
            <a:r>
              <a:rPr lang="zh-CN" altLang="en-US" dirty="0">
                <a:effectLst/>
              </a:rPr>
              <a:t>不是同样的类型</a:t>
            </a:r>
            <a:r>
              <a:rPr lang="en-US" altLang="zh-CN" dirty="0">
                <a:effectLst/>
              </a:rPr>
              <a:t>,</a:t>
            </a:r>
            <a:br>
              <a:rPr lang="en-US" altLang="zh-CN" dirty="0">
                <a:effectLst/>
              </a:rPr>
            </a:br>
            <a:r>
              <a:rPr lang="zh-CN" altLang="en-US" dirty="0">
                <a:effectLst/>
              </a:rPr>
              <a:t>前者是简单数据类型</a:t>
            </a:r>
            <a:r>
              <a:rPr lang="en-US" altLang="zh-CN" dirty="0">
                <a:effectLst/>
              </a:rPr>
              <a:t>,</a:t>
            </a:r>
            <a:r>
              <a:rPr lang="zh-CN" altLang="en-US" dirty="0">
                <a:effectLst/>
              </a:rPr>
              <a:t>后者是由简单数据类型构成的数组类型</a:t>
            </a:r>
            <a:r>
              <a:rPr lang="en-US" altLang="zh-CN" dirty="0">
                <a:effectLst/>
              </a:rPr>
              <a:t>.</a:t>
            </a:r>
            <a:br>
              <a:rPr lang="en-US" altLang="zh-CN" dirty="0">
                <a:effectLst/>
              </a:rPr>
            </a:br>
            <a:r>
              <a:rPr lang="zh-CN" altLang="en-US" dirty="0">
                <a:effectLst/>
              </a:rPr>
              <a:t>正因为这两种数据的类型不同</a:t>
            </a:r>
            <a:r>
              <a:rPr lang="en-US" altLang="zh-CN" dirty="0">
                <a:effectLst/>
              </a:rPr>
              <a:t>,</a:t>
            </a:r>
            <a:r>
              <a:rPr lang="zh-CN" altLang="en-US" dirty="0">
                <a:effectLst/>
              </a:rPr>
              <a:t>所以指向它们的指针的类型也不同</a:t>
            </a:r>
            <a:r>
              <a:rPr lang="en-US" altLang="zh-CN" dirty="0">
                <a:effectLst/>
              </a:rPr>
              <a:t>.</a:t>
            </a:r>
            <a:br>
              <a:rPr lang="en-US" altLang="zh-CN" dirty="0">
                <a:effectLst/>
              </a:rPr>
            </a:br>
            <a:r>
              <a:rPr lang="zh-CN" altLang="en-US" dirty="0">
                <a:effectLst/>
              </a:rPr>
              <a:t>指针运算是按照指针的类型进行的</a:t>
            </a:r>
            <a:r>
              <a:rPr lang="en-US" altLang="zh-CN" dirty="0">
                <a:effectLst/>
              </a:rPr>
              <a:t>,</a:t>
            </a:r>
            <a:br>
              <a:rPr lang="en-US" altLang="zh-CN" dirty="0">
                <a:effectLst/>
              </a:rPr>
            </a:br>
            <a:r>
              <a:rPr lang="zh-CN" altLang="en-US" dirty="0">
                <a:effectLst/>
              </a:rPr>
              <a:t>所以</a:t>
            </a:r>
            <a:r>
              <a:rPr lang="en-US" altLang="zh-CN" dirty="0">
                <a:effectLst/>
              </a:rPr>
              <a:t>p++</a:t>
            </a:r>
            <a:r>
              <a:rPr lang="zh-CN" altLang="en-US" dirty="0">
                <a:effectLst/>
              </a:rPr>
              <a:t>只使</a:t>
            </a:r>
            <a:r>
              <a:rPr lang="en-US" altLang="zh-CN" dirty="0">
                <a:effectLst/>
              </a:rPr>
              <a:t>p</a:t>
            </a:r>
            <a:r>
              <a:rPr lang="zh-CN" altLang="en-US" dirty="0">
                <a:effectLst/>
              </a:rPr>
              <a:t>移动一个整数所占的字节长度</a:t>
            </a:r>
            <a:r>
              <a:rPr lang="en-US" altLang="zh-CN" dirty="0">
                <a:effectLst/>
              </a:rPr>
              <a:t>,</a:t>
            </a:r>
            <a:br>
              <a:rPr lang="en-US" altLang="zh-CN" dirty="0">
                <a:effectLst/>
              </a:rPr>
            </a:br>
            <a:r>
              <a:rPr lang="en-US" altLang="zh-CN" dirty="0">
                <a:effectLst/>
              </a:rPr>
              <a:t>a++</a:t>
            </a:r>
            <a:r>
              <a:rPr lang="zh-CN" altLang="en-US" dirty="0">
                <a:effectLst/>
              </a:rPr>
              <a:t>却移动了三个整数所占的字节长度</a:t>
            </a:r>
            <a:r>
              <a:rPr lang="en-US" altLang="zh-CN" dirty="0">
                <a:effectLst/>
              </a:rPr>
              <a:t>,</a:t>
            </a:r>
            <a:br>
              <a:rPr lang="en-US" altLang="zh-CN" dirty="0">
                <a:effectLst/>
              </a:rPr>
            </a:br>
            <a:r>
              <a:rPr lang="zh-CN" altLang="en-US" dirty="0">
                <a:effectLst/>
              </a:rPr>
              <a:t>由指针运算就可以看出这两个指针不是同类型的</a:t>
            </a:r>
            <a:r>
              <a:rPr lang="en-US" altLang="zh-CN" dirty="0">
                <a:effectLst/>
              </a:rPr>
              <a:t>.</a:t>
            </a:r>
            <a:br>
              <a:rPr lang="en-US" altLang="zh-CN" dirty="0">
                <a:effectLst/>
              </a:rPr>
            </a:br>
            <a:r>
              <a:rPr lang="en-US" altLang="zh-CN" dirty="0">
                <a:effectLst/>
              </a:rPr>
              <a:t/>
            </a:r>
            <a:br>
              <a:rPr lang="en-US" altLang="zh-CN" dirty="0">
                <a:effectLst/>
              </a:rPr>
            </a:br>
            <a:r>
              <a:rPr lang="zh-CN" altLang="en-US" dirty="0">
                <a:effectLst/>
              </a:rPr>
              <a:t>不过指针间的强制转换一般都还可行</a:t>
            </a:r>
            <a:r>
              <a:rPr lang="en-US" altLang="zh-CN" dirty="0">
                <a:effectLst/>
              </a:rPr>
              <a:t>,</a:t>
            </a:r>
            <a:br>
              <a:rPr lang="en-US" altLang="zh-CN" dirty="0">
                <a:effectLst/>
              </a:rPr>
            </a:br>
            <a:r>
              <a:rPr lang="zh-CN" altLang="en-US" dirty="0">
                <a:effectLst/>
              </a:rPr>
              <a:t>因而可以如下</a:t>
            </a:r>
            <a:r>
              <a:rPr lang="en-US" altLang="zh-CN" dirty="0">
                <a:effectLst/>
              </a:rPr>
              <a:t>:</a:t>
            </a:r>
            <a:br>
              <a:rPr lang="en-US" altLang="zh-CN" dirty="0">
                <a:effectLst/>
              </a:rPr>
            </a:br>
            <a:r>
              <a:rPr lang="en-US" altLang="zh-CN" dirty="0">
                <a:effectLst/>
              </a:rPr>
              <a:t>p=(</a:t>
            </a:r>
            <a:r>
              <a:rPr lang="en-US" altLang="zh-CN" dirty="0" err="1">
                <a:effectLst/>
              </a:rPr>
              <a:t>int</a:t>
            </a:r>
            <a:r>
              <a:rPr lang="en-US" altLang="zh-CN" dirty="0">
                <a:effectLst/>
              </a:rPr>
              <a:t>*)a;</a:t>
            </a:r>
            <a:br>
              <a:rPr lang="en-US" altLang="zh-CN" dirty="0">
                <a:effectLst/>
              </a:rPr>
            </a:br>
            <a:r>
              <a:rPr lang="en-US" altLang="zh-CN" dirty="0">
                <a:effectLst/>
              </a:rPr>
              <a:t/>
            </a:r>
            <a:br>
              <a:rPr lang="en-US" altLang="zh-CN" dirty="0">
                <a:effectLst/>
              </a:rPr>
            </a:br>
            <a:r>
              <a:rPr lang="zh-CN" altLang="en-US" dirty="0">
                <a:effectLst/>
              </a:rPr>
              <a:t>虽然 </a:t>
            </a:r>
            <a:r>
              <a:rPr lang="en-US" altLang="zh-CN" dirty="0">
                <a:effectLst/>
              </a:rPr>
              <a:t>a </a:t>
            </a:r>
            <a:r>
              <a:rPr lang="zh-CN" altLang="en-US" dirty="0">
                <a:effectLst/>
              </a:rPr>
              <a:t>和 </a:t>
            </a:r>
            <a:r>
              <a:rPr lang="en-US" altLang="zh-CN" dirty="0">
                <a:effectLst/>
              </a:rPr>
              <a:t>a[0] </a:t>
            </a:r>
            <a:r>
              <a:rPr lang="zh-CN" altLang="en-US" dirty="0">
                <a:effectLst/>
              </a:rPr>
              <a:t>的类型不同</a:t>
            </a:r>
            <a:r>
              <a:rPr lang="en-US" altLang="zh-CN" dirty="0">
                <a:effectLst/>
              </a:rPr>
              <a:t>,</a:t>
            </a:r>
            <a:r>
              <a:rPr lang="zh-CN" altLang="en-US" dirty="0">
                <a:effectLst/>
              </a:rPr>
              <a:t>但它们的值是一样的</a:t>
            </a:r>
            <a:r>
              <a:rPr lang="en-US" altLang="zh-CN" dirty="0">
                <a:effectLst/>
              </a:rPr>
              <a:t>.</a:t>
            </a:r>
            <a:br>
              <a:rPr lang="en-US" altLang="zh-CN" dirty="0">
                <a:effectLst/>
              </a:rPr>
            </a:br>
            <a:r>
              <a:rPr lang="en-US" altLang="zh-CN" dirty="0">
                <a:effectLst/>
              </a:rPr>
              <a:t/>
            </a:r>
            <a:br>
              <a:rPr lang="en-US" altLang="zh-CN" dirty="0">
                <a:effectLst/>
              </a:rPr>
            </a:br>
            <a:r>
              <a:rPr lang="zh-CN" altLang="en-US" dirty="0">
                <a:effectLst/>
              </a:rPr>
              <a:t>但值一样却未必是同样的数据类型</a:t>
            </a:r>
            <a:r>
              <a:rPr lang="en-US" altLang="zh-CN" dirty="0">
                <a:effectLst/>
              </a:rPr>
              <a:t>!</a:t>
            </a:r>
            <a:br>
              <a:rPr lang="en-US" altLang="zh-CN" dirty="0">
                <a:effectLst/>
              </a:rPr>
            </a:b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38</a:t>
            </a:fld>
            <a:endParaRPr lang="zh-CN" altLang="en-US"/>
          </a:p>
        </p:txBody>
      </p:sp>
    </p:spTree>
    <p:extLst>
      <p:ext uri="{BB962C8B-B14F-4D97-AF65-F5344CB8AC3E}">
        <p14:creationId xmlns:p14="http://schemas.microsoft.com/office/powerpoint/2010/main" val="3514344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
        <p:nvSpPr>
          <p:cNvPr id="10" name="TextBox 9"/>
          <p:cNvSpPr txBox="1"/>
          <p:nvPr userDrawn="1"/>
        </p:nvSpPr>
        <p:spPr>
          <a:xfrm>
            <a:off x="5868144" y="6572250"/>
            <a:ext cx="3242519" cy="276999"/>
          </a:xfrm>
          <a:prstGeom prst="rect">
            <a:avLst/>
          </a:prstGeom>
          <a:noFill/>
        </p:spPr>
        <p:txBody>
          <a:bodyPr wrap="square" rtlCol="0">
            <a:spAutoFit/>
          </a:bodyPr>
          <a:lstStyle/>
          <a:p>
            <a:pPr algn="r"/>
            <a:r>
              <a:rPr lang="en-US" altLang="zh-CN" sz="1200" dirty="0">
                <a:solidFill>
                  <a:schemeClr val="bg1"/>
                </a:solidFill>
              </a:rPr>
              <a:t>Database &amp; Information System Lab</a:t>
            </a:r>
            <a:endParaRPr lang="zh-CN" alt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slide" Target="slide23.xml"/><Relationship Id="rId5" Type="http://schemas.openxmlformats.org/officeDocument/2006/relationships/slide" Target="slide3.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slide" Target="slide23.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2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3.xml"/></Relationships>
</file>

<file path=ppt/slides/_rels/slide2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3.xml"/></Relationships>
</file>

<file path=ppt/slides/_rels/slide3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3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slide" Target="slide23.xml"/><Relationship Id="rId4" Type="http://schemas.openxmlformats.org/officeDocument/2006/relationships/slide" Target="slide3.xml"/></Relationships>
</file>

<file path=ppt/slides/_rels/slide4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slide" Target="slide23.xml"/><Relationship Id="rId5" Type="http://schemas.openxmlformats.org/officeDocument/2006/relationships/slide" Target="slide3.xm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4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5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6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3.xml"/></Relationships>
</file>

<file path=ppt/slides/_rels/slide6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7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slide" Target="slide23.xml"/></Relationships>
</file>

<file path=ppt/slides/_rels/slide8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3.xml"/></Relationships>
</file>

<file path=ppt/slides/_rels/slide8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第六章 指针、引用与动态内存分配</a:t>
            </a:r>
          </a:p>
        </p:txBody>
      </p:sp>
      <p:sp>
        <p:nvSpPr>
          <p:cNvPr id="3076" name="副标题 8"/>
          <p:cNvSpPr>
            <a:spLocks noGrp="1"/>
          </p:cNvSpPr>
          <p:nvPr>
            <p:ph type="subTitle" idx="1"/>
          </p:nvPr>
        </p:nvSpPr>
        <p:spPr>
          <a:xfrm>
            <a:off x="714375" y="4000500"/>
            <a:ext cx="7715250" cy="1928813"/>
          </a:xfrm>
        </p:spPr>
        <p:txBody>
          <a:bodyPr/>
          <a:lstStyle/>
          <a:p>
            <a:r>
              <a:rPr lang="zh-CN" altLang="en-US" sz="2000"/>
              <a:t>主讲：张海威</a:t>
            </a:r>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10"/>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指针变量的说明</a:t>
            </a:r>
          </a:p>
        </p:txBody>
      </p:sp>
      <p:sp>
        <p:nvSpPr>
          <p:cNvPr id="3" name="内容占位符 2"/>
          <p:cNvSpPr>
            <a:spLocks noGrp="1"/>
          </p:cNvSpPr>
          <p:nvPr>
            <p:ph idx="1"/>
          </p:nvPr>
        </p:nvSpPr>
        <p:spPr/>
        <p:txBody>
          <a:bodyPr/>
          <a:lstStyle/>
          <a:p>
            <a:r>
              <a:rPr lang="en-US" altLang="zh-CN" dirty="0"/>
              <a:t>&lt;</a:t>
            </a:r>
            <a:r>
              <a:rPr lang="zh-CN" altLang="en-US" dirty="0"/>
              <a:t>数据类型</a:t>
            </a:r>
            <a:r>
              <a:rPr lang="en-US" altLang="zh-CN" dirty="0"/>
              <a:t>&gt;*&lt;</a:t>
            </a:r>
            <a:r>
              <a:rPr lang="zh-CN" altLang="en-US" dirty="0"/>
              <a:t>指针变量名</a:t>
            </a:r>
            <a:r>
              <a:rPr lang="en-US" altLang="zh-CN" dirty="0"/>
              <a:t>&gt;</a:t>
            </a:r>
            <a:r>
              <a:rPr lang="en-US" altLang="zh-CN" dirty="0">
                <a:solidFill>
                  <a:srgbClr val="C00000"/>
                </a:solidFill>
              </a:rPr>
              <a:t>[</a:t>
            </a:r>
            <a:r>
              <a:rPr lang="en-US" altLang="zh-CN" dirty="0">
                <a:solidFill>
                  <a:srgbClr val="C00000"/>
                </a:solidFill>
                <a:latin typeface="Courier New" pitchFamily="49" charset="0"/>
                <a:cs typeface="Courier New" pitchFamily="49" charset="0"/>
              </a:rPr>
              <a:t>,</a:t>
            </a:r>
            <a:r>
              <a:rPr lang="en-US" altLang="zh-CN" dirty="0">
                <a:solidFill>
                  <a:srgbClr val="C00000"/>
                </a:solidFill>
              </a:rPr>
              <a:t>*&lt;</a:t>
            </a:r>
            <a:r>
              <a:rPr lang="zh-CN" altLang="en-US" dirty="0">
                <a:solidFill>
                  <a:srgbClr val="C00000"/>
                </a:solidFill>
              </a:rPr>
              <a:t>指针变量名</a:t>
            </a:r>
            <a:r>
              <a:rPr lang="en-US" altLang="zh-CN" dirty="0">
                <a:solidFill>
                  <a:srgbClr val="C00000"/>
                </a:solidFill>
              </a:rPr>
              <a:t>&gt;]</a:t>
            </a:r>
            <a:r>
              <a:rPr lang="en-US" altLang="zh-CN" dirty="0">
                <a:solidFill>
                  <a:schemeClr val="tx2"/>
                </a:solidFill>
                <a:latin typeface="Courier New" pitchFamily="49" charset="0"/>
                <a:cs typeface="Courier New" pitchFamily="49" charset="0"/>
              </a:rPr>
              <a:t>;</a:t>
            </a:r>
          </a:p>
          <a:p>
            <a:pPr lvl="1"/>
            <a:r>
              <a:rPr lang="zh-CN" altLang="en-US" dirty="0"/>
              <a:t>数据类型：基本数据类型、用户定义类型</a:t>
            </a:r>
            <a:endParaRPr lang="en-US" altLang="zh-CN" dirty="0"/>
          </a:p>
          <a:p>
            <a:pPr lvl="1"/>
            <a:r>
              <a:rPr lang="zh-CN" altLang="en-US" dirty="0"/>
              <a:t>指针变量名：标识符</a:t>
            </a:r>
            <a:endParaRPr lang="en-US" altLang="zh-CN" dirty="0"/>
          </a:p>
          <a:p>
            <a:pPr lvl="1"/>
            <a:r>
              <a:rPr lang="zh-CN" altLang="en-US" dirty="0"/>
              <a:t>表示指针指向</a:t>
            </a:r>
            <a:r>
              <a:rPr lang="en-US" altLang="zh-CN" dirty="0"/>
              <a:t>&lt;</a:t>
            </a:r>
            <a:r>
              <a:rPr lang="zh-CN" altLang="en-US" dirty="0"/>
              <a:t>数据类型</a:t>
            </a:r>
            <a:r>
              <a:rPr lang="en-US" altLang="zh-CN" dirty="0"/>
              <a:t>&gt;</a:t>
            </a:r>
            <a:r>
              <a:rPr lang="zh-CN" altLang="en-US" dirty="0"/>
              <a:t>类型变量的首地址</a:t>
            </a:r>
            <a:endParaRPr lang="en-US" altLang="zh-CN" dirty="0"/>
          </a:p>
          <a:p>
            <a:pPr lvl="2"/>
            <a:r>
              <a:rPr lang="zh-CN" altLang="en-US" dirty="0"/>
              <a:t>不同数据类型在内存中占空间不同，指向第一个字节所在的地址</a:t>
            </a:r>
            <a:endParaRPr lang="en-US" altLang="zh-CN" dirty="0"/>
          </a:p>
          <a:p>
            <a:pPr lvl="2"/>
            <a:r>
              <a:rPr lang="zh-CN" altLang="en-US" dirty="0"/>
              <a:t>指针指向的地址空间大小由数据类型决定</a:t>
            </a:r>
            <a:endParaRPr lang="en-US" altLang="zh-CN" dirty="0"/>
          </a:p>
          <a:p>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*p;</a:t>
            </a:r>
          </a:p>
          <a:p>
            <a:pPr lvl="1"/>
            <a:r>
              <a:rPr lang="zh-CN" altLang="en-US" dirty="0"/>
              <a:t>指针变量名为</a:t>
            </a:r>
            <a:r>
              <a:rPr lang="en-US" altLang="zh-CN" dirty="0"/>
              <a:t>p</a:t>
            </a:r>
            <a:r>
              <a:rPr lang="zh-CN" altLang="en-US" dirty="0"/>
              <a:t>，指向</a:t>
            </a:r>
            <a:r>
              <a:rPr lang="zh-CN" altLang="en-US" dirty="0">
                <a:solidFill>
                  <a:srgbClr val="FF0000"/>
                </a:solidFill>
              </a:rPr>
              <a:t>某</a:t>
            </a:r>
            <a:r>
              <a:rPr lang="zh-CN" altLang="en-US" dirty="0"/>
              <a:t>整型变量的</a:t>
            </a:r>
            <a:r>
              <a:rPr lang="zh-CN" altLang="en-US" dirty="0">
                <a:solidFill>
                  <a:srgbClr val="FF0000"/>
                </a:solidFill>
              </a:rPr>
              <a:t>首地址</a:t>
            </a:r>
            <a:endParaRPr lang="en-US" altLang="zh-CN" dirty="0">
              <a:solidFill>
                <a:srgbClr val="FF0000"/>
              </a:solidFill>
            </a:endParaRPr>
          </a:p>
          <a:p>
            <a:pPr lvl="2"/>
            <a:r>
              <a:rPr lang="zh-CN" altLang="en-US" dirty="0"/>
              <a:t>未赋初值，属于</a:t>
            </a:r>
            <a:r>
              <a:rPr lang="zh-CN" altLang="en-US" dirty="0">
                <a:solidFill>
                  <a:srgbClr val="FF0000"/>
                </a:solidFill>
              </a:rPr>
              <a:t>悬挂</a:t>
            </a:r>
            <a:r>
              <a:rPr lang="zh-CN" altLang="en-US" dirty="0"/>
              <a:t>状态</a:t>
            </a:r>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指针类型的说明</a:t>
            </a:r>
          </a:p>
        </p:txBody>
      </p:sp>
      <p:sp>
        <p:nvSpPr>
          <p:cNvPr id="3" name="内容占位符 2"/>
          <p:cNvSpPr>
            <a:spLocks noGrp="1"/>
          </p:cNvSpPr>
          <p:nvPr>
            <p:ph idx="1"/>
          </p:nvPr>
        </p:nvSpPr>
        <p:spPr>
          <a:xfrm>
            <a:off x="457200" y="1736750"/>
            <a:ext cx="8229600" cy="4706912"/>
          </a:xfrm>
        </p:spPr>
        <p:txBody>
          <a:bodyPr/>
          <a:lstStyle/>
          <a:p>
            <a:r>
              <a:rPr lang="zh-CN" altLang="en-US" dirty="0"/>
              <a:t>指针变量的值</a:t>
            </a:r>
            <a:endParaRPr lang="en-US" altLang="zh-CN" dirty="0"/>
          </a:p>
          <a:p>
            <a:pPr lvl="1"/>
            <a:r>
              <a:rPr lang="zh-CN" altLang="en-US" dirty="0"/>
              <a:t>该指针变量指向的</a:t>
            </a:r>
            <a:r>
              <a:rPr lang="zh-CN" altLang="en-US" dirty="0">
                <a:solidFill>
                  <a:srgbClr val="FF0000"/>
                </a:solidFill>
              </a:rPr>
              <a:t>地址</a:t>
            </a:r>
            <a:endParaRPr lang="en-US" altLang="zh-CN" dirty="0">
              <a:solidFill>
                <a:srgbClr val="FF0000"/>
              </a:solidFill>
            </a:endParaRPr>
          </a:p>
          <a:p>
            <a:r>
              <a:rPr lang="zh-CN" altLang="en-US" dirty="0"/>
              <a:t>系统同样为指针变量分配空间</a:t>
            </a:r>
            <a:endParaRPr lang="en-US" altLang="zh-CN" dirty="0"/>
          </a:p>
          <a:p>
            <a:pPr lvl="1"/>
            <a:r>
              <a:rPr lang="zh-CN" altLang="en-US" dirty="0"/>
              <a:t>一般为</a:t>
            </a:r>
            <a:r>
              <a:rPr lang="en-US" altLang="zh-CN" dirty="0">
                <a:solidFill>
                  <a:srgbClr val="FF0000"/>
                </a:solidFill>
              </a:rPr>
              <a:t>4</a:t>
            </a:r>
            <a:r>
              <a:rPr lang="zh-CN" altLang="en-US" dirty="0"/>
              <a:t>个字节</a:t>
            </a:r>
            <a:endParaRPr lang="en-US" altLang="zh-CN" dirty="0"/>
          </a:p>
          <a:p>
            <a:r>
              <a:rPr lang="zh-CN" altLang="en-US" dirty="0"/>
              <a:t>指针可以指向的“成分”</a:t>
            </a:r>
            <a:endParaRPr lang="en-US" altLang="zh-CN" dirty="0"/>
          </a:p>
          <a:p>
            <a:pPr lvl="1"/>
            <a:r>
              <a:rPr lang="zh-CN" altLang="en-US" dirty="0"/>
              <a:t>变量</a:t>
            </a:r>
            <a:endParaRPr lang="en-US" altLang="zh-CN" dirty="0"/>
          </a:p>
          <a:p>
            <a:pPr lvl="1"/>
            <a:r>
              <a:rPr lang="zh-CN" altLang="en-US" dirty="0"/>
              <a:t>常量</a:t>
            </a:r>
            <a:endParaRPr lang="en-US" altLang="zh-CN" dirty="0"/>
          </a:p>
          <a:p>
            <a:pPr lvl="1"/>
            <a:r>
              <a:rPr lang="zh-CN" altLang="en-US" dirty="0"/>
              <a:t>数组</a:t>
            </a:r>
            <a:endParaRPr lang="en-US" altLang="zh-CN" dirty="0"/>
          </a:p>
          <a:p>
            <a:pPr lvl="1"/>
            <a:r>
              <a:rPr lang="zh-CN" altLang="en-US" dirty="0"/>
              <a:t>函数</a:t>
            </a:r>
          </a:p>
          <a:p>
            <a:pPr lvl="1"/>
            <a:r>
              <a:rPr lang="zh-CN" altLang="en-US" dirty="0"/>
              <a:t>类对象</a:t>
            </a:r>
            <a:endParaRPr lang="en-US" altLang="zh-CN" dirty="0"/>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指针类型的初始化</a:t>
            </a:r>
          </a:p>
        </p:txBody>
      </p:sp>
      <p:sp>
        <p:nvSpPr>
          <p:cNvPr id="3" name="内容占位符 2"/>
          <p:cNvSpPr>
            <a:spLocks noGrp="1"/>
          </p:cNvSpPr>
          <p:nvPr>
            <p:ph idx="1"/>
          </p:nvPr>
        </p:nvSpPr>
        <p:spPr>
          <a:xfrm>
            <a:off x="457200" y="1844824"/>
            <a:ext cx="5194920" cy="4570784"/>
          </a:xfrm>
        </p:spPr>
        <p:txBody>
          <a:bodyPr/>
          <a:lstStyle/>
          <a:p>
            <a:r>
              <a:rPr lang="zh-CN" altLang="en-US" dirty="0"/>
              <a:t>指针变量初始化</a:t>
            </a:r>
            <a:endParaRPr lang="en-US" altLang="zh-CN" dirty="0"/>
          </a:p>
          <a:p>
            <a:pPr lvl="1"/>
            <a:r>
              <a:rPr lang="zh-CN" altLang="en-US" dirty="0"/>
              <a:t>初始化为内存地址</a:t>
            </a:r>
            <a:endParaRPr lang="en-US" altLang="zh-CN" dirty="0"/>
          </a:p>
          <a:p>
            <a:pPr lvl="2"/>
            <a:r>
              <a:rPr lang="zh-CN" altLang="en-US" dirty="0"/>
              <a:t>初始化时，“</a:t>
            </a:r>
            <a:r>
              <a:rPr lang="en-US" altLang="zh-CN" dirty="0"/>
              <a:t>=</a:t>
            </a:r>
            <a:r>
              <a:rPr lang="zh-CN" altLang="en-US" dirty="0"/>
              <a:t>”右边是能够表示地址的值</a:t>
            </a:r>
            <a:endParaRPr lang="en-US" altLang="zh-CN" dirty="0"/>
          </a:p>
          <a:p>
            <a:pPr marL="914400" lvl="2" indent="0">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 = 18;</a:t>
            </a: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*p = &amp;a;</a:t>
            </a:r>
          </a:p>
          <a:p>
            <a:pPr lvl="1"/>
            <a:r>
              <a:rPr lang="zh-CN" altLang="en-US" dirty="0"/>
              <a:t>初始化为</a:t>
            </a:r>
            <a:r>
              <a:rPr lang="en-US" altLang="zh-CN" dirty="0" err="1"/>
              <a:t>nullptr</a:t>
            </a:r>
            <a:endParaRPr lang="en-US" altLang="zh-CN" dirty="0"/>
          </a:p>
          <a:p>
            <a:pPr lvl="2"/>
            <a:r>
              <a:rPr lang="zh-CN" altLang="en-US" dirty="0"/>
              <a:t>空指针，表示指针不指向任何变量的地址</a:t>
            </a:r>
            <a:endParaRPr lang="en-US" altLang="zh-CN" dirty="0"/>
          </a:p>
          <a:p>
            <a:pPr marL="914400" lvl="2" indent="0">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 = </a:t>
            </a:r>
            <a:r>
              <a:rPr lang="en-US" altLang="zh-CN" b="1" dirty="0" err="1">
                <a:latin typeface="Courier New" pitchFamily="49" charset="0"/>
                <a:cs typeface="Courier New" pitchFamily="49" charset="0"/>
              </a:rPr>
              <a:t>nullptr</a:t>
            </a:r>
            <a:r>
              <a:rPr lang="en-US" altLang="zh-CN" b="1" dirty="0">
                <a:latin typeface="Courier New" pitchFamily="49" charset="0"/>
                <a:cs typeface="Courier New" pitchFamily="49" charset="0"/>
              </a:rPr>
              <a:t>;</a:t>
            </a:r>
          </a:p>
          <a:p>
            <a:pPr marL="914400" lvl="2" indent="0">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*p=0;</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指向编号为</a:t>
            </a:r>
            <a:r>
              <a:rPr lang="en-US" altLang="zh-CN" b="1" dirty="0">
                <a:solidFill>
                  <a:srgbClr val="00B050"/>
                </a:solidFill>
                <a:latin typeface="Courier New" pitchFamily="49" charset="0"/>
                <a:cs typeface="Courier New" pitchFamily="49" charset="0"/>
              </a:rPr>
              <a:t>0</a:t>
            </a:r>
            <a:r>
              <a:rPr lang="zh-CN" altLang="en-US" b="1" dirty="0">
                <a:solidFill>
                  <a:srgbClr val="00B050"/>
                </a:solidFill>
                <a:latin typeface="Courier New" pitchFamily="49" charset="0"/>
                <a:cs typeface="Courier New" pitchFamily="49" charset="0"/>
              </a:rPr>
              <a:t>的地址</a:t>
            </a:r>
            <a:endParaRPr lang="en-US" altLang="zh-CN" b="1" dirty="0">
              <a:solidFill>
                <a:srgbClr val="00B050"/>
              </a:solidFill>
              <a:latin typeface="Courier New" pitchFamily="49" charset="0"/>
              <a:cs typeface="Courier New" pitchFamily="49" charset="0"/>
            </a:endParaRP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*p=NULL;</a:t>
            </a:r>
            <a:r>
              <a:rPr lang="en-US" altLang="zh-CN" b="1" dirty="0">
                <a:solidFill>
                  <a:srgbClr val="00B050"/>
                </a:solidFill>
                <a:latin typeface="Courier New" pitchFamily="49" charset="0"/>
                <a:cs typeface="Courier New" pitchFamily="49" charset="0"/>
              </a:rPr>
              <a:t> //</a:t>
            </a:r>
            <a:r>
              <a:rPr lang="zh-CN" altLang="en-US" b="1" dirty="0">
                <a:solidFill>
                  <a:srgbClr val="00B050"/>
                </a:solidFill>
                <a:latin typeface="Courier New" pitchFamily="49" charset="0"/>
                <a:cs typeface="Courier New" pitchFamily="49" charset="0"/>
              </a:rPr>
              <a:t>同</a:t>
            </a:r>
            <a:r>
              <a:rPr lang="en-US" altLang="zh-CN" b="1" dirty="0">
                <a:solidFill>
                  <a:srgbClr val="00B050"/>
                </a:solidFill>
                <a:latin typeface="Courier New" pitchFamily="49" charset="0"/>
                <a:cs typeface="Courier New" pitchFamily="49" charset="0"/>
              </a:rPr>
              <a:t>0</a:t>
            </a:r>
            <a:endParaRPr lang="en-US" altLang="zh-CN" b="1" dirty="0">
              <a:latin typeface="Courier New" pitchFamily="49" charset="0"/>
              <a:cs typeface="Courier New" pitchFamily="49" charset="0"/>
            </a:endParaRPr>
          </a:p>
        </p:txBody>
      </p:sp>
      <p:graphicFrame>
        <p:nvGraphicFramePr>
          <p:cNvPr id="6" name="Group 67"/>
          <p:cNvGraphicFramePr>
            <a:graphicFrameLocks noGrp="1"/>
          </p:cNvGraphicFramePr>
          <p:nvPr/>
        </p:nvGraphicFramePr>
        <p:xfrm>
          <a:off x="5786446" y="2571744"/>
          <a:ext cx="1143000" cy="685800"/>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 xmlns:a16="http://schemas.microsoft.com/office/drawing/2014/main" val="10000"/>
                  </a:ext>
                </a:extLst>
              </a:tr>
            </a:tbl>
          </a:graphicData>
        </a:graphic>
      </p:graphicFrame>
      <p:graphicFrame>
        <p:nvGraphicFramePr>
          <p:cNvPr id="7" name="Group 65"/>
          <p:cNvGraphicFramePr>
            <a:graphicFrameLocks noGrp="1"/>
          </p:cNvGraphicFramePr>
          <p:nvPr/>
        </p:nvGraphicFramePr>
        <p:xfrm>
          <a:off x="7539046" y="2571744"/>
          <a:ext cx="1143000" cy="685800"/>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00"/>
                  </a:ext>
                </a:extLst>
              </a:tr>
            </a:tbl>
          </a:graphicData>
        </a:graphic>
      </p:graphicFrame>
      <p:sp>
        <p:nvSpPr>
          <p:cNvPr id="8" name="Line 27"/>
          <p:cNvSpPr>
            <a:spLocks noChangeShapeType="1"/>
          </p:cNvSpPr>
          <p:nvPr/>
        </p:nvSpPr>
        <p:spPr bwMode="auto">
          <a:xfrm>
            <a:off x="6548446" y="295274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9" name="Text Box 55"/>
          <p:cNvSpPr txBox="1">
            <a:spLocks noChangeArrowheads="1"/>
          </p:cNvSpPr>
          <p:nvPr/>
        </p:nvSpPr>
        <p:spPr bwMode="auto">
          <a:xfrm>
            <a:off x="7965854" y="2038344"/>
            <a:ext cx="320922"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a</a:t>
            </a:r>
          </a:p>
        </p:txBody>
      </p:sp>
      <p:sp>
        <p:nvSpPr>
          <p:cNvPr id="10" name="Text Box 56"/>
          <p:cNvSpPr txBox="1">
            <a:spLocks noChangeArrowheads="1"/>
          </p:cNvSpPr>
          <p:nvPr/>
        </p:nvSpPr>
        <p:spPr bwMode="auto">
          <a:xfrm>
            <a:off x="6143636" y="2038344"/>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pic>
        <p:nvPicPr>
          <p:cNvPr id="17" name="Picture 2"/>
          <p:cNvPicPr>
            <a:picLocks noChangeAspect="1" noChangeArrowheads="1"/>
          </p:cNvPicPr>
          <p:nvPr/>
        </p:nvPicPr>
        <p:blipFill>
          <a:blip r:embed="rId3" cstate="print"/>
          <a:srcRect/>
          <a:stretch>
            <a:fillRect/>
          </a:stretch>
        </p:blipFill>
        <p:spPr bwMode="auto">
          <a:xfrm>
            <a:off x="7929563" y="2714625"/>
            <a:ext cx="368300" cy="439738"/>
          </a:xfrm>
          <a:prstGeom prst="rect">
            <a:avLst/>
          </a:prstGeom>
          <a:noFill/>
          <a:ln w="9525">
            <a:miter lim="800000"/>
            <a:headEnd/>
            <a:tailEnd/>
          </a:ln>
          <a:effectLst/>
        </p:spPr>
      </p:pic>
      <p:graphicFrame>
        <p:nvGraphicFramePr>
          <p:cNvPr id="12" name="Group 67"/>
          <p:cNvGraphicFramePr>
            <a:graphicFrameLocks noGrp="1"/>
          </p:cNvGraphicFramePr>
          <p:nvPr/>
        </p:nvGraphicFramePr>
        <p:xfrm>
          <a:off x="5786446" y="4743464"/>
          <a:ext cx="1143000" cy="685800"/>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 xmlns:a16="http://schemas.microsoft.com/office/drawing/2014/main" val="10000"/>
                  </a:ext>
                </a:extLst>
              </a:tr>
            </a:tbl>
          </a:graphicData>
        </a:graphic>
      </p:graphicFrame>
      <p:sp>
        <p:nvSpPr>
          <p:cNvPr id="13" name="Line 27"/>
          <p:cNvSpPr>
            <a:spLocks noChangeShapeType="1"/>
          </p:cNvSpPr>
          <p:nvPr/>
        </p:nvSpPr>
        <p:spPr bwMode="auto">
          <a:xfrm>
            <a:off x="6548446" y="512446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4" name="Text Box 56"/>
          <p:cNvSpPr txBox="1">
            <a:spLocks noChangeArrowheads="1"/>
          </p:cNvSpPr>
          <p:nvPr/>
        </p:nvSpPr>
        <p:spPr bwMode="auto">
          <a:xfrm>
            <a:off x="6143636" y="4210064"/>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graphicFrame>
        <p:nvGraphicFramePr>
          <p:cNvPr id="15" name="Group 65"/>
          <p:cNvGraphicFramePr>
            <a:graphicFrameLocks noGrp="1"/>
          </p:cNvGraphicFramePr>
          <p:nvPr/>
        </p:nvGraphicFramePr>
        <p:xfrm>
          <a:off x="7572404" y="4738710"/>
          <a:ext cx="1143000" cy="685800"/>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00"/>
                  </a:ext>
                </a:extLst>
              </a:tr>
            </a:tbl>
          </a:graphicData>
        </a:graphic>
      </p:graphicFrame>
      <p:pic>
        <p:nvPicPr>
          <p:cNvPr id="18" name="Picture 3"/>
          <p:cNvPicPr>
            <a:picLocks noChangeAspect="1" noChangeArrowheads="1"/>
          </p:cNvPicPr>
          <p:nvPr/>
        </p:nvPicPr>
        <p:blipFill>
          <a:blip r:embed="rId4" cstate="print"/>
          <a:srcRect/>
          <a:stretch>
            <a:fillRect/>
          </a:stretch>
        </p:blipFill>
        <p:spPr bwMode="auto">
          <a:xfrm>
            <a:off x="8037513" y="4810125"/>
            <a:ext cx="249237" cy="542925"/>
          </a:xfrm>
          <a:prstGeom prst="rect">
            <a:avLst/>
          </a:prstGeom>
          <a:noFill/>
          <a:ln w="9525">
            <a:miter lim="800000"/>
            <a:headEnd/>
            <a:tailEnd/>
          </a:ln>
          <a:effectLst/>
        </p:spPr>
      </p:pic>
      <p:sp>
        <p:nvSpPr>
          <p:cNvPr id="16" name="矩形 1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9" name="矩形 18">
            <a:hlinkClick r:id="rId6"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1" name="矩形 2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22" name="矩形 2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par>
                                <p:cTn id="16" presetID="5"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指针类型的初始化</a:t>
            </a:r>
          </a:p>
        </p:txBody>
      </p:sp>
      <p:sp>
        <p:nvSpPr>
          <p:cNvPr id="3" name="内容占位符 2"/>
          <p:cNvSpPr>
            <a:spLocks noGrp="1"/>
          </p:cNvSpPr>
          <p:nvPr>
            <p:ph idx="1"/>
          </p:nvPr>
        </p:nvSpPr>
        <p:spPr>
          <a:xfrm>
            <a:off x="457200" y="1928813"/>
            <a:ext cx="8435280" cy="4500562"/>
          </a:xfrm>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lgn="just">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=3;</a:t>
            </a:r>
          </a:p>
          <a:p>
            <a:pPr lvl="1" algn="just">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*pi;</a:t>
            </a:r>
          </a:p>
          <a:p>
            <a:pPr lvl="1" algn="just">
              <a:buNone/>
            </a:pPr>
            <a:r>
              <a:rPr lang="en-US" altLang="zh-CN" sz="2800" dirty="0">
                <a:solidFill>
                  <a:srgbClr val="007434"/>
                </a:solidFill>
              </a:rPr>
              <a:t>//pi</a:t>
            </a:r>
            <a:r>
              <a:rPr lang="zh-CN" altLang="en-US" sz="2800" dirty="0">
                <a:solidFill>
                  <a:srgbClr val="007434"/>
                </a:solidFill>
              </a:rPr>
              <a:t>为</a:t>
            </a:r>
            <a:r>
              <a:rPr lang="en-US" altLang="zh-CN" sz="2800" dirty="0" err="1">
                <a:solidFill>
                  <a:srgbClr val="007434"/>
                </a:solidFill>
              </a:rPr>
              <a:t>int</a:t>
            </a:r>
            <a:r>
              <a:rPr lang="en-US" altLang="zh-CN" sz="2800" dirty="0">
                <a:solidFill>
                  <a:srgbClr val="007434"/>
                </a:solidFill>
              </a:rPr>
              <a:t>*</a:t>
            </a:r>
            <a:r>
              <a:rPr lang="zh-CN" altLang="en-US" sz="2800" dirty="0">
                <a:solidFill>
                  <a:srgbClr val="007434"/>
                </a:solidFill>
              </a:rPr>
              <a:t>型变量，其取值为一个</a:t>
            </a:r>
            <a:r>
              <a:rPr lang="en-US" altLang="zh-CN" sz="2800" dirty="0" err="1">
                <a:solidFill>
                  <a:srgbClr val="007434"/>
                </a:solidFill>
              </a:rPr>
              <a:t>int</a:t>
            </a:r>
            <a:r>
              <a:rPr lang="zh-CN" altLang="en-US" sz="2800" dirty="0">
                <a:solidFill>
                  <a:srgbClr val="007434"/>
                </a:solidFill>
              </a:rPr>
              <a:t>型变量的地址，</a:t>
            </a:r>
          </a:p>
          <a:p>
            <a:pPr lvl="1" algn="just">
              <a:buNone/>
            </a:pPr>
            <a:r>
              <a:rPr lang="zh-CN" altLang="en-US" sz="2800" dirty="0">
                <a:solidFill>
                  <a:srgbClr val="007434"/>
                </a:solidFill>
              </a:rPr>
              <a:t>//也称</a:t>
            </a:r>
            <a:r>
              <a:rPr lang="en-US" altLang="zh-CN" sz="2800" dirty="0">
                <a:solidFill>
                  <a:srgbClr val="007434"/>
                </a:solidFill>
              </a:rPr>
              <a:t>pi</a:t>
            </a:r>
            <a:r>
              <a:rPr lang="zh-CN" altLang="en-US" sz="2800" dirty="0">
                <a:solidFill>
                  <a:srgbClr val="007434"/>
                </a:solidFill>
              </a:rPr>
              <a:t>为指向</a:t>
            </a:r>
            <a:r>
              <a:rPr lang="en-US" altLang="zh-CN" sz="2800" dirty="0" err="1">
                <a:solidFill>
                  <a:srgbClr val="007434"/>
                </a:solidFill>
              </a:rPr>
              <a:t>int</a:t>
            </a:r>
            <a:r>
              <a:rPr lang="zh-CN" altLang="en-US" sz="2800" dirty="0">
                <a:solidFill>
                  <a:srgbClr val="007434"/>
                </a:solidFill>
              </a:rPr>
              <a:t>型数据的指针变量（简称指针）</a:t>
            </a:r>
            <a:endParaRPr lang="en-US" altLang="zh-CN" sz="2800" dirty="0">
              <a:solidFill>
                <a:srgbClr val="007434"/>
              </a:solidFill>
            </a:endParaRPr>
          </a:p>
          <a:p>
            <a:pPr marL="533400" indent="-533400" algn="just">
              <a:lnSpc>
                <a:spcPct val="80000"/>
              </a:lnSpc>
              <a:buNone/>
            </a:pPr>
            <a:r>
              <a:rPr lang="en-US" altLang="zh-CN" dirty="0">
                <a:solidFill>
                  <a:srgbClr val="0000FF"/>
                </a:solidFill>
              </a:rPr>
              <a:t>	</a:t>
            </a:r>
            <a:r>
              <a:rPr lang="en-US" altLang="zh-CN" b="1" dirty="0">
                <a:latin typeface="Courier New" pitchFamily="49" charset="0"/>
                <a:cs typeface="Courier New" pitchFamily="49" charset="0"/>
              </a:rPr>
              <a:t>pi = &amp;</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a:t>
            </a:r>
          </a:p>
          <a:p>
            <a:pPr lvl="1" algn="just">
              <a:lnSpc>
                <a:spcPct val="80000"/>
              </a:lnSpc>
              <a:buNone/>
            </a:pPr>
            <a:r>
              <a:rPr lang="en-US" altLang="zh-CN" sz="2800" dirty="0">
                <a:solidFill>
                  <a:srgbClr val="007434"/>
                </a:solidFill>
              </a:rPr>
              <a:t>//&amp;</a:t>
            </a:r>
            <a:r>
              <a:rPr lang="zh-CN" altLang="en-US" sz="2800" dirty="0">
                <a:solidFill>
                  <a:srgbClr val="007434"/>
                </a:solidFill>
              </a:rPr>
              <a:t>作单目算符时为“取变量地址”，</a:t>
            </a:r>
          </a:p>
          <a:p>
            <a:pPr lvl="1" algn="just">
              <a:lnSpc>
                <a:spcPct val="80000"/>
              </a:lnSpc>
              <a:buNone/>
            </a:pPr>
            <a:r>
              <a:rPr lang="zh-CN" altLang="en-US" sz="2800" dirty="0">
                <a:solidFill>
                  <a:srgbClr val="007434"/>
                </a:solidFill>
              </a:rPr>
              <a:t>//此处将变量</a:t>
            </a:r>
            <a:r>
              <a:rPr lang="en-US" altLang="zh-CN" sz="2800" dirty="0" err="1">
                <a:solidFill>
                  <a:srgbClr val="007434"/>
                </a:solidFill>
              </a:rPr>
              <a:t>i</a:t>
            </a:r>
            <a:r>
              <a:rPr lang="zh-CN" altLang="en-US" sz="2800" dirty="0">
                <a:solidFill>
                  <a:srgbClr val="007434"/>
                </a:solidFill>
              </a:rPr>
              <a:t>的地址赋给指针变量</a:t>
            </a:r>
            <a:r>
              <a:rPr lang="en-US" altLang="zh-CN" sz="2800" dirty="0">
                <a:solidFill>
                  <a:srgbClr val="007434"/>
                </a:solidFill>
              </a:rPr>
              <a:t>pi</a:t>
            </a:r>
          </a:p>
          <a:p>
            <a:pPr lvl="1" algn="just">
              <a:buNone/>
            </a:pPr>
            <a:endParaRPr lang="zh-CN" altLang="en-US" sz="2400" dirty="0">
              <a:solidFill>
                <a:srgbClr val="00B050"/>
              </a:solidFill>
            </a:endParaRP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指针变量的赋值</a:t>
            </a:r>
          </a:p>
        </p:txBody>
      </p:sp>
      <p:sp>
        <p:nvSpPr>
          <p:cNvPr id="3" name="内容占位符 2"/>
          <p:cNvSpPr>
            <a:spLocks noGrp="1"/>
          </p:cNvSpPr>
          <p:nvPr>
            <p:ph idx="1"/>
          </p:nvPr>
        </p:nvSpPr>
        <p:spPr/>
        <p:txBody>
          <a:bodyPr/>
          <a:lstStyle/>
          <a:p>
            <a:r>
              <a:rPr lang="zh-CN" altLang="en-US" dirty="0"/>
              <a:t>赋值运算符“</a:t>
            </a:r>
            <a:r>
              <a:rPr lang="en-US" altLang="zh-CN" dirty="0"/>
              <a:t>=</a:t>
            </a:r>
            <a:r>
              <a:rPr lang="zh-CN" altLang="en-US" dirty="0"/>
              <a:t>”</a:t>
            </a:r>
            <a:r>
              <a:rPr lang="zh-CN" altLang="en-US" dirty="0">
                <a:solidFill>
                  <a:srgbClr val="FF0000"/>
                </a:solidFill>
              </a:rPr>
              <a:t>类型</a:t>
            </a:r>
            <a:r>
              <a:rPr lang="zh-CN" altLang="en-US" dirty="0"/>
              <a:t>一致</a:t>
            </a:r>
            <a:endParaRPr lang="en-US" altLang="zh-CN" dirty="0"/>
          </a:p>
          <a:p>
            <a:pPr lvl="1"/>
            <a:r>
              <a:rPr lang="zh-CN" altLang="en-US" dirty="0"/>
              <a:t>左边：指针变量（注意与</a:t>
            </a:r>
            <a:r>
              <a:rPr lang="zh-CN" altLang="en-US" dirty="0">
                <a:solidFill>
                  <a:srgbClr val="FF0000"/>
                </a:solidFill>
              </a:rPr>
              <a:t>初始化表达式</a:t>
            </a:r>
            <a:r>
              <a:rPr lang="zh-CN" altLang="en-US" dirty="0"/>
              <a:t>的区别）</a:t>
            </a:r>
            <a:endParaRPr lang="en-US" altLang="zh-CN" dirty="0"/>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&amp;a;</a:t>
            </a: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t>
            </a:r>
          </a:p>
          <a:p>
            <a:pPr lvl="2">
              <a:buNone/>
            </a:pPr>
            <a:r>
              <a:rPr lang="en-US" altLang="zh-CN" b="1" dirty="0">
                <a:latin typeface="Courier New" pitchFamily="49" charset="0"/>
                <a:cs typeface="Courier New" pitchFamily="49" charset="0"/>
              </a:rPr>
              <a:t>p = &amp;a;</a:t>
            </a:r>
          </a:p>
          <a:p>
            <a:pPr lvl="1"/>
            <a:r>
              <a:rPr lang="zh-CN" altLang="en-US" dirty="0"/>
              <a:t>右边：描述</a:t>
            </a:r>
            <a:r>
              <a:rPr lang="zh-CN" altLang="en-US" dirty="0">
                <a:solidFill>
                  <a:srgbClr val="FF0000"/>
                </a:solidFill>
              </a:rPr>
              <a:t>地址</a:t>
            </a:r>
            <a:r>
              <a:rPr lang="zh-CN" altLang="en-US" dirty="0"/>
              <a:t>的表达式</a:t>
            </a:r>
            <a:endParaRPr lang="en-US" altLang="zh-CN" dirty="0"/>
          </a:p>
          <a:p>
            <a:pPr lvl="1"/>
            <a:r>
              <a:rPr lang="zh-CN" altLang="en-US" dirty="0"/>
              <a:t>地址存放数据的类型与指针说明的类型一致</a:t>
            </a:r>
            <a:endParaRPr lang="en-US" altLang="zh-CN" dirty="0"/>
          </a:p>
          <a:p>
            <a:r>
              <a:rPr lang="zh-CN" altLang="en-US" dirty="0"/>
              <a:t>对指针绝不可任意赋一个内存地址，只能取一个</a:t>
            </a:r>
            <a:r>
              <a:rPr lang="zh-CN" altLang="en-US" dirty="0">
                <a:solidFill>
                  <a:srgbClr val="FF0000"/>
                </a:solidFill>
              </a:rPr>
              <a:t>已经分配了内存的变量</a:t>
            </a:r>
            <a:r>
              <a:rPr lang="zh-CN" altLang="en-US" dirty="0"/>
              <a:t>的地址赋给指针变量，或者赋值为</a:t>
            </a:r>
            <a:r>
              <a:rPr lang="en-US" altLang="zh-CN" dirty="0">
                <a:solidFill>
                  <a:srgbClr val="FF0000"/>
                </a:solidFill>
              </a:rPr>
              <a:t>0</a:t>
            </a:r>
            <a:r>
              <a:rPr lang="zh-CN" altLang="en-US" dirty="0"/>
              <a:t>（</a:t>
            </a:r>
            <a:r>
              <a:rPr lang="en-US" altLang="zh-CN" dirty="0"/>
              <a:t>NULL</a:t>
            </a:r>
            <a:r>
              <a:rPr lang="zh-CN" altLang="en-US" dirty="0"/>
              <a:t>），不可赋地址常量</a:t>
            </a:r>
            <a:endParaRPr lang="en-US" altLang="zh-CN" dirty="0"/>
          </a:p>
        </p:txBody>
      </p:sp>
      <p:sp>
        <p:nvSpPr>
          <p:cNvPr id="4" name="矩形 3">
            <a:extLst>
              <a:ext uri="{FF2B5EF4-FFF2-40B4-BE49-F238E27FC236}">
                <a16:creationId xmlns="" xmlns:a16="http://schemas.microsoft.com/office/drawing/2014/main" id="{37989D2E-F83E-4DB7-A67C-397E69D1F8DC}"/>
              </a:ext>
            </a:extLst>
          </p:cNvPr>
          <p:cNvSpPr/>
          <p:nvPr/>
        </p:nvSpPr>
        <p:spPr>
          <a:xfrm>
            <a:off x="1331640" y="3212976"/>
            <a:ext cx="1368152" cy="714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 name="矩形 5">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6.2】</a:t>
            </a:r>
            <a:r>
              <a:rPr lang="zh-CN" altLang="en-US" dirty="0">
                <a:solidFill>
                  <a:srgbClr val="C00000"/>
                </a:solidFill>
              </a:rPr>
              <a:t>指针变量的赋值</a:t>
            </a:r>
            <a:endParaRPr lang="en-US" altLang="zh-CN" dirty="0"/>
          </a:p>
          <a:p>
            <a:pPr lvl="1" algn="just">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=3,*pi;</a:t>
            </a:r>
          </a:p>
          <a:p>
            <a:pPr lvl="1" algn="just">
              <a:lnSpc>
                <a:spcPct val="80000"/>
              </a:lnSpc>
              <a:buNone/>
            </a:pPr>
            <a:r>
              <a:rPr lang="en-US" altLang="zh-CN" sz="2400" b="1" dirty="0">
                <a:latin typeface="Courier New" pitchFamily="49" charset="0"/>
                <a:cs typeface="Courier New" pitchFamily="49" charset="0"/>
              </a:rPr>
              <a:t>pi = &amp;</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lvl="1" algn="just">
              <a:lnSpc>
                <a:spcPct val="80000"/>
              </a:lnSpc>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 </a:t>
            </a:r>
          </a:p>
          <a:p>
            <a:pPr lvl="1" algn="just">
              <a:lnSpc>
                <a:spcPct val="80000"/>
              </a:lnSpc>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之值即3</a:t>
            </a:r>
          </a:p>
          <a:p>
            <a:pPr lvl="1" algn="just">
              <a:lnSpc>
                <a:spcPct val="80000"/>
              </a:lnSpc>
              <a:buNone/>
            </a:pPr>
            <a:r>
              <a:rPr lang="zh-CN" altLang="en-US" sz="2400" b="1" dirty="0">
                <a:solidFill>
                  <a:srgbClr val="007434"/>
                </a:solidFill>
                <a:latin typeface="Courier New" pitchFamily="49" charset="0"/>
                <a:cs typeface="Courier New" pitchFamily="49" charset="0"/>
              </a:rPr>
              <a:t>//“*”作单目算符时为“取内容”</a:t>
            </a:r>
          </a:p>
          <a:p>
            <a:pPr lvl="1" algn="just">
              <a:lnSpc>
                <a:spcPct val="80000"/>
              </a:lnSpc>
              <a:buNone/>
            </a:pPr>
            <a:r>
              <a:rPr lang="zh-CN" altLang="en-US" sz="2400" b="1" dirty="0">
                <a:solidFill>
                  <a:srgbClr val="007434"/>
                </a:solidFill>
                <a:latin typeface="Courier New" pitchFamily="49" charset="0"/>
                <a:cs typeface="Courier New" pitchFamily="49" charset="0"/>
              </a:rPr>
              <a:t>//（取指针所指向的那一变量的内容）</a:t>
            </a:r>
          </a:p>
          <a:p>
            <a:pPr lvl="1" algn="just">
              <a:lnSpc>
                <a:spcPct val="80000"/>
              </a:lnSpc>
              <a:buNone/>
            </a:pP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pi = 123;</a:t>
            </a:r>
            <a:r>
              <a:rPr lang="en-US" altLang="zh-CN" sz="2400" b="1" dirty="0">
                <a:solidFill>
                  <a:schemeClr val="tx2"/>
                </a:solidFill>
                <a:latin typeface="Courier New" pitchFamily="49" charset="0"/>
                <a:cs typeface="Courier New" pitchFamily="49" charset="0"/>
              </a:rPr>
              <a:t> </a:t>
            </a:r>
          </a:p>
          <a:p>
            <a:pPr lvl="1" algn="just">
              <a:lnSpc>
                <a:spcPct val="80000"/>
              </a:lnSpc>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给</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所指向的那一变量，既</a:t>
            </a:r>
            <a:r>
              <a:rPr lang="en-US" altLang="zh-CN" sz="2400" b="1" dirty="0" err="1">
                <a:solidFill>
                  <a:srgbClr val="007434"/>
                </a:solidFill>
                <a:latin typeface="Courier New" pitchFamily="49" charset="0"/>
                <a:cs typeface="Courier New" pitchFamily="49" charset="0"/>
              </a:rPr>
              <a:t>i</a:t>
            </a:r>
            <a:r>
              <a:rPr lang="zh-CN" altLang="en-US" sz="2400" b="1" dirty="0">
                <a:solidFill>
                  <a:srgbClr val="007434"/>
                </a:solidFill>
                <a:latin typeface="Courier New" pitchFamily="49" charset="0"/>
                <a:cs typeface="Courier New" pitchFamily="49" charset="0"/>
              </a:rPr>
              <a:t>赋值123</a:t>
            </a:r>
            <a:endParaRPr lang="en-US" altLang="zh-CN" sz="2400" b="1" dirty="0">
              <a:solidFill>
                <a:srgbClr val="007434"/>
              </a:solidFill>
              <a:latin typeface="Courier New" pitchFamily="49" charset="0"/>
              <a:cs typeface="Courier New" pitchFamily="49" charset="0"/>
            </a:endParaRPr>
          </a:p>
          <a:p>
            <a:pPr lvl="1" algn="just">
              <a:lnSpc>
                <a:spcPct val="80000"/>
              </a:lnSpc>
              <a:buNone/>
            </a:pPr>
            <a:r>
              <a:rPr lang="zh-CN" altLang="en-US" sz="2400" b="1" dirty="0">
                <a:solidFill>
                  <a:srgbClr val="007434"/>
                </a:solidFill>
                <a:latin typeface="Courier New" pitchFamily="49" charset="0"/>
                <a:cs typeface="Courier New" pitchFamily="49" charset="0"/>
              </a:rPr>
              <a:t>//（等同于: </a:t>
            </a:r>
            <a:r>
              <a:rPr lang="en-US" altLang="zh-CN" sz="2400" b="1" dirty="0" err="1">
                <a:solidFill>
                  <a:srgbClr val="007434"/>
                </a:solidFill>
                <a:latin typeface="Courier New" pitchFamily="49" charset="0"/>
                <a:cs typeface="Courier New" pitchFamily="49" charset="0"/>
              </a:rPr>
              <a:t>i</a:t>
            </a:r>
            <a:r>
              <a:rPr lang="en-US" altLang="zh-CN" sz="2400" b="1" dirty="0">
                <a:solidFill>
                  <a:srgbClr val="007434"/>
                </a:solidFill>
                <a:latin typeface="Courier New" pitchFamily="49" charset="0"/>
                <a:cs typeface="Courier New" pitchFamily="49" charset="0"/>
              </a:rPr>
              <a:t>=123;）</a:t>
            </a:r>
          </a:p>
          <a:p>
            <a:pPr lvl="1" algn="just">
              <a:buNone/>
            </a:pP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pn</a:t>
            </a:r>
            <a:r>
              <a:rPr lang="en-US" altLang="zh-CN" sz="2400" b="1" dirty="0">
                <a:latin typeface="Courier New" pitchFamily="49" charset="0"/>
                <a:cs typeface="Courier New" pitchFamily="49" charset="0"/>
              </a:rPr>
              <a:t>=NULL;</a:t>
            </a:r>
            <a:r>
              <a:rPr lang="en-US" altLang="zh-CN" sz="2400" b="1" dirty="0">
                <a:solidFill>
                  <a:srgbClr val="007434"/>
                </a:solidFill>
                <a:latin typeface="Courier New" pitchFamily="49" charset="0"/>
                <a:cs typeface="Courier New" pitchFamily="49" charset="0"/>
              </a:rPr>
              <a:t>/*NULL </a:t>
            </a:r>
            <a:r>
              <a:rPr lang="zh-CN" altLang="en-US" sz="2400" b="1" dirty="0">
                <a:solidFill>
                  <a:srgbClr val="007434"/>
                </a:solidFill>
                <a:latin typeface="Courier New" pitchFamily="49" charset="0"/>
                <a:cs typeface="Courier New" pitchFamily="49" charset="0"/>
              </a:rPr>
              <a:t>的指针变量，规则规定</a:t>
            </a:r>
            <a:r>
              <a:rPr lang="en-US" altLang="zh-CN" sz="2400" b="1" dirty="0">
                <a:solidFill>
                  <a:srgbClr val="007434"/>
                </a:solidFill>
                <a:latin typeface="Courier New" pitchFamily="49" charset="0"/>
                <a:cs typeface="Courier New" pitchFamily="49" charset="0"/>
              </a:rPr>
              <a:t>NULL </a:t>
            </a:r>
            <a:r>
              <a:rPr lang="zh-CN" altLang="en-US" sz="2400" b="1" dirty="0">
                <a:solidFill>
                  <a:srgbClr val="007434"/>
                </a:solidFill>
                <a:latin typeface="Courier New" pitchFamily="49" charset="0"/>
                <a:cs typeface="Courier New" pitchFamily="49" charset="0"/>
              </a:rPr>
              <a:t>与整数</a:t>
            </a:r>
            <a:r>
              <a:rPr lang="en-US" altLang="zh-CN" sz="2400" b="1" dirty="0">
                <a:solidFill>
                  <a:srgbClr val="007434"/>
                </a:solidFill>
                <a:latin typeface="Courier New" pitchFamily="49" charset="0"/>
                <a:cs typeface="Courier New" pitchFamily="49" charset="0"/>
              </a:rPr>
              <a:t>0 </a:t>
            </a:r>
            <a:r>
              <a:rPr lang="zh-CN" altLang="en-US" sz="2400" b="1" dirty="0">
                <a:solidFill>
                  <a:srgbClr val="007434"/>
                </a:solidFill>
                <a:latin typeface="Courier New" pitchFamily="49" charset="0"/>
                <a:cs typeface="Courier New" pitchFamily="49" charset="0"/>
              </a:rPr>
              <a:t>通用，它是唯一可以赋给任一类型指针变量的值，表示当前该指针未指向任一变量。</a:t>
            </a:r>
            <a:r>
              <a:rPr lang="en-US" altLang="zh-CN" sz="2400" b="1" dirty="0">
                <a:solidFill>
                  <a:srgbClr val="007434"/>
                </a:solidFill>
                <a:latin typeface="Courier New" pitchFamily="49" charset="0"/>
                <a:cs typeface="Courier New" pitchFamily="49" charset="0"/>
              </a:rPr>
              <a:t>*/</a:t>
            </a:r>
            <a:endParaRPr lang="zh-CN" altLang="en-US" b="1" dirty="0">
              <a:solidFill>
                <a:srgbClr val="007434"/>
              </a:solidFill>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a:t>
            </a:r>
            <a:r>
              <a:rPr lang="en-US" altLang="zh-CN" dirty="0">
                <a:solidFill>
                  <a:srgbClr val="FF0000"/>
                </a:solidFill>
              </a:rPr>
              <a:t>*</a:t>
            </a:r>
            <a:r>
              <a:rPr lang="zh-CN" altLang="en-US" dirty="0"/>
              <a:t>”取内容运算</a:t>
            </a:r>
            <a:endParaRPr lang="en-US" altLang="zh-CN" dirty="0"/>
          </a:p>
          <a:p>
            <a:pPr lvl="1"/>
            <a:r>
              <a:rPr lang="zh-CN" altLang="en-US" dirty="0"/>
              <a:t>运算表达式：</a:t>
            </a:r>
            <a:r>
              <a:rPr lang="en-US" altLang="zh-CN" dirty="0"/>
              <a:t>*&lt;</a:t>
            </a:r>
            <a:r>
              <a:rPr lang="zh-CN" altLang="en-US" dirty="0"/>
              <a:t>指针变量名</a:t>
            </a:r>
            <a:r>
              <a:rPr lang="en-US" altLang="zh-CN" dirty="0"/>
              <a:t>&gt;</a:t>
            </a:r>
          </a:p>
          <a:p>
            <a:pPr lvl="2"/>
            <a:r>
              <a:rPr lang="zh-CN" altLang="en-US" dirty="0"/>
              <a:t>可看作一个变量</a:t>
            </a:r>
            <a:endParaRPr lang="en-US" altLang="zh-CN" dirty="0"/>
          </a:p>
          <a:p>
            <a:pPr lvl="1"/>
            <a:r>
              <a:rPr lang="zh-CN" altLang="en-US" dirty="0"/>
              <a:t>作用于一个</a:t>
            </a:r>
            <a:r>
              <a:rPr lang="zh-CN" altLang="en-US" dirty="0">
                <a:solidFill>
                  <a:srgbClr val="FF0000"/>
                </a:solidFill>
              </a:rPr>
              <a:t>指针类型</a:t>
            </a:r>
            <a:r>
              <a:rPr lang="zh-CN" altLang="en-US" dirty="0"/>
              <a:t>的变量</a:t>
            </a:r>
            <a:endParaRPr lang="en-US" altLang="zh-CN" dirty="0"/>
          </a:p>
          <a:p>
            <a:pPr lvl="1"/>
            <a:r>
              <a:rPr lang="zh-CN" altLang="en-US" dirty="0"/>
              <a:t>访问该指针所指向的内存</a:t>
            </a:r>
            <a:r>
              <a:rPr lang="zh-CN" altLang="en-US" dirty="0">
                <a:solidFill>
                  <a:srgbClr val="FF0000"/>
                </a:solidFill>
              </a:rPr>
              <a:t>数据</a:t>
            </a:r>
            <a:endParaRPr lang="en-US" altLang="zh-CN" dirty="0">
              <a:solidFill>
                <a:srgbClr val="FF0000"/>
              </a:solidFill>
            </a:endParaRPr>
          </a:p>
        </p:txBody>
      </p:sp>
      <p:sp>
        <p:nvSpPr>
          <p:cNvPr id="6" name="矩形 5"/>
          <p:cNvSpPr/>
          <p:nvPr/>
        </p:nvSpPr>
        <p:spPr>
          <a:xfrm>
            <a:off x="71406" y="4204652"/>
            <a:ext cx="8929750" cy="1938992"/>
          </a:xfrm>
          <a:prstGeom prst="rect">
            <a:avLst/>
          </a:prstGeom>
        </p:spPr>
        <p:txBody>
          <a:bodyPr wrap="square">
            <a:spAutoFit/>
          </a:bodyPr>
          <a:lstStyle/>
          <a:p>
            <a:pPr lvl="1" algn="just">
              <a:buNone/>
            </a:pPr>
            <a:r>
              <a:rPr lang="en-US" altLang="zh-CN" sz="2400" b="1" dirty="0" err="1">
                <a:solidFill>
                  <a:srgbClr val="0000FF"/>
                </a:solidFill>
                <a:latin typeface="Courier New" pitchFamily="49" charset="0"/>
                <a:ea typeface="楷体_GB2312" pitchFamily="49" charset="-122"/>
                <a:cs typeface="Courier New" pitchFamily="49" charset="0"/>
              </a:rPr>
              <a:t>int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a=18,*p;</a:t>
            </a:r>
          </a:p>
          <a:p>
            <a:pPr lvl="1" algn="just">
              <a:buNone/>
            </a:pPr>
            <a:r>
              <a:rPr lang="en-US" altLang="zh-CN" sz="2400" b="1" dirty="0">
                <a:latin typeface="Courier New" pitchFamily="49" charset="0"/>
                <a:ea typeface="楷体_GB2312" pitchFamily="49" charset="-122"/>
                <a:cs typeface="Courier New" pitchFamily="49" charset="0"/>
              </a:rPr>
              <a:t>p = &amp;a;</a:t>
            </a:r>
          </a:p>
          <a:p>
            <a:pPr lvl="1" algn="just">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0x1234abcd</a:t>
            </a:r>
            <a:r>
              <a:rPr lang="zh-CN" altLang="en-US" sz="2400" b="1" dirty="0">
                <a:solidFill>
                  <a:srgbClr val="007434"/>
                </a:solidFill>
                <a:latin typeface="Courier New" pitchFamily="49" charset="0"/>
                <a:ea typeface="楷体_GB2312" pitchFamily="49" charset="-122"/>
                <a:cs typeface="Courier New" pitchFamily="49" charset="0"/>
              </a:rPr>
              <a:t>，是变量</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的地址</a:t>
            </a:r>
            <a:endParaRPr lang="en-US" altLang="zh-CN" sz="2400" b="1" dirty="0">
              <a:solidFill>
                <a:srgbClr val="007434"/>
              </a:solidFill>
              <a:latin typeface="Courier New" pitchFamily="49" charset="0"/>
              <a:ea typeface="楷体_GB2312" pitchFamily="49" charset="-122"/>
              <a:cs typeface="Courier New" pitchFamily="49" charset="0"/>
            </a:endParaRPr>
          </a:p>
          <a:p>
            <a:pPr lvl="1" algn="just">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18</a:t>
            </a:r>
            <a:r>
              <a:rPr lang="zh-CN" altLang="en-US" sz="2400" b="1" dirty="0">
                <a:solidFill>
                  <a:srgbClr val="007434"/>
                </a:solidFill>
                <a:latin typeface="Courier New" pitchFamily="49" charset="0"/>
                <a:ea typeface="楷体_GB2312" pitchFamily="49" charset="-122"/>
                <a:cs typeface="Courier New" pitchFamily="49" charset="0"/>
              </a:rPr>
              <a:t>，是变量</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所在地址的数据值，即</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的值</a:t>
            </a:r>
            <a:endParaRPr lang="en-US" altLang="zh-CN" sz="2400" b="1" dirty="0">
              <a:solidFill>
                <a:srgbClr val="007434"/>
              </a:solidFill>
              <a:latin typeface="Courier New" pitchFamily="49" charset="0"/>
              <a:ea typeface="楷体_GB2312" pitchFamily="49" charset="-122"/>
              <a:cs typeface="Courier New" pitchFamily="49" charset="0"/>
            </a:endParaRPr>
          </a:p>
          <a:p>
            <a:pPr lvl="1" algn="just">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&lt;&lt;&amp;p;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0x456789bcd</a:t>
            </a:r>
            <a:r>
              <a:rPr lang="zh-CN" altLang="en-US" sz="2400" b="1" dirty="0">
                <a:solidFill>
                  <a:srgbClr val="007434"/>
                </a:solidFill>
                <a:latin typeface="Courier New" pitchFamily="49" charset="0"/>
                <a:ea typeface="楷体_GB2312" pitchFamily="49" charset="-122"/>
                <a:cs typeface="Courier New" pitchFamily="49" charset="0"/>
              </a:rPr>
              <a:t>，是指针变量</a:t>
            </a:r>
            <a:r>
              <a:rPr lang="en-US" altLang="zh-CN" sz="2400" b="1" dirty="0">
                <a:solidFill>
                  <a:srgbClr val="007434"/>
                </a:solidFill>
                <a:latin typeface="Courier New" pitchFamily="49" charset="0"/>
                <a:ea typeface="楷体_GB2312" pitchFamily="49" charset="-122"/>
                <a:cs typeface="Courier New" pitchFamily="49" charset="0"/>
              </a:rPr>
              <a:t>p</a:t>
            </a:r>
            <a:r>
              <a:rPr lang="zh-CN" altLang="en-US" sz="2400" b="1" dirty="0">
                <a:solidFill>
                  <a:srgbClr val="007434"/>
                </a:solidFill>
                <a:latin typeface="Courier New" pitchFamily="49" charset="0"/>
                <a:ea typeface="楷体_GB2312" pitchFamily="49" charset="-122"/>
                <a:cs typeface="Courier New" pitchFamily="49" charset="0"/>
              </a:rPr>
              <a:t>的地址</a:t>
            </a:r>
            <a:endParaRPr lang="zh-CN" altLang="en-US" b="1" dirty="0">
              <a:solidFill>
                <a:srgbClr val="007434"/>
              </a:solidFill>
              <a:ea typeface="楷体_GB2312" pitchFamily="49" charset="-122"/>
            </a:endParaRPr>
          </a:p>
        </p:txBody>
      </p:sp>
      <p:graphicFrame>
        <p:nvGraphicFramePr>
          <p:cNvPr id="7" name="Group 67"/>
          <p:cNvGraphicFramePr>
            <a:graphicFrameLocks noGrp="1"/>
          </p:cNvGraphicFramePr>
          <p:nvPr/>
        </p:nvGraphicFramePr>
        <p:xfrm>
          <a:off x="5962680" y="2462202"/>
          <a:ext cx="1143000" cy="685800"/>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 xmlns:a16="http://schemas.microsoft.com/office/drawing/2014/main" val="10000"/>
                  </a:ext>
                </a:extLst>
              </a:tr>
            </a:tbl>
          </a:graphicData>
        </a:graphic>
      </p:graphicFrame>
      <p:graphicFrame>
        <p:nvGraphicFramePr>
          <p:cNvPr id="8" name="Group 65"/>
          <p:cNvGraphicFramePr>
            <a:graphicFrameLocks noGrp="1"/>
          </p:cNvGraphicFramePr>
          <p:nvPr/>
        </p:nvGraphicFramePr>
        <p:xfrm>
          <a:off x="7715280" y="2462202"/>
          <a:ext cx="1143000" cy="685800"/>
        </p:xfrm>
        <a:graphic>
          <a:graphicData uri="http://schemas.openxmlformats.org/drawingml/2006/table">
            <a:tbl>
              <a:tblPr/>
              <a:tblGrid>
                <a:gridCol w="1143000">
                  <a:extLst>
                    <a:ext uri="{9D8B030D-6E8A-4147-A177-3AD203B41FA5}">
                      <a16:colId xmlns=""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00"/>
                  </a:ext>
                </a:extLst>
              </a:tr>
            </a:tbl>
          </a:graphicData>
        </a:graphic>
      </p:graphicFrame>
      <p:sp>
        <p:nvSpPr>
          <p:cNvPr id="9" name="Line 27"/>
          <p:cNvSpPr>
            <a:spLocks noChangeShapeType="1"/>
          </p:cNvSpPr>
          <p:nvPr/>
        </p:nvSpPr>
        <p:spPr bwMode="auto">
          <a:xfrm>
            <a:off x="6724680" y="2843202"/>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0" name="Text Box 55"/>
          <p:cNvSpPr txBox="1">
            <a:spLocks noChangeArrowheads="1"/>
          </p:cNvSpPr>
          <p:nvPr/>
        </p:nvSpPr>
        <p:spPr bwMode="auto">
          <a:xfrm>
            <a:off x="8142088" y="1928802"/>
            <a:ext cx="320922"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a</a:t>
            </a:r>
          </a:p>
        </p:txBody>
      </p:sp>
      <p:sp>
        <p:nvSpPr>
          <p:cNvPr id="11" name="Text Box 56"/>
          <p:cNvSpPr txBox="1">
            <a:spLocks noChangeArrowheads="1"/>
          </p:cNvSpPr>
          <p:nvPr/>
        </p:nvSpPr>
        <p:spPr bwMode="auto">
          <a:xfrm>
            <a:off x="6319870" y="1928802"/>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pic>
        <p:nvPicPr>
          <p:cNvPr id="13" name="Picture 2"/>
          <p:cNvPicPr>
            <a:picLocks noChangeAspect="1" noChangeArrowheads="1"/>
          </p:cNvPicPr>
          <p:nvPr/>
        </p:nvPicPr>
        <p:blipFill>
          <a:blip r:embed="rId3" cstate="print"/>
          <a:srcRect/>
          <a:stretch>
            <a:fillRect/>
          </a:stretch>
        </p:blipFill>
        <p:spPr bwMode="auto">
          <a:xfrm>
            <a:off x="8105775" y="2605088"/>
            <a:ext cx="368300" cy="439737"/>
          </a:xfrm>
          <a:prstGeom prst="rect">
            <a:avLst/>
          </a:prstGeom>
          <a:noFill/>
          <a:ln w="9525">
            <a:miter lim="800000"/>
            <a:headEnd/>
            <a:tailEnd/>
          </a:ln>
          <a:effectLst/>
        </p:spPr>
      </p:pic>
      <p:sp>
        <p:nvSpPr>
          <p:cNvPr id="12" name="矩形 11">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a:t>
            </a:r>
            <a:r>
              <a:rPr lang="en-US" altLang="zh-CN" dirty="0">
                <a:solidFill>
                  <a:srgbClr val="FF0000"/>
                </a:solidFill>
              </a:rPr>
              <a:t>&amp;</a:t>
            </a:r>
            <a:r>
              <a:rPr lang="zh-CN" altLang="en-US" dirty="0"/>
              <a:t>”取地址运算</a:t>
            </a:r>
            <a:endParaRPr lang="en-US" altLang="zh-CN" dirty="0"/>
          </a:p>
          <a:p>
            <a:pPr lvl="1"/>
            <a:r>
              <a:rPr lang="zh-CN" altLang="en-US" dirty="0"/>
              <a:t>运算表达式：</a:t>
            </a:r>
            <a:r>
              <a:rPr lang="en-US" altLang="zh-CN" dirty="0"/>
              <a:t>&amp;&lt;</a:t>
            </a:r>
            <a:r>
              <a:rPr lang="zh-CN" altLang="en-US" dirty="0"/>
              <a:t>可寻址数据名</a:t>
            </a:r>
            <a:r>
              <a:rPr lang="en-US" altLang="zh-CN" dirty="0"/>
              <a:t>&gt;</a:t>
            </a:r>
          </a:p>
          <a:p>
            <a:pPr lvl="2"/>
            <a:r>
              <a:rPr lang="zh-CN" altLang="en-US" dirty="0"/>
              <a:t>可寻址数据包括：变量、数组元素、类对象等</a:t>
            </a:r>
            <a:endParaRPr lang="en-US" altLang="zh-CN" dirty="0"/>
          </a:p>
          <a:p>
            <a:pPr lvl="1"/>
            <a:r>
              <a:rPr lang="zh-CN" altLang="en-US" dirty="0"/>
              <a:t>作用于内存中一个</a:t>
            </a:r>
            <a:r>
              <a:rPr lang="zh-CN" altLang="en-US" dirty="0">
                <a:solidFill>
                  <a:srgbClr val="FF0000"/>
                </a:solidFill>
              </a:rPr>
              <a:t>可寻址</a:t>
            </a:r>
            <a:r>
              <a:rPr lang="zh-CN" altLang="en-US" dirty="0"/>
              <a:t>的数据</a:t>
            </a:r>
            <a:endParaRPr lang="en-US" altLang="zh-CN" dirty="0"/>
          </a:p>
          <a:p>
            <a:pPr lvl="1"/>
            <a:r>
              <a:rPr lang="zh-CN" altLang="en-US" dirty="0"/>
              <a:t>操作的结果是获得</a:t>
            </a:r>
            <a:r>
              <a:rPr lang="zh-CN" altLang="en-US" dirty="0">
                <a:solidFill>
                  <a:srgbClr val="FF0000"/>
                </a:solidFill>
              </a:rPr>
              <a:t>该数据的地址</a:t>
            </a:r>
            <a:endParaRPr lang="en-US" altLang="zh-CN" dirty="0">
              <a:solidFill>
                <a:srgbClr val="FF0000"/>
              </a:solidFill>
            </a:endParaRP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如下3处出现的*</a:t>
            </a:r>
            <a:r>
              <a:rPr lang="en-US" altLang="zh-CN" dirty="0"/>
              <a:t>pi，</a:t>
            </a:r>
            <a:r>
              <a:rPr lang="zh-CN" altLang="en-US" dirty="0"/>
              <a:t>其含义各不相同：</a:t>
            </a:r>
          </a:p>
          <a:p>
            <a:pPr algn="just">
              <a:buNone/>
            </a:pPr>
            <a:r>
              <a:rPr lang="en-US" altLang="zh-CN" sz="2800" dirty="0">
                <a:solidFill>
                  <a:srgbClr val="0000FF"/>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=23, *pi=&amp;</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lgn="just">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&lt;&lt;*pi;  </a:t>
            </a:r>
          </a:p>
          <a:p>
            <a:pPr algn="just">
              <a:buNone/>
            </a:pPr>
            <a:r>
              <a:rPr lang="en-US" altLang="zh-CN" sz="2800" b="1" dirty="0">
                <a:latin typeface="Courier New" pitchFamily="49" charset="0"/>
                <a:cs typeface="Courier New" pitchFamily="49" charset="0"/>
              </a:rPr>
              <a:t>    	*pi=56; </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pPr lvl="1"/>
            <a:r>
              <a:rPr lang="zh-CN" altLang="en-US" dirty="0">
                <a:solidFill>
                  <a:srgbClr val="00B050"/>
                </a:solidFill>
              </a:rPr>
              <a:t>第一行</a:t>
            </a:r>
            <a:r>
              <a:rPr lang="zh-CN" altLang="en-US" dirty="0"/>
              <a:t>的“*</a:t>
            </a:r>
            <a:r>
              <a:rPr lang="en-US" altLang="zh-CN" dirty="0"/>
              <a:t>pi”</a:t>
            </a:r>
            <a:r>
              <a:rPr lang="zh-CN" altLang="en-US" dirty="0"/>
              <a:t>处于变量说明处，是说明</a:t>
            </a:r>
            <a:r>
              <a:rPr lang="en-US" altLang="zh-CN" dirty="0"/>
              <a:t>pi</a:t>
            </a:r>
            <a:r>
              <a:rPr lang="zh-CN" altLang="en-US" dirty="0"/>
              <a:t>为“</a:t>
            </a:r>
            <a:r>
              <a:rPr lang="en-US" altLang="zh-CN" dirty="0" err="1"/>
              <a:t>int</a:t>
            </a:r>
            <a:r>
              <a:rPr lang="en-US" altLang="zh-CN" dirty="0"/>
              <a:t>*”</a:t>
            </a:r>
            <a:r>
              <a:rPr lang="zh-CN" altLang="en-US" dirty="0"/>
              <a:t>型变量，并同时将该指针变量初始化为</a:t>
            </a:r>
            <a:r>
              <a:rPr lang="en-US" altLang="zh-CN" dirty="0" err="1"/>
              <a:t>i</a:t>
            </a:r>
            <a:r>
              <a:rPr lang="zh-CN" altLang="en-US" dirty="0"/>
              <a:t>的地址。不可将此处的“*”理解为“取内容”运算，它与前面的</a:t>
            </a:r>
            <a:r>
              <a:rPr lang="en-US" altLang="zh-CN" dirty="0" err="1"/>
              <a:t>int</a:t>
            </a:r>
            <a:r>
              <a:rPr lang="zh-CN" altLang="en-US" dirty="0"/>
              <a:t>联合起来以说明</a:t>
            </a:r>
            <a:r>
              <a:rPr lang="en-US" altLang="zh-CN" dirty="0"/>
              <a:t>pi</a:t>
            </a:r>
            <a:r>
              <a:rPr lang="zh-CN" altLang="en-US" dirty="0"/>
              <a:t>为“</a:t>
            </a:r>
            <a:r>
              <a:rPr lang="en-US" altLang="zh-CN" dirty="0" err="1"/>
              <a:t>int</a:t>
            </a:r>
            <a:r>
              <a:rPr lang="en-US" altLang="zh-CN" dirty="0"/>
              <a:t>*”</a:t>
            </a:r>
            <a:r>
              <a:rPr lang="zh-CN" altLang="en-US" dirty="0"/>
              <a:t>型变量。</a:t>
            </a:r>
            <a:endParaRPr lang="en-US" altLang="zh-CN" dirty="0"/>
          </a:p>
          <a:p>
            <a:pPr lvl="1"/>
            <a:r>
              <a:rPr lang="zh-CN" altLang="en-US" dirty="0">
                <a:solidFill>
                  <a:srgbClr val="00B050"/>
                </a:solidFill>
              </a:rPr>
              <a:t>第二行</a:t>
            </a:r>
            <a:r>
              <a:rPr lang="zh-CN" altLang="en-US" dirty="0"/>
              <a:t>的“*</a:t>
            </a:r>
            <a:r>
              <a:rPr lang="en-US" altLang="zh-CN" dirty="0"/>
              <a:t>pi”</a:t>
            </a:r>
            <a:r>
              <a:rPr lang="zh-CN" altLang="en-US" dirty="0"/>
              <a:t>表示指针变量</a:t>
            </a:r>
            <a:r>
              <a:rPr lang="en-US" altLang="zh-CN" dirty="0"/>
              <a:t>pi</a:t>
            </a:r>
            <a:r>
              <a:rPr lang="zh-CN" altLang="en-US" dirty="0"/>
              <a:t>所指向的那一变量（即</a:t>
            </a:r>
            <a:r>
              <a:rPr lang="en-US" altLang="zh-CN" dirty="0" err="1"/>
              <a:t>i</a:t>
            </a:r>
            <a:r>
              <a:rPr lang="en-US" altLang="zh-CN" dirty="0"/>
              <a:t>）</a:t>
            </a:r>
            <a:r>
              <a:rPr lang="zh-CN" altLang="en-US" dirty="0"/>
              <a:t>的内容（*理解为“取内容”运算，使用其值）。</a:t>
            </a:r>
            <a:endParaRPr lang="en-US" altLang="zh-CN" dirty="0"/>
          </a:p>
          <a:p>
            <a:pPr lvl="1"/>
            <a:r>
              <a:rPr lang="zh-CN" altLang="en-US" dirty="0">
                <a:solidFill>
                  <a:srgbClr val="00B050"/>
                </a:solidFill>
              </a:rPr>
              <a:t>第三行</a:t>
            </a:r>
            <a:r>
              <a:rPr lang="zh-CN" altLang="en-US" dirty="0"/>
              <a:t>的“*</a:t>
            </a:r>
            <a:r>
              <a:rPr lang="en-US" altLang="zh-CN" dirty="0"/>
              <a:t>pi”</a:t>
            </a:r>
            <a:r>
              <a:rPr lang="zh-CN" altLang="en-US" dirty="0"/>
              <a:t>为左值（存储空间概念），表示要改变指针变量</a:t>
            </a:r>
            <a:r>
              <a:rPr lang="en-US" altLang="zh-CN" dirty="0"/>
              <a:t>pi</a:t>
            </a:r>
            <a:r>
              <a:rPr lang="zh-CN" altLang="en-US" dirty="0"/>
              <a:t>所指向的那一变量（即</a:t>
            </a:r>
            <a:r>
              <a:rPr lang="en-US" altLang="zh-CN" dirty="0" err="1"/>
              <a:t>i</a:t>
            </a:r>
            <a:r>
              <a:rPr lang="en-US" altLang="zh-CN" dirty="0"/>
              <a:t>）</a:t>
            </a:r>
            <a:r>
              <a:rPr lang="zh-CN" altLang="en-US" dirty="0"/>
              <a:t>空间中的内容（使用其存储空间）</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算术运算</a:t>
            </a:r>
            <a:endParaRPr lang="en-US" altLang="zh-CN" dirty="0"/>
          </a:p>
          <a:p>
            <a:pPr lvl="1"/>
            <a:r>
              <a:rPr lang="zh-CN" altLang="en-US" dirty="0"/>
              <a:t>当指针变量指向数组时，可以进行算术运算，包括</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p>
          <a:p>
            <a:pPr lvl="1" algn="just"/>
            <a:r>
              <a:rPr lang="zh-CN" altLang="en-US" dirty="0"/>
              <a:t>若</a:t>
            </a:r>
            <a:r>
              <a:rPr lang="en-US" altLang="zh-CN" dirty="0"/>
              <a:t>p</a:t>
            </a:r>
            <a:r>
              <a:rPr lang="zh-CN" altLang="en-US" dirty="0"/>
              <a:t>为指针，已指向数组的某一元素，则</a:t>
            </a:r>
            <a:r>
              <a:rPr lang="en-US" altLang="zh-CN" dirty="0" err="1"/>
              <a:t>p+i</a:t>
            </a:r>
            <a:r>
              <a:rPr lang="en-US" altLang="zh-CN" dirty="0"/>
              <a:t> (</a:t>
            </a:r>
            <a:r>
              <a:rPr lang="zh-CN" altLang="en-US" dirty="0"/>
              <a:t>或</a:t>
            </a:r>
            <a:r>
              <a:rPr lang="en-US" altLang="zh-CN" dirty="0"/>
              <a:t>p-</a:t>
            </a:r>
            <a:r>
              <a:rPr lang="en-US" altLang="zh-CN" dirty="0" err="1"/>
              <a:t>i</a:t>
            </a:r>
            <a:r>
              <a:rPr lang="en-US" altLang="zh-CN" dirty="0"/>
              <a:t>,</a:t>
            </a:r>
            <a:r>
              <a:rPr lang="zh-CN" altLang="en-US" dirty="0"/>
              <a:t>其中</a:t>
            </a:r>
            <a:r>
              <a:rPr lang="en-US" altLang="zh-CN" dirty="0" err="1"/>
              <a:t>i</a:t>
            </a:r>
            <a:r>
              <a:rPr lang="zh-CN" altLang="en-US" dirty="0"/>
              <a:t>为正整数)也为一指针，它指向当前</a:t>
            </a:r>
            <a:r>
              <a:rPr lang="en-US" altLang="zh-CN" dirty="0"/>
              <a:t>p</a:t>
            </a:r>
            <a:r>
              <a:rPr lang="zh-CN" altLang="en-US" dirty="0"/>
              <a:t>已指元素的后面(或前面)第</a:t>
            </a:r>
            <a:r>
              <a:rPr lang="en-US" altLang="zh-CN" dirty="0" err="1"/>
              <a:t>i</a:t>
            </a:r>
            <a:r>
              <a:rPr lang="zh-CN" altLang="en-US" dirty="0"/>
              <a:t>个元素</a:t>
            </a:r>
            <a:endParaRPr lang="en-US" altLang="zh-CN" dirty="0"/>
          </a:p>
          <a:p>
            <a:pPr algn="just">
              <a:lnSpc>
                <a:spcPct val="120000"/>
              </a:lnSpc>
              <a:buNone/>
            </a:pPr>
            <a:r>
              <a:rPr lang="en-US" altLang="zh-CN" sz="2800" dirty="0">
                <a:solidFill>
                  <a:srgbClr val="C00000"/>
                </a:solidFill>
              </a:rPr>
              <a:t>	</a:t>
            </a:r>
            <a:r>
              <a:rPr lang="en-US" altLang="zh-CN" sz="2800" b="1" dirty="0">
                <a:solidFill>
                  <a:srgbClr val="0000FF"/>
                </a:solidFill>
              </a:rPr>
              <a:t>  </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a[10];</a:t>
            </a:r>
            <a:r>
              <a:rPr lang="en-US" altLang="zh-CN" sz="2800" b="1" dirty="0"/>
              <a:t>  </a:t>
            </a:r>
          </a:p>
          <a:p>
            <a:pPr algn="just">
              <a:lnSpc>
                <a:spcPct val="120000"/>
              </a:lnSpc>
              <a:buNone/>
            </a:pPr>
            <a:r>
              <a:rPr lang="en-US" altLang="zh-CN" sz="2800" dirty="0">
                <a:solidFill>
                  <a:srgbClr val="0000FF"/>
                </a:solidFill>
              </a:rPr>
              <a:t>	</a:t>
            </a:r>
            <a:r>
              <a:rPr lang="en-US" altLang="zh-CN" sz="2400" dirty="0">
                <a:solidFill>
                  <a:srgbClr val="0000FF"/>
                </a:solidFill>
              </a:rPr>
              <a:t>  </a:t>
            </a:r>
            <a:r>
              <a:rPr lang="en-US" altLang="zh-CN" sz="2400" dirty="0">
                <a:solidFill>
                  <a:srgbClr val="00B050"/>
                </a:solidFill>
              </a:rPr>
              <a:t>/*</a:t>
            </a:r>
            <a:r>
              <a:rPr lang="zh-CN" altLang="en-US" sz="2400" dirty="0">
                <a:solidFill>
                  <a:srgbClr val="00B050"/>
                </a:solidFill>
              </a:rPr>
              <a:t>任一数组名字，如</a:t>
            </a:r>
            <a:r>
              <a:rPr lang="en-US" altLang="zh-CN" sz="2400" dirty="0">
                <a:solidFill>
                  <a:srgbClr val="00B050"/>
                </a:solidFill>
              </a:rPr>
              <a:t>a</a:t>
            </a:r>
            <a:r>
              <a:rPr lang="zh-CN" altLang="en-US" sz="2400" dirty="0">
                <a:solidFill>
                  <a:srgbClr val="00B050"/>
                </a:solidFill>
              </a:rPr>
              <a:t>，都是一个</a:t>
            </a:r>
            <a:r>
              <a:rPr lang="zh-CN" altLang="en-US" sz="2400" dirty="0">
                <a:solidFill>
                  <a:srgbClr val="FF0000"/>
                </a:solidFill>
              </a:rPr>
              <a:t>指针常量</a:t>
            </a:r>
            <a:r>
              <a:rPr lang="zh-CN" altLang="en-US" sz="2400" dirty="0">
                <a:solidFill>
                  <a:srgbClr val="00B050"/>
                </a:solidFill>
              </a:rPr>
              <a:t>, 代表数组的首地址（即首元素的地址）, 也即, </a:t>
            </a:r>
            <a:r>
              <a:rPr lang="en-US" altLang="zh-CN" sz="2400" dirty="0">
                <a:solidFill>
                  <a:srgbClr val="00B050"/>
                </a:solidFill>
              </a:rPr>
              <a:t>a</a:t>
            </a:r>
            <a:r>
              <a:rPr lang="zh-CN" altLang="en-US" sz="2400" dirty="0">
                <a:solidFill>
                  <a:srgbClr val="00B050"/>
                </a:solidFill>
              </a:rPr>
              <a:t>总等同于&amp;</a:t>
            </a:r>
            <a:r>
              <a:rPr lang="en-US" altLang="zh-CN" sz="2400" dirty="0">
                <a:solidFill>
                  <a:srgbClr val="00B050"/>
                </a:solidFill>
              </a:rPr>
              <a:t>a[0]*/</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13185"/>
            <a:ext cx="5356225" cy="1727783"/>
            <a:chOff x="1643042" y="3212518"/>
            <a:chExt cx="5356246" cy="1727791"/>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endParaRPr lang="zh-CN" altLang="en-US" b="1" dirty="0">
              <a:solidFill>
                <a:schemeClr val="bg1"/>
              </a:solidFill>
              <a:latin typeface="Courier New" pitchFamily="49" charset="0"/>
              <a:cs typeface="Courier New" pitchFamily="49" charset="0"/>
            </a:endParaRPr>
          </a:p>
        </p:txBody>
      </p:sp>
      <p:sp>
        <p:nvSpPr>
          <p:cNvPr id="39" name="五边形 27">
            <a:extLst>
              <a:ext uri="{FF2B5EF4-FFF2-40B4-BE49-F238E27FC236}">
                <a16:creationId xmlns="" xmlns:a16="http://schemas.microsoft.com/office/drawing/2014/main" id="{6A7D4A0B-0A44-4D80-9827-C271AD0D7368}"/>
              </a:ext>
            </a:extLst>
          </p:cNvPr>
          <p:cNvSpPr/>
          <p:nvPr/>
        </p:nvSpPr>
        <p:spPr bwMode="auto">
          <a:xfrm flipH="1">
            <a:off x="2040062" y="3266381"/>
            <a:ext cx="4957763" cy="792161"/>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1" name="椭圆 50">
            <a:extLst>
              <a:ext uri="{FF2B5EF4-FFF2-40B4-BE49-F238E27FC236}">
                <a16:creationId xmlns="" xmlns:a16="http://schemas.microsoft.com/office/drawing/2014/main" id="{07851578-E2AD-4989-AAFD-FCC72B63A586}"/>
              </a:ext>
            </a:extLst>
          </p:cNvPr>
          <p:cNvSpPr>
            <a:spLocks noChangeAspect="1"/>
          </p:cNvSpPr>
          <p:nvPr/>
        </p:nvSpPr>
        <p:spPr bwMode="auto">
          <a:xfrm>
            <a:off x="1644775" y="3272731"/>
            <a:ext cx="788987" cy="7889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TextBox 44">
            <a:extLst>
              <a:ext uri="{FF2B5EF4-FFF2-40B4-BE49-F238E27FC236}">
                <a16:creationId xmlns="" xmlns:a16="http://schemas.microsoft.com/office/drawing/2014/main" id="{78BF3668-0E71-4F72-86B3-A85C178D55D2}"/>
              </a:ext>
            </a:extLst>
          </p:cNvPr>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endParaRPr lang="zh-CN" altLang="en-US" b="1" dirty="0">
              <a:solidFill>
                <a:schemeClr val="bg1"/>
              </a:solidFill>
              <a:latin typeface="Courier New" pitchFamily="49" charset="0"/>
              <a:cs typeface="Courier New" pitchFamily="49" charset="0"/>
            </a:endParaRPr>
          </a:p>
        </p:txBody>
      </p:sp>
      <p:pic>
        <p:nvPicPr>
          <p:cNvPr id="53" name="图片 22" descr="NANKAI.png">
            <a:extLst>
              <a:ext uri="{FF2B5EF4-FFF2-40B4-BE49-F238E27FC236}">
                <a16:creationId xmlns="" xmlns:a16="http://schemas.microsoft.com/office/drawing/2014/main" id="{353D80E0-BCFE-4911-9025-64446F8E5CEC}"/>
              </a:ext>
            </a:extLst>
          </p:cNvPr>
          <p:cNvPicPr>
            <a:picLocks noChangeAspect="1"/>
          </p:cNvPicPr>
          <p:nvPr/>
        </p:nvPicPr>
        <p:blipFill>
          <a:blip r:embed="rId3" cstate="print"/>
          <a:srcRect/>
          <a:stretch>
            <a:fillRect/>
          </a:stretch>
        </p:blipFill>
        <p:spPr bwMode="auto">
          <a:xfrm>
            <a:off x="1641600" y="3274321"/>
            <a:ext cx="788984" cy="78898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a:xfrm>
            <a:off x="457200" y="1844824"/>
            <a:ext cx="8229600" cy="4584551"/>
          </a:xfrm>
        </p:spPr>
        <p:txBody>
          <a:bodyPr/>
          <a:lstStyle/>
          <a:p>
            <a:pPr algn="just">
              <a:lnSpc>
                <a:spcPct val="75000"/>
              </a:lnSpc>
              <a:buNone/>
            </a:pPr>
            <a:r>
              <a:rPr lang="en-US" altLang="zh-CN" sz="2800" dirty="0"/>
              <a:t>	</a:t>
            </a:r>
            <a:r>
              <a:rPr lang="zh-CN" altLang="en-US" sz="2800" dirty="0"/>
              <a:t>无论何时, 下述两种表示数组元素</a:t>
            </a:r>
            <a:r>
              <a:rPr lang="en-US" altLang="zh-CN" sz="2800" dirty="0"/>
              <a:t>a[</a:t>
            </a:r>
            <a:r>
              <a:rPr lang="en-US" altLang="zh-CN" sz="2800" dirty="0" err="1"/>
              <a:t>i</a:t>
            </a:r>
            <a:r>
              <a:rPr lang="en-US" altLang="zh-CN" sz="2800" dirty="0"/>
              <a:t>]</a:t>
            </a:r>
            <a:r>
              <a:rPr lang="zh-CN" altLang="en-US" sz="2800" dirty="0"/>
              <a:t>的方式总是相同的：</a:t>
            </a:r>
          </a:p>
          <a:p>
            <a:pPr algn="just">
              <a:lnSpc>
                <a:spcPct val="75000"/>
              </a:lnSpc>
              <a:buNone/>
            </a:pPr>
            <a:r>
              <a:rPr lang="zh-CN" altLang="en-US" sz="2800" dirty="0"/>
              <a:t>		</a:t>
            </a:r>
            <a:r>
              <a:rPr lang="en-US" altLang="zh-CN" sz="2800" b="1" dirty="0">
                <a:latin typeface="Courier New" pitchFamily="49" charset="0"/>
                <a:cs typeface="Courier New" pitchFamily="49" charset="0"/>
              </a:rPr>
              <a:t>a[0] &lt;==&gt; *a     </a:t>
            </a:r>
          </a:p>
          <a:p>
            <a:pPr algn="just">
              <a:lnSpc>
                <a:spcPct val="75000"/>
              </a:lnSpc>
              <a:buNone/>
            </a:pPr>
            <a:r>
              <a:rPr lang="en-US" altLang="zh-CN" sz="2800" b="1" dirty="0">
                <a:latin typeface="Courier New" pitchFamily="49" charset="0"/>
                <a:cs typeface="Courier New" pitchFamily="49" charset="0"/>
              </a:rPr>
              <a:t>		a[1] &lt;==&gt; *(a+1) </a:t>
            </a:r>
          </a:p>
          <a:p>
            <a:pPr algn="just">
              <a:lnSpc>
                <a:spcPct val="75000"/>
              </a:lnSpc>
              <a:buNone/>
            </a:pPr>
            <a:r>
              <a:rPr lang="en-US" altLang="zh-CN" sz="2800" b="1" dirty="0">
                <a:latin typeface="Courier New" pitchFamily="49" charset="0"/>
                <a:cs typeface="Courier New" pitchFamily="49" charset="0"/>
              </a:rPr>
              <a:t>		...</a:t>
            </a:r>
          </a:p>
          <a:p>
            <a:pPr algn="just">
              <a:lnSpc>
                <a:spcPct val="75000"/>
              </a:lnSpc>
              <a:buNone/>
            </a:pPr>
            <a:r>
              <a:rPr lang="en-US" altLang="zh-CN" sz="2800" b="1" dirty="0">
                <a:latin typeface="Courier New" pitchFamily="49" charset="0"/>
                <a:cs typeface="Courier New" pitchFamily="49" charset="0"/>
              </a:rPr>
              <a:t>		a[9] &lt;==&gt; *(a+9)</a:t>
            </a:r>
            <a:r>
              <a:rPr lang="en-US" altLang="zh-CN" sz="2800" b="1" dirty="0">
                <a:latin typeface="Times New Roman"/>
              </a:rPr>
              <a:t> 	</a:t>
            </a:r>
          </a:p>
          <a:p>
            <a:pPr algn="just">
              <a:lnSpc>
                <a:spcPct val="75000"/>
              </a:lnSpc>
              <a:buNone/>
            </a:pPr>
            <a:r>
              <a:rPr lang="en-US" altLang="zh-CN" sz="2800" dirty="0">
                <a:latin typeface="Times New Roman"/>
              </a:rPr>
              <a:t>	</a:t>
            </a:r>
            <a:r>
              <a:rPr lang="zh-CN" altLang="en-US" sz="2800" dirty="0"/>
              <a:t>另外，下述两种表示数组元素</a:t>
            </a:r>
            <a:r>
              <a:rPr lang="en-US" altLang="zh-CN" sz="2800" dirty="0"/>
              <a:t>a[</a:t>
            </a:r>
            <a:r>
              <a:rPr lang="en-US" altLang="zh-CN" sz="2800" dirty="0" err="1"/>
              <a:t>i</a:t>
            </a:r>
            <a:r>
              <a:rPr lang="en-US" altLang="zh-CN" sz="2800" dirty="0"/>
              <a:t>]</a:t>
            </a:r>
            <a:r>
              <a:rPr lang="zh-CN" altLang="en-US" sz="2800" dirty="0"/>
              <a:t>之地址的方式也总是相同的：</a:t>
            </a:r>
          </a:p>
          <a:p>
            <a:pPr algn="just">
              <a:lnSpc>
                <a:spcPct val="75000"/>
              </a:lnSpc>
              <a:buNone/>
            </a:pPr>
            <a:r>
              <a:rPr lang="zh-CN" altLang="en-US" sz="2800" dirty="0"/>
              <a:t>		</a:t>
            </a:r>
            <a:r>
              <a:rPr lang="zh-CN" altLang="en-US" sz="2800" b="1" dirty="0">
                <a:latin typeface="Courier New" pitchFamily="49" charset="0"/>
                <a:cs typeface="Courier New" pitchFamily="49" charset="0"/>
              </a:rPr>
              <a:t>&amp;</a:t>
            </a:r>
            <a:r>
              <a:rPr lang="en-US" altLang="zh-CN" sz="2800" b="1" dirty="0">
                <a:latin typeface="Courier New" pitchFamily="49" charset="0"/>
                <a:cs typeface="Courier New" pitchFamily="49" charset="0"/>
              </a:rPr>
              <a:t>a[0] &lt;==&gt; a   </a:t>
            </a:r>
          </a:p>
          <a:p>
            <a:pPr algn="just">
              <a:lnSpc>
                <a:spcPct val="75000"/>
              </a:lnSpc>
              <a:buNone/>
            </a:pPr>
            <a:r>
              <a:rPr lang="en-US" altLang="zh-CN" sz="2800" b="1" dirty="0">
                <a:latin typeface="Courier New" pitchFamily="49" charset="0"/>
                <a:cs typeface="Courier New" pitchFamily="49" charset="0"/>
              </a:rPr>
              <a:t>		&amp;a[1] &lt;==&gt; a+1 </a:t>
            </a:r>
          </a:p>
          <a:p>
            <a:pPr algn="just">
              <a:lnSpc>
                <a:spcPct val="75000"/>
              </a:lnSpc>
              <a:buNone/>
            </a:pPr>
            <a:r>
              <a:rPr lang="en-US" altLang="zh-CN" sz="2800" b="1" dirty="0">
                <a:latin typeface="Courier New" pitchFamily="49" charset="0"/>
                <a:cs typeface="Courier New" pitchFamily="49" charset="0"/>
              </a:rPr>
              <a:t>		...</a:t>
            </a:r>
          </a:p>
          <a:p>
            <a:pPr algn="just">
              <a:lnSpc>
                <a:spcPct val="75000"/>
              </a:lnSpc>
              <a:buNone/>
            </a:pPr>
            <a:r>
              <a:rPr lang="en-US" altLang="zh-CN" sz="2800" b="1" dirty="0">
                <a:latin typeface="Courier New" pitchFamily="49" charset="0"/>
                <a:cs typeface="Courier New" pitchFamily="49" charset="0"/>
              </a:rPr>
              <a:t>		&amp;a[9] &lt;==&gt; a+9</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8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6.3】</a:t>
            </a:r>
            <a:r>
              <a:rPr lang="zh-CN" altLang="en-US" dirty="0">
                <a:solidFill>
                  <a:srgbClr val="C00000"/>
                </a:solidFill>
              </a:rPr>
              <a:t>指针变量与数组的联系</a:t>
            </a:r>
            <a:endParaRPr lang="en-US" altLang="zh-CN" dirty="0">
              <a:solidFill>
                <a:srgbClr val="C00000"/>
              </a:solidFill>
            </a:endParaRPr>
          </a:p>
          <a:p>
            <a:pPr algn="just">
              <a:lnSpc>
                <a:spcPct val="80000"/>
              </a:lnSpc>
              <a:buNone/>
            </a:pPr>
            <a:r>
              <a:rPr lang="en-US" altLang="zh-CN" dirty="0">
                <a:solidFill>
                  <a:srgbClr val="008000"/>
                </a:solidFill>
              </a:rPr>
              <a:t>	</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a[10]; </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*pa=a;  </a:t>
            </a:r>
          </a:p>
          <a:p>
            <a:pPr algn="just">
              <a:lnSpc>
                <a:spcPct val="80000"/>
              </a:lnSpc>
              <a:buNone/>
            </a:pPr>
            <a:r>
              <a:rPr lang="en-US" altLang="zh-CN" dirty="0">
                <a:solidFill>
                  <a:srgbClr val="0000FF"/>
                </a:solidFill>
              </a:rPr>
              <a:t>  </a:t>
            </a:r>
            <a:r>
              <a:rPr lang="en-US" altLang="zh-CN" dirty="0">
                <a:solidFill>
                  <a:srgbClr val="00B050"/>
                </a:solidFill>
              </a:rPr>
              <a:t>/*pa</a:t>
            </a:r>
            <a:r>
              <a:rPr lang="zh-CN" altLang="en-US" dirty="0">
                <a:solidFill>
                  <a:srgbClr val="00B050"/>
                </a:solidFill>
              </a:rPr>
              <a:t>为变量指针，此时</a:t>
            </a:r>
            <a:r>
              <a:rPr lang="en-US" altLang="zh-CN" dirty="0">
                <a:solidFill>
                  <a:srgbClr val="00B050"/>
                </a:solidFill>
              </a:rPr>
              <a:t>pa</a:t>
            </a:r>
            <a:r>
              <a:rPr lang="zh-CN" altLang="en-US" dirty="0">
                <a:solidFill>
                  <a:srgbClr val="00B050"/>
                </a:solidFill>
              </a:rPr>
              <a:t>与</a:t>
            </a:r>
            <a:r>
              <a:rPr lang="en-US" altLang="zh-CN" dirty="0">
                <a:solidFill>
                  <a:srgbClr val="00B050"/>
                </a:solidFill>
              </a:rPr>
              <a:t>a</a:t>
            </a:r>
            <a:r>
              <a:rPr lang="zh-CN" altLang="en-US" dirty="0">
                <a:solidFill>
                  <a:srgbClr val="00B050"/>
                </a:solidFill>
              </a:rPr>
              <a:t>均指向数组</a:t>
            </a:r>
            <a:r>
              <a:rPr lang="en-US" altLang="zh-CN" dirty="0">
                <a:solidFill>
                  <a:srgbClr val="00B050"/>
                </a:solidFill>
              </a:rPr>
              <a:t>a</a:t>
            </a:r>
            <a:r>
              <a:rPr lang="zh-CN" altLang="en-US" dirty="0">
                <a:solidFill>
                  <a:srgbClr val="00B050"/>
                </a:solidFill>
              </a:rPr>
              <a:t>的首元素 </a:t>
            </a:r>
            <a:r>
              <a:rPr lang="en-US" altLang="zh-CN" dirty="0">
                <a:solidFill>
                  <a:srgbClr val="00B050"/>
                </a:solidFill>
              </a:rPr>
              <a:t>*/</a:t>
            </a:r>
            <a:endParaRPr lang="zh-CN" altLang="en-US" dirty="0">
              <a:solidFill>
                <a:srgbClr val="0000FF"/>
              </a:solidFill>
            </a:endParaRPr>
          </a:p>
          <a:p>
            <a:pPr algn="just">
              <a:lnSpc>
                <a:spcPct val="80000"/>
              </a:lnSpc>
              <a:buNone/>
            </a:pPr>
            <a:r>
              <a:rPr lang="en-US" altLang="zh-CN" dirty="0">
                <a:solidFill>
                  <a:srgbClr val="0000FF"/>
                </a:solidFill>
              </a:rPr>
              <a:t>	</a:t>
            </a:r>
            <a:r>
              <a:rPr lang="zh-CN" altLang="en-US" dirty="0"/>
              <a:t>下述三种表示数组元素</a:t>
            </a:r>
            <a:r>
              <a:rPr lang="en-US" altLang="zh-CN" dirty="0"/>
              <a:t>a[</a:t>
            </a:r>
            <a:r>
              <a:rPr lang="en-US" altLang="zh-CN" dirty="0" err="1"/>
              <a:t>i</a:t>
            </a:r>
            <a:r>
              <a:rPr lang="en-US" altLang="zh-CN" dirty="0"/>
              <a:t>]</a:t>
            </a:r>
            <a:r>
              <a:rPr lang="zh-CN" altLang="en-US" dirty="0"/>
              <a:t>的方式是等同的：</a:t>
            </a:r>
          </a:p>
          <a:p>
            <a:pPr algn="just">
              <a:lnSpc>
                <a:spcPct val="80000"/>
              </a:lnSpc>
              <a:buNone/>
            </a:pPr>
            <a:r>
              <a:rPr lang="en-US" altLang="zh-CN" dirty="0">
                <a:solidFill>
                  <a:srgbClr val="0000FF"/>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a[0]</a:t>
            </a:r>
            <a:r>
              <a:rPr lang="en-US" altLang="zh-CN" b="1" dirty="0">
                <a:solidFill>
                  <a:schemeClr val="hlink"/>
                </a:solidFill>
                <a:latin typeface="Courier New" pitchFamily="49" charset="0"/>
                <a:cs typeface="Courier New" pitchFamily="49" charset="0"/>
              </a:rPr>
              <a:t> &lt;==&gt; </a:t>
            </a:r>
            <a:r>
              <a:rPr lang="en-US" altLang="zh-CN" b="1" dirty="0">
                <a:solidFill>
                  <a:srgbClr val="C00000"/>
                </a:solidFill>
                <a:latin typeface="Courier New" pitchFamily="49" charset="0"/>
                <a:cs typeface="Courier New" pitchFamily="49" charset="0"/>
              </a:rPr>
              <a:t>*a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a[1]</a:t>
            </a:r>
            <a:r>
              <a:rPr lang="en-US" altLang="zh-CN" b="1" dirty="0">
                <a:solidFill>
                  <a:schemeClr val="hlink"/>
                </a:solidFill>
                <a:latin typeface="Courier New" pitchFamily="49" charset="0"/>
                <a:cs typeface="Courier New" pitchFamily="49" charset="0"/>
              </a:rPr>
              <a:t> &lt;==&gt; </a:t>
            </a:r>
            <a:r>
              <a:rPr lang="en-US" altLang="zh-CN" b="1" dirty="0">
                <a:solidFill>
                  <a:srgbClr val="C00000"/>
                </a:solidFill>
                <a:latin typeface="Courier New" pitchFamily="49" charset="0"/>
                <a:cs typeface="Courier New" pitchFamily="49" charset="0"/>
              </a:rPr>
              <a:t>*(a+1)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*(pa+1)</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a[9]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*(a+9)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*(pa+9)</a:t>
            </a:r>
            <a:endParaRPr lang="zh-CN" altLang="en-US" b="1" dirty="0">
              <a:solidFill>
                <a:srgbClr val="002060"/>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1" y="1412776"/>
            <a:ext cx="8424936" cy="4500562"/>
          </a:xfrm>
        </p:spPr>
        <p:txBody>
          <a:bodyPr/>
          <a:lstStyle/>
          <a:p>
            <a:pPr algn="just">
              <a:buNone/>
            </a:pPr>
            <a:r>
              <a:rPr lang="en-US" altLang="zh-CN" dirty="0">
                <a:solidFill>
                  <a:srgbClr val="0000FF"/>
                </a:solidFill>
              </a:rPr>
              <a:t>	</a:t>
            </a:r>
            <a:r>
              <a:rPr lang="zh-CN" altLang="en-US" dirty="0">
                <a:solidFill>
                  <a:srgbClr val="0000FF"/>
                </a:solidFill>
              </a:rPr>
              <a:t>下述三种表示数组元素</a:t>
            </a:r>
            <a:r>
              <a:rPr lang="en-US" altLang="zh-CN" dirty="0">
                <a:solidFill>
                  <a:srgbClr val="0000FF"/>
                </a:solidFill>
              </a:rPr>
              <a:t>a[</a:t>
            </a:r>
            <a:r>
              <a:rPr lang="en-US" altLang="zh-CN" dirty="0" err="1">
                <a:solidFill>
                  <a:srgbClr val="0000FF"/>
                </a:solidFill>
              </a:rPr>
              <a:t>i</a:t>
            </a:r>
            <a:r>
              <a:rPr lang="en-US" altLang="zh-CN" dirty="0">
                <a:solidFill>
                  <a:srgbClr val="0000FF"/>
                </a:solidFill>
              </a:rPr>
              <a:t>]</a:t>
            </a:r>
            <a:r>
              <a:rPr lang="zh-CN" altLang="en-US" dirty="0">
                <a:solidFill>
                  <a:srgbClr val="0000FF"/>
                </a:solidFill>
              </a:rPr>
              <a:t>之地址的方式也是等同的：</a:t>
            </a:r>
            <a:endParaRPr lang="zh-CN" altLang="en-US" dirty="0">
              <a:solidFill>
                <a:schemeClr val="hlink"/>
              </a:solidFill>
            </a:endParaRPr>
          </a:p>
          <a:p>
            <a:pPr algn="just">
              <a:buNone/>
            </a:pPr>
            <a:r>
              <a:rPr lang="zh-CN" altLang="en-US" dirty="0">
                <a:solidFill>
                  <a:srgbClr val="0000FF"/>
                </a:solidFill>
              </a:rPr>
              <a:t>		</a:t>
            </a:r>
            <a:r>
              <a:rPr lang="zh-CN" altLang="en-US" b="1" dirty="0">
                <a:solidFill>
                  <a:schemeClr val="tx2"/>
                </a:solidFill>
                <a:latin typeface="Courier New" pitchFamily="49" charset="0"/>
                <a:cs typeface="Courier New" pitchFamily="49" charset="0"/>
              </a:rPr>
              <a:t>&amp;</a:t>
            </a:r>
            <a:r>
              <a:rPr lang="en-US" altLang="zh-CN" b="1" dirty="0">
                <a:solidFill>
                  <a:schemeClr val="tx2"/>
                </a:solidFill>
                <a:latin typeface="Courier New" pitchFamily="49" charset="0"/>
                <a:cs typeface="Courier New" pitchFamily="49" charset="0"/>
              </a:rPr>
              <a:t>a[0]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&amp;a[1]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a+1</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pa+1</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&amp;a[9]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a+9</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pa+9</a:t>
            </a:r>
            <a:r>
              <a:rPr lang="en-US" altLang="zh-CN" b="1" dirty="0">
                <a:solidFill>
                  <a:srgbClr val="0000FF"/>
                </a:solidFill>
                <a:latin typeface="Courier New" pitchFamily="49" charset="0"/>
                <a:cs typeface="Courier New" pitchFamily="49" charset="0"/>
              </a:rPr>
              <a:t>	</a:t>
            </a:r>
            <a:endParaRPr lang="en-US" altLang="zh-CN" b="1" dirty="0">
              <a:solidFill>
                <a:schemeClr val="hlink"/>
              </a:solidFill>
              <a:latin typeface="Courier New" pitchFamily="49" charset="0"/>
              <a:cs typeface="Courier New" pitchFamily="49" charset="0"/>
            </a:endParaRPr>
          </a:p>
          <a:p>
            <a:pPr algn="just">
              <a:buNone/>
            </a:pPr>
            <a:r>
              <a:rPr lang="en-US" altLang="zh-CN" dirty="0">
                <a:solidFill>
                  <a:srgbClr val="0000FF"/>
                </a:solidFill>
              </a:rPr>
              <a:t>  </a:t>
            </a:r>
            <a:r>
              <a:rPr lang="zh-CN" altLang="en-US" dirty="0">
                <a:solidFill>
                  <a:srgbClr val="0000FF"/>
                </a:solidFill>
              </a:rPr>
              <a:t>而 </a:t>
            </a:r>
            <a:r>
              <a:rPr lang="en-US" altLang="zh-CN" b="1" dirty="0">
                <a:solidFill>
                  <a:srgbClr val="0000FF"/>
                </a:solidFill>
                <a:latin typeface="Courier New" pitchFamily="49" charset="0"/>
                <a:cs typeface="Courier New" pitchFamily="49" charset="0"/>
              </a:rPr>
              <a:t>pa+=3; </a:t>
            </a:r>
            <a:r>
              <a:rPr lang="zh-CN" altLang="en-US" b="1" dirty="0">
                <a:solidFill>
                  <a:srgbClr val="0000FF"/>
                </a:solidFill>
              </a:rPr>
              <a:t>及 </a:t>
            </a:r>
            <a:r>
              <a:rPr lang="en-US" altLang="zh-CN" b="1" dirty="0">
                <a:solidFill>
                  <a:srgbClr val="0000FF"/>
                </a:solidFill>
                <a:latin typeface="Courier New" pitchFamily="49" charset="0"/>
                <a:cs typeface="Courier New" pitchFamily="49" charset="0"/>
              </a:rPr>
              <a:t>pa--; </a:t>
            </a:r>
            <a:r>
              <a:rPr lang="zh-CN" altLang="en-US" b="1" dirty="0">
                <a:solidFill>
                  <a:srgbClr val="0000FF"/>
                </a:solidFill>
              </a:rPr>
              <a:t>也都为正确的句子(但，</a:t>
            </a:r>
            <a:r>
              <a:rPr lang="en-US" altLang="zh-CN" b="1" dirty="0">
                <a:solidFill>
                  <a:srgbClr val="0000FF"/>
                </a:solidFill>
                <a:latin typeface="Courier New" pitchFamily="49" charset="0"/>
                <a:cs typeface="Courier New" pitchFamily="49" charset="0"/>
              </a:rPr>
              <a:t>a+=3; </a:t>
            </a:r>
            <a:r>
              <a:rPr lang="zh-CN" altLang="en-US" b="1" dirty="0">
                <a:solidFill>
                  <a:srgbClr val="0000FF"/>
                </a:solidFill>
              </a:rPr>
              <a:t>及 </a:t>
            </a:r>
            <a:r>
              <a:rPr lang="en-US" altLang="zh-CN" b="1" dirty="0">
                <a:solidFill>
                  <a:srgbClr val="0000FF"/>
                </a:solidFill>
                <a:latin typeface="Courier New" pitchFamily="49" charset="0"/>
                <a:cs typeface="Courier New" pitchFamily="49" charset="0"/>
              </a:rPr>
              <a:t>a--; </a:t>
            </a:r>
            <a:r>
              <a:rPr lang="zh-CN" altLang="en-US" dirty="0">
                <a:solidFill>
                  <a:srgbClr val="0000FF"/>
                </a:solidFill>
              </a:rPr>
              <a:t>却都是不正确的句子! 为什么?)</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指针变量之间的算术运算</a:t>
            </a:r>
            <a:endParaRPr lang="en-US" altLang="zh-CN" dirty="0"/>
          </a:p>
          <a:p>
            <a:pPr lvl="1"/>
            <a:r>
              <a:rPr lang="zh-CN" altLang="en-US" dirty="0"/>
              <a:t>若</a:t>
            </a:r>
            <a:r>
              <a:rPr lang="en-US" altLang="zh-CN" dirty="0" err="1"/>
              <a:t>p,q</a:t>
            </a:r>
            <a:r>
              <a:rPr lang="zh-CN" altLang="en-US" dirty="0"/>
              <a:t>都为同类型的指针,则</a:t>
            </a:r>
            <a:r>
              <a:rPr lang="en-US" altLang="zh-CN" dirty="0"/>
              <a:t>p-q</a:t>
            </a:r>
            <a:r>
              <a:rPr lang="zh-CN" altLang="en-US" dirty="0"/>
              <a:t>为</a:t>
            </a:r>
            <a:r>
              <a:rPr lang="en-US" altLang="zh-CN" dirty="0"/>
              <a:t>p</a:t>
            </a:r>
            <a:r>
              <a:rPr lang="zh-CN" altLang="en-US" dirty="0"/>
              <a:t>与</a:t>
            </a:r>
            <a:r>
              <a:rPr lang="en-US" altLang="zh-CN" dirty="0"/>
              <a:t>q</a:t>
            </a:r>
            <a:r>
              <a:rPr lang="zh-CN" altLang="en-US" dirty="0"/>
              <a:t>之间的数据项数(当</a:t>
            </a:r>
            <a:r>
              <a:rPr lang="en-US" altLang="zh-CN" dirty="0" err="1"/>
              <a:t>p,q</a:t>
            </a:r>
            <a:r>
              <a:rPr lang="zh-CN" altLang="en-US" dirty="0"/>
              <a:t>指向同一数组时,结果有意义)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关系运算</a:t>
            </a:r>
            <a:endParaRPr lang="en-US" altLang="zh-CN" dirty="0"/>
          </a:p>
          <a:p>
            <a:pPr lvl="1"/>
            <a:r>
              <a:rPr lang="zh-CN" altLang="en-US" dirty="0"/>
              <a:t>若</a:t>
            </a:r>
            <a:r>
              <a:rPr lang="en-US" altLang="zh-CN" dirty="0" err="1"/>
              <a:t>p,q</a:t>
            </a:r>
            <a:r>
              <a:rPr lang="zh-CN" altLang="en-US" dirty="0"/>
              <a:t>都为同类型的指针，可进行关系运算</a:t>
            </a:r>
            <a:endParaRPr lang="en-US" altLang="zh-CN" dirty="0"/>
          </a:p>
          <a:p>
            <a:pPr lvl="2"/>
            <a:r>
              <a:rPr lang="zh-CN" altLang="en-US" dirty="0"/>
              <a:t>相等或不相等</a:t>
            </a:r>
            <a:endParaRPr lang="en-US" altLang="zh-CN" dirty="0"/>
          </a:p>
          <a:p>
            <a:pPr lvl="3"/>
            <a:r>
              <a:rPr lang="zh-CN" altLang="en-US" dirty="0"/>
              <a:t>根据指针指向的地址判断</a:t>
            </a:r>
            <a:endParaRPr lang="en-US" altLang="zh-CN" dirty="0"/>
          </a:p>
          <a:p>
            <a:pPr lvl="3"/>
            <a:r>
              <a:rPr lang="zh-CN" altLang="en-US" dirty="0"/>
              <a:t>与</a:t>
            </a:r>
            <a:r>
              <a:rPr lang="en-US" altLang="zh-CN" dirty="0"/>
              <a:t>NULL</a:t>
            </a:r>
            <a:r>
              <a:rPr lang="zh-CN" altLang="en-US" dirty="0"/>
              <a:t>进行比较</a:t>
            </a:r>
            <a:endParaRPr lang="en-US" altLang="zh-CN" dirty="0"/>
          </a:p>
          <a:p>
            <a:pPr lvl="2"/>
            <a:r>
              <a:rPr lang="zh-CN" altLang="en-US" dirty="0"/>
              <a:t>数组指针可以进行</a:t>
            </a:r>
            <a:r>
              <a:rPr lang="en-US" altLang="zh-CN" dirty="0"/>
              <a:t>6</a:t>
            </a:r>
            <a:r>
              <a:rPr lang="zh-CN" altLang="en-US" dirty="0"/>
              <a:t>种比较运算(通常用于</a:t>
            </a:r>
            <a:r>
              <a:rPr lang="en-US" altLang="zh-CN" dirty="0" err="1"/>
              <a:t>p,q</a:t>
            </a:r>
            <a:r>
              <a:rPr lang="zh-CN" altLang="en-US" dirty="0"/>
              <a:t>指向同一数组的情况，靠前者其指针值小)</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80405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6.4】</a:t>
            </a:r>
            <a:r>
              <a:rPr lang="zh-CN" altLang="en-US" dirty="0">
                <a:solidFill>
                  <a:srgbClr val="C00000"/>
                </a:solidFill>
              </a:rPr>
              <a:t>分析程序的运行结果</a:t>
            </a:r>
            <a:r>
              <a:rPr lang="en-US" altLang="zh-CN" dirty="0"/>
              <a:t>	</a:t>
            </a:r>
          </a:p>
          <a:p>
            <a:pPr lvl="1"/>
            <a:endParaRPr lang="en-US" altLang="zh-CN" dirty="0"/>
          </a:p>
        </p:txBody>
      </p:sp>
      <p:sp>
        <p:nvSpPr>
          <p:cNvPr id="6" name="矩形 5"/>
          <p:cNvSpPr/>
          <p:nvPr/>
        </p:nvSpPr>
        <p:spPr>
          <a:xfrm>
            <a:off x="473220" y="1742221"/>
            <a:ext cx="8215338" cy="4745915"/>
          </a:xfrm>
          <a:prstGeom prst="rect">
            <a:avLst/>
          </a:prstGeom>
        </p:spPr>
        <p:txBody>
          <a:bodyPr wrap="square">
            <a:spAutoFit/>
          </a:bodyPr>
          <a:lstStyle/>
          <a:p>
            <a:pPr eaLnBrk="1" hangingPunct="1">
              <a:lnSpc>
                <a:spcPct val="90000"/>
              </a:lnSpc>
              <a:buFont typeface="Wingdings" pitchFamily="2" charset="2"/>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pPr eaLnBrk="1" hangingPunct="1">
              <a:lnSpc>
                <a:spcPct val="90000"/>
              </a:lnSpc>
              <a:buFont typeface="Wingdings" pitchFamily="2" charset="2"/>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=3,j=6,*pi,*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pi = &amp;</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 &amp;j;</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="&lt;&lt;*pi&lt;&lt;", "&lt;&lt;*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*pi = 123;	</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 *pi + 2;</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="&lt;&lt;*pi&lt;&lt;", "&lt;&lt;*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 </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chemeClr val="accent6">
                    <a:lumMod val="75000"/>
                  </a:schemeClr>
                </a:solidFill>
              </a:rPr>
              <a:t>运行结果：</a:t>
            </a:r>
            <a:endParaRPr lang="en-US" altLang="zh-CN" dirty="0">
              <a:solidFill>
                <a:schemeClr val="accent6">
                  <a:lumMod val="75000"/>
                </a:schemeClr>
              </a:solidFill>
            </a:endParaRPr>
          </a:p>
          <a:p>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=3, 6</a:t>
            </a:r>
          </a:p>
          <a:p>
            <a:pPr algn="just">
              <a:lnSpc>
                <a:spcPct val="120000"/>
              </a:lnSpc>
              <a:buNone/>
            </a:pPr>
            <a:r>
              <a:rPr lang="en-US" altLang="zh-CN" b="1" dirty="0">
                <a:latin typeface="Courier New" pitchFamily="49" charset="0"/>
                <a:cs typeface="Courier New" pitchFamily="49" charset="0"/>
              </a:rPr>
              <a:t>	*pi,*</a:t>
            </a:r>
            <a:r>
              <a:rPr lang="en-US" altLang="zh-CN" b="1" dirty="0" err="1">
                <a:latin typeface="Courier New" pitchFamily="49" charset="0"/>
                <a:cs typeface="Courier New" pitchFamily="49" charset="0"/>
              </a:rPr>
              <a:t>pj</a:t>
            </a:r>
            <a:r>
              <a:rPr lang="en-US" altLang="zh-CN" b="1" dirty="0">
                <a:latin typeface="Courier New" pitchFamily="49" charset="0"/>
                <a:cs typeface="Courier New" pitchFamily="49" charset="0"/>
              </a:rPr>
              <a:t>=3, 6</a:t>
            </a:r>
          </a:p>
          <a:p>
            <a:pPr algn="just">
              <a:lnSpc>
                <a:spcPct val="120000"/>
              </a:lnSpc>
              <a:buNone/>
            </a:pPr>
            <a:r>
              <a:rPr lang="en-US" altLang="zh-CN" b="1" dirty="0">
                <a:latin typeface="Courier New" pitchFamily="49" charset="0"/>
                <a:cs typeface="Courier New" pitchFamily="49" charset="0"/>
              </a:rPr>
              <a:t>	*pi,*</a:t>
            </a:r>
            <a:r>
              <a:rPr lang="en-US" altLang="zh-CN" b="1" dirty="0" err="1">
                <a:latin typeface="Courier New" pitchFamily="49" charset="0"/>
                <a:cs typeface="Courier New" pitchFamily="49" charset="0"/>
              </a:rPr>
              <a:t>pj</a:t>
            </a:r>
            <a:r>
              <a:rPr lang="en-US" altLang="zh-CN" b="1" dirty="0">
                <a:latin typeface="Courier New" pitchFamily="49" charset="0"/>
                <a:cs typeface="Courier New" pitchFamily="49" charset="0"/>
              </a:rPr>
              <a:t>=123, 125</a:t>
            </a:r>
          </a:p>
          <a:p>
            <a:pPr algn="just">
              <a:lnSpc>
                <a:spcPct val="120000"/>
              </a:lnSpc>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=123, 125</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lgn="just" eaLnBrk="0" hangingPunct="0">
              <a:lnSpc>
                <a:spcPct val="120000"/>
              </a:lnSpc>
              <a:spcBef>
                <a:spcPct val="0"/>
              </a:spcBef>
              <a:buClrTx/>
              <a:buSzTx/>
              <a:buFontTx/>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6.5】</a:t>
            </a:r>
            <a:r>
              <a:rPr lang="zh-CN" altLang="en-US" dirty="0">
                <a:solidFill>
                  <a:srgbClr val="C00000"/>
                </a:solidFill>
              </a:rPr>
              <a:t>编程序，首先输入5个整数放入数组</a:t>
            </a:r>
            <a:r>
              <a:rPr lang="en-US" altLang="zh-CN" dirty="0">
                <a:solidFill>
                  <a:srgbClr val="C00000"/>
                </a:solidFill>
              </a:rPr>
              <a:t>a，</a:t>
            </a:r>
            <a:r>
              <a:rPr lang="zh-CN" altLang="en-US" dirty="0">
                <a:solidFill>
                  <a:srgbClr val="C00000"/>
                </a:solidFill>
              </a:rPr>
              <a:t>而后按输入的相反顺序输出这5个数</a:t>
            </a:r>
            <a:endParaRPr lang="en-US" altLang="zh-CN" dirty="0">
              <a:solidFill>
                <a:srgbClr val="C00000"/>
              </a:solidFill>
            </a:endParaRPr>
          </a:p>
          <a:p>
            <a:pPr algn="just" eaLnBrk="0" hangingPunct="0">
              <a:spcBef>
                <a:spcPct val="0"/>
              </a:spcBef>
              <a:buClrTx/>
              <a:buSzTx/>
              <a:buFontTx/>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iostream.h</a:t>
            </a:r>
            <a:r>
              <a:rPr lang="en-US" altLang="zh-CN" sz="2400" b="1" dirty="0">
                <a:latin typeface="Courier New" pitchFamily="49" charset="0"/>
                <a:cs typeface="Courier New" pitchFamily="49" charset="0"/>
              </a:rPr>
              <a:t>&gt;</a:t>
            </a:r>
          </a:p>
          <a:p>
            <a:pPr algn="just" eaLnBrk="0" hangingPunct="0">
              <a:spcBef>
                <a:spcPct val="0"/>
              </a:spcBef>
              <a:buClrTx/>
              <a:buSzTx/>
              <a:buFontTx/>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a:t>
            </a:r>
            <a:r>
              <a:rPr lang="en-US" altLang="zh-CN" sz="2400" b="1" dirty="0">
                <a:latin typeface="Courier New" pitchFamily="49" charset="0"/>
                <a:cs typeface="Courier New" pitchFamily="49" charset="0"/>
              </a:rPr>
              <a:t>[5],*p;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指针变量</a:t>
            </a:r>
            <a:r>
              <a:rPr lang="en-US" altLang="zh-CN" sz="2400" b="1" dirty="0">
                <a:solidFill>
                  <a:srgbClr val="00B050"/>
                </a:solidFill>
                <a:latin typeface="Courier New" pitchFamily="49" charset="0"/>
                <a:cs typeface="Courier New" pitchFamily="49" charset="0"/>
              </a:rPr>
              <a:t>p</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5 integers:"&lt;&lt;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&lt;5;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t>
            </a:r>
            <a:r>
              <a:rPr lang="en-US" altLang="zh-CN" sz="2400" b="1" dirty="0" err="1">
                <a:latin typeface="Courier New" pitchFamily="49" charset="0"/>
                <a:cs typeface="Courier New" pitchFamily="49" charset="0"/>
              </a:rPr>
              <a:t>a+i</a:t>
            </a:r>
            <a:r>
              <a:rPr lang="en-US" altLang="zh-CN" sz="2400" b="1" dirty="0">
                <a:latin typeface="Courier New" pitchFamily="49" charset="0"/>
                <a:cs typeface="Courier New" pitchFamily="49" charset="0"/>
              </a:rPr>
              <a:t>);    </a:t>
            </a:r>
          </a:p>
          <a:p>
            <a:pPr algn="just" eaLnBrk="0" hangingPunct="0">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Reverse output: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  for(p=a+4; p&gt;=a; p--)</a:t>
            </a:r>
            <a:r>
              <a:rPr lang="zh-CN" altLang="en-US" sz="2400" b="1" dirty="0">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p&gt;=a</a:t>
            </a:r>
            <a:r>
              <a:rPr lang="zh-CN" altLang="en-US" sz="2400" b="1" dirty="0">
                <a:solidFill>
                  <a:srgbClr val="00B050"/>
                </a:solidFill>
                <a:latin typeface="Courier New" pitchFamily="49" charset="0"/>
                <a:cs typeface="Courier New" pitchFamily="49" charset="0"/>
              </a:rPr>
              <a:t>为指针比较运算</a:t>
            </a:r>
            <a:endParaRPr lang="en-US" altLang="zh-CN" sz="2400" b="1" dirty="0">
              <a:solidFill>
                <a:srgbClr val="00B050"/>
              </a:solidFill>
              <a:latin typeface="Courier New" pitchFamily="49" charset="0"/>
              <a:cs typeface="Courier New" pitchFamily="49" charset="0"/>
            </a:endParaRPr>
          </a:p>
          <a:p>
            <a:pPr algn="just">
              <a:spcBef>
                <a:spcPct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  "; </a:t>
            </a:r>
            <a:r>
              <a:rPr lang="en-US" altLang="zh-CN" sz="2400" b="1" dirty="0">
                <a:solidFill>
                  <a:srgbClr val="00B050"/>
                </a:solidFill>
                <a:latin typeface="Courier New" pitchFamily="49" charset="0"/>
                <a:cs typeface="Courier New" pitchFamily="49" charset="0"/>
              </a:rPr>
              <a:t>//*p</a:t>
            </a:r>
            <a:r>
              <a:rPr lang="zh-CN" altLang="en-US" sz="2400" b="1" dirty="0">
                <a:solidFill>
                  <a:srgbClr val="00B050"/>
                </a:solidFill>
                <a:latin typeface="Courier New" pitchFamily="49" charset="0"/>
                <a:cs typeface="Courier New" pitchFamily="49" charset="0"/>
              </a:rPr>
              <a:t>指向各不同</a:t>
            </a:r>
            <a:r>
              <a:rPr lang="en-US" altLang="zh-CN" sz="2400" b="1" dirty="0">
                <a:solidFill>
                  <a:srgbClr val="00B050"/>
                </a:solidFill>
                <a:latin typeface="Courier New" pitchFamily="49" charset="0"/>
                <a:cs typeface="Courier New" pitchFamily="49" charset="0"/>
              </a:rPr>
              <a:t>a[</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循环过程中</a:t>
            </a:r>
            <a:r>
              <a:rPr lang="en-US" altLang="zh-CN" sz="2400" b="1" dirty="0">
                <a:solidFill>
                  <a:srgbClr val="00B050"/>
                </a:solidFill>
                <a:latin typeface="Courier New" pitchFamily="49" charset="0"/>
                <a:cs typeface="Courier New" pitchFamily="49" charset="0"/>
              </a:rPr>
              <a:t>p</a:t>
            </a:r>
            <a:r>
              <a:rPr lang="zh-CN" altLang="en-US" sz="2400" b="1" dirty="0">
                <a:solidFill>
                  <a:srgbClr val="00B050"/>
                </a:solidFill>
                <a:latin typeface="Courier New" pitchFamily="49" charset="0"/>
                <a:cs typeface="Courier New" pitchFamily="49" charset="0"/>
              </a:rPr>
              <a:t>值总在变化(通过指针加减运算)</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2333525"/>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397421"/>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64" name="矩形 6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5" name="矩形 64">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67" name="矩形 6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68" name="矩形 6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69" name="矩形 6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70" name="矩形 6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1" name="矩形 7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5082202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指针常量</a:t>
            </a:r>
          </a:p>
        </p:txBody>
      </p:sp>
      <p:sp>
        <p:nvSpPr>
          <p:cNvPr id="3" name="内容占位符 2"/>
          <p:cNvSpPr>
            <a:spLocks noGrp="1"/>
          </p:cNvSpPr>
          <p:nvPr>
            <p:ph idx="1"/>
          </p:nvPr>
        </p:nvSpPr>
        <p:spPr/>
        <p:txBody>
          <a:bodyPr/>
          <a:lstStyle/>
          <a:p>
            <a:r>
              <a:rPr lang="zh-CN" altLang="en-US" dirty="0"/>
              <a:t>指针本身是常量</a:t>
            </a:r>
            <a:endParaRPr lang="en-US" altLang="zh-CN" dirty="0"/>
          </a:p>
          <a:p>
            <a:pPr lvl="1"/>
            <a:r>
              <a:rPr lang="zh-CN" altLang="en-US" dirty="0"/>
              <a:t>固定指向一个对象的指针</a:t>
            </a:r>
            <a:endParaRPr lang="en-US" altLang="zh-CN" dirty="0"/>
          </a:p>
          <a:p>
            <a:pPr>
              <a:buNone/>
            </a:pPr>
            <a:r>
              <a:rPr lang="en-US" altLang="zh-CN" sz="2400" dirty="0">
                <a:solidFill>
                  <a:srgbClr val="0000CC"/>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a</a:t>
            </a:r>
            <a:r>
              <a:rPr lang="en-US" altLang="zh-CN" sz="2400" dirty="0"/>
              <a:t>'</a:t>
            </a:r>
            <a:r>
              <a:rPr lang="en-US" altLang="zh-CN" sz="2400" b="1" dirty="0">
                <a:latin typeface="Courier New" pitchFamily="49" charset="0"/>
                <a:cs typeface="Courier New" pitchFamily="49" charset="0"/>
              </a:rPr>
              <a:t>,ch1=</a:t>
            </a:r>
            <a:r>
              <a:rPr lang="en-US" altLang="zh-CN" sz="2400" dirty="0"/>
              <a:t>'</a:t>
            </a:r>
            <a:r>
              <a:rPr lang="en-US" altLang="zh-CN" sz="2400" b="1" dirty="0">
                <a:latin typeface="Courier New" pitchFamily="49" charset="0"/>
                <a:cs typeface="Courier New" pitchFamily="49" charset="0"/>
              </a:rPr>
              <a:t>x</a:t>
            </a:r>
            <a:r>
              <a:rPr lang="en-US" altLang="zh-CN" sz="2400" dirty="0"/>
              <a:t>'</a:t>
            </a:r>
            <a:r>
              <a:rPr lang="en-US" altLang="zh-CN" sz="2400" b="1" dirty="0">
                <a:latin typeface="Courier New" pitchFamily="49" charset="0"/>
                <a:cs typeface="Courier New" pitchFamily="49" charset="0"/>
              </a:rPr>
              <a:t>;</a:t>
            </a:r>
          </a:p>
          <a:p>
            <a:pPr>
              <a:buNone/>
            </a:pPr>
            <a:r>
              <a:rPr lang="en-US" altLang="zh-CN" sz="2400" b="1" dirty="0">
                <a:solidFill>
                  <a:srgbClr val="0000CC"/>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const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 </a:t>
            </a:r>
          </a:p>
          <a:p>
            <a:pPr>
              <a:buNone/>
            </a:pPr>
            <a:r>
              <a:rPr lang="en-US" altLang="zh-CN" sz="2400" dirty="0">
                <a:solidFill>
                  <a:srgbClr val="00B050"/>
                </a:solidFill>
                <a:latin typeface="Tahoma" pitchFamily="34"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注意</a:t>
            </a:r>
            <a:r>
              <a:rPr lang="en-US" altLang="zh-CN" sz="2400" dirty="0">
                <a:solidFill>
                  <a:srgbClr val="00B050"/>
                </a:solidFill>
                <a:latin typeface="Courier New" pitchFamily="49" charset="0"/>
                <a:cs typeface="Courier New" pitchFamily="49" charset="0"/>
              </a:rPr>
              <a:t>const</a:t>
            </a:r>
            <a:r>
              <a:rPr lang="zh-CN" altLang="en-US" sz="2400" dirty="0">
                <a:solidFill>
                  <a:srgbClr val="00B050"/>
                </a:solidFill>
                <a:latin typeface="Courier New" pitchFamily="49" charset="0"/>
                <a:cs typeface="Courier New" pitchFamily="49" charset="0"/>
              </a:rPr>
              <a:t>放在类型说明之后，变量名之前</a:t>
            </a:r>
          </a:p>
          <a:p>
            <a:pPr>
              <a:buNone/>
            </a:pPr>
            <a:r>
              <a:rPr lang="en-US" altLang="zh-CN" sz="2400" dirty="0">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b</a:t>
            </a:r>
            <a:r>
              <a:rPr lang="en-US" altLang="zh-CN" sz="2400" dirty="0"/>
              <a:t>'</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正确，指向地址的值可以变</a:t>
            </a:r>
          </a:p>
          <a:p>
            <a:pPr>
              <a:buNone/>
            </a:pPr>
            <a:r>
              <a:rPr lang="en-US" altLang="zh-CN" sz="2400" dirty="0">
                <a:solidFill>
                  <a:srgbClr val="00B050"/>
                </a:solidFill>
                <a:latin typeface="Courier New" pitchFamily="49" charset="0"/>
                <a:cs typeface="Courier New" pitchFamily="49" charset="0"/>
              </a:rPr>
              <a:t>	</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=&amp;ch1;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错误，指向的地址固定不变</a:t>
            </a:r>
          </a:p>
          <a:p>
            <a:pPr>
              <a:buNone/>
            </a:pPr>
            <a:r>
              <a:rPr lang="en-US" altLang="zh-CN" sz="2400" dirty="0">
                <a:solidFill>
                  <a:srgbClr val="0000CC"/>
                </a:solidFill>
                <a:latin typeface="Tahoma" pitchFamily="34" charset="0"/>
              </a:rPr>
              <a:t>	</a:t>
            </a:r>
            <a:r>
              <a:rPr lang="en-US" altLang="zh-CN" sz="2400" dirty="0" err="1">
                <a:solidFill>
                  <a:srgbClr val="FF0000"/>
                </a:solidFill>
                <a:latin typeface="Courier New" pitchFamily="49" charset="0"/>
                <a:cs typeface="Courier New" pitchFamily="49" charset="0"/>
              </a:rPr>
              <a:t>ptr</a:t>
            </a:r>
            <a:r>
              <a:rPr lang="zh-CN" altLang="en-US" sz="2400" dirty="0">
                <a:solidFill>
                  <a:srgbClr val="FF0000"/>
                </a:solidFill>
                <a:latin typeface="Courier New" pitchFamily="49" charset="0"/>
                <a:cs typeface="Courier New" pitchFamily="49" charset="0"/>
              </a:rPr>
              <a:t>本身在初始化时所指向的地址是不可改变的，但它指向的目标</a:t>
            </a:r>
            <a:r>
              <a:rPr lang="en-US" altLang="zh-CN" sz="2400" dirty="0" err="1">
                <a:solidFill>
                  <a:srgbClr val="FF0000"/>
                </a:solidFill>
                <a:latin typeface="Courier New" pitchFamily="49" charset="0"/>
                <a:cs typeface="Courier New" pitchFamily="49" charset="0"/>
              </a:rPr>
              <a:t>ch</a:t>
            </a:r>
            <a:r>
              <a:rPr lang="zh-CN" altLang="en-US" sz="2400" dirty="0">
                <a:solidFill>
                  <a:srgbClr val="FF0000"/>
                </a:solidFill>
                <a:latin typeface="Courier New" pitchFamily="49" charset="0"/>
                <a:cs typeface="Courier New" pitchFamily="49" charset="0"/>
              </a:rPr>
              <a:t>的值是可以改变的</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14246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868546" y="1419527"/>
            <a:ext cx="6129279" cy="2642190"/>
            <a:chOff x="869985" y="3218860"/>
            <a:chExt cx="6129303" cy="264220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869985" y="5072072"/>
              <a:ext cx="1565222" cy="788990"/>
              <a:chOff x="80998" y="1643048"/>
              <a:chExt cx="1565222" cy="788990"/>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0998" y="1643048"/>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40" name="矩形 39">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49" name="矩形 48">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50" name="矩形 4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51" name="矩形 5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52" name="矩形 5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53" name="矩形 5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54" name="矩形 5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55" name="矩形 5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pic>
        <p:nvPicPr>
          <p:cNvPr id="56" name="图片 22" descr="NANKAI.png">
            <a:extLst>
              <a:ext uri="{FF2B5EF4-FFF2-40B4-BE49-F238E27FC236}">
                <a16:creationId xmlns="" xmlns:a16="http://schemas.microsoft.com/office/drawing/2014/main" id="{635CF39D-0381-4190-A4CB-9B6B54B338F0}"/>
              </a:ext>
            </a:extLst>
          </p:cNvPr>
          <p:cNvPicPr>
            <a:picLocks noChangeAspect="1"/>
          </p:cNvPicPr>
          <p:nvPr/>
        </p:nvPicPr>
        <p:blipFill>
          <a:blip r:embed="rId3" cstate="print"/>
          <a:srcRect/>
          <a:stretch>
            <a:fillRect/>
          </a:stretch>
        </p:blipFill>
        <p:spPr bwMode="auto">
          <a:xfrm>
            <a:off x="1641600" y="3274321"/>
            <a:ext cx="788984" cy="78898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常量指针</a:t>
            </a:r>
          </a:p>
        </p:txBody>
      </p:sp>
      <p:sp>
        <p:nvSpPr>
          <p:cNvPr id="3" name="内容占位符 2"/>
          <p:cNvSpPr>
            <a:spLocks noGrp="1"/>
          </p:cNvSpPr>
          <p:nvPr>
            <p:ph idx="1"/>
          </p:nvPr>
        </p:nvSpPr>
        <p:spPr/>
        <p:txBody>
          <a:bodyPr/>
          <a:lstStyle/>
          <a:p>
            <a:r>
              <a:rPr lang="zh-CN" altLang="en-US" dirty="0"/>
              <a:t>指向“常量”的指针</a:t>
            </a:r>
            <a:endParaRPr lang="en-US" altLang="zh-CN" dirty="0"/>
          </a:p>
          <a:p>
            <a:pPr lvl="1"/>
            <a:r>
              <a:rPr lang="zh-CN" altLang="en-US" dirty="0"/>
              <a:t>指针本身可以改指向别的对象，但不能通过该指针修改对象，该对象可以通过其他方式修改，常用于函数的参数，以免误改了实参。</a:t>
            </a:r>
            <a:endParaRPr lang="en-US" altLang="zh-CN" dirty="0"/>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a</a:t>
            </a:r>
            <a:r>
              <a:rPr lang="en-US" altLang="zh-CN" sz="2400" dirty="0"/>
              <a:t>'</a:t>
            </a:r>
            <a:r>
              <a:rPr lang="en-US" altLang="zh-CN" sz="2400" b="1" dirty="0">
                <a:latin typeface="Courier New" pitchFamily="49" charset="0"/>
                <a:cs typeface="Courier New" pitchFamily="49" charset="0"/>
              </a:rPr>
              <a:t>,ch1=</a:t>
            </a:r>
            <a:r>
              <a:rPr lang="en-US" altLang="zh-CN" sz="2400" dirty="0"/>
              <a:t>'</a:t>
            </a:r>
            <a:r>
              <a:rPr lang="en-US" altLang="zh-CN" sz="2400" b="1" dirty="0">
                <a:latin typeface="Courier New" pitchFamily="49" charset="0"/>
                <a:cs typeface="Courier New" pitchFamily="49" charset="0"/>
              </a:rPr>
              <a:t>x</a:t>
            </a:r>
            <a:r>
              <a:rPr lang="en-US" altLang="zh-CN" sz="2400" dirty="0"/>
              <a:t>'</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 ptr1=&amp;</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//ptr1</a:t>
            </a:r>
            <a:r>
              <a:rPr lang="zh-CN" altLang="en-US" sz="2400" dirty="0">
                <a:solidFill>
                  <a:srgbClr val="00B050"/>
                </a:solidFill>
                <a:latin typeface="Courier New" pitchFamily="49" charset="0"/>
                <a:cs typeface="Courier New" pitchFamily="49" charset="0"/>
              </a:rPr>
              <a:t>是常量指针</a:t>
            </a:r>
          </a:p>
          <a:p>
            <a:pPr>
              <a:buNone/>
            </a:pPr>
            <a:r>
              <a:rPr lang="en-US" altLang="zh-CN" sz="2400" dirty="0">
                <a:solidFill>
                  <a:schemeClr val="tx2"/>
                </a:solidFill>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ptr1=</a:t>
            </a:r>
            <a:r>
              <a:rPr lang="en-US" altLang="zh-CN" sz="2400" dirty="0"/>
              <a:t>'</a:t>
            </a:r>
            <a:r>
              <a:rPr lang="en-US" altLang="zh-CN" sz="2400" b="1" dirty="0">
                <a:latin typeface="Courier New" pitchFamily="49" charset="0"/>
                <a:cs typeface="Courier New" pitchFamily="49" charset="0"/>
              </a:rPr>
              <a:t>b</a:t>
            </a:r>
            <a:r>
              <a:rPr lang="en-US" altLang="zh-CN" sz="2400" dirty="0"/>
              <a:t>'</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错误，指针指向地址的数据值不能改变</a:t>
            </a:r>
            <a:r>
              <a:rPr lang="en-US" altLang="zh-CN" sz="2400" b="1" dirty="0">
                <a:latin typeface="Courier New" pitchFamily="49" charset="0"/>
                <a:cs typeface="Courier New" pitchFamily="49" charset="0"/>
              </a:rPr>
              <a:t>ptr1=&amp;ch1;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326796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397421"/>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52" name="矩形 51">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3" name="矩形 52">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57" name="矩形 5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58" name="矩形 5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59" name="矩形 5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60" name="矩形 5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61" name="矩形 6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62" name="矩形 6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34017933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指向一维数组元素的指针</a:t>
            </a:r>
          </a:p>
        </p:txBody>
      </p:sp>
      <p:sp>
        <p:nvSpPr>
          <p:cNvPr id="3" name="内容占位符 2"/>
          <p:cNvSpPr>
            <a:spLocks noGrp="1"/>
          </p:cNvSpPr>
          <p:nvPr>
            <p:ph idx="1"/>
          </p:nvPr>
        </p:nvSpPr>
        <p:spPr/>
        <p:txBody>
          <a:bodyPr/>
          <a:lstStyle/>
          <a:p>
            <a:r>
              <a:rPr lang="zh-CN" altLang="en-US" dirty="0"/>
              <a:t>指针访问一维数组元素（设</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a[10];</a:t>
            </a:r>
            <a:r>
              <a:rPr lang="zh-CN" altLang="en-US" dirty="0"/>
              <a:t>）</a:t>
            </a:r>
            <a:endParaRPr lang="en-US" altLang="zh-CN" dirty="0"/>
          </a:p>
          <a:p>
            <a:pPr lvl="1"/>
            <a:r>
              <a:rPr lang="zh-CN" altLang="en-US" dirty="0"/>
              <a:t>将数组的首地址赋值给指针变量</a:t>
            </a:r>
            <a:endParaRPr lang="en-US" altLang="zh-CN" dirty="0"/>
          </a:p>
          <a:p>
            <a:pPr lvl="2"/>
            <a:r>
              <a:rPr lang="zh-CN" altLang="en-US" dirty="0"/>
              <a:t>用数组名赋值</a:t>
            </a:r>
            <a:endParaRPr lang="en-US" altLang="zh-CN" dirty="0"/>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*p=a;</a:t>
            </a:r>
          </a:p>
          <a:p>
            <a:pPr lvl="2"/>
            <a:r>
              <a:rPr lang="zh-CN" altLang="en-US" dirty="0"/>
              <a:t>用数组第一个元素地址赋值</a:t>
            </a:r>
            <a:endParaRPr lang="en-US" altLang="zh-CN" dirty="0"/>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*p=&amp;a[0];</a:t>
            </a:r>
          </a:p>
          <a:p>
            <a:r>
              <a:rPr lang="zh-CN" altLang="en-US" dirty="0"/>
              <a:t>指针表示字符串</a:t>
            </a:r>
            <a:endParaRPr lang="en-US" altLang="zh-CN" dirty="0"/>
          </a:p>
          <a:p>
            <a:pPr lvl="1"/>
            <a:r>
              <a:rPr lang="zh-CN" altLang="en-US" dirty="0"/>
              <a:t>等价于</a:t>
            </a:r>
            <a:r>
              <a:rPr lang="zh-CN" altLang="en-US" dirty="0">
                <a:solidFill>
                  <a:srgbClr val="FF0000"/>
                </a:solidFill>
              </a:rPr>
              <a:t>指向一维字符数组元素的指针</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指向一维数组元素的指针</a:t>
            </a:r>
          </a:p>
        </p:txBody>
      </p:sp>
      <p:sp>
        <p:nvSpPr>
          <p:cNvPr id="3" name="内容占位符 2"/>
          <p:cNvSpPr>
            <a:spLocks noGrp="1"/>
          </p:cNvSpPr>
          <p:nvPr>
            <p:ph idx="1"/>
          </p:nvPr>
        </p:nvSpPr>
        <p:spPr/>
        <p:txBody>
          <a:bodyPr/>
          <a:lstStyle/>
          <a:p>
            <a:r>
              <a:rPr lang="zh-CN" altLang="en-US" dirty="0"/>
              <a:t>数组元素可以看作</a:t>
            </a:r>
            <a:r>
              <a:rPr lang="zh-CN" altLang="en-US" dirty="0">
                <a:solidFill>
                  <a:srgbClr val="FF0000"/>
                </a:solidFill>
              </a:rPr>
              <a:t>相应数据类型</a:t>
            </a:r>
            <a:r>
              <a:rPr lang="zh-CN" altLang="en-US" dirty="0"/>
              <a:t>的变量</a:t>
            </a:r>
            <a:endParaRPr lang="en-US" altLang="zh-CN" dirty="0"/>
          </a:p>
          <a:p>
            <a:r>
              <a:rPr lang="zh-CN" altLang="en-US" dirty="0"/>
              <a:t>指向数组元素的指针类似于一般的指针</a:t>
            </a:r>
            <a:endParaRPr lang="en-US" altLang="zh-CN" dirty="0"/>
          </a:p>
          <a:p>
            <a:pPr>
              <a:buNone/>
            </a:pPr>
            <a:r>
              <a:rPr lang="en-US" altLang="zh-CN" sz="2400"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n[10];</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pn</a:t>
            </a:r>
            <a:r>
              <a:rPr lang="en-US" altLang="zh-CN" sz="2400" b="1" dirty="0">
                <a:latin typeface="Courier New" pitchFamily="49" charset="0"/>
                <a:cs typeface="Courier New" pitchFamily="49" charset="0"/>
              </a:rPr>
              <a:t> = &amp;n[4];</a:t>
            </a:r>
          </a:p>
          <a:p>
            <a:pPr>
              <a:buNone/>
            </a:pPr>
            <a:r>
              <a:rPr lang="en-US" altLang="zh-CN" sz="2400" b="1" dirty="0">
                <a:latin typeface="Courier New" pitchFamily="49" charset="0"/>
                <a:cs typeface="Courier New" pitchFamily="49" charset="0"/>
              </a:rPr>
              <a:t>		</a:t>
            </a:r>
            <a:r>
              <a:rPr lang="zh-CN" altLang="en-US" sz="2400" b="1" dirty="0">
                <a:latin typeface="Courier New" pitchFamily="49" charset="0"/>
                <a:cs typeface="Courier New" pitchFamily="49" charset="0"/>
              </a:rPr>
              <a:t>或者</a:t>
            </a:r>
            <a:endParaRPr lang="en-US" altLang="zh-CN" sz="2400" b="1" dirty="0">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n[10];</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pn</a:t>
            </a:r>
            <a:r>
              <a:rPr lang="en-US" altLang="zh-CN" sz="2400" b="1" dirty="0">
                <a:latin typeface="Courier New" pitchFamily="49" charset="0"/>
                <a:cs typeface="Courier New" pitchFamily="49" charset="0"/>
              </a:rPr>
              <a:t> = n;</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等价于</a:t>
            </a:r>
            <a:r>
              <a:rPr lang="en-US" altLang="zh-CN" sz="2400" b="1" dirty="0" err="1">
                <a:solidFill>
                  <a:srgbClr val="00B050"/>
                </a:solidFill>
                <a:latin typeface="Courier New" pitchFamily="49" charset="0"/>
                <a:cs typeface="Courier New" pitchFamily="49" charset="0"/>
              </a:rPr>
              <a:t>int</a:t>
            </a:r>
            <a:r>
              <a:rPr lang="en-US" altLang="zh-CN" sz="2400" b="1" dirty="0">
                <a:solidFill>
                  <a:srgbClr val="00B050"/>
                </a:solidFill>
                <a:latin typeface="Courier New" pitchFamily="49" charset="0"/>
                <a:cs typeface="Courier New" pitchFamily="49" charset="0"/>
              </a:rPr>
              <a:t> *</a:t>
            </a:r>
            <a:r>
              <a:rPr lang="en-US" altLang="zh-CN" sz="2400" b="1" dirty="0" err="1">
                <a:solidFill>
                  <a:srgbClr val="00B050"/>
                </a:solidFill>
                <a:latin typeface="Courier New" pitchFamily="49" charset="0"/>
                <a:cs typeface="Courier New" pitchFamily="49" charset="0"/>
              </a:rPr>
              <a:t>pn</a:t>
            </a:r>
            <a:r>
              <a:rPr lang="en-US" altLang="zh-CN" sz="2400" b="1" dirty="0">
                <a:solidFill>
                  <a:srgbClr val="00B050"/>
                </a:solidFill>
                <a:latin typeface="Courier New" pitchFamily="49" charset="0"/>
                <a:cs typeface="Courier New" pitchFamily="49" charset="0"/>
              </a:rPr>
              <a:t>=&amp;n[0]</a:t>
            </a:r>
          </a:p>
          <a:p>
            <a:pPr>
              <a:buNone/>
            </a:pPr>
            <a:endParaRPr lang="en-US" altLang="zh-CN" sz="2400"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指向一维数组元素的指针</a:t>
            </a:r>
            <a:endParaRPr lang="zh-CN" altLang="en-US" b="1" dirty="0"/>
          </a:p>
        </p:txBody>
      </p:sp>
      <p:sp>
        <p:nvSpPr>
          <p:cNvPr id="3" name="内容占位符 2"/>
          <p:cNvSpPr>
            <a:spLocks noGrp="1"/>
          </p:cNvSpPr>
          <p:nvPr>
            <p:ph idx="1"/>
          </p:nvPr>
        </p:nvSpPr>
        <p:spPr/>
        <p:txBody>
          <a:bodyPr/>
          <a:lstStyle/>
          <a:p>
            <a:r>
              <a:rPr lang="zh-CN" altLang="en-US" dirty="0"/>
              <a:t>建立指向数组元素的指针</a:t>
            </a:r>
            <a:endParaRPr lang="en-US" altLang="zh-CN" dirty="0"/>
          </a:p>
          <a:p>
            <a:pPr lvl="1"/>
            <a:r>
              <a:rPr lang="zh-CN" altLang="en-US" dirty="0"/>
              <a:t>首地址赋给指针变量</a:t>
            </a:r>
            <a:endParaRPr lang="en-US" altLang="zh-CN" dirty="0"/>
          </a:p>
          <a:p>
            <a:r>
              <a:rPr lang="zh-CN" altLang="en-US" dirty="0"/>
              <a:t>用指针数据元素的访问</a:t>
            </a:r>
            <a:endParaRPr lang="en-US" altLang="zh-CN" dirty="0"/>
          </a:p>
          <a:p>
            <a:pPr lvl="1"/>
            <a:r>
              <a:rPr lang="zh-CN" altLang="en-US" dirty="0"/>
              <a:t>指针的加、减、增量、减量运算</a:t>
            </a:r>
          </a:p>
          <a:p>
            <a:pPr lvl="2"/>
            <a:r>
              <a:rPr lang="zh-CN" altLang="en-US" dirty="0"/>
              <a:t>指针常量方式</a:t>
            </a:r>
            <a:endParaRPr lang="en-US" altLang="zh-CN" dirty="0"/>
          </a:p>
          <a:p>
            <a:pPr lvl="3">
              <a:buFont typeface="Wingdings" pitchFamily="2" charset="2"/>
              <a:buChar char="ü"/>
            </a:pPr>
            <a:r>
              <a:rPr lang="zh-CN" altLang="en-US" b="1" dirty="0">
                <a:solidFill>
                  <a:srgbClr val="007434"/>
                </a:solidFill>
                <a:latin typeface="楷体_GB2312" pitchFamily="49" charset="-122"/>
                <a:ea typeface="楷体_GB2312" pitchFamily="49" charset="-122"/>
              </a:rPr>
              <a:t>数组名即指针常量，指针常量进行运算</a:t>
            </a:r>
            <a:endParaRPr lang="en-US" altLang="zh-CN" b="1" dirty="0">
              <a:solidFill>
                <a:srgbClr val="007434"/>
              </a:solidFill>
              <a:latin typeface="楷体_GB2312" pitchFamily="49" charset="-122"/>
              <a:ea typeface="楷体_GB2312" pitchFamily="49" charset="-122"/>
            </a:endParaRPr>
          </a:p>
          <a:p>
            <a:pPr lvl="2"/>
            <a:r>
              <a:rPr lang="zh-CN" altLang="en-US" dirty="0"/>
              <a:t>指针变量方式</a:t>
            </a:r>
            <a:endParaRPr lang="en-US" altLang="zh-CN" dirty="0"/>
          </a:p>
          <a:p>
            <a:pPr lvl="3">
              <a:buFont typeface="Wingdings" pitchFamily="2" charset="2"/>
              <a:buChar char="ü"/>
            </a:pPr>
            <a:r>
              <a:rPr lang="zh-CN" altLang="en-US" b="1" dirty="0">
                <a:solidFill>
                  <a:srgbClr val="007434"/>
                </a:solidFill>
                <a:latin typeface="楷体_GB2312" pitchFamily="49" charset="-122"/>
                <a:ea typeface="楷体_GB2312" pitchFamily="49" charset="-122"/>
              </a:rPr>
              <a:t>将数组首地址赋予指针变量，指针变量进行运算</a:t>
            </a:r>
            <a:endParaRPr lang="en-US" altLang="zh-CN" b="1" dirty="0">
              <a:solidFill>
                <a:srgbClr val="007434"/>
              </a:solidFill>
              <a:latin typeface="楷体_GB2312" pitchFamily="49" charset="-122"/>
              <a:ea typeface="楷体_GB2312" pitchFamily="49" charset="-122"/>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42984"/>
            <a:ext cx="8928992" cy="538236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6.6】</a:t>
            </a:r>
            <a:r>
              <a:rPr lang="zh-CN" altLang="en-US" dirty="0">
                <a:solidFill>
                  <a:srgbClr val="C00000"/>
                </a:solidFill>
              </a:rPr>
              <a:t>指针访问数组元素</a:t>
            </a:r>
            <a:endParaRPr lang="en-US" altLang="zh-CN" dirty="0">
              <a:solidFill>
                <a:srgbClr val="C00000"/>
              </a:solidFill>
            </a:endParaRPr>
          </a:p>
          <a:p>
            <a:pPr algn="just">
              <a:spcBef>
                <a:spcPts val="0"/>
              </a:spcBef>
              <a:buNone/>
            </a:pPr>
            <a:r>
              <a:rPr kumimoji="1" lang="en-US" altLang="zh-CN" sz="2000" b="1" dirty="0">
                <a:solidFill>
                  <a:srgbClr val="0000FF"/>
                </a:solidFill>
                <a:latin typeface="Courier New" pitchFamily="49" charset="0"/>
                <a:cs typeface="Courier New" pitchFamily="49" charset="0"/>
              </a:rPr>
              <a:t>#include </a:t>
            </a:r>
            <a:r>
              <a:rPr kumimoji="1" lang="en-US" altLang="zh-CN" sz="2000" b="1" dirty="0">
                <a:latin typeface="Courier New" pitchFamily="49" charset="0"/>
                <a:cs typeface="Courier New" pitchFamily="49" charset="0"/>
              </a:rPr>
              <a:t>&lt;</a:t>
            </a:r>
            <a:r>
              <a:rPr kumimoji="1" lang="en-US" altLang="zh-CN" sz="2000" b="1" dirty="0" err="1">
                <a:latin typeface="Courier New" pitchFamily="49" charset="0"/>
                <a:cs typeface="Courier New" pitchFamily="49" charset="0"/>
              </a:rPr>
              <a:t>iostream</a:t>
            </a:r>
            <a:r>
              <a:rPr kumimoji="1" lang="en-US" altLang="zh-CN" sz="2000" b="1" dirty="0">
                <a:latin typeface="Courier New" pitchFamily="49" charset="0"/>
                <a:cs typeface="Courier New" pitchFamily="49" charset="0"/>
              </a:rPr>
              <a:t>&gt;</a:t>
            </a:r>
          </a:p>
          <a:p>
            <a:pPr algn="just">
              <a:spcBef>
                <a:spcPts val="0"/>
              </a:spcBef>
              <a:buNone/>
            </a:pPr>
            <a:r>
              <a:rPr kumimoji="1" lang="en-US" altLang="zh-CN" sz="2000" b="1" dirty="0">
                <a:solidFill>
                  <a:srgbClr val="0000FF"/>
                </a:solidFill>
                <a:latin typeface="Courier New" pitchFamily="49" charset="0"/>
                <a:cs typeface="Courier New" pitchFamily="49" charset="0"/>
              </a:rPr>
              <a:t>using namespace </a:t>
            </a:r>
            <a:r>
              <a:rPr kumimoji="1" lang="en-US" altLang="zh-CN" sz="2000" b="1" dirty="0">
                <a:latin typeface="Courier New" pitchFamily="49" charset="0"/>
                <a:cs typeface="Courier New" pitchFamily="49" charset="0"/>
              </a:rPr>
              <a:t>std;</a:t>
            </a:r>
          </a:p>
          <a:p>
            <a:pPr algn="just">
              <a:spcBef>
                <a:spcPts val="0"/>
              </a:spcBef>
              <a:buNone/>
            </a:pPr>
            <a:r>
              <a:rPr kumimoji="1" lang="en-US" altLang="zh-CN" sz="2000" b="1" dirty="0" err="1">
                <a:solidFill>
                  <a:srgbClr val="0000FF"/>
                </a:solidFill>
                <a:latin typeface="Courier New" pitchFamily="49" charset="0"/>
                <a:cs typeface="Courier New" pitchFamily="49" charset="0"/>
              </a:rPr>
              <a:t>int</a:t>
            </a:r>
            <a:r>
              <a:rPr kumimoji="1" lang="en-US" altLang="zh-CN" sz="2000" b="1" dirty="0">
                <a:latin typeface="Courier New" pitchFamily="49" charset="0"/>
                <a:cs typeface="Courier New" pitchFamily="49" charset="0"/>
              </a:rPr>
              <a:t> main(){</a:t>
            </a:r>
          </a:p>
          <a:p>
            <a:pPr algn="just">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err="1">
                <a:solidFill>
                  <a:srgbClr val="0000FF"/>
                </a:solidFill>
                <a:latin typeface="Courier New" pitchFamily="49" charset="0"/>
                <a:cs typeface="Courier New" pitchFamily="49" charset="0"/>
              </a:rPr>
              <a:t>int</a:t>
            </a: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i,fibon</a:t>
            </a:r>
            <a:r>
              <a:rPr kumimoji="1" lang="en-US" altLang="zh-CN" sz="2000" b="1" dirty="0">
                <a:latin typeface="Courier New" pitchFamily="49" charset="0"/>
                <a:cs typeface="Courier New" pitchFamily="49" charset="0"/>
              </a:rPr>
              <a:t>[10]={0,1,1,2,3,5,8,13,21,34},*pfib1,*pfib2;</a:t>
            </a:r>
          </a:p>
          <a:p>
            <a:pPr algn="just">
              <a:spcBef>
                <a:spcPts val="0"/>
              </a:spcBef>
              <a:buNone/>
            </a:pPr>
            <a:r>
              <a:rPr kumimoji="1" lang="en-US" altLang="zh-CN" sz="2000" b="1" dirty="0">
                <a:latin typeface="Courier New" pitchFamily="49" charset="0"/>
                <a:cs typeface="Courier New" pitchFamily="49" charset="0"/>
              </a:rPr>
              <a:t>  pfib1=pfib2=</a:t>
            </a:r>
            <a:r>
              <a:rPr kumimoji="1" lang="en-US" altLang="zh-CN" sz="2000" b="1" dirty="0" err="1">
                <a:latin typeface="Courier New" pitchFamily="49" charset="0"/>
                <a:cs typeface="Courier New" pitchFamily="49" charset="0"/>
              </a:rPr>
              <a:t>fibon</a:t>
            </a:r>
            <a:r>
              <a:rPr kumimoji="1" lang="en-US" altLang="zh-CN" sz="2000" b="1" dirty="0">
                <a:latin typeface="Courier New" pitchFamily="49" charset="0"/>
                <a:cs typeface="Courier New" pitchFamily="49" charset="0"/>
              </a:rPr>
              <a:t>; </a:t>
            </a:r>
            <a:r>
              <a:rPr kumimoji="1" lang="en-US" altLang="zh-CN" sz="2000" b="1" dirty="0">
                <a:solidFill>
                  <a:srgbClr val="008000"/>
                </a:solidFill>
                <a:latin typeface="Courier New" pitchFamily="49" charset="0"/>
                <a:cs typeface="Courier New" pitchFamily="49" charset="0"/>
              </a:rPr>
              <a:t>//</a:t>
            </a:r>
            <a:r>
              <a:rPr kumimoji="1" lang="zh-CN" altLang="en-US" sz="2000" b="1" dirty="0">
                <a:solidFill>
                  <a:srgbClr val="008000"/>
                </a:solidFill>
                <a:latin typeface="Courier New" pitchFamily="49" charset="0"/>
                <a:cs typeface="Courier New" pitchFamily="49" charset="0"/>
              </a:rPr>
              <a:t>也可以用</a:t>
            </a:r>
            <a:r>
              <a:rPr kumimoji="1" lang="en-US" altLang="zh-CN" sz="2000" b="1" dirty="0">
                <a:solidFill>
                  <a:srgbClr val="008000"/>
                </a:solidFill>
                <a:latin typeface="Courier New" pitchFamily="49" charset="0"/>
                <a:cs typeface="Courier New" pitchFamily="49" charset="0"/>
              </a:rPr>
              <a:t>pfib1=pfib2=&amp;</a:t>
            </a:r>
            <a:r>
              <a:rPr kumimoji="1" lang="en-US" altLang="zh-CN" sz="2000" b="1" dirty="0" err="1">
                <a:solidFill>
                  <a:srgbClr val="008000"/>
                </a:solidFill>
                <a:latin typeface="Courier New" pitchFamily="49" charset="0"/>
                <a:cs typeface="Courier New" pitchFamily="49" charset="0"/>
              </a:rPr>
              <a:t>fibon</a:t>
            </a:r>
            <a:r>
              <a:rPr kumimoji="1" lang="en-US" altLang="zh-CN" sz="2000" b="1" dirty="0">
                <a:solidFill>
                  <a:srgbClr val="008000"/>
                </a:solidFill>
                <a:latin typeface="Courier New" pitchFamily="49" charset="0"/>
                <a:cs typeface="Courier New" pitchFamily="49" charset="0"/>
              </a:rPr>
              <a:t>[0]</a:t>
            </a:r>
          </a:p>
          <a:p>
            <a:pPr algn="just">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使用数组显示斐波那契数列</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for</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=0;i&lt;10;i++)</a:t>
            </a:r>
          </a:p>
          <a:p>
            <a:pPr algn="just">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fibon</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]&lt;&lt;'\t'&lt;&lt;pfib1[</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spcBef>
                <a:spcPts val="0"/>
              </a:spcBef>
              <a:buNone/>
            </a:pPr>
            <a:r>
              <a:rPr kumimoji="1" lang="en-US" altLang="zh-CN" sz="2000" b="1" dirty="0">
                <a:solidFill>
                  <a:schemeClr val="tx2"/>
                </a:solidFill>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使用指针显示斐波那契数列</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for</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=0;i&lt;10;i++)</a:t>
            </a:r>
          </a:p>
          <a:p>
            <a:pPr algn="just">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en-US" altLang="zh-CN" sz="2000" b="1" dirty="0">
                <a:solidFill>
                  <a:srgbClr val="FF0000"/>
                </a:solidFill>
                <a:latin typeface="Courier New" pitchFamily="49" charset="0"/>
                <a:cs typeface="Courier New" pitchFamily="49" charset="0"/>
              </a:rPr>
              <a:t>*(</a:t>
            </a:r>
            <a:r>
              <a:rPr kumimoji="1" lang="en-US" altLang="zh-CN" sz="2000" b="1" dirty="0" err="1">
                <a:solidFill>
                  <a:srgbClr val="FF0000"/>
                </a:solidFill>
                <a:latin typeface="Courier New" pitchFamily="49" charset="0"/>
                <a:cs typeface="Courier New" pitchFamily="49" charset="0"/>
              </a:rPr>
              <a:t>fibon+i</a:t>
            </a:r>
            <a:r>
              <a:rPr kumimoji="1" lang="en-US" altLang="zh-CN" sz="2000" b="1" dirty="0">
                <a:latin typeface="Courier New" pitchFamily="49" charset="0"/>
                <a:cs typeface="Courier New" pitchFamily="49" charset="0"/>
              </a:rPr>
              <a:t>)&lt;&lt;'\t'&lt;&lt;</a:t>
            </a:r>
            <a:r>
              <a:rPr kumimoji="1" lang="en-US" altLang="zh-CN" sz="2000" b="1" dirty="0">
                <a:solidFill>
                  <a:srgbClr val="FF0000"/>
                </a:solidFill>
                <a:latin typeface="Courier New" pitchFamily="49" charset="0"/>
                <a:cs typeface="Courier New" pitchFamily="49" charset="0"/>
              </a:rPr>
              <a:t>*pfib2</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显示指针相减</a:t>
            </a:r>
            <a:r>
              <a:rPr kumimoji="1" lang="en-US" altLang="zh-CN" sz="2000" b="1" dirty="0">
                <a:latin typeface="Courier New" pitchFamily="49" charset="0"/>
                <a:cs typeface="Courier New" pitchFamily="49" charset="0"/>
              </a:rPr>
              <a:t>,</a:t>
            </a:r>
            <a:r>
              <a:rPr kumimoji="1" lang="zh-CN" altLang="en-US" sz="2000" b="1" dirty="0">
                <a:latin typeface="Courier New" pitchFamily="49" charset="0"/>
                <a:cs typeface="Courier New" pitchFamily="49" charset="0"/>
              </a:rPr>
              <a:t>应为数组长度</a:t>
            </a:r>
            <a:r>
              <a:rPr kumimoji="1" lang="en-US" altLang="zh-CN" sz="2000" b="1" dirty="0">
                <a:latin typeface="Courier New" pitchFamily="49" charset="0"/>
                <a:cs typeface="Courier New" pitchFamily="49" charset="0"/>
              </a:rPr>
              <a:t>:";</a:t>
            </a:r>
          </a:p>
          <a:p>
            <a:pPr algn="just">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&lt;&lt;pfib2-pfib1&lt;&lt;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 </a:t>
            </a:r>
            <a:r>
              <a:rPr kumimoji="1" lang="en-US" altLang="zh-CN" sz="2000" b="1" dirty="0">
                <a:solidFill>
                  <a:srgbClr val="008000"/>
                </a:solidFill>
                <a:latin typeface="Courier New" pitchFamily="49" charset="0"/>
                <a:cs typeface="Courier New" pitchFamily="49" charset="0"/>
              </a:rPr>
              <a:t>//pfib2</a:t>
            </a:r>
            <a:r>
              <a:rPr kumimoji="1" lang="zh-CN" altLang="en-US" sz="2000" b="1" dirty="0">
                <a:solidFill>
                  <a:srgbClr val="008000"/>
                </a:solidFill>
                <a:latin typeface="Courier New" pitchFamily="49" charset="0"/>
                <a:cs typeface="Courier New" pitchFamily="49" charset="0"/>
              </a:rPr>
              <a:t>已指向数组末尾</a:t>
            </a:r>
            <a:endParaRPr kumimoji="1" lang="en-US" altLang="zh-CN" sz="2000" b="1" dirty="0">
              <a:solidFill>
                <a:srgbClr val="008000"/>
              </a:solidFill>
              <a:latin typeface="Courier New" pitchFamily="49" charset="0"/>
              <a:cs typeface="Courier New" pitchFamily="49" charset="0"/>
            </a:endParaRPr>
          </a:p>
          <a:p>
            <a:pPr algn="just">
              <a:spcBef>
                <a:spcPts val="0"/>
              </a:spcBef>
              <a:buNone/>
            </a:pPr>
            <a:r>
              <a:rPr kumimoji="1" lang="zh-CN" altLang="en-US"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return</a:t>
            </a:r>
            <a:r>
              <a:rPr kumimoji="1" lang="en-US" altLang="zh-CN" sz="2000" b="1" dirty="0">
                <a:solidFill>
                  <a:srgbClr val="0000CC"/>
                </a:solidFill>
                <a:latin typeface="Courier New" pitchFamily="49" charset="0"/>
                <a:cs typeface="Courier New" pitchFamily="49" charset="0"/>
              </a:rPr>
              <a:t> </a:t>
            </a:r>
            <a:r>
              <a:rPr kumimoji="1" lang="en-US" altLang="zh-CN" sz="2000" b="1" dirty="0">
                <a:latin typeface="Courier New" pitchFamily="49" charset="0"/>
                <a:cs typeface="Courier New" pitchFamily="49" charset="0"/>
              </a:rPr>
              <a:t>0;</a:t>
            </a:r>
          </a:p>
          <a:p>
            <a:pPr algn="just">
              <a:spcBef>
                <a:spcPts val="0"/>
              </a:spcBef>
              <a:buNone/>
            </a:pPr>
            <a:r>
              <a:rPr kumimoji="1" lang="en-US" altLang="zh-CN" sz="2000" b="1" dirty="0">
                <a:latin typeface="Courier New" pitchFamily="49" charset="0"/>
                <a:cs typeface="Courier New" pitchFamily="49" charset="0"/>
              </a:rPr>
              <a:t>}</a:t>
            </a:r>
            <a:endParaRPr lang="en-US" altLang="zh-CN"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访问一维数组元素的方式</a:t>
            </a:r>
          </a:p>
        </p:txBody>
      </p:sp>
      <p:sp>
        <p:nvSpPr>
          <p:cNvPr id="3" name="内容占位符 2"/>
          <p:cNvSpPr>
            <a:spLocks noGrp="1"/>
          </p:cNvSpPr>
          <p:nvPr>
            <p:ph idx="1"/>
          </p:nvPr>
        </p:nvSpPr>
        <p:spPr/>
        <p:txBody>
          <a:bodyPr/>
          <a:lstStyle/>
          <a:p>
            <a:pPr lvl="1"/>
            <a:endParaRPr lang="en-US" altLang="zh-CN" dirty="0"/>
          </a:p>
          <a:p>
            <a:pPr lvl="1"/>
            <a:endParaRPr lang="en-US" altLang="zh-CN" dirty="0"/>
          </a:p>
          <a:p>
            <a:pPr lvl="1"/>
            <a:endParaRPr lang="en-US" altLang="zh-CN" dirty="0"/>
          </a:p>
          <a:p>
            <a:pPr lvl="1"/>
            <a:endParaRPr lang="en-US" altLang="zh-CN" dirty="0"/>
          </a:p>
          <a:p>
            <a:pPr lvl="2"/>
            <a:r>
              <a:rPr lang="zh-CN" altLang="en-US" dirty="0"/>
              <a:t>下标访问方式</a:t>
            </a:r>
            <a:endParaRPr lang="en-US" altLang="zh-CN" dirty="0"/>
          </a:p>
          <a:p>
            <a:pPr lvl="2"/>
            <a:r>
              <a:rPr lang="zh-CN" altLang="en-US" dirty="0"/>
              <a:t>指针常量访问方式</a:t>
            </a:r>
            <a:endParaRPr lang="en-US" altLang="zh-CN" dirty="0"/>
          </a:p>
          <a:p>
            <a:pPr lvl="2"/>
            <a:r>
              <a:rPr lang="zh-CN" altLang="en-US" dirty="0"/>
              <a:t>指针变量访问方式</a:t>
            </a:r>
            <a:endParaRPr lang="en-US" altLang="zh-CN" dirty="0"/>
          </a:p>
          <a:p>
            <a:pPr lvl="2"/>
            <a:r>
              <a:rPr lang="zh-CN" altLang="en-US" dirty="0"/>
              <a:t>指针移动的字节数与数组数据类型有关</a:t>
            </a:r>
            <a:endParaRPr lang="en-US" altLang="zh-CN" dirty="0"/>
          </a:p>
          <a:p>
            <a:pPr lvl="3"/>
            <a:r>
              <a:rPr lang="zh-CN" altLang="en-US" dirty="0"/>
              <a:t>例如，整型指针</a:t>
            </a:r>
            <a:r>
              <a:rPr lang="en-US" altLang="zh-CN" dirty="0">
                <a:latin typeface="Courier New" pitchFamily="49" charset="0"/>
                <a:cs typeface="Courier New" pitchFamily="49" charset="0"/>
              </a:rPr>
              <a:t>p</a:t>
            </a:r>
            <a:r>
              <a:rPr lang="zh-CN" altLang="en-US" dirty="0"/>
              <a:t>指向整型数组</a:t>
            </a:r>
            <a:r>
              <a:rPr lang="en-US" altLang="zh-CN" dirty="0">
                <a:latin typeface="Courier New" pitchFamily="49" charset="0"/>
                <a:cs typeface="Courier New" pitchFamily="49" charset="0"/>
              </a:rPr>
              <a:t>a</a:t>
            </a:r>
            <a:r>
              <a:rPr lang="zh-CN" altLang="en-US" dirty="0"/>
              <a:t>中的元素，指针</a:t>
            </a:r>
            <a:r>
              <a:rPr lang="en-US" altLang="zh-CN" dirty="0">
                <a:latin typeface="Courier New" pitchFamily="49" charset="0"/>
                <a:cs typeface="Courier New" pitchFamily="49" charset="0"/>
              </a:rPr>
              <a:t>p</a:t>
            </a:r>
            <a:r>
              <a:rPr lang="zh-CN" altLang="en-US" dirty="0"/>
              <a:t>每次移动</a:t>
            </a:r>
            <a:r>
              <a:rPr lang="en-US" altLang="zh-CN" dirty="0"/>
              <a:t>4</a:t>
            </a:r>
            <a:r>
              <a:rPr lang="zh-CN" altLang="en-US" dirty="0"/>
              <a:t>个字节</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4205677285"/>
              </p:ext>
            </p:extLst>
          </p:nvPr>
        </p:nvGraphicFramePr>
        <p:xfrm>
          <a:off x="611560" y="2041578"/>
          <a:ext cx="8215372" cy="1371600"/>
        </p:xfrm>
        <a:graphic>
          <a:graphicData uri="http://schemas.openxmlformats.org/drawingml/2006/table">
            <a:tbl>
              <a:tblPr firstRow="1" bandRow="1">
                <a:tableStyleId>{5C22544A-7EE6-4342-B048-85BDC9FD1C3A}</a:tableStyleId>
              </a:tblPr>
              <a:tblGrid>
                <a:gridCol w="2053843">
                  <a:extLst>
                    <a:ext uri="{9D8B030D-6E8A-4147-A177-3AD203B41FA5}">
                      <a16:colId xmlns="" xmlns:a16="http://schemas.microsoft.com/office/drawing/2014/main" val="20000"/>
                    </a:ext>
                  </a:extLst>
                </a:gridCol>
                <a:gridCol w="2053843">
                  <a:extLst>
                    <a:ext uri="{9D8B030D-6E8A-4147-A177-3AD203B41FA5}">
                      <a16:colId xmlns="" xmlns:a16="http://schemas.microsoft.com/office/drawing/2014/main" val="20001"/>
                    </a:ext>
                  </a:extLst>
                </a:gridCol>
                <a:gridCol w="2053843">
                  <a:extLst>
                    <a:ext uri="{9D8B030D-6E8A-4147-A177-3AD203B41FA5}">
                      <a16:colId xmlns="" xmlns:a16="http://schemas.microsoft.com/office/drawing/2014/main" val="20002"/>
                    </a:ext>
                  </a:extLst>
                </a:gridCol>
                <a:gridCol w="2053843">
                  <a:extLst>
                    <a:ext uri="{9D8B030D-6E8A-4147-A177-3AD203B41FA5}">
                      <a16:colId xmlns="" xmlns:a16="http://schemas.microsoft.com/office/drawing/2014/main" val="20003"/>
                    </a:ext>
                  </a:extLst>
                </a:gridCol>
              </a:tblGrid>
              <a:tr h="370840">
                <a:tc gridSpan="2">
                  <a:txBody>
                    <a:bodyPr/>
                    <a:lstStyle/>
                    <a:p>
                      <a:pPr algn="ctr"/>
                      <a:r>
                        <a:rPr lang="zh-CN" altLang="en-US" sz="2400" b="1" dirty="0"/>
                        <a:t>下标访问</a:t>
                      </a:r>
                    </a:p>
                  </a:txBody>
                  <a:tcPr/>
                </a:tc>
                <a:tc hMerge="1">
                  <a:txBody>
                    <a:bodyPr/>
                    <a:lstStyle/>
                    <a:p>
                      <a:endParaRPr lang="zh-CN" altLang="en-US" dirty="0"/>
                    </a:p>
                  </a:txBody>
                  <a:tcPr/>
                </a:tc>
                <a:tc gridSpan="2">
                  <a:txBody>
                    <a:bodyPr/>
                    <a:lstStyle/>
                    <a:p>
                      <a:pPr algn="ctr"/>
                      <a:r>
                        <a:rPr lang="zh-CN" altLang="en-US" sz="2400" dirty="0"/>
                        <a:t>指针访问</a:t>
                      </a:r>
                    </a:p>
                  </a:txBody>
                  <a:tcPr/>
                </a:tc>
                <a:tc hMerge="1">
                  <a:txBody>
                    <a:bodyPr/>
                    <a:lstStyle/>
                    <a:p>
                      <a:endParaRPr lang="zh-CN" altLang="en-US" dirty="0"/>
                    </a:p>
                  </a:txBody>
                  <a:tcPr/>
                </a:tc>
                <a:extLst>
                  <a:ext uri="{0D108BD9-81ED-4DB2-BD59-A6C34878D82A}">
                    <a16:rowId xmlns="" xmlns:a16="http://schemas.microsoft.com/office/drawing/2014/main" val="10000"/>
                  </a:ext>
                </a:extLst>
              </a:tr>
              <a:tr h="370840">
                <a:tc>
                  <a:txBody>
                    <a:bodyPr/>
                    <a:lstStyle/>
                    <a:p>
                      <a:pPr algn="ctr"/>
                      <a:r>
                        <a:rPr lang="zh-CN" altLang="en-US" sz="2400" b="1" dirty="0">
                          <a:latin typeface="楷体_GB2312" pitchFamily="49" charset="-122"/>
                          <a:ea typeface="楷体_GB2312" pitchFamily="49" charset="-122"/>
                        </a:rPr>
                        <a:t>数组下标</a:t>
                      </a:r>
                    </a:p>
                  </a:txBody>
                  <a:tcPr/>
                </a:tc>
                <a:tc>
                  <a:txBody>
                    <a:bodyPr/>
                    <a:lstStyle/>
                    <a:p>
                      <a:pPr algn="ctr"/>
                      <a:r>
                        <a:rPr lang="zh-CN" altLang="en-US" sz="2400" b="1" dirty="0">
                          <a:latin typeface="楷体_GB2312" pitchFamily="49" charset="-122"/>
                          <a:ea typeface="楷体_GB2312" pitchFamily="49" charset="-122"/>
                        </a:rPr>
                        <a:t>指针变量下标</a:t>
                      </a:r>
                    </a:p>
                  </a:txBody>
                  <a:tcPr/>
                </a:tc>
                <a:tc>
                  <a:txBody>
                    <a:bodyPr/>
                    <a:lstStyle/>
                    <a:p>
                      <a:pPr algn="ctr"/>
                      <a:r>
                        <a:rPr lang="zh-CN" altLang="en-US" sz="2400" b="1" dirty="0">
                          <a:latin typeface="楷体_GB2312" pitchFamily="49" charset="-122"/>
                          <a:ea typeface="楷体_GB2312" pitchFamily="49" charset="-122"/>
                        </a:rPr>
                        <a:t>指针常量</a:t>
                      </a:r>
                    </a:p>
                  </a:txBody>
                  <a:tcPr/>
                </a:tc>
                <a:tc>
                  <a:txBody>
                    <a:bodyPr/>
                    <a:lstStyle/>
                    <a:p>
                      <a:pPr algn="ctr"/>
                      <a:r>
                        <a:rPr lang="zh-CN" altLang="en-US" sz="2400" b="1" dirty="0">
                          <a:latin typeface="楷体_GB2312" pitchFamily="49" charset="-122"/>
                          <a:ea typeface="楷体_GB2312" pitchFamily="49" charset="-122"/>
                        </a:rPr>
                        <a:t>指针变量</a:t>
                      </a:r>
                    </a:p>
                  </a:txBody>
                  <a:tcPr/>
                </a:tc>
                <a:extLst>
                  <a:ext uri="{0D108BD9-81ED-4DB2-BD59-A6C34878D82A}">
                    <a16:rowId xmlns="" xmlns:a16="http://schemas.microsoft.com/office/drawing/2014/main" val="10001"/>
                  </a:ext>
                </a:extLst>
              </a:tr>
              <a:tr h="370840">
                <a:tc>
                  <a:txBody>
                    <a:bodyPr/>
                    <a:lstStyle/>
                    <a:p>
                      <a:pPr algn="ctr"/>
                      <a:r>
                        <a:rPr lang="en-US" altLang="zh-CN" sz="2400" b="1" dirty="0" err="1">
                          <a:solidFill>
                            <a:srgbClr val="C00000"/>
                          </a:solidFill>
                          <a:latin typeface="Courier New" pitchFamily="49" charset="0"/>
                          <a:cs typeface="Courier New" pitchFamily="49" charset="0"/>
                        </a:rPr>
                        <a:t>Fibon</a:t>
                      </a:r>
                      <a:r>
                        <a:rPr lang="en-US" altLang="zh-CN" sz="2400" b="1" dirty="0">
                          <a:solidFill>
                            <a:srgbClr val="C00000"/>
                          </a:solidFill>
                          <a:latin typeface="Courier New" pitchFamily="49" charset="0"/>
                          <a:cs typeface="Courier New" pitchFamily="49" charset="0"/>
                        </a:rPr>
                        <a:t>[</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a:solidFill>
                            <a:srgbClr val="C00000"/>
                          </a:solidFill>
                          <a:latin typeface="Courier New" pitchFamily="49" charset="0"/>
                          <a:cs typeface="Courier New" pitchFamily="49" charset="0"/>
                        </a:rPr>
                        <a:t>pfib1[</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a:solidFill>
                            <a:srgbClr val="C00000"/>
                          </a:solidFill>
                          <a:latin typeface="Courier New" pitchFamily="49" charset="0"/>
                          <a:cs typeface="Courier New" pitchFamily="49" charset="0"/>
                        </a:rPr>
                        <a:t>*(</a:t>
                      </a:r>
                      <a:r>
                        <a:rPr lang="en-US" altLang="zh-CN" sz="2400" b="1" dirty="0" err="1">
                          <a:solidFill>
                            <a:srgbClr val="C00000"/>
                          </a:solidFill>
                          <a:latin typeface="Courier New" pitchFamily="49" charset="0"/>
                          <a:cs typeface="Courier New" pitchFamily="49" charset="0"/>
                        </a:rPr>
                        <a:t>Fibon+i</a:t>
                      </a:r>
                      <a:r>
                        <a:rPr lang="en-US" altLang="zh-CN" sz="2400" b="1" dirty="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a:solidFill>
                            <a:srgbClr val="C00000"/>
                          </a:solidFill>
                          <a:latin typeface="Courier New" pitchFamily="49" charset="0"/>
                          <a:cs typeface="Courier New" pitchFamily="49" charset="0"/>
                        </a:rPr>
                        <a:t>*(pfib2+i)</a:t>
                      </a:r>
                      <a:endParaRPr lang="zh-CN" altLang="en-US" sz="2400" b="1" dirty="0">
                        <a:solidFill>
                          <a:srgbClr val="C00000"/>
                        </a:solidFill>
                        <a:latin typeface="Courier New" pitchFamily="49" charset="0"/>
                        <a:cs typeface="Courier New" pitchFamily="49" charset="0"/>
                      </a:endParaRPr>
                    </a:p>
                  </a:txBody>
                  <a:tcPr/>
                </a:tc>
                <a:extLst>
                  <a:ext uri="{0D108BD9-81ED-4DB2-BD59-A6C34878D82A}">
                    <a16:rowId xmlns="" xmlns:a16="http://schemas.microsoft.com/office/drawing/2014/main" val="10002"/>
                  </a:ext>
                </a:extLst>
              </a:tr>
            </a:tbl>
          </a:graphicData>
        </a:graphic>
      </p:graphicFrame>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访问一维数组元素的方式</a:t>
            </a:r>
          </a:p>
        </p:txBody>
      </p:sp>
      <p:sp>
        <p:nvSpPr>
          <p:cNvPr id="3" name="内容占位符 2"/>
          <p:cNvSpPr>
            <a:spLocks noGrp="1"/>
          </p:cNvSpPr>
          <p:nvPr>
            <p:ph idx="1"/>
          </p:nvPr>
        </p:nvSpPr>
        <p:spPr/>
        <p:txBody>
          <a:bodyPr/>
          <a:lstStyle/>
          <a:p>
            <a:pPr lvl="1"/>
            <a:r>
              <a:rPr lang="zh-CN" altLang="en-US" dirty="0"/>
              <a:t>指向</a:t>
            </a:r>
            <a:r>
              <a:rPr lang="en-US" altLang="zh-CN" dirty="0">
                <a:latin typeface="Courier New" pitchFamily="49" charset="0"/>
                <a:cs typeface="Courier New" pitchFamily="49" charset="0"/>
              </a:rPr>
              <a:t>a</a:t>
            </a:r>
            <a:r>
              <a:rPr lang="zh-CN" altLang="en-US" dirty="0"/>
              <a:t>数组元素的指针</a:t>
            </a:r>
            <a:r>
              <a:rPr lang="en-US" altLang="zh-CN" dirty="0">
                <a:latin typeface="Courier New" pitchFamily="49" charset="0"/>
                <a:cs typeface="Courier New" pitchFamily="49" charset="0"/>
              </a:rPr>
              <a:t>p</a:t>
            </a:r>
          </a:p>
        </p:txBody>
      </p:sp>
      <p:pic>
        <p:nvPicPr>
          <p:cNvPr id="17413" name="Picture 5"/>
          <p:cNvPicPr>
            <a:picLocks noChangeAspect="1" noChangeArrowheads="1"/>
          </p:cNvPicPr>
          <p:nvPr/>
        </p:nvPicPr>
        <p:blipFill>
          <a:blip r:embed="rId2" cstate="print"/>
          <a:srcRect/>
          <a:stretch>
            <a:fillRect/>
          </a:stretch>
        </p:blipFill>
        <p:spPr bwMode="auto">
          <a:xfrm>
            <a:off x="1245375" y="2334030"/>
            <a:ext cx="6572296" cy="4154106"/>
          </a:xfrm>
          <a:prstGeom prst="rect">
            <a:avLst/>
          </a:prstGeom>
          <a:noFill/>
          <a:ln w="9525">
            <a:noFill/>
            <a:miter lim="800000"/>
            <a:headEnd/>
            <a:tailEnd/>
          </a:ln>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 name="矩形 5">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指向二维数组元素的指针</a:t>
            </a:r>
          </a:p>
        </p:txBody>
      </p:sp>
      <p:sp>
        <p:nvSpPr>
          <p:cNvPr id="3" name="内容占位符 2"/>
          <p:cNvSpPr>
            <a:spLocks noGrp="1"/>
          </p:cNvSpPr>
          <p:nvPr>
            <p:ph idx="1"/>
          </p:nvPr>
        </p:nvSpPr>
        <p:spPr/>
        <p:txBody>
          <a:bodyPr/>
          <a:lstStyle/>
          <a:p>
            <a:r>
              <a:rPr lang="zh-CN" altLang="en-US" dirty="0"/>
              <a:t>将数组首地址赋予指针</a:t>
            </a:r>
            <a:endParaRPr lang="en-US" altLang="zh-CN" dirty="0"/>
          </a:p>
          <a:p>
            <a:r>
              <a:rPr lang="zh-CN" altLang="en-US" dirty="0"/>
              <a:t>按照一维数组的存储方式移动指针</a:t>
            </a:r>
            <a:endParaRPr lang="en-US" altLang="zh-CN" dirty="0"/>
          </a:p>
          <a:p>
            <a:pPr lvl="2">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A[3][4]={……}</a:t>
            </a:r>
          </a:p>
          <a:p>
            <a:pPr lvl="2">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*pa=A[0];</a:t>
            </a:r>
            <a:r>
              <a:rPr lang="en-US" altLang="zh-CN" sz="2800" b="1" dirty="0">
                <a:solidFill>
                  <a:srgbClr val="00B050"/>
                </a:solidFill>
                <a:latin typeface="Courier New" pitchFamily="49" charset="0"/>
                <a:cs typeface="Courier New" pitchFamily="49" charset="0"/>
              </a:rPr>
              <a:t>//</a:t>
            </a:r>
            <a:r>
              <a:rPr lang="en-US" altLang="zh-CN" sz="2800" b="1" dirty="0" err="1">
                <a:solidFill>
                  <a:srgbClr val="00B050"/>
                </a:solidFill>
                <a:latin typeface="Courier New" pitchFamily="49" charset="0"/>
                <a:cs typeface="Courier New" pitchFamily="49" charset="0"/>
              </a:rPr>
              <a:t>int</a:t>
            </a:r>
            <a:r>
              <a:rPr lang="en-US" altLang="zh-CN" sz="2800" b="1" dirty="0">
                <a:solidFill>
                  <a:srgbClr val="00B050"/>
                </a:solidFill>
                <a:latin typeface="Courier New" pitchFamily="49" charset="0"/>
                <a:cs typeface="Courier New" pitchFamily="49" charset="0"/>
              </a:rPr>
              <a:t> *pa = A,</a:t>
            </a:r>
            <a:r>
              <a:rPr lang="zh-CN" altLang="en-US" sz="2800" b="1" dirty="0">
                <a:solidFill>
                  <a:srgbClr val="00B050"/>
                </a:solidFill>
                <a:latin typeface="Courier New" pitchFamily="49" charset="0"/>
                <a:cs typeface="Courier New" pitchFamily="49" charset="0"/>
              </a:rPr>
              <a:t>错误！</a:t>
            </a:r>
            <a:endParaRPr lang="en-US" altLang="zh-CN" sz="2800" b="1" dirty="0">
              <a:solidFill>
                <a:srgbClr val="00B050"/>
              </a:solidFill>
              <a:latin typeface="Courier New" pitchFamily="49" charset="0"/>
              <a:cs typeface="Courier New" pitchFamily="49" charset="0"/>
            </a:endParaRPr>
          </a:p>
          <a:p>
            <a:pPr lvl="2">
              <a:buNone/>
            </a:pP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(;pa&lt;A[0]+12;pa++)</a:t>
            </a:r>
          </a:p>
          <a:p>
            <a:pPr lvl="2">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&lt;&lt;*pa&lt;&lt;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endParaRPr lang="en-US" altLang="zh-CN" b="1" dirty="0">
              <a:latin typeface="Courier New" pitchFamily="49" charset="0"/>
              <a:cs typeface="Courier New" pitchFamily="49" charset="0"/>
            </a:endParaRPr>
          </a:p>
        </p:txBody>
      </p:sp>
      <p:sp>
        <p:nvSpPr>
          <p:cNvPr id="6" name="矩形 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a:xfrm>
            <a:off x="457200" y="1844824"/>
            <a:ext cx="8153400" cy="4727448"/>
          </a:xfrm>
        </p:spPr>
        <p:txBody>
          <a:bodyPr/>
          <a:lstStyle/>
          <a:p>
            <a:r>
              <a:rPr lang="zh-CN" altLang="en-US" dirty="0"/>
              <a:t>也称为</a:t>
            </a:r>
            <a:r>
              <a:rPr lang="zh-CN" altLang="en-US" dirty="0">
                <a:solidFill>
                  <a:srgbClr val="FF0000"/>
                </a:solidFill>
              </a:rPr>
              <a:t>数组指针</a:t>
            </a:r>
            <a:endParaRPr lang="en-US" altLang="zh-CN" dirty="0">
              <a:solidFill>
                <a:srgbClr val="FF0000"/>
              </a:solidFill>
            </a:endParaRPr>
          </a:p>
          <a:p>
            <a:pPr lvl="1"/>
            <a:r>
              <a:rPr lang="zh-CN" altLang="en-US" dirty="0"/>
              <a:t>把数组作为整体，指向这样一个整体的指针被称为指向数组的指针。</a:t>
            </a:r>
            <a:endParaRPr lang="en-US" altLang="zh-CN" dirty="0"/>
          </a:p>
          <a:p>
            <a:pPr lvl="1"/>
            <a:r>
              <a:rPr lang="zh-CN" altLang="en-US" dirty="0"/>
              <a:t>指向一维数组的指针说明格式：</a:t>
            </a:r>
            <a:endParaRPr lang="en-US" altLang="zh-CN" dirty="0"/>
          </a:p>
          <a:p>
            <a:pPr lvl="1">
              <a:buNone/>
            </a:pPr>
            <a:r>
              <a:rPr lang="zh-CN" altLang="en-US" sz="2800" b="1" dirty="0">
                <a:latin typeface="Courier New" pitchFamily="49" charset="0"/>
                <a:cs typeface="Courier New" pitchFamily="49" charset="0"/>
              </a:rPr>
              <a:t>&lt;类型名&gt; (* &lt;指针变量名&gt;) [&lt;元素个数&gt;]</a:t>
            </a:r>
            <a:endParaRPr lang="en-US" altLang="zh-CN" sz="2800" b="1" dirty="0">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(*pa)[4];</a:t>
            </a:r>
          </a:p>
          <a:p>
            <a:pPr lvl="2"/>
            <a:r>
              <a:rPr lang="en-US" altLang="zh-CN" dirty="0">
                <a:latin typeface="Courier New" pitchFamily="49" charset="0"/>
                <a:cs typeface="Courier New" pitchFamily="49" charset="0"/>
              </a:rPr>
              <a:t>pa</a:t>
            </a:r>
            <a:r>
              <a:rPr lang="zh-CN" altLang="en-US" dirty="0">
                <a:latin typeface="Courier New" pitchFamily="49" charset="0"/>
                <a:cs typeface="Courier New" pitchFamily="49" charset="0"/>
              </a:rPr>
              <a:t>指向一维整型数组，该数组包含</a:t>
            </a:r>
            <a:r>
              <a:rPr lang="en-US" altLang="zh-CN" dirty="0">
                <a:latin typeface="Courier New" pitchFamily="49" charset="0"/>
                <a:cs typeface="Courier New" pitchFamily="49" charset="0"/>
              </a:rPr>
              <a:t>4</a:t>
            </a:r>
            <a:r>
              <a:rPr lang="zh-CN" altLang="en-US" dirty="0">
                <a:latin typeface="Courier New" pitchFamily="49" charset="0"/>
                <a:cs typeface="Courier New" pitchFamily="49" charset="0"/>
              </a:rPr>
              <a:t>个整型元素</a:t>
            </a:r>
            <a:endParaRPr lang="en-US" altLang="zh-CN" dirty="0">
              <a:latin typeface="Courier New" pitchFamily="49" charset="0"/>
              <a:cs typeface="Courier New" pitchFamily="49" charset="0"/>
            </a:endParaRPr>
          </a:p>
          <a:p>
            <a:pPr lvl="2"/>
            <a:r>
              <a:rPr lang="en-US" altLang="zh-CN" dirty="0">
                <a:latin typeface="Courier New" pitchFamily="49" charset="0"/>
                <a:cs typeface="Courier New" pitchFamily="49" charset="0"/>
              </a:rPr>
              <a:t>*pa</a:t>
            </a:r>
            <a:r>
              <a:rPr lang="zh-CN" altLang="en-US" dirty="0">
                <a:latin typeface="Courier New" pitchFamily="49" charset="0"/>
                <a:cs typeface="Courier New" pitchFamily="49" charset="0"/>
              </a:rPr>
              <a:t>为该一维整型数组的</a:t>
            </a:r>
            <a:r>
              <a:rPr lang="zh-CN" altLang="en-US" dirty="0">
                <a:solidFill>
                  <a:srgbClr val="FF0000"/>
                </a:solidFill>
                <a:latin typeface="Courier New" pitchFamily="49" charset="0"/>
                <a:cs typeface="Courier New" pitchFamily="49" charset="0"/>
              </a:rPr>
              <a:t>首地址</a:t>
            </a:r>
            <a:endParaRPr lang="en-US" altLang="zh-CN" dirty="0">
              <a:solidFill>
                <a:srgbClr val="FF0000"/>
              </a:solidFill>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A[3][4];</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(*pa)[4]=A;</a:t>
            </a:r>
          </a:p>
          <a:p>
            <a:pPr lvl="2"/>
            <a:r>
              <a:rPr lang="en-US" altLang="zh-CN" dirty="0">
                <a:latin typeface="Courier New" pitchFamily="49" charset="0"/>
                <a:cs typeface="Courier New" pitchFamily="49" charset="0"/>
              </a:rPr>
              <a:t>pa</a:t>
            </a:r>
            <a:r>
              <a:rPr lang="zh-CN" altLang="en-US" dirty="0">
                <a:latin typeface="Courier New" pitchFamily="49" charset="0"/>
                <a:cs typeface="Courier New" pitchFamily="49" charset="0"/>
              </a:rPr>
              <a:t>指向二维数组的第一个元素</a:t>
            </a:r>
            <a:r>
              <a:rPr lang="en-US" altLang="zh-CN" dirty="0">
                <a:latin typeface="Courier New" pitchFamily="49" charset="0"/>
                <a:cs typeface="Courier New" pitchFamily="49" charset="0"/>
              </a:rPr>
              <a:t>A[0]</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数组回顾</a:t>
            </a:r>
            <a:endParaRPr lang="en-US" altLang="zh-CN" dirty="0"/>
          </a:p>
          <a:p>
            <a:pPr lvl="1"/>
            <a:r>
              <a:rPr lang="zh-CN" altLang="en-US" dirty="0"/>
              <a:t>一组指定类型的变量构成数组，数组的每一个元素等价于一个同类型变量</a:t>
            </a:r>
            <a:endParaRPr lang="en-US" altLang="zh-CN" dirty="0"/>
          </a:p>
          <a:p>
            <a:pPr lvl="2"/>
            <a:r>
              <a:rPr lang="zh-CN" altLang="en-US" dirty="0"/>
              <a:t>占据存储空间</a:t>
            </a:r>
            <a:endParaRPr lang="en-US" altLang="zh-CN" dirty="0"/>
          </a:p>
          <a:p>
            <a:pPr lvl="2"/>
            <a:r>
              <a:rPr lang="zh-CN" altLang="en-US" dirty="0"/>
              <a:t>数组名</a:t>
            </a:r>
            <a:r>
              <a:rPr lang="en-US" altLang="zh-CN" dirty="0"/>
              <a:t>[</a:t>
            </a:r>
            <a:r>
              <a:rPr lang="zh-CN" altLang="en-US" dirty="0"/>
              <a:t>下标</a:t>
            </a:r>
            <a:r>
              <a:rPr lang="en-US" altLang="zh-CN" dirty="0"/>
              <a:t>]</a:t>
            </a:r>
            <a:r>
              <a:rPr lang="zh-CN" altLang="en-US" dirty="0"/>
              <a:t>构成变量名</a:t>
            </a:r>
            <a:endParaRPr lang="en-US" altLang="zh-CN" dirty="0"/>
          </a:p>
          <a:p>
            <a:pPr lvl="2"/>
            <a:r>
              <a:rPr lang="zh-CN" altLang="en-US" dirty="0"/>
              <a:t>数组名等价于数组第一个元素的首地址</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t>整型数组</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a[10];</a:t>
            </a:r>
          </a:p>
          <a:p>
            <a:pPr lvl="2"/>
            <a:r>
              <a:rPr lang="zh-CN" altLang="en-US" dirty="0"/>
              <a:t>数组名是</a:t>
            </a:r>
            <a:r>
              <a:rPr lang="en-US" altLang="zh-CN" dirty="0"/>
              <a:t>a</a:t>
            </a:r>
            <a:r>
              <a:rPr lang="zh-CN" altLang="en-US" dirty="0"/>
              <a:t>，表示数组第一个元素</a:t>
            </a:r>
            <a:r>
              <a:rPr lang="en-US" altLang="zh-CN" dirty="0"/>
              <a:t>a[0]</a:t>
            </a:r>
            <a:r>
              <a:rPr lang="zh-CN" altLang="en-US" dirty="0"/>
              <a:t>的</a:t>
            </a:r>
            <a:r>
              <a:rPr lang="zh-CN" altLang="en-US" dirty="0">
                <a:solidFill>
                  <a:srgbClr val="FF0000"/>
                </a:solidFill>
              </a:rPr>
              <a:t>首地址</a:t>
            </a:r>
            <a:r>
              <a:rPr lang="zh-CN" altLang="en-US" dirty="0"/>
              <a:t>，从该地址开始数</a:t>
            </a:r>
            <a:r>
              <a:rPr lang="en-US" altLang="zh-CN" dirty="0"/>
              <a:t>4</a:t>
            </a:r>
            <a:r>
              <a:rPr lang="zh-CN" altLang="en-US" dirty="0"/>
              <a:t>个字节存储整型数组元素</a:t>
            </a:r>
            <a:r>
              <a:rPr lang="en-US" altLang="zh-CN" dirty="0"/>
              <a:t>a[0]</a:t>
            </a:r>
          </a:p>
          <a:p>
            <a:pPr lvl="2"/>
            <a:r>
              <a:rPr lang="zh-CN" altLang="en-US" dirty="0"/>
              <a:t>数组其它元素分别用</a:t>
            </a:r>
            <a:r>
              <a:rPr lang="en-US" altLang="zh-CN" dirty="0"/>
              <a:t>a[1]…a[9]</a:t>
            </a:r>
            <a:r>
              <a:rPr lang="zh-CN" altLang="en-US" dirty="0"/>
              <a:t>表示和访问</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pic>
        <p:nvPicPr>
          <p:cNvPr id="54274" name="Picture 2"/>
          <p:cNvPicPr>
            <a:picLocks noChangeAspect="1" noChangeArrowheads="1"/>
          </p:cNvPicPr>
          <p:nvPr/>
        </p:nvPicPr>
        <p:blipFill>
          <a:blip r:embed="rId3" cstate="print"/>
          <a:srcRect/>
          <a:stretch>
            <a:fillRect/>
          </a:stretch>
        </p:blipFill>
        <p:spPr bwMode="auto">
          <a:xfrm>
            <a:off x="1026323" y="1916832"/>
            <a:ext cx="7010400" cy="3543300"/>
          </a:xfrm>
          <a:prstGeom prst="rect">
            <a:avLst/>
          </a:prstGeom>
          <a:noFill/>
          <a:ln w="9525">
            <a:noFill/>
            <a:miter lim="800000"/>
            <a:headEnd/>
            <a:tailEnd/>
          </a:ln>
        </p:spPr>
      </p:pic>
      <p:sp>
        <p:nvSpPr>
          <p:cNvPr id="6" name="矩形 5"/>
          <p:cNvSpPr/>
          <p:nvPr/>
        </p:nvSpPr>
        <p:spPr>
          <a:xfrm>
            <a:off x="3330579" y="2636912"/>
            <a:ext cx="3816424" cy="9361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330579" y="3573016"/>
            <a:ext cx="3816424" cy="936104"/>
          </a:xfrm>
          <a:prstGeom prst="rect">
            <a:avLst/>
          </a:prstGeom>
          <a:noFill/>
          <a:ln w="38100">
            <a:solidFill>
              <a:srgbClr val="007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30579" y="4509120"/>
            <a:ext cx="3816424"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0" name="矩形 9">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pic>
        <p:nvPicPr>
          <p:cNvPr id="117762" name="Picture 2"/>
          <p:cNvPicPr>
            <a:picLocks noChangeAspect="1" noChangeArrowheads="1"/>
          </p:cNvPicPr>
          <p:nvPr/>
        </p:nvPicPr>
        <p:blipFill>
          <a:blip r:embed="rId2" cstate="print"/>
          <a:srcRect/>
          <a:stretch>
            <a:fillRect/>
          </a:stretch>
        </p:blipFill>
        <p:spPr bwMode="auto">
          <a:xfrm>
            <a:off x="1691680" y="1988840"/>
            <a:ext cx="5544616" cy="3487985"/>
          </a:xfrm>
          <a:prstGeom prst="rect">
            <a:avLst/>
          </a:prstGeom>
          <a:noFill/>
          <a:ln w="9525">
            <a:noFill/>
            <a:miter lim="800000"/>
            <a:headEnd/>
            <a:tailEnd/>
          </a:ln>
        </p:spPr>
      </p:pic>
      <p:cxnSp>
        <p:nvCxnSpPr>
          <p:cNvPr id="9" name="直接箭头连接符 8"/>
          <p:cNvCxnSpPr/>
          <p:nvPr/>
        </p:nvCxnSpPr>
        <p:spPr>
          <a:xfrm rot="5400000" flipH="1" flipV="1">
            <a:off x="4463988" y="2240868"/>
            <a:ext cx="1584176" cy="12241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1" name="Picture 4"/>
          <p:cNvPicPr>
            <a:picLocks noChangeAspect="1" noChangeArrowheads="1"/>
          </p:cNvPicPr>
          <p:nvPr/>
        </p:nvPicPr>
        <p:blipFill>
          <a:blip r:embed="rId3" cstate="print"/>
          <a:srcRect/>
          <a:stretch>
            <a:fillRect/>
          </a:stretch>
        </p:blipFill>
        <p:spPr bwMode="auto">
          <a:xfrm>
            <a:off x="6011863" y="1772990"/>
            <a:ext cx="219075" cy="542925"/>
          </a:xfrm>
          <a:prstGeom prst="rect">
            <a:avLst/>
          </a:prstGeom>
          <a:noFill/>
          <a:ln w="9525">
            <a:miter lim="800000"/>
            <a:headEnd/>
            <a:tailEnd/>
          </a:ln>
          <a:effectLst/>
        </p:spPr>
      </p:pic>
      <p:pic>
        <p:nvPicPr>
          <p:cNvPr id="10" name="Picture 5"/>
          <p:cNvPicPr>
            <a:picLocks noChangeAspect="1" noChangeArrowheads="1"/>
          </p:cNvPicPr>
          <p:nvPr/>
        </p:nvPicPr>
        <p:blipFill>
          <a:blip r:embed="rId4" cstate="print"/>
          <a:srcRect/>
          <a:stretch>
            <a:fillRect/>
          </a:stretch>
        </p:blipFill>
        <p:spPr bwMode="auto">
          <a:xfrm>
            <a:off x="6011863" y="1805533"/>
            <a:ext cx="1366837" cy="477838"/>
          </a:xfrm>
          <a:prstGeom prst="rect">
            <a:avLst/>
          </a:prstGeom>
          <a:noFill/>
          <a:ln w="9525">
            <a:miter lim="800000"/>
            <a:headEnd/>
            <a:tailEnd/>
          </a:ln>
          <a:effectLst/>
        </p:spPr>
      </p:pic>
      <p:sp>
        <p:nvSpPr>
          <p:cNvPr id="12" name="矩形 11"/>
          <p:cNvSpPr/>
          <p:nvPr/>
        </p:nvSpPr>
        <p:spPr>
          <a:xfrm>
            <a:off x="3491223" y="3225553"/>
            <a:ext cx="3024993" cy="77951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889766" y="3919364"/>
            <a:ext cx="936104" cy="936104"/>
          </a:xfrm>
          <a:prstGeom prst="rect">
            <a:avLst/>
          </a:prstGeom>
          <a:noFill/>
          <a:ln w="38100">
            <a:solidFill>
              <a:srgbClr val="007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5" name="矩形 14">
            <a:hlinkClick r:id="rId6"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6" name="矩形 1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7" name="矩形 1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8" name="矩形 1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9" name="矩形 1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0" name="矩形 1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1" name="矩形 2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r>
              <a:rPr lang="zh-CN" altLang="en-US" dirty="0"/>
              <a:t>赋值时，注意一致性</a:t>
            </a:r>
            <a:endParaRPr lang="en-US" altLang="zh-CN" dirty="0"/>
          </a:p>
          <a:p>
            <a:pPr lvl="1"/>
            <a:r>
              <a:rPr lang="zh-CN" altLang="en-US" dirty="0">
                <a:solidFill>
                  <a:srgbClr val="C00000"/>
                </a:solidFill>
              </a:rPr>
              <a:t>例如：指向一维数组</a:t>
            </a:r>
            <a:endParaRPr lang="en-US" altLang="zh-CN" dirty="0">
              <a:solidFill>
                <a:srgbClr val="C00000"/>
              </a:solidFill>
            </a:endParaRPr>
          </a:p>
          <a:p>
            <a:pPr lvl="2">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A[x][</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为任意正整数</a:t>
            </a:r>
            <a:endParaRPr lang="en-US" altLang="zh-CN" sz="2400" b="1" dirty="0">
              <a:solidFill>
                <a:srgbClr val="00B050"/>
              </a:solidFill>
              <a:latin typeface="Courier New" pitchFamily="49" charset="0"/>
              <a:cs typeface="Courier New" pitchFamily="49" charset="0"/>
            </a:endParaRPr>
          </a:p>
          <a:p>
            <a:pPr lvl="2">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(*pa)[</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p>
          <a:p>
            <a:pPr lvl="2">
              <a:buNone/>
            </a:pPr>
            <a:r>
              <a:rPr lang="en-US" altLang="zh-CN" sz="2400" b="1" dirty="0">
                <a:latin typeface="Courier New" pitchFamily="49" charset="0"/>
                <a:cs typeface="Courier New" pitchFamily="49" charset="0"/>
              </a:rPr>
              <a:t>pa = A;</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保持维度一致性</a:t>
            </a:r>
            <a:endParaRPr lang="en-US" altLang="zh-CN" sz="2400" b="1" dirty="0">
              <a:solidFill>
                <a:srgbClr val="00B050"/>
              </a:solidFill>
              <a:latin typeface="Courier New" pitchFamily="49" charset="0"/>
              <a:cs typeface="Courier New" pitchFamily="49" charset="0"/>
            </a:endParaRPr>
          </a:p>
          <a:p>
            <a:pPr lvl="2"/>
            <a:r>
              <a:rPr lang="zh-CN" altLang="en-US" sz="2400" dirty="0">
                <a:solidFill>
                  <a:srgbClr val="C00000"/>
                </a:solidFill>
              </a:rPr>
              <a:t>指向多维数组</a:t>
            </a:r>
          </a:p>
          <a:p>
            <a:pPr lvl="2">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A[x][</a:t>
            </a:r>
            <a:r>
              <a:rPr lang="en-US" altLang="zh-CN" sz="2400" b="1" dirty="0">
                <a:solidFill>
                  <a:srgbClr val="FF0000"/>
                </a:solidFill>
                <a:latin typeface="Courier New" pitchFamily="49" charset="0"/>
                <a:cs typeface="Courier New" pitchFamily="49" charset="0"/>
              </a:rPr>
              <a:t>3</a:t>
            </a:r>
            <a:r>
              <a:rPr lang="en-US" altLang="zh-CN" sz="2400" b="1" dirty="0">
                <a:latin typeface="Courier New" pitchFamily="49" charset="0"/>
                <a:cs typeface="Courier New" pitchFamily="49" charset="0"/>
              </a:rPr>
              <a:t>][</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为任意正整数</a:t>
            </a:r>
            <a:endParaRPr lang="en-US" altLang="zh-CN" sz="2400" b="1" dirty="0">
              <a:solidFill>
                <a:srgbClr val="00B050"/>
              </a:solidFill>
              <a:latin typeface="Courier New" pitchFamily="49" charset="0"/>
              <a:cs typeface="Courier New" pitchFamily="49" charset="0"/>
            </a:endParaRPr>
          </a:p>
          <a:p>
            <a:pPr lvl="2">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(*pa)[</a:t>
            </a:r>
            <a:r>
              <a:rPr lang="en-US" altLang="zh-CN" sz="2400" b="1" dirty="0">
                <a:solidFill>
                  <a:srgbClr val="FF0000"/>
                </a:solidFill>
                <a:latin typeface="Courier New" pitchFamily="49" charset="0"/>
                <a:cs typeface="Courier New" pitchFamily="49" charset="0"/>
              </a:rPr>
              <a:t>3</a:t>
            </a:r>
            <a:r>
              <a:rPr lang="en-US" altLang="zh-CN" sz="2400" b="1" dirty="0">
                <a:latin typeface="Courier New" pitchFamily="49" charset="0"/>
                <a:cs typeface="Courier New" pitchFamily="49" charset="0"/>
              </a:rPr>
              <a:t>][</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p>
          <a:p>
            <a:pPr lvl="2">
              <a:buNone/>
            </a:pPr>
            <a:r>
              <a:rPr lang="en-US" altLang="zh-CN" sz="2400" b="1" dirty="0">
                <a:latin typeface="Courier New" pitchFamily="49" charset="0"/>
                <a:cs typeface="Courier New" pitchFamily="49" charset="0"/>
              </a:rPr>
              <a:t>pa = A;</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保持维度一致性</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a:xfrm>
            <a:off x="179512" y="1728834"/>
            <a:ext cx="8686800" cy="4614217"/>
          </a:xfrm>
        </p:spPr>
        <p:txBody>
          <a:bodyPr/>
          <a:lstStyle/>
          <a:p>
            <a:pPr>
              <a:spcBef>
                <a:spcPts val="0"/>
              </a:spcBef>
              <a:buNone/>
            </a:pPr>
            <a:r>
              <a:rPr lang="en-US" altLang="zh-CN" sz="24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(*pa)[4];</a:t>
            </a:r>
          </a:p>
          <a:p>
            <a:pPr>
              <a:spcBef>
                <a:spcPts val="0"/>
              </a:spcBef>
              <a:buNone/>
            </a:pPr>
            <a:r>
              <a:rPr lang="en-US" altLang="zh-CN" sz="2400" b="1" dirty="0">
                <a:solidFill>
                  <a:schemeClr val="tx2"/>
                </a:solidFill>
                <a:latin typeface="Courier New" pitchFamily="49" charset="0"/>
                <a:cs typeface="Courier New" pitchFamily="49" charset="0"/>
              </a:rPr>
              <a:t>	</a:t>
            </a:r>
            <a:r>
              <a:rPr lang="zh-CN" altLang="en-US" sz="2400" b="1" dirty="0">
                <a:solidFill>
                  <a:srgbClr val="007434"/>
                </a:solidFill>
                <a:latin typeface="Courier New" pitchFamily="49" charset="0"/>
                <a:cs typeface="Courier New" pitchFamily="49" charset="0"/>
              </a:rPr>
              <a:t>//可理解为*</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为具有4个</a:t>
            </a:r>
            <a:r>
              <a:rPr lang="en-US" altLang="zh-CN" sz="2400" b="1" dirty="0" err="1">
                <a:solidFill>
                  <a:srgbClr val="007434"/>
                </a:solidFill>
                <a:latin typeface="Courier New" pitchFamily="49" charset="0"/>
                <a:cs typeface="Courier New" pitchFamily="49" charset="0"/>
              </a:rPr>
              <a:t>int</a:t>
            </a:r>
            <a:r>
              <a:rPr lang="zh-CN" altLang="en-US" sz="2400" b="1" dirty="0">
                <a:solidFill>
                  <a:srgbClr val="007434"/>
                </a:solidFill>
                <a:latin typeface="Courier New" pitchFamily="49" charset="0"/>
                <a:cs typeface="Courier New" pitchFamily="49" charset="0"/>
              </a:rPr>
              <a:t>型分量的一维数组名</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A[3][4]={{11,12,13,14}, {21,22,23,24},{31,32,33,34}  };</a:t>
            </a:r>
          </a:p>
          <a:p>
            <a:pPr>
              <a:spcBef>
                <a:spcPts val="0"/>
              </a:spcBef>
              <a:buNone/>
            </a:pPr>
            <a:r>
              <a:rPr lang="en-US" altLang="zh-CN" sz="2400" b="1" dirty="0">
                <a:latin typeface="Courier New" pitchFamily="49" charset="0"/>
                <a:cs typeface="Courier New" pitchFamily="49" charset="0"/>
              </a:rPr>
              <a:t>  pa=A; </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指向</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数组的第一行</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&lt;&lt;*(*(pa+2)+3)&lt;&lt;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//pa+2</a:t>
            </a:r>
            <a:r>
              <a:rPr lang="zh-CN" altLang="en-US" sz="2400" b="1" dirty="0">
                <a:solidFill>
                  <a:srgbClr val="007434"/>
                </a:solidFill>
                <a:latin typeface="Courier New" pitchFamily="49" charset="0"/>
                <a:cs typeface="Courier New" pitchFamily="49" charset="0"/>
              </a:rPr>
              <a:t>值为地址</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&lt;&lt;(*pa)[0]&lt;&lt;" "&lt;&lt;(*pa)[1]&lt;&lt;" "&lt;&lt;(*pa)[2]</a:t>
            </a:r>
          </a:p>
          <a:p>
            <a:pPr>
              <a:spcBef>
                <a:spcPts val="0"/>
              </a:spcBef>
              <a:buNone/>
            </a:pPr>
            <a:r>
              <a:rPr lang="en-US" altLang="zh-CN" sz="2400" b="1" dirty="0">
                <a:latin typeface="Courier New" pitchFamily="49" charset="0"/>
                <a:cs typeface="Courier New" pitchFamily="49" charset="0"/>
              </a:rPr>
              <a:t>	&lt;&lt;" "&lt;&lt;(*pa)[3]&lt;&lt;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输出第一行4元素</a:t>
            </a:r>
            <a:r>
              <a:rPr lang="zh-CN" altLang="en-US"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一步向后“迈过”</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所指向的那一个一维数组</a:t>
            </a:r>
          </a:p>
          <a:p>
            <a:pPr>
              <a:spcBef>
                <a:spcPts val="0"/>
              </a:spcBef>
              <a:buNone/>
            </a:pPr>
            <a:r>
              <a:rPr lang="zh-CN" altLang="en-US" sz="2400" b="1" dirty="0">
                <a:solidFill>
                  <a:srgbClr val="007434"/>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   </a:t>
            </a:r>
            <a:r>
              <a:rPr lang="zh-CN" altLang="en-US" sz="2400" b="1" dirty="0">
                <a:solidFill>
                  <a:srgbClr val="007434"/>
                </a:solidFill>
                <a:latin typeface="Courier New" pitchFamily="49" charset="0"/>
                <a:cs typeface="Courier New" pitchFamily="49" charset="0"/>
              </a:rPr>
              <a:t>//的整体大小，使</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指向</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数组的第二行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&lt;&lt;(*pa)[0]&lt;&lt;" "&lt;&lt;(*pa)[1]&lt;&lt;" "&lt;&lt;(*pa)[2]</a:t>
            </a:r>
          </a:p>
          <a:p>
            <a:pPr>
              <a:spcBef>
                <a:spcPts val="0"/>
              </a:spcBef>
              <a:buNone/>
            </a:pPr>
            <a:r>
              <a:rPr lang="en-US" altLang="zh-CN" sz="2400" b="1" dirty="0">
                <a:latin typeface="Courier New" pitchFamily="49" charset="0"/>
                <a:cs typeface="Courier New" pitchFamily="49" charset="0"/>
              </a:rPr>
              <a:t>	&lt;&lt;" "&lt;&lt;(*pa)[3]&lt;&lt;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输出第二行4元素</a:t>
            </a:r>
            <a:endParaRPr lang="zh-CN" altLang="en-US" sz="2400" b="1" dirty="0">
              <a:solidFill>
                <a:srgbClr val="007434"/>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pPr>
              <a:buNone/>
            </a:pPr>
            <a:r>
              <a:rPr lang="zh-CN" altLang="en-US" dirty="0">
                <a:solidFill>
                  <a:schemeClr val="accent6">
                    <a:lumMod val="75000"/>
                  </a:schemeClr>
                </a:solidFill>
              </a:rPr>
              <a:t>输出结果为：</a:t>
            </a:r>
            <a:endParaRPr lang="en-US" altLang="zh-CN" dirty="0">
              <a:solidFill>
                <a:schemeClr val="accent6">
                  <a:lumMod val="75000"/>
                </a:schemeClr>
              </a:solidFill>
            </a:endParaRPr>
          </a:p>
          <a:p>
            <a:pPr>
              <a:buNone/>
            </a:pPr>
            <a:endParaRPr lang="en-US" altLang="zh-CN" dirty="0"/>
          </a:p>
          <a:p>
            <a:pPr>
              <a:buNone/>
            </a:pPr>
            <a:r>
              <a:rPr lang="en-US" altLang="zh-CN" b="1" dirty="0">
                <a:latin typeface="Courier New" pitchFamily="49" charset="0"/>
                <a:cs typeface="Courier New" pitchFamily="49" charset="0"/>
              </a:rPr>
              <a:t>34</a:t>
            </a:r>
          </a:p>
          <a:p>
            <a:pPr>
              <a:buNone/>
            </a:pPr>
            <a:r>
              <a:rPr lang="en-US" altLang="zh-CN" b="1" dirty="0">
                <a:latin typeface="Courier New" pitchFamily="49" charset="0"/>
                <a:cs typeface="Courier New" pitchFamily="49" charset="0"/>
              </a:rPr>
              <a:t>11,12,13,14</a:t>
            </a:r>
          </a:p>
          <a:p>
            <a:pPr>
              <a:buNone/>
            </a:pPr>
            <a:r>
              <a:rPr lang="en-US" altLang="zh-CN" b="1" dirty="0">
                <a:latin typeface="Courier New" pitchFamily="49" charset="0"/>
                <a:cs typeface="Courier New" pitchFamily="49" charset="0"/>
              </a:rPr>
              <a:t>21,22,23,24</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r>
              <a:rPr lang="zh-CN" altLang="en-US" dirty="0"/>
              <a:t>用指针访问多维数组的一种方式</a:t>
            </a:r>
            <a:endParaRPr lang="en-US" altLang="zh-CN" dirty="0"/>
          </a:p>
          <a:p>
            <a:pPr lvl="1"/>
            <a:r>
              <a:rPr lang="zh-CN" altLang="en-US" dirty="0"/>
              <a:t>如果访问</a:t>
            </a:r>
            <a:r>
              <a:rPr lang="en-US" altLang="zh-CN" dirty="0"/>
              <a:t>n</a:t>
            </a:r>
            <a:r>
              <a:rPr lang="zh-CN" altLang="en-US" dirty="0"/>
              <a:t>维数组，那么数组指针的维度为</a:t>
            </a:r>
            <a:r>
              <a:rPr lang="en-US" altLang="zh-CN" dirty="0"/>
              <a:t>n-1</a:t>
            </a:r>
          </a:p>
          <a:p>
            <a:pPr lvl="1"/>
            <a:r>
              <a:rPr lang="zh-CN" altLang="en-US" dirty="0"/>
              <a:t>指针指向的地址为构成该</a:t>
            </a:r>
            <a:r>
              <a:rPr lang="en-US" altLang="zh-CN" dirty="0"/>
              <a:t>n</a:t>
            </a:r>
            <a:r>
              <a:rPr lang="zh-CN" altLang="en-US" dirty="0"/>
              <a:t>维数组第一个</a:t>
            </a:r>
            <a:r>
              <a:rPr lang="en-US" altLang="zh-CN" dirty="0"/>
              <a:t>n-1</a:t>
            </a:r>
            <a:r>
              <a:rPr lang="zh-CN" altLang="en-US" dirty="0"/>
              <a:t>维数组的首地址</a:t>
            </a:r>
            <a:endParaRPr lang="en-US" altLang="zh-CN" dirty="0"/>
          </a:p>
          <a:p>
            <a:pPr lvl="2"/>
            <a:r>
              <a:rPr lang="en-US" altLang="zh-CN" dirty="0" err="1"/>
              <a:t>p+i</a:t>
            </a:r>
            <a:r>
              <a:rPr lang="en-US" altLang="zh-CN" dirty="0"/>
              <a:t>=A[</a:t>
            </a:r>
            <a:r>
              <a:rPr lang="en-US" altLang="zh-CN" dirty="0" err="1"/>
              <a:t>i</a:t>
            </a:r>
            <a:r>
              <a:rPr lang="en-US" altLang="zh-CN" dirty="0"/>
              <a:t>]</a:t>
            </a:r>
            <a:r>
              <a:rPr lang="zh-CN" altLang="en-US" dirty="0"/>
              <a:t>，</a:t>
            </a:r>
            <a:r>
              <a:rPr lang="en-US" altLang="zh-CN" dirty="0"/>
              <a:t>A[</a:t>
            </a:r>
            <a:r>
              <a:rPr lang="en-US" altLang="zh-CN" dirty="0" err="1"/>
              <a:t>i</a:t>
            </a:r>
            <a:r>
              <a:rPr lang="en-US" altLang="zh-CN" dirty="0"/>
              <a:t>]</a:t>
            </a:r>
            <a:r>
              <a:rPr lang="zh-CN" altLang="en-US" dirty="0"/>
              <a:t>为第</a:t>
            </a:r>
            <a:r>
              <a:rPr lang="en-US" altLang="zh-CN" dirty="0" err="1"/>
              <a:t>i</a:t>
            </a:r>
            <a:r>
              <a:rPr lang="zh-CN" altLang="en-US" dirty="0"/>
              <a:t>个</a:t>
            </a:r>
            <a:r>
              <a:rPr lang="en-US" altLang="zh-CN" dirty="0"/>
              <a:t>n-1</a:t>
            </a:r>
            <a:r>
              <a:rPr lang="zh-CN" altLang="en-US" dirty="0"/>
              <a:t>的数组名，即该数组的首地址</a:t>
            </a:r>
            <a:endParaRPr lang="en-US" altLang="zh-CN" dirty="0"/>
          </a:p>
          <a:p>
            <a:pPr lvl="2"/>
            <a:r>
              <a:rPr lang="en-US" altLang="zh-CN" dirty="0"/>
              <a:t>*(</a:t>
            </a:r>
            <a:r>
              <a:rPr lang="en-US" altLang="zh-CN" dirty="0" err="1"/>
              <a:t>p+i</a:t>
            </a:r>
            <a:r>
              <a:rPr lang="en-US" altLang="zh-CN" dirty="0"/>
              <a:t>)</a:t>
            </a:r>
            <a:r>
              <a:rPr lang="zh-CN" altLang="en-US" dirty="0"/>
              <a:t>为第</a:t>
            </a:r>
            <a:r>
              <a:rPr lang="en-US" altLang="zh-CN" dirty="0" err="1"/>
              <a:t>i</a:t>
            </a:r>
            <a:r>
              <a:rPr lang="zh-CN" altLang="en-US" dirty="0"/>
              <a:t>个</a:t>
            </a:r>
            <a:r>
              <a:rPr lang="en-US" altLang="zh-CN" dirty="0"/>
              <a:t>n-1</a:t>
            </a:r>
            <a:r>
              <a:rPr lang="zh-CN" altLang="en-US" dirty="0"/>
              <a:t>维数组</a:t>
            </a:r>
            <a:r>
              <a:rPr lang="en-US" altLang="zh-CN" dirty="0"/>
              <a:t>A[</a:t>
            </a:r>
            <a:r>
              <a:rPr lang="en-US" altLang="zh-CN" dirty="0" err="1"/>
              <a:t>i</a:t>
            </a:r>
            <a:r>
              <a:rPr lang="en-US" altLang="zh-CN" dirty="0"/>
              <a:t>]</a:t>
            </a:r>
            <a:r>
              <a:rPr lang="zh-CN" altLang="en-US" dirty="0"/>
              <a:t>的首元素的地址，即组成第</a:t>
            </a:r>
            <a:r>
              <a:rPr lang="en-US" altLang="zh-CN" dirty="0" err="1"/>
              <a:t>i</a:t>
            </a:r>
            <a:r>
              <a:rPr lang="zh-CN" altLang="en-US" dirty="0"/>
              <a:t>个</a:t>
            </a:r>
            <a:r>
              <a:rPr lang="en-US" altLang="zh-CN" dirty="0"/>
              <a:t>n-1</a:t>
            </a:r>
            <a:r>
              <a:rPr lang="zh-CN" altLang="en-US" dirty="0"/>
              <a:t>为数组的第一个</a:t>
            </a:r>
            <a:r>
              <a:rPr lang="en-US" altLang="zh-CN" dirty="0"/>
              <a:t>n-2</a:t>
            </a:r>
            <a:r>
              <a:rPr lang="zh-CN" altLang="en-US" dirty="0"/>
              <a:t>维数组的首地址</a:t>
            </a:r>
            <a:endParaRPr lang="en-US" altLang="zh-CN" dirty="0"/>
          </a:p>
          <a:p>
            <a:pPr lvl="2"/>
            <a:r>
              <a:rPr lang="en-US" altLang="zh-CN" dirty="0"/>
              <a:t>*(</a:t>
            </a:r>
            <a:r>
              <a:rPr lang="en-US" altLang="zh-CN" dirty="0" err="1"/>
              <a:t>p+i</a:t>
            </a:r>
            <a:r>
              <a:rPr lang="en-US" altLang="zh-CN" dirty="0"/>
              <a:t>)+j</a:t>
            </a:r>
            <a:r>
              <a:rPr lang="zh-CN" altLang="en-US" dirty="0"/>
              <a:t>为组成第</a:t>
            </a:r>
            <a:r>
              <a:rPr lang="en-US" altLang="zh-CN" dirty="0" err="1"/>
              <a:t>i</a:t>
            </a:r>
            <a:r>
              <a:rPr lang="zh-CN" altLang="en-US" dirty="0"/>
              <a:t>个</a:t>
            </a:r>
            <a:r>
              <a:rPr lang="en-US" altLang="zh-CN" dirty="0"/>
              <a:t>n-1</a:t>
            </a:r>
            <a:r>
              <a:rPr lang="zh-CN" altLang="en-US" dirty="0"/>
              <a:t>为数组的第</a:t>
            </a:r>
            <a:r>
              <a:rPr lang="en-US" altLang="zh-CN" dirty="0"/>
              <a:t>j</a:t>
            </a:r>
            <a:r>
              <a:rPr lang="zh-CN" altLang="en-US" dirty="0"/>
              <a:t>个</a:t>
            </a:r>
            <a:r>
              <a:rPr lang="en-US" altLang="zh-CN" dirty="0"/>
              <a:t>n-2</a:t>
            </a:r>
            <a:r>
              <a:rPr lang="zh-CN" altLang="en-US" dirty="0"/>
              <a:t>维数组</a:t>
            </a:r>
            <a:r>
              <a:rPr lang="en-US" altLang="zh-CN" dirty="0"/>
              <a:t>A[</a:t>
            </a:r>
            <a:r>
              <a:rPr lang="en-US" altLang="zh-CN" dirty="0" err="1"/>
              <a:t>i</a:t>
            </a:r>
            <a:r>
              <a:rPr lang="en-US" altLang="zh-CN" dirty="0"/>
              <a:t>][j]</a:t>
            </a:r>
            <a:r>
              <a:rPr lang="zh-CN" altLang="en-US" dirty="0"/>
              <a:t>的首地址</a:t>
            </a:r>
            <a:endParaRPr lang="en-US" altLang="zh-CN" dirty="0"/>
          </a:p>
          <a:p>
            <a:pPr lvl="2"/>
            <a:r>
              <a:rPr lang="en-US" altLang="zh-CN" dirty="0"/>
              <a:t>*(*(</a:t>
            </a:r>
            <a:r>
              <a:rPr lang="en-US" altLang="zh-CN" dirty="0" err="1"/>
              <a:t>p+i</a:t>
            </a:r>
            <a:r>
              <a:rPr lang="en-US" altLang="zh-CN" dirty="0"/>
              <a:t>)+j)+k</a:t>
            </a:r>
            <a:r>
              <a:rPr lang="zh-CN" altLang="en-US" dirty="0"/>
              <a:t>为上一个</a:t>
            </a:r>
            <a:r>
              <a:rPr lang="en-US" altLang="zh-CN" dirty="0"/>
              <a:t>n-2</a:t>
            </a:r>
            <a:r>
              <a:rPr lang="zh-CN" altLang="en-US" dirty="0"/>
              <a:t>维数组的第</a:t>
            </a:r>
            <a:r>
              <a:rPr lang="en-US" altLang="zh-CN" dirty="0"/>
              <a:t>k</a:t>
            </a:r>
            <a:r>
              <a:rPr lang="zh-CN" altLang="en-US" dirty="0"/>
              <a:t>个</a:t>
            </a:r>
            <a:r>
              <a:rPr lang="en-US" altLang="zh-CN" dirty="0"/>
              <a:t>n-3</a:t>
            </a:r>
            <a:r>
              <a:rPr lang="zh-CN" altLang="en-US" dirty="0"/>
              <a:t>维数组</a:t>
            </a:r>
            <a:r>
              <a:rPr lang="en-US" altLang="zh-CN" dirty="0"/>
              <a:t>A[</a:t>
            </a:r>
            <a:r>
              <a:rPr lang="en-US" altLang="zh-CN" dirty="0" err="1"/>
              <a:t>i</a:t>
            </a:r>
            <a:r>
              <a:rPr lang="en-US" altLang="zh-CN" dirty="0"/>
              <a:t>][j][k]</a:t>
            </a:r>
            <a:r>
              <a:rPr lang="zh-CN" altLang="en-US" dirty="0"/>
              <a:t>的首地址</a:t>
            </a:r>
            <a:endParaRPr lang="en-US" altLang="zh-CN" dirty="0"/>
          </a:p>
          <a:p>
            <a:pPr lvl="2"/>
            <a:r>
              <a:rPr lang="en-US" altLang="zh-CN" dirty="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C7C556D-D13B-4AA3-AFD8-0EF8CFA0B6CB}"/>
              </a:ext>
            </a:extLst>
          </p:cNvPr>
          <p:cNvSpPr>
            <a:spLocks noGrp="1"/>
          </p:cNvSpPr>
          <p:nvPr>
            <p:ph type="title"/>
          </p:nvPr>
        </p:nvSpPr>
        <p:spPr/>
        <p:txBody>
          <a:bodyPr/>
          <a:lstStyle/>
          <a:p>
            <a:r>
              <a:rPr lang="zh-CN" altLang="en-US" dirty="0"/>
              <a:t>指向数组的指针</a:t>
            </a:r>
          </a:p>
        </p:txBody>
      </p:sp>
      <p:sp>
        <p:nvSpPr>
          <p:cNvPr id="6" name="内容占位符 5">
            <a:extLst>
              <a:ext uri="{FF2B5EF4-FFF2-40B4-BE49-F238E27FC236}">
                <a16:creationId xmlns="" xmlns:a16="http://schemas.microsoft.com/office/drawing/2014/main" id="{ABB047EA-5072-4F30-9F18-7579FFABCC32}"/>
              </a:ext>
            </a:extLst>
          </p:cNvPr>
          <p:cNvSpPr>
            <a:spLocks noGrp="1"/>
          </p:cNvSpPr>
          <p:nvPr>
            <p:ph idx="1"/>
          </p:nvPr>
        </p:nvSpPr>
        <p:spPr/>
        <p:txBody>
          <a:bodyPr/>
          <a:lstStyle/>
          <a:p>
            <a:r>
              <a:rPr lang="zh-CN" altLang="en-US" dirty="0"/>
              <a:t>下标运算</a:t>
            </a:r>
            <a:r>
              <a:rPr lang="en-US" altLang="zh-CN" dirty="0"/>
              <a:t>[]</a:t>
            </a:r>
            <a:r>
              <a:rPr lang="zh-CN" altLang="en-US" dirty="0"/>
              <a:t>与指针取内容运算</a:t>
            </a:r>
            <a:r>
              <a:rPr lang="en-US" altLang="zh-CN" dirty="0"/>
              <a:t>*</a:t>
            </a:r>
          </a:p>
          <a:p>
            <a:pPr lvl="1"/>
            <a:r>
              <a:rPr lang="zh-CN" altLang="en-US" dirty="0"/>
              <a:t>优先级</a:t>
            </a:r>
            <a:endParaRPr lang="en-US" altLang="zh-CN" dirty="0"/>
          </a:p>
          <a:p>
            <a:pPr lvl="2"/>
            <a:r>
              <a:rPr lang="en-US" altLang="zh-CN" dirty="0"/>
              <a:t>[ ]</a:t>
            </a:r>
            <a:r>
              <a:rPr lang="zh-CN" altLang="en-US" dirty="0"/>
              <a:t>优先级高于*</a:t>
            </a:r>
            <a:endParaRPr lang="en-US" altLang="zh-CN" dirty="0"/>
          </a:p>
          <a:p>
            <a:pPr lvl="1"/>
            <a:r>
              <a:rPr lang="zh-CN" altLang="en-US" dirty="0"/>
              <a:t>等价关系</a:t>
            </a:r>
            <a:endParaRPr lang="en-US" altLang="zh-CN" dirty="0"/>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A[3][4] = {1,2,3,4,5,6,7,8,9,10};</a:t>
            </a:r>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(*pa)[4] = A;</a:t>
            </a:r>
          </a:p>
          <a:p>
            <a:pPr marL="914400" lvl="2" indent="0">
              <a:buNone/>
            </a:pP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&lt;&lt;*pa[1]&lt;&lt;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a:t>
            </a:r>
          </a:p>
          <a:p>
            <a:pPr marL="914400" lvl="2" indent="0">
              <a:buNone/>
            </a:pP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&lt;&lt;(*pa)[1]&lt;&lt;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a:t>
            </a:r>
          </a:p>
          <a:p>
            <a:pPr lvl="2"/>
            <a:r>
              <a:rPr lang="en-US" altLang="zh-CN" dirty="0"/>
              <a:t>pa[1] = *(pa+1)</a:t>
            </a:r>
          </a:p>
          <a:p>
            <a:pPr lvl="2"/>
            <a:r>
              <a:rPr lang="en-US" altLang="zh-CN" dirty="0" err="1">
                <a:solidFill>
                  <a:schemeClr val="tx2"/>
                </a:solidFill>
                <a:latin typeface="Courier New" panose="02070309020205020404" pitchFamily="49" charset="0"/>
                <a:cs typeface="Courier New" panose="02070309020205020404" pitchFamily="49" charset="0"/>
              </a:rPr>
              <a:t>cout</a:t>
            </a:r>
            <a:r>
              <a:rPr lang="en-US" altLang="zh-CN" dirty="0">
                <a:solidFill>
                  <a:schemeClr val="tx2"/>
                </a:solidFill>
                <a:latin typeface="Courier New" panose="02070309020205020404" pitchFamily="49" charset="0"/>
                <a:cs typeface="Courier New" panose="02070309020205020404" pitchFamily="49" charset="0"/>
              </a:rPr>
              <a:t>&lt;&lt;</a:t>
            </a:r>
            <a:r>
              <a:rPr lang="zh-CN" altLang="en-US" dirty="0">
                <a:solidFill>
                  <a:schemeClr val="tx2"/>
                </a:solidFill>
                <a:latin typeface="Courier New" panose="02070309020205020404" pitchFamily="49" charset="0"/>
                <a:cs typeface="Courier New" panose="02070309020205020404" pitchFamily="49" charset="0"/>
              </a:rPr>
              <a:t>*</a:t>
            </a:r>
            <a:r>
              <a:rPr lang="en-US" altLang="zh-CN" dirty="0">
                <a:solidFill>
                  <a:schemeClr val="tx2"/>
                </a:solidFill>
                <a:latin typeface="Courier New" panose="02070309020205020404" pitchFamily="49" charset="0"/>
                <a:cs typeface="Courier New" panose="02070309020205020404" pitchFamily="49" charset="0"/>
              </a:rPr>
              <a:t>(pa+1)[1]&lt;&lt;</a:t>
            </a:r>
            <a:r>
              <a:rPr lang="en-US" altLang="zh-CN" dirty="0" err="1">
                <a:solidFill>
                  <a:schemeClr val="tx2"/>
                </a:solidFill>
                <a:latin typeface="Courier New" panose="02070309020205020404" pitchFamily="49" charset="0"/>
                <a:cs typeface="Courier New" panose="02070309020205020404" pitchFamily="49" charset="0"/>
              </a:rPr>
              <a:t>endl</a:t>
            </a:r>
            <a:r>
              <a:rPr lang="en-US" altLang="zh-CN" dirty="0">
                <a:solidFill>
                  <a:schemeClr val="tx2"/>
                </a:solidFill>
                <a:latin typeface="Courier New" panose="02070309020205020404" pitchFamily="49" charset="0"/>
                <a:cs typeface="Courier New" panose="02070309020205020404" pitchFamily="49" charset="0"/>
              </a:rPr>
              <a:t>;</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输出什么？</a:t>
            </a:r>
            <a:endParaRPr lang="en-US" altLang="zh-CN" dirty="0">
              <a:solidFill>
                <a:srgbClr val="007434"/>
              </a:solidFill>
              <a:latin typeface="Courier New" panose="02070309020205020404" pitchFamily="49" charset="0"/>
              <a:cs typeface="Courier New" panose="02070309020205020404" pitchFamily="49" charset="0"/>
            </a:endParaRPr>
          </a:p>
          <a:p>
            <a:pPr lvl="2"/>
            <a:endParaRPr lang="zh-CN" altLang="en-US" dirty="0"/>
          </a:p>
        </p:txBody>
      </p:sp>
      <p:sp>
        <p:nvSpPr>
          <p:cNvPr id="3" name="文本框 2">
            <a:extLst>
              <a:ext uri="{FF2B5EF4-FFF2-40B4-BE49-F238E27FC236}">
                <a16:creationId xmlns="" xmlns:a16="http://schemas.microsoft.com/office/drawing/2014/main" id="{2F89BCCD-E713-4325-9B75-2A013C33B177}"/>
              </a:ext>
            </a:extLst>
          </p:cNvPr>
          <p:cNvSpPr txBox="1"/>
          <p:nvPr/>
        </p:nvSpPr>
        <p:spPr>
          <a:xfrm>
            <a:off x="5940152" y="4069821"/>
            <a:ext cx="2411760" cy="1200329"/>
          </a:xfrm>
          <a:prstGeom prst="rect">
            <a:avLst/>
          </a:prstGeom>
          <a:noFill/>
        </p:spPr>
        <p:txBody>
          <a:bodyPr wrap="square" rtlCol="0">
            <a:spAutoFit/>
          </a:bodyPr>
          <a:lstStyle/>
          <a:p>
            <a:r>
              <a:rPr lang="zh-CN" altLang="en-US" sz="2400" b="1" dirty="0">
                <a:solidFill>
                  <a:schemeClr val="accent6">
                    <a:lumMod val="75000"/>
                  </a:schemeClr>
                </a:solidFill>
                <a:latin typeface="楷体" panose="02010609060101010101" pitchFamily="49" charset="-122"/>
                <a:ea typeface="楷体" panose="02010609060101010101" pitchFamily="49" charset="-122"/>
              </a:rPr>
              <a:t>输出结果：</a:t>
            </a:r>
            <a:endParaRPr lang="en-US" altLang="zh-CN" sz="2400" b="1" dirty="0">
              <a:solidFill>
                <a:schemeClr val="accent6">
                  <a:lumMod val="75000"/>
                </a:schemeClr>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4</a:t>
            </a:r>
          </a:p>
          <a:p>
            <a:r>
              <a:rPr lang="en-US" altLang="zh-CN" sz="2400" dirty="0">
                <a:latin typeface="楷体" panose="02010609060101010101" pitchFamily="49" charset="-122"/>
                <a:ea typeface="楷体" panose="02010609060101010101" pitchFamily="49" charset="-122"/>
              </a:rPr>
              <a:t>2</a:t>
            </a:r>
            <a:endParaRPr lang="zh-CN" altLang="en-US" sz="2400" dirty="0">
              <a:latin typeface="楷体" panose="02010609060101010101" pitchFamily="49" charset="-122"/>
              <a:ea typeface="楷体" panose="02010609060101010101" pitchFamily="49" charset="-122"/>
            </a:endParaRPr>
          </a:p>
        </p:txBody>
      </p:sp>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318590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a:xfrm>
            <a:off x="323528" y="1916832"/>
            <a:ext cx="8686800" cy="4407768"/>
          </a:xfrm>
        </p:spPr>
        <p:txBody>
          <a:bodyPr/>
          <a:lstStyle/>
          <a:p>
            <a:r>
              <a:rPr lang="zh-CN" altLang="en-US" dirty="0"/>
              <a:t>由指针变量（或指针表达式）构成的数组，数组中每个元素都是指针</a:t>
            </a:r>
            <a:endParaRPr lang="en-US" altLang="zh-CN" dirty="0"/>
          </a:p>
          <a:p>
            <a:pPr lvl="1"/>
            <a:r>
              <a:rPr lang="zh-CN" altLang="en-US" sz="2800" dirty="0">
                <a:solidFill>
                  <a:schemeClr val="tx1"/>
                </a:solidFill>
              </a:rPr>
              <a:t>其说明格式为(一维数组时)：</a:t>
            </a:r>
            <a:endParaRPr lang="en-US" altLang="zh-CN" sz="2800" dirty="0">
              <a:solidFill>
                <a:schemeClr val="tx1"/>
              </a:solidFill>
            </a:endParaRPr>
          </a:p>
          <a:p>
            <a:pPr lvl="2"/>
            <a:r>
              <a:rPr lang="zh-CN" altLang="en-US" sz="2400" dirty="0"/>
              <a:t>&lt;类型名&gt; * &lt;数组名&gt; [ &lt;元素个数&gt; ]</a:t>
            </a:r>
            <a:endParaRPr lang="en-US" altLang="zh-CN" sz="2400" dirty="0"/>
          </a:p>
          <a:p>
            <a:pPr lvl="1"/>
            <a:r>
              <a:rPr lang="zh-CN" altLang="en-US" sz="2800" dirty="0"/>
              <a:t>说明多维数组时, 将指定多个方括号括起的常量表达式，作为每一个维度</a:t>
            </a:r>
            <a:endParaRPr lang="en-US" altLang="zh-CN" sz="2800" dirty="0"/>
          </a:p>
          <a:p>
            <a:pPr lvl="2"/>
            <a:r>
              <a:rPr lang="zh-CN" altLang="en-US" sz="2400" dirty="0"/>
              <a:t>&lt;类型名&gt; * &lt;数组名&gt;[&lt;元素个数&gt;][&lt;元素个数&gt;]</a:t>
            </a:r>
            <a:r>
              <a:rPr lang="en-US" altLang="zh-CN" sz="2400" dirty="0"/>
              <a:t>…</a:t>
            </a:r>
            <a:endParaRPr lang="zh-CN" altLang="en-US" sz="24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p:txBody>
          <a:bodyPr/>
          <a:lstStyle/>
          <a:p>
            <a:pPr>
              <a:lnSpc>
                <a:spcPct val="120000"/>
              </a:lnSpc>
              <a:buNone/>
            </a:pPr>
            <a:r>
              <a:rPr lang="zh-CN" altLang="en-US" sz="24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w,x,y,z,A</a:t>
            </a:r>
            <a:r>
              <a:rPr lang="en-US" altLang="zh-CN" sz="2400" b="1" dirty="0">
                <a:latin typeface="Courier New" pitchFamily="49" charset="0"/>
                <a:cs typeface="Courier New" pitchFamily="49" charset="0"/>
              </a:rPr>
              <a:t>[2][10];</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p1[4]={&amp;</a:t>
            </a:r>
            <a:r>
              <a:rPr lang="en-US" altLang="zh-CN" sz="2400" b="1" dirty="0" err="1">
                <a:latin typeface="Courier New" pitchFamily="49" charset="0"/>
                <a:cs typeface="Courier New" pitchFamily="49" charset="0"/>
              </a:rPr>
              <a:t>w,&amp;x,&amp;y,&amp;z</a:t>
            </a:r>
            <a:r>
              <a:rPr lang="en-US" altLang="zh-CN" sz="2400" b="1" dirty="0">
                <a:latin typeface="Courier New" pitchFamily="49" charset="0"/>
                <a:cs typeface="Courier New" pitchFamily="49" charset="0"/>
              </a:rPr>
              <a:t>};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//p1</a:t>
            </a:r>
            <a:r>
              <a:rPr lang="zh-CN" altLang="en-US" sz="2400" b="1" dirty="0">
                <a:solidFill>
                  <a:srgbClr val="007434"/>
                </a:solidFill>
                <a:latin typeface="Courier New" pitchFamily="49" charset="0"/>
                <a:cs typeface="Courier New" pitchFamily="49" charset="0"/>
              </a:rPr>
              <a:t>数组的4个分量均为</a:t>
            </a:r>
            <a:r>
              <a:rPr lang="en-US" altLang="zh-CN" sz="2400" b="1" dirty="0" err="1">
                <a:solidFill>
                  <a:srgbClr val="007434"/>
                </a:solidFill>
                <a:latin typeface="Courier New" pitchFamily="49" charset="0"/>
                <a:cs typeface="Courier New" pitchFamily="49" charset="0"/>
              </a:rPr>
              <a:t>int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型指针(变量)</a:t>
            </a:r>
          </a:p>
          <a:p>
            <a:pPr>
              <a:lnSpc>
                <a:spcPct val="120000"/>
              </a:lnSpc>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p2[2]={A[0],A[1]};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表示</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数组的第一行，为含有10个元素的</a:t>
            </a:r>
          </a:p>
          <a:p>
            <a:pPr>
              <a:lnSpc>
                <a:spcPct val="120000"/>
              </a:lnSpc>
              <a:buNone/>
            </a:pPr>
            <a:r>
              <a:rPr lang="zh-CN" altLang="en-US" sz="2400" b="1" dirty="0">
                <a:solidFill>
                  <a:srgbClr val="007434"/>
                </a:solidFill>
                <a:latin typeface="Courier New" pitchFamily="49" charset="0"/>
                <a:cs typeface="Courier New" pitchFamily="49" charset="0"/>
              </a:rPr>
              <a:t>	  一维数组(的数组名)，表示一个常量地址，将数组</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的首地址赋予指针变量</a:t>
            </a:r>
            <a:r>
              <a:rPr lang="en-US" altLang="zh-CN" sz="2400" b="1" dirty="0">
                <a:solidFill>
                  <a:srgbClr val="007434"/>
                </a:solidFill>
                <a:latin typeface="Courier New" pitchFamily="49" charset="0"/>
                <a:cs typeface="Courier New" pitchFamily="49" charset="0"/>
              </a:rPr>
              <a:t>P2[0]*/</a:t>
            </a:r>
            <a:endParaRPr lang="zh-CN" altLang="en-US" b="1" dirty="0">
              <a:solidFill>
                <a:srgbClr val="007434"/>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graphicFrame>
        <p:nvGraphicFramePr>
          <p:cNvPr id="13" name="表格 12"/>
          <p:cNvGraphicFramePr>
            <a:graphicFrameLocks noGrp="1"/>
          </p:cNvGraphicFramePr>
          <p:nvPr>
            <p:extLst>
              <p:ext uri="{D42A27DB-BD31-4B8C-83A1-F6EECF244321}">
                <p14:modId xmlns:p14="http://schemas.microsoft.com/office/powerpoint/2010/main" val="526061138"/>
              </p:ext>
            </p:extLst>
          </p:nvPr>
        </p:nvGraphicFramePr>
        <p:xfrm>
          <a:off x="35496" y="1556790"/>
          <a:ext cx="9073008" cy="4968554"/>
        </p:xfrm>
        <a:graphic>
          <a:graphicData uri="http://schemas.openxmlformats.org/drawingml/2006/table">
            <a:tbl>
              <a:tblPr firstRow="1" firstCol="1" bandRow="1">
                <a:tableStyleId>{5C22544A-7EE6-4342-B048-85BDC9FD1C3A}</a:tableStyleId>
              </a:tblPr>
              <a:tblGrid>
                <a:gridCol w="1224136">
                  <a:extLst>
                    <a:ext uri="{9D8B030D-6E8A-4147-A177-3AD203B41FA5}">
                      <a16:colId xmlns="" xmlns:a16="http://schemas.microsoft.com/office/drawing/2014/main" val="4093955868"/>
                    </a:ext>
                  </a:extLst>
                </a:gridCol>
                <a:gridCol w="908106">
                  <a:extLst>
                    <a:ext uri="{9D8B030D-6E8A-4147-A177-3AD203B41FA5}">
                      <a16:colId xmlns="" xmlns:a16="http://schemas.microsoft.com/office/drawing/2014/main" val="2574272476"/>
                    </a:ext>
                  </a:extLst>
                </a:gridCol>
                <a:gridCol w="2332254">
                  <a:extLst>
                    <a:ext uri="{9D8B030D-6E8A-4147-A177-3AD203B41FA5}">
                      <a16:colId xmlns="" xmlns:a16="http://schemas.microsoft.com/office/drawing/2014/main" val="1788856809"/>
                    </a:ext>
                  </a:extLst>
                </a:gridCol>
                <a:gridCol w="2880320">
                  <a:extLst>
                    <a:ext uri="{9D8B030D-6E8A-4147-A177-3AD203B41FA5}">
                      <a16:colId xmlns="" xmlns:a16="http://schemas.microsoft.com/office/drawing/2014/main" val="2761209815"/>
                    </a:ext>
                  </a:extLst>
                </a:gridCol>
                <a:gridCol w="1728192">
                  <a:extLst>
                    <a:ext uri="{9D8B030D-6E8A-4147-A177-3AD203B41FA5}">
                      <a16:colId xmlns="" xmlns:a16="http://schemas.microsoft.com/office/drawing/2014/main" val="2878748407"/>
                    </a:ext>
                  </a:extLst>
                </a:gridCol>
              </a:tblGrid>
              <a:tr h="248427">
                <a:tc>
                  <a:txBody>
                    <a:bodyPr/>
                    <a:lstStyle/>
                    <a:p>
                      <a:pPr algn="just">
                        <a:spcAft>
                          <a:spcPts val="0"/>
                        </a:spcAft>
                      </a:pPr>
                      <a:r>
                        <a:rPr lang="zh-CN" sz="1600" kern="100" dirty="0">
                          <a:effectLst/>
                        </a:rPr>
                        <a:t>表达式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含义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表达式</a:t>
                      </a:r>
                      <a:r>
                        <a:rPr lang="en-US" sz="1600" kern="100">
                          <a:effectLst/>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等价的</a:t>
                      </a:r>
                      <a:r>
                        <a:rPr lang="en-US" sz="1600" kern="100">
                          <a:effectLst/>
                        </a:rPr>
                        <a:t>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376154135"/>
                  </a:ext>
                </a:extLst>
              </a:tr>
              <a:tr h="496856">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&amp;A[0]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a:t>
                      </a:r>
                      <a:r>
                        <a:rPr lang="zh-CN" sz="1600" kern="100" dirty="0">
                          <a:effectLst/>
                        </a:rPr>
                        <a:t>的首元素地址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下一个元素的地址，</a:t>
                      </a:r>
                      <a:r>
                        <a:rPr lang="zh-CN" sz="1600" kern="100" dirty="0" smtClean="0">
                          <a:effectLst/>
                        </a:rPr>
                        <a:t>即</a:t>
                      </a:r>
                      <a:r>
                        <a:rPr lang="en-US" altLang="zh-CN" sz="1600" kern="100" dirty="0" smtClean="0">
                          <a:effectLst/>
                        </a:rPr>
                        <a:t>A+1(</a:t>
                      </a:r>
                      <a:r>
                        <a:rPr lang="en-US" sz="1600" kern="100" dirty="0" smtClean="0">
                          <a:effectLst/>
                        </a:rPr>
                        <a:t>&amp;A[1])</a:t>
                      </a:r>
                      <a:r>
                        <a:rPr lang="zh-CN" sz="1600" kern="100" dirty="0" smtClean="0">
                          <a:effectLst/>
                        </a:rPr>
                        <a:t>，</a:t>
                      </a:r>
                      <a:r>
                        <a:rPr lang="zh-CN" sz="1600" kern="100" dirty="0">
                          <a:effectLst/>
                        </a:rPr>
                        <a:t>相差</a:t>
                      </a:r>
                      <a:r>
                        <a:rPr lang="en-US" sz="1600" kern="100" dirty="0">
                          <a:effectLst/>
                        </a:rPr>
                        <a:t>16B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375040453"/>
                  </a:ext>
                </a:extLst>
              </a:tr>
              <a:tr h="496856">
                <a:tc>
                  <a:txBody>
                    <a:bodyPr/>
                    <a:lstStyle/>
                    <a:p>
                      <a:pPr algn="just">
                        <a:spcAft>
                          <a:spcPts val="0"/>
                        </a:spcAft>
                      </a:pPr>
                      <a:r>
                        <a:rPr lang="en-US" sz="1600" kern="100" dirty="0">
                          <a:effectLst/>
                        </a:rPr>
                        <a:t>&amp;A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a:t>
                      </a:r>
                      <a:r>
                        <a:rPr lang="zh-CN"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指向数组</a:t>
                      </a:r>
                      <a:r>
                        <a:rPr lang="en-US" sz="1600" kern="100" dirty="0">
                          <a:effectLst/>
                        </a:rPr>
                        <a:t>A</a:t>
                      </a:r>
                      <a:r>
                        <a:rPr lang="zh-CN" sz="1600" kern="100" dirty="0">
                          <a:effectLst/>
                        </a:rPr>
                        <a:t>的</a:t>
                      </a:r>
                      <a:r>
                        <a:rPr lang="zh-CN" sz="1600" kern="100" dirty="0" smtClean="0">
                          <a:effectLst/>
                        </a:rPr>
                        <a:t>指针</a:t>
                      </a:r>
                      <a:r>
                        <a:rPr lang="zh-CN" altLang="en-US" sz="1600" kern="100" dirty="0" smtClean="0">
                          <a:effectLst/>
                        </a:rPr>
                        <a:t>，其值为数组</a:t>
                      </a:r>
                      <a:r>
                        <a:rPr lang="en-US" altLang="zh-CN" sz="1600" kern="100" dirty="0" smtClean="0">
                          <a:effectLst/>
                        </a:rPr>
                        <a:t>A</a:t>
                      </a:r>
                      <a:r>
                        <a:rPr lang="zh-CN" altLang="en-US" sz="1600" kern="100" dirty="0" smtClean="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下一个存储单元</a:t>
                      </a:r>
                      <a:r>
                        <a:rPr lang="zh-CN" sz="1600" kern="100" dirty="0" smtClean="0">
                          <a:effectLst/>
                        </a:rPr>
                        <a:t>，</a:t>
                      </a:r>
                      <a:r>
                        <a:rPr lang="zh-CN" altLang="en-US" sz="1600" kern="100" dirty="0" smtClean="0">
                          <a:effectLst/>
                        </a:rPr>
                        <a:t>即</a:t>
                      </a:r>
                      <a:r>
                        <a:rPr lang="en-US" altLang="zh-CN" sz="1600" kern="100" dirty="0" smtClean="0">
                          <a:effectLst/>
                        </a:rPr>
                        <a:t>&amp;A+1</a:t>
                      </a:r>
                      <a:r>
                        <a:rPr lang="zh-CN" altLang="en-US" sz="1600" kern="100" dirty="0" smtClean="0">
                          <a:effectLst/>
                        </a:rPr>
                        <a:t>，</a:t>
                      </a:r>
                      <a:r>
                        <a:rPr lang="zh-CN" sz="1600" kern="100" dirty="0" smtClean="0">
                          <a:effectLst/>
                        </a:rPr>
                        <a:t>相差</a:t>
                      </a:r>
                      <a:r>
                        <a:rPr lang="en-US" sz="1600" kern="100" dirty="0">
                          <a:effectLst/>
                        </a:rPr>
                        <a:t>48B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&amp;pa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095947620"/>
                  </a:ext>
                </a:extLst>
              </a:tr>
              <a:tr h="496856">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A[0]</a:t>
                      </a:r>
                      <a:r>
                        <a:rPr lang="zh-CN" sz="1600" kern="100" dirty="0">
                          <a:effectLst/>
                        </a:rPr>
                        <a:t>的首元素地址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下一个元素的地址，</a:t>
                      </a:r>
                      <a:r>
                        <a:rPr lang="zh-CN" sz="1600" kern="100" dirty="0" smtClean="0">
                          <a:effectLst/>
                        </a:rPr>
                        <a:t>即</a:t>
                      </a:r>
                      <a:r>
                        <a:rPr lang="en-US" altLang="zh-CN" sz="1600" kern="100" dirty="0" smtClean="0">
                          <a:effectLst/>
                        </a:rPr>
                        <a:t>*A+1(</a:t>
                      </a:r>
                      <a:r>
                        <a:rPr lang="en-US" sz="1600" kern="100" dirty="0" smtClean="0">
                          <a:effectLst/>
                        </a:rPr>
                        <a:t>&amp;A[0</a:t>
                      </a:r>
                      <a:r>
                        <a:rPr lang="en-US" sz="1600" kern="100" dirty="0">
                          <a:effectLst/>
                        </a:rPr>
                        <a:t>][1</a:t>
                      </a:r>
                      <a:r>
                        <a:rPr lang="en-US" sz="1600" kern="100" dirty="0" smtClean="0">
                          <a:effectLst/>
                        </a:rPr>
                        <a:t>])</a:t>
                      </a:r>
                      <a:r>
                        <a:rPr lang="zh-CN" sz="1600" kern="100" dirty="0" smtClean="0">
                          <a:effectLst/>
                        </a:rPr>
                        <a:t>，</a:t>
                      </a:r>
                      <a:r>
                        <a:rPr lang="zh-CN" sz="1600" kern="100" dirty="0">
                          <a:effectLst/>
                        </a:rPr>
                        <a:t>相差</a:t>
                      </a:r>
                      <a:r>
                        <a:rPr lang="en-US" sz="1600" kern="100" dirty="0">
                          <a:effectLst/>
                        </a:rPr>
                        <a:t>4B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037206084"/>
                  </a:ext>
                </a:extLst>
              </a:tr>
              <a:tr h="248427">
                <a:tc>
                  <a:txBody>
                    <a:bodyPr/>
                    <a:lstStyle/>
                    <a:p>
                      <a:pPr algn="just">
                        <a:spcAft>
                          <a:spcPts val="0"/>
                        </a:spcAft>
                      </a:pP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dirty="0">
                          <a:effectLst/>
                        </a:rPr>
                        <a:t>同</a:t>
                      </a:r>
                      <a:r>
                        <a:rPr lang="en-US" sz="1600" kern="100" dirty="0">
                          <a:effectLst/>
                        </a:rPr>
                        <a:t>*</a:t>
                      </a:r>
                      <a:r>
                        <a:rPr lang="en-US" sz="1600" kern="100" dirty="0" smtClean="0">
                          <a:effectLst/>
                        </a:rPr>
                        <a:t>A</a:t>
                      </a:r>
                      <a:r>
                        <a:rPr lang="zh-CN" altLang="en-US" sz="1600" kern="100" dirty="0" smtClean="0">
                          <a:effectLst/>
                        </a:rPr>
                        <a:t>，是数组</a:t>
                      </a:r>
                      <a:r>
                        <a:rPr lang="en-US" altLang="zh-CN" sz="1600" kern="100" dirty="0" smtClean="0">
                          <a:effectLst/>
                        </a:rPr>
                        <a:t>A[0]</a:t>
                      </a:r>
                      <a:r>
                        <a:rPr lang="zh-CN" altLang="en-US" sz="1600" kern="100" dirty="0" smtClean="0">
                          <a:effectLst/>
                        </a:rPr>
                        <a:t>名字，也是</a:t>
                      </a:r>
                      <a:r>
                        <a:rPr lang="en-US" altLang="zh-CN" sz="1600" kern="100" dirty="0" smtClean="0">
                          <a:effectLst/>
                        </a:rPr>
                        <a:t>A[0]</a:t>
                      </a:r>
                      <a:r>
                        <a:rPr lang="zh-CN" altLang="en-US" sz="1600" kern="100" dirty="0" smtClean="0">
                          <a:effectLst/>
                        </a:rPr>
                        <a:t>的首元素地址，即</a:t>
                      </a:r>
                      <a:r>
                        <a:rPr lang="en-US" altLang="zh-CN" sz="1600" kern="100" dirty="0" smtClean="0">
                          <a:effectLst/>
                        </a:rPr>
                        <a:t>&amp;A[0][0]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dirty="0">
                          <a:effectLst/>
                        </a:rPr>
                        <a:t> </a:t>
                      </a:r>
                      <a:r>
                        <a:rPr lang="en-US" sz="1600" kern="100" dirty="0" smtClean="0">
                          <a:effectLst/>
                        </a:rPr>
                        <a:t>*(pa+0)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688324043"/>
                  </a:ext>
                </a:extLst>
              </a:tr>
              <a:tr h="745282">
                <a:tc>
                  <a:txBody>
                    <a:bodyPr/>
                    <a:lstStyle/>
                    <a:p>
                      <a:pPr algn="just">
                        <a:spcAft>
                          <a:spcPts val="0"/>
                        </a:spcAft>
                      </a:pPr>
                      <a:r>
                        <a:rPr lang="en-US" sz="1600" kern="100" dirty="0">
                          <a:effectLst/>
                        </a:rPr>
                        <a:t>&amp;A[0]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zh-CN" altLang="en-US" sz="1600" kern="100" dirty="0" smtClean="0">
                          <a:solidFill>
                            <a:schemeClr val="dk1"/>
                          </a:solidFill>
                          <a:effectLst/>
                          <a:latin typeface="+mn-lt"/>
                          <a:ea typeface="+mn-ea"/>
                          <a:cs typeface="+mn-cs"/>
                        </a:rPr>
                        <a:t>同</a:t>
                      </a:r>
                      <a:r>
                        <a:rPr lang="en-US" altLang="zh-CN" sz="1600" kern="100" dirty="0" smtClean="0">
                          <a:solidFill>
                            <a:schemeClr val="dk1"/>
                          </a:solidFill>
                          <a:effectLst/>
                          <a:latin typeface="+mn-lt"/>
                          <a:ea typeface="+mn-ea"/>
                          <a:cs typeface="+mn-cs"/>
                        </a:rPr>
                        <a:t>A</a:t>
                      </a:r>
                      <a:endParaRPr lang="zh-CN" sz="1600" kern="100" dirty="0">
                        <a:solidFill>
                          <a:schemeClr val="dk1"/>
                        </a:solidFill>
                        <a:effectLst/>
                        <a:latin typeface="+mn-lt"/>
                        <a:ea typeface="+mn-ea"/>
                        <a:cs typeface="+mn-cs"/>
                      </a:endParaRPr>
                    </a:p>
                  </a:txBody>
                  <a:tcPr marL="68580" marR="68580" marT="0" marB="0" anchor="ctr"/>
                </a:tc>
                <a:tc>
                  <a:txBody>
                    <a:bodyPr/>
                    <a:lstStyle/>
                    <a:p>
                      <a:pPr algn="just">
                        <a:spcAft>
                          <a:spcPts val="0"/>
                        </a:spcAft>
                      </a:pPr>
                      <a:r>
                        <a:rPr lang="zh-CN" sz="1600" kern="100" dirty="0">
                          <a:effectLst/>
                        </a:rPr>
                        <a:t>指向数组</a:t>
                      </a:r>
                      <a:r>
                        <a:rPr lang="en-US" sz="1600" kern="100" dirty="0">
                          <a:effectLst/>
                        </a:rPr>
                        <a:t>A[0]</a:t>
                      </a:r>
                      <a:r>
                        <a:rPr lang="zh-CN" sz="1600" kern="100" dirty="0">
                          <a:effectLst/>
                        </a:rPr>
                        <a:t>的</a:t>
                      </a:r>
                      <a:r>
                        <a:rPr lang="zh-CN" sz="1600" kern="100" dirty="0" smtClean="0">
                          <a:effectLst/>
                        </a:rPr>
                        <a:t>指针</a:t>
                      </a:r>
                      <a:r>
                        <a:rPr lang="zh-CN" altLang="en-US" sz="1600" kern="100" dirty="0" smtClean="0">
                          <a:effectLst/>
                        </a:rPr>
                        <a:t>，其值为数组</a:t>
                      </a:r>
                      <a:r>
                        <a:rPr lang="en-US" altLang="zh-CN" sz="1600" kern="100" dirty="0" smtClean="0">
                          <a:effectLst/>
                        </a:rPr>
                        <a:t>A[0]</a:t>
                      </a:r>
                      <a:r>
                        <a:rPr lang="zh-CN" altLang="en-US" sz="1600" kern="100" dirty="0" smtClean="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下一个存储单元，即</a:t>
                      </a:r>
                      <a:r>
                        <a:rPr lang="en-US" sz="1600" kern="100">
                          <a:effectLst/>
                        </a:rPr>
                        <a:t>&amp;A[1]</a:t>
                      </a:r>
                      <a:r>
                        <a:rPr lang="zh-CN" sz="1600" kern="100">
                          <a:effectLst/>
                        </a:rPr>
                        <a:t>，相差</a:t>
                      </a:r>
                      <a:r>
                        <a:rPr lang="en-US" sz="1600" kern="100">
                          <a:effectLst/>
                        </a:rPr>
                        <a:t>16B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smtClean="0">
                          <a:effectLst/>
                        </a:rPr>
                        <a:t>&amp;(*(pa+0))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149380776"/>
                  </a:ext>
                </a:extLst>
              </a:tr>
              <a:tr h="496856">
                <a:tc>
                  <a:txBody>
                    <a:bodyPr/>
                    <a:lstStyle/>
                    <a:p>
                      <a:pPr algn="just">
                        <a:spcAft>
                          <a:spcPts val="0"/>
                        </a:spcAft>
                      </a:pP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数组</a:t>
                      </a:r>
                      <a:r>
                        <a:rPr lang="en-US" sz="1600" kern="100">
                          <a:effectLst/>
                        </a:rPr>
                        <a:t>A[0]</a:t>
                      </a:r>
                      <a:r>
                        <a:rPr lang="zh-CN" sz="1600" kern="100">
                          <a:effectLst/>
                        </a:rPr>
                        <a:t>的首元素值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A[0]</a:t>
                      </a:r>
                      <a:r>
                        <a:rPr lang="zh-CN" sz="1600" kern="100" dirty="0">
                          <a:effectLst/>
                        </a:rPr>
                        <a:t>的首元素值加</a:t>
                      </a:r>
                      <a:r>
                        <a:rPr lang="en-US" sz="1600" kern="100" dirty="0">
                          <a:effectLst/>
                        </a:rPr>
                        <a:t>1</a:t>
                      </a:r>
                      <a:r>
                        <a:rPr lang="zh-CN" sz="1600" kern="100" dirty="0">
                          <a:effectLst/>
                        </a:rPr>
                        <a:t>，即</a:t>
                      </a:r>
                      <a:r>
                        <a:rPr lang="en-US" sz="1600" kern="100" dirty="0">
                          <a:effectLst/>
                        </a:rPr>
                        <a:t>A[0][0]+1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altLang="en-US" sz="1600" kern="100" dirty="0" smtClean="0">
                          <a:effectLst/>
                        </a:rPr>
                        <a:t>*</a:t>
                      </a:r>
                      <a:r>
                        <a:rPr lang="en-US" altLang="zh-CN" sz="1600" kern="100" dirty="0" smtClean="0">
                          <a:effectLst/>
                        </a:rPr>
                        <a:t>(</a:t>
                      </a:r>
                      <a:r>
                        <a:rPr lang="en-US" sz="1600" kern="100" dirty="0" smtClean="0">
                          <a:effectLst/>
                        </a:rPr>
                        <a:t>*(</a:t>
                      </a:r>
                      <a:r>
                        <a:rPr lang="en-US" sz="1600" kern="100" dirty="0">
                          <a:effectLst/>
                        </a:rPr>
                        <a:t>pa+0</a:t>
                      </a:r>
                      <a:r>
                        <a:rPr lang="en-US" sz="1600" kern="100" dirty="0" smtClean="0">
                          <a:effectLst/>
                        </a:rPr>
                        <a:t>)+0)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646264917"/>
                  </a:ext>
                </a:extLst>
              </a:tr>
              <a:tr h="496856">
                <a:tc>
                  <a:txBody>
                    <a:bodyPr/>
                    <a:lstStyle/>
                    <a:p>
                      <a:pPr algn="just">
                        <a:spcAft>
                          <a:spcPts val="0"/>
                        </a:spcAft>
                      </a:pPr>
                      <a:r>
                        <a:rPr lang="en-US" sz="1600" kern="100" dirty="0">
                          <a:effectLst/>
                        </a:rPr>
                        <a:t>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dirty="0">
                          <a:effectLst/>
                        </a:rPr>
                        <a:t>同</a:t>
                      </a: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*(*(pa+0)+0)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581928838"/>
                  </a:ext>
                </a:extLst>
              </a:tr>
              <a:tr h="745282">
                <a:tc>
                  <a:txBody>
                    <a:bodyPr/>
                    <a:lstStyle/>
                    <a:p>
                      <a:pPr algn="just">
                        <a:spcAft>
                          <a:spcPts val="0"/>
                        </a:spcAft>
                      </a:pPr>
                      <a:r>
                        <a:rPr lang="en-US" sz="1600" kern="100" dirty="0">
                          <a:effectLst/>
                        </a:rPr>
                        <a:t>&amp;A[0][0]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A[0][0]</a:t>
                      </a:r>
                      <a:r>
                        <a:rPr lang="zh-CN" sz="1600" kern="100">
                          <a:effectLst/>
                        </a:rPr>
                        <a:t>的地址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数组元素</a:t>
                      </a:r>
                      <a:r>
                        <a:rPr lang="en-US" sz="1600" kern="100">
                          <a:effectLst/>
                        </a:rPr>
                        <a:t>A[0][0]</a:t>
                      </a:r>
                      <a:r>
                        <a:rPr lang="zh-CN" sz="1600" kern="100">
                          <a:effectLst/>
                        </a:rPr>
                        <a:t>的地址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下一个元素的地址，即</a:t>
                      </a:r>
                      <a:r>
                        <a:rPr lang="en-US" sz="1600" kern="100">
                          <a:effectLst/>
                        </a:rPr>
                        <a:t>&amp;A[0][1]</a:t>
                      </a:r>
                      <a:r>
                        <a:rPr lang="zh-CN" sz="1600" kern="100">
                          <a:effectLst/>
                        </a:rPr>
                        <a:t>，相差</a:t>
                      </a:r>
                      <a:r>
                        <a:rPr lang="en-US" sz="1600" kern="100">
                          <a:effectLst/>
                        </a:rPr>
                        <a:t>4B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&amp;(*(*(pa+0)+0))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203249311"/>
                  </a:ext>
                </a:extLst>
              </a:tr>
              <a:tr h="496856">
                <a:tc>
                  <a:txBody>
                    <a:bodyPr/>
                    <a:lstStyle/>
                    <a:p>
                      <a:pPr algn="just">
                        <a:spcAft>
                          <a:spcPts val="0"/>
                        </a:spcAft>
                      </a:pPr>
                      <a:r>
                        <a:rPr lang="en-US" sz="1600" kern="100" dirty="0">
                          <a:effectLst/>
                        </a:rPr>
                        <a:t>*A[0][0]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语法错误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936666427"/>
                  </a:ext>
                </a:extLst>
              </a:tr>
            </a:tbl>
          </a:graphicData>
        </a:graphic>
      </p:graphicFrame>
      <p:sp>
        <p:nvSpPr>
          <p:cNvPr id="14" name="标题 1"/>
          <p:cNvSpPr>
            <a:spLocks noGrp="1"/>
          </p:cNvSpPr>
          <p:nvPr>
            <p:ph type="title"/>
          </p:nvPr>
        </p:nvSpPr>
        <p:spPr>
          <a:xfrm>
            <a:off x="107504" y="986433"/>
            <a:ext cx="8229600" cy="498351"/>
          </a:xfrm>
        </p:spPr>
        <p:txBody>
          <a:bodyPr/>
          <a:lstStyle/>
          <a:p>
            <a:r>
              <a:rPr lang="zh-CN" altLang="en-US" sz="2800" dirty="0">
                <a:solidFill>
                  <a:schemeClr val="tx1"/>
                </a:solidFill>
              </a:rPr>
              <a:t>设</a:t>
            </a:r>
            <a:r>
              <a:rPr lang="en-US" altLang="zh-CN" sz="2800" dirty="0">
                <a:solidFill>
                  <a:schemeClr val="tx1"/>
                </a:solidFill>
              </a:rPr>
              <a:t>A</a:t>
            </a:r>
            <a:r>
              <a:rPr lang="zh-CN" altLang="en-US" sz="2800" dirty="0">
                <a:solidFill>
                  <a:schemeClr val="tx1"/>
                </a:solidFill>
              </a:rPr>
              <a:t>为整型二维数</a:t>
            </a:r>
            <a:r>
              <a:rPr lang="zh-CN" altLang="en-US" sz="2800" dirty="0" smtClean="0">
                <a:solidFill>
                  <a:schemeClr val="tx1"/>
                </a:solidFill>
              </a:rPr>
              <a:t>组，将</a:t>
            </a:r>
            <a:r>
              <a:rPr lang="en-US" altLang="zh-CN" sz="2800" dirty="0" smtClean="0">
                <a:solidFill>
                  <a:schemeClr val="tx1"/>
                </a:solidFill>
              </a:rPr>
              <a:t>A</a:t>
            </a:r>
            <a:r>
              <a:rPr lang="zh-CN" altLang="en-US" sz="2800" dirty="0" smtClean="0">
                <a:solidFill>
                  <a:schemeClr val="tx1"/>
                </a:solidFill>
              </a:rPr>
              <a:t>赋值给一维数组指针</a:t>
            </a:r>
            <a:r>
              <a:rPr lang="en-US" altLang="zh-CN" sz="2800" dirty="0" smtClean="0">
                <a:solidFill>
                  <a:schemeClr val="tx1"/>
                </a:solidFill>
              </a:rPr>
              <a:t>pa</a:t>
            </a:r>
            <a:endParaRPr lang="zh-CN" altLang="en-US" sz="2800" dirty="0">
              <a:solidFill>
                <a:schemeClr val="tx1"/>
              </a:solidFill>
            </a:endParaRPr>
          </a:p>
        </p:txBody>
      </p:sp>
    </p:spTree>
    <p:extLst>
      <p:ext uri="{BB962C8B-B14F-4D97-AF65-F5344CB8AC3E}">
        <p14:creationId xmlns:p14="http://schemas.microsoft.com/office/powerpoint/2010/main" val="4062005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从地址的角度理解数组元素</a:t>
            </a:r>
            <a:endParaRPr lang="en-US" altLang="zh-CN" dirty="0"/>
          </a:p>
          <a:p>
            <a:pPr lvl="1"/>
            <a:r>
              <a:rPr lang="zh-CN" altLang="en-US" dirty="0"/>
              <a:t>数组元素</a:t>
            </a:r>
            <a:r>
              <a:rPr lang="en-US" altLang="zh-CN" dirty="0"/>
              <a:t>a[</a:t>
            </a:r>
            <a:r>
              <a:rPr lang="en-US" altLang="zh-CN" dirty="0" err="1"/>
              <a:t>i</a:t>
            </a:r>
            <a:r>
              <a:rPr lang="en-US" altLang="zh-CN" dirty="0"/>
              <a:t>]</a:t>
            </a:r>
            <a:r>
              <a:rPr lang="zh-CN" altLang="en-US" dirty="0"/>
              <a:t>的首地址为：</a:t>
            </a:r>
            <a:endParaRPr lang="en-US" altLang="zh-CN" dirty="0"/>
          </a:p>
          <a:p>
            <a:pPr lvl="2"/>
            <a:r>
              <a:rPr lang="zh-CN" altLang="en-US" dirty="0"/>
              <a:t>数组第一个元素首地址</a:t>
            </a:r>
            <a:r>
              <a:rPr lang="en-US" altLang="zh-CN" dirty="0"/>
              <a:t>+</a:t>
            </a:r>
            <a:r>
              <a:rPr lang="zh-CN" altLang="en-US" dirty="0"/>
              <a:t>下标</a:t>
            </a:r>
            <a:r>
              <a:rPr lang="en-US" altLang="zh-CN" dirty="0" err="1"/>
              <a:t>i</a:t>
            </a:r>
            <a:r>
              <a:rPr lang="en-US" altLang="zh-CN" dirty="0"/>
              <a:t>×</a:t>
            </a:r>
            <a:r>
              <a:rPr lang="zh-CN" altLang="en-US" dirty="0"/>
              <a:t>数据类型所占字节数</a:t>
            </a:r>
            <a:endParaRPr lang="en-US" altLang="zh-CN" dirty="0"/>
          </a:p>
          <a:p>
            <a:pPr lvl="2"/>
            <a:r>
              <a:rPr lang="zh-CN" altLang="en-US" dirty="0"/>
              <a:t>设数组</a:t>
            </a:r>
            <a:r>
              <a:rPr lang="en-US" altLang="zh-CN" dirty="0"/>
              <a:t>a</a:t>
            </a:r>
            <a:r>
              <a:rPr lang="zh-CN" altLang="en-US" dirty="0"/>
              <a:t>的首地址为</a:t>
            </a:r>
            <a:r>
              <a:rPr lang="en-US" altLang="zh-CN" dirty="0"/>
              <a:t>1000</a:t>
            </a:r>
            <a:r>
              <a:rPr lang="zh-CN" altLang="en-US" dirty="0"/>
              <a:t>，数组元素</a:t>
            </a:r>
            <a:r>
              <a:rPr lang="en-US" altLang="zh-CN" dirty="0"/>
              <a:t>a[2]</a:t>
            </a:r>
            <a:r>
              <a:rPr lang="zh-CN" altLang="en-US" dirty="0"/>
              <a:t>的首地址为：</a:t>
            </a:r>
            <a:endParaRPr lang="en-US" altLang="zh-CN" dirty="0"/>
          </a:p>
          <a:p>
            <a:pPr lvl="3"/>
            <a:r>
              <a:rPr lang="en-US" altLang="zh-CN" dirty="0"/>
              <a:t>1000+2*4=1008</a:t>
            </a:r>
          </a:p>
          <a:p>
            <a:pPr lvl="3"/>
            <a:r>
              <a:rPr lang="zh-CN" altLang="en-US" dirty="0"/>
              <a:t>从</a:t>
            </a:r>
            <a:r>
              <a:rPr lang="en-US" altLang="zh-CN" dirty="0"/>
              <a:t>1008</a:t>
            </a:r>
            <a:r>
              <a:rPr lang="zh-CN" altLang="en-US" dirty="0"/>
              <a:t>到地址</a:t>
            </a:r>
            <a:r>
              <a:rPr lang="en-US" altLang="zh-CN" dirty="0"/>
              <a:t>100B</a:t>
            </a:r>
            <a:r>
              <a:rPr lang="zh-CN" altLang="en-US" dirty="0"/>
              <a:t>这</a:t>
            </a:r>
            <a:r>
              <a:rPr lang="en-US" altLang="zh-CN" dirty="0"/>
              <a:t>4</a:t>
            </a:r>
            <a:r>
              <a:rPr lang="zh-CN" altLang="en-US" dirty="0"/>
              <a:t>个字节存储整数</a:t>
            </a:r>
            <a:r>
              <a:rPr lang="en-US" altLang="zh-CN" dirty="0"/>
              <a:t>a[2]</a:t>
            </a:r>
          </a:p>
          <a:p>
            <a:pPr lvl="1"/>
            <a:r>
              <a:rPr lang="zh-CN" altLang="en-US" dirty="0"/>
              <a:t>可以使用地址访问数组元素，亦可使用地址访问普通变量，这个地址由</a:t>
            </a:r>
            <a:r>
              <a:rPr lang="zh-CN" altLang="en-US" dirty="0">
                <a:solidFill>
                  <a:srgbClr val="FF0000"/>
                </a:solidFill>
              </a:rPr>
              <a:t>指针</a:t>
            </a:r>
            <a:r>
              <a:rPr lang="zh-CN" altLang="en-US" dirty="0"/>
              <a:t>表示</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5516" y="1196752"/>
            <a:ext cx="8712968" cy="4628190"/>
          </a:xfrm>
          <a:prstGeom prst="rect">
            <a:avLst/>
          </a:prstGeom>
        </p:spPr>
        <p:txBody>
          <a:bodyPr wrap="square">
            <a:spAutoFit/>
          </a:bodyPr>
          <a:lstStyle/>
          <a:p>
            <a:pPr algn="just">
              <a:lnSpc>
                <a:spcPct val="150000"/>
              </a:lnSpc>
              <a:spcAft>
                <a:spcPts val="0"/>
              </a:spcAft>
            </a:pPr>
            <a:r>
              <a:rPr lang="en-US" altLang="zh-CN" b="1" kern="100" dirty="0" err="1">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 A[3][4]={0,2,4,6,8,10,12,14,16,18,20,22};</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 (*pa)[4];</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a:latin typeface="Courier New" panose="02070309020205020404" pitchFamily="49" charset="0"/>
                <a:ea typeface="宋体" panose="02010600030101010101" pitchFamily="2" charset="-122"/>
                <a:cs typeface="Courier New" panose="02070309020205020404" pitchFamily="49" charset="0"/>
              </a:rPr>
              <a:t>pa = A;</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&lt;&lt;"A="&lt;&lt;A&lt;&lt;",A+1="&lt;&lt;A+1&lt;&lt;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&lt;&lt;"&amp;A="&lt;&lt;&amp;A&lt;&lt;",&amp;A+1="&lt;&lt;&amp;A+1&lt;&lt;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&lt;&lt;"*A="&lt;&lt;*A&lt;&lt;",*A+1="&lt;&lt;*A+1&lt;&lt;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&lt;&lt;"A[0]="&lt;&lt;A[0]&lt;&lt;",A[0]+1="&lt;&lt;A[0]+1&lt;&lt;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&lt;&lt;"&amp;A[0]="&lt;&lt;&amp;A[0]&lt;&lt;",&amp;A[0]+1="&lt;&lt;&amp;A[0]+1&lt;&lt;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&lt;&lt;"*A[0]="&lt;&lt;*A[0]&lt;&lt;",*A[0]+1="&lt;&lt;*A[0]+1&lt;&lt;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&lt;&lt;"A[0][0]="&lt;&lt;A[0][0]&lt;&lt;",A[0][0]+1="&lt;&lt;A[0][0]+1&lt;&lt;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&lt;&lt;"&amp;A[0][0]="&lt;&lt;&amp;A[0][0]&lt;&lt;",&amp;A[0][0]+1="&lt;&lt;&amp;A[0][0]+1&lt;&lt;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4" name="矩形 3">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41507974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6.1</a:t>
            </a:r>
            <a:endParaRPr lang="zh-CN" altLang="en-US" dirty="0"/>
          </a:p>
        </p:txBody>
      </p:sp>
      <p:sp>
        <p:nvSpPr>
          <p:cNvPr id="3" name="内容占位符 2"/>
          <p:cNvSpPr>
            <a:spLocks noGrp="1"/>
          </p:cNvSpPr>
          <p:nvPr>
            <p:ph idx="1"/>
          </p:nvPr>
        </p:nvSpPr>
        <p:spPr>
          <a:xfrm>
            <a:off x="457200" y="1844824"/>
            <a:ext cx="8507288" cy="4479776"/>
          </a:xfrm>
        </p:spPr>
        <p:txBody>
          <a:bodyPr/>
          <a:lstStyle/>
          <a:p>
            <a:r>
              <a:rPr lang="zh-CN" altLang="en-US" dirty="0"/>
              <a:t>设三个整型数组</a:t>
            </a:r>
            <a:r>
              <a:rPr lang="en-US" altLang="zh-CN" dirty="0"/>
              <a:t>year[]</a:t>
            </a:r>
            <a:r>
              <a:rPr lang="zh-CN" altLang="en-US" dirty="0"/>
              <a:t>、</a:t>
            </a:r>
            <a:r>
              <a:rPr lang="en-US" altLang="zh-CN" dirty="0"/>
              <a:t>month[]</a:t>
            </a:r>
            <a:r>
              <a:rPr lang="zh-CN" altLang="en-US" dirty="0"/>
              <a:t>和</a:t>
            </a:r>
            <a:r>
              <a:rPr lang="en-US" altLang="zh-CN" dirty="0"/>
              <a:t>day[]</a:t>
            </a:r>
            <a:r>
              <a:rPr lang="zh-CN" altLang="en-US" dirty="0"/>
              <a:t>，分别存储年、月、日。以用指针实现年月日的由小到大排序</a:t>
            </a:r>
            <a:endParaRPr lang="zh-CN" alt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sp>
        <p:nvSpPr>
          <p:cNvPr id="3" name="内容占位符 2"/>
          <p:cNvSpPr>
            <a:spLocks noGrp="1"/>
          </p:cNvSpPr>
          <p:nvPr>
            <p:ph idx="1"/>
          </p:nvPr>
        </p:nvSpPr>
        <p:spPr>
          <a:xfrm>
            <a:off x="457200" y="1916832"/>
            <a:ext cx="8258204" cy="4407768"/>
          </a:xfrm>
        </p:spPr>
        <p:txBody>
          <a:bodyPr/>
          <a:lstStyle/>
          <a:p>
            <a:r>
              <a:rPr lang="zh-CN" altLang="en-US" dirty="0"/>
              <a:t>即指向指针的指针</a:t>
            </a:r>
            <a:endParaRPr lang="en-US" altLang="zh-CN" dirty="0"/>
          </a:p>
          <a:p>
            <a:pPr lvl="1">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 *p, **q; </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为指向指针的指针</a:t>
            </a:r>
          </a:p>
          <a:p>
            <a:pPr lvl="1">
              <a:spcBef>
                <a:spcPts val="0"/>
              </a:spcBef>
              <a:buNone/>
            </a:pPr>
            <a:r>
              <a:rPr lang="en-US" altLang="zh-CN" sz="2400" b="1" dirty="0">
                <a:latin typeface="Courier New" pitchFamily="49" charset="0"/>
                <a:cs typeface="Courier New" pitchFamily="49" charset="0"/>
              </a:rPr>
              <a:t>x=123;</a:t>
            </a:r>
          </a:p>
          <a:p>
            <a:pPr lvl="1">
              <a:spcBef>
                <a:spcPts val="0"/>
              </a:spcBef>
              <a:buNone/>
            </a:pPr>
            <a:r>
              <a:rPr lang="en-US" altLang="zh-CN" sz="2400" b="1" dirty="0">
                <a:latin typeface="Courier New" pitchFamily="49" charset="0"/>
                <a:cs typeface="Courier New" pitchFamily="49" charset="0"/>
              </a:rPr>
              <a:t>p=&amp;x;</a:t>
            </a:r>
          </a:p>
          <a:p>
            <a:pPr lvl="1">
              <a:spcBef>
                <a:spcPts val="0"/>
              </a:spcBef>
              <a:buNone/>
            </a:pPr>
            <a:r>
              <a:rPr lang="en-US" altLang="zh-CN" sz="2400" b="1" dirty="0">
                <a:latin typeface="Courier New" pitchFamily="49" charset="0"/>
                <a:cs typeface="Courier New" pitchFamily="49" charset="0"/>
              </a:rPr>
              <a:t>q=&amp;p;</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的值为</a:t>
            </a:r>
            <a:r>
              <a:rPr lang="en-US" altLang="zh-CN" sz="2400" b="1" dirty="0">
                <a:solidFill>
                  <a:srgbClr val="007434"/>
                </a:solidFill>
                <a:latin typeface="Courier New" pitchFamily="49" charset="0"/>
                <a:cs typeface="Courier New" pitchFamily="49" charset="0"/>
              </a:rPr>
              <a:t>p</a:t>
            </a:r>
            <a:r>
              <a:rPr lang="zh-CN" altLang="en-US" sz="2400" b="1" dirty="0">
                <a:solidFill>
                  <a:srgbClr val="007434"/>
                </a:solidFill>
                <a:latin typeface="Courier New" pitchFamily="49" charset="0"/>
                <a:cs typeface="Courier New" pitchFamily="49" charset="0"/>
              </a:rPr>
              <a:t>所在的地址，内容为</a:t>
            </a:r>
            <a:r>
              <a:rPr lang="en-US" altLang="zh-CN" sz="2400" b="1" dirty="0">
                <a:solidFill>
                  <a:srgbClr val="007434"/>
                </a:solidFill>
                <a:latin typeface="Courier New" pitchFamily="49" charset="0"/>
                <a:cs typeface="Courier New" pitchFamily="49" charset="0"/>
              </a:rPr>
              <a:t>p</a:t>
            </a:r>
            <a:r>
              <a:rPr lang="zh-CN" altLang="en-US" sz="2400" b="1" dirty="0">
                <a:solidFill>
                  <a:srgbClr val="007434"/>
                </a:solidFill>
                <a:latin typeface="Courier New" pitchFamily="49" charset="0"/>
                <a:cs typeface="Courier New" pitchFamily="49" charset="0"/>
              </a:rPr>
              <a:t>指向的地址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&lt;&lt;"x="&lt;&lt;x&lt;&lt;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sz="2400" b="1" dirty="0">
                <a:latin typeface="Courier New" pitchFamily="49" charset="0"/>
                <a:cs typeface="Courier New" pitchFamily="49" charset="0"/>
              </a:rPr>
              <a:t>p</a:t>
            </a:r>
            <a:r>
              <a:rPr lang="en-US" altLang="zh-CN" b="1" dirty="0">
                <a:latin typeface="Courier New" pitchFamily="49" charset="0"/>
                <a:cs typeface="Courier New" pitchFamily="49" charset="0"/>
              </a:rPr>
              <a:t>="&lt;&lt;*</a:t>
            </a:r>
            <a:r>
              <a:rPr lang="en-US" altLang="zh-CN" sz="2400" b="1" dirty="0">
                <a:latin typeface="Courier New" pitchFamily="49" charset="0"/>
                <a:cs typeface="Courier New" pitchFamily="49" charset="0"/>
              </a:rPr>
              <a: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&lt;&lt;"**q="&lt;&lt;**q&lt;&lt;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a:solidFill>
                  <a:srgbClr val="007434"/>
                </a:solidFill>
                <a:latin typeface="Courier New" pitchFamily="49" charset="0"/>
                <a:cs typeface="Courier New" pitchFamily="49" charset="0"/>
              </a:rPr>
              <a:t>//x, *p, **q</a:t>
            </a:r>
            <a:r>
              <a:rPr lang="zh-CN" altLang="en-US" sz="2400" b="1" dirty="0">
                <a:solidFill>
                  <a:srgbClr val="007434"/>
                </a:solidFill>
                <a:latin typeface="Courier New" pitchFamily="49" charset="0"/>
                <a:cs typeface="Courier New" pitchFamily="49" charset="0"/>
              </a:rPr>
              <a:t>值均为123</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&lt;&lt;"*q="&lt;&lt;*q&lt;&lt;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为一重指针</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sp>
        <p:nvSpPr>
          <p:cNvPr id="3" name="内容占位符 2"/>
          <p:cNvSpPr>
            <a:spLocks noGrp="1"/>
          </p:cNvSpPr>
          <p:nvPr>
            <p:ph idx="1"/>
          </p:nvPr>
        </p:nvSpPr>
        <p:spPr>
          <a:xfrm>
            <a:off x="457200" y="1844824"/>
            <a:ext cx="8258204" cy="4479776"/>
          </a:xfrm>
        </p:spPr>
        <p:txBody>
          <a:bodyPr/>
          <a:lstStyle/>
          <a:p>
            <a:r>
              <a:rPr lang="zh-CN" altLang="en-US" dirty="0"/>
              <a:t>二重指针</a:t>
            </a:r>
            <a:endParaRPr lang="en-US" altLang="zh-CN" dirty="0"/>
          </a:p>
          <a:p>
            <a:pPr lvl="1"/>
            <a:r>
              <a:rPr lang="zh-CN" altLang="en-US" dirty="0"/>
              <a:t>指向一重指针（普通的指针变量，或等价的地址表达式），赋值时必须将一重指针的地址赋给二重指针</a:t>
            </a:r>
            <a:endParaRPr lang="en-US" altLang="zh-CN" dirty="0"/>
          </a:p>
          <a:p>
            <a:pPr lvl="1"/>
            <a:r>
              <a:rPr lang="zh-CN" altLang="en-US" dirty="0"/>
              <a:t>二重指针指向一重指针的地址</a:t>
            </a:r>
            <a:endParaRPr lang="en-US" altLang="zh-CN" dirty="0"/>
          </a:p>
          <a:p>
            <a:pPr lvl="1"/>
            <a:r>
              <a:rPr lang="zh-CN" altLang="en-US" dirty="0"/>
              <a:t>二重指针的值为一重指针</a:t>
            </a:r>
            <a:r>
              <a:rPr lang="zh-CN" altLang="en-US" dirty="0">
                <a:solidFill>
                  <a:srgbClr val="FF0000"/>
                </a:solidFill>
              </a:rPr>
              <a:t>所在地址</a:t>
            </a:r>
            <a:r>
              <a:rPr lang="zh-CN" altLang="en-US" dirty="0"/>
              <a:t>的值，要区别指针的值与指针的地址</a:t>
            </a:r>
            <a:endParaRPr lang="en-US" altLang="zh-CN" dirty="0"/>
          </a:p>
          <a:p>
            <a:pPr lvl="2"/>
            <a:r>
              <a:rPr lang="zh-CN" altLang="en-US" dirty="0"/>
              <a:t>指针的值是地址，是其“指向”变量的地址</a:t>
            </a:r>
            <a:endParaRPr lang="en-US" altLang="zh-CN" dirty="0"/>
          </a:p>
          <a:p>
            <a:pPr lvl="2"/>
            <a:r>
              <a:rPr lang="zh-CN" altLang="en-US" dirty="0"/>
              <a:t>指针的地址，是指为指针变量开辟的存储空间，存储指针变量自身</a:t>
            </a:r>
            <a:endParaRPr lang="en-US" altLang="zh-CN" dirty="0"/>
          </a:p>
          <a:p>
            <a:pPr lvl="1"/>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pic>
        <p:nvPicPr>
          <p:cNvPr id="175105" name="Picture 1"/>
          <p:cNvPicPr>
            <a:picLocks noChangeAspect="1" noChangeArrowheads="1"/>
          </p:cNvPicPr>
          <p:nvPr/>
        </p:nvPicPr>
        <p:blipFill>
          <a:blip r:embed="rId2" cstate="print"/>
          <a:srcRect/>
          <a:stretch>
            <a:fillRect/>
          </a:stretch>
        </p:blipFill>
        <p:spPr bwMode="auto">
          <a:xfrm>
            <a:off x="857250" y="2060848"/>
            <a:ext cx="7429500" cy="3381375"/>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6.7】</a:t>
            </a:r>
            <a:r>
              <a:rPr lang="zh-CN" altLang="en-US" dirty="0">
                <a:solidFill>
                  <a:srgbClr val="C00000"/>
                </a:solidFill>
              </a:rPr>
              <a:t>分析程序的运行结果</a:t>
            </a:r>
            <a:endParaRPr lang="en-US" altLang="zh-CN" dirty="0">
              <a:solidFill>
                <a:srgbClr val="C00000"/>
              </a:solidFill>
            </a:endParaRPr>
          </a:p>
          <a:p>
            <a:pPr lvl="1">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lvl="1">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latin typeface="Courier New" pitchFamily="49" charset="0"/>
                <a:cs typeface="Courier New" pitchFamily="49" charset="0"/>
              </a:rPr>
              <a:t> std;</a:t>
            </a:r>
          </a:p>
          <a:p>
            <a:pPr lvl="1">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main()</a:t>
            </a:r>
          </a:p>
          <a:p>
            <a:pPr lvl="1">
              <a:spcBef>
                <a:spcPts val="0"/>
              </a:spcBef>
              <a:buNone/>
            </a:pP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a=2,b=3,c=4;</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&lt;&lt;&amp;a&lt;&lt;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&lt;&lt;&amp;b&lt;&lt;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*name[] = {&amp;</a:t>
            </a:r>
            <a:r>
              <a:rPr lang="en-US" altLang="zh-CN" sz="2000" b="1" dirty="0" err="1">
                <a:latin typeface="Courier New" pitchFamily="49" charset="0"/>
                <a:cs typeface="Courier New" pitchFamily="49" charset="0"/>
              </a:rPr>
              <a:t>a,&amp;b,&amp;c</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p = name + 2;</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a:t>
            </a:r>
          </a:p>
          <a:p>
            <a:pPr lvl="1">
              <a:spcBef>
                <a:spcPts val="0"/>
              </a:spcBef>
              <a:buNone/>
            </a:pPr>
            <a:endParaRPr lang="en-US" altLang="zh-CN" sz="1800" dirty="0">
              <a:solidFill>
                <a:schemeClr val="tx2"/>
              </a:solidFill>
              <a:latin typeface="Courier New" pitchFamily="49" charset="0"/>
              <a:cs typeface="Courier New" pitchFamily="49" charset="0"/>
            </a:endParaRPr>
          </a:p>
        </p:txBody>
      </p:sp>
      <p:sp>
        <p:nvSpPr>
          <p:cNvPr id="6" name="矩形 5"/>
          <p:cNvSpPr/>
          <p:nvPr/>
        </p:nvSpPr>
        <p:spPr>
          <a:xfrm>
            <a:off x="5796136" y="2780928"/>
            <a:ext cx="2502024" cy="2677656"/>
          </a:xfrm>
          <a:prstGeom prst="rect">
            <a:avLst/>
          </a:prstGeom>
        </p:spPr>
        <p:txBody>
          <a:bodyPr wrap="square">
            <a:spAutoFit/>
          </a:bodyPr>
          <a:lstStyle/>
          <a:p>
            <a:r>
              <a:rPr lang="zh-CN" altLang="en-US" sz="2400" b="1" dirty="0">
                <a:solidFill>
                  <a:schemeClr val="accent6">
                    <a:lumMod val="75000"/>
                  </a:schemeClr>
                </a:solidFill>
                <a:latin typeface="黑体" panose="02010609060101010101" pitchFamily="49" charset="-122"/>
                <a:ea typeface="黑体" panose="02010609060101010101" pitchFamily="49" charset="-122"/>
                <a:cs typeface="Courier New" pitchFamily="49" charset="0"/>
              </a:rPr>
              <a:t>运行结果：</a:t>
            </a:r>
            <a:endParaRPr lang="en-US" altLang="zh-CN" sz="2400" b="1" dirty="0">
              <a:solidFill>
                <a:schemeClr val="accent6">
                  <a:lumMod val="75000"/>
                </a:schemeClr>
              </a:solidFill>
              <a:latin typeface="黑体" panose="02010609060101010101" pitchFamily="49" charset="-122"/>
              <a:ea typeface="黑体" panose="02010609060101010101" pitchFamily="49" charset="-122"/>
              <a:cs typeface="Courier New" pitchFamily="49" charset="0"/>
            </a:endParaRPr>
          </a:p>
          <a:p>
            <a:r>
              <a:rPr lang="en-US" altLang="zh-CN" sz="2400" b="1" dirty="0">
                <a:latin typeface="Courier New" pitchFamily="49" charset="0"/>
                <a:cs typeface="Courier New" pitchFamily="49" charset="0"/>
              </a:rPr>
              <a:t>0x0012FF40</a:t>
            </a:r>
          </a:p>
          <a:p>
            <a:r>
              <a:rPr lang="en-US" altLang="zh-CN" sz="2400" b="1" dirty="0">
                <a:latin typeface="Courier New" pitchFamily="49" charset="0"/>
                <a:cs typeface="Courier New" pitchFamily="49" charset="0"/>
              </a:rPr>
              <a:t>0x0012FF3C</a:t>
            </a:r>
          </a:p>
          <a:p>
            <a:r>
              <a:rPr lang="en-US" altLang="zh-CN" sz="2400" b="1" dirty="0">
                <a:latin typeface="Courier New" pitchFamily="49" charset="0"/>
                <a:cs typeface="Courier New" pitchFamily="49" charset="0"/>
              </a:rPr>
              <a:t>0x0012FF38</a:t>
            </a:r>
          </a:p>
          <a:p>
            <a:r>
              <a:rPr lang="en-US" altLang="zh-CN" sz="2400" b="1" dirty="0">
                <a:latin typeface="Courier New" pitchFamily="49" charset="0"/>
                <a:cs typeface="Courier New" pitchFamily="49" charset="0"/>
              </a:rPr>
              <a:t>0x0012FF34</a:t>
            </a:r>
          </a:p>
          <a:p>
            <a:r>
              <a:rPr lang="en-US" altLang="zh-CN" sz="2400" b="1" dirty="0">
                <a:latin typeface="Courier New" pitchFamily="49" charset="0"/>
                <a:cs typeface="Courier New" pitchFamily="49" charset="0"/>
              </a:rPr>
              <a:t>0x0012FF38</a:t>
            </a:r>
          </a:p>
          <a:p>
            <a:r>
              <a:rPr lang="en-US" altLang="zh-CN" sz="2400" b="1" dirty="0">
                <a:latin typeface="Courier New" pitchFamily="49" charset="0"/>
                <a:cs typeface="Courier New" pitchFamily="49" charset="0"/>
              </a:rPr>
              <a:t>4</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二重指针与数组的关系</a:t>
            </a:r>
          </a:p>
        </p:txBody>
      </p:sp>
      <p:sp>
        <p:nvSpPr>
          <p:cNvPr id="3" name="内容占位符 2"/>
          <p:cNvSpPr>
            <a:spLocks noGrp="1"/>
          </p:cNvSpPr>
          <p:nvPr>
            <p:ph idx="1"/>
          </p:nvPr>
        </p:nvSpPr>
        <p:spPr/>
        <p:txBody>
          <a:bodyPr/>
          <a:lstStyle/>
          <a:p>
            <a:r>
              <a:rPr lang="zh-CN" altLang="en-US" dirty="0"/>
              <a:t>与字符串指针数组关联</a:t>
            </a:r>
            <a:endParaRPr lang="en-US" altLang="zh-CN" dirty="0"/>
          </a:p>
          <a:p>
            <a:pPr lvl="1"/>
            <a:r>
              <a:rPr lang="zh-CN" altLang="en-US" dirty="0"/>
              <a:t>直接赋值，见</a:t>
            </a:r>
            <a:r>
              <a:rPr lang="en-US" altLang="zh-CN" dirty="0">
                <a:solidFill>
                  <a:srgbClr val="C00000"/>
                </a:solidFill>
              </a:rPr>
              <a:t>【</a:t>
            </a:r>
            <a:r>
              <a:rPr lang="zh-CN" altLang="en-US" dirty="0">
                <a:solidFill>
                  <a:srgbClr val="C00000"/>
                </a:solidFill>
              </a:rPr>
              <a:t>例</a:t>
            </a:r>
            <a:r>
              <a:rPr lang="en-US" altLang="zh-CN" dirty="0">
                <a:solidFill>
                  <a:srgbClr val="C00000"/>
                </a:solidFill>
              </a:rPr>
              <a:t>6.7】</a:t>
            </a:r>
          </a:p>
          <a:p>
            <a:r>
              <a:rPr lang="zh-CN" altLang="en-US" dirty="0"/>
              <a:t>与二维数组关联</a:t>
            </a:r>
            <a:endParaRPr lang="en-US" altLang="zh-CN" dirty="0"/>
          </a:p>
          <a:p>
            <a:pPr lvl="1"/>
            <a:r>
              <a:rPr lang="zh-CN" altLang="en-US" dirty="0"/>
              <a:t>指针的数组</a:t>
            </a:r>
            <a:r>
              <a:rPr lang="en-US" altLang="zh-CN" dirty="0">
                <a:sym typeface="Wingdings" panose="05000000000000000000" pitchFamily="2" charset="2"/>
              </a:rPr>
              <a:t></a:t>
            </a:r>
            <a:r>
              <a:rPr lang="zh-CN" altLang="en-US" dirty="0">
                <a:sym typeface="Wingdings" panose="05000000000000000000" pitchFamily="2" charset="2"/>
              </a:rPr>
              <a:t>指针的指针</a:t>
            </a:r>
            <a:endParaRPr lang="en-US" altLang="zh-CN" dirty="0"/>
          </a:p>
          <a:p>
            <a:pPr lvl="1"/>
            <a:r>
              <a:rPr lang="zh-CN" altLang="en-US" dirty="0"/>
              <a:t>通过动态内存分配的方式（见后面章节）</a:t>
            </a:r>
            <a:endParaRPr lang="en-US" altLang="zh-CN" dirty="0"/>
          </a:p>
          <a:p>
            <a:pPr lvl="2"/>
            <a:r>
              <a:rPr lang="zh-CN" altLang="en-US" dirty="0"/>
              <a:t>不允许直接用二维数组首地址赋值给指针变量</a:t>
            </a:r>
            <a:endParaRPr lang="en-US" altLang="zh-CN" dirty="0"/>
          </a:p>
          <a:p>
            <a:pPr lvl="2"/>
            <a:r>
              <a:rPr lang="zh-CN" altLang="en-US" dirty="0"/>
              <a:t>必须为二维数组的每一维动态分配内存</a:t>
            </a:r>
            <a:endParaRPr lang="en-US" altLang="zh-CN" dirty="0"/>
          </a:p>
          <a:p>
            <a:pPr lvl="1"/>
            <a:r>
              <a:rPr lang="zh-CN" altLang="en-US" dirty="0"/>
              <a:t>二维数组不能等价于二重指针</a:t>
            </a:r>
          </a:p>
          <a:p>
            <a:pPr marL="914400" lvl="2" indent="0">
              <a:buNone/>
            </a:pP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a:t>
            </a:r>
          </a:p>
        </p:txBody>
      </p:sp>
      <p:sp>
        <p:nvSpPr>
          <p:cNvPr id="3" name="内容占位符 2"/>
          <p:cNvSpPr>
            <a:spLocks noGrp="1"/>
          </p:cNvSpPr>
          <p:nvPr>
            <p:ph idx="1"/>
          </p:nvPr>
        </p:nvSpPr>
        <p:spPr/>
        <p:txBody>
          <a:bodyPr/>
          <a:lstStyle/>
          <a:p>
            <a:r>
              <a:rPr lang="zh-CN" altLang="en-US" dirty="0"/>
              <a:t>字符指针与字符串</a:t>
            </a:r>
            <a:endParaRPr lang="en-US" altLang="zh-CN" dirty="0"/>
          </a:p>
          <a:p>
            <a:pPr lvl="1"/>
            <a:r>
              <a:rPr lang="zh-CN" altLang="en-US" dirty="0"/>
              <a:t>字符类型的数组可以表示字符串</a:t>
            </a:r>
            <a:endParaRPr lang="en-US" altLang="zh-CN" dirty="0"/>
          </a:p>
          <a:p>
            <a:pPr lvl="1"/>
            <a:r>
              <a:rPr lang="zh-CN" altLang="en-US" dirty="0"/>
              <a:t>与数组相关的指针变量都可和字符串关联</a:t>
            </a:r>
            <a:endParaRPr lang="en-US" altLang="zh-CN" dirty="0"/>
          </a:p>
          <a:p>
            <a:pPr lvl="1">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[]="china";</a:t>
            </a:r>
          </a:p>
          <a:p>
            <a:pPr lvl="1">
              <a:buNone/>
            </a:pP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="china";</a:t>
            </a:r>
          </a:p>
          <a:p>
            <a:pPr lvl="2"/>
            <a:r>
              <a:rPr lang="zh-CN" altLang="en-US" dirty="0"/>
              <a:t>指针变量</a:t>
            </a:r>
            <a:r>
              <a:rPr lang="en-US" altLang="zh-CN" dirty="0" err="1"/>
              <a:t>str</a:t>
            </a:r>
            <a:r>
              <a:rPr lang="zh-CN" altLang="en-US" dirty="0"/>
              <a:t>指向字符串的首地址，即字符</a:t>
            </a:r>
            <a:r>
              <a:rPr lang="en-US" altLang="zh-CN" dirty="0"/>
              <a:t>’c’</a:t>
            </a:r>
            <a:r>
              <a:rPr lang="zh-CN" altLang="en-US" dirty="0"/>
              <a:t>的地址</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a:t>
            </a:r>
          </a:p>
        </p:txBody>
      </p:sp>
      <p:sp>
        <p:nvSpPr>
          <p:cNvPr id="3" name="内容占位符 2"/>
          <p:cNvSpPr>
            <a:spLocks noGrp="1"/>
          </p:cNvSpPr>
          <p:nvPr>
            <p:ph idx="1"/>
          </p:nvPr>
        </p:nvSpPr>
        <p:spPr/>
        <p:txBody>
          <a:bodyPr/>
          <a:lstStyle/>
          <a:p>
            <a:r>
              <a:rPr lang="zh-CN" altLang="en-US" dirty="0"/>
              <a:t>指向字符数组元素的指针</a:t>
            </a:r>
            <a:endParaRPr lang="en-US" altLang="zh-CN" dirty="0"/>
          </a:p>
          <a:p>
            <a:pPr lvl="1"/>
            <a:r>
              <a:rPr lang="zh-CN" altLang="en-US" dirty="0"/>
              <a:t>说明、初始化方式与指向数组元素指针相同</a:t>
            </a:r>
            <a:endParaRPr lang="en-US" altLang="zh-CN" dirty="0"/>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s[10]="china";</a:t>
            </a:r>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 = s;</a:t>
            </a:r>
            <a:r>
              <a:rPr lang="en-US" altLang="zh-CN" b="1" dirty="0">
                <a:solidFill>
                  <a:srgbClr val="00B050"/>
                </a:solidFill>
                <a:latin typeface="Courier New" pitchFamily="49" charset="0"/>
                <a:cs typeface="Courier New" pitchFamily="49" charset="0"/>
              </a:rPr>
              <a:t>//char *</a:t>
            </a:r>
            <a:r>
              <a:rPr lang="en-US" altLang="zh-CN" b="1" dirty="0" err="1">
                <a:solidFill>
                  <a:srgbClr val="00B050"/>
                </a:solidFill>
                <a:latin typeface="Courier New" pitchFamily="49" charset="0"/>
                <a:cs typeface="Courier New" pitchFamily="49" charset="0"/>
              </a:rPr>
              <a:t>str</a:t>
            </a:r>
            <a:r>
              <a:rPr lang="en-US" altLang="zh-CN" b="1" dirty="0">
                <a:solidFill>
                  <a:srgbClr val="00B050"/>
                </a:solidFill>
                <a:latin typeface="Courier New" pitchFamily="49" charset="0"/>
                <a:cs typeface="Courier New" pitchFamily="49" charset="0"/>
              </a:rPr>
              <a:t>= &amp;s[0];</a:t>
            </a:r>
          </a:p>
          <a:p>
            <a:pPr lvl="1"/>
            <a:r>
              <a:rPr lang="zh-CN" altLang="en-US" dirty="0"/>
              <a:t>同时具备字符数组的特性</a:t>
            </a:r>
            <a:endParaRPr lang="en-US" altLang="zh-CN" dirty="0"/>
          </a:p>
          <a:p>
            <a:pPr lvl="2"/>
            <a:r>
              <a:rPr lang="zh-CN" altLang="en-US" dirty="0"/>
              <a:t>直接用字符串进行初始化，自动添加串尾符</a:t>
            </a:r>
            <a:r>
              <a:rPr lang="en-US" altLang="zh-CN" dirty="0"/>
              <a:t>’\0’</a:t>
            </a:r>
          </a:p>
          <a:p>
            <a:pPr lvl="1">
              <a:buNone/>
            </a:pPr>
            <a:r>
              <a:rPr lang="en-US" altLang="zh-CN" b="1" dirty="0">
                <a:solidFill>
                  <a:srgbClr val="0000FF"/>
                </a:solidFill>
                <a:latin typeface="Courier New" pitchFamily="49" charset="0"/>
                <a:cs typeface="Courier New" pitchFamily="49" charset="0"/>
              </a:rPr>
              <a:t>char </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="china";</a:t>
            </a:r>
          </a:p>
          <a:p>
            <a:pPr lvl="1">
              <a:buNone/>
            </a:pPr>
            <a:r>
              <a:rPr lang="en-US" altLang="zh-CN" b="1" dirty="0">
                <a:solidFill>
                  <a:srgbClr val="0000FF"/>
                </a:solidFill>
                <a:latin typeface="Courier New" pitchFamily="49" charset="0"/>
                <a:cs typeface="Courier New" pitchFamily="49" charset="0"/>
              </a:rPr>
              <a:t>char </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{"china"};</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a:t>
            </a:r>
          </a:p>
        </p:txBody>
      </p:sp>
      <p:sp>
        <p:nvSpPr>
          <p:cNvPr id="3" name="内容占位符 2"/>
          <p:cNvSpPr>
            <a:spLocks noGrp="1"/>
          </p:cNvSpPr>
          <p:nvPr>
            <p:ph idx="1"/>
          </p:nvPr>
        </p:nvSpPr>
        <p:spPr/>
        <p:txBody>
          <a:bodyPr/>
          <a:lstStyle/>
          <a:p>
            <a:r>
              <a:rPr lang="zh-CN" altLang="en-US" dirty="0"/>
              <a:t>指针与字符串</a:t>
            </a:r>
            <a:endParaRPr lang="en-US" altLang="zh-CN" dirty="0"/>
          </a:p>
          <a:p>
            <a:pPr lvl="1"/>
            <a:r>
              <a:rPr lang="zh-CN" altLang="en-US" dirty="0"/>
              <a:t>字符串的整体输入输出</a:t>
            </a:r>
            <a:endParaRPr lang="en-US" altLang="zh-CN" dirty="0"/>
          </a:p>
          <a:p>
            <a:pPr lvl="2"/>
            <a:r>
              <a:rPr lang="zh-CN" altLang="en-US" dirty="0"/>
              <a:t>按字符输出</a:t>
            </a:r>
            <a:endParaRPr lang="en-US" altLang="zh-CN" dirty="0"/>
          </a:p>
          <a:p>
            <a:pPr lvl="2">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!='\0')</a:t>
            </a:r>
          </a:p>
          <a:p>
            <a:pPr lvl="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a:t>
            </a:r>
          </a:p>
          <a:p>
            <a:pPr lvl="2"/>
            <a:r>
              <a:rPr lang="zh-CN" altLang="en-US" dirty="0"/>
              <a:t>整体输入输出</a:t>
            </a:r>
            <a:endParaRPr lang="en-US" altLang="zh-CN" dirty="0"/>
          </a:p>
          <a:p>
            <a:pPr marL="1371600" lvl="3" indent="0">
              <a:buNone/>
            </a:pPr>
            <a:r>
              <a:rPr lang="en-US" altLang="zh-CN" b="1" dirty="0" err="1">
                <a:latin typeface="Courier New" pitchFamily="49" charset="0"/>
                <a:cs typeface="Courier New" pitchFamily="49" charset="0"/>
              </a:rPr>
              <a:t>cin</a:t>
            </a:r>
            <a:r>
              <a:rPr lang="en-US" altLang="zh-CN" b="1" dirty="0">
                <a:latin typeface="Courier New" pitchFamily="49" charset="0"/>
                <a:cs typeface="Courier New" pitchFamily="49" charset="0"/>
              </a:rPr>
              <a:t>&gt;&gt;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a:t>
            </a:r>
          </a:p>
          <a:p>
            <a:pPr marL="1371600" lvl="3" indent="0">
              <a:buNone/>
            </a:pP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a:t>
            </a:r>
          </a:p>
          <a:p>
            <a:pPr lvl="2"/>
            <a:r>
              <a:rPr lang="zh-CN" altLang="en-US" dirty="0"/>
              <a:t>能够处理变长字符串</a:t>
            </a:r>
            <a:endParaRPr lang="en-US" altLang="zh-CN" dirty="0"/>
          </a:p>
          <a:p>
            <a:pPr lvl="3"/>
            <a:r>
              <a:rPr lang="zh-CN" altLang="en-US" dirty="0"/>
              <a:t>动态指定字符串长度（字符数组则必须说明大小）</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862" y="980728"/>
            <a:ext cx="8153400" cy="6480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a:t>
            </a:r>
            <a:r>
              <a:rPr lang="zh-CN" altLang="en-US" dirty="0">
                <a:solidFill>
                  <a:srgbClr val="C00000"/>
                </a:solidFill>
              </a:rPr>
              <a:t>实现对一组整型数由小到大排序</a:t>
            </a:r>
            <a:endParaRPr lang="en-US" altLang="zh-CN" dirty="0">
              <a:solidFill>
                <a:srgbClr val="C00000"/>
              </a:solidFill>
            </a:endParaRPr>
          </a:p>
          <a:p>
            <a:pPr lvl="1"/>
            <a:endParaRPr lang="zh-CN" altLang="en-US" dirty="0"/>
          </a:p>
        </p:txBody>
      </p:sp>
      <p:sp>
        <p:nvSpPr>
          <p:cNvPr id="6" name="矩形 5"/>
          <p:cNvSpPr/>
          <p:nvPr/>
        </p:nvSpPr>
        <p:spPr>
          <a:xfrm>
            <a:off x="179512" y="1484784"/>
            <a:ext cx="4248472" cy="5047536"/>
          </a:xfrm>
          <a:prstGeom prst="rect">
            <a:avLst/>
          </a:prstGeom>
        </p:spPr>
        <p:txBody>
          <a:bodyPr wrap="square">
            <a:spAutoFit/>
          </a:bodyPr>
          <a:lstStyle/>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iostream</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stdlib.h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time.h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using namespace </a:t>
            </a:r>
            <a:r>
              <a:rPr lang="en-US" altLang="zh-CN" sz="1400" b="1" dirty="0" err="1">
                <a:latin typeface="Courier New" panose="02070309020205020404" pitchFamily="49" charset="0"/>
                <a:cs typeface="Courier New" panose="02070309020205020404" pitchFamily="49" charset="0"/>
              </a:rPr>
              <a:t>std</a:t>
            </a:r>
            <a:r>
              <a:rPr lang="en-US" altLang="zh-CN" sz="1400" b="1" dirty="0">
                <a:latin typeface="Courier New" panose="02070309020205020404" pitchFamily="49" charset="0"/>
                <a:cs typeface="Courier New" panose="02070309020205020404" pitchFamily="49" charset="0"/>
              </a:rPr>
              <a:t>;</a:t>
            </a:r>
          </a:p>
          <a:p>
            <a:r>
              <a:rPr lang="en-US" altLang="zh-CN" sz="1400" b="1" dirty="0" err="1">
                <a:solidFill>
                  <a:srgbClr val="0000FF"/>
                </a:solidFill>
                <a:latin typeface="Courier New" panose="02070309020205020404" pitchFamily="49" charset="0"/>
                <a:cs typeface="Courier New" panose="02070309020205020404" pitchFamily="49" charset="0"/>
              </a:rPr>
              <a:t>const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N = 20;</a:t>
            </a:r>
          </a:p>
          <a:p>
            <a:r>
              <a:rPr lang="en-US" altLang="zh-CN" sz="1400" b="1" dirty="0">
                <a:solidFill>
                  <a:srgbClr val="0000FF"/>
                </a:solidFill>
                <a:latin typeface="Courier New" panose="02070309020205020404" pitchFamily="49" charset="0"/>
                <a:cs typeface="Courier New" panose="02070309020205020404" pitchFamily="49" charset="0"/>
              </a:rPr>
              <a:t>void</a:t>
            </a:r>
            <a:r>
              <a:rPr lang="en-US" altLang="zh-CN" sz="1400" b="1" dirty="0">
                <a:latin typeface="Courier New" panose="02070309020205020404" pitchFamily="49" charset="0"/>
                <a:cs typeface="Courier New" panose="02070309020205020404" pitchFamily="49" charset="0"/>
              </a:rPr>
              <a:t> main()</a:t>
            </a:r>
          </a:p>
          <a:p>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srand</a:t>
            </a:r>
            <a:r>
              <a:rPr lang="en-US" altLang="zh-CN" sz="1400" b="1" dirty="0">
                <a:latin typeface="Courier New" panose="02070309020205020404" pitchFamily="49" charset="0"/>
                <a:cs typeface="Courier New" panose="02070309020205020404" pitchFamily="49" charset="0"/>
              </a:rPr>
              <a:t>((unsigned)time(NULL));</a:t>
            </a:r>
          </a:p>
          <a:p>
            <a:r>
              <a:rPr lang="en-US" altLang="zh-CN" sz="1400" b="1" dirty="0">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data[N];</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data[</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 = rand()%100;</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j=N-1;j&gt;</a:t>
            </a:r>
            <a:r>
              <a:rPr lang="en-US" altLang="zh-CN" sz="1400" b="1" dirty="0" err="1">
                <a:latin typeface="Courier New" panose="02070309020205020404" pitchFamily="49" charset="0"/>
                <a:cs typeface="Courier New" panose="02070309020205020404" pitchFamily="49" charset="0"/>
              </a:rPr>
              <a:t>i;j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if</a:t>
            </a:r>
            <a:r>
              <a:rPr lang="en-US" altLang="zh-CN" sz="1400" b="1" dirty="0">
                <a:latin typeface="Courier New" panose="02070309020205020404" pitchFamily="49" charset="0"/>
                <a:cs typeface="Courier New" panose="02070309020205020404" pitchFamily="49" charset="0"/>
              </a:rPr>
              <a:t>(data[j]&lt;data[j-1]){</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temp = data[j];</a:t>
            </a:r>
          </a:p>
          <a:p>
            <a:r>
              <a:rPr lang="en-US" altLang="zh-CN" sz="1400" b="1" dirty="0">
                <a:latin typeface="Courier New" panose="02070309020205020404" pitchFamily="49" charset="0"/>
                <a:cs typeface="Courier New" panose="02070309020205020404" pitchFamily="49" charset="0"/>
              </a:rPr>
              <a:t>		data[j] = data[j-1];</a:t>
            </a:r>
          </a:p>
          <a:p>
            <a:r>
              <a:rPr lang="en-US" altLang="zh-CN" sz="1400" b="1" dirty="0">
                <a:latin typeface="Courier New" panose="02070309020205020404" pitchFamily="49" charset="0"/>
                <a:cs typeface="Courier New" panose="02070309020205020404" pitchFamily="49" charset="0"/>
              </a:rPr>
              <a:t>		data[j-1]=temp;</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a:solidFill>
                  <a:srgbClr val="0000FF"/>
                </a:solidFill>
                <a:latin typeface="Courier New" panose="02070309020205020404" pitchFamily="49" charset="0"/>
                <a:cs typeface="Courier New" panose="02070309020205020404" pitchFamily="49" charset="0"/>
              </a:rPr>
              <a:t>auto</a:t>
            </a:r>
            <a:r>
              <a:rPr lang="en-US" altLang="zh-CN" sz="1400" b="1" dirty="0">
                <a:latin typeface="Courier New" panose="02070309020205020404" pitchFamily="49" charset="0"/>
                <a:cs typeface="Courier New" panose="02070309020205020404" pitchFamily="49" charset="0"/>
              </a:rPr>
              <a:t> i:data)</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&lt;&lt;" ";</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endl</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a:t>
            </a:r>
            <a:endParaRPr lang="zh-CN" altLang="en-US" sz="1400" b="1" dirty="0">
              <a:solidFill>
                <a:schemeClr val="tx2"/>
              </a:solidFill>
              <a:latin typeface="Courier New" pitchFamily="49" charset="0"/>
              <a:cs typeface="Courier New" pitchFamily="49" charset="0"/>
            </a:endParaRPr>
          </a:p>
        </p:txBody>
      </p:sp>
      <p:sp>
        <p:nvSpPr>
          <p:cNvPr id="8" name="矩形 7"/>
          <p:cNvSpPr/>
          <p:nvPr/>
        </p:nvSpPr>
        <p:spPr>
          <a:xfrm>
            <a:off x="4427984" y="1496368"/>
            <a:ext cx="4536504" cy="5047536"/>
          </a:xfrm>
          <a:prstGeom prst="rect">
            <a:avLst/>
          </a:prstGeom>
        </p:spPr>
        <p:txBody>
          <a:bodyPr wrap="square">
            <a:spAutoFit/>
          </a:bodyPr>
          <a:lstStyle/>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iostream</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stdlib.h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time.h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using namespace </a:t>
            </a:r>
            <a:r>
              <a:rPr lang="en-US" altLang="zh-CN" sz="1400" b="1" dirty="0" err="1">
                <a:latin typeface="Courier New" panose="02070309020205020404" pitchFamily="49" charset="0"/>
                <a:cs typeface="Courier New" panose="02070309020205020404" pitchFamily="49" charset="0"/>
              </a:rPr>
              <a:t>std</a:t>
            </a:r>
            <a:r>
              <a:rPr lang="en-US" altLang="zh-CN" sz="1400" b="1" dirty="0">
                <a:latin typeface="Courier New" panose="02070309020205020404" pitchFamily="49" charset="0"/>
                <a:cs typeface="Courier New" panose="02070309020205020404" pitchFamily="49" charset="0"/>
              </a:rPr>
              <a:t>;</a:t>
            </a:r>
          </a:p>
          <a:p>
            <a:r>
              <a:rPr lang="en-US" altLang="zh-CN" sz="1400" b="1" dirty="0" err="1">
                <a:solidFill>
                  <a:srgbClr val="0000FF"/>
                </a:solidFill>
                <a:latin typeface="Courier New" panose="02070309020205020404" pitchFamily="49" charset="0"/>
                <a:cs typeface="Courier New" panose="02070309020205020404" pitchFamily="49" charset="0"/>
              </a:rPr>
              <a:t>const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N = 20;</a:t>
            </a:r>
          </a:p>
          <a:p>
            <a:r>
              <a:rPr lang="en-US" altLang="zh-CN" sz="1400" b="1" dirty="0">
                <a:solidFill>
                  <a:srgbClr val="0000FF"/>
                </a:solidFill>
                <a:latin typeface="Courier New" panose="02070309020205020404" pitchFamily="49" charset="0"/>
                <a:cs typeface="Courier New" panose="02070309020205020404" pitchFamily="49" charset="0"/>
              </a:rPr>
              <a:t>void</a:t>
            </a:r>
            <a:r>
              <a:rPr lang="en-US" altLang="zh-CN" sz="1400" b="1" dirty="0">
                <a:latin typeface="Courier New" panose="02070309020205020404" pitchFamily="49" charset="0"/>
                <a:cs typeface="Courier New" panose="02070309020205020404" pitchFamily="49" charset="0"/>
              </a:rPr>
              <a:t> main()</a:t>
            </a:r>
          </a:p>
          <a:p>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srand</a:t>
            </a:r>
            <a:r>
              <a:rPr lang="en-US" altLang="zh-CN" sz="1400" b="1" dirty="0">
                <a:latin typeface="Courier New" panose="02070309020205020404" pitchFamily="49" charset="0"/>
                <a:cs typeface="Courier New" panose="02070309020205020404" pitchFamily="49" charset="0"/>
              </a:rPr>
              <a:t>((unsigned)time(NULL));</a:t>
            </a:r>
          </a:p>
          <a:p>
            <a:r>
              <a:rPr lang="en-US" altLang="zh-CN" sz="1400" b="1" dirty="0">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data[N];</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data+i</a:t>
            </a:r>
            <a:r>
              <a:rPr lang="en-US" altLang="zh-CN" sz="1400" b="1" dirty="0">
                <a:latin typeface="Courier New" panose="02070309020205020404" pitchFamily="49" charset="0"/>
                <a:cs typeface="Courier New" panose="02070309020205020404" pitchFamily="49" charset="0"/>
              </a:rPr>
              <a:t>) = rand()%100;</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j=N-1;j&gt;</a:t>
            </a:r>
            <a:r>
              <a:rPr lang="en-US" altLang="zh-CN" sz="1400" b="1" dirty="0" err="1">
                <a:latin typeface="Courier New" panose="02070309020205020404" pitchFamily="49" charset="0"/>
                <a:cs typeface="Courier New" panose="02070309020205020404" pitchFamily="49" charset="0"/>
              </a:rPr>
              <a:t>i;j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if</a:t>
            </a:r>
            <a:r>
              <a:rPr lang="en-US" altLang="zh-CN" sz="1400" b="1" dirty="0">
                <a:latin typeface="Courier New" panose="02070309020205020404" pitchFamily="49" charset="0"/>
                <a:cs typeface="Courier New" panose="02070309020205020404" pitchFamily="49" charset="0"/>
              </a:rPr>
              <a:t>(*(</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)&lt;*(data+j-1)){</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temp = *(</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 = *(data+j-1);</a:t>
            </a:r>
          </a:p>
          <a:p>
            <a:r>
              <a:rPr lang="en-US" altLang="zh-CN" sz="1400" b="1" dirty="0">
                <a:latin typeface="Courier New" panose="02070309020205020404" pitchFamily="49" charset="0"/>
                <a:cs typeface="Courier New" panose="02070309020205020404" pitchFamily="49" charset="0"/>
              </a:rPr>
              <a:t>		*(data+j-1)=temp;</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a:solidFill>
                  <a:srgbClr val="0000FF"/>
                </a:solidFill>
                <a:latin typeface="Courier New" panose="02070309020205020404" pitchFamily="49" charset="0"/>
                <a:cs typeface="Courier New" panose="02070309020205020404" pitchFamily="49" charset="0"/>
              </a:rPr>
              <a:t>auto</a:t>
            </a:r>
            <a:r>
              <a:rPr lang="en-US" altLang="zh-CN" sz="1400" b="1" dirty="0">
                <a:latin typeface="Courier New" panose="02070309020205020404" pitchFamily="49" charset="0"/>
                <a:cs typeface="Courier New" panose="02070309020205020404" pitchFamily="49" charset="0"/>
              </a:rPr>
              <a:t> i:data)</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&lt;&lt;" ";</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endl</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a:t>
            </a:r>
            <a:endParaRPr lang="zh-CN" altLang="en-US" sz="1400" b="1" dirty="0">
              <a:solidFill>
                <a:schemeClr val="tx2"/>
              </a:solidFill>
              <a:latin typeface="Courier New" pitchFamily="49" charset="0"/>
              <a:cs typeface="Courier New" pitchFamily="49" charset="0"/>
            </a:endParaRPr>
          </a:p>
        </p:txBody>
      </p:sp>
      <p:sp>
        <p:nvSpPr>
          <p:cNvPr id="10" name="矩形 9"/>
          <p:cNvSpPr/>
          <p:nvPr/>
        </p:nvSpPr>
        <p:spPr>
          <a:xfrm>
            <a:off x="1115616" y="3645024"/>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436096" y="3645024"/>
            <a:ext cx="1008112"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01659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6.8】</a:t>
            </a:r>
            <a:r>
              <a:rPr lang="zh-CN" altLang="en-US" dirty="0">
                <a:solidFill>
                  <a:srgbClr val="C00000"/>
                </a:solidFill>
              </a:rPr>
              <a:t>分析程序运行结果</a:t>
            </a:r>
            <a:endParaRPr lang="en-US" altLang="zh-CN" dirty="0">
              <a:solidFill>
                <a:srgbClr val="C00000"/>
              </a:solidFill>
            </a:endParaRPr>
          </a:p>
          <a:p>
            <a:pPr>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as [10]="world";</a:t>
            </a:r>
            <a:endParaRPr lang="zh-CN" altLang="en-US" sz="2400" b="1" dirty="0">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*pc2</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"world";</a:t>
            </a:r>
            <a:endParaRPr lang="zh-CN" altLang="en-US" sz="2400" b="1" dirty="0">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*pc3=as</a:t>
            </a:r>
            <a:r>
              <a:rPr lang="zh-CN" altLang="en-US"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&lt;&lt;pc2&lt;&lt;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&lt;&lt;pc3&lt;&lt;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6" name="TextBox 5"/>
          <p:cNvSpPr txBox="1"/>
          <p:nvPr/>
        </p:nvSpPr>
        <p:spPr>
          <a:xfrm>
            <a:off x="5786446" y="2500306"/>
            <a:ext cx="2071702" cy="1384995"/>
          </a:xfrm>
          <a:prstGeom prst="rect">
            <a:avLst/>
          </a:prstGeom>
          <a:noFill/>
        </p:spPr>
        <p:txBody>
          <a:bodyPr wrap="square" rtlCol="0">
            <a:spAutoFit/>
          </a:bodyPr>
          <a:lstStyle/>
          <a:p>
            <a:r>
              <a:rPr lang="zh-CN" altLang="en-US" sz="2400" b="1" dirty="0">
                <a:solidFill>
                  <a:schemeClr val="accent6"/>
                </a:solidFill>
                <a:latin typeface="楷体_GB2312" pitchFamily="49" charset="-122"/>
                <a:ea typeface="楷体_GB2312" pitchFamily="49" charset="-122"/>
              </a:rPr>
              <a:t>运行结果为：</a:t>
            </a:r>
            <a:endParaRPr lang="en-US" altLang="zh-CN" sz="2400" b="1" dirty="0">
              <a:solidFill>
                <a:schemeClr val="accent6"/>
              </a:solidFill>
              <a:latin typeface="楷体_GB2312" pitchFamily="49" charset="-122"/>
              <a:ea typeface="楷体_GB2312" pitchFamily="49" charset="-122"/>
            </a:endParaRPr>
          </a:p>
          <a:p>
            <a:r>
              <a:rPr lang="en-US" altLang="zh-CN" sz="2000" b="1" dirty="0">
                <a:latin typeface="Courier New" pitchFamily="49" charset="0"/>
                <a:cs typeface="Courier New" pitchFamily="49" charset="0"/>
              </a:rPr>
              <a:t>world</a:t>
            </a:r>
          </a:p>
          <a:p>
            <a:r>
              <a:rPr lang="en-US" altLang="zh-CN" sz="2000" b="1" dirty="0">
                <a:latin typeface="Courier New" pitchFamily="49" charset="0"/>
                <a:cs typeface="Courier New" pitchFamily="49" charset="0"/>
              </a:rPr>
              <a:t>world</a:t>
            </a:r>
          </a:p>
          <a:p>
            <a:r>
              <a:rPr lang="en-US" altLang="zh-CN" sz="2000" b="1" dirty="0">
                <a:latin typeface="Courier New" pitchFamily="49" charset="0"/>
                <a:cs typeface="Courier New" pitchFamily="49" charset="0"/>
              </a:rPr>
              <a:t>world</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44824"/>
            <a:ext cx="8640960" cy="4479776"/>
          </a:xfrm>
        </p:spPr>
        <p:txBody>
          <a:bodyPr/>
          <a:lstStyle/>
          <a:p>
            <a:r>
              <a:rPr lang="zh-CN" altLang="en-US" dirty="0"/>
              <a:t>由字符指针组成的数组</a:t>
            </a:r>
            <a:endParaRPr lang="en-US" altLang="zh-CN" dirty="0"/>
          </a:p>
          <a:p>
            <a:pPr>
              <a:buNone/>
            </a:pPr>
            <a:r>
              <a:rPr lang="en-US" altLang="zh-CN" sz="2800" dirty="0">
                <a:solidFill>
                  <a:srgbClr val="C00000"/>
                </a:solidFill>
              </a:rPr>
              <a:t>【</a:t>
            </a:r>
            <a:r>
              <a:rPr lang="zh-CN" altLang="en-US" sz="2800" dirty="0">
                <a:solidFill>
                  <a:srgbClr val="C00000"/>
                </a:solidFill>
              </a:rPr>
              <a:t>例如</a:t>
            </a:r>
            <a:r>
              <a:rPr lang="en-US" altLang="zh-CN" sz="2800" dirty="0">
                <a:solidFill>
                  <a:srgbClr val="C00000"/>
                </a:solidFill>
              </a:rPr>
              <a:t>】</a:t>
            </a:r>
            <a:endParaRPr lang="zh-CN" altLang="en-US" sz="2800" dirty="0">
              <a:solidFill>
                <a:srgbClr val="C00000"/>
              </a:solidFill>
            </a:endParaRPr>
          </a:p>
          <a:p>
            <a:pPr>
              <a:buNone/>
            </a:pP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*menu[]</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File","Edit","Search","Help</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buNone/>
            </a:pPr>
            <a:r>
              <a:rPr lang="en-US" altLang="zh-CN" sz="2800" dirty="0">
                <a:solidFill>
                  <a:srgbClr val="0000FF"/>
                </a:solidFill>
              </a:rPr>
              <a:t>	</a:t>
            </a:r>
            <a:r>
              <a:rPr lang="zh-CN" altLang="en-US" dirty="0"/>
              <a:t>是一个字符串指针数组，它的每个元素指向一个字符串字面值常量。</a:t>
            </a:r>
          </a:p>
          <a:p>
            <a:pPr>
              <a:buNone/>
            </a:pPr>
            <a:r>
              <a:rPr lang="en-US" altLang="zh-CN" dirty="0"/>
              <a:t>	menu[0]</a:t>
            </a:r>
            <a:r>
              <a:rPr lang="zh-CN" altLang="en-US" dirty="0"/>
              <a:t>，</a:t>
            </a:r>
            <a:r>
              <a:rPr lang="en-US" altLang="zh-CN" dirty="0"/>
              <a:t>menu[1]</a:t>
            </a:r>
            <a:r>
              <a:rPr lang="zh-CN" altLang="en-US" dirty="0"/>
              <a:t>，</a:t>
            </a:r>
            <a:r>
              <a:rPr lang="en-US" altLang="zh-CN" dirty="0"/>
              <a:t>menu[2]</a:t>
            </a:r>
            <a:r>
              <a:rPr lang="zh-CN" altLang="en-US" dirty="0"/>
              <a:t>，</a:t>
            </a:r>
            <a:r>
              <a:rPr lang="en-US" altLang="zh-CN" dirty="0"/>
              <a:t>menu[3]</a:t>
            </a:r>
            <a:r>
              <a:rPr lang="zh-CN" altLang="en-US" dirty="0"/>
              <a:t>将分别表示</a:t>
            </a:r>
            <a:r>
              <a:rPr lang="en-US" altLang="zh-CN" dirty="0"/>
              <a:t>”File”</a:t>
            </a:r>
            <a:r>
              <a:rPr lang="zh-CN" altLang="en-US" dirty="0"/>
              <a:t>，</a:t>
            </a:r>
            <a:r>
              <a:rPr lang="en-US" altLang="zh-CN" dirty="0"/>
              <a:t>”Edit”</a:t>
            </a:r>
            <a:r>
              <a:rPr lang="zh-CN" altLang="en-US" dirty="0"/>
              <a:t>，</a:t>
            </a:r>
            <a:r>
              <a:rPr lang="en-US" altLang="zh-CN" dirty="0"/>
              <a:t>”Search”</a:t>
            </a:r>
            <a:r>
              <a:rPr lang="zh-CN" altLang="en-US" dirty="0"/>
              <a:t>和</a:t>
            </a:r>
            <a:r>
              <a:rPr lang="en-US" altLang="zh-CN" dirty="0"/>
              <a:t>“Help”</a:t>
            </a:r>
            <a:endParaRPr lang="zh-CN" altLang="en-US" dirty="0"/>
          </a:p>
        </p:txBody>
      </p:sp>
      <p:sp>
        <p:nvSpPr>
          <p:cNvPr id="6" name="标题 5"/>
          <p:cNvSpPr>
            <a:spLocks noGrp="1"/>
          </p:cNvSpPr>
          <p:nvPr>
            <p:ph type="title"/>
          </p:nvPr>
        </p:nvSpPr>
        <p:spPr/>
        <p:txBody>
          <a:bodyPr/>
          <a:lstStyle/>
          <a:p>
            <a:r>
              <a:rPr lang="zh-CN" altLang="en-US" dirty="0"/>
              <a:t>字符指针数组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686800" cy="524522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6.9】</a:t>
            </a:r>
            <a:r>
              <a:rPr lang="zh-CN" altLang="en-US" dirty="0">
                <a:solidFill>
                  <a:srgbClr val="C00000"/>
                </a:solidFill>
              </a:rPr>
              <a:t>分析程序运行结果</a:t>
            </a:r>
            <a:endParaRPr lang="en-US" altLang="zh-CN" dirty="0">
              <a:solidFill>
                <a:srgbClr val="C00000"/>
              </a:solidFill>
            </a:endParaRPr>
          </a:p>
          <a:p>
            <a:pPr lvl="1">
              <a:spcBef>
                <a:spcPts val="0"/>
              </a:spcBef>
              <a:buNone/>
            </a:pPr>
            <a:endParaRPr lang="en-US" altLang="zh-CN" sz="2400" b="1" dirty="0">
              <a:latin typeface="Courier New" pitchFamily="49" charset="0"/>
              <a:cs typeface="Courier New" pitchFamily="49" charset="0"/>
            </a:endParaRP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 </a:t>
            </a:r>
          </a:p>
          <a:p>
            <a:pPr lvl="1">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main(){</a:t>
            </a:r>
          </a:p>
          <a:p>
            <a:pPr lvl="1">
              <a:spcBef>
                <a:spcPts val="0"/>
              </a:spcBef>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**p;</a:t>
            </a:r>
          </a:p>
          <a:p>
            <a:pPr lvl="1">
              <a:spcBef>
                <a:spcPts val="0"/>
              </a:spcBef>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*name[]={"BASIC","PASCAL","C++"};</a:t>
            </a:r>
          </a:p>
          <a:p>
            <a:pPr lvl="1">
              <a:spcBef>
                <a:spcPts val="0"/>
              </a:spcBef>
              <a:buNone/>
            </a:pPr>
            <a:r>
              <a:rPr lang="en-US" altLang="zh-CN" sz="2400" b="1" dirty="0">
                <a:latin typeface="Courier New" pitchFamily="49" charset="0"/>
                <a:cs typeface="Courier New" pitchFamily="49" charset="0"/>
              </a:rPr>
              <a:t>	p = name + 2;</a:t>
            </a:r>
          </a:p>
          <a:p>
            <a:pPr lvl="1">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个元素的首值地址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b="1" dirty="0">
                <a:solidFill>
                  <a:srgbClr val="007434"/>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个元素的首地址上保存的值，即首值</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0;</a:t>
            </a:r>
          </a:p>
          <a:p>
            <a:pPr lvl="1">
              <a:spcBef>
                <a:spcPts val="0"/>
              </a:spcBef>
              <a:buNone/>
            </a:pPr>
            <a:r>
              <a:rPr lang="en-US" altLang="zh-CN" sz="2400" b="1" dirty="0">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14921106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a:solidFill>
                  <a:schemeClr val="accent6">
                    <a:lumMod val="75000"/>
                  </a:schemeClr>
                </a:solidFill>
              </a:rPr>
              <a:t>运行结果：</a:t>
            </a:r>
            <a:endParaRPr lang="en-US" altLang="zh-CN" dirty="0">
              <a:solidFill>
                <a:schemeClr val="accent6">
                  <a:lumMod val="75000"/>
                </a:schemeClr>
              </a:solidFill>
            </a:endParaRPr>
          </a:p>
          <a:p>
            <a:pPr>
              <a:buNone/>
            </a:pPr>
            <a:endParaRPr lang="en-US" altLang="zh-CN" dirty="0"/>
          </a:p>
          <a:p>
            <a:pPr>
              <a:buNone/>
            </a:pPr>
            <a:r>
              <a:rPr lang="en-US" altLang="zh-CN" b="1" dirty="0">
                <a:latin typeface="Courier New" pitchFamily="49" charset="0"/>
                <a:cs typeface="Courier New" pitchFamily="49" charset="0"/>
              </a:rPr>
              <a:t>0012FF78</a:t>
            </a:r>
          </a:p>
          <a:p>
            <a:pPr>
              <a:buNone/>
            </a:pPr>
            <a:r>
              <a:rPr lang="en-US" altLang="zh-CN" b="1" dirty="0">
                <a:latin typeface="Courier New" pitchFamily="49" charset="0"/>
                <a:cs typeface="Courier New" pitchFamily="49" charset="0"/>
              </a:rPr>
              <a:t>C++</a:t>
            </a:r>
          </a:p>
          <a:p>
            <a:pPr>
              <a:buNone/>
            </a:pPr>
            <a:r>
              <a:rPr lang="en-US" altLang="zh-CN" b="1" dirty="0">
                <a:latin typeface="Courier New" pitchFamily="49" charset="0"/>
                <a:cs typeface="Courier New" pitchFamily="49" charset="0"/>
              </a:rPr>
              <a:t>C</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23833412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6.9】</a:t>
            </a:r>
            <a:r>
              <a:rPr lang="zh-CN" altLang="en-US" dirty="0"/>
              <a:t>解析</a:t>
            </a:r>
            <a:endParaRPr lang="en-US" altLang="zh-CN" dirty="0"/>
          </a:p>
          <a:p>
            <a:pPr lvl="1"/>
            <a:r>
              <a:rPr lang="zh-CN" altLang="en-US" dirty="0"/>
              <a:t>字符串常量能够表示地址，是其首字符的地址</a:t>
            </a:r>
            <a:endParaRPr lang="en-US" altLang="zh-CN" dirty="0"/>
          </a:p>
          <a:p>
            <a:pPr lvl="2"/>
            <a:r>
              <a:rPr lang="zh-CN" altLang="en-US" dirty="0"/>
              <a:t>指针数组</a:t>
            </a:r>
            <a:r>
              <a:rPr lang="en-US" altLang="zh-CN" dirty="0">
                <a:solidFill>
                  <a:srgbClr val="FF0000"/>
                </a:solidFill>
                <a:latin typeface="Courier New" pitchFamily="49" charset="0"/>
                <a:cs typeface="Courier New" pitchFamily="49" charset="0"/>
              </a:rPr>
              <a:t>name</a:t>
            </a:r>
            <a:r>
              <a:rPr lang="zh-CN" altLang="en-US" dirty="0"/>
              <a:t>由</a:t>
            </a:r>
            <a:r>
              <a:rPr lang="en-US" altLang="zh-CN" dirty="0"/>
              <a:t>3</a:t>
            </a:r>
            <a:r>
              <a:rPr lang="zh-CN" altLang="en-US" dirty="0"/>
              <a:t>个元素组成，分别是：字符</a:t>
            </a:r>
            <a:r>
              <a:rPr lang="en-US" altLang="zh-CN" dirty="0">
                <a:solidFill>
                  <a:srgbClr val="FF0000"/>
                </a:solidFill>
                <a:latin typeface="Courier New" pitchFamily="49" charset="0"/>
                <a:cs typeface="Courier New" pitchFamily="49" charset="0"/>
              </a:rPr>
              <a:t>’B’</a:t>
            </a:r>
            <a:r>
              <a:rPr lang="zh-CN" altLang="en-US" dirty="0"/>
              <a:t>的地址，字符</a:t>
            </a:r>
            <a:r>
              <a:rPr lang="en-US" altLang="zh-CN" dirty="0">
                <a:solidFill>
                  <a:srgbClr val="FF0000"/>
                </a:solidFill>
                <a:latin typeface="Courier New" pitchFamily="49" charset="0"/>
                <a:cs typeface="Courier New" pitchFamily="49" charset="0"/>
              </a:rPr>
              <a:t>’P’</a:t>
            </a:r>
            <a:r>
              <a:rPr lang="zh-CN" altLang="en-US" dirty="0"/>
              <a:t>的地址和字符</a:t>
            </a:r>
            <a:r>
              <a:rPr lang="en-US" altLang="zh-CN" dirty="0">
                <a:solidFill>
                  <a:srgbClr val="FF0000"/>
                </a:solidFill>
                <a:latin typeface="Courier New" pitchFamily="49" charset="0"/>
                <a:cs typeface="Courier New" pitchFamily="49" charset="0"/>
              </a:rPr>
              <a:t>’C’</a:t>
            </a:r>
            <a:r>
              <a:rPr lang="zh-CN" altLang="en-US" dirty="0"/>
              <a:t>的地址</a:t>
            </a:r>
            <a:endParaRPr lang="en-US" altLang="zh-CN" dirty="0"/>
          </a:p>
          <a:p>
            <a:pPr lvl="2"/>
            <a:r>
              <a:rPr lang="zh-CN" altLang="en-US" dirty="0"/>
              <a:t>其它类型常量不能初始化指针数组</a:t>
            </a:r>
            <a:endParaRPr lang="en-US" altLang="zh-CN" dirty="0"/>
          </a:p>
          <a:p>
            <a:pPr lvl="1"/>
            <a:r>
              <a:rPr lang="zh-CN" altLang="en-US" dirty="0"/>
              <a:t>访问指针数组（一维）中的元素，用二重指针</a:t>
            </a:r>
            <a:endParaRPr lang="en-US" altLang="zh-CN" dirty="0"/>
          </a:p>
        </p:txBody>
      </p:sp>
      <p:pic>
        <p:nvPicPr>
          <p:cNvPr id="38916" name="Picture 4"/>
          <p:cNvPicPr>
            <a:picLocks noChangeAspect="1" noChangeArrowheads="1"/>
          </p:cNvPicPr>
          <p:nvPr/>
        </p:nvPicPr>
        <p:blipFill>
          <a:blip r:embed="rId2" cstate="print"/>
          <a:srcRect/>
          <a:stretch>
            <a:fillRect/>
          </a:stretch>
        </p:blipFill>
        <p:spPr bwMode="auto">
          <a:xfrm>
            <a:off x="2195736" y="3495862"/>
            <a:ext cx="4896544" cy="2863236"/>
          </a:xfrm>
          <a:prstGeom prst="rect">
            <a:avLst/>
          </a:prstGeom>
          <a:noFill/>
          <a:ln w="9525">
            <a:noFill/>
            <a:miter lim="800000"/>
            <a:headEnd/>
            <a:tailEnd/>
          </a:ln>
          <a:effectLst/>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378887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字符指针做参数的字符串处理函数</a:t>
            </a:r>
            <a:endParaRPr lang="en-US" altLang="zh-CN" dirty="0"/>
          </a:p>
        </p:txBody>
      </p:sp>
      <p:sp>
        <p:nvSpPr>
          <p:cNvPr id="3" name="内容占位符 2"/>
          <p:cNvSpPr>
            <a:spLocks noGrp="1"/>
          </p:cNvSpPr>
          <p:nvPr>
            <p:ph idx="1"/>
          </p:nvPr>
        </p:nvSpPr>
        <p:spPr>
          <a:xfrm>
            <a:off x="457200" y="1988840"/>
            <a:ext cx="8543956" cy="4335760"/>
          </a:xfrm>
        </p:spPr>
        <p:txBody>
          <a:bodyPr/>
          <a:lstStyle/>
          <a:p>
            <a:r>
              <a:rPr lang="zh-CN" altLang="en-US" dirty="0"/>
              <a:t>求字符串长度函数</a:t>
            </a:r>
            <a:r>
              <a:rPr lang="en-US" altLang="zh-CN" dirty="0" err="1"/>
              <a:t>strlen</a:t>
            </a:r>
            <a:r>
              <a:rPr lang="zh-CN" altLang="en-US" dirty="0"/>
              <a:t>（长度不包括串尾符）</a:t>
            </a:r>
          </a:p>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unsinged</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strlen_s</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a:t>
            </a:r>
          </a:p>
          <a:p>
            <a:r>
              <a:rPr lang="zh-CN" altLang="en-US" dirty="0"/>
              <a:t>字符串拷贝函数</a:t>
            </a:r>
            <a:r>
              <a:rPr lang="en-US" altLang="zh-CN" dirty="0" err="1"/>
              <a:t>strcpy</a:t>
            </a:r>
            <a:endParaRPr lang="en-US" altLang="zh-CN" dirty="0"/>
          </a:p>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strcpy_s</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*s, </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*t);</a:t>
            </a:r>
            <a:r>
              <a:rPr lang="en-US" altLang="zh-CN" sz="2400" dirty="0">
                <a:solidFill>
                  <a:srgbClr val="0000FF"/>
                </a:solidFill>
              </a:rPr>
              <a:t>	</a:t>
            </a:r>
          </a:p>
          <a:p>
            <a:r>
              <a:rPr lang="zh-CN" altLang="en-US" dirty="0"/>
              <a:t>字符串连接函数</a:t>
            </a:r>
            <a:r>
              <a:rPr lang="en-US" altLang="zh-CN" dirty="0" err="1"/>
              <a:t>strcat</a:t>
            </a:r>
            <a:endParaRPr lang="en-US" altLang="zh-CN" dirty="0"/>
          </a:p>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strcat_s</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*s, </a:t>
            </a:r>
            <a:r>
              <a:rPr lang="en-US" altLang="zh-CN" sz="2400" b="1" dirty="0">
                <a:solidFill>
                  <a:srgbClr val="0000FF"/>
                </a:solidFill>
                <a:latin typeface="Courier New" pitchFamily="49" charset="0"/>
                <a:cs typeface="Courier New" pitchFamily="49" charset="0"/>
              </a:rPr>
              <a:t>const char</a:t>
            </a:r>
            <a:r>
              <a:rPr lang="en-US" altLang="zh-CN" sz="2400" b="1" dirty="0">
                <a:latin typeface="Courier New" pitchFamily="49" charset="0"/>
                <a:cs typeface="Courier New" pitchFamily="49" charset="0"/>
              </a:rPr>
              <a:t> *t);</a:t>
            </a:r>
          </a:p>
          <a:p>
            <a:r>
              <a:rPr lang="zh-CN" altLang="en-US" dirty="0"/>
              <a:t>字符串比较函数</a:t>
            </a:r>
            <a:r>
              <a:rPr lang="en-US" altLang="zh-CN" dirty="0" err="1"/>
              <a:t>strcmp</a:t>
            </a:r>
            <a:endParaRPr lang="en-US" altLang="zh-CN" dirty="0"/>
          </a:p>
          <a:p>
            <a:pPr>
              <a:buNone/>
            </a:pPr>
            <a:r>
              <a:rPr lang="en-US" altLang="zh-CN" sz="2400"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strcmp</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*s1, </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*s2); </a:t>
            </a:r>
            <a:endParaRPr lang="zh-CN" altLang="en-US" sz="2400" b="1" dirty="0">
              <a:latin typeface="Courier New" pitchFamily="49" charset="0"/>
              <a:cs typeface="Courier New" pitchFamily="49" charset="0"/>
            </a:endParaRPr>
          </a:p>
          <a:p>
            <a:pPr lvl="2"/>
            <a:r>
              <a:rPr lang="zh-CN" altLang="en-US" dirty="0"/>
              <a:t>使用这些函数时要在程序中包含头文件</a:t>
            </a:r>
            <a:r>
              <a:rPr lang="en-US" altLang="zh-CN" dirty="0"/>
              <a:t>&lt;</a:t>
            </a:r>
            <a:r>
              <a:rPr lang="en-US" altLang="zh-CN" dirty="0" err="1"/>
              <a:t>cstring</a:t>
            </a:r>
            <a:r>
              <a:rPr lang="en-US" altLang="zh-CN" dirty="0"/>
              <a:t>&gt;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91264"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6.10】</a:t>
            </a:r>
            <a:r>
              <a:rPr lang="zh-CN" altLang="en-US" dirty="0">
                <a:solidFill>
                  <a:srgbClr val="C00000"/>
                </a:solidFill>
              </a:rPr>
              <a:t>输出字符串地址（首地址）</a:t>
            </a:r>
            <a:endParaRPr lang="en-US" altLang="zh-CN" dirty="0">
              <a:solidFill>
                <a:srgbClr val="C00000"/>
              </a:solidFill>
            </a:endParaRPr>
          </a:p>
          <a:p>
            <a:pPr>
              <a:spcBef>
                <a:spcPts val="0"/>
              </a:spcBef>
              <a:buNone/>
            </a:pPr>
            <a:endParaRPr lang="en-US" altLang="zh-CN" sz="2400" dirty="0">
              <a:solidFill>
                <a:srgbClr val="0000FF"/>
              </a:solidFill>
              <a:latin typeface="Courier New" pitchFamily="49" charset="0"/>
              <a:cs typeface="Courier New" pitchFamily="49" charset="0"/>
            </a:endParaRPr>
          </a:p>
          <a:p>
            <a:pPr>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*string1="</a:t>
            </a:r>
            <a:r>
              <a:rPr lang="zh-CN" altLang="en-US" sz="2400" b="1" dirty="0">
                <a:latin typeface="Courier New" pitchFamily="49" charset="0"/>
                <a:cs typeface="Courier New" pitchFamily="49" charset="0"/>
              </a:rPr>
              <a:t>欢迎学习</a:t>
            </a:r>
            <a:r>
              <a:rPr lang="en-US" altLang="zh-CN" sz="2400" b="1" dirty="0">
                <a:latin typeface="Courier New" pitchFamily="49" charset="0"/>
                <a:cs typeface="Courier New" pitchFamily="49" charset="0"/>
              </a:rPr>
              <a:t>C++</a:t>
            </a:r>
            <a:r>
              <a:rPr lang="zh-CN" altLang="en-US" sz="2400" b="1" dirty="0">
                <a:latin typeface="Courier New" pitchFamily="49" charset="0"/>
                <a:cs typeface="Courier New" pitchFamily="49" charset="0"/>
              </a:rPr>
              <a:t>程序设计课程！</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zh-CN" altLang="en-US" sz="2400" b="1" dirty="0">
                <a:latin typeface="Courier New" pitchFamily="49" charset="0"/>
                <a:cs typeface="Courier New" pitchFamily="49" charset="0"/>
              </a:rPr>
              <a:t>串值是：</a:t>
            </a:r>
            <a:r>
              <a:rPr lang="en-US" altLang="zh-CN" sz="2400" b="1" dirty="0">
                <a:latin typeface="Courier New" pitchFamily="49" charset="0"/>
                <a:cs typeface="Courier New" pitchFamily="49" charset="0"/>
              </a:rPr>
              <a:t>"&lt;&lt;string1&lt;&lt;"\n</a:t>
            </a:r>
            <a:r>
              <a:rPr lang="zh-CN" altLang="en-US" sz="2400" b="1" dirty="0">
                <a:latin typeface="Courier New" pitchFamily="49" charset="0"/>
                <a:cs typeface="Courier New" pitchFamily="49" charset="0"/>
              </a:rPr>
              <a:t>串地址是：</a:t>
            </a:r>
            <a:r>
              <a:rPr lang="en-US" altLang="zh-CN" sz="2400" b="1" dirty="0">
                <a:latin typeface="Courier New" pitchFamily="49" charset="0"/>
                <a:cs typeface="Courier New" pitchFamily="49" charset="0"/>
              </a:rPr>
              <a:t>" &lt;&lt;(</a:t>
            </a: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*)string1&lt;&lt;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spcBef>
                <a:spcPts val="0"/>
              </a:spcBef>
              <a:buNone/>
            </a:pPr>
            <a:r>
              <a:rPr lang="en-US" altLang="zh-CN" sz="2400" b="1" dirty="0">
                <a:latin typeface="Courier New" pitchFamily="49" charset="0"/>
                <a:cs typeface="Courier New" pitchFamily="49" charset="0"/>
              </a:rPr>
              <a:t>}</a:t>
            </a:r>
          </a:p>
          <a:p>
            <a:pPr lvl="1"/>
            <a:r>
              <a:rPr lang="zh-CN" altLang="en-US" dirty="0"/>
              <a:t>通常用输出数组名得到的是数组地址，但字符型数组（字符串）不同，输出的是数组内容。本例将字符指针强制转换为</a:t>
            </a:r>
            <a:r>
              <a:rPr lang="zh-CN" altLang="en-US" dirty="0">
                <a:solidFill>
                  <a:srgbClr val="FF0000"/>
                </a:solidFill>
              </a:rPr>
              <a:t>空指针</a:t>
            </a:r>
            <a:r>
              <a:rPr lang="zh-CN" altLang="en-US" dirty="0"/>
              <a:t>输出字符串中第一个字符的地址。</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6.2</a:t>
            </a:r>
            <a:endParaRPr lang="zh-CN" altLang="en-US" dirty="0"/>
          </a:p>
        </p:txBody>
      </p:sp>
      <p:sp>
        <p:nvSpPr>
          <p:cNvPr id="3" name="内容占位符 2"/>
          <p:cNvSpPr>
            <a:spLocks noGrp="1"/>
          </p:cNvSpPr>
          <p:nvPr>
            <p:ph idx="1"/>
          </p:nvPr>
        </p:nvSpPr>
        <p:spPr/>
        <p:txBody>
          <a:bodyPr/>
          <a:lstStyle/>
          <a:p>
            <a:r>
              <a:rPr lang="zh-CN" altLang="en-US" dirty="0"/>
              <a:t>设计一个字符指针数组</a:t>
            </a:r>
            <a:r>
              <a:rPr lang="en-US" altLang="zh-CN" dirty="0"/>
              <a:t>name</a:t>
            </a:r>
            <a:r>
              <a:rPr lang="zh-CN" altLang="en-US" dirty="0"/>
              <a:t>，将该数组的元素按照第一个字母的</a:t>
            </a:r>
            <a:r>
              <a:rPr lang="en-US" altLang="zh-CN" dirty="0"/>
              <a:t>ASCII</a:t>
            </a:r>
            <a:r>
              <a:rPr lang="zh-CN" altLang="en-US" dirty="0"/>
              <a:t>码由小到大排序，如果第一个字母相同，则按第二个字母排序，以此类推。</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416068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3269549"/>
            <a:ext cx="5356225" cy="2607723"/>
            <a:chOff x="1643042" y="2332577"/>
            <a:chExt cx="5356246" cy="2607732"/>
          </a:xfrm>
        </p:grpSpPr>
        <p:sp>
          <p:nvSpPr>
            <p:cNvPr id="14" name="五边形 13"/>
            <p:cNvSpPr/>
            <p:nvPr/>
          </p:nvSpPr>
          <p:spPr bwMode="auto">
            <a:xfrm flipH="1">
              <a:off x="2041506" y="2332577"/>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397415"/>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0"/>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2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a:t>
            </a:r>
            <a:r>
              <a:rPr lang="zh-CN" altLang="en-US" sz="3200" b="1" dirty="0" smtClean="0">
                <a:solidFill>
                  <a:schemeClr val="bg1"/>
                </a:solidFill>
                <a:latin typeface="Courier New" pitchFamily="49" charset="0"/>
                <a:cs typeface="Courier New" pitchFamily="49" charset="0"/>
              </a:rPr>
              <a:t>与</a:t>
            </a:r>
            <a:r>
              <a:rPr lang="zh-CN" altLang="en-US" sz="3200" b="1" dirty="0">
                <a:solidFill>
                  <a:schemeClr val="bg1"/>
                </a:solidFill>
                <a:latin typeface="Courier New" pitchFamily="49" charset="0"/>
                <a:cs typeface="Courier New" pitchFamily="49" charset="0"/>
              </a:rPr>
              <a:t>常量</a:t>
            </a:r>
            <a:endParaRPr lang="zh-CN" altLang="en-US" sz="3200" b="1" dirty="0">
              <a:solidFill>
                <a:schemeClr val="bg1"/>
              </a:solidFill>
              <a:latin typeface="Courier New" pitchFamily="49" charset="0"/>
              <a:cs typeface="Courier New" pitchFamily="49" charset="0"/>
            </a:endParaRPr>
          </a:p>
        </p:txBody>
      </p:sp>
      <p:sp>
        <p:nvSpPr>
          <p:cNvPr id="45" name="TextBox 44"/>
          <p:cNvSpPr txBox="1"/>
          <p:nvPr/>
        </p:nvSpPr>
        <p:spPr>
          <a:xfrm>
            <a:off x="2627784" y="340492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a:t>
            </a:r>
            <a:r>
              <a:rPr lang="zh-CN" altLang="en-US" sz="3200" b="1" dirty="0" smtClean="0">
                <a:solidFill>
                  <a:schemeClr val="bg1"/>
                </a:solidFill>
                <a:latin typeface="Courier New" pitchFamily="49" charset="0"/>
                <a:cs typeface="Courier New" pitchFamily="49" charset="0"/>
              </a:rPr>
              <a:t>与数组</a:t>
            </a:r>
            <a:endParaRPr lang="zh-CN" altLang="en-US" sz="3200" b="1" dirty="0">
              <a:solidFill>
                <a:schemeClr val="bg1"/>
              </a:solidFill>
              <a:latin typeface="Courier New" pitchFamily="49" charset="0"/>
              <a:cs typeface="Courier New" pitchFamily="49" charset="0"/>
            </a:endParaRPr>
          </a:p>
        </p:txBody>
      </p:sp>
      <p:sp>
        <p:nvSpPr>
          <p:cNvPr id="46" name="TextBox 45"/>
          <p:cNvSpPr txBox="1"/>
          <p:nvPr/>
        </p:nvSpPr>
        <p:spPr>
          <a:xfrm>
            <a:off x="2627784" y="426902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7" name="TextBox 46"/>
          <p:cNvSpPr txBox="1"/>
          <p:nvPr/>
        </p:nvSpPr>
        <p:spPr>
          <a:xfrm>
            <a:off x="2627784" y="520512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63" name="矩形 62">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4" name="矩形 63">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5" name="矩形 6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66" name="矩形 6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67" name="矩形 6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C++</a:t>
            </a:r>
            <a:r>
              <a:rPr lang="zh-CN" altLang="en-US" sz="1200" b="1" dirty="0">
                <a:solidFill>
                  <a:srgbClr val="820064"/>
                </a:solidFill>
                <a:latin typeface="Courier New" pitchFamily="49" charset="0"/>
                <a:cs typeface="Courier New" pitchFamily="49" charset="0"/>
              </a:rPr>
              <a:t>内存管理</a:t>
            </a:r>
          </a:p>
        </p:txBody>
      </p:sp>
      <p:sp>
        <p:nvSpPr>
          <p:cNvPr id="68" name="矩形 6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a:t>
            </a:r>
          </a:p>
        </p:txBody>
      </p:sp>
      <p:sp>
        <p:nvSpPr>
          <p:cNvPr id="69" name="矩形 6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70" name="矩形 6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Tree>
    <p:extLst>
      <p:ext uri="{BB962C8B-B14F-4D97-AF65-F5344CB8AC3E}">
        <p14:creationId xmlns:p14="http://schemas.microsoft.com/office/powerpoint/2010/main" val="376955280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gray">
          <a:xfrm>
            <a:off x="1668463" y="2424101"/>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2" name="Group 4"/>
          <p:cNvGrpSpPr>
            <a:grpSpLocks/>
          </p:cNvGrpSpPr>
          <p:nvPr/>
        </p:nvGrpSpPr>
        <p:grpSpPr bwMode="auto">
          <a:xfrm>
            <a:off x="4691063" y="4148126"/>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3" name="Group 16"/>
          <p:cNvGrpSpPr>
            <a:grpSpLocks/>
          </p:cNvGrpSpPr>
          <p:nvPr/>
        </p:nvGrpSpPr>
        <p:grpSpPr bwMode="auto">
          <a:xfrm>
            <a:off x="6564313" y="4148126"/>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4" name="Group 22"/>
          <p:cNvGrpSpPr>
            <a:grpSpLocks/>
          </p:cNvGrpSpPr>
          <p:nvPr/>
        </p:nvGrpSpPr>
        <p:grpSpPr bwMode="auto">
          <a:xfrm>
            <a:off x="2892425" y="4148126"/>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772816"/>
            <a:ext cx="4876800" cy="576064"/>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en-US" altLang="zh-CN" sz="2800" b="1" dirty="0">
                <a:latin typeface="Courier New" panose="02070309020205020404" pitchFamily="49" charset="0"/>
                <a:ea typeface="+mn-ea"/>
                <a:cs typeface="Courier New" panose="02070309020205020404" pitchFamily="49" charset="0"/>
              </a:rPr>
              <a:t>C++</a:t>
            </a:r>
            <a:r>
              <a:rPr lang="zh-CN" altLang="en-US" sz="2800" b="1" dirty="0">
                <a:latin typeface="Courier New" panose="02070309020205020404" pitchFamily="49" charset="0"/>
                <a:ea typeface="+mn-ea"/>
                <a:cs typeface="Courier New" panose="02070309020205020404" pitchFamily="49" charset="0"/>
              </a:rPr>
              <a:t>内存管理</a:t>
            </a:r>
            <a:endParaRPr lang="en-US" altLang="zh-CN" sz="2800" b="1" dirty="0">
              <a:latin typeface="Courier New" panose="02070309020205020404" pitchFamily="49" charset="0"/>
              <a:ea typeface="+mn-ea"/>
              <a:cs typeface="Courier New" panose="02070309020205020404" pitchFamily="49" charset="0"/>
            </a:endParaRPr>
          </a:p>
        </p:txBody>
      </p:sp>
      <p:sp>
        <p:nvSpPr>
          <p:cNvPr id="58398" name="Rectangle 30"/>
          <p:cNvSpPr>
            <a:spLocks noChangeArrowheads="1"/>
          </p:cNvSpPr>
          <p:nvPr/>
        </p:nvSpPr>
        <p:spPr bwMode="white">
          <a:xfrm>
            <a:off x="4857752"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动态内存</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分配方法</a:t>
            </a:r>
            <a:endParaRPr lang="en-US" altLang="zh-CN" sz="2000" b="1" dirty="0">
              <a:solidFill>
                <a:schemeClr val="bg1"/>
              </a:solidFill>
              <a:latin typeface="楷体_GB2312" pitchFamily="49" charset="-122"/>
              <a:ea typeface="楷体_GB2312" pitchFamily="49" charset="-122"/>
            </a:endParaRPr>
          </a:p>
        </p:txBody>
      </p:sp>
      <p:sp>
        <p:nvSpPr>
          <p:cNvPr id="58399" name="Rectangle 31"/>
          <p:cNvSpPr>
            <a:spLocks noChangeArrowheads="1"/>
          </p:cNvSpPr>
          <p:nvPr/>
        </p:nvSpPr>
        <p:spPr bwMode="white">
          <a:xfrm>
            <a:off x="3000364"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动态内存</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分配含义</a:t>
            </a:r>
            <a:endParaRPr lang="en-US" altLang="zh-CN" sz="2000" b="1" dirty="0">
              <a:solidFill>
                <a:schemeClr val="bg1"/>
              </a:solidFill>
              <a:latin typeface="楷体_GB2312" pitchFamily="49" charset="-122"/>
              <a:ea typeface="楷体_GB2312" pitchFamily="49" charset="-122"/>
            </a:endParaRPr>
          </a:p>
        </p:txBody>
      </p:sp>
      <p:sp>
        <p:nvSpPr>
          <p:cNvPr id="58400" name="Rectangle 32"/>
          <p:cNvSpPr>
            <a:spLocks noChangeArrowheads="1"/>
          </p:cNvSpPr>
          <p:nvPr/>
        </p:nvSpPr>
        <p:spPr bwMode="white">
          <a:xfrm>
            <a:off x="6751566"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内存回收</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机制</a:t>
            </a:r>
            <a:endParaRPr lang="en-US" altLang="zh-CN" sz="2000" b="1" dirty="0">
              <a:solidFill>
                <a:schemeClr val="bg1"/>
              </a:solidFill>
              <a:latin typeface="楷体_GB2312" pitchFamily="49" charset="-122"/>
              <a:ea typeface="楷体_GB2312" pitchFamily="49" charset="-122"/>
            </a:endParaRPr>
          </a:p>
        </p:txBody>
      </p:sp>
      <p:grpSp>
        <p:nvGrpSpPr>
          <p:cNvPr id="5" name="Group 33"/>
          <p:cNvGrpSpPr>
            <a:grpSpLocks/>
          </p:cNvGrpSpPr>
          <p:nvPr/>
        </p:nvGrpSpPr>
        <p:grpSpPr bwMode="auto">
          <a:xfrm>
            <a:off x="1119188" y="4148126"/>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214414"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内存分配</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方式</a:t>
            </a:r>
            <a:endParaRPr lang="en-US" altLang="zh-CN" sz="2000" b="1" dirty="0">
              <a:solidFill>
                <a:schemeClr val="bg1"/>
              </a:solidFill>
              <a:latin typeface="楷体_GB2312" pitchFamily="49" charset="-122"/>
              <a:ea typeface="楷体_GB2312" pitchFamily="49" charset="-122"/>
            </a:endParaRPr>
          </a:p>
        </p:txBody>
      </p:sp>
      <p:sp>
        <p:nvSpPr>
          <p:cNvPr id="34" name="矩形 3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35" name="矩形 3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36" name="矩形 3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37" name="矩形 3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38" name="矩形 3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39" name="矩形 3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40" name="矩形 3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41" name="矩形 4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指针的基本概念</a:t>
            </a:r>
          </a:p>
        </p:txBody>
      </p:sp>
      <p:sp>
        <p:nvSpPr>
          <p:cNvPr id="3" name="内容占位符 2"/>
          <p:cNvSpPr>
            <a:spLocks noGrp="1"/>
          </p:cNvSpPr>
          <p:nvPr>
            <p:ph idx="1"/>
          </p:nvPr>
        </p:nvSpPr>
        <p:spPr/>
        <p:txBody>
          <a:bodyPr/>
          <a:lstStyle/>
          <a:p>
            <a:r>
              <a:rPr lang="zh-CN" altLang="en-US" dirty="0"/>
              <a:t>什么是指针</a:t>
            </a:r>
            <a:endParaRPr lang="en-US" altLang="zh-CN" dirty="0"/>
          </a:p>
          <a:p>
            <a:pPr lvl="1"/>
            <a:r>
              <a:rPr lang="zh-CN" altLang="en-US" dirty="0"/>
              <a:t>指针是一种复合数据类型</a:t>
            </a:r>
            <a:endParaRPr lang="en-US" altLang="zh-CN" dirty="0"/>
          </a:p>
          <a:p>
            <a:pPr lvl="2"/>
            <a:r>
              <a:rPr lang="zh-CN" altLang="en-US" dirty="0"/>
              <a:t>基本类型的指针</a:t>
            </a:r>
            <a:endParaRPr lang="en-US" altLang="zh-CN" dirty="0"/>
          </a:p>
          <a:p>
            <a:pPr lvl="2"/>
            <a:r>
              <a:rPr lang="zh-CN" altLang="en-US" dirty="0"/>
              <a:t>数组类型的指针</a:t>
            </a:r>
            <a:endParaRPr lang="en-US" altLang="zh-CN" dirty="0"/>
          </a:p>
          <a:p>
            <a:pPr lvl="2"/>
            <a:r>
              <a:rPr lang="zh-CN" altLang="en-US" dirty="0"/>
              <a:t>指针类型的指针（多重指针）</a:t>
            </a:r>
            <a:endParaRPr lang="en-US" altLang="zh-CN" dirty="0"/>
          </a:p>
          <a:p>
            <a:pPr lvl="2"/>
            <a:r>
              <a:rPr lang="zh-CN" altLang="en-US" dirty="0"/>
              <a:t>函数的指针</a:t>
            </a:r>
            <a:endParaRPr lang="en-US" altLang="zh-CN" dirty="0"/>
          </a:p>
          <a:p>
            <a:pPr lvl="2"/>
            <a:r>
              <a:rPr lang="zh-CN" altLang="en-US" dirty="0"/>
              <a:t>类类型的指针</a:t>
            </a:r>
            <a:endParaRPr lang="en-US" altLang="zh-CN" dirty="0"/>
          </a:p>
          <a:p>
            <a:pPr lvl="1"/>
            <a:r>
              <a:rPr lang="zh-CN" altLang="en-US" dirty="0"/>
              <a:t>指针指向内存地址（指针表示</a:t>
            </a:r>
            <a:r>
              <a:rPr lang="zh-CN" altLang="en-US" dirty="0">
                <a:solidFill>
                  <a:srgbClr val="FF0000"/>
                </a:solidFill>
              </a:rPr>
              <a:t>地址</a:t>
            </a:r>
            <a:r>
              <a:rPr lang="zh-CN" altLang="en-US" dirty="0"/>
              <a:t>）</a:t>
            </a:r>
            <a:endParaRPr lang="en-US" altLang="zh-CN" dirty="0"/>
          </a:p>
          <a:p>
            <a:pPr lvl="2"/>
            <a:r>
              <a:rPr lang="zh-CN" altLang="en-US" dirty="0"/>
              <a:t>可以提取所指内存地址的值，这是指针的</a:t>
            </a:r>
            <a:r>
              <a:rPr lang="zh-CN" altLang="en-US" dirty="0">
                <a:solidFill>
                  <a:srgbClr val="FF0000"/>
                </a:solidFill>
              </a:rPr>
              <a:t>操作</a:t>
            </a:r>
            <a:endParaRPr lang="en-US" altLang="zh-CN" dirty="0">
              <a:solidFill>
                <a:srgbClr val="FF0000"/>
              </a:solidFill>
            </a:endParaRPr>
          </a:p>
          <a:p>
            <a:pPr lvl="2"/>
            <a:r>
              <a:rPr lang="zh-CN" altLang="en-US" dirty="0"/>
              <a:t>地址由</a:t>
            </a:r>
            <a:r>
              <a:rPr lang="zh-CN" altLang="en-US" dirty="0">
                <a:solidFill>
                  <a:srgbClr val="FF0000"/>
                </a:solidFill>
              </a:rPr>
              <a:t>取地址</a:t>
            </a:r>
            <a:r>
              <a:rPr lang="zh-CN" altLang="en-US" dirty="0"/>
              <a:t>运算表达式（</a:t>
            </a:r>
            <a:r>
              <a:rPr lang="en-US" altLang="zh-CN" dirty="0">
                <a:solidFill>
                  <a:schemeClr val="tx2"/>
                </a:solidFill>
              </a:rPr>
              <a:t>&amp;&lt;</a:t>
            </a:r>
            <a:r>
              <a:rPr lang="zh-CN" altLang="en-US" dirty="0">
                <a:solidFill>
                  <a:schemeClr val="tx2"/>
                </a:solidFill>
              </a:rPr>
              <a:t>变量名</a:t>
            </a:r>
            <a:r>
              <a:rPr lang="en-US" altLang="zh-CN" dirty="0">
                <a:solidFill>
                  <a:schemeClr val="tx2"/>
                </a:solidFill>
              </a:rPr>
              <a:t>&gt;</a:t>
            </a:r>
            <a:r>
              <a:rPr lang="zh-CN" altLang="en-US" dirty="0"/>
              <a:t>）、</a:t>
            </a:r>
            <a:r>
              <a:rPr lang="zh-CN" altLang="en-US" dirty="0">
                <a:solidFill>
                  <a:srgbClr val="FF0000"/>
                </a:solidFill>
              </a:rPr>
              <a:t>数组名</a:t>
            </a:r>
            <a:r>
              <a:rPr lang="zh-CN" altLang="en-US" dirty="0"/>
              <a:t>、</a:t>
            </a:r>
            <a:r>
              <a:rPr lang="zh-CN" altLang="en-US" dirty="0">
                <a:solidFill>
                  <a:srgbClr val="FF0000"/>
                </a:solidFill>
              </a:rPr>
              <a:t>指针变量名</a:t>
            </a:r>
            <a:r>
              <a:rPr lang="zh-CN" altLang="en-US" dirty="0"/>
              <a:t>描述</a:t>
            </a:r>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动态内存分配的含义</a:t>
            </a:r>
          </a:p>
        </p:txBody>
      </p:sp>
      <p:sp>
        <p:nvSpPr>
          <p:cNvPr id="6" name="AutoShape 3"/>
          <p:cNvSpPr>
            <a:spLocks noChangeArrowheads="1"/>
          </p:cNvSpPr>
          <p:nvPr/>
        </p:nvSpPr>
        <p:spPr bwMode="gray">
          <a:xfrm>
            <a:off x="5562600" y="2695564"/>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7" name="AutoShape 4"/>
          <p:cNvSpPr>
            <a:spLocks noChangeArrowheads="1"/>
          </p:cNvSpPr>
          <p:nvPr/>
        </p:nvSpPr>
        <p:spPr bwMode="gray">
          <a:xfrm>
            <a:off x="3200400" y="2695564"/>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8" name="AutoShape 5"/>
          <p:cNvSpPr>
            <a:spLocks noChangeArrowheads="1"/>
          </p:cNvSpPr>
          <p:nvPr/>
        </p:nvSpPr>
        <p:spPr bwMode="gray">
          <a:xfrm>
            <a:off x="838200" y="2695564"/>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9" name="AutoShape 6"/>
          <p:cNvSpPr>
            <a:spLocks noChangeArrowheads="1"/>
          </p:cNvSpPr>
          <p:nvPr/>
        </p:nvSpPr>
        <p:spPr bwMode="gray">
          <a:xfrm>
            <a:off x="1066800" y="1857364"/>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000" b="1" dirty="0">
                <a:solidFill>
                  <a:schemeClr val="bg1"/>
                </a:solidFill>
                <a:ea typeface="宋体" pitchFamily="2" charset="-122"/>
              </a:rPr>
              <a:t>静态存储区</a:t>
            </a:r>
            <a:endParaRPr lang="en-US" altLang="zh-CN" sz="2000" b="1" dirty="0">
              <a:solidFill>
                <a:schemeClr val="bg1"/>
              </a:solidFill>
              <a:ea typeface="宋体" pitchFamily="2" charset="-122"/>
            </a:endParaRPr>
          </a:p>
        </p:txBody>
      </p:sp>
      <p:sp>
        <p:nvSpPr>
          <p:cNvPr id="10" name="AutoShape 7"/>
          <p:cNvSpPr>
            <a:spLocks noChangeArrowheads="1"/>
          </p:cNvSpPr>
          <p:nvPr/>
        </p:nvSpPr>
        <p:spPr bwMode="gray">
          <a:xfrm>
            <a:off x="3386138" y="1857364"/>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a:solidFill>
                  <a:schemeClr val="bg1"/>
                </a:solidFill>
                <a:ea typeface="宋体" pitchFamily="2" charset="-122"/>
              </a:rPr>
              <a:t>栈区</a:t>
            </a:r>
            <a:endParaRPr lang="en-US" altLang="zh-CN" sz="2000" b="1" dirty="0">
              <a:solidFill>
                <a:schemeClr val="bg1"/>
              </a:solidFill>
              <a:ea typeface="宋体" pitchFamily="2" charset="-122"/>
            </a:endParaRPr>
          </a:p>
        </p:txBody>
      </p:sp>
      <p:sp>
        <p:nvSpPr>
          <p:cNvPr id="11" name="AutoShape 8"/>
          <p:cNvSpPr>
            <a:spLocks noChangeArrowheads="1"/>
          </p:cNvSpPr>
          <p:nvPr/>
        </p:nvSpPr>
        <p:spPr bwMode="gray">
          <a:xfrm>
            <a:off x="5715000" y="1857364"/>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a:solidFill>
                  <a:schemeClr val="bg1"/>
                </a:solidFill>
                <a:ea typeface="宋体" pitchFamily="2" charset="-122"/>
              </a:rPr>
              <a:t>堆</a:t>
            </a:r>
            <a:endParaRPr lang="en-US" altLang="zh-CN" sz="2000" b="1" dirty="0">
              <a:solidFill>
                <a:schemeClr val="bg1"/>
              </a:solidFill>
              <a:ea typeface="宋体" pitchFamily="2" charset="-122"/>
            </a:endParaRPr>
          </a:p>
        </p:txBody>
      </p:sp>
      <p:sp>
        <p:nvSpPr>
          <p:cNvPr id="12" name="TextBox 11"/>
          <p:cNvSpPr txBox="1"/>
          <p:nvPr/>
        </p:nvSpPr>
        <p:spPr>
          <a:xfrm>
            <a:off x="1428728" y="2928934"/>
            <a:ext cx="1714512" cy="2677656"/>
          </a:xfrm>
          <a:prstGeom prst="rect">
            <a:avLst/>
          </a:prstGeom>
          <a:noFill/>
        </p:spPr>
        <p:txBody>
          <a:bodyPr wrap="square" rtlCol="0">
            <a:spAutoFit/>
          </a:bodyPr>
          <a:lstStyle/>
          <a:p>
            <a:pPr>
              <a:buFont typeface="Wingdings" pitchFamily="2" charset="2"/>
              <a:buChar char="Ø"/>
            </a:pPr>
            <a:r>
              <a:rPr lang="zh-CN" altLang="en-US" sz="2400" b="1" dirty="0">
                <a:solidFill>
                  <a:schemeClr val="bg1"/>
                </a:solidFill>
                <a:latin typeface="楷体_GB2312" pitchFamily="49" charset="-122"/>
                <a:ea typeface="楷体_GB2312" pitchFamily="49" charset="-122"/>
              </a:rPr>
              <a:t>自动分配内存空间并初始化，空间始终有效</a:t>
            </a:r>
            <a:endParaRPr lang="en-US" altLang="zh-CN" sz="2400" b="1" dirty="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全局变量</a:t>
            </a:r>
            <a:endParaRPr lang="en-US" altLang="zh-CN" sz="2400" b="1" dirty="0">
              <a:solidFill>
                <a:srgbClr val="FFFF00"/>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静态变量</a:t>
            </a:r>
          </a:p>
        </p:txBody>
      </p:sp>
      <p:sp>
        <p:nvSpPr>
          <p:cNvPr id="13" name="TextBox 12"/>
          <p:cNvSpPr txBox="1"/>
          <p:nvPr/>
        </p:nvSpPr>
        <p:spPr>
          <a:xfrm>
            <a:off x="3857620" y="2928934"/>
            <a:ext cx="1714512" cy="2308324"/>
          </a:xfrm>
          <a:prstGeom prst="rect">
            <a:avLst/>
          </a:prstGeom>
          <a:noFill/>
        </p:spPr>
        <p:txBody>
          <a:bodyPr wrap="square" rtlCol="0">
            <a:spAutoFit/>
          </a:bodyPr>
          <a:lstStyle/>
          <a:p>
            <a:pPr>
              <a:buFont typeface="Wingdings" pitchFamily="2" charset="2"/>
              <a:buChar char="Ø"/>
            </a:pPr>
            <a:r>
              <a:rPr lang="zh-CN" altLang="en-US" sz="2400" b="1" dirty="0">
                <a:solidFill>
                  <a:schemeClr val="bg1"/>
                </a:solidFill>
                <a:latin typeface="楷体_GB2312" pitchFamily="49" charset="-122"/>
                <a:ea typeface="楷体_GB2312" pitchFamily="49" charset="-122"/>
              </a:rPr>
              <a:t>分配内存空间不进行初始化，随时释放该空间</a:t>
            </a:r>
            <a:endParaRPr lang="en-US" altLang="zh-CN" sz="2400" b="1" dirty="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自动变量</a:t>
            </a:r>
          </a:p>
        </p:txBody>
      </p:sp>
      <p:sp>
        <p:nvSpPr>
          <p:cNvPr id="14" name="TextBox 13"/>
          <p:cNvSpPr txBox="1"/>
          <p:nvPr/>
        </p:nvSpPr>
        <p:spPr>
          <a:xfrm>
            <a:off x="6215074" y="2928934"/>
            <a:ext cx="1714512" cy="1569660"/>
          </a:xfrm>
          <a:prstGeom prst="rect">
            <a:avLst/>
          </a:prstGeom>
          <a:noFill/>
        </p:spPr>
        <p:txBody>
          <a:bodyPr wrap="square" rtlCol="0">
            <a:spAutoFit/>
          </a:bodyPr>
          <a:lstStyle/>
          <a:p>
            <a:pPr>
              <a:buFont typeface="Wingdings" pitchFamily="2" charset="2"/>
              <a:buChar char="Ø"/>
            </a:pPr>
            <a:r>
              <a:rPr lang="zh-CN" altLang="en-US" sz="2400" b="1" dirty="0">
                <a:solidFill>
                  <a:schemeClr val="bg1"/>
                </a:solidFill>
                <a:latin typeface="楷体_GB2312" pitchFamily="49" charset="-122"/>
                <a:ea typeface="楷体_GB2312" pitchFamily="49" charset="-122"/>
              </a:rPr>
              <a:t>动态内存分配</a:t>
            </a:r>
            <a:endParaRPr lang="en-US" altLang="zh-CN" sz="2400" b="1" dirty="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分配内存</a:t>
            </a:r>
            <a:endParaRPr lang="en-US" altLang="zh-CN" sz="2400" b="1" dirty="0">
              <a:solidFill>
                <a:srgbClr val="FFFF00"/>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回收内存</a:t>
            </a:r>
          </a:p>
        </p:txBody>
      </p:sp>
      <p:sp>
        <p:nvSpPr>
          <p:cNvPr id="23" name="矩形 2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4" name="矩形 23">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5" name="矩形 2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6" name="矩形 2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27" name="矩形 2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28" name="矩形 2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29" name="矩形 2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30" name="矩形 2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动态内存分配的含义</a:t>
            </a:r>
          </a:p>
        </p:txBody>
      </p:sp>
      <p:sp>
        <p:nvSpPr>
          <p:cNvPr id="3" name="内容占位符 2"/>
          <p:cNvSpPr>
            <a:spLocks noGrp="1"/>
          </p:cNvSpPr>
          <p:nvPr>
            <p:ph idx="1"/>
          </p:nvPr>
        </p:nvSpPr>
        <p:spPr/>
        <p:txBody>
          <a:bodyPr/>
          <a:lstStyle/>
          <a:p>
            <a:r>
              <a:rPr lang="zh-CN" altLang="en-US" dirty="0"/>
              <a:t>未初始化的指针处于</a:t>
            </a:r>
            <a:r>
              <a:rPr lang="zh-CN" altLang="en-US" dirty="0">
                <a:solidFill>
                  <a:srgbClr val="FF0000"/>
                </a:solidFill>
              </a:rPr>
              <a:t>悬挂</a:t>
            </a:r>
            <a:r>
              <a:rPr lang="zh-CN" altLang="en-US" dirty="0"/>
              <a:t>状态，用人工方式分配内存空间</a:t>
            </a:r>
            <a:endParaRPr lang="en-US" altLang="zh-CN" dirty="0"/>
          </a:p>
          <a:p>
            <a:r>
              <a:rPr lang="zh-CN" altLang="en-US" dirty="0"/>
              <a:t>解决未知空间大小的内存管理问题</a:t>
            </a:r>
            <a:endParaRPr lang="en-US" altLang="zh-CN" dirty="0"/>
          </a:p>
          <a:p>
            <a:pPr lvl="1"/>
            <a:r>
              <a:rPr lang="zh-CN" altLang="en-US" dirty="0"/>
              <a:t>无法预知需要的内存空间大小</a:t>
            </a:r>
            <a:endParaRPr lang="en-US" altLang="zh-CN" dirty="0"/>
          </a:p>
          <a:p>
            <a:pPr lvl="2"/>
            <a:r>
              <a:rPr lang="zh-CN" altLang="en-US" dirty="0"/>
              <a:t>如未知大小的数组</a:t>
            </a:r>
            <a:endParaRPr lang="en-US" altLang="zh-CN" dirty="0"/>
          </a:p>
          <a:p>
            <a:pPr lvl="1"/>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count;</a:t>
            </a:r>
          </a:p>
          <a:p>
            <a:pPr lvl="1"/>
            <a:r>
              <a:rPr lang="en-US" altLang="zh-CN" dirty="0" err="1">
                <a:solidFill>
                  <a:schemeClr val="tx2"/>
                </a:solidFill>
                <a:latin typeface="Courier New" pitchFamily="49" charset="0"/>
                <a:cs typeface="Courier New" pitchFamily="49" charset="0"/>
              </a:rPr>
              <a:t>cin</a:t>
            </a:r>
            <a:r>
              <a:rPr lang="en-US" altLang="zh-CN" dirty="0">
                <a:solidFill>
                  <a:schemeClr val="tx2"/>
                </a:solidFill>
                <a:latin typeface="Courier New" pitchFamily="49" charset="0"/>
                <a:cs typeface="Courier New" pitchFamily="49" charset="0"/>
              </a:rPr>
              <a:t>&gt;&gt;count;</a:t>
            </a:r>
          </a:p>
          <a:p>
            <a:pPr lvl="1"/>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 = new </a:t>
            </a:r>
            <a:r>
              <a:rPr lang="en-US" altLang="zh-CN" dirty="0" err="1">
                <a:solidFill>
                  <a:schemeClr val="tx2"/>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[count];</a:t>
            </a:r>
          </a:p>
          <a:p>
            <a:pPr lvl="1"/>
            <a:r>
              <a:rPr lang="en-US" altLang="zh-CN" dirty="0"/>
              <a:t>/*</a:t>
            </a:r>
            <a:r>
              <a:rPr lang="zh-CN" altLang="en-US" dirty="0"/>
              <a:t>将指针</a:t>
            </a:r>
            <a:r>
              <a:rPr lang="en-US" altLang="zh-CN" dirty="0"/>
              <a:t>a</a:t>
            </a:r>
            <a:r>
              <a:rPr lang="zh-CN" altLang="en-US" dirty="0"/>
              <a:t>与包含</a:t>
            </a:r>
            <a:r>
              <a:rPr lang="en-US" altLang="zh-CN" dirty="0"/>
              <a:t>count</a:t>
            </a:r>
            <a:r>
              <a:rPr lang="zh-CN" altLang="en-US" dirty="0"/>
              <a:t>个元素的数组关联，该数组没有名字，通过指针</a:t>
            </a:r>
            <a:r>
              <a:rPr lang="en-US" altLang="zh-CN" dirty="0"/>
              <a:t>a</a:t>
            </a:r>
            <a:r>
              <a:rPr lang="zh-CN" altLang="en-US" dirty="0"/>
              <a:t>访问</a:t>
            </a:r>
            <a:r>
              <a:rPr lang="en-US" altLang="zh-CN" dirty="0"/>
              <a:t>*/</a:t>
            </a:r>
            <a:endParaRPr lang="zh-CN" altLang="en-US" dirty="0"/>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动态内存分配运算符</a:t>
            </a:r>
          </a:p>
        </p:txBody>
      </p:sp>
      <p:sp>
        <p:nvSpPr>
          <p:cNvPr id="3" name="内容占位符 2"/>
          <p:cNvSpPr>
            <a:spLocks noGrp="1"/>
          </p:cNvSpPr>
          <p:nvPr>
            <p:ph idx="1"/>
          </p:nvPr>
        </p:nvSpPr>
        <p:spPr>
          <a:xfrm>
            <a:off x="457200" y="1844824"/>
            <a:ext cx="8153400" cy="4727448"/>
          </a:xfrm>
        </p:spPr>
        <p:txBody>
          <a:bodyPr/>
          <a:lstStyle/>
          <a:p>
            <a:r>
              <a:rPr lang="zh-CN" altLang="en-US" dirty="0"/>
              <a:t>内存分配运算符</a:t>
            </a:r>
            <a:r>
              <a:rPr lang="en-US" altLang="zh-CN" dirty="0"/>
              <a:t>new</a:t>
            </a:r>
          </a:p>
          <a:p>
            <a:pPr>
              <a:lnSpc>
                <a:spcPct val="90000"/>
              </a:lnSpc>
              <a:buNone/>
            </a:pPr>
            <a:r>
              <a:rPr lang="en-US" altLang="zh-CN" sz="2400" dirty="0">
                <a:solidFill>
                  <a:schemeClr val="hlink"/>
                </a:solidFill>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类型名&gt;</a:t>
            </a:r>
            <a:r>
              <a:rPr lang="zh-CN" altLang="en-US" sz="2400" b="1" dirty="0">
                <a:solidFill>
                  <a:schemeClr val="tx2"/>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//动态变量</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new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类型名&gt; ( &lt;初值&gt; )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赋初值的动态变量</a:t>
            </a:r>
            <a:endParaRPr lang="zh-CN" altLang="en-US" sz="2400" b="1" dirty="0">
              <a:solidFill>
                <a:schemeClr val="tx2"/>
              </a:solidFill>
              <a:latin typeface="Courier New" pitchFamily="49" charset="0"/>
              <a:cs typeface="Courier New" pitchFamily="49" charset="0"/>
            </a:endParaRP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类型名&gt; [ &lt;元素个数&gt; ]  </a:t>
            </a:r>
            <a:r>
              <a:rPr lang="zh-CN" altLang="en-US" sz="2400" b="1" dirty="0">
                <a:solidFill>
                  <a:srgbClr val="00B050"/>
                </a:solidFill>
                <a:latin typeface="Courier New" pitchFamily="49" charset="0"/>
                <a:cs typeface="Courier New" pitchFamily="49" charset="0"/>
              </a:rPr>
              <a:t>//动态数组</a:t>
            </a:r>
            <a:endParaRPr lang="en-US" altLang="zh-CN" sz="2400" b="1" dirty="0">
              <a:solidFill>
                <a:srgbClr val="00B050"/>
              </a:solidFill>
              <a:latin typeface="Courier New" pitchFamily="49" charset="0"/>
              <a:cs typeface="Courier New" pitchFamily="49" charset="0"/>
            </a:endParaRPr>
          </a:p>
          <a:p>
            <a:pPr lvl="2"/>
            <a:r>
              <a:rPr lang="zh-CN" altLang="en-US" dirty="0"/>
              <a:t>生成一个（或一批)所给类型的</a:t>
            </a:r>
            <a:r>
              <a:rPr lang="zh-CN" altLang="en-US" dirty="0">
                <a:solidFill>
                  <a:srgbClr val="FF0000"/>
                </a:solidFill>
              </a:rPr>
              <a:t>无名动态变量</a:t>
            </a:r>
            <a:r>
              <a:rPr lang="zh-CN" altLang="en-US" dirty="0"/>
              <a:t>,返回所生成变量的一个指针值(首地址)</a:t>
            </a:r>
            <a:endParaRPr lang="en-US" altLang="zh-CN" dirty="0"/>
          </a:p>
          <a:p>
            <a:r>
              <a:rPr lang="zh-CN" altLang="en-US" dirty="0"/>
              <a:t>释放内存运算符</a:t>
            </a:r>
            <a:r>
              <a:rPr lang="en-US" altLang="zh-CN" dirty="0"/>
              <a:t>delete</a:t>
            </a:r>
          </a:p>
          <a:p>
            <a:pPr>
              <a:spcBef>
                <a:spcPts val="0"/>
              </a:spcBef>
              <a:buNone/>
            </a:pPr>
            <a:r>
              <a:rPr lang="zh-CN" altLang="en-US" sz="2800" dirty="0">
                <a:solidFill>
                  <a:srgbClr val="0000FF"/>
                </a:solidFill>
              </a:rPr>
              <a:t> </a:t>
            </a:r>
            <a:r>
              <a:rPr lang="en-US" altLang="zh-CN" sz="2800" dirty="0">
                <a:solidFill>
                  <a:srgbClr val="0000FF"/>
                </a:solidFill>
              </a:rPr>
              <a:t>		</a:t>
            </a:r>
            <a:r>
              <a:rPr lang="en-US" altLang="zh-CN" sz="2400" b="1" dirty="0">
                <a:solidFill>
                  <a:srgbClr val="0000FF"/>
                </a:solidFill>
                <a:latin typeface="Courier New" pitchFamily="49" charset="0"/>
                <a:cs typeface="Courier New" pitchFamily="49" charset="0"/>
              </a:rPr>
              <a:t>delete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指针&gt; </a:t>
            </a:r>
            <a:r>
              <a:rPr lang="zh-CN" altLang="en-US" sz="2400" b="1" dirty="0">
                <a:solidFill>
                  <a:schemeClr val="tx2"/>
                </a:solidFill>
                <a:latin typeface="Courier New" pitchFamily="49" charset="0"/>
                <a:cs typeface="Courier New" pitchFamily="49" charset="0"/>
              </a:rPr>
              <a:t>	</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&lt;</a:t>
            </a:r>
            <a:r>
              <a:rPr lang="zh-CN" altLang="en-US" sz="2400" b="1" dirty="0">
                <a:latin typeface="Courier New" pitchFamily="49" charset="0"/>
                <a:cs typeface="Courier New" pitchFamily="49" charset="0"/>
              </a:rPr>
              <a:t>指针&gt;    </a:t>
            </a:r>
            <a:endParaRPr lang="en-US" altLang="zh-CN" sz="2400" b="1" dirty="0">
              <a:latin typeface="Courier New" pitchFamily="49" charset="0"/>
              <a:cs typeface="Courier New" pitchFamily="49" charset="0"/>
            </a:endParaRPr>
          </a:p>
          <a:p>
            <a:pPr lvl="2"/>
            <a:r>
              <a:rPr lang="zh-CN" altLang="en-US" dirty="0"/>
              <a:t>释放通过</a:t>
            </a:r>
            <a:r>
              <a:rPr lang="en-US" altLang="zh-CN" dirty="0"/>
              <a:t>new</a:t>
            </a:r>
            <a:r>
              <a:rPr lang="zh-CN" altLang="en-US" dirty="0"/>
              <a:t>生成的动态变量(或动态数组)，但指针变量仍存在</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动态变量</a:t>
            </a:r>
          </a:p>
        </p:txBody>
      </p:sp>
      <p:sp>
        <p:nvSpPr>
          <p:cNvPr id="3" name="内容占位符 2"/>
          <p:cNvSpPr>
            <a:spLocks noGrp="1"/>
          </p:cNvSpPr>
          <p:nvPr>
            <p:ph idx="1"/>
          </p:nvPr>
        </p:nvSpPr>
        <p:spPr/>
        <p:txBody>
          <a:bodyPr/>
          <a:lstStyle/>
          <a:p>
            <a:r>
              <a:rPr lang="zh-CN" altLang="en-US" dirty="0"/>
              <a:t>运算符</a:t>
            </a:r>
            <a:r>
              <a:rPr lang="en-US" altLang="zh-CN" dirty="0"/>
              <a:t>new</a:t>
            </a:r>
            <a:r>
              <a:rPr lang="zh-CN" altLang="en-US" dirty="0"/>
              <a:t>在动态分配内存的同时，又说明了一种变量</a:t>
            </a:r>
            <a:r>
              <a:rPr lang="en-US" altLang="zh-CN" dirty="0"/>
              <a:t>——</a:t>
            </a:r>
            <a:r>
              <a:rPr lang="zh-CN" altLang="en-US" dirty="0">
                <a:solidFill>
                  <a:srgbClr val="FF0000"/>
                </a:solidFill>
              </a:rPr>
              <a:t>无名</a:t>
            </a:r>
            <a:r>
              <a:rPr lang="zh-CN" altLang="en-US" dirty="0"/>
              <a:t>动态变量</a:t>
            </a:r>
            <a:endParaRPr lang="en-US" altLang="zh-CN" dirty="0"/>
          </a:p>
          <a:p>
            <a:pPr lvl="1"/>
            <a:r>
              <a:rPr lang="zh-CN" altLang="en-US" dirty="0"/>
              <a:t>没有变量名</a:t>
            </a:r>
            <a:endParaRPr lang="en-US" altLang="zh-CN" dirty="0"/>
          </a:p>
          <a:p>
            <a:pPr lvl="1"/>
            <a:r>
              <a:rPr lang="zh-CN" altLang="en-US" dirty="0"/>
              <a:t>由指针指向该变量的地址</a:t>
            </a:r>
            <a:endParaRPr lang="en-US" altLang="zh-CN" dirty="0"/>
          </a:p>
          <a:p>
            <a:pPr lvl="1"/>
            <a:r>
              <a:rPr lang="zh-CN" altLang="en-US" dirty="0"/>
              <a:t>由指针变量的取内容表达式访问该变量的值</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new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(5);</a:t>
            </a:r>
          </a:p>
          <a:p>
            <a:pPr lvl="2">
              <a:buNone/>
            </a:pPr>
            <a:r>
              <a:rPr lang="en-US" altLang="zh-CN" dirty="0">
                <a:solidFill>
                  <a:srgbClr val="00B050"/>
                </a:solidFill>
              </a:rPr>
              <a:t>//</a:t>
            </a:r>
            <a:r>
              <a:rPr lang="zh-CN" altLang="en-US" dirty="0">
                <a:solidFill>
                  <a:srgbClr val="00B050"/>
                </a:solidFill>
              </a:rPr>
              <a:t>生成动态变量并赋初值</a:t>
            </a:r>
            <a:r>
              <a:rPr lang="en-US" altLang="zh-CN" dirty="0">
                <a:solidFill>
                  <a:srgbClr val="00B050"/>
                </a:solidFill>
              </a:rPr>
              <a:t>5</a:t>
            </a:r>
          </a:p>
          <a:p>
            <a:pPr lvl="2">
              <a:buNone/>
            </a:pPr>
            <a:r>
              <a:rPr lang="en-US" altLang="zh-CN" dirty="0">
                <a:solidFill>
                  <a:srgbClr val="00B050"/>
                </a:solidFill>
              </a:rPr>
              <a:t>//</a:t>
            </a:r>
            <a:r>
              <a:rPr lang="zh-CN" altLang="en-US" dirty="0">
                <a:solidFill>
                  <a:srgbClr val="00B050"/>
                </a:solidFill>
              </a:rPr>
              <a:t>动态变量没有名字，其所在地址为</a:t>
            </a:r>
            <a:r>
              <a:rPr lang="en-US" altLang="zh-CN" dirty="0">
                <a:solidFill>
                  <a:srgbClr val="00B050"/>
                </a:solidFill>
              </a:rPr>
              <a:t>p</a:t>
            </a:r>
            <a:r>
              <a:rPr lang="zh-CN" altLang="en-US" dirty="0">
                <a:solidFill>
                  <a:srgbClr val="00B050"/>
                </a:solidFill>
              </a:rPr>
              <a:t>，其值为</a:t>
            </a:r>
            <a:r>
              <a:rPr lang="en-US" altLang="zh-CN" dirty="0">
                <a:solidFill>
                  <a:srgbClr val="00B050"/>
                </a:solidFill>
              </a:rPr>
              <a:t>*p</a:t>
            </a:r>
            <a:endParaRPr lang="zh-CN" altLang="en-US" dirty="0">
              <a:solidFill>
                <a:srgbClr val="00B050"/>
              </a:solidFill>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使用运算符</a:t>
            </a:r>
            <a:r>
              <a:rPr lang="en-US" altLang="zh-CN" dirty="0"/>
              <a:t>new</a:t>
            </a:r>
            <a:r>
              <a:rPr lang="zh-CN" altLang="en-US" dirty="0"/>
              <a:t>动态分配一组相同类型的内存空间</a:t>
            </a:r>
            <a:r>
              <a:rPr lang="en-US" altLang="zh-CN" dirty="0"/>
              <a:t>——</a:t>
            </a:r>
            <a:r>
              <a:rPr lang="zh-CN" altLang="en-US" dirty="0">
                <a:solidFill>
                  <a:srgbClr val="FF0000"/>
                </a:solidFill>
              </a:rPr>
              <a:t>无名</a:t>
            </a:r>
            <a:r>
              <a:rPr lang="zh-CN" altLang="en-US" dirty="0"/>
              <a:t>动态数组（一维数组）</a:t>
            </a:r>
            <a:endParaRPr lang="en-US" altLang="zh-CN" dirty="0"/>
          </a:p>
          <a:p>
            <a:pPr lvl="1"/>
            <a:r>
              <a:rPr lang="zh-CN" altLang="en-US" dirty="0"/>
              <a:t>没有数组名</a:t>
            </a:r>
            <a:endParaRPr lang="en-US" altLang="zh-CN" dirty="0"/>
          </a:p>
          <a:p>
            <a:pPr lvl="1"/>
            <a:r>
              <a:rPr lang="zh-CN" altLang="en-US" dirty="0"/>
              <a:t>由指针指向该数组的首地址</a:t>
            </a:r>
            <a:endParaRPr lang="en-US" altLang="zh-CN" dirty="0"/>
          </a:p>
          <a:p>
            <a:pPr lvl="1"/>
            <a:r>
              <a:rPr lang="zh-CN" altLang="en-US" dirty="0"/>
              <a:t>通过指针的“移动</a:t>
            </a:r>
            <a:r>
              <a:rPr lang="en-US" altLang="zh-CN" dirty="0"/>
              <a:t>+</a:t>
            </a:r>
            <a:r>
              <a:rPr lang="zh-CN" altLang="en-US" dirty="0"/>
              <a:t>取内容”访问动态数组中的元素</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marL="457200" lvl="1" indent="0">
              <a:buNone/>
            </a:pPr>
            <a:r>
              <a:rPr lang="en-US" altLang="zh-CN" dirty="0"/>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*pa =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[5];</a:t>
            </a:r>
          </a:p>
          <a:p>
            <a:pPr marL="457200" lvl="1" indent="0">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=0;i&lt;5;i++)</a:t>
            </a:r>
          </a:p>
          <a:p>
            <a:pPr marL="457200" lvl="1"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a:t>
            </a:r>
            <a:endParaRPr lang="zh-CN" altLang="en-US" sz="2000" b="1" dirty="0">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一维动态数组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42232039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6.10】</a:t>
            </a:r>
            <a:r>
              <a:rPr lang="zh-CN" altLang="en-US" dirty="0">
                <a:solidFill>
                  <a:srgbClr val="C00000"/>
                </a:solidFill>
              </a:rPr>
              <a:t>从键盘输入整数</a:t>
            </a:r>
            <a:r>
              <a:rPr lang="en-US" altLang="zh-CN" dirty="0">
                <a:solidFill>
                  <a:srgbClr val="C00000"/>
                </a:solidFill>
              </a:rPr>
              <a:t>n</a:t>
            </a:r>
            <a:r>
              <a:rPr lang="zh-CN" altLang="en-US" dirty="0">
                <a:solidFill>
                  <a:srgbClr val="C00000"/>
                </a:solidFill>
              </a:rPr>
              <a:t>，再输入</a:t>
            </a:r>
            <a:r>
              <a:rPr lang="en-US" altLang="zh-CN" dirty="0">
                <a:solidFill>
                  <a:srgbClr val="C00000"/>
                </a:solidFill>
              </a:rPr>
              <a:t>n</a:t>
            </a:r>
            <a:r>
              <a:rPr lang="zh-CN" altLang="en-US" dirty="0">
                <a:solidFill>
                  <a:srgbClr val="C00000"/>
                </a:solidFill>
              </a:rPr>
              <a:t>个</a:t>
            </a:r>
            <a:r>
              <a:rPr lang="en-US" altLang="zh-CN" dirty="0" err="1">
                <a:solidFill>
                  <a:srgbClr val="C00000"/>
                </a:solidFill>
              </a:rPr>
              <a:t>int</a:t>
            </a:r>
            <a:r>
              <a:rPr lang="zh-CN" altLang="en-US" dirty="0">
                <a:solidFill>
                  <a:srgbClr val="C00000"/>
                </a:solidFill>
              </a:rPr>
              <a:t>型数，而后按输入的相反顺序输出它们。</a:t>
            </a:r>
            <a:endParaRPr lang="en-US" altLang="zh-CN" dirty="0">
              <a:solidFill>
                <a:srgbClr val="C00000"/>
              </a:solidFill>
            </a:endParaRPr>
          </a:p>
          <a:p>
            <a:r>
              <a:rPr lang="zh-CN" altLang="en-US" dirty="0">
                <a:solidFill>
                  <a:srgbClr val="008000"/>
                </a:solidFill>
              </a:rPr>
              <a:t>程序执行后的输入输出结果为:</a:t>
            </a:r>
            <a:endParaRPr lang="zh-CN" altLang="en-US" dirty="0">
              <a:solidFill>
                <a:srgbClr val="0000FF"/>
              </a:solidFill>
            </a:endParaRPr>
          </a:p>
          <a:p>
            <a:pPr>
              <a:buNone/>
            </a:pPr>
            <a:r>
              <a:rPr lang="en-US" altLang="zh-CN" b="1" dirty="0">
                <a:latin typeface="Courier New" panose="02070309020205020404" pitchFamily="49" charset="0"/>
                <a:cs typeface="Courier New" panose="02070309020205020404" pitchFamily="49" charset="0"/>
              </a:rPr>
              <a:t>Input 10 integers:</a:t>
            </a:r>
          </a:p>
          <a:p>
            <a:pPr>
              <a:buNone/>
            </a:pPr>
            <a:r>
              <a:rPr lang="en-US" altLang="zh-CN" b="1" dirty="0">
                <a:solidFill>
                  <a:srgbClr val="0000FF"/>
                </a:solidFill>
                <a:latin typeface="Courier New" panose="02070309020205020404" pitchFamily="49" charset="0"/>
                <a:cs typeface="Courier New" panose="02070309020205020404" pitchFamily="49" charset="0"/>
              </a:rPr>
              <a:t>1 2 3 4 5 6 7 8 9 10</a:t>
            </a:r>
          </a:p>
          <a:p>
            <a:pPr>
              <a:buNone/>
            </a:pPr>
            <a:r>
              <a:rPr lang="en-US" altLang="zh-CN" b="1" dirty="0">
                <a:latin typeface="Courier New" panose="02070309020205020404" pitchFamily="49" charset="0"/>
                <a:cs typeface="Courier New" panose="02070309020205020404" pitchFamily="49" charset="0"/>
              </a:rPr>
              <a:t>---- The result ----</a:t>
            </a:r>
          </a:p>
          <a:p>
            <a:pPr>
              <a:buNone/>
            </a:pPr>
            <a:r>
              <a:rPr lang="en-US" altLang="zh-CN" b="1" dirty="0">
                <a:latin typeface="Courier New" panose="02070309020205020404" pitchFamily="49" charset="0"/>
                <a:cs typeface="Courier New" panose="02070309020205020404" pitchFamily="49" charset="0"/>
              </a:rPr>
              <a:t>10 9 8 7 6 5 4 3 2 1  </a:t>
            </a:r>
          </a:p>
          <a:p>
            <a:endParaRPr lang="zh-CN" altLang="en-US" dirty="0"/>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7527742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4006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 &lt;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a:latin typeface="Courier New" pitchFamily="49" charset="0"/>
                <a:cs typeface="Courier New" pitchFamily="49" charset="0"/>
              </a:rPr>
              <a:t>std;</a:t>
            </a:r>
          </a:p>
          <a:p>
            <a:pPr>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n,*a, *p;</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number n:";</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&gt;&gt;n;</a:t>
            </a:r>
          </a:p>
          <a:p>
            <a:pPr>
              <a:spcBef>
                <a:spcPts val="0"/>
              </a:spcBef>
              <a:buNone/>
            </a:pPr>
            <a:r>
              <a:rPr lang="en-US" altLang="zh-CN" sz="2000" b="1" dirty="0">
                <a:latin typeface="Courier New" pitchFamily="49" charset="0"/>
                <a:cs typeface="Courier New" pitchFamily="49" charset="0"/>
              </a:rPr>
              <a:t>	a = </a:t>
            </a:r>
            <a:r>
              <a:rPr lang="en-US" altLang="zh-CN" sz="2000" b="1" dirty="0">
                <a:solidFill>
                  <a:srgbClr val="0000FF"/>
                </a:solidFill>
                <a:latin typeface="Courier New" pitchFamily="49" charset="0"/>
                <a:cs typeface="Courier New" pitchFamily="49" charset="0"/>
              </a:rPr>
              <a:t>new</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[n];</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10 integers:"&lt;&lt;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&lt;n;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a+i</a:t>
            </a:r>
            <a:r>
              <a:rPr lang="en-US" altLang="zh-CN" sz="2000" b="1" dirty="0">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也可用</a:t>
            </a:r>
            <a:r>
              <a:rPr lang="en-US" altLang="zh-CN" sz="2000" b="1" dirty="0">
                <a:solidFill>
                  <a:srgbClr val="007434"/>
                </a:solidFill>
                <a:latin typeface="Courier New" pitchFamily="49" charset="0"/>
                <a:cs typeface="Courier New" pitchFamily="49" charset="0"/>
              </a:rPr>
              <a:t>a[</a:t>
            </a:r>
            <a:r>
              <a:rPr lang="en-US" altLang="zh-CN" sz="2000" b="1" dirty="0" err="1">
                <a:solidFill>
                  <a:srgbClr val="007434"/>
                </a:solidFill>
                <a:latin typeface="Courier New" pitchFamily="49" charset="0"/>
                <a:cs typeface="Courier New" pitchFamily="49" charset="0"/>
              </a:rPr>
              <a:t>i</a:t>
            </a:r>
            <a:r>
              <a:rPr lang="en-US" altLang="zh-CN" sz="2000" b="1" dirty="0">
                <a:solidFill>
                  <a:srgbClr val="007434"/>
                </a:solidFill>
                <a:latin typeface="Courier New" pitchFamily="49" charset="0"/>
                <a:cs typeface="Courier New" pitchFamily="49" charset="0"/>
              </a:rPr>
              <a:t>]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 The result ----"&lt;&lt;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(p=a+n-1; p&gt;=a; p--)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0;</a:t>
            </a:r>
          </a:p>
          <a:p>
            <a:pPr>
              <a:spcBef>
                <a:spcPts val="0"/>
              </a:spcBef>
              <a:buNone/>
            </a:pPr>
            <a:r>
              <a:rPr lang="en-US" altLang="zh-CN" sz="2000" b="1" dirty="0">
                <a:latin typeface="Courier New" pitchFamily="49" charset="0"/>
                <a:cs typeface="Courier New" pitchFamily="49" charset="0"/>
              </a:rPr>
              <a:t>} </a:t>
            </a:r>
            <a:endParaRPr lang="zh-CN" altLang="en-US" sz="2000" b="1" dirty="0">
              <a:latin typeface="Courier New" pitchFamily="49" charset="0"/>
              <a:cs typeface="Courier New" pitchFamily="49" charset="0"/>
            </a:endParaRPr>
          </a:p>
          <a:p>
            <a:pPr>
              <a:buNone/>
            </a:pPr>
            <a:endParaRPr lang="zh-CN" altLang="en-US" b="1" dirty="0"/>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37764002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二维动态数组</a:t>
            </a:r>
          </a:p>
        </p:txBody>
      </p:sp>
      <p:sp>
        <p:nvSpPr>
          <p:cNvPr id="3" name="内容占位符 2"/>
          <p:cNvSpPr>
            <a:spLocks noGrp="1"/>
          </p:cNvSpPr>
          <p:nvPr>
            <p:ph idx="1"/>
          </p:nvPr>
        </p:nvSpPr>
        <p:spPr/>
        <p:txBody>
          <a:bodyPr/>
          <a:lstStyle/>
          <a:p>
            <a:r>
              <a:rPr lang="zh-CN" altLang="en-US" dirty="0"/>
              <a:t>使用动态内存分配实现指针访问数组</a:t>
            </a:r>
            <a:endParaRPr lang="en-US" altLang="zh-CN" dirty="0"/>
          </a:p>
          <a:p>
            <a:pPr>
              <a:spcBef>
                <a:spcPts val="0"/>
              </a:spcBef>
              <a:buNone/>
            </a:pPr>
            <a:r>
              <a:rPr lang="en-US" altLang="zh-CN" sz="28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 = </a:t>
            </a:r>
            <a:r>
              <a:rPr lang="en-US" altLang="zh-CN" sz="2400" b="1" dirty="0">
                <a:solidFill>
                  <a:srgbClr val="0000FF"/>
                </a:solidFill>
                <a:latin typeface="Courier New" pitchFamily="49" charset="0"/>
                <a:cs typeface="Courier New" pitchFamily="49" charset="0"/>
              </a:rPr>
              <a:t>new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*[3];</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为指针，指向具有3个</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int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数据的数组(即元素均为指针的数组)</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=0;i&lt;3;i++)</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a+i</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new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[4];</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分配3批动态空间(每批为4个</a:t>
            </a:r>
            <a:r>
              <a:rPr lang="en-US" altLang="zh-CN" sz="2400" b="1" dirty="0" err="1">
                <a:solidFill>
                  <a:srgbClr val="007434"/>
                </a:solidFill>
                <a:latin typeface="Courier New" pitchFamily="49" charset="0"/>
                <a:cs typeface="Courier New" pitchFamily="49" charset="0"/>
              </a:rPr>
              <a:t>int</a:t>
            </a:r>
            <a:r>
              <a:rPr lang="zh-CN" altLang="en-US" sz="2400" b="1" dirty="0">
                <a:solidFill>
                  <a:srgbClr val="007434"/>
                </a:solidFill>
                <a:latin typeface="Courier New" pitchFamily="49" charset="0"/>
                <a:cs typeface="Courier New" pitchFamily="49" charset="0"/>
              </a:rPr>
              <a:t>大小)，并使上述数组元素指针指向它们。此时的</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实际上是一个3行4列的数组，也可通过</a:t>
            </a:r>
            <a:r>
              <a:rPr lang="en-US" altLang="zh-CN" sz="2400" b="1" dirty="0">
                <a:solidFill>
                  <a:srgbClr val="007434"/>
                </a:solidFill>
                <a:latin typeface="Courier New" pitchFamily="49" charset="0"/>
                <a:cs typeface="Courier New" pitchFamily="49" charset="0"/>
              </a:rPr>
              <a:t>a[</a:t>
            </a:r>
            <a:r>
              <a:rPr lang="en-US" altLang="zh-CN" sz="2400" b="1" dirty="0" err="1">
                <a:solidFill>
                  <a:srgbClr val="007434"/>
                </a:solidFill>
                <a:latin typeface="Courier New" pitchFamily="49" charset="0"/>
                <a:cs typeface="Courier New" pitchFamily="49" charset="0"/>
              </a:rPr>
              <a:t>i</a:t>
            </a:r>
            <a:r>
              <a:rPr lang="en-US" altLang="zh-CN" sz="2400" b="1" dirty="0">
                <a:solidFill>
                  <a:srgbClr val="007434"/>
                </a:solidFill>
                <a:latin typeface="Courier New" pitchFamily="49" charset="0"/>
                <a:cs typeface="Courier New" pitchFamily="49" charset="0"/>
              </a:rPr>
              <a:t>][j]</a:t>
            </a:r>
            <a:r>
              <a:rPr lang="zh-CN" altLang="en-US" sz="2400" b="1" dirty="0">
                <a:solidFill>
                  <a:srgbClr val="007434"/>
                </a:solidFill>
                <a:latin typeface="Courier New" pitchFamily="49" charset="0"/>
                <a:cs typeface="Courier New" pitchFamily="49" charset="0"/>
              </a:rPr>
              <a:t>的形式访问各元素。</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a:t>
            </a:r>
            <a:endParaRPr lang="zh-CN" altLang="en-US" b="1" dirty="0">
              <a:solidFill>
                <a:srgbClr val="007434"/>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42604292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6.11】</a:t>
            </a:r>
            <a:r>
              <a:rPr lang="zh-CN" altLang="en-US" dirty="0">
                <a:solidFill>
                  <a:srgbClr val="C00000"/>
                </a:solidFill>
              </a:rPr>
              <a:t>读下面的程序，给出执行后显示的结果(利用指针实现二维动态数组)</a:t>
            </a:r>
          </a:p>
          <a:p>
            <a:pPr>
              <a:lnSpc>
                <a:spcPct val="80000"/>
              </a:lnSpc>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iostream.h</a:t>
            </a:r>
            <a:r>
              <a:rPr lang="en-US" altLang="zh-CN" sz="2000" b="1" dirty="0">
                <a:latin typeface="Courier New" pitchFamily="49" charset="0"/>
                <a:cs typeface="Courier New" pitchFamily="49" charset="0"/>
              </a:rPr>
              <a:t>&gt;</a:t>
            </a:r>
          </a:p>
          <a:p>
            <a:pPr>
              <a:lnSpc>
                <a:spcPct val="80000"/>
              </a:lnSpc>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lnSpc>
                <a:spcPct val="80000"/>
              </a:lnSpc>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lin,col,i,j</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lin,col</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lin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col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任意输入行数</a:t>
            </a:r>
            <a:r>
              <a:rPr lang="en-US" altLang="zh-CN" sz="2000" b="1" dirty="0" err="1">
                <a:solidFill>
                  <a:srgbClr val="007434"/>
                </a:solidFill>
                <a:latin typeface="Courier New" pitchFamily="49" charset="0"/>
                <a:cs typeface="Courier New" pitchFamily="49" charset="0"/>
              </a:rPr>
              <a:t>lin</a:t>
            </a:r>
            <a:r>
              <a:rPr lang="zh-CN" altLang="en-US" sz="2000" b="1" dirty="0">
                <a:solidFill>
                  <a:srgbClr val="007434"/>
                </a:solidFill>
                <a:latin typeface="Courier New" pitchFamily="49" charset="0"/>
                <a:cs typeface="Courier New" pitchFamily="49" charset="0"/>
              </a:rPr>
              <a:t>及列数</a:t>
            </a:r>
            <a:r>
              <a:rPr lang="en-US" altLang="zh-CN" sz="2000" b="1" dirty="0" err="1">
                <a:solidFill>
                  <a:srgbClr val="007434"/>
                </a:solidFill>
                <a:latin typeface="Courier New" pitchFamily="49" charset="0"/>
                <a:cs typeface="Courier New" pitchFamily="49" charset="0"/>
              </a:rPr>
              <a:t>col</a:t>
            </a:r>
            <a:endParaRPr lang="en-US" altLang="zh-CN" sz="2000" b="1" dirty="0">
              <a:solidFill>
                <a:srgbClr val="007434"/>
              </a:solidFill>
              <a:latin typeface="Courier New" pitchFamily="49" charset="0"/>
              <a:cs typeface="Courier New" pitchFamily="49" charset="0"/>
            </a:endParaRPr>
          </a:p>
          <a:p>
            <a:pPr>
              <a:lnSpc>
                <a:spcPct val="80000"/>
              </a:lnSpc>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**b;  </a:t>
            </a:r>
          </a:p>
          <a:p>
            <a:pPr>
              <a:lnSpc>
                <a:spcPct val="80000"/>
              </a:lnSpc>
              <a:buNone/>
            </a:pPr>
            <a:r>
              <a:rPr lang="en-US" altLang="zh-CN" sz="2000" b="1" dirty="0">
                <a:latin typeface="Courier New" pitchFamily="49" charset="0"/>
                <a:cs typeface="Courier New" pitchFamily="49" charset="0"/>
              </a:rPr>
              <a:t>	b = </a:t>
            </a:r>
            <a:r>
              <a:rPr lang="en-US" altLang="zh-CN" sz="2000" b="1" dirty="0">
                <a:solidFill>
                  <a:srgbClr val="0000FF"/>
                </a:solidFill>
                <a:latin typeface="Courier New" pitchFamily="49" charset="0"/>
                <a:cs typeface="Courier New" pitchFamily="49" charset="0"/>
              </a:rPr>
              <a:t>new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lin</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lin</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行数)个“</a:t>
            </a:r>
            <a:r>
              <a:rPr lang="en-US" altLang="zh-CN" sz="2000" b="1" dirty="0" err="1">
                <a:solidFill>
                  <a:srgbClr val="007434"/>
                </a:solidFill>
                <a:latin typeface="Courier New" pitchFamily="49" charset="0"/>
                <a:cs typeface="Courier New" pitchFamily="49" charset="0"/>
              </a:rPr>
              <a:t>int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”指针</a:t>
            </a:r>
            <a:endParaRPr lang="en-US" altLang="zh-CN" sz="2000" b="1" dirty="0">
              <a:solidFill>
                <a:srgbClr val="007434"/>
              </a:solidFill>
              <a:latin typeface="Courier New" pitchFamily="49" charset="0"/>
              <a:cs typeface="Courier New" pitchFamily="49" charset="0"/>
            </a:endParaRPr>
          </a:p>
          <a:p>
            <a:pPr>
              <a:lnSpc>
                <a:spcPct val="80000"/>
              </a:lnSpc>
              <a:buNone/>
            </a:pPr>
            <a:r>
              <a:rPr lang="en-US" altLang="zh-CN" sz="2000" b="1" dirty="0">
                <a:solidFill>
                  <a:srgbClr val="007434"/>
                </a:solidFill>
                <a:latin typeface="Courier New" pitchFamily="49" charset="0"/>
                <a:cs typeface="Courier New" pitchFamily="49" charset="0"/>
              </a:rPr>
              <a:t>				   </a:t>
            </a:r>
            <a:r>
              <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a:t>
            </a:r>
            <a:r>
              <a:rPr lang="zh-CN" altLang="en-US"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可以理解为</a:t>
            </a:r>
            <a:r>
              <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b</a:t>
            </a:r>
            <a:r>
              <a:rPr lang="zh-CN" altLang="en-US"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指向一维指针数组</a:t>
            </a:r>
            <a:endPar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buNone/>
            </a:pPr>
            <a:r>
              <a:rPr lang="en-US" altLang="zh-CN" sz="2000" b="1" dirty="0">
                <a:solidFill>
                  <a:srgbClr val="007434"/>
                </a:solidFill>
                <a:latin typeface="Courier New" pitchFamily="49" charset="0"/>
                <a:cs typeface="Courier New" pitchFamily="49" charset="0"/>
              </a:rPr>
              <a:t>				   //</a:t>
            </a:r>
            <a:r>
              <a:rPr lang="zh-CN" altLang="en-US" sz="2000" b="1" dirty="0">
                <a:solidFill>
                  <a:srgbClr val="007434"/>
                </a:solidFill>
                <a:latin typeface="Courier New" pitchFamily="49" charset="0"/>
                <a:cs typeface="Courier New" pitchFamily="49" charset="0"/>
              </a:rPr>
              <a:t>与指针数组的“</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”关系类似</a:t>
            </a:r>
          </a:p>
          <a:p>
            <a:pPr>
              <a:lnSpc>
                <a:spcPct val="80000"/>
              </a:lnSpc>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 new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col</a:t>
            </a:r>
            <a:r>
              <a:rPr lang="en-US" altLang="zh-CN" sz="2000" b="1" dirty="0">
                <a:latin typeface="Courier New" pitchFamily="49" charset="0"/>
                <a:cs typeface="Courier New" pitchFamily="49" charset="0"/>
              </a:rPr>
              <a:t>];</a:t>
            </a:r>
          </a:p>
          <a:p>
            <a:pPr>
              <a:lnSpc>
                <a:spcPct val="80000"/>
              </a:lnSpc>
              <a:buNone/>
            </a:pPr>
            <a:r>
              <a:rPr lang="en-US" altLang="zh-CN" sz="2000" b="1" dirty="0">
                <a:solidFill>
                  <a:srgbClr val="00B050"/>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每行有</a:t>
            </a:r>
            <a:r>
              <a:rPr lang="en-US" altLang="zh-CN" sz="2000" b="1" dirty="0" err="1">
                <a:solidFill>
                  <a:srgbClr val="007434"/>
                </a:solidFill>
                <a:latin typeface="Courier New" pitchFamily="49" charset="0"/>
                <a:cs typeface="Courier New" pitchFamily="49" charset="0"/>
              </a:rPr>
              <a:t>col</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列数)个</a:t>
            </a:r>
            <a:r>
              <a:rPr lang="en-US" altLang="zh-CN" sz="2000" b="1" dirty="0" err="1">
                <a:solidFill>
                  <a:srgbClr val="007434"/>
                </a:solidFill>
                <a:latin typeface="Courier New" pitchFamily="49" charset="0"/>
                <a:cs typeface="Courier New" pitchFamily="49" charset="0"/>
              </a:rPr>
              <a:t>int</a:t>
            </a:r>
            <a:r>
              <a:rPr lang="zh-CN" altLang="en-US" sz="2000" b="1" dirty="0">
                <a:solidFill>
                  <a:srgbClr val="007434"/>
                </a:solidFill>
                <a:latin typeface="Courier New" pitchFamily="49" charset="0"/>
                <a:cs typeface="Courier New" pitchFamily="49" charset="0"/>
              </a:rPr>
              <a:t>数</a:t>
            </a:r>
          </a:p>
          <a:p>
            <a:pPr>
              <a:lnSpc>
                <a:spcPct val="80000"/>
              </a:lnSpc>
              <a:buNone/>
            </a:pPr>
            <a:r>
              <a:rPr lang="zh-CN" altLang="en-US" sz="2000" b="1" dirty="0">
                <a:solidFill>
                  <a:srgbClr val="007434"/>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	</a:t>
            </a:r>
            <a:r>
              <a:rPr lang="zh-CN" altLang="en-US" sz="2000" b="1" dirty="0">
                <a:solidFill>
                  <a:srgbClr val="007434"/>
                </a:solidFill>
                <a:latin typeface="Courier New" pitchFamily="49" charset="0"/>
                <a:cs typeface="Courier New" pitchFamily="49" charset="0"/>
              </a:rPr>
              <a:t>//此时的</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成为动态(大小)的二维数组</a:t>
            </a:r>
            <a:endParaRPr lang="zh-CN" altLang="en-US" sz="20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39287756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686800" cy="5376090"/>
          </a:xfrm>
        </p:spPr>
        <p:txBody>
          <a:bodyPr/>
          <a:lstStyle/>
          <a:p>
            <a:pPr>
              <a:spcBef>
                <a:spcPts val="0"/>
              </a:spcBef>
              <a:buNone/>
            </a:pPr>
            <a:r>
              <a:rPr lang="en-US" altLang="zh-CN" sz="2400"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	    for</a:t>
            </a:r>
            <a:r>
              <a:rPr lang="en-US" altLang="zh-CN" sz="2000" b="1" dirty="0">
                <a:latin typeface="Courier New" pitchFamily="49" charset="0"/>
                <a:cs typeface="Courier New" pitchFamily="49" charset="0"/>
              </a:rPr>
              <a:t>(j=0;j&lt;</a:t>
            </a:r>
            <a:r>
              <a:rPr lang="en-US" altLang="zh-CN" sz="2000" b="1" dirty="0" err="1">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][j]=</a:t>
            </a:r>
            <a:r>
              <a:rPr lang="en-US" altLang="zh-CN" sz="2000" b="1" dirty="0" err="1">
                <a:latin typeface="Courier New" pitchFamily="49" charset="0"/>
                <a:cs typeface="Courier New" pitchFamily="49" charset="0"/>
              </a:rPr>
              <a:t>i+j</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可按下标方式使用各数组元素，给</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数组赋值</a:t>
            </a:r>
          </a:p>
          <a:p>
            <a:pPr>
              <a:spcBef>
                <a:spcPts val="0"/>
              </a:spcBef>
              <a:buNone/>
            </a:pPr>
            <a:r>
              <a:rPr lang="zh-CN" altLang="en-US" sz="2000" b="1"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r>
              <a:rPr lang="zh-CN" altLang="en-US" sz="2000" b="1" dirty="0">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按</a:t>
            </a:r>
            <a:r>
              <a:rPr lang="en-US" altLang="zh-CN" sz="2000" b="1" dirty="0" err="1">
                <a:solidFill>
                  <a:srgbClr val="007434"/>
                </a:solidFill>
                <a:latin typeface="Courier New" pitchFamily="49" charset="0"/>
                <a:cs typeface="Courier New" pitchFamily="49" charset="0"/>
              </a:rPr>
              <a:t>lin</a:t>
            </a:r>
            <a:r>
              <a:rPr lang="zh-CN" altLang="en-US" sz="2000" b="1" dirty="0">
                <a:solidFill>
                  <a:srgbClr val="007434"/>
                </a:solidFill>
                <a:latin typeface="Courier New" pitchFamily="49" charset="0"/>
                <a:cs typeface="Courier New" pitchFamily="49" charset="0"/>
              </a:rPr>
              <a:t>行</a:t>
            </a:r>
            <a:r>
              <a:rPr lang="en-US" altLang="zh-CN" sz="2000" b="1" dirty="0" err="1">
                <a:solidFill>
                  <a:srgbClr val="007434"/>
                </a:solidFill>
                <a:latin typeface="Courier New" pitchFamily="49" charset="0"/>
                <a:cs typeface="Courier New" pitchFamily="49" charset="0"/>
              </a:rPr>
              <a:t>col</a:t>
            </a:r>
            <a:r>
              <a:rPr lang="zh-CN" altLang="en-US" sz="2000" b="1" dirty="0">
                <a:solidFill>
                  <a:srgbClr val="007434"/>
                </a:solidFill>
                <a:latin typeface="Courier New" pitchFamily="49" charset="0"/>
                <a:cs typeface="Courier New" pitchFamily="49" charset="0"/>
              </a:rPr>
              <a:t>列格式显示出</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数组各元素	</a:t>
            </a:r>
          </a:p>
          <a:p>
            <a:pPr>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(j=0;j&lt;</a:t>
            </a:r>
            <a:r>
              <a:rPr lang="en-US" altLang="zh-CN" sz="2000" b="1" dirty="0" err="1">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][j]&lt;&lt;"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a:t>
            </a:r>
            <a:r>
              <a:rPr lang="zh-CN" altLang="en-US" sz="2000" b="1" dirty="0">
                <a:solidFill>
                  <a:srgbClr val="007434"/>
                </a:solidFill>
                <a:latin typeface="Courier New" pitchFamily="49" charset="0"/>
                <a:cs typeface="Courier New" pitchFamily="49" charset="0"/>
              </a:rPr>
              <a:t>地址，指针地址</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b[0][0]</a:t>
            </a:r>
            <a:r>
              <a:rPr lang="zh-CN" altLang="en-US" sz="2000" b="1" dirty="0">
                <a:solidFill>
                  <a:srgbClr val="007434"/>
                </a:solidFill>
                <a:latin typeface="Courier New" pitchFamily="49" charset="0"/>
                <a:cs typeface="Courier New" pitchFamily="49" charset="0"/>
              </a:rPr>
              <a:t>的地址，指针值</a:t>
            </a:r>
            <a:endParaRPr lang="en-US" altLang="zh-CN" sz="2000" b="1" dirty="0">
              <a:solidFill>
                <a:srgbClr val="007434"/>
              </a:solidFill>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b[0][0]</a:t>
            </a:r>
            <a:r>
              <a:rPr lang="zh-CN" altLang="en-US" sz="2000" b="1" dirty="0">
                <a:solidFill>
                  <a:srgbClr val="007434"/>
                </a:solidFill>
                <a:latin typeface="Courier New" pitchFamily="49" charset="0"/>
                <a:cs typeface="Courier New" pitchFamily="49" charset="0"/>
              </a:rPr>
              <a:t>的值</a:t>
            </a:r>
            <a:endParaRPr lang="en-US" altLang="zh-CN" sz="2000" b="1" dirty="0">
              <a:solidFill>
                <a:srgbClr val="007434"/>
              </a:solidFill>
              <a:latin typeface="Courier New" pitchFamily="49" charset="0"/>
              <a:cs typeface="Courier New" pitchFamily="49" charset="0"/>
            </a:endParaRPr>
          </a:p>
          <a:p>
            <a:pPr>
              <a:lnSpc>
                <a:spcPct val="85000"/>
              </a:lnSpc>
              <a:buNone/>
            </a:pPr>
            <a:r>
              <a:rPr lang="en-US" altLang="zh-CN" sz="2000" b="1" dirty="0">
                <a:latin typeface="Courier New" pitchFamily="49" charset="0"/>
                <a:cs typeface="Courier New" pitchFamily="49" charset="0"/>
              </a:rPr>
              <a:t>}</a:t>
            </a:r>
          </a:p>
          <a:p>
            <a:pPr>
              <a:spcBef>
                <a:spcPts val="0"/>
              </a:spcBef>
              <a:buNone/>
            </a:pPr>
            <a:endParaRPr lang="zh-CN" altLang="en-US" sz="2400"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551684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指针的基本概念</a:t>
            </a:r>
          </a:p>
        </p:txBody>
      </p:sp>
      <p:pic>
        <p:nvPicPr>
          <p:cNvPr id="3075" name="Picture 3"/>
          <p:cNvPicPr>
            <a:picLocks noChangeAspect="1" noChangeArrowheads="1"/>
          </p:cNvPicPr>
          <p:nvPr/>
        </p:nvPicPr>
        <p:blipFill>
          <a:blip r:embed="rId2" cstate="print"/>
          <a:srcRect/>
          <a:stretch>
            <a:fillRect/>
          </a:stretch>
        </p:blipFill>
        <p:spPr bwMode="auto">
          <a:xfrm>
            <a:off x="1404000" y="2071678"/>
            <a:ext cx="631857" cy="4071966"/>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2044983" y="3054977"/>
            <a:ext cx="741067" cy="2660039"/>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cstate="print"/>
          <a:srcRect/>
          <a:stretch>
            <a:fillRect/>
          </a:stretch>
        </p:blipFill>
        <p:spPr bwMode="auto">
          <a:xfrm>
            <a:off x="2786050" y="2071678"/>
            <a:ext cx="1193507" cy="4071966"/>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cstate="print"/>
          <a:srcRect/>
          <a:stretch>
            <a:fillRect/>
          </a:stretch>
        </p:blipFill>
        <p:spPr bwMode="auto">
          <a:xfrm>
            <a:off x="3929058" y="2071678"/>
            <a:ext cx="2074987" cy="4071966"/>
          </a:xfrm>
          <a:prstGeom prst="rect">
            <a:avLst/>
          </a:prstGeom>
          <a:noFill/>
          <a:ln w="9525">
            <a:noFill/>
            <a:miter lim="800000"/>
            <a:headEnd/>
            <a:tailEnd/>
          </a:ln>
          <a:effectLst/>
        </p:spPr>
      </p:pic>
      <p:pic>
        <p:nvPicPr>
          <p:cNvPr id="3079" name="Picture 7"/>
          <p:cNvPicPr>
            <a:picLocks noChangeAspect="1" noChangeArrowheads="1"/>
          </p:cNvPicPr>
          <p:nvPr/>
        </p:nvPicPr>
        <p:blipFill>
          <a:blip r:embed="rId6" cstate="print"/>
          <a:srcRect/>
          <a:stretch>
            <a:fillRect/>
          </a:stretch>
        </p:blipFill>
        <p:spPr bwMode="auto">
          <a:xfrm>
            <a:off x="6786578" y="2071678"/>
            <a:ext cx="631857" cy="4071966"/>
          </a:xfrm>
          <a:prstGeom prst="rect">
            <a:avLst/>
          </a:prstGeom>
          <a:noFill/>
          <a:ln w="9525">
            <a:noFill/>
            <a:miter lim="800000"/>
            <a:headEnd/>
            <a:tailEnd/>
          </a:ln>
          <a:effectLst/>
        </p:spPr>
      </p:pic>
      <p:pic>
        <p:nvPicPr>
          <p:cNvPr id="3080" name="Picture 8"/>
          <p:cNvPicPr>
            <a:picLocks noChangeAspect="1" noChangeArrowheads="1"/>
          </p:cNvPicPr>
          <p:nvPr/>
        </p:nvPicPr>
        <p:blipFill>
          <a:blip r:embed="rId7" cstate="print"/>
          <a:srcRect/>
          <a:stretch>
            <a:fillRect/>
          </a:stretch>
        </p:blipFill>
        <p:spPr bwMode="auto">
          <a:xfrm>
            <a:off x="6037711" y="2786058"/>
            <a:ext cx="748867" cy="3167085"/>
          </a:xfrm>
          <a:prstGeom prst="rect">
            <a:avLst/>
          </a:prstGeom>
          <a:noFill/>
          <a:ln w="9525">
            <a:noFill/>
            <a:miter lim="800000"/>
            <a:headEnd/>
            <a:tailEnd/>
          </a:ln>
          <a:effectLst/>
        </p:spPr>
      </p:pic>
      <p:sp>
        <p:nvSpPr>
          <p:cNvPr id="11" name="矩形 10">
            <a:hlinkClick r:id="rId8"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2" name="矩形 11">
            <a:hlinkClick r:id="rId9"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3" name="矩形 1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4" name="矩形 1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6" name="矩形 1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linds(horizontal)">
                                      <p:cBhvr>
                                        <p:cTn id="7" dur="500"/>
                                        <p:tgtEl>
                                          <p:spTgt spid="30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076"/>
                                        </p:tgtEl>
                                        <p:attrNameLst>
                                          <p:attrName>style.visibility</p:attrName>
                                        </p:attrNameLst>
                                      </p:cBhvr>
                                      <p:to>
                                        <p:strVal val="visible"/>
                                      </p:to>
                                    </p:set>
                                    <p:animEffect transition="in" filter="checkerboard(across)">
                                      <p:cBhvr>
                                        <p:cTn id="16" dur="500"/>
                                        <p:tgtEl>
                                          <p:spTgt spid="307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078"/>
                                        </p:tgtEl>
                                        <p:attrNameLst>
                                          <p:attrName>style.visibility</p:attrName>
                                        </p:attrNameLst>
                                      </p:cBhvr>
                                      <p:to>
                                        <p:strVal val="visible"/>
                                      </p:to>
                                    </p:set>
                                    <p:animEffect transition="in" filter="checkerboard(across)">
                                      <p:cBhvr>
                                        <p:cTn id="21" dur="500"/>
                                        <p:tgtEl>
                                          <p:spTgt spid="307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79"/>
                                        </p:tgtEl>
                                        <p:attrNameLst>
                                          <p:attrName>style.visibility</p:attrName>
                                        </p:attrNameLst>
                                      </p:cBhvr>
                                      <p:to>
                                        <p:strVal val="visible"/>
                                      </p:to>
                                    </p:set>
                                    <p:animEffect transition="in" filter="blinds(horizontal)">
                                      <p:cBhvr>
                                        <p:cTn id="26" dur="500"/>
                                        <p:tgtEl>
                                          <p:spTgt spid="307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animEffect transition="in" filter="dissolve">
                                      <p:cBhvr>
                                        <p:cTn id="31"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3568" y="2996952"/>
            <a:ext cx="7848872" cy="2677656"/>
          </a:xfrm>
          <a:prstGeom prst="rect">
            <a:avLst/>
          </a:prstGeom>
        </p:spPr>
        <p:txBody>
          <a:bodyPr wrap="square">
            <a:spAutoFit/>
          </a:bodyPr>
          <a:lstStyle/>
          <a:p>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for</a:t>
            </a:r>
            <a:r>
              <a:rPr lang="en-US" altLang="zh-CN" sz="2400" b="1" dirty="0">
                <a:latin typeface="Courier New" pitchFamily="49" charset="0"/>
                <a:ea typeface="楷体_GB2312" pitchFamily="49" charset="-122"/>
                <a:cs typeface="Courier New" pitchFamily="49" charset="0"/>
              </a:rPr>
              <a:t>(</a:t>
            </a:r>
            <a:r>
              <a:rPr lang="en-US" altLang="zh-CN" sz="2400" b="1" dirty="0" err="1">
                <a:latin typeface="Courier New" pitchFamily="49" charset="0"/>
                <a:ea typeface="楷体_GB2312" pitchFamily="49" charset="-122"/>
                <a:cs typeface="Courier New" pitchFamily="49" charset="0"/>
              </a:rPr>
              <a:t>i</a:t>
            </a:r>
            <a:r>
              <a:rPr lang="en-US" altLang="zh-CN" sz="2400" b="1" dirty="0">
                <a:latin typeface="Courier New" pitchFamily="49" charset="0"/>
                <a:ea typeface="楷体_GB2312" pitchFamily="49" charset="-122"/>
                <a:cs typeface="Courier New" pitchFamily="49" charset="0"/>
              </a:rPr>
              <a:t>=0;i&lt;3;i++)</a:t>
            </a:r>
          </a:p>
          <a:p>
            <a:r>
              <a:rPr lang="en-US" altLang="zh-CN" sz="2400" b="1" dirty="0">
                <a:latin typeface="Courier New" pitchFamily="49" charset="0"/>
                <a:ea typeface="楷体_GB2312" pitchFamily="49" charset="-122"/>
                <a:cs typeface="Courier New" pitchFamily="49" charset="0"/>
              </a:rPr>
              <a:t>	{</a:t>
            </a:r>
          </a:p>
          <a:p>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t>
            </a:r>
            <a:r>
              <a:rPr lang="en-US" altLang="zh-CN" sz="2400" b="1" dirty="0" err="1">
                <a:latin typeface="Courier New" pitchFamily="49" charset="0"/>
                <a:ea typeface="楷体_GB2312" pitchFamily="49" charset="-122"/>
                <a:cs typeface="Courier New" pitchFamily="49" charset="0"/>
              </a:rPr>
              <a:t>b+i</a:t>
            </a:r>
            <a:r>
              <a:rPr lang="en-US" altLang="zh-CN" sz="2400" b="1" dirty="0">
                <a:latin typeface="Courier New" pitchFamily="49" charset="0"/>
                <a:ea typeface="楷体_GB2312" pitchFamily="49" charset="-122"/>
                <a:cs typeface="Courier New" pitchFamily="49" charset="0"/>
              </a:rPr>
              <a:t>&lt;&lt;</a:t>
            </a:r>
            <a:r>
              <a:rPr lang="en-US" altLang="zh-CN" sz="2400" b="1" dirty="0" err="1">
                <a:latin typeface="Courier New" pitchFamily="49" charset="0"/>
                <a:ea typeface="楷体_GB2312" pitchFamily="49" charset="-122"/>
                <a:cs typeface="Courier New" pitchFamily="49" charset="0"/>
              </a:rPr>
              <a:t>endl</a:t>
            </a:r>
            <a:r>
              <a:rPr lang="en-US" altLang="zh-CN" sz="2400" b="1" dirty="0">
                <a:latin typeface="Courier New" pitchFamily="49" charset="0"/>
                <a:ea typeface="楷体_GB2312" pitchFamily="49" charset="-122"/>
                <a:cs typeface="Courier New" pitchFamily="49" charset="0"/>
              </a:rPr>
              <a:t>;</a:t>
            </a:r>
          </a:p>
          <a:p>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for</a:t>
            </a:r>
            <a:r>
              <a:rPr lang="en-US" altLang="zh-CN" sz="2400" b="1" dirty="0">
                <a:latin typeface="Courier New" pitchFamily="49" charset="0"/>
                <a:ea typeface="楷体_GB2312" pitchFamily="49" charset="-122"/>
                <a:cs typeface="Courier New" pitchFamily="49" charset="0"/>
              </a:rPr>
              <a:t>(j=0;j&lt;4;j++)</a:t>
            </a:r>
          </a:p>
          <a:p>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t>
            </a:r>
            <a:r>
              <a:rPr lang="en-US" altLang="zh-CN" sz="2400" b="1" dirty="0" err="1">
                <a:latin typeface="Courier New" pitchFamily="49" charset="0"/>
                <a:ea typeface="楷体_GB2312" pitchFamily="49" charset="-122"/>
                <a:cs typeface="Courier New" pitchFamily="49" charset="0"/>
              </a:rPr>
              <a:t>b+i</a:t>
            </a:r>
            <a:r>
              <a:rPr lang="en-US" altLang="zh-CN" sz="2400" b="1" dirty="0">
                <a:latin typeface="Courier New" pitchFamily="49" charset="0"/>
                <a:ea typeface="楷体_GB2312" pitchFamily="49" charset="-122"/>
                <a:cs typeface="Courier New" pitchFamily="49" charset="0"/>
              </a:rPr>
              <a:t>)+j&lt;&lt;"	";</a:t>
            </a:r>
          </a:p>
          <a:p>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t>
            </a:r>
            <a:r>
              <a:rPr lang="en-US" altLang="zh-CN" sz="2400" b="1" dirty="0" err="1">
                <a:latin typeface="Courier New" pitchFamily="49" charset="0"/>
                <a:ea typeface="楷体_GB2312" pitchFamily="49" charset="-122"/>
                <a:cs typeface="Courier New" pitchFamily="49" charset="0"/>
              </a:rPr>
              <a:t>endl</a:t>
            </a:r>
            <a:r>
              <a:rPr lang="en-US" altLang="zh-CN" sz="2400" b="1" dirty="0">
                <a:latin typeface="Courier New" pitchFamily="49" charset="0"/>
                <a:ea typeface="楷体_GB2312" pitchFamily="49" charset="-122"/>
                <a:cs typeface="Courier New" pitchFamily="49" charset="0"/>
              </a:rPr>
              <a:t>;</a:t>
            </a:r>
          </a:p>
          <a:p>
            <a:r>
              <a:rPr lang="en-US" altLang="zh-CN" sz="2400" b="1" dirty="0">
                <a:latin typeface="Courier New" pitchFamily="49" charset="0"/>
                <a:ea typeface="楷体_GB2312" pitchFamily="49" charset="-122"/>
                <a:cs typeface="Courier New" pitchFamily="49" charset="0"/>
              </a:rPr>
              <a:t>	}</a:t>
            </a:r>
            <a:endParaRPr lang="zh-CN" altLang="en-US" sz="2400" b="1" dirty="0">
              <a:latin typeface="Courier New" pitchFamily="49" charset="0"/>
              <a:ea typeface="楷体_GB2312" pitchFamily="49" charset="-122"/>
              <a:cs typeface="Courier New" pitchFamily="49" charset="0"/>
            </a:endParaRPr>
          </a:p>
        </p:txBody>
      </p:sp>
      <p:sp>
        <p:nvSpPr>
          <p:cNvPr id="7" name="内容占位符 2"/>
          <p:cNvSpPr>
            <a:spLocks noGrp="1"/>
          </p:cNvSpPr>
          <p:nvPr>
            <p:ph idx="1"/>
          </p:nvPr>
        </p:nvSpPr>
        <p:spPr>
          <a:xfrm>
            <a:off x="457200" y="1295400"/>
            <a:ext cx="8153400" cy="1629544"/>
          </a:xfrm>
        </p:spPr>
        <p:txBody>
          <a:bodyPr/>
          <a:lstStyle/>
          <a:p>
            <a:r>
              <a:rPr lang="en-US" altLang="zh-CN" dirty="0">
                <a:solidFill>
                  <a:srgbClr val="C00000"/>
                </a:solidFill>
              </a:rPr>
              <a:t>【</a:t>
            </a:r>
            <a:r>
              <a:rPr lang="zh-CN" altLang="en-US" dirty="0">
                <a:solidFill>
                  <a:srgbClr val="C00000"/>
                </a:solidFill>
              </a:rPr>
              <a:t>思考</a:t>
            </a:r>
            <a:r>
              <a:rPr lang="en-US" altLang="zh-CN" dirty="0">
                <a:solidFill>
                  <a:srgbClr val="C00000"/>
                </a:solidFill>
              </a:rPr>
              <a:t>】</a:t>
            </a:r>
          </a:p>
          <a:p>
            <a:r>
              <a:rPr lang="zh-CN" altLang="en-US" dirty="0"/>
              <a:t>在</a:t>
            </a:r>
            <a:r>
              <a:rPr lang="zh-CN" altLang="en-US" dirty="0">
                <a:solidFill>
                  <a:srgbClr val="C00000"/>
                </a:solidFill>
              </a:rPr>
              <a:t>例</a:t>
            </a:r>
            <a:r>
              <a:rPr lang="en-US" altLang="zh-CN" dirty="0">
                <a:solidFill>
                  <a:srgbClr val="C00000"/>
                </a:solidFill>
              </a:rPr>
              <a:t>6.11</a:t>
            </a:r>
            <a:r>
              <a:rPr lang="zh-CN" altLang="en-US" dirty="0"/>
              <a:t>以下程序段主函数末尾添加如下代码，将显示什么结果</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8483342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动态内存回收机制</a:t>
            </a:r>
          </a:p>
        </p:txBody>
      </p:sp>
      <p:sp>
        <p:nvSpPr>
          <p:cNvPr id="3" name="内容占位符 2"/>
          <p:cNvSpPr>
            <a:spLocks noGrp="1"/>
          </p:cNvSpPr>
          <p:nvPr>
            <p:ph idx="1"/>
          </p:nvPr>
        </p:nvSpPr>
        <p:spPr/>
        <p:txBody>
          <a:bodyPr/>
          <a:lstStyle/>
          <a:p>
            <a:r>
              <a:rPr lang="zh-CN" altLang="en-US" dirty="0"/>
              <a:t>通过</a:t>
            </a:r>
            <a:r>
              <a:rPr lang="en-US" altLang="zh-CN" dirty="0"/>
              <a:t>delete</a:t>
            </a:r>
            <a:r>
              <a:rPr lang="zh-CN" altLang="en-US" dirty="0"/>
              <a:t>运算符实现</a:t>
            </a:r>
            <a:endParaRPr lang="en-US" altLang="zh-CN" dirty="0"/>
          </a:p>
          <a:p>
            <a:pPr lvl="1"/>
            <a:r>
              <a:rPr lang="zh-CN" altLang="en-US" dirty="0"/>
              <a:t>当不再需要动态变量时，可在程序的任何地点释放掉它们，回收其所占用的内存空间</a:t>
            </a:r>
            <a:endParaRPr lang="en-US" altLang="zh-CN" dirty="0"/>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t>
            </a:r>
            <a:r>
              <a:rPr lang="zh-CN" altLang="en-US" b="1" dirty="0">
                <a:latin typeface="Courier New" pitchFamily="49" charset="0"/>
                <a:cs typeface="Courier New" pitchFamily="49" charset="0"/>
              </a:rPr>
              <a:t>；</a:t>
            </a:r>
            <a:r>
              <a:rPr lang="en-US" altLang="zh-CN" b="1" dirty="0">
                <a:solidFill>
                  <a:srgbClr val="007434"/>
                </a:solidFill>
                <a:latin typeface="Courier New" pitchFamily="49" charset="0"/>
                <a:cs typeface="Courier New" pitchFamily="49" charset="0"/>
              </a:rPr>
              <a:t>//</a:t>
            </a:r>
            <a:r>
              <a:rPr lang="zh-CN" altLang="en-US" b="1" dirty="0">
                <a:solidFill>
                  <a:srgbClr val="007434"/>
                </a:solidFill>
                <a:latin typeface="Courier New" pitchFamily="49" charset="0"/>
                <a:cs typeface="Courier New" pitchFamily="49" charset="0"/>
              </a:rPr>
              <a:t>动态变量</a:t>
            </a:r>
            <a:endParaRPr lang="en-US" altLang="zh-CN" b="1" dirty="0">
              <a:solidFill>
                <a:srgbClr val="007434"/>
              </a:solidFill>
              <a:latin typeface="Courier New" pitchFamily="49" charset="0"/>
              <a:cs typeface="Courier New" pitchFamily="49" charset="0"/>
            </a:endParaRPr>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r>
              <a:rPr lang="en-US" altLang="zh-CN" b="1" dirty="0">
                <a:solidFill>
                  <a:schemeClr val="tx2"/>
                </a:solidFill>
                <a:latin typeface="Courier New" pitchFamily="49" charset="0"/>
                <a:cs typeface="Courier New" pitchFamily="49" charset="0"/>
              </a:rPr>
              <a:t>  </a:t>
            </a:r>
            <a:r>
              <a:rPr lang="en-US" altLang="zh-CN" b="1" dirty="0">
                <a:solidFill>
                  <a:srgbClr val="007434"/>
                </a:solidFill>
                <a:latin typeface="Courier New" pitchFamily="49" charset="0"/>
                <a:cs typeface="Courier New" pitchFamily="49" charset="0"/>
              </a:rPr>
              <a:t>//</a:t>
            </a:r>
            <a:r>
              <a:rPr lang="zh-CN" altLang="en-US" b="1" dirty="0">
                <a:solidFill>
                  <a:srgbClr val="007434"/>
                </a:solidFill>
                <a:latin typeface="Courier New" pitchFamily="49" charset="0"/>
                <a:cs typeface="Courier New" pitchFamily="49" charset="0"/>
              </a:rPr>
              <a:t>动态数组</a:t>
            </a:r>
            <a:endParaRPr lang="en-US" altLang="zh-CN" b="1" dirty="0">
              <a:solidFill>
                <a:srgbClr val="007434"/>
              </a:solidFill>
              <a:latin typeface="Courier New" pitchFamily="49" charset="0"/>
              <a:cs typeface="Courier New" pitchFamily="49" charset="0"/>
            </a:endParaRPr>
          </a:p>
          <a:p>
            <a:pPr lvl="1"/>
            <a:r>
              <a:rPr lang="zh-CN" altLang="en-US" dirty="0"/>
              <a:t>释放后的动态变量即不存在，但是指针变量仍然存在，仍可进行新的动态内存分配</a:t>
            </a:r>
            <a:endParaRPr lang="en-US" altLang="zh-CN" dirty="0"/>
          </a:p>
          <a:p>
            <a:pPr lvl="2"/>
            <a:r>
              <a:rPr lang="zh-CN" altLang="en-US" dirty="0"/>
              <a:t>即该指针能够继续指向新的动态变量</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329642" cy="5029200"/>
          </a:xfrm>
        </p:spPr>
        <p:txBody>
          <a:bodyPr/>
          <a:lstStyle/>
          <a:p>
            <a:r>
              <a:rPr lang="en-US" altLang="zh-CN" dirty="0">
                <a:solidFill>
                  <a:srgbClr val="C00000"/>
                </a:solidFill>
              </a:rPr>
              <a:t>【</a:t>
            </a:r>
            <a:r>
              <a:rPr lang="zh-CN" altLang="en-US" dirty="0">
                <a:solidFill>
                  <a:srgbClr val="C00000"/>
                </a:solidFill>
              </a:rPr>
              <a:t>举例</a:t>
            </a:r>
            <a:r>
              <a:rPr lang="en-US" altLang="zh-CN" dirty="0">
                <a:solidFill>
                  <a:srgbClr val="C00000"/>
                </a:solidFill>
              </a:rPr>
              <a:t>】</a:t>
            </a:r>
          </a:p>
          <a:p>
            <a:pPr>
              <a:buNone/>
            </a:pPr>
            <a:r>
              <a:rPr lang="en-US" altLang="zh-CN"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a:t>
            </a:r>
          </a:p>
          <a:p>
            <a:pPr>
              <a:buNone/>
            </a:pPr>
            <a:r>
              <a:rPr lang="en-US" altLang="zh-CN" sz="2400" b="1" dirty="0">
                <a:latin typeface="Courier New" pitchFamily="49" charset="0"/>
                <a:cs typeface="Courier New" pitchFamily="49" charset="0"/>
              </a:rPr>
              <a:t>	 	pi =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[10];</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分配空间的大小可以是变量</a:t>
            </a:r>
            <a:r>
              <a:rPr lang="en-US" altLang="zh-CN" sz="2400" b="1" dirty="0">
                <a:solidFill>
                  <a:schemeClr val="tx2"/>
                </a:solidFill>
                <a:latin typeface="Courier New" pitchFamily="49" charset="0"/>
                <a:cs typeface="Courier New" pitchFamily="49" charset="0"/>
              </a:rPr>
              <a:t> </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    </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释放动态变量*</a:t>
            </a:r>
            <a:r>
              <a:rPr lang="en-US" altLang="zh-CN" sz="2400" b="1" dirty="0">
                <a:solidFill>
                  <a:srgbClr val="007434"/>
                </a:solidFill>
                <a:latin typeface="Courier New" pitchFamily="49" charset="0"/>
                <a:cs typeface="Courier New" pitchFamily="49" charset="0"/>
              </a:rPr>
              <a:t>pi, </a:t>
            </a:r>
            <a:r>
              <a:rPr lang="zh-CN" altLang="en-US" sz="2400" b="1" dirty="0">
                <a:solidFill>
                  <a:srgbClr val="007434"/>
                </a:solidFill>
                <a:latin typeface="Courier New" pitchFamily="49" charset="0"/>
                <a:cs typeface="Courier New" pitchFamily="49" charset="0"/>
              </a:rPr>
              <a:t>但指针变量</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仍存在</a:t>
            </a:r>
          </a:p>
          <a:p>
            <a:pPr>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a:t>
            </a:r>
          </a:p>
          <a:p>
            <a:pPr lvl="1"/>
            <a:r>
              <a:rPr lang="zh-CN" altLang="en-US" dirty="0">
                <a:solidFill>
                  <a:srgbClr val="FF0000"/>
                </a:solidFill>
              </a:rPr>
              <a:t>注意：</a:t>
            </a:r>
            <a:endParaRPr lang="en-US" altLang="zh-CN" dirty="0">
              <a:solidFill>
                <a:srgbClr val="FF0000"/>
              </a:solidFill>
            </a:endParaRPr>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delete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pj</a:t>
            </a:r>
            <a:r>
              <a:rPr lang="zh-CN" altLang="en-US" b="1" dirty="0">
                <a:latin typeface="Courier New" panose="02070309020205020404" pitchFamily="49" charset="0"/>
                <a:cs typeface="Courier New" panose="02070309020205020404" pitchFamily="49" charset="0"/>
              </a:rPr>
              <a:t>和</a:t>
            </a:r>
            <a:r>
              <a:rPr lang="en-US" altLang="zh-CN" b="1" dirty="0">
                <a:solidFill>
                  <a:srgbClr val="0000FF"/>
                </a:solidFill>
                <a:latin typeface="Courier New" panose="02070309020205020404" pitchFamily="49" charset="0"/>
                <a:cs typeface="Courier New" panose="02070309020205020404" pitchFamily="49" charset="0"/>
              </a:rPr>
              <a:t>delete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pj</a:t>
            </a:r>
            <a:r>
              <a:rPr lang="zh-CN" altLang="en-US" b="1" dirty="0">
                <a:latin typeface="Courier New" panose="02070309020205020404" pitchFamily="49" charset="0"/>
                <a:cs typeface="Courier New" panose="02070309020205020404" pitchFamily="49" charset="0"/>
              </a:rPr>
              <a:t>的区别</a:t>
            </a:r>
            <a:endParaRPr lang="en-US" altLang="zh-CN" b="1" dirty="0">
              <a:latin typeface="Courier New" panose="02070309020205020404" pitchFamily="49" charset="0"/>
              <a:cs typeface="Courier New" panose="02070309020205020404" pitchFamily="49" charset="0"/>
            </a:endParaRP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动态内存地址的保护</a:t>
            </a:r>
          </a:p>
        </p:txBody>
      </p:sp>
      <p:sp>
        <p:nvSpPr>
          <p:cNvPr id="3" name="内容占位符 2"/>
          <p:cNvSpPr>
            <a:spLocks noGrp="1"/>
          </p:cNvSpPr>
          <p:nvPr>
            <p:ph idx="1"/>
          </p:nvPr>
        </p:nvSpPr>
        <p:spPr/>
        <p:txBody>
          <a:bodyPr/>
          <a:lstStyle/>
          <a:p>
            <a:r>
              <a:rPr lang="zh-CN" altLang="en-US" dirty="0"/>
              <a:t>注意：</a:t>
            </a:r>
            <a:endParaRPr lang="en-US" altLang="zh-CN" dirty="0"/>
          </a:p>
          <a:p>
            <a:pPr lvl="1"/>
            <a:r>
              <a:rPr lang="zh-CN" altLang="en-US" dirty="0"/>
              <a:t>在使用动态变量时应注意的是，</a:t>
            </a:r>
            <a:r>
              <a:rPr lang="zh-CN" altLang="en-US" dirty="0">
                <a:solidFill>
                  <a:srgbClr val="FF3300"/>
                </a:solidFill>
              </a:rPr>
              <a:t>要保护动态变量的地址</a:t>
            </a:r>
            <a:r>
              <a:rPr lang="zh-CN" altLang="en-US" dirty="0"/>
              <a:t>。 </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程序段：</a:t>
            </a:r>
            <a:r>
              <a:rPr lang="en-US" altLang="zh-CN" dirty="0"/>
              <a:t> </a:t>
            </a:r>
          </a:p>
          <a:p>
            <a:pPr lvl="2">
              <a:buNone/>
            </a:pPr>
            <a:r>
              <a:rPr lang="en-US" altLang="zh-CN" b="1" dirty="0">
                <a:latin typeface="Courier New" pitchFamily="49" charset="0"/>
                <a:cs typeface="Courier New" pitchFamily="49" charset="0"/>
              </a:rPr>
              <a:t>pi=</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a:t>
            </a:r>
          </a:p>
          <a:p>
            <a:pPr lvl="2">
              <a:buNone/>
            </a:pPr>
            <a:r>
              <a:rPr lang="en-US" altLang="zh-CN" b="1" dirty="0">
                <a:latin typeface="Courier New" pitchFamily="49" charset="0"/>
                <a:cs typeface="Courier New" pitchFamily="49" charset="0"/>
              </a:rPr>
              <a:t>pi=&amp;a;</a:t>
            </a:r>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pi;</a:t>
            </a:r>
          </a:p>
          <a:p>
            <a:pPr lvl="1"/>
            <a:r>
              <a:rPr lang="zh-CN" altLang="en-US" dirty="0"/>
              <a:t>动态变量已经改变，无法实现释放原来动态变量所占的空间。这将造成</a:t>
            </a:r>
            <a:r>
              <a:rPr lang="zh-CN" altLang="en-US" dirty="0">
                <a:solidFill>
                  <a:srgbClr val="FF3300"/>
                </a:solidFill>
              </a:rPr>
              <a:t>内存的泄漏</a:t>
            </a:r>
            <a:r>
              <a:rPr lang="zh-CN" altLang="en-US" dirty="0"/>
              <a:t>，如果过多地话，将占用大量系统内存资源的浪费</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507776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3277490"/>
            <a:ext cx="5356225" cy="2599782"/>
            <a:chOff x="1643042" y="2332577"/>
            <a:chExt cx="5356246" cy="2599791"/>
          </a:xfrm>
        </p:grpSpPr>
        <p:sp>
          <p:nvSpPr>
            <p:cNvPr id="14" name="五边形 13"/>
            <p:cNvSpPr/>
            <p:nvPr/>
          </p:nvSpPr>
          <p:spPr bwMode="auto">
            <a:xfrm flipH="1">
              <a:off x="2041506" y="2332577"/>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23718"/>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405356"/>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40661"/>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7676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a:t>
            </a:r>
            <a:r>
              <a:rPr lang="zh-CN" altLang="en-US" sz="3200" b="1" dirty="0" smtClean="0">
                <a:solidFill>
                  <a:schemeClr val="bg1"/>
                </a:solidFill>
                <a:latin typeface="Courier New" pitchFamily="49" charset="0"/>
                <a:cs typeface="Courier New" pitchFamily="49" charset="0"/>
              </a:rPr>
              <a:t>与常量</a:t>
            </a:r>
            <a:endParaRPr lang="zh-CN" altLang="en-US" sz="3200" b="1" dirty="0">
              <a:solidFill>
                <a:schemeClr val="bg1"/>
              </a:solidFill>
              <a:latin typeface="Courier New" pitchFamily="49" charset="0"/>
              <a:cs typeface="Courier New" pitchFamily="49" charset="0"/>
            </a:endParaRPr>
          </a:p>
        </p:txBody>
      </p:sp>
      <p:sp>
        <p:nvSpPr>
          <p:cNvPr id="45" name="TextBox 44"/>
          <p:cNvSpPr txBox="1"/>
          <p:nvPr/>
        </p:nvSpPr>
        <p:spPr>
          <a:xfrm>
            <a:off x="2627784" y="3412869"/>
            <a:ext cx="4320480" cy="584775"/>
          </a:xfrm>
          <a:prstGeom prst="rect">
            <a:avLst/>
          </a:prstGeom>
          <a:noFill/>
        </p:spPr>
        <p:txBody>
          <a:bodyPr wrap="square" rtlCol="0">
            <a:spAutoFit/>
          </a:bodyPr>
          <a:lstStyle/>
          <a:p>
            <a:r>
              <a:rPr lang="zh-CN" altLang="en-US" sz="3200" b="1">
                <a:solidFill>
                  <a:schemeClr val="bg1"/>
                </a:solidFill>
                <a:latin typeface="Courier New" pitchFamily="49" charset="0"/>
                <a:cs typeface="Courier New" pitchFamily="49" charset="0"/>
              </a:rPr>
              <a:t>指针</a:t>
            </a:r>
            <a:r>
              <a:rPr lang="zh-CN" altLang="en-US" sz="3200" b="1" smtClean="0">
                <a:solidFill>
                  <a:schemeClr val="bg1"/>
                </a:solidFill>
                <a:latin typeface="Courier New" pitchFamily="49" charset="0"/>
                <a:cs typeface="Courier New" pitchFamily="49" charset="0"/>
              </a:rPr>
              <a:t>与数组</a:t>
            </a:r>
            <a:endParaRPr lang="zh-CN" altLang="en-US" sz="3200" b="1" dirty="0">
              <a:solidFill>
                <a:schemeClr val="bg1"/>
              </a:solidFill>
              <a:latin typeface="Courier New" pitchFamily="49" charset="0"/>
              <a:cs typeface="Courier New" pitchFamily="49" charset="0"/>
            </a:endParaRPr>
          </a:p>
        </p:txBody>
      </p:sp>
      <p:sp>
        <p:nvSpPr>
          <p:cNvPr id="46" name="TextBox 45"/>
          <p:cNvSpPr txBox="1"/>
          <p:nvPr/>
        </p:nvSpPr>
        <p:spPr>
          <a:xfrm>
            <a:off x="2627784" y="427696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7" name="TextBox 46"/>
          <p:cNvSpPr txBox="1"/>
          <p:nvPr/>
        </p:nvSpPr>
        <p:spPr>
          <a:xfrm>
            <a:off x="2627784" y="521306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52" name="矩形 51">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3" name="矩形 52">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7" name="矩形 5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8" name="矩形 5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9" name="矩形 5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60" name="矩形 5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61" name="矩形 6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63" name="矩形 6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extLst>
      <p:ext uri="{BB962C8B-B14F-4D97-AF65-F5344CB8AC3E}">
        <p14:creationId xmlns:p14="http://schemas.microsoft.com/office/powerpoint/2010/main" val="3746637132"/>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引用的含义</a:t>
            </a:r>
          </a:p>
        </p:txBody>
      </p:sp>
      <p:sp>
        <p:nvSpPr>
          <p:cNvPr id="3" name="内容占位符 2"/>
          <p:cNvSpPr>
            <a:spLocks noGrp="1"/>
          </p:cNvSpPr>
          <p:nvPr>
            <p:ph idx="1"/>
          </p:nvPr>
        </p:nvSpPr>
        <p:spPr/>
        <p:txBody>
          <a:bodyPr/>
          <a:lstStyle/>
          <a:p>
            <a:r>
              <a:rPr lang="zh-CN" altLang="en-US" dirty="0"/>
              <a:t>引用（</a:t>
            </a:r>
            <a:r>
              <a:rPr lang="en-US" altLang="zh-CN" dirty="0"/>
              <a:t>reference</a:t>
            </a:r>
            <a:r>
              <a:rPr lang="zh-CN" altLang="en-US" dirty="0"/>
              <a:t>）是</a:t>
            </a:r>
            <a:r>
              <a:rPr lang="en-US" altLang="zh-CN" dirty="0"/>
              <a:t>C</a:t>
            </a:r>
            <a:r>
              <a:rPr lang="zh-CN" altLang="en-US" dirty="0"/>
              <a:t>＋＋语言特有的数据形式。它的存在不仅像数组和指针那样依赖于已有的类型，而且它还依赖于一个已有的变量</a:t>
            </a:r>
            <a:endParaRPr lang="en-US" altLang="zh-CN" dirty="0"/>
          </a:p>
          <a:p>
            <a:pPr lvl="1"/>
            <a:r>
              <a:rPr lang="zh-CN" altLang="en-US" dirty="0"/>
              <a:t>引用是某个变量或对象的别名。建立引用，</a:t>
            </a:r>
            <a:r>
              <a:rPr lang="zh-CN" altLang="en-US" dirty="0">
                <a:solidFill>
                  <a:srgbClr val="C00000"/>
                </a:solidFill>
              </a:rPr>
              <a:t>必须用某个变量名或对象名来对它进行初始化</a:t>
            </a:r>
            <a:r>
              <a:rPr lang="zh-CN" altLang="en-US" dirty="0"/>
              <a:t>，从而将该引用绑定在那一个变量或对象上</a:t>
            </a:r>
            <a:endParaRPr lang="en-US" altLang="zh-CN" dirty="0"/>
          </a:p>
          <a:p>
            <a:pPr lvl="1"/>
            <a:r>
              <a:rPr lang="zh-CN" altLang="en-US" dirty="0"/>
              <a:t>建立引用并不重新为其分配内存空间，引用只是另一变量或对象的别名，任何对引用的使用与改变都是对该引用所绑定的那一变量或对象的使用与改变</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引用变量</a:t>
            </a:r>
          </a:p>
        </p:txBody>
      </p:sp>
      <p:sp>
        <p:nvSpPr>
          <p:cNvPr id="3" name="内容占位符 2"/>
          <p:cNvSpPr>
            <a:spLocks noGrp="1"/>
          </p:cNvSpPr>
          <p:nvPr>
            <p:ph idx="1"/>
          </p:nvPr>
        </p:nvSpPr>
        <p:spPr/>
        <p:txBody>
          <a:bodyPr/>
          <a:lstStyle/>
          <a:p>
            <a:r>
              <a:rPr lang="zh-CN" altLang="en-US" dirty="0"/>
              <a:t>引用变量的说明与初始化</a:t>
            </a:r>
            <a:endParaRPr lang="en-US" altLang="zh-CN" dirty="0">
              <a:solidFill>
                <a:srgbClr val="FF00FF"/>
              </a:solidFill>
            </a:endParaRPr>
          </a:p>
          <a:p>
            <a:pPr lvl="1">
              <a:buNone/>
            </a:pPr>
            <a:r>
              <a:rPr lang="zh-CN" altLang="en-US" b="1" dirty="0">
                <a:latin typeface="Courier New" pitchFamily="49" charset="0"/>
                <a:cs typeface="Courier New" pitchFamily="49" charset="0"/>
              </a:rPr>
              <a:t>&lt;类型&gt; &amp;&lt;变量名&gt; = &lt;对象变量名&gt;</a:t>
            </a:r>
            <a:endParaRPr lang="en-US" altLang="zh-CN" b="1" dirty="0">
              <a:latin typeface="Courier New" pitchFamily="49" charset="0"/>
              <a:cs typeface="Courier New" pitchFamily="49" charset="0"/>
            </a:endParaRP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a=2, b;</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 </a:t>
            </a:r>
            <a:r>
              <a:rPr lang="en-US" altLang="zh-CN" b="1" dirty="0" err="1">
                <a:latin typeface="Courier New" pitchFamily="49" charset="0"/>
                <a:cs typeface="Courier New" pitchFamily="49" charset="0"/>
              </a:rPr>
              <a:t>refa</a:t>
            </a:r>
            <a:r>
              <a:rPr lang="en-US" altLang="zh-CN" b="1" dirty="0">
                <a:latin typeface="Courier New" pitchFamily="49" charset="0"/>
                <a:cs typeface="Courier New" pitchFamily="49" charset="0"/>
              </a:rPr>
              <a:t>=a;</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引用</a:t>
            </a:r>
            <a:r>
              <a:rPr lang="en-US" altLang="zh-CN" b="1" dirty="0" err="1">
                <a:solidFill>
                  <a:srgbClr val="00B050"/>
                </a:solidFill>
                <a:latin typeface="Courier New" pitchFamily="49" charset="0"/>
                <a:cs typeface="Courier New" pitchFamily="49" charset="0"/>
              </a:rPr>
              <a:t>refa</a:t>
            </a:r>
            <a:r>
              <a:rPr lang="zh-CN" altLang="en-US" b="1" dirty="0">
                <a:solidFill>
                  <a:srgbClr val="00B050"/>
                </a:solidFill>
                <a:latin typeface="Courier New" pitchFamily="49" charset="0"/>
                <a:cs typeface="Courier New" pitchFamily="49" charset="0"/>
              </a:rPr>
              <a:t>是</a:t>
            </a:r>
            <a:r>
              <a:rPr lang="en-US" altLang="zh-CN" b="1" dirty="0" err="1">
                <a:solidFill>
                  <a:srgbClr val="00B050"/>
                </a:solidFill>
                <a:latin typeface="Courier New" pitchFamily="49" charset="0"/>
                <a:cs typeface="Courier New" pitchFamily="49" charset="0"/>
              </a:rPr>
              <a:t>int</a:t>
            </a:r>
            <a:r>
              <a:rPr lang="zh-CN" altLang="en-US" b="1" dirty="0">
                <a:solidFill>
                  <a:srgbClr val="00B050"/>
                </a:solidFill>
                <a:latin typeface="Courier New" pitchFamily="49" charset="0"/>
                <a:cs typeface="Courier New" pitchFamily="49" charset="0"/>
              </a:rPr>
              <a:t>型变量</a:t>
            </a:r>
            <a:r>
              <a:rPr lang="en-US" altLang="zh-CN" b="1" dirty="0">
                <a:solidFill>
                  <a:srgbClr val="00B050"/>
                </a:solidFill>
                <a:latin typeface="Courier New" pitchFamily="49" charset="0"/>
                <a:cs typeface="Courier New" pitchFamily="49" charset="0"/>
              </a:rPr>
              <a:t>a</a:t>
            </a:r>
            <a:r>
              <a:rPr lang="zh-CN" altLang="en-US" b="1" dirty="0">
                <a:solidFill>
                  <a:srgbClr val="00B050"/>
                </a:solidFill>
                <a:latin typeface="Courier New" pitchFamily="49" charset="0"/>
                <a:cs typeface="Courier New" pitchFamily="49" charset="0"/>
              </a:rPr>
              <a:t>的别名</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 </a:t>
            </a:r>
            <a:r>
              <a:rPr lang="en-US" altLang="zh-CN" b="1" dirty="0" err="1">
                <a:latin typeface="Courier New" pitchFamily="49" charset="0"/>
                <a:cs typeface="Courier New" pitchFamily="49" charset="0"/>
              </a:rPr>
              <a:t>refb</a:t>
            </a:r>
            <a:r>
              <a:rPr lang="en-US" altLang="zh-CN" b="1" dirty="0">
                <a:latin typeface="Courier New" pitchFamily="49" charset="0"/>
                <a:cs typeface="Courier New" pitchFamily="49" charset="0"/>
              </a:rPr>
              <a:t>=b;</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引用</a:t>
            </a:r>
            <a:r>
              <a:rPr lang="en-US" altLang="zh-CN" b="1" dirty="0" err="1">
                <a:solidFill>
                  <a:srgbClr val="00B050"/>
                </a:solidFill>
                <a:latin typeface="Courier New" pitchFamily="49" charset="0"/>
                <a:cs typeface="Courier New" pitchFamily="49" charset="0"/>
              </a:rPr>
              <a:t>refb</a:t>
            </a:r>
            <a:r>
              <a:rPr lang="zh-CN" altLang="en-US" b="1" dirty="0">
                <a:solidFill>
                  <a:srgbClr val="00B050"/>
                </a:solidFill>
                <a:latin typeface="Courier New" pitchFamily="49" charset="0"/>
                <a:cs typeface="Courier New" pitchFamily="49" charset="0"/>
              </a:rPr>
              <a:t>是</a:t>
            </a:r>
            <a:r>
              <a:rPr lang="en-US" altLang="zh-CN" b="1" dirty="0" err="1">
                <a:solidFill>
                  <a:srgbClr val="00B050"/>
                </a:solidFill>
                <a:latin typeface="Courier New" pitchFamily="49" charset="0"/>
                <a:cs typeface="Courier New" pitchFamily="49" charset="0"/>
              </a:rPr>
              <a:t>int</a:t>
            </a:r>
            <a:r>
              <a:rPr lang="zh-CN" altLang="en-US" b="1" dirty="0">
                <a:solidFill>
                  <a:srgbClr val="00B050"/>
                </a:solidFill>
                <a:latin typeface="Courier New" pitchFamily="49" charset="0"/>
                <a:cs typeface="Courier New" pitchFamily="49" charset="0"/>
              </a:rPr>
              <a:t>型变量</a:t>
            </a:r>
            <a:r>
              <a:rPr lang="en-US" altLang="zh-CN" b="1" dirty="0">
                <a:solidFill>
                  <a:srgbClr val="00B050"/>
                </a:solidFill>
                <a:latin typeface="Courier New" pitchFamily="49" charset="0"/>
                <a:cs typeface="Courier New" pitchFamily="49" charset="0"/>
              </a:rPr>
              <a:t>b</a:t>
            </a:r>
            <a:r>
              <a:rPr lang="zh-CN" altLang="en-US" b="1" dirty="0">
                <a:solidFill>
                  <a:srgbClr val="00B050"/>
                </a:solidFill>
                <a:latin typeface="Courier New" pitchFamily="49" charset="0"/>
                <a:cs typeface="Courier New" pitchFamily="49" charset="0"/>
              </a:rPr>
              <a:t>的别名</a:t>
            </a:r>
          </a:p>
          <a:p>
            <a:pPr lvl="1"/>
            <a:r>
              <a:rPr lang="zh-CN" altLang="en-US" dirty="0"/>
              <a:t>经过赋值“</a:t>
            </a:r>
            <a:r>
              <a:rPr lang="en-US" altLang="zh-CN" dirty="0" err="1"/>
              <a:t>refb</a:t>
            </a:r>
            <a:r>
              <a:rPr lang="en-US" altLang="zh-CN" dirty="0"/>
              <a:t>=55;”</a:t>
            </a:r>
            <a:r>
              <a:rPr lang="zh-CN" altLang="en-US" dirty="0"/>
              <a:t>以及“</a:t>
            </a:r>
            <a:r>
              <a:rPr lang="en-US" altLang="zh-CN" dirty="0" err="1"/>
              <a:t>refa</a:t>
            </a:r>
            <a:r>
              <a:rPr lang="en-US" altLang="zh-CN" dirty="0"/>
              <a:t>+=2;”</a:t>
            </a:r>
            <a:r>
              <a:rPr lang="zh-CN" altLang="en-US" dirty="0"/>
              <a:t>之后，</a:t>
            </a:r>
            <a:r>
              <a:rPr lang="en-US" altLang="zh-CN" dirty="0"/>
              <a:t>b</a:t>
            </a:r>
            <a:r>
              <a:rPr lang="zh-CN" altLang="en-US" dirty="0"/>
              <a:t>与</a:t>
            </a:r>
            <a:r>
              <a:rPr lang="en-US" altLang="zh-CN" dirty="0" err="1"/>
              <a:t>refb</a:t>
            </a:r>
            <a:r>
              <a:rPr lang="zh-CN" altLang="en-US" dirty="0"/>
              <a:t>的当前值都将是55，而</a:t>
            </a:r>
            <a:r>
              <a:rPr lang="en-US" altLang="zh-CN" dirty="0"/>
              <a:t>a</a:t>
            </a:r>
            <a:r>
              <a:rPr lang="zh-CN" altLang="en-US" dirty="0"/>
              <a:t>与</a:t>
            </a:r>
            <a:r>
              <a:rPr lang="en-US" altLang="zh-CN" dirty="0" err="1"/>
              <a:t>refa</a:t>
            </a:r>
            <a:r>
              <a:rPr lang="zh-CN" altLang="en-US" dirty="0"/>
              <a:t>都在原有值2的基础上增加了2，即当前值都变成了4。 </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p>
        </p:txBody>
      </p:sp>
      <p:sp>
        <p:nvSpPr>
          <p:cNvPr id="3" name="内容占位符 2"/>
          <p:cNvSpPr>
            <a:spLocks noGrp="1"/>
          </p:cNvSpPr>
          <p:nvPr>
            <p:ph idx="1"/>
          </p:nvPr>
        </p:nvSpPr>
        <p:spPr/>
        <p:txBody>
          <a:bodyPr/>
          <a:lstStyle/>
          <a:p>
            <a:pPr algn="just"/>
            <a:r>
              <a:rPr lang="zh-CN" altLang="en-US" dirty="0"/>
              <a:t>指针表示的是一个对象变量的地址，而引用则表示一个对象变量的别名。因此在程序中表示其对象变量时，前者要通过取内容运算符“*”，而后者可直接代表</a:t>
            </a:r>
            <a:r>
              <a:rPr lang="en-US" altLang="zh-CN" dirty="0"/>
              <a: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algn="just">
              <a:lnSpc>
                <a:spcPct val="110000"/>
              </a:lnSpc>
              <a:buNone/>
            </a:pPr>
            <a:r>
              <a:rPr lang="en-US" altLang="zh-CN" sz="2400"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   </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*pa=&amp;a;  </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=a; </a:t>
            </a:r>
          </a:p>
          <a:p>
            <a:pPr algn="just">
              <a:lnSpc>
                <a:spcPct val="110000"/>
              </a:lnSpc>
              <a:buNone/>
            </a:pPr>
            <a:r>
              <a:rPr lang="en-US" altLang="zh-CN" sz="2400" dirty="0">
                <a:solidFill>
                  <a:srgbClr val="0000FF"/>
                </a:solidFill>
              </a:rPr>
              <a:t>     </a:t>
            </a:r>
            <a:r>
              <a:rPr lang="en-US" altLang="zh-CN" sz="2400" dirty="0"/>
              <a:t> </a:t>
            </a:r>
            <a:r>
              <a:rPr lang="zh-CN" altLang="en-US" sz="2400" dirty="0"/>
              <a:t>当要对</a:t>
            </a:r>
            <a:r>
              <a:rPr lang="en-US" altLang="zh-CN" sz="2400" dirty="0"/>
              <a:t>a</a:t>
            </a:r>
            <a:r>
              <a:rPr lang="zh-CN" altLang="en-US" sz="2400" dirty="0"/>
              <a:t>赋值123时，下述三个语句是等价的：</a:t>
            </a:r>
          </a:p>
          <a:p>
            <a:pPr algn="just">
              <a:lnSpc>
                <a:spcPct val="110000"/>
              </a:lnSpc>
              <a:buNone/>
            </a:pPr>
            <a:r>
              <a:rPr lang="en-US" altLang="zh-CN" sz="2400" dirty="0">
                <a:solidFill>
                  <a:srgbClr val="0000FF"/>
                </a:solidFill>
              </a:rPr>
              <a:t>	</a:t>
            </a:r>
            <a:r>
              <a:rPr lang="zh-CN" altLang="en-US" sz="2400" dirty="0">
                <a:solidFill>
                  <a:srgbClr val="0000FF"/>
                </a:solidFill>
              </a:rPr>
              <a:t>	</a:t>
            </a:r>
            <a:r>
              <a:rPr lang="en-US" altLang="zh-CN" sz="2400" b="1" dirty="0">
                <a:latin typeface="Courier New" pitchFamily="49" charset="0"/>
                <a:cs typeface="Courier New" pitchFamily="49" charset="0"/>
              </a:rPr>
              <a:t>a=123;    *pa=123;       </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=123;</a:t>
            </a:r>
            <a:endParaRPr lang="zh-CN" altLang="en-US" sz="2400" b="1" dirty="0" err="1">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p>
        </p:txBody>
      </p:sp>
      <p:sp>
        <p:nvSpPr>
          <p:cNvPr id="3" name="内容占位符 2"/>
          <p:cNvSpPr>
            <a:spLocks noGrp="1"/>
          </p:cNvSpPr>
          <p:nvPr>
            <p:ph idx="1"/>
          </p:nvPr>
        </p:nvSpPr>
        <p:spPr>
          <a:xfrm>
            <a:off x="457200" y="1844824"/>
            <a:ext cx="8507288" cy="4479776"/>
          </a:xfrm>
        </p:spPr>
        <p:txBody>
          <a:bodyPr/>
          <a:lstStyle/>
          <a:p>
            <a:r>
              <a:rPr lang="zh-CN" altLang="en-US" dirty="0"/>
              <a:t>指针是可变的，它可以指向变量</a:t>
            </a:r>
            <a:r>
              <a:rPr lang="en-US" altLang="zh-CN" dirty="0"/>
              <a:t>a，</a:t>
            </a:r>
            <a:r>
              <a:rPr lang="zh-CN" altLang="en-US" dirty="0"/>
              <a:t>也可以指向变量</a:t>
            </a:r>
            <a:r>
              <a:rPr lang="en-US" altLang="zh-CN" dirty="0"/>
              <a:t>b，</a:t>
            </a:r>
            <a:r>
              <a:rPr lang="zh-CN" altLang="en-US" dirty="0"/>
              <a:t>而</a:t>
            </a:r>
            <a:r>
              <a:rPr lang="zh-CN" altLang="en-US" dirty="0">
                <a:solidFill>
                  <a:srgbClr val="FF0000"/>
                </a:solidFill>
              </a:rPr>
              <a:t>引用则只能在建立时一次确定</a:t>
            </a:r>
            <a:r>
              <a:rPr lang="zh-CN" altLang="en-US" dirty="0"/>
              <a:t>（固定绑定在某一个变量上），不可改变。</a:t>
            </a:r>
            <a:endParaRPr lang="en-US" altLang="zh-CN" dirty="0"/>
          </a:p>
          <a:p>
            <a:pPr lvl="1">
              <a:buNone/>
            </a:pPr>
            <a:r>
              <a:rPr lang="en-US" altLang="zh-CN"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=456;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*p=&amp;a;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&amp;</a:t>
            </a:r>
            <a:r>
              <a:rPr lang="en-US" altLang="zh-CN" b="1" dirty="0" err="1">
                <a:latin typeface="Courier New" pitchFamily="49" charset="0"/>
                <a:cs typeface="Courier New" pitchFamily="49" charset="0"/>
              </a:rPr>
              <a:t>ra</a:t>
            </a:r>
            <a:r>
              <a:rPr lang="en-US" altLang="zh-CN" b="1" dirty="0">
                <a:latin typeface="Courier New" pitchFamily="49" charset="0"/>
                <a:cs typeface="Courier New" pitchFamily="49" charset="0"/>
              </a:rPr>
              <a:t>=a;</a:t>
            </a:r>
          </a:p>
          <a:p>
            <a:pPr marL="914400" lvl="2" indent="0">
              <a:buNone/>
            </a:pPr>
            <a:r>
              <a:rPr lang="en-US" altLang="zh-CN" sz="2400" b="1" dirty="0">
                <a:latin typeface="Courier New" pitchFamily="49" charset="0"/>
                <a:cs typeface="Courier New" pitchFamily="49" charset="0"/>
              </a:rPr>
              <a:t>p=&amp;b;</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的地址赋给指针</a:t>
            </a:r>
            <a:r>
              <a:rPr lang="en-US" altLang="zh-CN" sz="2400" b="1" dirty="0">
                <a:solidFill>
                  <a:srgbClr val="007434"/>
                </a:solidFill>
                <a:latin typeface="Courier New" pitchFamily="49" charset="0"/>
                <a:cs typeface="Courier New" pitchFamily="49" charset="0"/>
              </a:rPr>
              <a:t>p</a:t>
            </a:r>
          </a:p>
          <a:p>
            <a:pPr marL="914400" lvl="2" indent="0">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=b;</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的值（即456）赋给了与</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绑定的变量</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以及引用</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本身，不是将变量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与引用变量</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绑定</a:t>
            </a:r>
            <a:r>
              <a:rPr lang="en-US" altLang="zh-CN" sz="2400" b="1" dirty="0">
                <a:solidFill>
                  <a:srgbClr val="007434"/>
                </a:solidFill>
                <a:latin typeface="Courier New" pitchFamily="49" charset="0"/>
                <a:cs typeface="Courier New" pitchFamily="49" charset="0"/>
              </a:rPr>
              <a:t>*/</a:t>
            </a:r>
          </a:p>
          <a:p>
            <a:pPr marL="914400" lvl="2" inden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=b;</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不合法，为引用</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重新建立新的绑定关系则会导致出现一个编译错误（</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重定义，重复初始化）</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endParaRPr lang="en-US" altLang="zh-CN" dirty="0"/>
          </a:p>
        </p:txBody>
      </p:sp>
      <p:sp>
        <p:nvSpPr>
          <p:cNvPr id="3" name="内容占位符 2"/>
          <p:cNvSpPr>
            <a:spLocks noGrp="1"/>
          </p:cNvSpPr>
          <p:nvPr>
            <p:ph idx="1"/>
          </p:nvPr>
        </p:nvSpPr>
        <p:spPr/>
        <p:txBody>
          <a:bodyPr/>
          <a:lstStyle/>
          <a:p>
            <a:r>
              <a:rPr lang="zh-CN" altLang="en-US" dirty="0"/>
              <a:t>由于引用本身不是一个独立的变量（它本身不具有独立的变量地址，使用的是与其绑定的那一变量的地址），所以，</a:t>
            </a:r>
            <a:r>
              <a:rPr lang="zh-CN" altLang="en-US" dirty="0">
                <a:solidFill>
                  <a:srgbClr val="FF0000"/>
                </a:solidFill>
              </a:rPr>
              <a:t>不能出现引用的引用，不能出现元素为引用的数组，也不能使用指向引用的指针</a:t>
            </a:r>
            <a:endParaRPr lang="en-US" altLang="zh-CN" dirty="0">
              <a:solidFill>
                <a:srgbClr val="FF0000"/>
              </a:solidFill>
            </a:endParaRPr>
          </a:p>
          <a:p>
            <a:r>
              <a:rPr lang="zh-CN" altLang="en-US" dirty="0"/>
              <a:t>指针是独立变量，可以出现指针的指针、可以出现元素为指针的数组，也可以说明对指针的引用</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指针的引入</a:t>
            </a:r>
          </a:p>
        </p:txBody>
      </p:sp>
      <p:sp>
        <p:nvSpPr>
          <p:cNvPr id="3" name="内容占位符 2"/>
          <p:cNvSpPr>
            <a:spLocks noGrp="1"/>
          </p:cNvSpPr>
          <p:nvPr>
            <p:ph idx="1"/>
          </p:nvPr>
        </p:nvSpPr>
        <p:spPr/>
        <p:txBody>
          <a:bodyPr/>
          <a:lstStyle/>
          <a:p>
            <a:r>
              <a:rPr lang="zh-CN" altLang="en-US" dirty="0"/>
              <a:t>对数据的间接访问</a:t>
            </a:r>
            <a:endParaRPr lang="en-US" altLang="zh-CN" dirty="0"/>
          </a:p>
          <a:p>
            <a:pPr lvl="1"/>
            <a:r>
              <a:rPr lang="zh-CN" altLang="en-US" dirty="0"/>
              <a:t>利用地址</a:t>
            </a:r>
            <a:endParaRPr lang="en-US" altLang="zh-CN" dirty="0"/>
          </a:p>
          <a:p>
            <a:r>
              <a:rPr lang="zh-CN" altLang="en-US" dirty="0"/>
              <a:t>说明动态数组</a:t>
            </a:r>
            <a:endParaRPr lang="en-US" altLang="zh-CN" dirty="0"/>
          </a:p>
          <a:p>
            <a:pPr lvl="1"/>
            <a:r>
              <a:rPr lang="zh-CN" altLang="en-US" dirty="0"/>
              <a:t>可将动态数组的大小设置为变量</a:t>
            </a:r>
            <a:endParaRPr lang="en-US" altLang="zh-CN" dirty="0"/>
          </a:p>
          <a:p>
            <a:r>
              <a:rPr lang="zh-CN" altLang="en-US" dirty="0">
                <a:solidFill>
                  <a:srgbClr val="FF0000"/>
                </a:solidFill>
              </a:rPr>
              <a:t>函数返回值</a:t>
            </a:r>
            <a:endParaRPr lang="en-US" altLang="zh-CN" dirty="0">
              <a:solidFill>
                <a:srgbClr val="FF0000"/>
              </a:solidFill>
            </a:endParaRPr>
          </a:p>
          <a:p>
            <a:pPr lvl="1"/>
            <a:r>
              <a:rPr lang="zh-CN" altLang="en-US" dirty="0">
                <a:solidFill>
                  <a:srgbClr val="FF0000"/>
                </a:solidFill>
              </a:rPr>
              <a:t>希望函数的返回值为数组，而不允许使用数组作为返回值类型，可以采用指针作为函数返回值，实现返回数组的功能</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6.12】</a:t>
            </a:r>
            <a:r>
              <a:rPr lang="zh-CN" altLang="en-US" dirty="0">
                <a:solidFill>
                  <a:srgbClr val="C00000"/>
                </a:solidFill>
              </a:rPr>
              <a:t>引用的建立及简单使用</a:t>
            </a:r>
            <a:endParaRPr lang="en-US" altLang="zh-CN" dirty="0">
              <a:solidFill>
                <a:srgbClr val="C00000"/>
              </a:solidFill>
            </a:endParaRPr>
          </a:p>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iostream.h</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=a;  </a:t>
            </a: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为引用，它是变量</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的“别名”</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*pa=&amp;a;</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&lt;&lt;"&amp;a ="&lt;&lt;&amp;a&lt;&lt;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是</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的“别名”，不具有独立地址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&lt;&lt;"&amp;pa="&lt;&lt;&amp;pa&lt;&lt;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a=123;</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赋值123后，使</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及*</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的值都成为123</a:t>
            </a:r>
            <a:r>
              <a:rPr lang="zh-CN" altLang="en-US" sz="2400" dirty="0">
                <a:solidFill>
                  <a:srgbClr val="0000FF"/>
                </a:solidFill>
                <a:latin typeface="Courier New" pitchFamily="49" charset="0"/>
                <a:cs typeface="Courier New" pitchFamily="49" charset="0"/>
              </a:rPr>
              <a:t>	</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extLst>
      <p:ext uri="{BB962C8B-B14F-4D97-AF65-F5344CB8AC3E}">
        <p14:creationId xmlns:p14="http://schemas.microsoft.com/office/powerpoint/2010/main" val="6552049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pa=456;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赋值456后，使</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及</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的值都成为456</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=789;</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赋值789后，使</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及*</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的值都成为789</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extLst>
      <p:ext uri="{BB962C8B-B14F-4D97-AF65-F5344CB8AC3E}">
        <p14:creationId xmlns:p14="http://schemas.microsoft.com/office/powerpoint/2010/main" val="11034288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gn="just">
              <a:spcBef>
                <a:spcPts val="0"/>
              </a:spcBef>
              <a:buNone/>
            </a:pPr>
            <a:r>
              <a:rPr lang="zh-CN" altLang="en-US" sz="2400" b="1" dirty="0">
                <a:latin typeface="Courier New" pitchFamily="49" charset="0"/>
                <a:cs typeface="Courier New" pitchFamily="49" charset="0"/>
              </a:rPr>
              <a:t>&amp;</a:t>
            </a:r>
            <a:r>
              <a:rPr lang="en-US" altLang="zh-CN" sz="2400" b="1" dirty="0">
                <a:latin typeface="Courier New" pitchFamily="49" charset="0"/>
                <a:cs typeface="Courier New" pitchFamily="49" charset="0"/>
              </a:rPr>
              <a:t>a =0x0065FDF4</a:t>
            </a:r>
          </a:p>
          <a:p>
            <a:pPr algn="just">
              <a:spcBef>
                <a:spcPts val="0"/>
              </a:spcBef>
              <a:buNone/>
            </a:pP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=0x0065FDF4</a:t>
            </a:r>
          </a:p>
          <a:p>
            <a:pPr algn="just">
              <a:spcBef>
                <a:spcPts val="0"/>
              </a:spcBef>
              <a:buNone/>
            </a:pPr>
            <a:r>
              <a:rPr lang="en-US" altLang="zh-CN" sz="2400" b="1" dirty="0">
                <a:latin typeface="Courier New" pitchFamily="49" charset="0"/>
                <a:cs typeface="Courier New" pitchFamily="49" charset="0"/>
              </a:rPr>
              <a:t>&amp;pa=0x0065FDF0</a:t>
            </a:r>
          </a:p>
          <a:p>
            <a:pPr algn="just">
              <a:spcBef>
                <a:spcPts val="0"/>
              </a:spcBef>
              <a:buNone/>
            </a:pPr>
            <a:r>
              <a:rPr lang="en-US" altLang="zh-CN" sz="2400" b="1" dirty="0">
                <a:latin typeface="Courier New" pitchFamily="49" charset="0"/>
                <a:cs typeface="Courier New" pitchFamily="49" charset="0"/>
              </a:rPr>
              <a:t>a=123</a:t>
            </a:r>
          </a:p>
          <a:p>
            <a:pPr algn="just">
              <a:spcBef>
                <a:spcPts val="0"/>
              </a:spcBef>
              <a:buNone/>
            </a:pPr>
            <a:r>
              <a:rPr lang="en-US" altLang="zh-CN" sz="2400" b="1" dirty="0">
                <a:latin typeface="Courier New" pitchFamily="49" charset="0"/>
                <a:cs typeface="Courier New" pitchFamily="49" charset="0"/>
              </a:rPr>
              <a:t>*pa=123</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=123</a:t>
            </a:r>
          </a:p>
          <a:p>
            <a:pPr algn="just">
              <a:spcBef>
                <a:spcPts val="0"/>
              </a:spcBef>
              <a:buNone/>
            </a:pPr>
            <a:r>
              <a:rPr lang="en-US" altLang="zh-CN" sz="2400" b="1" dirty="0">
                <a:latin typeface="Courier New" pitchFamily="49" charset="0"/>
                <a:cs typeface="Courier New" pitchFamily="49" charset="0"/>
              </a:rPr>
              <a:t>a=456</a:t>
            </a:r>
          </a:p>
          <a:p>
            <a:pPr algn="just">
              <a:spcBef>
                <a:spcPts val="0"/>
              </a:spcBef>
              <a:buNone/>
            </a:pPr>
            <a:r>
              <a:rPr lang="en-US" altLang="zh-CN" sz="2400" b="1" dirty="0">
                <a:latin typeface="Courier New" pitchFamily="49" charset="0"/>
                <a:cs typeface="Courier New" pitchFamily="49" charset="0"/>
              </a:rPr>
              <a:t>*pa=456</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=456</a:t>
            </a:r>
          </a:p>
          <a:p>
            <a:pPr algn="just">
              <a:spcBef>
                <a:spcPts val="0"/>
              </a:spcBef>
              <a:buNone/>
            </a:pPr>
            <a:r>
              <a:rPr lang="en-US" altLang="zh-CN" sz="2400" b="1" dirty="0">
                <a:latin typeface="Courier New" pitchFamily="49" charset="0"/>
                <a:cs typeface="Courier New" pitchFamily="49" charset="0"/>
              </a:rPr>
              <a:t>a=789</a:t>
            </a:r>
          </a:p>
          <a:p>
            <a:pPr algn="just">
              <a:spcBef>
                <a:spcPts val="0"/>
              </a:spcBef>
              <a:buNone/>
            </a:pPr>
            <a:r>
              <a:rPr lang="en-US" altLang="zh-CN" sz="2400" b="1" dirty="0">
                <a:latin typeface="Courier New" pitchFamily="49" charset="0"/>
                <a:cs typeface="Courier New" pitchFamily="49" charset="0"/>
              </a:rPr>
              <a:t>*pa=789</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=789</a:t>
            </a:r>
            <a:endParaRPr lang="zh-CN" altLang="en-US" sz="2400" b="1" dirty="0">
              <a:latin typeface="Courier New" pitchFamily="49" charset="0"/>
              <a:cs typeface="Courier New"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extLst>
      <p:ext uri="{BB962C8B-B14F-4D97-AF65-F5344CB8AC3E}">
        <p14:creationId xmlns:p14="http://schemas.microsoft.com/office/powerpoint/2010/main" val="42215057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引用类型的安全性</a:t>
            </a:r>
          </a:p>
        </p:txBody>
      </p:sp>
      <p:sp>
        <p:nvSpPr>
          <p:cNvPr id="3" name="内容占位符 2"/>
          <p:cNvSpPr>
            <a:spLocks noGrp="1"/>
          </p:cNvSpPr>
          <p:nvPr>
            <p:ph idx="1"/>
          </p:nvPr>
        </p:nvSpPr>
        <p:spPr/>
        <p:txBody>
          <a:bodyPr/>
          <a:lstStyle/>
          <a:p>
            <a:pPr>
              <a:lnSpc>
                <a:spcPct val="90000"/>
              </a:lnSpc>
            </a:pPr>
            <a:r>
              <a:rPr lang="zh-CN" altLang="en-US" dirty="0"/>
              <a:t>引用类型变量与其他类型变量不同，它没有自己的值和地址空间，只是作为另一变量的别名，在它的生存期期间两个名字绑定在一起，因此，引用类型的使用是有限制的：</a:t>
            </a:r>
          </a:p>
          <a:p>
            <a:pPr lvl="1">
              <a:lnSpc>
                <a:spcPct val="90000"/>
              </a:lnSpc>
            </a:pPr>
            <a:r>
              <a:rPr lang="zh-CN" altLang="en-US" dirty="0"/>
              <a:t>引用类型变量不能被引用；</a:t>
            </a:r>
          </a:p>
          <a:p>
            <a:pPr lvl="1">
              <a:lnSpc>
                <a:spcPct val="90000"/>
              </a:lnSpc>
            </a:pPr>
            <a:r>
              <a:rPr lang="zh-CN" altLang="en-US" dirty="0"/>
              <a:t>引用类型不能组成数组；</a:t>
            </a:r>
          </a:p>
          <a:p>
            <a:pPr lvl="1">
              <a:lnSpc>
                <a:spcPct val="90000"/>
              </a:lnSpc>
            </a:pPr>
            <a:r>
              <a:rPr lang="zh-CN" altLang="en-US" dirty="0"/>
              <a:t>引用类型不能定义指针。</a:t>
            </a:r>
          </a:p>
          <a:p>
            <a:pPr>
              <a:lnSpc>
                <a:spcPct val="90000"/>
              </a:lnSpc>
            </a:pPr>
            <a:r>
              <a:rPr lang="zh-CN" altLang="en-US" dirty="0"/>
              <a:t>正是这些限制，保证了引用的安全性，成为人们选择它取代方便灵活的指针的原因</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p:cNvSpPr>
            <a:spLocks noGrp="1"/>
          </p:cNvSpPr>
          <p:nvPr>
            <p:ph idx="1"/>
          </p:nvPr>
        </p:nvSpPr>
        <p:spPr>
          <a:xfrm>
            <a:off x="457200" y="1844824"/>
            <a:ext cx="8543956" cy="4479776"/>
          </a:xfrm>
        </p:spPr>
        <p:txBody>
          <a:bodyPr/>
          <a:lstStyle/>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&amp;&amp;ref;</a:t>
            </a: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不能出现引用的引用</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a:t>
            </a:r>
            <a:r>
              <a:rPr lang="en-US" altLang="zh-CN" sz="2800" b="1" dirty="0" err="1">
                <a:latin typeface="Courier New" pitchFamily="49" charset="0"/>
                <a:cs typeface="Courier New" pitchFamily="49" charset="0"/>
              </a:rPr>
              <a:t>refa</a:t>
            </a:r>
            <a:r>
              <a:rPr lang="en-US" altLang="zh-CN" sz="2800" b="1" dirty="0">
                <a:latin typeface="Courier New" pitchFamily="49" charset="0"/>
                <a:cs typeface="Courier New" pitchFamily="49" charset="0"/>
              </a:rPr>
              <a:t>[10];</a:t>
            </a:r>
          </a:p>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不能出现元素为引用的数组</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a:t>
            </a:r>
            <a:r>
              <a:rPr lang="en-US" altLang="zh-CN" sz="2800" b="1" dirty="0" err="1">
                <a:latin typeface="Courier New" pitchFamily="49" charset="0"/>
                <a:cs typeface="Courier New" pitchFamily="49" charset="0"/>
              </a:rPr>
              <a:t>refp</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不能使用指向引用的指针</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*pi, *&amp;</a:t>
            </a:r>
            <a:r>
              <a:rPr lang="en-US" altLang="zh-CN" sz="2800" b="1" dirty="0" err="1">
                <a:latin typeface="Courier New" pitchFamily="49" charset="0"/>
                <a:cs typeface="Courier New" pitchFamily="49" charset="0"/>
              </a:rPr>
              <a:t>pref</a:t>
            </a:r>
            <a:r>
              <a:rPr lang="en-US" altLang="zh-CN" sz="2800" b="1" dirty="0">
                <a:latin typeface="Courier New" pitchFamily="49" charset="0"/>
                <a:cs typeface="Courier New" pitchFamily="49" charset="0"/>
              </a:rPr>
              <a:t>=pi;</a:t>
            </a:r>
          </a:p>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/*OK! </a:t>
            </a:r>
            <a:r>
              <a:rPr lang="zh-CN" altLang="en-US" sz="2800" b="1" dirty="0">
                <a:solidFill>
                  <a:srgbClr val="007434"/>
                </a:solidFill>
                <a:latin typeface="Courier New" pitchFamily="49" charset="0"/>
                <a:cs typeface="Courier New" pitchFamily="49" charset="0"/>
              </a:rPr>
              <a:t>可以说明对指针的引用，将引用</a:t>
            </a:r>
            <a:r>
              <a:rPr lang="en-US" altLang="zh-CN" sz="2800" b="1" dirty="0" err="1">
                <a:solidFill>
                  <a:srgbClr val="007434"/>
                </a:solidFill>
                <a:latin typeface="Courier New" pitchFamily="49" charset="0"/>
                <a:cs typeface="Courier New" pitchFamily="49" charset="0"/>
              </a:rPr>
              <a:t>pref</a:t>
            </a:r>
            <a:r>
              <a:rPr lang="zh-CN" altLang="en-US" sz="2800" b="1" dirty="0">
                <a:solidFill>
                  <a:srgbClr val="007434"/>
                </a:solidFill>
                <a:latin typeface="Courier New" pitchFamily="49" charset="0"/>
                <a:cs typeface="Courier New" pitchFamily="49" charset="0"/>
              </a:rPr>
              <a:t>与</a:t>
            </a:r>
            <a:r>
              <a:rPr lang="en-US" altLang="zh-CN" sz="2800" b="1" dirty="0" err="1">
                <a:solidFill>
                  <a:srgbClr val="007434"/>
                </a:solidFill>
                <a:latin typeface="Courier New" pitchFamily="49" charset="0"/>
                <a:cs typeface="Courier New" pitchFamily="49" charset="0"/>
              </a:rPr>
              <a:t>int</a:t>
            </a:r>
            <a:r>
              <a:rPr lang="en-US" altLang="zh-CN" sz="2800" b="1" dirty="0">
                <a:solidFill>
                  <a:srgbClr val="007434"/>
                </a:solidFill>
                <a:latin typeface="Courier New" pitchFamily="49" charset="0"/>
                <a:cs typeface="Courier New" pitchFamily="49" charset="0"/>
              </a:rPr>
              <a:t>*</a:t>
            </a:r>
            <a:r>
              <a:rPr lang="zh-CN" altLang="en-US" sz="2800" b="1" dirty="0">
                <a:solidFill>
                  <a:srgbClr val="007434"/>
                </a:solidFill>
                <a:latin typeface="Courier New" pitchFamily="49" charset="0"/>
                <a:cs typeface="Courier New" pitchFamily="49" charset="0"/>
              </a:rPr>
              <a:t>类型的指针变量</a:t>
            </a:r>
            <a:r>
              <a:rPr lang="en-US" altLang="zh-CN" sz="2800" b="1" dirty="0">
                <a:solidFill>
                  <a:srgbClr val="007434"/>
                </a:solidFill>
                <a:latin typeface="Courier New" pitchFamily="49" charset="0"/>
                <a:cs typeface="Courier New" pitchFamily="49" charset="0"/>
              </a:rPr>
              <a:t>pi</a:t>
            </a:r>
            <a:r>
              <a:rPr lang="zh-CN" altLang="en-US" sz="2800" b="1" dirty="0">
                <a:solidFill>
                  <a:srgbClr val="007434"/>
                </a:solidFill>
                <a:latin typeface="Courier New" pitchFamily="49" charset="0"/>
                <a:cs typeface="Courier New" pitchFamily="49" charset="0"/>
              </a:rPr>
              <a:t>进行了绑定</a:t>
            </a:r>
            <a:r>
              <a:rPr lang="en-US" altLang="zh-CN" sz="2800" b="1" dirty="0">
                <a:solidFill>
                  <a:srgbClr val="007434"/>
                </a:solidFill>
                <a:latin typeface="Courier New" pitchFamily="49" charset="0"/>
                <a:cs typeface="Courier New" pitchFamily="49" charset="0"/>
              </a:rPr>
              <a:t>*/</a:t>
            </a:r>
            <a:endParaRPr lang="zh-CN" altLang="en-US" sz="2800" b="1" dirty="0">
              <a:solidFill>
                <a:srgbClr val="007434"/>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第六章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anose="02010601030101010101" pitchFamily="2" charset="-122"/>
              </a:rPr>
              <a:t>计算机学院</a:t>
            </a:r>
            <a:r>
              <a:rPr lang="en-US" altLang="zh-CN" sz="1600" dirty="0">
                <a:solidFill>
                  <a:schemeClr val="bg1"/>
                </a:solidFill>
                <a:latin typeface="+mn-lt"/>
                <a:ea typeface="方正姚体" panose="02010601030101010101" pitchFamily="2" charset="-122"/>
              </a:rPr>
              <a:t>&amp;</a:t>
            </a:r>
            <a:r>
              <a:rPr lang="zh-CN" altLang="en-US" sz="1600" dirty="0">
                <a:solidFill>
                  <a:schemeClr val="bg1"/>
                </a:solidFill>
                <a:latin typeface="+mn-lt"/>
                <a:ea typeface="方正姚体" panose="02010601030101010101"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extLst>
      <p:ext uri="{BB962C8B-B14F-4D97-AF65-F5344CB8AC3E}">
        <p14:creationId xmlns:p14="http://schemas.microsoft.com/office/powerpoint/2010/main" val="3262818686"/>
      </p:ext>
    </p:extLst>
  </p:cSld>
  <p:clrMapOvr>
    <a:masterClrMapping/>
  </p:clrMapOvr>
  <p:transition/>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7694</Words>
  <Application>Microsoft Office PowerPoint</Application>
  <PresentationFormat>全屏显示(4:3)</PresentationFormat>
  <Paragraphs>1556</Paragraphs>
  <Slides>95</Slides>
  <Notes>15</Notes>
  <HiddenSlides>0</HiddenSlides>
  <MMClips>0</MMClips>
  <ScaleCrop>false</ScaleCrop>
  <HeadingPairs>
    <vt:vector size="4" baseType="variant">
      <vt:variant>
        <vt:lpstr>主题</vt:lpstr>
      </vt:variant>
      <vt:variant>
        <vt:i4>1</vt:i4>
      </vt:variant>
      <vt:variant>
        <vt:lpstr>幻灯片标题</vt:lpstr>
      </vt:variant>
      <vt:variant>
        <vt:i4>95</vt:i4>
      </vt:variant>
    </vt:vector>
  </HeadingPairs>
  <TitlesOfParts>
    <vt:vector size="96" baseType="lpstr">
      <vt:lpstr>Office 主题</vt:lpstr>
      <vt:lpstr>第六章 指针、引用与动态内存分配</vt:lpstr>
      <vt:lpstr>PowerPoint 演示文稿</vt:lpstr>
      <vt:lpstr>PowerPoint 演示文稿</vt:lpstr>
      <vt:lpstr>初识指针</vt:lpstr>
      <vt:lpstr>初识指针</vt:lpstr>
      <vt:lpstr>PowerPoint 演示文稿</vt:lpstr>
      <vt:lpstr>指针的基本概念</vt:lpstr>
      <vt:lpstr>指针的基本概念</vt:lpstr>
      <vt:lpstr>指针的引入</vt:lpstr>
      <vt:lpstr>指针变量的说明</vt:lpstr>
      <vt:lpstr>指针类型的说明</vt:lpstr>
      <vt:lpstr>指针类型的初始化</vt:lpstr>
      <vt:lpstr>指针类型的初始化</vt:lpstr>
      <vt:lpstr>指针变量的赋值</vt:lpstr>
      <vt:lpstr>PowerPoint 演示文稿</vt:lpstr>
      <vt:lpstr>指针变量的运算</vt:lpstr>
      <vt:lpstr>指针变量的运算</vt:lpstr>
      <vt:lpstr>指针变量的运算</vt:lpstr>
      <vt:lpstr>指针变量的运算</vt:lpstr>
      <vt:lpstr>指针变量的运算</vt:lpstr>
      <vt:lpstr>PowerPoint 演示文稿</vt:lpstr>
      <vt:lpstr>PowerPoint 演示文稿</vt:lpstr>
      <vt:lpstr>指针变量的运算</vt:lpstr>
      <vt:lpstr>指针变量的运算</vt:lpstr>
      <vt:lpstr>PowerPoint 演示文稿</vt:lpstr>
      <vt:lpstr>PowerPoint 演示文稿</vt:lpstr>
      <vt:lpstr>PowerPoint 演示文稿</vt:lpstr>
      <vt:lpstr>PowerPoint 演示文稿</vt:lpstr>
      <vt:lpstr>指针常量</vt:lpstr>
      <vt:lpstr>常量指针</vt:lpstr>
      <vt:lpstr>PowerPoint 演示文稿</vt:lpstr>
      <vt:lpstr>指向一维数组元素的指针</vt:lpstr>
      <vt:lpstr>指向一维数组元素的指针</vt:lpstr>
      <vt:lpstr>指向一维数组元素的指针</vt:lpstr>
      <vt:lpstr>PowerPoint 演示文稿</vt:lpstr>
      <vt:lpstr>访问一维数组元素的方式</vt:lpstr>
      <vt:lpstr>访问一维数组元素的方式</vt:lpstr>
      <vt:lpstr>指向二维数组元素的指针</vt:lpstr>
      <vt:lpstr>指向数组的指针</vt:lpstr>
      <vt:lpstr>指向数组的指针</vt:lpstr>
      <vt:lpstr>指向数组的指针</vt:lpstr>
      <vt:lpstr>指向数组的指针</vt:lpstr>
      <vt:lpstr>指向数组的指针</vt:lpstr>
      <vt:lpstr>指向数组的指针</vt:lpstr>
      <vt:lpstr>指向数组的指针</vt:lpstr>
      <vt:lpstr>指向数组的指针</vt:lpstr>
      <vt:lpstr>指针数组</vt:lpstr>
      <vt:lpstr>指针数组</vt:lpstr>
      <vt:lpstr>设A为整型二维数组，将A赋值给一维数组指针pa</vt:lpstr>
      <vt:lpstr>PowerPoint 演示文稿</vt:lpstr>
      <vt:lpstr>练习6.1</vt:lpstr>
      <vt:lpstr>多重指针</vt:lpstr>
      <vt:lpstr>多重指针</vt:lpstr>
      <vt:lpstr>多重指针</vt:lpstr>
      <vt:lpstr>PowerPoint 演示文稿</vt:lpstr>
      <vt:lpstr>二重指针与数组的关系</vt:lpstr>
      <vt:lpstr>字符指针</vt:lpstr>
      <vt:lpstr>字符指针</vt:lpstr>
      <vt:lpstr>字符指针</vt:lpstr>
      <vt:lpstr>PowerPoint 演示文稿</vt:lpstr>
      <vt:lpstr>字符指针数组</vt:lpstr>
      <vt:lpstr>PowerPoint 演示文稿</vt:lpstr>
      <vt:lpstr>PowerPoint 演示文稿</vt:lpstr>
      <vt:lpstr>PowerPoint 演示文稿</vt:lpstr>
      <vt:lpstr>字符指针做参数的字符串处理函数</vt:lpstr>
      <vt:lpstr>PowerPoint 演示文稿</vt:lpstr>
      <vt:lpstr>练习6.2</vt:lpstr>
      <vt:lpstr>PowerPoint 演示文稿</vt:lpstr>
      <vt:lpstr>PowerPoint 演示文稿</vt:lpstr>
      <vt:lpstr>动态内存分配的含义</vt:lpstr>
      <vt:lpstr>动态内存分配的含义</vt:lpstr>
      <vt:lpstr>动态内存分配运算符</vt:lpstr>
      <vt:lpstr>动态变量</vt:lpstr>
      <vt:lpstr>一维动态数组</vt:lpstr>
      <vt:lpstr>PowerPoint 演示文稿</vt:lpstr>
      <vt:lpstr>PowerPoint 演示文稿</vt:lpstr>
      <vt:lpstr>二维动态数组</vt:lpstr>
      <vt:lpstr>PowerPoint 演示文稿</vt:lpstr>
      <vt:lpstr>PowerPoint 演示文稿</vt:lpstr>
      <vt:lpstr>PowerPoint 演示文稿</vt:lpstr>
      <vt:lpstr>动态内存回收机制</vt:lpstr>
      <vt:lpstr>PowerPoint 演示文稿</vt:lpstr>
      <vt:lpstr>动态内存地址的保护</vt:lpstr>
      <vt:lpstr>PowerPoint 演示文稿</vt:lpstr>
      <vt:lpstr>引用的含义</vt:lpstr>
      <vt:lpstr>引用变量</vt:lpstr>
      <vt:lpstr>引用与指针的区别</vt:lpstr>
      <vt:lpstr>引用与指针的区别</vt:lpstr>
      <vt:lpstr>引用与指针的区别</vt:lpstr>
      <vt:lpstr>PowerPoint 演示文稿</vt:lpstr>
      <vt:lpstr>PowerPoint 演示文稿</vt:lpstr>
      <vt:lpstr>PowerPoint 演示文稿</vt:lpstr>
      <vt:lpstr>引用类型的安全性</vt:lpstr>
      <vt:lpstr>【举例】</vt:lpstr>
      <vt:lpstr>第六章 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2019-11-04T03:41:18Z</dcterms:modified>
</cp:coreProperties>
</file>