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257" r:id="rId4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7" y="2"/>
            <a:ext cx="140967" cy="962147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7" y="6617464"/>
            <a:ext cx="140967" cy="240536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image" Target="../media/image3.png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0" y="152248"/>
            <a:ext cx="12192000" cy="103125"/>
          </a:xfrm>
          <a:prstGeom prst="rect">
            <a:avLst/>
          </a:prstGeom>
          <a:solidFill>
            <a:srgbClr val="07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4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754876"/>
            <a:ext cx="12192000" cy="103125"/>
          </a:xfrm>
          <a:prstGeom prst="rect">
            <a:avLst/>
          </a:prstGeom>
          <a:solidFill>
            <a:srgbClr val="07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4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0880" y="1131570"/>
            <a:ext cx="10640695" cy="4594860"/>
            <a:chOff x="2053" y="1671"/>
            <a:chExt cx="15418" cy="6413"/>
          </a:xfrm>
        </p:grpSpPr>
        <p:grpSp>
          <p:nvGrpSpPr>
            <p:cNvPr id="12" name="组合 11"/>
            <p:cNvGrpSpPr/>
            <p:nvPr/>
          </p:nvGrpSpPr>
          <p:grpSpPr>
            <a:xfrm>
              <a:off x="2053" y="1671"/>
              <a:ext cx="15418" cy="6413"/>
              <a:chOff x="468114" y="863972"/>
              <a:chExt cx="8064896" cy="324036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161060" y="1556389"/>
                <a:ext cx="6840760" cy="2016224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68114" y="863972"/>
                <a:ext cx="360040" cy="360040"/>
              </a:xfrm>
              <a:prstGeom prst="rect">
                <a:avLst/>
              </a:prstGeom>
              <a:solidFill>
                <a:srgbClr val="075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72170" y="1368028"/>
                <a:ext cx="360040" cy="360040"/>
              </a:xfrm>
              <a:prstGeom prst="rect">
                <a:avLst/>
              </a:prstGeom>
              <a:solidFill>
                <a:srgbClr val="075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668914" y="3240236"/>
                <a:ext cx="360040" cy="360040"/>
              </a:xfrm>
              <a:prstGeom prst="rect">
                <a:avLst/>
              </a:prstGeom>
              <a:solidFill>
                <a:srgbClr val="075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2970" y="3744292"/>
                <a:ext cx="360040" cy="360040"/>
              </a:xfrm>
              <a:prstGeom prst="rect">
                <a:avLst/>
              </a:prstGeom>
              <a:solidFill>
                <a:srgbClr val="075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12130" y="1007988"/>
                <a:ext cx="504056" cy="504056"/>
              </a:xfrm>
              <a:prstGeom prst="rect">
                <a:avLst/>
              </a:prstGeom>
              <a:solidFill>
                <a:srgbClr val="075F9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812930" y="3384252"/>
                <a:ext cx="504056" cy="504056"/>
              </a:xfrm>
              <a:prstGeom prst="rect">
                <a:avLst/>
              </a:prstGeom>
              <a:solidFill>
                <a:srgbClr val="075F9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016052" y="1063052"/>
                <a:ext cx="5232401" cy="13708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844378" y="1358736"/>
                <a:ext cx="171772" cy="339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zh-CN" altLang="en-US" dirty="0">
                  <a:solidFill>
                    <a:srgbClr val="075F9B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3154" y="4778"/>
              <a:ext cx="9158" cy="2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54" y="3859"/>
              <a:ext cx="13261" cy="85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en-US" altLang="zh-CN" sz="34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Times New Roman" panose="02020603050405020304" charset="0"/>
                  <a:cs typeface="Times New Roman" panose="02020603050405020304" charset="0"/>
                </a:rPr>
                <a:t>2021 </a:t>
              </a:r>
              <a:r>
                <a:rPr lang="zh-CN" altLang="en-US" sz="34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Times New Roman" panose="02020603050405020304" charset="0"/>
                  <a:cs typeface="Times New Roman" panose="02020603050405020304" charset="0"/>
                </a:rPr>
                <a:t>Week Report</a:t>
              </a:r>
              <a:endParaRPr lang="zh-CN" altLang="en-US" sz="34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78" y="5214"/>
              <a:ext cx="12939" cy="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r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tx2">
                      <a:lumMod val="50000"/>
                    </a:schemeClr>
                  </a:solidFill>
                </a:rPr>
                <a:t>  Lingyu Zhu	</a:t>
              </a:r>
              <a:endParaRPr lang="en-US" altLang="zh-CN">
                <a:solidFill>
                  <a:schemeClr val="tx2">
                    <a:lumMod val="50000"/>
                  </a:schemeClr>
                </a:solidFill>
              </a:endParaRPr>
            </a:p>
            <a:p>
              <a:pPr indent="0" algn="r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tx2">
                      <a:lumMod val="50000"/>
                    </a:schemeClr>
                  </a:solidFill>
                </a:rPr>
                <a:t>   2021.5.20	</a:t>
              </a:r>
              <a:endParaRPr lang="en-US" altLang="zh-CN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0" y="152248"/>
            <a:ext cx="12192000" cy="103125"/>
          </a:xfrm>
          <a:prstGeom prst="rect">
            <a:avLst/>
          </a:prstGeom>
          <a:solidFill>
            <a:srgbClr val="07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4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754876"/>
            <a:ext cx="12192000" cy="103125"/>
          </a:xfrm>
          <a:prstGeom prst="rect">
            <a:avLst/>
          </a:prstGeom>
          <a:solidFill>
            <a:srgbClr val="07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4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98644" y="6385544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2465" y="446405"/>
            <a:ext cx="113398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数据来源网站</a:t>
            </a:r>
            <a:endParaRPr lang="zh-CN" altLang="en-US" sz="24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35638" t="13447" r="35886" b="18938"/>
          <a:stretch>
            <a:fillRect/>
          </a:stretch>
        </p:blipFill>
        <p:spPr>
          <a:xfrm>
            <a:off x="0" y="987425"/>
            <a:ext cx="4340225" cy="558292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356735" y="537845"/>
            <a:ext cx="7766685" cy="6076315"/>
            <a:chOff x="6835" y="847"/>
            <a:chExt cx="12339" cy="9569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rcRect l="354" t="16135" r="57170" b="50090"/>
            <a:stretch>
              <a:fillRect/>
            </a:stretch>
          </p:blipFill>
          <p:spPr>
            <a:xfrm>
              <a:off x="6941" y="847"/>
              <a:ext cx="12233" cy="526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rcRect l="191" t="47718" r="86392" b="29577"/>
            <a:stretch>
              <a:fillRect/>
            </a:stretch>
          </p:blipFill>
          <p:spPr>
            <a:xfrm>
              <a:off x="6835" y="6116"/>
              <a:ext cx="3864" cy="354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6"/>
            <a:srcRect l="191" t="93961" r="86392" b="4071"/>
            <a:stretch>
              <a:fillRect/>
            </a:stretch>
          </p:blipFill>
          <p:spPr>
            <a:xfrm>
              <a:off x="6835" y="10109"/>
              <a:ext cx="3864" cy="30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6"/>
            <a:srcRect l="191" t="82596" r="86392" b="15526"/>
            <a:stretch>
              <a:fillRect/>
            </a:stretch>
          </p:blipFill>
          <p:spPr>
            <a:xfrm>
              <a:off x="6835" y="9750"/>
              <a:ext cx="3864" cy="293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rcRect t="15885" r="76219" b="61436"/>
          <a:stretch>
            <a:fillRect/>
          </a:stretch>
        </p:blipFill>
        <p:spPr>
          <a:xfrm>
            <a:off x="7774305" y="3645535"/>
            <a:ext cx="4349115" cy="224663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0" y="152248"/>
            <a:ext cx="12192000" cy="103125"/>
          </a:xfrm>
          <a:prstGeom prst="rect">
            <a:avLst/>
          </a:prstGeom>
          <a:solidFill>
            <a:srgbClr val="07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4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754876"/>
            <a:ext cx="12192000" cy="103125"/>
          </a:xfrm>
          <a:prstGeom prst="rect">
            <a:avLst/>
          </a:prstGeom>
          <a:solidFill>
            <a:srgbClr val="07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4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98644" y="6385544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2465" y="446405"/>
            <a:ext cx="113398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目前数据格式</a:t>
            </a:r>
            <a:endParaRPr lang="zh-CN" altLang="en-US" sz="24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000" y="3877945"/>
            <a:ext cx="46031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dialog</a:t>
            </a:r>
            <a:r>
              <a:rPr lang="en-US" altLang="zh-CN"/>
              <a:t>_</a:t>
            </a:r>
            <a:r>
              <a:rPr lang="zh-CN" altLang="en-US"/>
              <a:t>id                </a:t>
            </a:r>
            <a:endParaRPr lang="zh-CN" altLang="en-US"/>
          </a:p>
          <a:p>
            <a:r>
              <a:rPr lang="zh-CN" altLang="en-US"/>
              <a:t>category</a:t>
            </a:r>
            <a:r>
              <a:rPr lang="en-US" altLang="zh-CN"/>
              <a:t>[id, name]</a:t>
            </a:r>
            <a:endParaRPr lang="zh-CN" altLang="en-US"/>
          </a:p>
          <a:p>
            <a:r>
              <a:rPr lang="zh-CN" altLang="en-US"/>
              <a:t>emotion</a:t>
            </a:r>
            <a:endParaRPr lang="zh-CN" altLang="en-US"/>
          </a:p>
          <a:p>
            <a:r>
              <a:rPr lang="zh-CN" altLang="en-US"/>
              <a:t>turns_number                </a:t>
            </a:r>
            <a:endParaRPr lang="zh-CN" altLang="en-US"/>
          </a:p>
          <a:p>
            <a:r>
              <a:rPr lang="en-US" altLang="zh-CN"/>
              <a:t>utter[</a:t>
            </a:r>
            <a:r>
              <a:rPr lang="zh-CN" altLang="en-US"/>
              <a:t>speak</a:t>
            </a:r>
            <a:r>
              <a:rPr lang="en-US" altLang="zh-CN"/>
              <a:t>er</a:t>
            </a:r>
            <a:r>
              <a:rPr lang="zh-CN" altLang="en-US"/>
              <a:t>_id</a:t>
            </a:r>
            <a:r>
              <a:rPr lang="en-US" altLang="zh-CN"/>
              <a:t>, </a:t>
            </a:r>
            <a:r>
              <a:rPr lang="zh-CN" altLang="en-US"/>
              <a:t>speak</a:t>
            </a:r>
            <a:r>
              <a:rPr lang="en-US" altLang="zh-CN"/>
              <a:t>er</a:t>
            </a:r>
            <a:r>
              <a:rPr lang="zh-CN" altLang="en-US"/>
              <a:t>_name</a:t>
            </a:r>
            <a:r>
              <a:rPr lang="en-US" altLang="zh-CN">
                <a:sym typeface="+mn-ea"/>
              </a:rPr>
              <a:t>, </a:t>
            </a:r>
            <a:r>
              <a:rPr lang="zh-CN" altLang="en-US"/>
              <a:t>content</a:t>
            </a:r>
            <a:r>
              <a:rPr lang="en-US" altLang="zh-CN"/>
              <a:t>]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-3" t="23724" r="68878" b="10333"/>
          <a:stretch>
            <a:fillRect/>
          </a:stretch>
        </p:blipFill>
        <p:spPr>
          <a:xfrm>
            <a:off x="5311775" y="264160"/>
            <a:ext cx="5563235" cy="63842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5590" y="1755140"/>
            <a:ext cx="5253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</a:t>
            </a:r>
            <a:r>
              <a:rPr lang="en-US" altLang="zh-CN"/>
              <a:t>npy</a:t>
            </a:r>
            <a:r>
              <a:rPr lang="zh-CN" altLang="en-US"/>
              <a:t>是一个对话数据</a:t>
            </a:r>
            <a:endParaRPr lang="zh-CN" altLang="en-US"/>
          </a:p>
          <a:p>
            <a:r>
              <a:rPr lang="zh-CN" altLang="en-US"/>
              <a:t>每个</a:t>
            </a:r>
            <a:r>
              <a:rPr lang="en-US" altLang="zh-CN"/>
              <a:t>json</a:t>
            </a:r>
            <a:r>
              <a:rPr lang="zh-CN" altLang="en-US"/>
              <a:t>是爬取</a:t>
            </a:r>
            <a:r>
              <a:rPr lang="en-US" altLang="zh-CN"/>
              <a:t>500</a:t>
            </a:r>
            <a:r>
              <a:rPr lang="zh-CN" altLang="en-US"/>
              <a:t>条记录，筛去小于</a:t>
            </a:r>
            <a:r>
              <a:rPr lang="en-US" altLang="zh-CN"/>
              <a:t>3</a:t>
            </a:r>
            <a:r>
              <a:rPr lang="zh-CN" altLang="en-US"/>
              <a:t>人对话剩余的对话</a:t>
            </a:r>
            <a:endParaRPr lang="zh-CN" altLang="en-US"/>
          </a:p>
          <a:p>
            <a:r>
              <a:rPr lang="en-US" altLang="zh-CN"/>
              <a:t>npy</a:t>
            </a:r>
            <a:r>
              <a:rPr lang="zh-CN" altLang="en-US"/>
              <a:t>和</a:t>
            </a:r>
            <a:r>
              <a:rPr lang="en-US" altLang="zh-CN"/>
              <a:t>json</a:t>
            </a:r>
            <a:r>
              <a:rPr lang="zh-CN" altLang="en-US"/>
              <a:t>数据是完全相同的，你用哪个都行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0" y="152248"/>
            <a:ext cx="12192000" cy="103125"/>
          </a:xfrm>
          <a:prstGeom prst="rect">
            <a:avLst/>
          </a:prstGeom>
          <a:solidFill>
            <a:srgbClr val="07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4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754876"/>
            <a:ext cx="12192000" cy="103125"/>
          </a:xfrm>
          <a:prstGeom prst="rect">
            <a:avLst/>
          </a:prstGeom>
          <a:solidFill>
            <a:srgbClr val="075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4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98644" y="6385544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>
                <a:solidFill>
                  <a:schemeClr val="accent1"/>
                </a:solidFill>
              </a:rPr>
              <a:t>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2465" y="446405"/>
            <a:ext cx="113398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ym typeface="+mn-ea"/>
              </a:rPr>
              <a:t>Data Collection</a:t>
            </a:r>
            <a:endParaRPr lang="en-US" sz="2400" b="1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0050" y="1391920"/>
            <a:ext cx="85185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筛选</a:t>
            </a:r>
            <a:endParaRPr lang="en-US" altLang="zh-CN" b="1"/>
          </a:p>
          <a:p>
            <a:pPr algn="l"/>
            <a:r>
              <a:rPr lang="en-US" altLang="zh-CN"/>
              <a:t>1.</a:t>
            </a:r>
            <a:r>
              <a:rPr lang="zh-CN" altLang="en-US"/>
              <a:t>选择只有表情和英文字符的对话（unicode范围）</a:t>
            </a:r>
            <a:r>
              <a:rPr lang="en-US" altLang="zh-CN"/>
              <a:t>——</a:t>
            </a:r>
            <a:r>
              <a:rPr lang="zh-CN" altLang="en-US"/>
              <a:t>过滤</a:t>
            </a:r>
            <a:r>
              <a:rPr lang="zh-CN" altLang="en-US"/>
              <a:t>出现的其他语言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>
                <a:sym typeface="+mn-ea"/>
              </a:rPr>
              <a:t>计算除表情之外的句子长度，</a:t>
            </a:r>
            <a:r>
              <a:rPr lang="zh-CN" altLang="en-US"/>
              <a:t>筛选掉长度</a:t>
            </a:r>
            <a:r>
              <a:rPr lang="en-US" altLang="zh-CN"/>
              <a:t>2-100</a:t>
            </a:r>
            <a:r>
              <a:rPr lang="zh-CN" altLang="en-US"/>
              <a:t>之外的</a:t>
            </a:r>
            <a:r>
              <a:rPr lang="en-US" altLang="zh-CN"/>
              <a:t>utterance</a:t>
            </a:r>
            <a:r>
              <a:rPr lang="zh-CN" altLang="en-US"/>
              <a:t>和此时不少于</a:t>
            </a:r>
            <a:r>
              <a:rPr lang="en-US" altLang="zh-CN"/>
              <a:t>3</a:t>
            </a:r>
            <a:r>
              <a:rPr lang="zh-CN" altLang="en-US"/>
              <a:t>个人的对话（两人的对话可以单独存储）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每个</a:t>
            </a:r>
            <a:r>
              <a:rPr lang="en-US" altLang="zh-CN"/>
              <a:t>category</a:t>
            </a:r>
            <a:r>
              <a:rPr lang="zh-CN" altLang="en-US"/>
              <a:t>和每个</a:t>
            </a:r>
            <a:r>
              <a:rPr lang="en-US" altLang="zh-CN"/>
              <a:t>emotion</a:t>
            </a:r>
            <a:r>
              <a:rPr lang="zh-CN" altLang="en-US"/>
              <a:t>的数据量（筛选）</a:t>
            </a:r>
            <a:endParaRPr lang="zh-CN" altLang="en-US"/>
          </a:p>
          <a:p>
            <a:pPr algn="l"/>
            <a:r>
              <a:rPr lang="en-US" altLang="zh-CN"/>
              <a:t>4.</a:t>
            </a:r>
            <a:r>
              <a:rPr lang="zh-CN" altLang="en-US"/>
              <a:t>判断每句话的情感与标记是否对应（预训练模型</a:t>
            </a:r>
            <a:r>
              <a:rPr lang="en-US" altLang="zh-CN"/>
              <a:t>/</a:t>
            </a:r>
            <a:r>
              <a:rPr lang="zh-CN" altLang="en-US"/>
              <a:t>情感词典）</a:t>
            </a:r>
            <a:endParaRPr lang="en-US" altLang="zh-CN"/>
          </a:p>
          <a:p>
            <a:pPr algn="l"/>
            <a:r>
              <a:rPr lang="en-US" altLang="zh-CN"/>
              <a:t>5.</a:t>
            </a:r>
            <a:r>
              <a:rPr lang="zh-CN" altLang="en-US"/>
              <a:t>计算同情心</a:t>
            </a:r>
            <a:endParaRPr lang="zh-CN" altLang="en-US"/>
          </a:p>
          <a:p>
            <a:pPr algn="l"/>
            <a:r>
              <a:rPr lang="en-US" altLang="zh-CN"/>
              <a:t>（A Computational Approach to Understanding Empathy Expressed in Text-Based Mental Health Support. In EMNLP. 2020）</a:t>
            </a:r>
            <a:endParaRPr lang="en-US" altLang="zh-CN"/>
          </a:p>
          <a:p>
            <a:pPr algn="l"/>
            <a:r>
              <a:rPr lang="en-US" altLang="zh-CN"/>
              <a:t>6.</a:t>
            </a:r>
            <a:r>
              <a:rPr lang="zh-CN" altLang="en-US">
                <a:sym typeface="+mn-ea"/>
              </a:rPr>
              <a:t>删除敏感词汇（歧视、涉及严重疾病）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70050" y="4549775"/>
            <a:ext cx="2468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数据处理</a:t>
            </a:r>
            <a:endParaRPr lang="en-US" altLang="zh-CN" b="1"/>
          </a:p>
          <a:p>
            <a:r>
              <a:rPr lang="en-US" altLang="zh-CN"/>
              <a:t>1.</a:t>
            </a:r>
            <a:r>
              <a:rPr lang="zh-CN" altLang="en-US"/>
              <a:t>单词正规化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表情与</a:t>
            </a:r>
            <a:r>
              <a:rPr lang="en-US" altLang="zh-CN"/>
              <a:t>utterance</a:t>
            </a:r>
            <a:r>
              <a:rPr lang="zh-CN" altLang="en-US"/>
              <a:t>分开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70050" y="5790565"/>
            <a:ext cx="37280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分词</a:t>
            </a:r>
            <a:endParaRPr lang="zh-CN" altLang="en-US" b="1"/>
          </a:p>
          <a:p>
            <a:r>
              <a:rPr lang="zh-CN" altLang="en-US"/>
              <a:t>NLTK、StanfordCoreNLP、SpaCy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8792,&quot;width&quot;:6835}"/>
</p:tagLst>
</file>

<file path=ppt/tags/tag64.xml><?xml version="1.0" encoding="utf-8"?>
<p:tagLst xmlns:p="http://schemas.openxmlformats.org/presentationml/2006/main">
  <p:tag name="KSO_WM_UNIT_PLACING_PICTURE_USER_VIEWPORT" val="{&quot;height&quot;:5269,&quot;width&quot;:12233}"/>
</p:tagLst>
</file>

<file path=ppt/tags/tag65.xml><?xml version="1.0" encoding="utf-8"?>
<p:tagLst xmlns:p="http://schemas.openxmlformats.org/presentationml/2006/main">
  <p:tag name="KSO_WM_UNIT_PLACING_PICTURE_USER_VIEWPORT" val="{&quot;height&quot;:7575,&quot;width&quot;:3864}"/>
</p:tagLst>
</file>

<file path=ppt/tags/tag66.xml><?xml version="1.0" encoding="utf-8"?>
<p:tagLst xmlns:p="http://schemas.openxmlformats.org/presentationml/2006/main">
  <p:tag name="KSO_WM_UNIT_PLACING_PICTURE_USER_VIEWPORT" val="{&quot;height&quot;:7575,&quot;width&quot;:3864}"/>
</p:tagLst>
</file>

<file path=ppt/tags/tag67.xml><?xml version="1.0" encoding="utf-8"?>
<p:tagLst xmlns:p="http://schemas.openxmlformats.org/presentationml/2006/main">
  <p:tag name="KSO_WM_UNIT_PLACING_PICTURE_USER_VIEWPORT" val="{&quot;height&quot;:7575,&quot;width&quot;:3864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WPS 演示</Application>
  <PresentationFormat>宽屏</PresentationFormat>
  <Paragraphs>43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inpin heiti</vt:lpstr>
      <vt:lpstr>Calibri</vt:lpstr>
      <vt:lpstr>Arial Unicode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逍遥君意</cp:lastModifiedBy>
  <cp:revision>168</cp:revision>
  <dcterms:created xsi:type="dcterms:W3CDTF">2019-06-19T02:08:00Z</dcterms:created>
  <dcterms:modified xsi:type="dcterms:W3CDTF">2021-05-20T12:13:15Z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28E1A538191448FD96442502568CFEBC</vt:lpwstr>
  </property>
</Properties>
</file>