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6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8" r:id="rId2"/>
    <p:sldId id="257" r:id="rId3"/>
    <p:sldId id="259" r:id="rId4"/>
    <p:sldId id="261" r:id="rId5"/>
    <p:sldId id="262" r:id="rId6"/>
    <p:sldId id="264" r:id="rId7"/>
    <p:sldId id="265" r:id="rId8"/>
    <p:sldId id="266" r:id="rId9"/>
    <p:sldId id="267" r:id="rId10"/>
    <p:sldId id="268" r:id="rId11"/>
    <p:sldId id="269" r:id="rId12"/>
    <p:sldId id="270" r:id="rId13"/>
    <p:sldId id="271" r:id="rId14"/>
    <p:sldId id="272" r:id="rId15"/>
    <p:sldId id="273" r:id="rId16"/>
    <p:sldId id="27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40" d="100"/>
          <a:sy n="40" d="100"/>
        </p:scale>
        <p:origin x="29" y="1171"/>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2021/6/9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644002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203178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89511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59964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3668266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717030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830358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119432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807255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808517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365088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872230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9902461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2021/6/9</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2021/6/9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2021/6/9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grpSp>
        <p:nvGrpSpPr>
          <p:cNvPr id="2" name="组合 1"/>
          <p:cNvGrpSpPr/>
          <p:nvPr userDrawn="1"/>
        </p:nvGrpSpPr>
        <p:grpSpPr>
          <a:xfrm>
            <a:off x="375367" y="2"/>
            <a:ext cx="140967" cy="962147"/>
            <a:chOff x="281524" y="0"/>
            <a:chExt cx="105725" cy="721610"/>
          </a:xfrm>
          <a:solidFill>
            <a:srgbClr val="1A7BAE"/>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7" name="组合 6"/>
          <p:cNvGrpSpPr/>
          <p:nvPr userDrawn="1"/>
        </p:nvGrpSpPr>
        <p:grpSpPr>
          <a:xfrm rot="10800000">
            <a:off x="11735677" y="6617464"/>
            <a:ext cx="140967" cy="240536"/>
            <a:chOff x="281524" y="0"/>
            <a:chExt cx="105725" cy="721610"/>
          </a:xfrm>
          <a:solidFill>
            <a:srgbClr val="1A7BAE"/>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2021/6/9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2021/6/9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2021/6/9</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2021/6/9</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2021/6/9</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2021/6/9</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2021/6/9</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2021/6/9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5"/>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6"/>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7"/>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2021/6/9</a:t>
            </a:fld>
            <a:endParaRPr lang="zh-CN" altLang="en-US"/>
          </a:p>
        </p:txBody>
      </p:sp>
      <p:sp>
        <p:nvSpPr>
          <p:cNvPr id="5" name="页脚占位符 4"/>
          <p:cNvSpPr>
            <a:spLocks noGrp="1"/>
          </p:cNvSpPr>
          <p:nvPr>
            <p:ph type="ftr" sz="quarter" idx="3"/>
            <p:custDataLst>
              <p:tags r:id="rId18"/>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9"/>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4"/>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www/"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6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52248"/>
            <a:ext cx="12192000" cy="103125"/>
          </a:xfrm>
          <a:prstGeom prst="rect">
            <a:avLst/>
          </a:prstGeom>
          <a:solidFill>
            <a:srgbClr val="075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40">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 name="矩形 22"/>
          <p:cNvSpPr/>
          <p:nvPr/>
        </p:nvSpPr>
        <p:spPr>
          <a:xfrm>
            <a:off x="0" y="6754876"/>
            <a:ext cx="12192000" cy="103125"/>
          </a:xfrm>
          <a:prstGeom prst="rect">
            <a:avLst/>
          </a:prstGeom>
          <a:solidFill>
            <a:srgbClr val="075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40">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文本框 5"/>
          <p:cNvSpPr txBox="1"/>
          <p:nvPr/>
        </p:nvSpPr>
        <p:spPr>
          <a:xfrm>
            <a:off x="11398644" y="6385544"/>
            <a:ext cx="309880" cy="368300"/>
          </a:xfrm>
          <a:prstGeom prst="rect">
            <a:avLst/>
          </a:prstGeom>
          <a:noFill/>
        </p:spPr>
        <p:txBody>
          <a:bodyPr wrap="none" rtlCol="0">
            <a:spAutoFit/>
          </a:bodyPr>
          <a:lstStyle/>
          <a:p>
            <a:r>
              <a:rPr lang="en-US" dirty="0">
                <a:solidFill>
                  <a:schemeClr val="accent1"/>
                </a:solidFill>
              </a:rPr>
              <a:t>1</a:t>
            </a:r>
          </a:p>
        </p:txBody>
      </p:sp>
      <p:sp>
        <p:nvSpPr>
          <p:cNvPr id="10" name="文本框 9"/>
          <p:cNvSpPr txBox="1"/>
          <p:nvPr/>
        </p:nvSpPr>
        <p:spPr>
          <a:xfrm>
            <a:off x="672465" y="446405"/>
            <a:ext cx="11339830" cy="460375"/>
          </a:xfrm>
          <a:prstGeom prst="rect">
            <a:avLst/>
          </a:prstGeom>
          <a:noFill/>
        </p:spPr>
        <p:txBody>
          <a:bodyPr wrap="square" rtlCol="0" anchor="t">
            <a:spAutoFit/>
          </a:bodyPr>
          <a:lstStyle/>
          <a:p>
            <a:r>
              <a:rPr lang="en-US" sz="2400" b="1">
                <a:sym typeface="+mn-ea"/>
              </a:rPr>
              <a:t>Data Collection</a:t>
            </a:r>
          </a:p>
        </p:txBody>
      </p:sp>
      <p:sp>
        <p:nvSpPr>
          <p:cNvPr id="2" name="文本框 1"/>
          <p:cNvSpPr txBox="1"/>
          <p:nvPr/>
        </p:nvSpPr>
        <p:spPr>
          <a:xfrm>
            <a:off x="672465" y="906780"/>
            <a:ext cx="7019290" cy="2861310"/>
          </a:xfrm>
          <a:prstGeom prst="rect">
            <a:avLst/>
          </a:prstGeom>
          <a:noFill/>
        </p:spPr>
        <p:txBody>
          <a:bodyPr wrap="square" rtlCol="0" anchor="t">
            <a:spAutoFit/>
          </a:bodyPr>
          <a:lstStyle/>
          <a:p>
            <a:r>
              <a:rPr lang="en-US" altLang="zh-CN" b="1" dirty="0"/>
              <a:t>33 Category</a:t>
            </a:r>
            <a:endParaRPr lang="zh-CN" altLang="en-US" b="1" dirty="0"/>
          </a:p>
          <a:p>
            <a:r>
              <a:rPr lang="zh-CN" altLang="en-US" dirty="0"/>
              <a:t>Relationships</a:t>
            </a:r>
            <a:r>
              <a:rPr lang="en-US" altLang="zh-CN" dirty="0"/>
              <a:t>	</a:t>
            </a:r>
            <a:r>
              <a:rPr lang="zh-CN" altLang="en-US" dirty="0">
                <a:sym typeface="+mn-ea"/>
              </a:rPr>
              <a:t>Poetry</a:t>
            </a:r>
            <a:r>
              <a:rPr lang="en-US" altLang="zh-CN" dirty="0">
                <a:sym typeface="+mn-ea"/>
              </a:rPr>
              <a:t>		</a:t>
            </a:r>
            <a:r>
              <a:rPr lang="zh-CN" altLang="en-US" dirty="0"/>
              <a:t>Family</a:t>
            </a:r>
            <a:r>
              <a:rPr lang="en-US" altLang="zh-CN" dirty="0"/>
              <a:t>		</a:t>
            </a:r>
            <a:r>
              <a:rPr lang="zh-CN" altLang="en-US" dirty="0"/>
              <a:t>Self Harm</a:t>
            </a:r>
          </a:p>
          <a:p>
            <a:r>
              <a:rPr lang="zh-CN" altLang="en-US" dirty="0"/>
              <a:t>Friends</a:t>
            </a:r>
            <a:r>
              <a:rPr lang="en-US" altLang="zh-CN" dirty="0"/>
              <a:t>		</a:t>
            </a:r>
            <a:r>
              <a:rPr lang="zh-CN" altLang="en-US" dirty="0"/>
              <a:t>Hopes</a:t>
            </a:r>
            <a:r>
              <a:rPr lang="en-US" altLang="zh-CN" dirty="0"/>
              <a:t>		</a:t>
            </a:r>
            <a:r>
              <a:rPr lang="zh-CN" altLang="en-US" dirty="0"/>
              <a:t>Bullying</a:t>
            </a:r>
            <a:r>
              <a:rPr lang="en-US" altLang="zh-CN" dirty="0"/>
              <a:t>		</a:t>
            </a:r>
            <a:r>
              <a:rPr lang="zh-CN" altLang="en-US" dirty="0"/>
              <a:t>Health</a:t>
            </a:r>
          </a:p>
          <a:p>
            <a:r>
              <a:rPr lang="zh-CN" altLang="en-US" dirty="0"/>
              <a:t>Work</a:t>
            </a:r>
            <a:r>
              <a:rPr lang="en-US" altLang="zh-CN" dirty="0"/>
              <a:t>		</a:t>
            </a:r>
            <a:r>
              <a:rPr lang="zh-CN" altLang="en-US" dirty="0"/>
              <a:t>Music</a:t>
            </a:r>
            <a:r>
              <a:rPr lang="en-US" altLang="zh-CN" dirty="0"/>
              <a:t>		</a:t>
            </a:r>
            <a:r>
              <a:rPr lang="zh-CN" altLang="en-US" dirty="0"/>
              <a:t>Helpful Tips</a:t>
            </a:r>
            <a:r>
              <a:rPr lang="en-US" altLang="zh-CN" dirty="0"/>
              <a:t>	</a:t>
            </a:r>
            <a:r>
              <a:rPr lang="zh-CN" altLang="en-US" dirty="0"/>
              <a:t>Parenting</a:t>
            </a:r>
          </a:p>
          <a:p>
            <a:r>
              <a:rPr lang="zh-CN" altLang="en-US" dirty="0"/>
              <a:t>Education</a:t>
            </a:r>
            <a:r>
              <a:rPr lang="en-US" altLang="zh-CN" dirty="0"/>
              <a:t>	</a:t>
            </a:r>
            <a:r>
              <a:rPr lang="zh-CN" altLang="en-US" dirty="0">
                <a:solidFill>
                  <a:schemeClr val="tx1"/>
                </a:solidFill>
              </a:rPr>
              <a:t>Religion</a:t>
            </a:r>
            <a:r>
              <a:rPr lang="en-US" altLang="zh-CN" dirty="0"/>
              <a:t>		</a:t>
            </a:r>
            <a:r>
              <a:rPr lang="zh-CN" altLang="en-US" dirty="0"/>
              <a:t>LGBT</a:t>
            </a:r>
            <a:r>
              <a:rPr lang="en-US" altLang="zh-CN" dirty="0"/>
              <a:t>		</a:t>
            </a:r>
            <a:r>
              <a:rPr lang="zh-CN" altLang="en-US" dirty="0"/>
              <a:t>Pregnancy</a:t>
            </a:r>
          </a:p>
          <a:p>
            <a:r>
              <a:rPr lang="zh-CN" altLang="en-US" dirty="0"/>
              <a:t>Positive</a:t>
            </a:r>
            <a:r>
              <a:rPr lang="en-US" altLang="zh-CN" dirty="0"/>
              <a:t>		</a:t>
            </a:r>
            <a:r>
              <a:rPr lang="zh-CN" altLang="en-US" dirty="0"/>
              <a:t>Mental Health</a:t>
            </a:r>
            <a:r>
              <a:rPr lang="en-US" altLang="zh-CN" dirty="0"/>
              <a:t>	</a:t>
            </a:r>
            <a:r>
              <a:rPr lang="zh-CN" altLang="en-US" dirty="0"/>
              <a:t>My Story</a:t>
            </a:r>
            <a:r>
              <a:rPr lang="en-US" altLang="zh-CN" dirty="0"/>
              <a:t>		</a:t>
            </a:r>
            <a:r>
              <a:rPr lang="zh-CN" altLang="en-US" dirty="0">
                <a:sym typeface="+mn-ea"/>
              </a:rPr>
              <a:t>Grief</a:t>
            </a:r>
            <a:endParaRPr lang="zh-CN" altLang="en-US" dirty="0"/>
          </a:p>
          <a:p>
            <a:r>
              <a:rPr lang="zh-CN" altLang="en-US" dirty="0"/>
              <a:t>Eating Disorders</a:t>
            </a:r>
            <a:r>
              <a:rPr lang="en-US" altLang="zh-CN" dirty="0"/>
              <a:t>	</a:t>
            </a:r>
            <a:r>
              <a:rPr lang="zh-CN" altLang="en-US" dirty="0"/>
              <a:t>Addiction</a:t>
            </a:r>
            <a:r>
              <a:rPr lang="en-US" altLang="zh-CN" dirty="0"/>
              <a:t>	</a:t>
            </a:r>
            <a:r>
              <a:rPr lang="zh-CN" altLang="en-US" dirty="0"/>
              <a:t>Self-Care</a:t>
            </a:r>
            <a:r>
              <a:rPr lang="en-US" altLang="zh-CN" dirty="0"/>
              <a:t>	</a:t>
            </a:r>
            <a:r>
              <a:rPr lang="zh-CN" altLang="en-US" dirty="0"/>
              <a:t>I Need Help</a:t>
            </a:r>
          </a:p>
          <a:p>
            <a:r>
              <a:rPr lang="zh-CN" altLang="en-US" dirty="0"/>
              <a:t>New Parents</a:t>
            </a:r>
            <a:r>
              <a:rPr lang="en-US" altLang="zh-CN" dirty="0"/>
              <a:t>	</a:t>
            </a:r>
            <a:r>
              <a:rPr lang="zh-CN" altLang="en-US" dirty="0"/>
              <a:t>Gaming</a:t>
            </a:r>
            <a:r>
              <a:rPr lang="en-US" altLang="zh-CN" dirty="0"/>
              <a:t>		</a:t>
            </a:r>
            <a:r>
              <a:rPr lang="zh-CN" altLang="en-US" dirty="0">
                <a:sym typeface="+mn-ea"/>
              </a:rPr>
              <a:t>Ask TalkLife</a:t>
            </a:r>
            <a:r>
              <a:rPr lang="en-US" altLang="zh-CN" dirty="0"/>
              <a:t>	</a:t>
            </a:r>
            <a:r>
              <a:rPr lang="zh-CN" altLang="en-US" dirty="0"/>
              <a:t>Anxiety</a:t>
            </a:r>
          </a:p>
          <a:p>
            <a:r>
              <a:rPr lang="zh-CN" altLang="en-US" dirty="0"/>
              <a:t>Disabilities</a:t>
            </a:r>
            <a:r>
              <a:rPr lang="en-US" altLang="zh-CN" dirty="0"/>
              <a:t>	</a:t>
            </a:r>
            <a:r>
              <a:rPr lang="zh-CN" altLang="en-US" dirty="0"/>
              <a:t>Depression</a:t>
            </a:r>
            <a:r>
              <a:rPr lang="en-US" altLang="zh-CN" dirty="0"/>
              <a:t>	</a:t>
            </a:r>
            <a:r>
              <a:rPr lang="zh-CN" altLang="en-US" dirty="0"/>
              <a:t>Life Hacks</a:t>
            </a:r>
            <a:r>
              <a:rPr lang="en-US" altLang="zh-CN" dirty="0"/>
              <a:t>	</a:t>
            </a:r>
            <a:r>
              <a:rPr lang="zh-CN" altLang="en-US" dirty="0">
                <a:solidFill>
                  <a:schemeClr val="tx1"/>
                </a:solidFill>
              </a:rPr>
              <a:t>Politics</a:t>
            </a:r>
            <a:endParaRPr lang="zh-CN" altLang="en-US" dirty="0"/>
          </a:p>
          <a:p>
            <a:r>
              <a:rPr lang="zh-CN" altLang="en-US" dirty="0"/>
              <a:t>Other</a:t>
            </a:r>
          </a:p>
        </p:txBody>
      </p:sp>
      <p:pic>
        <p:nvPicPr>
          <p:cNvPr id="3" name="图片 2"/>
          <p:cNvPicPr>
            <a:picLocks noChangeAspect="1"/>
          </p:cNvPicPr>
          <p:nvPr/>
        </p:nvPicPr>
        <p:blipFill>
          <a:blip r:embed="rId3"/>
          <a:srcRect l="30851" t="28923" r="33024" b="24962"/>
          <a:stretch>
            <a:fillRect/>
          </a:stretch>
        </p:blipFill>
        <p:spPr>
          <a:xfrm>
            <a:off x="8167370" y="3001010"/>
            <a:ext cx="3844925" cy="2658745"/>
          </a:xfrm>
          <a:prstGeom prst="rect">
            <a:avLst/>
          </a:prstGeom>
        </p:spPr>
      </p:pic>
      <p:pic>
        <p:nvPicPr>
          <p:cNvPr id="4" name="图片 3"/>
          <p:cNvPicPr>
            <a:picLocks noChangeAspect="1"/>
          </p:cNvPicPr>
          <p:nvPr/>
        </p:nvPicPr>
        <p:blipFill>
          <a:blip r:embed="rId4"/>
          <a:srcRect l="30851" t="33494" r="30681" b="29487"/>
          <a:stretch>
            <a:fillRect/>
          </a:stretch>
        </p:blipFill>
        <p:spPr>
          <a:xfrm>
            <a:off x="8168005" y="996950"/>
            <a:ext cx="3843655" cy="2004060"/>
          </a:xfrm>
          <a:prstGeom prst="rect">
            <a:avLst/>
          </a:prstGeom>
        </p:spPr>
      </p:pic>
      <p:sp>
        <p:nvSpPr>
          <p:cNvPr id="5" name="文本框 4"/>
          <p:cNvSpPr txBox="1"/>
          <p:nvPr/>
        </p:nvSpPr>
        <p:spPr>
          <a:xfrm>
            <a:off x="513715" y="3768090"/>
            <a:ext cx="7475220" cy="2861310"/>
          </a:xfrm>
          <a:prstGeom prst="rect">
            <a:avLst/>
          </a:prstGeom>
          <a:noFill/>
        </p:spPr>
        <p:txBody>
          <a:bodyPr wrap="square" rtlCol="0" anchor="t">
            <a:spAutoFit/>
          </a:bodyPr>
          <a:lstStyle/>
          <a:p>
            <a:r>
              <a:rPr lang="en-US" altLang="zh-CN" b="1" dirty="0">
                <a:sym typeface="+mn-ea"/>
              </a:rPr>
              <a:t>60 emotion</a:t>
            </a:r>
            <a:endParaRPr lang="zh-CN" altLang="en-US" b="1" dirty="0">
              <a:sym typeface="+mn-ea"/>
            </a:endParaRPr>
          </a:p>
          <a:p>
            <a:r>
              <a:rPr lang="zh-CN" altLang="en-US" dirty="0">
                <a:sym typeface="+mn-ea"/>
              </a:rPr>
              <a:t>Nothing, Afraid, Annoyed, Sad, Loving, Frustrated, Inspired, Lonely, Caring, Bored, Depressed, Anxious, Heartbroken, Insecure, Hopeful, Supportive, Nostalgic, Proud, Exhausted, Loved, Relaxed, Calm, Angry, Jolly, Worried, Happy, Confused, Tired, Amused, Optimistic, Sick, Numb, Overwhelmed, Surprised, Shocked, Encouraged, Nervous, Down, Stressed, Irritated, Chilled, Excited, Disgust, None, Embarrassed, Supported, Meh, Inadequate, Determined, Moody, Furious, Positive, Energetic, Thankful, Motivated, Relieved, Astonished, Amazed, Ecstatic, Jealous</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800">
        <p:push dir="u"/>
      </p:transition>
    </mc:Choice>
    <mc:Fallback xmlns="">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52248"/>
            <a:ext cx="12192000" cy="103125"/>
          </a:xfrm>
          <a:prstGeom prst="rect">
            <a:avLst/>
          </a:prstGeom>
          <a:solidFill>
            <a:srgbClr val="075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40" b="0" i="0" u="none" strike="noStrike" kern="1200" cap="none" spc="0" normalizeH="0" baseline="0" noProof="0">
              <a:ln>
                <a:noFill/>
              </a:ln>
              <a:solidFill>
                <a:srgbClr val="FFFFFF"/>
              </a:solidFill>
              <a:effectLst/>
              <a:uLnTx/>
              <a:uFillTx/>
              <a:latin typeface="inpin heiti" panose="00000500000000000000" pitchFamily="2" charset="-122"/>
              <a:ea typeface="inpin heiti" panose="00000500000000000000" pitchFamily="2" charset="-122"/>
              <a:cs typeface="+mn-cs"/>
              <a:sym typeface="inpin heiti" panose="00000500000000000000" pitchFamily="2" charset="-122"/>
            </a:endParaRPr>
          </a:p>
        </p:txBody>
      </p:sp>
      <p:sp>
        <p:nvSpPr>
          <p:cNvPr id="23" name="矩形 22"/>
          <p:cNvSpPr/>
          <p:nvPr/>
        </p:nvSpPr>
        <p:spPr>
          <a:xfrm>
            <a:off x="0" y="6754876"/>
            <a:ext cx="12192000" cy="103125"/>
          </a:xfrm>
          <a:prstGeom prst="rect">
            <a:avLst/>
          </a:prstGeom>
          <a:solidFill>
            <a:srgbClr val="075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40" b="0" i="0" u="none" strike="noStrike" kern="1200" cap="none" spc="0" normalizeH="0" baseline="0" noProof="0">
              <a:ln>
                <a:noFill/>
              </a:ln>
              <a:solidFill>
                <a:srgbClr val="FFFFFF"/>
              </a:solidFill>
              <a:effectLst/>
              <a:uLnTx/>
              <a:uFillTx/>
              <a:latin typeface="inpin heiti" panose="00000500000000000000" pitchFamily="2" charset="-122"/>
              <a:ea typeface="inpin heiti" panose="00000500000000000000" pitchFamily="2" charset="-122"/>
              <a:cs typeface="+mn-cs"/>
              <a:sym typeface="inpin heiti" panose="00000500000000000000" pitchFamily="2" charset="-122"/>
            </a:endParaRPr>
          </a:p>
        </p:txBody>
      </p:sp>
      <p:sp>
        <p:nvSpPr>
          <p:cNvPr id="6" name="文本框 5"/>
          <p:cNvSpPr txBox="1"/>
          <p:nvPr/>
        </p:nvSpPr>
        <p:spPr>
          <a:xfrm>
            <a:off x="11398644" y="6385544"/>
            <a:ext cx="309880" cy="36830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6096E6"/>
                </a:solidFill>
                <a:effectLst/>
                <a:uLnTx/>
                <a:uFillTx/>
                <a:latin typeface="Arial"/>
                <a:ea typeface="微软雅黑"/>
                <a:cs typeface="+mn-cs"/>
              </a:rPr>
              <a:t>2</a:t>
            </a:r>
          </a:p>
        </p:txBody>
      </p:sp>
      <p:sp>
        <p:nvSpPr>
          <p:cNvPr id="2" name="文本框 1"/>
          <p:cNvSpPr txBox="1"/>
          <p:nvPr/>
        </p:nvSpPr>
        <p:spPr>
          <a:xfrm>
            <a:off x="630237" y="704109"/>
            <a:ext cx="10931525" cy="480131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a:ea typeface="微软雅黑"/>
              </a:rPr>
              <a:t>26.Self-Care</a:t>
            </a:r>
            <a:r>
              <a:rPr lang="zh-CN" altLang="en-US" dirty="0">
                <a:solidFill>
                  <a:srgbClr val="000000"/>
                </a:solidFill>
                <a:latin typeface="Arial"/>
                <a:ea typeface="微软雅黑"/>
              </a:rPr>
              <a:t>类别的例子较多，</a:t>
            </a:r>
            <a:r>
              <a:rPr lang="en-US" altLang="zh-CN" dirty="0">
                <a:solidFill>
                  <a:srgbClr val="000000"/>
                </a:solidFill>
                <a:latin typeface="Arial"/>
                <a:ea typeface="微软雅黑"/>
              </a:rPr>
              <a:t>emotion</a:t>
            </a:r>
            <a:r>
              <a:rPr lang="zh-CN" altLang="en-US" dirty="0">
                <a:solidFill>
                  <a:srgbClr val="000000"/>
                </a:solidFill>
                <a:latin typeface="Arial"/>
                <a:ea typeface="微软雅黑"/>
              </a:rPr>
              <a:t>中</a:t>
            </a:r>
            <a:r>
              <a:rPr lang="en-US" altLang="zh-CN" dirty="0">
                <a:solidFill>
                  <a:srgbClr val="000000"/>
                </a:solidFill>
                <a:latin typeface="Arial"/>
                <a:ea typeface="微软雅黑"/>
              </a:rPr>
              <a:t>caring</a:t>
            </a:r>
            <a:r>
              <a:rPr lang="zh-CN" altLang="en-US" dirty="0">
                <a:solidFill>
                  <a:srgbClr val="000000"/>
                </a:solidFill>
                <a:latin typeface="Arial"/>
                <a:ea typeface="微软雅黑"/>
              </a:rPr>
              <a:t>开始占大部分，但是对应</a:t>
            </a:r>
            <a:r>
              <a:rPr lang="en-US" altLang="zh-CN" dirty="0">
                <a:solidFill>
                  <a:srgbClr val="000000"/>
                </a:solidFill>
                <a:latin typeface="Arial"/>
                <a:ea typeface="微软雅黑"/>
              </a:rPr>
              <a:t>caring</a:t>
            </a:r>
            <a:r>
              <a:rPr lang="zh-CN" altLang="en-US" dirty="0">
                <a:solidFill>
                  <a:srgbClr val="000000"/>
                </a:solidFill>
                <a:latin typeface="Arial"/>
                <a:ea typeface="微软雅黑"/>
              </a:rPr>
              <a:t>的很多是同一个用户发出的</a:t>
            </a:r>
            <a:r>
              <a:rPr lang="en-US" altLang="zh-CN" dirty="0">
                <a:solidFill>
                  <a:srgbClr val="000000"/>
                </a:solidFill>
                <a:latin typeface="Arial"/>
                <a:ea typeface="微软雅黑"/>
              </a:rPr>
              <a:t>Trench Girl</a:t>
            </a:r>
            <a:r>
              <a:rPr lang="zh-CN" altLang="en-US" dirty="0">
                <a:solidFill>
                  <a:srgbClr val="000000"/>
                </a:solidFill>
                <a:latin typeface="Arial"/>
                <a:ea typeface="微软雅黑"/>
              </a:rPr>
              <a:t>，有少部分名言例如（用引号开头的）：</a:t>
            </a:r>
            <a:r>
              <a:rPr lang="en-US" altLang="zh-CN" dirty="0">
                <a:solidFill>
                  <a:srgbClr val="000000"/>
                </a:solidFill>
                <a:latin typeface="Arial"/>
                <a:ea typeface="微软雅黑"/>
              </a:rPr>
              <a:t>17970206</a:t>
            </a:r>
            <a:r>
              <a:rPr lang="zh-CN" altLang="en-US" dirty="0">
                <a:solidFill>
                  <a:srgbClr val="000000"/>
                </a:solidFill>
                <a:latin typeface="Arial"/>
                <a:ea typeface="微软雅黑"/>
              </a:rPr>
              <a:t>，</a:t>
            </a:r>
            <a:r>
              <a:rPr lang="en-US" altLang="zh-CN" dirty="0">
                <a:solidFill>
                  <a:srgbClr val="000000"/>
                </a:solidFill>
                <a:latin typeface="Arial"/>
                <a:ea typeface="微软雅黑"/>
              </a:rPr>
              <a:t> “ 15 PERSONALITY DEVELOPMENT TIPS “1.) Work on keeping a positive mindset, …….(</a:t>
            </a:r>
            <a:r>
              <a:rPr lang="zh-CN" altLang="en-US" dirty="0">
                <a:solidFill>
                  <a:srgbClr val="000000"/>
                </a:solidFill>
                <a:latin typeface="Arial"/>
                <a:ea typeface="微软雅黑"/>
              </a:rPr>
              <a:t>后面在具体说</a:t>
            </a:r>
            <a:r>
              <a:rPr lang="en-US" altLang="zh-CN" dirty="0">
                <a:solidFill>
                  <a:srgbClr val="000000"/>
                </a:solidFill>
                <a:latin typeface="Arial"/>
                <a:ea typeface="微软雅黑"/>
              </a:rPr>
              <a:t>)</a:t>
            </a:r>
            <a:r>
              <a:rPr lang="zh-CN" altLang="en-US" dirty="0">
                <a:solidFill>
                  <a:srgbClr val="000000"/>
                </a:solidFill>
                <a:latin typeface="Arial"/>
                <a:ea typeface="微软雅黑"/>
              </a:rPr>
              <a:t>；</a:t>
            </a:r>
            <a:r>
              <a:rPr lang="en-US" altLang="zh-CN" dirty="0">
                <a:solidFill>
                  <a:srgbClr val="000000"/>
                </a:solidFill>
                <a:latin typeface="Arial"/>
                <a:ea typeface="微软雅黑"/>
              </a:rPr>
              <a:t>17966049</a:t>
            </a:r>
            <a:r>
              <a:rPr lang="zh-CN" altLang="en-US" dirty="0">
                <a:solidFill>
                  <a:srgbClr val="000000"/>
                </a:solidFill>
                <a:latin typeface="Arial"/>
                <a:ea typeface="微软雅黑"/>
              </a:rPr>
              <a:t>，</a:t>
            </a:r>
            <a:r>
              <a:rPr lang="en-US" altLang="zh-CN" dirty="0">
                <a:solidFill>
                  <a:srgbClr val="000000"/>
                </a:solidFill>
                <a:latin typeface="Arial"/>
                <a:ea typeface="微软雅黑"/>
              </a:rPr>
              <a:t> «\</a:t>
            </a:r>
            <a:r>
              <a:rPr lang="en-US" altLang="zh-CN" dirty="0" err="1">
                <a:solidFill>
                  <a:srgbClr val="000000"/>
                </a:solidFill>
                <a:latin typeface="Arial"/>
                <a:ea typeface="微软雅黑"/>
              </a:rPr>
              <a:t>n”Hey</a:t>
            </a:r>
            <a:r>
              <a:rPr lang="en-US" altLang="zh-CN" dirty="0">
                <a:solidFill>
                  <a:srgbClr val="000000"/>
                </a:solidFill>
                <a:latin typeface="Arial"/>
                <a:ea typeface="微软雅黑"/>
              </a:rPr>
              <a:t>, man. Ready to get started?”\n\</a:t>
            </a:r>
            <a:r>
              <a:rPr lang="en-US" altLang="zh-CN" dirty="0" err="1">
                <a:solidFill>
                  <a:srgbClr val="000000"/>
                </a:solidFill>
                <a:latin typeface="Arial"/>
                <a:ea typeface="微软雅黑"/>
              </a:rPr>
              <a:t>n“Better</a:t>
            </a:r>
            <a:r>
              <a:rPr lang="en-US" altLang="zh-CN" dirty="0">
                <a:solidFill>
                  <a:srgbClr val="000000"/>
                </a:solidFill>
                <a:latin typeface="Arial"/>
                <a:ea typeface="微软雅黑"/>
              </a:rPr>
              <a:t> late than never, right?” \n\</a:t>
            </a:r>
            <a:r>
              <a:rPr lang="en-US" altLang="zh-CN" dirty="0" err="1">
                <a:solidFill>
                  <a:srgbClr val="000000"/>
                </a:solidFill>
                <a:latin typeface="Arial"/>
                <a:ea typeface="微软雅黑"/>
              </a:rPr>
              <a:t>n“Exactly</a:t>
            </a:r>
            <a:r>
              <a:rPr lang="en-US" altLang="zh-CN" dirty="0">
                <a:solidFill>
                  <a:srgbClr val="000000"/>
                </a:solidFill>
                <a:latin typeface="Arial"/>
                <a:ea typeface="微软雅黑"/>
              </a:rPr>
              <a:t>. C‘mon, let’s find you a spot. About time we stop running and stop fighting and just sit for a bit.”\n\</a:t>
            </a:r>
            <a:r>
              <a:rPr lang="en-US" altLang="zh-CN" dirty="0" err="1">
                <a:solidFill>
                  <a:srgbClr val="000000"/>
                </a:solidFill>
                <a:latin typeface="Arial"/>
                <a:ea typeface="微软雅黑"/>
              </a:rPr>
              <a:t>n“Yeah</a:t>
            </a:r>
            <a:r>
              <a:rPr lang="en-US" altLang="zh-CN" dirty="0">
                <a:solidFill>
                  <a:srgbClr val="000000"/>
                </a:solidFill>
                <a:latin typeface="Arial"/>
                <a:ea typeface="微软雅黑"/>
              </a:rPr>
              <a:t>, I think I‘d like that.” JB said softly, wistfully. “Had enough fighting to last me a lifetime.”\n»\n\</a:t>
            </a:r>
            <a:r>
              <a:rPr lang="en-US" altLang="zh-CN" dirty="0" err="1">
                <a:solidFill>
                  <a:srgbClr val="000000"/>
                </a:solidFill>
                <a:latin typeface="Arial"/>
                <a:ea typeface="微软雅黑"/>
              </a:rPr>
              <a:t>na</a:t>
            </a:r>
            <a:r>
              <a:rPr lang="en-US" altLang="zh-CN" dirty="0">
                <a:solidFill>
                  <a:srgbClr val="000000"/>
                </a:solidFill>
                <a:latin typeface="Arial"/>
                <a:ea typeface="微软雅黑"/>
              </a:rPr>
              <a:t> piece for you, \n(and </a:t>
            </a:r>
            <a:r>
              <a:rPr lang="en-US" altLang="zh-CN" dirty="0" err="1">
                <a:solidFill>
                  <a:srgbClr val="000000"/>
                </a:solidFill>
                <a:latin typeface="Arial"/>
                <a:ea typeface="微软雅黑"/>
              </a:rPr>
              <a:t>mybe</a:t>
            </a:r>
            <a:r>
              <a:rPr lang="en-US" altLang="zh-CN" dirty="0">
                <a:solidFill>
                  <a:srgbClr val="000000"/>
                </a:solidFill>
                <a:latin typeface="Arial"/>
                <a:ea typeface="微软雅黑"/>
              </a:rPr>
              <a:t> me, but in not-obvious way)</a:t>
            </a:r>
            <a:r>
              <a:rPr lang="zh-CN" altLang="en-US" dirty="0">
                <a:solidFill>
                  <a:srgbClr val="000000"/>
                </a:solidFill>
                <a:latin typeface="Arial"/>
                <a:ea typeface="微软雅黑"/>
              </a:rPr>
              <a:t>（大多是用引号开始的）</a:t>
            </a:r>
            <a:r>
              <a:rPr lang="en-US" altLang="zh-CN" dirty="0">
                <a:solidFill>
                  <a:srgbClr val="000000"/>
                </a:solidFill>
                <a:latin typeface="Arial"/>
                <a:ea typeface="微软雅黑"/>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27.Work</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类别下的例子</a:t>
            </a:r>
            <a:r>
              <a:rPr lang="zh-CN" altLang="en-US" dirty="0">
                <a:solidFill>
                  <a:srgbClr val="000000"/>
                </a:solidFill>
                <a:latin typeface="Arial"/>
                <a:ea typeface="微软雅黑"/>
              </a:rPr>
              <a:t>也较多</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，该类别下积极和消极的情绪都有，内容大多是一些关于工作内容和压力的吐槽，包含一些工作方面的敏感词，例如</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child abuse</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17964734</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Now let's think about the consequences of child abuse!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28.</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 </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Hopes</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hopes</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的例子较多，其中</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hopeful</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的情绪占多数，相反也存在一些</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sad</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和</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sick</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的情绪，内容很杂，关于日常生活的一些事情较多，含敏感词：</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17979516 </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I want to fucking kill myself.</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17971913</a:t>
            </a:r>
            <a:r>
              <a:rPr kumimoji="0" lang="zh-CN" altLang="en-US" sz="1800" b="0" i="0" u="none" strike="noStrike" kern="1200" cap="none" spc="0" normalizeH="0" baseline="0" noProof="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a:ln>
                  <a:noFill/>
                </a:ln>
                <a:solidFill>
                  <a:srgbClr val="000000"/>
                </a:solidFill>
                <a:effectLst/>
                <a:uLnTx/>
                <a:uFillTx/>
                <a:latin typeface="Arial"/>
                <a:ea typeface="微软雅黑"/>
                <a:cs typeface="+mn-cs"/>
              </a:rPr>
              <a:t>SHIT </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CAN HURT WE KEEP IT GANGSTA </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😉存在有部分用户名也为敏感词的情况</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17979423</a:t>
            </a:r>
            <a:r>
              <a:rPr lang="zh-CN" altLang="en-US" dirty="0">
                <a:solidFill>
                  <a:srgbClr val="000000"/>
                </a:solidFill>
                <a:latin typeface="Arial"/>
                <a:ea typeface="微软雅黑"/>
              </a:rPr>
              <a:t>的用户名为</a:t>
            </a:r>
            <a:r>
              <a:rPr lang="en-US" altLang="zh-CN" dirty="0">
                <a:solidFill>
                  <a:srgbClr val="000000"/>
                </a:solidFill>
                <a:latin typeface="Arial"/>
                <a:ea typeface="微软雅黑"/>
              </a:rPr>
              <a:t>fuck</a:t>
            </a:r>
            <a:r>
              <a:rPr lang="zh-CN" altLang="en-US" dirty="0">
                <a:solidFill>
                  <a:srgbClr val="000000"/>
                </a:solidFill>
                <a:latin typeface="Arial"/>
                <a:ea typeface="微软雅黑"/>
              </a:rPr>
              <a:t>，</a:t>
            </a:r>
            <a:r>
              <a:rPr lang="en-US" altLang="zh-CN" dirty="0">
                <a:solidFill>
                  <a:srgbClr val="000000"/>
                </a:solidFill>
                <a:latin typeface="Arial"/>
                <a:ea typeface="微软雅黑"/>
              </a:rPr>
              <a:t>17990046</a:t>
            </a:r>
            <a:r>
              <a:rPr lang="zh-CN" altLang="en-US" dirty="0">
                <a:solidFill>
                  <a:srgbClr val="000000"/>
                </a:solidFill>
                <a:latin typeface="Arial"/>
                <a:ea typeface="微软雅黑"/>
              </a:rPr>
              <a:t>的用户名为</a:t>
            </a:r>
            <a:r>
              <a:rPr lang="en-US" altLang="zh-CN" dirty="0">
                <a:solidFill>
                  <a:srgbClr val="000000"/>
                </a:solidFill>
                <a:latin typeface="Arial"/>
                <a:ea typeface="微软雅黑"/>
              </a:rPr>
              <a:t>Fucker</a:t>
            </a:r>
            <a:r>
              <a:rPr lang="zh-CN" altLang="en-US" dirty="0">
                <a:solidFill>
                  <a:srgbClr val="000000"/>
                </a:solidFill>
                <a:latin typeface="Arial"/>
                <a:ea typeface="微软雅黑"/>
              </a:rPr>
              <a:t>，</a:t>
            </a: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p:txBody>
      </p:sp>
    </p:spTree>
    <p:extLst>
      <p:ext uri="{BB962C8B-B14F-4D97-AF65-F5344CB8AC3E}">
        <p14:creationId xmlns:p14="http://schemas.microsoft.com/office/powerpoint/2010/main" val="2548750526"/>
      </p:ext>
    </p:extLst>
  </p:cSld>
  <p:clrMapOvr>
    <a:masterClrMapping/>
  </p:clrMapOvr>
  <mc:AlternateContent xmlns:mc="http://schemas.openxmlformats.org/markup-compatibility/2006" xmlns:p14="http://schemas.microsoft.com/office/powerpoint/2010/main">
    <mc:Choice Requires="p14">
      <p:transition spd="slow" p14:dur="800">
        <p:push dir="u"/>
      </p:transition>
    </mc:Choice>
    <mc:Fallback xmlns="">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52248"/>
            <a:ext cx="12192000" cy="103125"/>
          </a:xfrm>
          <a:prstGeom prst="rect">
            <a:avLst/>
          </a:prstGeom>
          <a:solidFill>
            <a:srgbClr val="075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40" b="0" i="0" u="none" strike="noStrike" kern="1200" cap="none" spc="0" normalizeH="0" baseline="0" noProof="0">
              <a:ln>
                <a:noFill/>
              </a:ln>
              <a:solidFill>
                <a:srgbClr val="FFFFFF"/>
              </a:solidFill>
              <a:effectLst/>
              <a:uLnTx/>
              <a:uFillTx/>
              <a:latin typeface="inpin heiti" panose="00000500000000000000" pitchFamily="2" charset="-122"/>
              <a:ea typeface="inpin heiti" panose="00000500000000000000" pitchFamily="2" charset="-122"/>
              <a:cs typeface="+mn-cs"/>
              <a:sym typeface="inpin heiti" panose="00000500000000000000" pitchFamily="2" charset="-122"/>
            </a:endParaRPr>
          </a:p>
        </p:txBody>
      </p:sp>
      <p:sp>
        <p:nvSpPr>
          <p:cNvPr id="23" name="矩形 22"/>
          <p:cNvSpPr/>
          <p:nvPr/>
        </p:nvSpPr>
        <p:spPr>
          <a:xfrm>
            <a:off x="0" y="6754876"/>
            <a:ext cx="12192000" cy="103125"/>
          </a:xfrm>
          <a:prstGeom prst="rect">
            <a:avLst/>
          </a:prstGeom>
          <a:solidFill>
            <a:srgbClr val="075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40" b="0" i="0" u="none" strike="noStrike" kern="1200" cap="none" spc="0" normalizeH="0" baseline="0" noProof="0">
              <a:ln>
                <a:noFill/>
              </a:ln>
              <a:solidFill>
                <a:srgbClr val="FFFFFF"/>
              </a:solidFill>
              <a:effectLst/>
              <a:uLnTx/>
              <a:uFillTx/>
              <a:latin typeface="inpin heiti" panose="00000500000000000000" pitchFamily="2" charset="-122"/>
              <a:ea typeface="inpin heiti" panose="00000500000000000000" pitchFamily="2" charset="-122"/>
              <a:cs typeface="+mn-cs"/>
              <a:sym typeface="inpin heiti" panose="00000500000000000000" pitchFamily="2" charset="-122"/>
            </a:endParaRPr>
          </a:p>
        </p:txBody>
      </p:sp>
      <p:sp>
        <p:nvSpPr>
          <p:cNvPr id="6" name="文本框 5"/>
          <p:cNvSpPr txBox="1"/>
          <p:nvPr/>
        </p:nvSpPr>
        <p:spPr>
          <a:xfrm>
            <a:off x="11398644" y="6385544"/>
            <a:ext cx="309880" cy="36830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6096E6"/>
                </a:solidFill>
                <a:effectLst/>
                <a:uLnTx/>
                <a:uFillTx/>
                <a:latin typeface="Arial"/>
                <a:ea typeface="微软雅黑"/>
                <a:cs typeface="+mn-cs"/>
              </a:rPr>
              <a:t>2</a:t>
            </a:r>
          </a:p>
        </p:txBody>
      </p:sp>
      <p:sp>
        <p:nvSpPr>
          <p:cNvPr id="2" name="文本框 1"/>
          <p:cNvSpPr txBox="1"/>
          <p:nvPr/>
        </p:nvSpPr>
        <p:spPr>
          <a:xfrm>
            <a:off x="630237" y="704109"/>
            <a:ext cx="10931525" cy="4801314"/>
          </a:xfrm>
          <a:prstGeom prst="rect">
            <a:avLst/>
          </a:prstGeom>
          <a:noFill/>
        </p:spPr>
        <p:txBody>
          <a:bodyPr wrap="square" rtlCol="0">
            <a:spAutoFit/>
          </a:bodyPr>
          <a:lstStyle/>
          <a:p>
            <a:pPr algn="ctr">
              <a:defRPr/>
            </a:pPr>
            <a:r>
              <a:rPr lang="zh-CN" altLang="en-US" b="1" dirty="0">
                <a:solidFill>
                  <a:srgbClr val="000000"/>
                </a:solidFill>
                <a:latin typeface="Arial"/>
                <a:ea typeface="微软雅黑"/>
              </a:rPr>
              <a:t>（目前是基于前</a:t>
            </a:r>
            <a:r>
              <a:rPr lang="en-US" altLang="zh-CN" b="1" dirty="0">
                <a:solidFill>
                  <a:srgbClr val="000000"/>
                </a:solidFill>
                <a:latin typeface="Arial"/>
                <a:ea typeface="微软雅黑"/>
              </a:rPr>
              <a:t>106</a:t>
            </a:r>
            <a:r>
              <a:rPr lang="zh-CN" altLang="en-US" b="1" dirty="0">
                <a:solidFill>
                  <a:srgbClr val="000000"/>
                </a:solidFill>
                <a:latin typeface="Arial"/>
                <a:ea typeface="微软雅黑"/>
              </a:rPr>
              <a:t>个</a:t>
            </a:r>
            <a:r>
              <a:rPr lang="en-US" altLang="zh-CN" b="1" dirty="0">
                <a:solidFill>
                  <a:srgbClr val="000000"/>
                </a:solidFill>
                <a:latin typeface="Arial"/>
                <a:ea typeface="微软雅黑"/>
              </a:rPr>
              <a:t>json</a:t>
            </a:r>
            <a:r>
              <a:rPr lang="zh-CN" altLang="en-US" b="1" dirty="0">
                <a:solidFill>
                  <a:srgbClr val="000000"/>
                </a:solidFill>
                <a:latin typeface="Arial"/>
                <a:ea typeface="微软雅黑"/>
              </a:rPr>
              <a:t>文件得出）</a:t>
            </a: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a:ea typeface="微软雅黑"/>
              </a:rPr>
              <a:t>29.Positive</a:t>
            </a:r>
            <a:r>
              <a:rPr lang="zh-CN" altLang="en-US" dirty="0">
                <a:solidFill>
                  <a:srgbClr val="000000"/>
                </a:solidFill>
                <a:latin typeface="Arial"/>
                <a:ea typeface="微软雅黑"/>
              </a:rPr>
              <a:t>类别的例子较多，</a:t>
            </a:r>
            <a:r>
              <a:rPr lang="en-US" altLang="zh-CN" dirty="0">
                <a:solidFill>
                  <a:srgbClr val="000000"/>
                </a:solidFill>
                <a:latin typeface="Arial"/>
                <a:ea typeface="微软雅黑"/>
              </a:rPr>
              <a:t>emotion</a:t>
            </a:r>
            <a:r>
              <a:rPr lang="zh-CN" altLang="en-US" dirty="0">
                <a:solidFill>
                  <a:srgbClr val="000000"/>
                </a:solidFill>
                <a:latin typeface="Arial"/>
                <a:ea typeface="微软雅黑"/>
              </a:rPr>
              <a:t>中积极情绪占大部分，主要是</a:t>
            </a:r>
            <a:r>
              <a:rPr lang="en-US" altLang="zh-CN" dirty="0">
                <a:solidFill>
                  <a:srgbClr val="000000"/>
                </a:solidFill>
                <a:latin typeface="Arial"/>
                <a:ea typeface="微软雅黑"/>
              </a:rPr>
              <a:t>optimistic</a:t>
            </a:r>
            <a:r>
              <a:rPr lang="zh-CN" altLang="en-US" dirty="0">
                <a:solidFill>
                  <a:srgbClr val="000000"/>
                </a:solidFill>
                <a:latin typeface="Arial"/>
                <a:ea typeface="微软雅黑"/>
              </a:rPr>
              <a:t>，</a:t>
            </a:r>
            <a:r>
              <a:rPr lang="en-US" altLang="zh-CN" dirty="0">
                <a:solidFill>
                  <a:srgbClr val="000000"/>
                </a:solidFill>
                <a:latin typeface="Arial"/>
                <a:ea typeface="微软雅黑"/>
              </a:rPr>
              <a:t>positive</a:t>
            </a:r>
            <a:r>
              <a:rPr lang="zh-CN" altLang="en-US" dirty="0">
                <a:solidFill>
                  <a:srgbClr val="000000"/>
                </a:solidFill>
                <a:latin typeface="Arial"/>
                <a:ea typeface="微软雅黑"/>
              </a:rPr>
              <a:t>和</a:t>
            </a:r>
            <a:r>
              <a:rPr lang="en-US" altLang="zh-CN" dirty="0">
                <a:solidFill>
                  <a:srgbClr val="000000"/>
                </a:solidFill>
                <a:latin typeface="Arial"/>
                <a:ea typeface="微软雅黑"/>
              </a:rPr>
              <a:t>caring</a:t>
            </a:r>
            <a:r>
              <a:rPr lang="zh-CN" altLang="en-US" dirty="0">
                <a:solidFill>
                  <a:srgbClr val="000000"/>
                </a:solidFill>
                <a:latin typeface="Arial"/>
                <a:ea typeface="微软雅黑"/>
              </a:rPr>
              <a:t>等等，其中部分讨论是由一个问题或者话题发起的，大多是关于生活中的一些有希望的好事情，关于自我鼓励和对未来的希望等等，在此部分含有的敏感词较少（有几个用了</a:t>
            </a:r>
            <a:r>
              <a:rPr lang="en-US" altLang="zh-CN" dirty="0">
                <a:solidFill>
                  <a:srgbClr val="000000"/>
                </a:solidFill>
                <a:latin typeface="Arial"/>
                <a:ea typeface="微软雅黑"/>
              </a:rPr>
              <a:t>fuck</a:t>
            </a:r>
            <a:r>
              <a:rPr lang="zh-CN" altLang="en-US" dirty="0">
                <a:solidFill>
                  <a:srgbClr val="000000"/>
                </a:solidFill>
                <a:latin typeface="Arial"/>
                <a:ea typeface="微软雅黑"/>
              </a:rPr>
              <a:t>但应该只是用来表示程度）</a:t>
            </a: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a:ea typeface="微软雅黑"/>
              </a:rPr>
              <a:t>30</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.New Parents</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类别下的例子很少很少，看到目前只有四个例子，该类别下消极的情绪</a:t>
            </a:r>
            <a:r>
              <a:rPr lang="zh-CN" altLang="en-US" dirty="0">
                <a:solidFill>
                  <a:srgbClr val="000000"/>
                </a:solidFill>
                <a:latin typeface="Arial"/>
                <a:ea typeface="微软雅黑"/>
              </a:rPr>
              <a:t>占主导</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，内容其中一些是关于对成为父母的感想和成为父母之前的一些问题等等</a:t>
            </a:r>
            <a:r>
              <a:rPr lang="zh-CN" altLang="en-US" dirty="0">
                <a:solidFill>
                  <a:srgbClr val="000000"/>
                </a:solidFill>
                <a:latin typeface="Arial"/>
                <a:ea typeface="微软雅黑"/>
              </a:rPr>
              <a:t>。</a:t>
            </a: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a:ea typeface="微软雅黑"/>
              </a:rPr>
              <a:t>31</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 </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Grief</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：该类别下</a:t>
            </a:r>
            <a:r>
              <a:rPr lang="en-US" altLang="zh-CN" dirty="0">
                <a:solidFill>
                  <a:srgbClr val="000000"/>
                </a:solidFill>
                <a:latin typeface="Arial"/>
                <a:ea typeface="微软雅黑"/>
              </a:rPr>
              <a:t>sad</a:t>
            </a:r>
            <a:r>
              <a:rPr lang="zh-CN" altLang="en-US" dirty="0">
                <a:solidFill>
                  <a:srgbClr val="000000"/>
                </a:solidFill>
                <a:latin typeface="Arial"/>
                <a:ea typeface="微软雅黑"/>
              </a:rPr>
              <a:t>和</a:t>
            </a:r>
            <a:r>
              <a:rPr lang="en-US" altLang="zh-CN" dirty="0">
                <a:solidFill>
                  <a:srgbClr val="000000"/>
                </a:solidFill>
                <a:latin typeface="Arial"/>
                <a:ea typeface="微软雅黑"/>
              </a:rPr>
              <a:t>heartbroken</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的情绪占多数，基本都是悲观和悲伤的情绪，其中有大部分是</a:t>
            </a:r>
            <a:r>
              <a:rPr lang="zh-CN" altLang="en-US" dirty="0">
                <a:solidFill>
                  <a:srgbClr val="000000"/>
                </a:solidFill>
                <a:latin typeface="Arial"/>
                <a:ea typeface="微软雅黑"/>
              </a:rPr>
              <a:t>关于身边亲人朋友逝世的思念，例如</a:t>
            </a:r>
            <a:r>
              <a:rPr lang="en-US" altLang="zh-CN" dirty="0">
                <a:solidFill>
                  <a:srgbClr val="000000"/>
                </a:solidFill>
                <a:latin typeface="Arial"/>
                <a:ea typeface="微软雅黑"/>
              </a:rPr>
              <a:t>17919152</a:t>
            </a:r>
            <a:r>
              <a:rPr lang="zh-CN" altLang="en-US" dirty="0">
                <a:solidFill>
                  <a:srgbClr val="000000"/>
                </a:solidFill>
                <a:latin typeface="Arial"/>
                <a:ea typeface="微软雅黑"/>
              </a:rPr>
              <a:t>，</a:t>
            </a:r>
            <a:r>
              <a:rPr lang="en-US" altLang="zh-CN" dirty="0">
                <a:solidFill>
                  <a:srgbClr val="000000"/>
                </a:solidFill>
                <a:latin typeface="Arial"/>
                <a:ea typeface="微软雅黑"/>
              </a:rPr>
              <a:t>I miss my dad so much.. next week will be 12 years without him and it hurts just as much now as it did then.. it never stops hurting you just learn to deal with the pain</a:t>
            </a:r>
            <a:r>
              <a:rPr lang="zh-CN" altLang="en-US" dirty="0">
                <a:solidFill>
                  <a:srgbClr val="000000"/>
                </a:solidFill>
                <a:latin typeface="Arial"/>
                <a:ea typeface="微软雅黑"/>
              </a:rPr>
              <a:t>😔。包含一小部分敏感词：</a:t>
            </a:r>
            <a:r>
              <a:rPr lang="en-US" altLang="zh-CN" sz="1800" b="0" i="0" u="none" strike="noStrike" dirty="0">
                <a:solidFill>
                  <a:srgbClr val="000000"/>
                </a:solidFill>
                <a:effectLst/>
                <a:latin typeface="等线" panose="02010600030101010101" pitchFamily="2" charset="-122"/>
                <a:ea typeface="等线" panose="02010600030101010101" pitchFamily="2" charset="-122"/>
              </a:rPr>
              <a:t>17931304</a:t>
            </a:r>
            <a:r>
              <a:rPr lang="zh-CN" altLang="en-US" dirty="0"/>
              <a:t> </a:t>
            </a:r>
            <a:r>
              <a:rPr lang="zh-CN" altLang="en-US" dirty="0">
                <a:solidFill>
                  <a:srgbClr val="000000"/>
                </a:solidFill>
                <a:latin typeface="Arial"/>
                <a:ea typeface="微软雅黑"/>
              </a:rPr>
              <a:t>，</a:t>
            </a:r>
            <a:r>
              <a:rPr lang="en-US" altLang="zh-CN" dirty="0">
                <a:solidFill>
                  <a:srgbClr val="000000"/>
                </a:solidFill>
                <a:latin typeface="Arial"/>
                <a:ea typeface="微软雅黑"/>
              </a:rPr>
              <a:t>I‘m so suicidal </a:t>
            </a:r>
            <a:r>
              <a:rPr lang="zh-CN" altLang="en-US" dirty="0">
                <a:solidFill>
                  <a:srgbClr val="000000"/>
                </a:solidFill>
                <a:latin typeface="Arial"/>
                <a:ea typeface="微软雅黑"/>
              </a:rPr>
              <a:t>。</a:t>
            </a: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a:ea typeface="微软雅黑"/>
              </a:rPr>
              <a:t>32.Education</a:t>
            </a:r>
            <a:r>
              <a:rPr lang="zh-CN" altLang="en-US" dirty="0">
                <a:solidFill>
                  <a:srgbClr val="000000"/>
                </a:solidFill>
                <a:latin typeface="Arial"/>
                <a:ea typeface="微软雅黑"/>
              </a:rPr>
              <a:t>：此类别下消极和积极的情绪都有，其中，消极相比来说会占多数，内容话题大多是涉及到</a:t>
            </a:r>
            <a:r>
              <a:rPr lang="en-US" altLang="zh-CN" dirty="0">
                <a:solidFill>
                  <a:srgbClr val="000000"/>
                </a:solidFill>
                <a:latin typeface="Arial"/>
                <a:ea typeface="微软雅黑"/>
              </a:rPr>
              <a:t>school</a:t>
            </a:r>
            <a:r>
              <a:rPr lang="zh-CN" altLang="en-US" dirty="0">
                <a:solidFill>
                  <a:srgbClr val="000000"/>
                </a:solidFill>
                <a:latin typeface="Arial"/>
                <a:ea typeface="微软雅黑"/>
              </a:rPr>
              <a:t>、</a:t>
            </a:r>
            <a:r>
              <a:rPr lang="en-US" altLang="zh-CN" dirty="0">
                <a:solidFill>
                  <a:srgbClr val="000000"/>
                </a:solidFill>
                <a:latin typeface="Arial"/>
                <a:ea typeface="微软雅黑"/>
              </a:rPr>
              <a:t>course</a:t>
            </a:r>
            <a:r>
              <a:rPr lang="zh-CN" altLang="en-US" dirty="0">
                <a:solidFill>
                  <a:srgbClr val="000000"/>
                </a:solidFill>
                <a:latin typeface="Arial"/>
                <a:ea typeface="微软雅黑"/>
              </a:rPr>
              <a:t>和</a:t>
            </a:r>
            <a:r>
              <a:rPr lang="en-US" altLang="zh-CN" dirty="0">
                <a:solidFill>
                  <a:srgbClr val="000000"/>
                </a:solidFill>
                <a:latin typeface="Arial"/>
                <a:ea typeface="微软雅黑"/>
              </a:rPr>
              <a:t>exam</a:t>
            </a:r>
            <a:r>
              <a:rPr lang="zh-CN" altLang="en-US" dirty="0">
                <a:solidFill>
                  <a:srgbClr val="000000"/>
                </a:solidFill>
                <a:latin typeface="Arial"/>
                <a:ea typeface="微软雅黑"/>
              </a:rPr>
              <a:t>等等，含有敏感词</a:t>
            </a:r>
            <a:r>
              <a:rPr lang="en-US" altLang="zh-CN" dirty="0">
                <a:solidFill>
                  <a:srgbClr val="000000"/>
                </a:solidFill>
                <a:latin typeface="Arial"/>
                <a:ea typeface="微软雅黑"/>
              </a:rPr>
              <a:t>fuck</a:t>
            </a:r>
            <a:r>
              <a:rPr lang="zh-CN" altLang="en-US" dirty="0">
                <a:solidFill>
                  <a:srgbClr val="000000"/>
                </a:solidFill>
                <a:latin typeface="Arial"/>
                <a:ea typeface="微软雅黑"/>
              </a:rPr>
              <a:t>，</a:t>
            </a:r>
            <a:r>
              <a:rPr lang="en-US" altLang="zh-CN" dirty="0">
                <a:solidFill>
                  <a:srgbClr val="000000"/>
                </a:solidFill>
                <a:latin typeface="Arial"/>
                <a:ea typeface="微软雅黑"/>
              </a:rPr>
              <a:t>damn</a:t>
            </a:r>
            <a:r>
              <a:rPr lang="zh-CN" altLang="en-US" dirty="0">
                <a:solidFill>
                  <a:srgbClr val="000000"/>
                </a:solidFill>
                <a:latin typeface="Arial"/>
                <a:ea typeface="微软雅黑"/>
              </a:rPr>
              <a:t>，：</a:t>
            </a:r>
            <a:r>
              <a:rPr lang="en-US" altLang="zh-CN" dirty="0">
                <a:solidFill>
                  <a:srgbClr val="000000"/>
                </a:solidFill>
                <a:latin typeface="Arial"/>
                <a:ea typeface="微软雅黑"/>
              </a:rPr>
              <a:t>17974930</a:t>
            </a:r>
            <a:r>
              <a:rPr lang="zh-CN" altLang="en-US" dirty="0">
                <a:solidFill>
                  <a:srgbClr val="000000"/>
                </a:solidFill>
                <a:latin typeface="Arial"/>
                <a:ea typeface="微软雅黑"/>
              </a:rPr>
              <a:t>，</a:t>
            </a:r>
            <a:r>
              <a:rPr lang="en-US" altLang="zh-CN" dirty="0">
                <a:solidFill>
                  <a:srgbClr val="000000"/>
                </a:solidFill>
                <a:latin typeface="Arial"/>
                <a:ea typeface="微软雅黑"/>
              </a:rPr>
              <a:t>I'm breaking under all this pressure. I can't fucking do it anymore. I just want to give up. why can't I just disappear already.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p:txBody>
      </p:sp>
    </p:spTree>
    <p:extLst>
      <p:ext uri="{BB962C8B-B14F-4D97-AF65-F5344CB8AC3E}">
        <p14:creationId xmlns:p14="http://schemas.microsoft.com/office/powerpoint/2010/main" val="2502073266"/>
      </p:ext>
    </p:extLst>
  </p:cSld>
  <p:clrMapOvr>
    <a:masterClrMapping/>
  </p:clrMapOvr>
  <mc:AlternateContent xmlns:mc="http://schemas.openxmlformats.org/markup-compatibility/2006" xmlns:p14="http://schemas.microsoft.com/office/powerpoint/2010/main">
    <mc:Choice Requires="p14">
      <p:transition spd="slow" p14:dur="800">
        <p:push dir="u"/>
      </p:transition>
    </mc:Choice>
    <mc:Fallback xmlns="">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52248"/>
            <a:ext cx="12192000" cy="103125"/>
          </a:xfrm>
          <a:prstGeom prst="rect">
            <a:avLst/>
          </a:prstGeom>
          <a:solidFill>
            <a:srgbClr val="075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40" b="0" i="0" u="none" strike="noStrike" kern="1200" cap="none" spc="0" normalizeH="0" baseline="0" noProof="0">
              <a:ln>
                <a:noFill/>
              </a:ln>
              <a:solidFill>
                <a:srgbClr val="FFFFFF"/>
              </a:solidFill>
              <a:effectLst/>
              <a:uLnTx/>
              <a:uFillTx/>
              <a:latin typeface="inpin heiti" panose="00000500000000000000" pitchFamily="2" charset="-122"/>
              <a:ea typeface="inpin heiti" panose="00000500000000000000" pitchFamily="2" charset="-122"/>
              <a:cs typeface="+mn-cs"/>
              <a:sym typeface="inpin heiti" panose="00000500000000000000" pitchFamily="2" charset="-122"/>
            </a:endParaRPr>
          </a:p>
        </p:txBody>
      </p:sp>
      <p:sp>
        <p:nvSpPr>
          <p:cNvPr id="23" name="矩形 22"/>
          <p:cNvSpPr/>
          <p:nvPr/>
        </p:nvSpPr>
        <p:spPr>
          <a:xfrm>
            <a:off x="0" y="6754876"/>
            <a:ext cx="12192000" cy="103125"/>
          </a:xfrm>
          <a:prstGeom prst="rect">
            <a:avLst/>
          </a:prstGeom>
          <a:solidFill>
            <a:srgbClr val="075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40" b="0" i="0" u="none" strike="noStrike" kern="1200" cap="none" spc="0" normalizeH="0" baseline="0" noProof="0">
              <a:ln>
                <a:noFill/>
              </a:ln>
              <a:solidFill>
                <a:srgbClr val="FFFFFF"/>
              </a:solidFill>
              <a:effectLst/>
              <a:uLnTx/>
              <a:uFillTx/>
              <a:latin typeface="inpin heiti" panose="00000500000000000000" pitchFamily="2" charset="-122"/>
              <a:ea typeface="inpin heiti" panose="00000500000000000000" pitchFamily="2" charset="-122"/>
              <a:cs typeface="+mn-cs"/>
              <a:sym typeface="inpin heiti" panose="00000500000000000000" pitchFamily="2" charset="-122"/>
            </a:endParaRPr>
          </a:p>
        </p:txBody>
      </p:sp>
      <p:sp>
        <p:nvSpPr>
          <p:cNvPr id="6" name="文本框 5"/>
          <p:cNvSpPr txBox="1"/>
          <p:nvPr/>
        </p:nvSpPr>
        <p:spPr>
          <a:xfrm>
            <a:off x="11398644" y="6385544"/>
            <a:ext cx="309880" cy="36830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6096E6"/>
                </a:solidFill>
                <a:effectLst/>
                <a:uLnTx/>
                <a:uFillTx/>
                <a:latin typeface="Arial"/>
                <a:ea typeface="微软雅黑"/>
                <a:cs typeface="+mn-cs"/>
              </a:rPr>
              <a:t>2</a:t>
            </a:r>
          </a:p>
        </p:txBody>
      </p:sp>
      <p:sp>
        <p:nvSpPr>
          <p:cNvPr id="2" name="文本框 1"/>
          <p:cNvSpPr txBox="1"/>
          <p:nvPr/>
        </p:nvSpPr>
        <p:spPr>
          <a:xfrm>
            <a:off x="630237" y="704109"/>
            <a:ext cx="10931525" cy="424731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33. Eating Disorders</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：该类别下的例子数量不是很多，包含的基本</a:t>
            </a:r>
            <a:r>
              <a:rPr lang="zh-CN" altLang="en-US" dirty="0">
                <a:solidFill>
                  <a:srgbClr val="000000"/>
                </a:solidFill>
                <a:latin typeface="Arial"/>
                <a:ea typeface="微软雅黑"/>
              </a:rPr>
              <a:t>是消极和一些不好的情绪</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，内容大多是一些关于</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eating habit</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等问题，也相应涉及到一些身材问题和减肥等问题，不太包含敏感词。</a:t>
            </a: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a:ea typeface="微软雅黑"/>
              </a:rPr>
              <a:t>34. Disabilities</a:t>
            </a:r>
            <a:r>
              <a:rPr lang="zh-CN" altLang="en-US" dirty="0">
                <a:solidFill>
                  <a:srgbClr val="000000"/>
                </a:solidFill>
                <a:latin typeface="Arial"/>
                <a:ea typeface="微软雅黑"/>
              </a:rPr>
              <a:t>：</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该类别下的例子数量也不是很多，涉及到一些敏感词和敏感话题的讨论：（</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homophobe </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17954879 </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what is homophobe</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 （</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abortion</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17921796</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girls who want an abortion and say well it‘s “my body my choice” tend to forget that men help make the baby. A baby is formed by 46 chromosomes not 23</a:t>
            </a:r>
            <a:r>
              <a:rPr lang="zh-CN" altLang="en-US" dirty="0">
                <a:solidFill>
                  <a:srgbClr val="000000"/>
                </a:solidFill>
                <a:latin typeface="Arial"/>
                <a:ea typeface="微软雅黑"/>
              </a:rPr>
              <a:t>。有一位用户名为</a:t>
            </a:r>
            <a:r>
              <a:rPr lang="en-US" altLang="zh-CN" dirty="0">
                <a:solidFill>
                  <a:srgbClr val="000000"/>
                </a:solidFill>
                <a:latin typeface="Arial"/>
                <a:ea typeface="微软雅黑"/>
              </a:rPr>
              <a:t>Vikas Yadav</a:t>
            </a:r>
            <a:r>
              <a:rPr lang="zh-CN" altLang="en-US" dirty="0">
                <a:solidFill>
                  <a:srgbClr val="000000"/>
                </a:solidFill>
                <a:latin typeface="Arial"/>
                <a:ea typeface="微软雅黑"/>
              </a:rPr>
              <a:t>的聋人常常在此留言。</a:t>
            </a: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35.Addiction</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：该类别下的内容一部分是</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addicted to </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一些毒品和烟酒等，另外一部分是指沉迷于某件事某个</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app</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等，涉及到较多的敏感词，（</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sex addict</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 </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17964824</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I am a sex addict and Idk how to get rid of these feelings, are these feelings okay or should I feel bad about the feelings and addiction I have? </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和（</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porn addict </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 </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17965169 I‘m a porn addict... I am trying to overcome it by distracting myself and keeping myself busy.\</a:t>
            </a:r>
            <a:r>
              <a:rPr kumimoji="0" lang="en-US" altLang="zh-CN" sz="1800" b="0" i="0" u="none" strike="noStrike" kern="1200" cap="none" spc="0" normalizeH="0" baseline="0" noProof="0" dirty="0" err="1">
                <a:ln>
                  <a:noFill/>
                </a:ln>
                <a:solidFill>
                  <a:srgbClr val="000000"/>
                </a:solidFill>
                <a:effectLst/>
                <a:uLnTx/>
                <a:uFillTx/>
                <a:latin typeface="Arial"/>
                <a:ea typeface="微软雅黑"/>
                <a:cs typeface="+mn-cs"/>
              </a:rPr>
              <a:t>nNow</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I am not a mood to do anything and I am feeling strong urge for watching porn...what should I do?</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另外还有一些关于</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cigarette</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和</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smoke</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的例子。</a:t>
            </a: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p:txBody>
      </p:sp>
    </p:spTree>
    <p:extLst>
      <p:ext uri="{BB962C8B-B14F-4D97-AF65-F5344CB8AC3E}">
        <p14:creationId xmlns:p14="http://schemas.microsoft.com/office/powerpoint/2010/main" val="296769224"/>
      </p:ext>
    </p:extLst>
  </p:cSld>
  <p:clrMapOvr>
    <a:masterClrMapping/>
  </p:clrMapOvr>
  <mc:AlternateContent xmlns:mc="http://schemas.openxmlformats.org/markup-compatibility/2006" xmlns:p14="http://schemas.microsoft.com/office/powerpoint/2010/main">
    <mc:Choice Requires="p14">
      <p:transition spd="slow" p14:dur="800">
        <p:push dir="u"/>
      </p:transition>
    </mc:Choice>
    <mc:Fallback xmlns="">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52248"/>
            <a:ext cx="12192000" cy="103125"/>
          </a:xfrm>
          <a:prstGeom prst="rect">
            <a:avLst/>
          </a:prstGeom>
          <a:solidFill>
            <a:srgbClr val="075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40" b="0" i="0" u="none" strike="noStrike" kern="1200" cap="none" spc="0" normalizeH="0" baseline="0" noProof="0">
              <a:ln>
                <a:noFill/>
              </a:ln>
              <a:solidFill>
                <a:srgbClr val="FFFFFF"/>
              </a:solidFill>
              <a:effectLst/>
              <a:uLnTx/>
              <a:uFillTx/>
              <a:latin typeface="inpin heiti" panose="00000500000000000000" pitchFamily="2" charset="-122"/>
              <a:ea typeface="inpin heiti" panose="00000500000000000000" pitchFamily="2" charset="-122"/>
              <a:cs typeface="+mn-cs"/>
              <a:sym typeface="inpin heiti" panose="00000500000000000000" pitchFamily="2" charset="-122"/>
            </a:endParaRPr>
          </a:p>
        </p:txBody>
      </p:sp>
      <p:sp>
        <p:nvSpPr>
          <p:cNvPr id="23" name="矩形 22"/>
          <p:cNvSpPr/>
          <p:nvPr/>
        </p:nvSpPr>
        <p:spPr>
          <a:xfrm>
            <a:off x="0" y="6754876"/>
            <a:ext cx="12192000" cy="103125"/>
          </a:xfrm>
          <a:prstGeom prst="rect">
            <a:avLst/>
          </a:prstGeom>
          <a:solidFill>
            <a:srgbClr val="075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40" b="0" i="0" u="none" strike="noStrike" kern="1200" cap="none" spc="0" normalizeH="0" baseline="0" noProof="0">
              <a:ln>
                <a:noFill/>
              </a:ln>
              <a:solidFill>
                <a:srgbClr val="FFFFFF"/>
              </a:solidFill>
              <a:effectLst/>
              <a:uLnTx/>
              <a:uFillTx/>
              <a:latin typeface="inpin heiti" panose="00000500000000000000" pitchFamily="2" charset="-122"/>
              <a:ea typeface="inpin heiti" panose="00000500000000000000" pitchFamily="2" charset="-122"/>
              <a:cs typeface="+mn-cs"/>
              <a:sym typeface="inpin heiti" panose="00000500000000000000" pitchFamily="2" charset="-122"/>
            </a:endParaRPr>
          </a:p>
        </p:txBody>
      </p:sp>
      <p:sp>
        <p:nvSpPr>
          <p:cNvPr id="6" name="文本框 5"/>
          <p:cNvSpPr txBox="1"/>
          <p:nvPr/>
        </p:nvSpPr>
        <p:spPr>
          <a:xfrm>
            <a:off x="11398644" y="6385544"/>
            <a:ext cx="309880" cy="36830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6096E6"/>
                </a:solidFill>
                <a:effectLst/>
                <a:uLnTx/>
                <a:uFillTx/>
                <a:latin typeface="Arial"/>
                <a:ea typeface="微软雅黑"/>
                <a:cs typeface="+mn-cs"/>
              </a:rPr>
              <a:t>2</a:t>
            </a:r>
          </a:p>
        </p:txBody>
      </p:sp>
      <p:sp>
        <p:nvSpPr>
          <p:cNvPr id="2" name="文本框 1"/>
          <p:cNvSpPr txBox="1"/>
          <p:nvPr/>
        </p:nvSpPr>
        <p:spPr>
          <a:xfrm>
            <a:off x="630237" y="704109"/>
            <a:ext cx="10931525" cy="566308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Arial"/>
                <a:ea typeface="微软雅黑"/>
                <a:cs typeface="+mn-cs"/>
              </a:rPr>
              <a:t>（目前是基于前</a:t>
            </a:r>
            <a:r>
              <a:rPr kumimoji="0" lang="en-US" altLang="zh-CN" sz="2000" b="1" i="0" u="none" strike="noStrike" kern="1200" cap="none" spc="0" normalizeH="0" baseline="0" noProof="0" dirty="0">
                <a:ln>
                  <a:noFill/>
                </a:ln>
                <a:solidFill>
                  <a:srgbClr val="000000"/>
                </a:solidFill>
                <a:effectLst/>
                <a:uLnTx/>
                <a:uFillTx/>
                <a:latin typeface="Arial"/>
                <a:ea typeface="微软雅黑"/>
                <a:cs typeface="+mn-cs"/>
              </a:rPr>
              <a:t>134</a:t>
            </a:r>
            <a:r>
              <a:rPr kumimoji="0" lang="zh-CN" altLang="en-US" sz="2000" b="1" i="0" u="none" strike="noStrike" kern="1200" cap="none" spc="0" normalizeH="0" baseline="0" noProof="0" dirty="0">
                <a:ln>
                  <a:noFill/>
                </a:ln>
                <a:solidFill>
                  <a:srgbClr val="000000"/>
                </a:solidFill>
                <a:effectLst/>
                <a:uLnTx/>
                <a:uFillTx/>
                <a:latin typeface="Arial"/>
                <a:ea typeface="微软雅黑"/>
                <a:cs typeface="+mn-cs"/>
              </a:rPr>
              <a:t>个</a:t>
            </a:r>
            <a:r>
              <a:rPr kumimoji="0" lang="en-US" altLang="zh-CN" sz="2000" b="1" i="0" u="none" strike="noStrike" kern="1200" cap="none" spc="0" normalizeH="0" baseline="0" noProof="0" dirty="0">
                <a:ln>
                  <a:noFill/>
                </a:ln>
                <a:solidFill>
                  <a:srgbClr val="000000"/>
                </a:solidFill>
                <a:effectLst/>
                <a:uLnTx/>
                <a:uFillTx/>
                <a:latin typeface="Arial"/>
                <a:ea typeface="微软雅黑"/>
                <a:cs typeface="+mn-cs"/>
              </a:rPr>
              <a:t>json</a:t>
            </a:r>
            <a:r>
              <a:rPr kumimoji="0" lang="zh-CN" altLang="en-US" sz="2000" b="1" i="0" u="none" strike="noStrike" kern="1200" cap="none" spc="0" normalizeH="0" baseline="0" noProof="0" dirty="0">
                <a:ln>
                  <a:noFill/>
                </a:ln>
                <a:solidFill>
                  <a:srgbClr val="000000"/>
                </a:solidFill>
                <a:effectLst/>
                <a:uLnTx/>
                <a:uFillTx/>
                <a:latin typeface="Arial"/>
                <a:ea typeface="微软雅黑"/>
                <a:cs typeface="+mn-cs"/>
              </a:rPr>
              <a:t>文件）</a:t>
            </a:r>
            <a:endParaRPr kumimoji="0" lang="en-US" altLang="zh-CN" sz="2000" b="1"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1"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36. Ask Girls</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：这类别下的例子较少，涉及到的话题大多是关于外貌的还有和男朋友之间的事情，有敏感词，大多是</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sex</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sexual</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bisexual</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等等，例如</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17964321</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err="1">
                <a:ln>
                  <a:noFill/>
                </a:ln>
                <a:solidFill>
                  <a:srgbClr val="000000"/>
                </a:solidFill>
                <a:effectLst/>
                <a:uLnTx/>
                <a:uFillTx/>
                <a:latin typeface="Arial"/>
                <a:ea typeface="微软雅黑"/>
                <a:cs typeface="+mn-cs"/>
              </a:rPr>
              <a:t>im</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proud for being bisexual but my parents don’t</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Emotion</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大多是</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confused</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和</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anxious</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一类。</a:t>
            </a: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000000"/>
                </a:solidFill>
                <a:latin typeface="Arial"/>
                <a:ea typeface="微软雅黑"/>
              </a:rPr>
              <a:t>噪音：</a:t>
            </a: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a:ea typeface="微软雅黑"/>
              </a:rPr>
              <a:t>1.</a:t>
            </a:r>
            <a:r>
              <a:rPr lang="zh-CN" altLang="en-US" dirty="0">
                <a:solidFill>
                  <a:srgbClr val="000000"/>
                </a:solidFill>
                <a:latin typeface="Arial"/>
                <a:ea typeface="微软雅黑"/>
              </a:rPr>
              <a:t>有看到不少关于敏感词的替代，例如</a:t>
            </a:r>
            <a:r>
              <a:rPr lang="en-US" altLang="zh-CN" dirty="0">
                <a:solidFill>
                  <a:srgbClr val="000000"/>
                </a:solidFill>
                <a:latin typeface="Arial"/>
                <a:ea typeface="微软雅黑"/>
              </a:rPr>
              <a:t>sex</a:t>
            </a:r>
            <a:r>
              <a:rPr lang="zh-CN" altLang="en-US" dirty="0">
                <a:solidFill>
                  <a:srgbClr val="000000"/>
                </a:solidFill>
                <a:latin typeface="Arial"/>
                <a:ea typeface="微软雅黑"/>
              </a:rPr>
              <a:t>，用户会有</a:t>
            </a:r>
            <a:r>
              <a:rPr lang="en-US" altLang="zh-CN" dirty="0">
                <a:solidFill>
                  <a:srgbClr val="000000"/>
                </a:solidFill>
                <a:latin typeface="Arial"/>
                <a:ea typeface="微软雅黑"/>
              </a:rPr>
              <a:t>s3x</a:t>
            </a:r>
            <a:r>
              <a:rPr lang="zh-CN" altLang="en-US" dirty="0">
                <a:solidFill>
                  <a:srgbClr val="000000"/>
                </a:solidFill>
                <a:latin typeface="Arial"/>
                <a:ea typeface="微软雅黑"/>
              </a:rPr>
              <a:t>代替。在进行单词识别的时候可能会出错。例如</a:t>
            </a:r>
            <a:r>
              <a:rPr lang="en-US" altLang="zh-CN" dirty="0">
                <a:solidFill>
                  <a:srgbClr val="000000"/>
                </a:solidFill>
                <a:latin typeface="Arial"/>
                <a:ea typeface="微软雅黑"/>
              </a:rPr>
              <a:t>17890931</a:t>
            </a:r>
            <a:r>
              <a:rPr lang="zh-CN" altLang="en-US" dirty="0">
                <a:solidFill>
                  <a:srgbClr val="000000"/>
                </a:solidFill>
                <a:latin typeface="Arial"/>
                <a:ea typeface="微软雅黑"/>
              </a:rPr>
              <a:t>，</a:t>
            </a:r>
            <a:r>
              <a:rPr lang="en-US" altLang="zh-CN" dirty="0">
                <a:solidFill>
                  <a:srgbClr val="000000"/>
                </a:solidFill>
                <a:latin typeface="Arial"/>
                <a:ea typeface="微软雅黑"/>
              </a:rPr>
              <a:t>I'm obsessed with s3x but don't want to have s3x with my husband. ( I was s3xually abused as a child is a good detail to add)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a:defRPr/>
            </a:pPr>
            <a:r>
              <a:rPr lang="en-US" altLang="zh-CN" dirty="0">
                <a:solidFill>
                  <a:srgbClr val="000000"/>
                </a:solidFill>
                <a:latin typeface="Arial"/>
                <a:ea typeface="微软雅黑"/>
              </a:rPr>
              <a:t>2.</a:t>
            </a:r>
            <a:r>
              <a:rPr lang="zh-CN" altLang="en-US" dirty="0">
                <a:solidFill>
                  <a:srgbClr val="000000"/>
                </a:solidFill>
                <a:latin typeface="Arial"/>
                <a:ea typeface="微软雅黑"/>
              </a:rPr>
              <a:t>也有将一个单词</a:t>
            </a:r>
            <a:r>
              <a:rPr lang="zh-CN" altLang="en-US" dirty="0"/>
              <a:t>分成一个字母一个空格的形式，比如之前提到过的例子：</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17994433</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Does r a p e, s e x u a l a s </a:t>
            </a:r>
            <a:r>
              <a:rPr kumimoji="0" lang="en-US" altLang="zh-CN" sz="1800" b="0" i="0" u="none" strike="noStrike" kern="1200" cap="none" spc="0" normalizeH="0" baseline="0" noProof="0" dirty="0" err="1">
                <a:ln>
                  <a:noFill/>
                </a:ln>
                <a:solidFill>
                  <a:srgbClr val="000000"/>
                </a:solidFill>
                <a:effectLst/>
                <a:uLnTx/>
                <a:uFillTx/>
                <a:latin typeface="Arial"/>
                <a:ea typeface="微软雅黑"/>
                <a:cs typeface="+mn-cs"/>
              </a:rPr>
              <a:t>s</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a u l t, counts in God’s plan too? </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（顺便也将两个敏感词空格隔开了）</a:t>
            </a: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a:ea typeface="微软雅黑"/>
              </a:rPr>
              <a:t>3.</a:t>
            </a:r>
            <a:r>
              <a:rPr lang="zh-CN" altLang="en-US" dirty="0">
                <a:solidFill>
                  <a:srgbClr val="000000"/>
                </a:solidFill>
                <a:latin typeface="Arial"/>
                <a:ea typeface="微软雅黑"/>
              </a:rPr>
              <a:t>在不同对话中涉及到不少网址，总结来看格式都是</a:t>
            </a:r>
            <a:r>
              <a:rPr lang="en-US" altLang="zh-CN" dirty="0">
                <a:solidFill>
                  <a:srgbClr val="000000"/>
                </a:solidFill>
                <a:latin typeface="Arial"/>
                <a:ea typeface="微软雅黑"/>
                <a:hlinkClick r:id="rId3"/>
              </a:rPr>
              <a:t>https://www</a:t>
            </a:r>
            <a:r>
              <a:rPr lang="zh-CN" altLang="en-US" dirty="0">
                <a:solidFill>
                  <a:srgbClr val="000000"/>
                </a:solidFill>
                <a:latin typeface="Arial"/>
                <a:ea typeface="微软雅黑"/>
              </a:rPr>
              <a:t>开头，涉及到大多是</a:t>
            </a:r>
            <a:r>
              <a:rPr lang="en-US" altLang="zh-CN" dirty="0">
                <a:solidFill>
                  <a:srgbClr val="000000"/>
                </a:solidFill>
                <a:latin typeface="Arial"/>
                <a:ea typeface="微软雅黑"/>
              </a:rPr>
              <a:t>YouTube</a:t>
            </a:r>
            <a:r>
              <a:rPr lang="zh-CN" altLang="en-US" dirty="0">
                <a:solidFill>
                  <a:srgbClr val="000000"/>
                </a:solidFill>
                <a:latin typeface="Arial"/>
                <a:ea typeface="微软雅黑"/>
              </a:rPr>
              <a:t>的链接。</a:t>
            </a: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a:ea typeface="微软雅黑"/>
              </a:rPr>
              <a:t>4. </a:t>
            </a:r>
            <a:r>
              <a:rPr lang="zh-CN" altLang="en-US" dirty="0">
                <a:solidFill>
                  <a:srgbClr val="000000"/>
                </a:solidFill>
                <a:latin typeface="Arial"/>
                <a:ea typeface="微软雅黑"/>
              </a:rPr>
              <a:t>在很多对话中，有部分单词存在多打字母的情况，例如：</a:t>
            </a:r>
            <a:r>
              <a:rPr lang="en-US" altLang="zh-CN" dirty="0" err="1">
                <a:solidFill>
                  <a:srgbClr val="000000"/>
                </a:solidFill>
                <a:latin typeface="Arial"/>
                <a:ea typeface="微软雅黑"/>
              </a:rPr>
              <a:t>damnnnnnnnnnnnnnnnnnnn</a:t>
            </a: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a:ea typeface="微软雅黑"/>
              </a:rPr>
              <a:t>5.</a:t>
            </a:r>
            <a:r>
              <a:rPr lang="zh-CN" altLang="en-US" dirty="0">
                <a:solidFill>
                  <a:srgbClr val="000000"/>
                </a:solidFill>
                <a:latin typeface="Arial"/>
                <a:ea typeface="微软雅黑"/>
              </a:rPr>
              <a:t>有的回复中只含有一个字母或者一个单词字母，例如</a:t>
            </a:r>
            <a:r>
              <a:rPr lang="en-US" altLang="zh-CN" dirty="0">
                <a:solidFill>
                  <a:srgbClr val="000000"/>
                </a:solidFill>
                <a:latin typeface="Arial"/>
                <a:ea typeface="微软雅黑"/>
              </a:rPr>
              <a:t>17997966</a:t>
            </a:r>
            <a:r>
              <a:rPr lang="zh-CN" altLang="en-US" dirty="0">
                <a:solidFill>
                  <a:srgbClr val="000000"/>
                </a:solidFill>
                <a:latin typeface="Arial"/>
                <a:ea typeface="微软雅黑"/>
              </a:rPr>
              <a:t>对话中的有个回复只有</a:t>
            </a:r>
            <a:r>
              <a:rPr lang="en-US" altLang="zh-CN" dirty="0">
                <a:solidFill>
                  <a:srgbClr val="000000"/>
                </a:solidFill>
                <a:latin typeface="Arial"/>
                <a:ea typeface="微软雅黑"/>
              </a:rPr>
              <a:t>k</a:t>
            </a:r>
            <a:r>
              <a:rPr lang="zh-CN" altLang="en-US" dirty="0">
                <a:solidFill>
                  <a:srgbClr val="000000"/>
                </a:solidFill>
                <a:latin typeface="Arial"/>
                <a:ea typeface="微软雅黑"/>
              </a:rPr>
              <a:t>。</a:t>
            </a:r>
            <a:endParaRPr lang="en-US" altLang="zh-CN" dirty="0">
              <a:solidFill>
                <a:srgbClr val="000000"/>
              </a:solidFill>
              <a:latin typeface="Arial"/>
              <a:ea typeface="微软雅黑"/>
            </a:endParaRPr>
          </a:p>
        </p:txBody>
      </p:sp>
    </p:spTree>
    <p:extLst>
      <p:ext uri="{BB962C8B-B14F-4D97-AF65-F5344CB8AC3E}">
        <p14:creationId xmlns:p14="http://schemas.microsoft.com/office/powerpoint/2010/main" val="3972277597"/>
      </p:ext>
    </p:extLst>
  </p:cSld>
  <p:clrMapOvr>
    <a:masterClrMapping/>
  </p:clrMapOvr>
  <mc:AlternateContent xmlns:mc="http://schemas.openxmlformats.org/markup-compatibility/2006" xmlns:p14="http://schemas.microsoft.com/office/powerpoint/2010/main">
    <mc:Choice Requires="p14">
      <p:transition spd="slow" p14:dur="800">
        <p:push dir="u"/>
      </p:transition>
    </mc:Choice>
    <mc:Fallback xmlns="">
      <p:transition spd="slow">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52248"/>
            <a:ext cx="12192000" cy="103125"/>
          </a:xfrm>
          <a:prstGeom prst="rect">
            <a:avLst/>
          </a:prstGeom>
          <a:solidFill>
            <a:srgbClr val="075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40" b="0" i="0" u="none" strike="noStrike" kern="1200" cap="none" spc="0" normalizeH="0" baseline="0" noProof="0">
              <a:ln>
                <a:noFill/>
              </a:ln>
              <a:solidFill>
                <a:srgbClr val="FFFFFF"/>
              </a:solidFill>
              <a:effectLst/>
              <a:uLnTx/>
              <a:uFillTx/>
              <a:latin typeface="inpin heiti" panose="00000500000000000000" pitchFamily="2" charset="-122"/>
              <a:ea typeface="inpin heiti" panose="00000500000000000000" pitchFamily="2" charset="-122"/>
              <a:cs typeface="+mn-cs"/>
              <a:sym typeface="inpin heiti" panose="00000500000000000000" pitchFamily="2" charset="-122"/>
            </a:endParaRPr>
          </a:p>
        </p:txBody>
      </p:sp>
      <p:sp>
        <p:nvSpPr>
          <p:cNvPr id="23" name="矩形 22"/>
          <p:cNvSpPr/>
          <p:nvPr/>
        </p:nvSpPr>
        <p:spPr>
          <a:xfrm>
            <a:off x="0" y="6754876"/>
            <a:ext cx="12192000" cy="103125"/>
          </a:xfrm>
          <a:prstGeom prst="rect">
            <a:avLst/>
          </a:prstGeom>
          <a:solidFill>
            <a:srgbClr val="075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40" b="0" i="0" u="none" strike="noStrike" kern="1200" cap="none" spc="0" normalizeH="0" baseline="0" noProof="0">
              <a:ln>
                <a:noFill/>
              </a:ln>
              <a:solidFill>
                <a:srgbClr val="FFFFFF"/>
              </a:solidFill>
              <a:effectLst/>
              <a:uLnTx/>
              <a:uFillTx/>
              <a:latin typeface="inpin heiti" panose="00000500000000000000" pitchFamily="2" charset="-122"/>
              <a:ea typeface="inpin heiti" panose="00000500000000000000" pitchFamily="2" charset="-122"/>
              <a:cs typeface="+mn-cs"/>
              <a:sym typeface="inpin heiti" panose="00000500000000000000" pitchFamily="2" charset="-122"/>
            </a:endParaRPr>
          </a:p>
        </p:txBody>
      </p:sp>
      <p:sp>
        <p:nvSpPr>
          <p:cNvPr id="6" name="文本框 5"/>
          <p:cNvSpPr txBox="1"/>
          <p:nvPr/>
        </p:nvSpPr>
        <p:spPr>
          <a:xfrm>
            <a:off x="11398644" y="6385544"/>
            <a:ext cx="309880" cy="36830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6096E6"/>
                </a:solidFill>
                <a:effectLst/>
                <a:uLnTx/>
                <a:uFillTx/>
                <a:latin typeface="Arial"/>
                <a:ea typeface="微软雅黑"/>
                <a:cs typeface="+mn-cs"/>
              </a:rPr>
              <a:t>2</a:t>
            </a:r>
          </a:p>
        </p:txBody>
      </p:sp>
      <p:sp>
        <p:nvSpPr>
          <p:cNvPr id="2" name="文本框 1"/>
          <p:cNvSpPr txBox="1"/>
          <p:nvPr/>
        </p:nvSpPr>
        <p:spPr>
          <a:xfrm>
            <a:off x="630237" y="704109"/>
            <a:ext cx="10931525" cy="59093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a:ea typeface="微软雅黑"/>
              </a:rPr>
              <a:t>6.</a:t>
            </a:r>
            <a:r>
              <a:rPr lang="zh-CN" altLang="en-US" dirty="0">
                <a:solidFill>
                  <a:srgbClr val="000000"/>
                </a:solidFill>
                <a:latin typeface="Arial"/>
                <a:ea typeface="微软雅黑"/>
              </a:rPr>
              <a:t>存在部分是网络热词，或者短语缩写，不知道最终是否能识别，例如，有很多的</a:t>
            </a:r>
            <a:r>
              <a:rPr lang="en-US" altLang="zh-CN" dirty="0">
                <a:solidFill>
                  <a:srgbClr val="000000"/>
                </a:solidFill>
                <a:latin typeface="Arial"/>
                <a:ea typeface="微软雅黑"/>
              </a:rPr>
              <a:t>lol</a:t>
            </a:r>
            <a:r>
              <a:rPr lang="zh-CN" altLang="en-US" dirty="0">
                <a:solidFill>
                  <a:srgbClr val="000000"/>
                </a:solidFill>
                <a:latin typeface="Arial"/>
                <a:ea typeface="微软雅黑"/>
              </a:rPr>
              <a:t>，</a:t>
            </a:r>
            <a:r>
              <a:rPr lang="en-US" altLang="zh-CN" dirty="0">
                <a:solidFill>
                  <a:srgbClr val="000000"/>
                </a:solidFill>
                <a:latin typeface="Arial"/>
                <a:ea typeface="微软雅黑"/>
              </a:rPr>
              <a:t>lmao</a:t>
            </a:r>
            <a:r>
              <a:rPr lang="zh-CN" altLang="en-US" dirty="0">
                <a:solidFill>
                  <a:srgbClr val="000000"/>
                </a:solidFill>
                <a:latin typeface="Arial"/>
                <a:ea typeface="微软雅黑"/>
              </a:rPr>
              <a:t>（笑死我了）和</a:t>
            </a:r>
            <a:r>
              <a:rPr lang="en-US" altLang="zh-CN" dirty="0" err="1">
                <a:solidFill>
                  <a:srgbClr val="000000"/>
                </a:solidFill>
                <a:latin typeface="Arial"/>
                <a:ea typeface="微软雅黑"/>
              </a:rPr>
              <a:t>afap</a:t>
            </a:r>
            <a:r>
              <a:rPr lang="zh-CN" altLang="en-US" dirty="0">
                <a:solidFill>
                  <a:srgbClr val="000000"/>
                </a:solidFill>
                <a:latin typeface="Arial"/>
                <a:ea typeface="微软雅黑"/>
              </a:rPr>
              <a:t>（尽快）。</a:t>
            </a: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a:defRPr/>
            </a:pPr>
            <a:r>
              <a:rPr lang="en-US" altLang="zh-CN" dirty="0">
                <a:solidFill>
                  <a:srgbClr val="000000"/>
                </a:solidFill>
                <a:latin typeface="Arial"/>
                <a:ea typeface="微软雅黑"/>
              </a:rPr>
              <a:t>7.</a:t>
            </a:r>
            <a:r>
              <a:rPr lang="zh-CN" altLang="en-US" dirty="0">
                <a:solidFill>
                  <a:srgbClr val="000000"/>
                </a:solidFill>
                <a:latin typeface="Arial"/>
                <a:ea typeface="微软雅黑"/>
              </a:rPr>
              <a:t>也有部分回帖只是回复表情包，意义指代不明确。例如对话</a:t>
            </a:r>
            <a:r>
              <a:rPr lang="en-US" altLang="zh-CN" dirty="0">
                <a:solidFill>
                  <a:srgbClr val="000000"/>
                </a:solidFill>
                <a:latin typeface="Arial"/>
                <a:ea typeface="微软雅黑"/>
              </a:rPr>
              <a:t>id</a:t>
            </a:r>
            <a:r>
              <a:rPr lang="zh-CN" altLang="en-US" dirty="0">
                <a:solidFill>
                  <a:srgbClr val="000000"/>
                </a:solidFill>
                <a:latin typeface="Arial"/>
                <a:ea typeface="微软雅黑"/>
              </a:rPr>
              <a:t>为</a:t>
            </a:r>
            <a:r>
              <a:rPr lang="en-US" altLang="zh-CN" dirty="0">
                <a:solidFill>
                  <a:srgbClr val="000000"/>
                </a:solidFill>
                <a:latin typeface="Arial"/>
                <a:ea typeface="微软雅黑"/>
              </a:rPr>
              <a:t>17997697</a:t>
            </a:r>
            <a:r>
              <a:rPr lang="zh-CN" altLang="en-US" dirty="0">
                <a:solidFill>
                  <a:srgbClr val="000000"/>
                </a:solidFill>
                <a:latin typeface="Arial"/>
                <a:ea typeface="微软雅黑"/>
              </a:rPr>
              <a:t>的情况。</a:t>
            </a:r>
            <a:endParaRPr lang="en-US" altLang="zh-CN" dirty="0">
              <a:solidFill>
                <a:srgbClr val="000000"/>
              </a:solidFill>
              <a:latin typeface="Arial"/>
              <a:ea typeface="微软雅黑"/>
            </a:endParaRPr>
          </a:p>
          <a:p>
            <a:pPr>
              <a:defRPr/>
            </a:pPr>
            <a:endParaRPr lang="en-US" altLang="zh-CN" dirty="0">
              <a:solidFill>
                <a:srgbClr val="000000"/>
              </a:solidFill>
              <a:latin typeface="Arial"/>
              <a:ea typeface="微软雅黑"/>
            </a:endParaRPr>
          </a:p>
          <a:p>
            <a:pPr>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a:ea typeface="微软雅黑"/>
              </a:rPr>
              <a:t>8.</a:t>
            </a:r>
            <a:r>
              <a:rPr lang="zh-CN" altLang="en-US" dirty="0">
                <a:solidFill>
                  <a:srgbClr val="000000"/>
                </a:solidFill>
                <a:latin typeface="Arial"/>
                <a:ea typeface="微软雅黑"/>
              </a:rPr>
              <a:t>有小部分问题是关于一些比较确定的问题，但会存在很多答非所问的问题，例如对话</a:t>
            </a:r>
            <a:r>
              <a:rPr lang="en-US" altLang="zh-CN" dirty="0">
                <a:solidFill>
                  <a:srgbClr val="000000"/>
                </a:solidFill>
                <a:latin typeface="Arial"/>
                <a:ea typeface="微软雅黑"/>
              </a:rPr>
              <a:t>id</a:t>
            </a:r>
            <a:r>
              <a:rPr lang="zh-CN" altLang="en-US" dirty="0">
                <a:solidFill>
                  <a:srgbClr val="000000"/>
                </a:solidFill>
                <a:latin typeface="Arial"/>
                <a:ea typeface="微软雅黑"/>
              </a:rPr>
              <a:t>为</a:t>
            </a:r>
            <a:r>
              <a:rPr lang="en-US" altLang="zh-CN" dirty="0">
                <a:solidFill>
                  <a:srgbClr val="000000"/>
                </a:solidFill>
                <a:latin typeface="Arial"/>
                <a:ea typeface="微软雅黑"/>
              </a:rPr>
              <a:t>17997588</a:t>
            </a:r>
            <a:r>
              <a:rPr lang="zh-CN" altLang="en-US" dirty="0">
                <a:solidFill>
                  <a:srgbClr val="000000"/>
                </a:solidFill>
                <a:latin typeface="Arial"/>
                <a:ea typeface="微软雅黑"/>
              </a:rPr>
              <a:t>的情况。</a:t>
            </a: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a:ea typeface="微软雅黑"/>
              </a:rPr>
              <a:t>9. </a:t>
            </a:r>
            <a:r>
              <a:rPr lang="zh-CN" altLang="en-US" dirty="0">
                <a:solidFill>
                  <a:srgbClr val="000000"/>
                </a:solidFill>
                <a:latin typeface="Arial"/>
                <a:ea typeface="微软雅黑"/>
              </a:rPr>
              <a:t>在数据集中有一些特殊的转义符，例如换行</a:t>
            </a:r>
            <a:r>
              <a:rPr lang="en-US" altLang="zh-CN" dirty="0">
                <a:solidFill>
                  <a:srgbClr val="000000"/>
                </a:solidFill>
                <a:latin typeface="Arial"/>
                <a:ea typeface="微软雅黑"/>
              </a:rPr>
              <a:t>\n</a:t>
            </a:r>
            <a:r>
              <a:rPr lang="zh-CN" altLang="en-US" dirty="0">
                <a:solidFill>
                  <a:srgbClr val="000000"/>
                </a:solidFill>
                <a:latin typeface="Arial"/>
                <a:ea typeface="微软雅黑"/>
              </a:rPr>
              <a:t>（较多）</a:t>
            </a:r>
            <a:endParaRPr lang="en-US" altLang="zh-CN" dirty="0">
              <a:solidFill>
                <a:srgbClr val="000000"/>
              </a:solidFill>
              <a:latin typeface="Arial"/>
              <a:ea typeface="微软雅黑"/>
            </a:endParaRPr>
          </a:p>
        </p:txBody>
      </p:sp>
      <p:pic>
        <p:nvPicPr>
          <p:cNvPr id="4" name="图片 3">
            <a:extLst>
              <a:ext uri="{FF2B5EF4-FFF2-40B4-BE49-F238E27FC236}">
                <a16:creationId xmlns:a16="http://schemas.microsoft.com/office/drawing/2014/main" id="{5AFCBED3-127B-4651-9025-F78A5CB43266}"/>
              </a:ext>
            </a:extLst>
          </p:cNvPr>
          <p:cNvPicPr>
            <a:picLocks noChangeAspect="1"/>
          </p:cNvPicPr>
          <p:nvPr/>
        </p:nvPicPr>
        <p:blipFill>
          <a:blip r:embed="rId3"/>
          <a:stretch>
            <a:fillRect/>
          </a:stretch>
        </p:blipFill>
        <p:spPr>
          <a:xfrm>
            <a:off x="630237" y="5126058"/>
            <a:ext cx="5591955" cy="885949"/>
          </a:xfrm>
          <a:prstGeom prst="rect">
            <a:avLst/>
          </a:prstGeom>
        </p:spPr>
      </p:pic>
      <p:pic>
        <p:nvPicPr>
          <p:cNvPr id="7" name="图片 6">
            <a:extLst>
              <a:ext uri="{FF2B5EF4-FFF2-40B4-BE49-F238E27FC236}">
                <a16:creationId xmlns:a16="http://schemas.microsoft.com/office/drawing/2014/main" id="{C4B5A345-E870-4395-93A1-CC58414BA0D2}"/>
              </a:ext>
            </a:extLst>
          </p:cNvPr>
          <p:cNvPicPr>
            <a:picLocks noChangeAspect="1"/>
          </p:cNvPicPr>
          <p:nvPr/>
        </p:nvPicPr>
        <p:blipFill>
          <a:blip r:embed="rId4"/>
          <a:stretch>
            <a:fillRect/>
          </a:stretch>
        </p:blipFill>
        <p:spPr>
          <a:xfrm>
            <a:off x="630237" y="2244985"/>
            <a:ext cx="5819285" cy="2150946"/>
          </a:xfrm>
          <a:prstGeom prst="rect">
            <a:avLst/>
          </a:prstGeom>
        </p:spPr>
      </p:pic>
    </p:spTree>
    <p:extLst>
      <p:ext uri="{BB962C8B-B14F-4D97-AF65-F5344CB8AC3E}">
        <p14:creationId xmlns:p14="http://schemas.microsoft.com/office/powerpoint/2010/main" val="1155458098"/>
      </p:ext>
    </p:extLst>
  </p:cSld>
  <p:clrMapOvr>
    <a:masterClrMapping/>
  </p:clrMapOvr>
  <mc:AlternateContent xmlns:mc="http://schemas.openxmlformats.org/markup-compatibility/2006" xmlns:p14="http://schemas.microsoft.com/office/powerpoint/2010/main">
    <mc:Choice Requires="p14">
      <p:transition spd="slow" p14:dur="800">
        <p:push dir="u"/>
      </p:transition>
    </mc:Choice>
    <mc:Fallback xmlns="">
      <p:transition spd="slow">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52248"/>
            <a:ext cx="12192000" cy="103125"/>
          </a:xfrm>
          <a:prstGeom prst="rect">
            <a:avLst/>
          </a:prstGeom>
          <a:solidFill>
            <a:srgbClr val="075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40" b="0" i="0" u="none" strike="noStrike" kern="1200" cap="none" spc="0" normalizeH="0" baseline="0" noProof="0">
              <a:ln>
                <a:noFill/>
              </a:ln>
              <a:solidFill>
                <a:srgbClr val="FFFFFF"/>
              </a:solidFill>
              <a:effectLst/>
              <a:uLnTx/>
              <a:uFillTx/>
              <a:latin typeface="inpin heiti" panose="00000500000000000000" pitchFamily="2" charset="-122"/>
              <a:ea typeface="inpin heiti" panose="00000500000000000000" pitchFamily="2" charset="-122"/>
              <a:cs typeface="+mn-cs"/>
              <a:sym typeface="inpin heiti" panose="00000500000000000000" pitchFamily="2" charset="-122"/>
            </a:endParaRPr>
          </a:p>
        </p:txBody>
      </p:sp>
      <p:sp>
        <p:nvSpPr>
          <p:cNvPr id="23" name="矩形 22"/>
          <p:cNvSpPr/>
          <p:nvPr/>
        </p:nvSpPr>
        <p:spPr>
          <a:xfrm>
            <a:off x="0" y="6754876"/>
            <a:ext cx="12192000" cy="103125"/>
          </a:xfrm>
          <a:prstGeom prst="rect">
            <a:avLst/>
          </a:prstGeom>
          <a:solidFill>
            <a:srgbClr val="075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40" b="0" i="0" u="none" strike="noStrike" kern="1200" cap="none" spc="0" normalizeH="0" baseline="0" noProof="0">
              <a:ln>
                <a:noFill/>
              </a:ln>
              <a:solidFill>
                <a:srgbClr val="FFFFFF"/>
              </a:solidFill>
              <a:effectLst/>
              <a:uLnTx/>
              <a:uFillTx/>
              <a:latin typeface="inpin heiti" panose="00000500000000000000" pitchFamily="2" charset="-122"/>
              <a:ea typeface="inpin heiti" panose="00000500000000000000" pitchFamily="2" charset="-122"/>
              <a:cs typeface="+mn-cs"/>
              <a:sym typeface="inpin heiti" panose="00000500000000000000" pitchFamily="2" charset="-122"/>
            </a:endParaRPr>
          </a:p>
        </p:txBody>
      </p:sp>
      <p:sp>
        <p:nvSpPr>
          <p:cNvPr id="6" name="文本框 5"/>
          <p:cNvSpPr txBox="1"/>
          <p:nvPr/>
        </p:nvSpPr>
        <p:spPr>
          <a:xfrm>
            <a:off x="11398644" y="6385544"/>
            <a:ext cx="309880" cy="36830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6096E6"/>
                </a:solidFill>
                <a:effectLst/>
                <a:uLnTx/>
                <a:uFillTx/>
                <a:latin typeface="Arial"/>
                <a:ea typeface="微软雅黑"/>
                <a:cs typeface="+mn-cs"/>
              </a:rPr>
              <a:t>2</a:t>
            </a:r>
          </a:p>
        </p:txBody>
      </p:sp>
      <p:sp>
        <p:nvSpPr>
          <p:cNvPr id="2" name="文本框 1"/>
          <p:cNvSpPr txBox="1"/>
          <p:nvPr/>
        </p:nvSpPr>
        <p:spPr>
          <a:xfrm>
            <a:off x="630237" y="704109"/>
            <a:ext cx="10931525" cy="45243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rgbClr val="000000"/>
                </a:solidFill>
                <a:latin typeface="Arial"/>
                <a:ea typeface="微软雅黑"/>
              </a:rPr>
              <a:t>目前是前</a:t>
            </a:r>
            <a:r>
              <a:rPr lang="en-US" altLang="zh-CN" b="1" dirty="0">
                <a:solidFill>
                  <a:srgbClr val="000000"/>
                </a:solidFill>
                <a:latin typeface="Arial"/>
                <a:ea typeface="微软雅黑"/>
              </a:rPr>
              <a:t>162</a:t>
            </a:r>
            <a:r>
              <a:rPr lang="zh-CN" altLang="en-US" b="1" dirty="0">
                <a:solidFill>
                  <a:srgbClr val="000000"/>
                </a:solidFill>
                <a:latin typeface="Arial"/>
                <a:ea typeface="微软雅黑"/>
              </a:rPr>
              <a:t>个</a:t>
            </a:r>
            <a:r>
              <a:rPr lang="en-US" altLang="zh-CN" b="1" dirty="0">
                <a:solidFill>
                  <a:srgbClr val="000000"/>
                </a:solidFill>
                <a:latin typeface="Arial"/>
                <a:ea typeface="微软雅黑"/>
              </a:rPr>
              <a:t>json</a:t>
            </a:r>
            <a:r>
              <a:rPr lang="zh-CN" altLang="en-US" b="1" dirty="0">
                <a:solidFill>
                  <a:srgbClr val="000000"/>
                </a:solidFill>
                <a:latin typeface="Arial"/>
                <a:ea typeface="微软雅黑"/>
              </a:rPr>
              <a:t>文件</a:t>
            </a:r>
            <a:endParaRPr lang="en-US" altLang="zh-CN" b="1"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a:ea typeface="微软雅黑"/>
              </a:rPr>
              <a:t>10.</a:t>
            </a:r>
            <a:r>
              <a:rPr lang="zh-CN" altLang="en-US" dirty="0">
                <a:solidFill>
                  <a:srgbClr val="000000"/>
                </a:solidFill>
                <a:latin typeface="Arial"/>
                <a:ea typeface="微软雅黑"/>
              </a:rPr>
              <a:t>仍然有缩写变换格式但没有变换的问题，例如</a:t>
            </a:r>
            <a:r>
              <a:rPr lang="en-US" altLang="zh-CN" dirty="0">
                <a:solidFill>
                  <a:srgbClr val="000000"/>
                </a:solidFill>
                <a:latin typeface="Arial"/>
                <a:ea typeface="微软雅黑"/>
              </a:rPr>
              <a:t>I am </a:t>
            </a:r>
            <a:r>
              <a:rPr lang="zh-CN" altLang="en-US" dirty="0">
                <a:solidFill>
                  <a:srgbClr val="000000"/>
                </a:solidFill>
                <a:latin typeface="Arial"/>
                <a:ea typeface="微软雅黑"/>
              </a:rPr>
              <a:t>连起来写时那个一飘就没有了</a:t>
            </a:r>
            <a:r>
              <a:rPr lang="en-US" altLang="zh-CN" dirty="0">
                <a:solidFill>
                  <a:srgbClr val="000000"/>
                </a:solidFill>
                <a:latin typeface="Arial"/>
                <a:ea typeface="微软雅黑"/>
              </a:rPr>
              <a:t>17983165</a:t>
            </a:r>
            <a:r>
              <a:rPr lang="zh-CN" altLang="en-US" dirty="0">
                <a:solidFill>
                  <a:srgbClr val="000000"/>
                </a:solidFill>
                <a:latin typeface="Arial"/>
                <a:ea typeface="微软雅黑"/>
              </a:rPr>
              <a:t>，</a:t>
            </a:r>
            <a:r>
              <a:rPr lang="en-US" altLang="zh-CN" dirty="0">
                <a:solidFill>
                  <a:srgbClr val="000000"/>
                </a:solidFill>
                <a:latin typeface="Arial"/>
                <a:ea typeface="微软雅黑"/>
              </a:rPr>
              <a:t>I m here</a:t>
            </a:r>
            <a:r>
              <a:rPr lang="zh-CN" altLang="en-US" dirty="0">
                <a:solidFill>
                  <a:srgbClr val="000000"/>
                </a:solidFill>
                <a:latin typeface="Arial"/>
                <a:ea typeface="微软雅黑"/>
              </a:rPr>
              <a:t> 。还有</a:t>
            </a:r>
            <a:r>
              <a:rPr lang="en-US" altLang="zh-CN" dirty="0">
                <a:solidFill>
                  <a:srgbClr val="000000"/>
                </a:solidFill>
                <a:latin typeface="Arial"/>
                <a:ea typeface="微软雅黑"/>
              </a:rPr>
              <a:t>17983187</a:t>
            </a:r>
            <a:r>
              <a:rPr lang="zh-CN" altLang="en-US" dirty="0">
                <a:solidFill>
                  <a:srgbClr val="000000"/>
                </a:solidFill>
                <a:latin typeface="Arial"/>
                <a:ea typeface="微软雅黑"/>
              </a:rPr>
              <a:t>，</a:t>
            </a:r>
            <a:r>
              <a:rPr lang="en-US" altLang="zh-CN" dirty="0" err="1">
                <a:solidFill>
                  <a:srgbClr val="000000"/>
                </a:solidFill>
                <a:latin typeface="Arial"/>
                <a:ea typeface="微软雅黑"/>
              </a:rPr>
              <a:t>Im</a:t>
            </a:r>
            <a:r>
              <a:rPr lang="en-US" altLang="zh-CN" dirty="0">
                <a:solidFill>
                  <a:srgbClr val="000000"/>
                </a:solidFill>
                <a:latin typeface="Arial"/>
                <a:ea typeface="微软雅黑"/>
              </a:rPr>
              <a:t> a cat</a:t>
            </a:r>
            <a:r>
              <a:rPr lang="zh-CN" altLang="en-US" dirty="0">
                <a:solidFill>
                  <a:srgbClr val="000000"/>
                </a:solidFill>
                <a:latin typeface="Arial"/>
                <a:ea typeface="微软雅黑"/>
              </a:rPr>
              <a:t>。</a:t>
            </a:r>
            <a:endParaRPr lang="en-US" altLang="zh-CN" dirty="0">
              <a:solidFill>
                <a:srgbClr val="000000"/>
              </a:solidFill>
              <a:latin typeface="Arial"/>
              <a:ea typeface="微软雅黑"/>
            </a:endParaRPr>
          </a:p>
          <a:p>
            <a:pPr>
              <a:defRPr/>
            </a:pPr>
            <a:endParaRPr lang="en-US" altLang="zh-CN" dirty="0">
              <a:solidFill>
                <a:srgbClr val="000000"/>
              </a:solidFill>
              <a:latin typeface="Arial"/>
              <a:ea typeface="微软雅黑"/>
            </a:endParaRPr>
          </a:p>
          <a:p>
            <a:pPr>
              <a:defRPr/>
            </a:pPr>
            <a:r>
              <a:rPr lang="en-US" altLang="zh-CN" dirty="0">
                <a:solidFill>
                  <a:srgbClr val="000000"/>
                </a:solidFill>
                <a:latin typeface="Arial"/>
                <a:ea typeface="微软雅黑"/>
              </a:rPr>
              <a:t>11.</a:t>
            </a:r>
            <a:r>
              <a:rPr lang="zh-CN" altLang="en-US" dirty="0">
                <a:solidFill>
                  <a:srgbClr val="000000"/>
                </a:solidFill>
                <a:latin typeface="Arial"/>
                <a:ea typeface="微软雅黑"/>
              </a:rPr>
              <a:t>存在在对话中单词之间没有空格的情况，</a:t>
            </a:r>
            <a:r>
              <a:rPr lang="en-US" altLang="zh-CN" dirty="0">
                <a:solidFill>
                  <a:srgbClr val="000000"/>
                </a:solidFill>
                <a:latin typeface="Arial"/>
                <a:ea typeface="微软雅黑"/>
              </a:rPr>
              <a:t>17983011</a:t>
            </a:r>
            <a:r>
              <a:rPr lang="zh-CN" altLang="en-US" dirty="0">
                <a:solidFill>
                  <a:srgbClr val="000000"/>
                </a:solidFill>
                <a:latin typeface="Arial"/>
                <a:ea typeface="微软雅黑"/>
              </a:rPr>
              <a:t>，</a:t>
            </a:r>
            <a:r>
              <a:rPr lang="en-US" altLang="zh-CN" dirty="0">
                <a:solidFill>
                  <a:srgbClr val="000000"/>
                </a:solidFill>
                <a:latin typeface="Arial"/>
                <a:ea typeface="微软雅黑"/>
              </a:rPr>
              <a:t>#stopkillingsharks</a:t>
            </a:r>
            <a:r>
              <a:rPr lang="zh-CN" altLang="en-US" dirty="0">
                <a:solidFill>
                  <a:srgbClr val="000000"/>
                </a:solidFill>
                <a:latin typeface="Arial"/>
                <a:ea typeface="微软雅黑"/>
              </a:rPr>
              <a:t>。</a:t>
            </a: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a:ea typeface="微软雅黑"/>
              </a:rPr>
              <a:t>12.</a:t>
            </a:r>
            <a:r>
              <a:rPr lang="zh-CN" altLang="en-US" dirty="0">
                <a:solidFill>
                  <a:srgbClr val="000000"/>
                </a:solidFill>
                <a:latin typeface="Arial"/>
                <a:ea typeface="微软雅黑"/>
              </a:rPr>
              <a:t>在对话中存在大量的艾特其他用户的情况，一般的格式如下：</a:t>
            </a: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a:ea typeface="微软雅黑"/>
              </a:rPr>
              <a:t>13. </a:t>
            </a:r>
            <a:r>
              <a:rPr lang="zh-CN" altLang="en-US" dirty="0">
                <a:solidFill>
                  <a:srgbClr val="000000"/>
                </a:solidFill>
                <a:latin typeface="Arial"/>
                <a:ea typeface="微软雅黑"/>
              </a:rPr>
              <a:t>看到现在发现有两个中文用户名的，但一个用户名叫“爱“ 用户</a:t>
            </a:r>
            <a:r>
              <a:rPr lang="en-US" altLang="zh-CN" dirty="0">
                <a:solidFill>
                  <a:srgbClr val="000000"/>
                </a:solidFill>
                <a:latin typeface="Arial"/>
                <a:ea typeface="微软雅黑"/>
              </a:rPr>
              <a:t>id1245643</a:t>
            </a:r>
            <a:r>
              <a:rPr lang="zh-CN" altLang="en-US" dirty="0">
                <a:solidFill>
                  <a:srgbClr val="000000"/>
                </a:solidFill>
                <a:latin typeface="Arial"/>
                <a:ea typeface="微软雅黑"/>
              </a:rPr>
              <a:t>，一个叫”操”用户</a:t>
            </a:r>
            <a:r>
              <a:rPr lang="en-US" altLang="zh-CN" dirty="0">
                <a:solidFill>
                  <a:srgbClr val="000000"/>
                </a:solidFill>
                <a:latin typeface="Arial"/>
                <a:ea typeface="微软雅黑"/>
              </a:rPr>
              <a:t>id</a:t>
            </a:r>
            <a:r>
              <a:rPr lang="zh-CN" altLang="en-US" dirty="0">
                <a:solidFill>
                  <a:srgbClr val="000000"/>
                </a:solidFill>
                <a:latin typeface="Arial"/>
                <a:ea typeface="微软雅黑"/>
              </a:rPr>
              <a:t>是</a:t>
            </a:r>
            <a:r>
              <a:rPr lang="en-US" altLang="zh-CN" dirty="0">
                <a:solidFill>
                  <a:srgbClr val="000000"/>
                </a:solidFill>
                <a:latin typeface="Arial"/>
                <a:ea typeface="微软雅黑"/>
              </a:rPr>
              <a:t>777393</a:t>
            </a:r>
            <a:r>
              <a:rPr lang="zh-CN" altLang="en-US" dirty="0">
                <a:solidFill>
                  <a:srgbClr val="000000"/>
                </a:solidFill>
                <a:latin typeface="Arial"/>
                <a:ea typeface="微软雅黑"/>
              </a:rPr>
              <a:t>。</a:t>
            </a: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p:txBody>
      </p:sp>
      <p:pic>
        <p:nvPicPr>
          <p:cNvPr id="5" name="图片 4">
            <a:extLst>
              <a:ext uri="{FF2B5EF4-FFF2-40B4-BE49-F238E27FC236}">
                <a16:creationId xmlns:a16="http://schemas.microsoft.com/office/drawing/2014/main" id="{564B30BA-8C08-4285-ABC9-D8722E4F939A}"/>
              </a:ext>
            </a:extLst>
          </p:cNvPr>
          <p:cNvPicPr>
            <a:picLocks noChangeAspect="1"/>
          </p:cNvPicPr>
          <p:nvPr/>
        </p:nvPicPr>
        <p:blipFill>
          <a:blip r:embed="rId3"/>
          <a:stretch>
            <a:fillRect/>
          </a:stretch>
        </p:blipFill>
        <p:spPr>
          <a:xfrm>
            <a:off x="630237" y="2776446"/>
            <a:ext cx="8154538" cy="1305107"/>
          </a:xfrm>
          <a:prstGeom prst="rect">
            <a:avLst/>
          </a:prstGeom>
        </p:spPr>
      </p:pic>
      <p:pic>
        <p:nvPicPr>
          <p:cNvPr id="9" name="图片 8">
            <a:extLst>
              <a:ext uri="{FF2B5EF4-FFF2-40B4-BE49-F238E27FC236}">
                <a16:creationId xmlns:a16="http://schemas.microsoft.com/office/drawing/2014/main" id="{CB0FFE05-AFEA-436E-A3C0-E4116F775EAE}"/>
              </a:ext>
            </a:extLst>
          </p:cNvPr>
          <p:cNvPicPr>
            <a:picLocks noChangeAspect="1"/>
          </p:cNvPicPr>
          <p:nvPr/>
        </p:nvPicPr>
        <p:blipFill>
          <a:blip r:embed="rId4"/>
          <a:stretch>
            <a:fillRect/>
          </a:stretch>
        </p:blipFill>
        <p:spPr>
          <a:xfrm>
            <a:off x="2039937" y="4684343"/>
            <a:ext cx="6916115" cy="676369"/>
          </a:xfrm>
          <a:prstGeom prst="rect">
            <a:avLst/>
          </a:prstGeom>
        </p:spPr>
      </p:pic>
      <p:pic>
        <p:nvPicPr>
          <p:cNvPr id="11" name="图片 10">
            <a:extLst>
              <a:ext uri="{FF2B5EF4-FFF2-40B4-BE49-F238E27FC236}">
                <a16:creationId xmlns:a16="http://schemas.microsoft.com/office/drawing/2014/main" id="{C5B8A5EC-FAD0-42A2-9121-8C54D2FDD8C3}"/>
              </a:ext>
            </a:extLst>
          </p:cNvPr>
          <p:cNvPicPr>
            <a:picLocks noChangeAspect="1"/>
          </p:cNvPicPr>
          <p:nvPr/>
        </p:nvPicPr>
        <p:blipFill>
          <a:blip r:embed="rId5"/>
          <a:stretch>
            <a:fillRect/>
          </a:stretch>
        </p:blipFill>
        <p:spPr>
          <a:xfrm>
            <a:off x="2944301" y="5385085"/>
            <a:ext cx="8764223" cy="1314633"/>
          </a:xfrm>
          <a:prstGeom prst="rect">
            <a:avLst/>
          </a:prstGeom>
        </p:spPr>
      </p:pic>
    </p:spTree>
    <p:extLst>
      <p:ext uri="{BB962C8B-B14F-4D97-AF65-F5344CB8AC3E}">
        <p14:creationId xmlns:p14="http://schemas.microsoft.com/office/powerpoint/2010/main" val="1260160541"/>
      </p:ext>
    </p:extLst>
  </p:cSld>
  <p:clrMapOvr>
    <a:masterClrMapping/>
  </p:clrMapOvr>
  <mc:AlternateContent xmlns:mc="http://schemas.openxmlformats.org/markup-compatibility/2006">
    <mc:Choice xmlns:p14="http://schemas.microsoft.com/office/powerpoint/2010/main" Requires="p14">
      <p:transition spd="slow" p14:dur="800">
        <p:push dir="u"/>
      </p:transition>
    </mc:Choice>
    <mc:Fallback>
      <p:transition spd="slow">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52248"/>
            <a:ext cx="12192000" cy="103125"/>
          </a:xfrm>
          <a:prstGeom prst="rect">
            <a:avLst/>
          </a:prstGeom>
          <a:solidFill>
            <a:srgbClr val="075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40" b="0" i="0" u="none" strike="noStrike" kern="1200" cap="none" spc="0" normalizeH="0" baseline="0" noProof="0">
              <a:ln>
                <a:noFill/>
              </a:ln>
              <a:solidFill>
                <a:srgbClr val="FFFFFF"/>
              </a:solidFill>
              <a:effectLst/>
              <a:uLnTx/>
              <a:uFillTx/>
              <a:latin typeface="inpin heiti" panose="00000500000000000000" pitchFamily="2" charset="-122"/>
              <a:ea typeface="inpin heiti" panose="00000500000000000000" pitchFamily="2" charset="-122"/>
              <a:cs typeface="+mn-cs"/>
              <a:sym typeface="inpin heiti" panose="00000500000000000000" pitchFamily="2" charset="-122"/>
            </a:endParaRPr>
          </a:p>
        </p:txBody>
      </p:sp>
      <p:sp>
        <p:nvSpPr>
          <p:cNvPr id="23" name="矩形 22"/>
          <p:cNvSpPr/>
          <p:nvPr/>
        </p:nvSpPr>
        <p:spPr>
          <a:xfrm>
            <a:off x="0" y="6754876"/>
            <a:ext cx="12192000" cy="103125"/>
          </a:xfrm>
          <a:prstGeom prst="rect">
            <a:avLst/>
          </a:prstGeom>
          <a:solidFill>
            <a:srgbClr val="075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40" b="0" i="0" u="none" strike="noStrike" kern="1200" cap="none" spc="0" normalizeH="0" baseline="0" noProof="0">
              <a:ln>
                <a:noFill/>
              </a:ln>
              <a:solidFill>
                <a:srgbClr val="FFFFFF"/>
              </a:solidFill>
              <a:effectLst/>
              <a:uLnTx/>
              <a:uFillTx/>
              <a:latin typeface="inpin heiti" panose="00000500000000000000" pitchFamily="2" charset="-122"/>
              <a:ea typeface="inpin heiti" panose="00000500000000000000" pitchFamily="2" charset="-122"/>
              <a:cs typeface="+mn-cs"/>
              <a:sym typeface="inpin heiti" panose="00000500000000000000" pitchFamily="2" charset="-122"/>
            </a:endParaRPr>
          </a:p>
        </p:txBody>
      </p:sp>
      <p:sp>
        <p:nvSpPr>
          <p:cNvPr id="6" name="文本框 5"/>
          <p:cNvSpPr txBox="1"/>
          <p:nvPr/>
        </p:nvSpPr>
        <p:spPr>
          <a:xfrm>
            <a:off x="11398644" y="6385544"/>
            <a:ext cx="309880" cy="36830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6096E6"/>
                </a:solidFill>
                <a:effectLst/>
                <a:uLnTx/>
                <a:uFillTx/>
                <a:latin typeface="Arial"/>
                <a:ea typeface="微软雅黑"/>
                <a:cs typeface="+mn-cs"/>
              </a:rPr>
              <a:t>2</a:t>
            </a:r>
          </a:p>
        </p:txBody>
      </p:sp>
      <p:sp>
        <p:nvSpPr>
          <p:cNvPr id="2" name="文本框 1"/>
          <p:cNvSpPr txBox="1"/>
          <p:nvPr/>
        </p:nvSpPr>
        <p:spPr>
          <a:xfrm>
            <a:off x="630237" y="704109"/>
            <a:ext cx="10931525"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a:ea typeface="微软雅黑"/>
              </a:rPr>
              <a:t>14.</a:t>
            </a:r>
            <a:r>
              <a:rPr lang="zh-CN" altLang="en-US" dirty="0">
                <a:solidFill>
                  <a:srgbClr val="000000"/>
                </a:solidFill>
                <a:latin typeface="Arial"/>
                <a:ea typeface="微软雅黑"/>
              </a:rPr>
              <a:t>有些用户名中也是敏感词：例如用户</a:t>
            </a:r>
            <a:r>
              <a:rPr lang="en-US" altLang="zh-CN" dirty="0">
                <a:solidFill>
                  <a:srgbClr val="000000"/>
                </a:solidFill>
                <a:latin typeface="Arial"/>
                <a:ea typeface="微软雅黑"/>
              </a:rPr>
              <a:t>id</a:t>
            </a:r>
            <a:r>
              <a:rPr lang="zh-CN" altLang="en-US" dirty="0">
                <a:solidFill>
                  <a:srgbClr val="000000"/>
                </a:solidFill>
                <a:latin typeface="Arial"/>
                <a:ea typeface="微软雅黑"/>
              </a:rPr>
              <a:t>为</a:t>
            </a:r>
            <a:r>
              <a:rPr lang="en-US" altLang="zh-CN" dirty="0">
                <a:solidFill>
                  <a:srgbClr val="000000"/>
                </a:solidFill>
                <a:latin typeface="Arial"/>
                <a:ea typeface="微软雅黑"/>
              </a:rPr>
              <a:t>998346</a:t>
            </a:r>
            <a:r>
              <a:rPr lang="zh-CN" altLang="en-US" dirty="0">
                <a:solidFill>
                  <a:srgbClr val="000000"/>
                </a:solidFill>
                <a:latin typeface="Arial"/>
                <a:ea typeface="微软雅黑"/>
              </a:rPr>
              <a:t>的名为</a:t>
            </a:r>
            <a:r>
              <a:rPr lang="en-US" altLang="zh-CN" dirty="0">
                <a:solidFill>
                  <a:srgbClr val="000000"/>
                </a:solidFill>
                <a:latin typeface="Arial"/>
                <a:ea typeface="微软雅黑"/>
              </a:rPr>
              <a:t>bitch</a:t>
            </a:r>
            <a:r>
              <a:rPr lang="zh-CN" altLang="en-US" dirty="0">
                <a:solidFill>
                  <a:srgbClr val="000000"/>
                </a:solidFill>
                <a:latin typeface="Arial"/>
                <a:ea typeface="微软雅黑"/>
              </a:rPr>
              <a:t>。</a:t>
            </a: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a:ea typeface="微软雅黑"/>
              </a:rPr>
              <a:t>15.</a:t>
            </a:r>
            <a:r>
              <a:rPr lang="zh-CN" altLang="en-US" dirty="0">
                <a:solidFill>
                  <a:srgbClr val="000000"/>
                </a:solidFill>
                <a:latin typeface="Arial"/>
                <a:ea typeface="微软雅黑"/>
              </a:rPr>
              <a:t>部分用户在楼主下面评论但是评论的是空白。或者是楼主本身发出来的就是空白。</a:t>
            </a: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p:txBody>
      </p:sp>
      <p:pic>
        <p:nvPicPr>
          <p:cNvPr id="4" name="图片 3">
            <a:extLst>
              <a:ext uri="{FF2B5EF4-FFF2-40B4-BE49-F238E27FC236}">
                <a16:creationId xmlns:a16="http://schemas.microsoft.com/office/drawing/2014/main" id="{BFEF66E9-8CC2-4DD2-97AA-EF3B457F5C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237" y="1946448"/>
            <a:ext cx="7085714" cy="876190"/>
          </a:xfrm>
          <a:prstGeom prst="rect">
            <a:avLst/>
          </a:prstGeom>
        </p:spPr>
      </p:pic>
    </p:spTree>
    <p:extLst>
      <p:ext uri="{BB962C8B-B14F-4D97-AF65-F5344CB8AC3E}">
        <p14:creationId xmlns:p14="http://schemas.microsoft.com/office/powerpoint/2010/main" val="321403025"/>
      </p:ext>
    </p:extLst>
  </p:cSld>
  <p:clrMapOvr>
    <a:masterClrMapping/>
  </p:clrMapOvr>
  <mc:AlternateContent xmlns:mc="http://schemas.openxmlformats.org/markup-compatibility/2006">
    <mc:Choice xmlns:p14="http://schemas.microsoft.com/office/powerpoint/2010/main" Requires="p14">
      <p:transition spd="slow" p14:dur="800">
        <p:push dir="u"/>
      </p:transition>
    </mc:Choice>
    <mc:Fallback>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52248"/>
            <a:ext cx="12192000" cy="103125"/>
          </a:xfrm>
          <a:prstGeom prst="rect">
            <a:avLst/>
          </a:prstGeom>
          <a:solidFill>
            <a:srgbClr val="075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40">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 name="矩形 22"/>
          <p:cNvSpPr/>
          <p:nvPr/>
        </p:nvSpPr>
        <p:spPr>
          <a:xfrm>
            <a:off x="0" y="6754876"/>
            <a:ext cx="12192000" cy="103125"/>
          </a:xfrm>
          <a:prstGeom prst="rect">
            <a:avLst/>
          </a:prstGeom>
          <a:solidFill>
            <a:srgbClr val="075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40">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文本框 5"/>
          <p:cNvSpPr txBox="1"/>
          <p:nvPr/>
        </p:nvSpPr>
        <p:spPr>
          <a:xfrm>
            <a:off x="11398644" y="6385544"/>
            <a:ext cx="309880" cy="368300"/>
          </a:xfrm>
          <a:prstGeom prst="rect">
            <a:avLst/>
          </a:prstGeom>
          <a:noFill/>
        </p:spPr>
        <p:txBody>
          <a:bodyPr wrap="none" rtlCol="0">
            <a:spAutoFit/>
          </a:bodyPr>
          <a:lstStyle/>
          <a:p>
            <a:r>
              <a:rPr lang="en-US" dirty="0">
                <a:solidFill>
                  <a:schemeClr val="accent1"/>
                </a:solidFill>
              </a:rPr>
              <a:t>2</a:t>
            </a:r>
          </a:p>
        </p:txBody>
      </p:sp>
      <p:sp>
        <p:nvSpPr>
          <p:cNvPr id="10" name="文本框 9"/>
          <p:cNvSpPr txBox="1"/>
          <p:nvPr/>
        </p:nvSpPr>
        <p:spPr>
          <a:xfrm>
            <a:off x="672465" y="446405"/>
            <a:ext cx="11339830" cy="460375"/>
          </a:xfrm>
          <a:prstGeom prst="rect">
            <a:avLst/>
          </a:prstGeom>
          <a:noFill/>
        </p:spPr>
        <p:txBody>
          <a:bodyPr wrap="square" rtlCol="0" anchor="t">
            <a:spAutoFit/>
          </a:bodyPr>
          <a:lstStyle/>
          <a:p>
            <a:r>
              <a:rPr lang="en-US" sz="2400" b="1" dirty="0">
                <a:sym typeface="+mn-ea"/>
              </a:rPr>
              <a:t>Data Collection</a:t>
            </a:r>
          </a:p>
        </p:txBody>
      </p:sp>
      <p:sp>
        <p:nvSpPr>
          <p:cNvPr id="2" name="文本框 1"/>
          <p:cNvSpPr txBox="1"/>
          <p:nvPr/>
        </p:nvSpPr>
        <p:spPr>
          <a:xfrm>
            <a:off x="566420" y="1238250"/>
            <a:ext cx="10931525" cy="3138170"/>
          </a:xfrm>
          <a:prstGeom prst="rect">
            <a:avLst/>
          </a:prstGeom>
          <a:noFill/>
        </p:spPr>
        <p:txBody>
          <a:bodyPr wrap="square" rtlCol="0">
            <a:spAutoFit/>
          </a:bodyPr>
          <a:lstStyle/>
          <a:p>
            <a:pPr algn="l"/>
            <a:r>
              <a:rPr lang="en-US" altLang="zh-CN" dirty="0"/>
              <a:t>1.</a:t>
            </a:r>
            <a:r>
              <a:rPr lang="zh-CN" altLang="en-US" dirty="0"/>
              <a:t>查看每个</a:t>
            </a:r>
            <a:r>
              <a:rPr lang="en-US" altLang="zh-CN" dirty="0"/>
              <a:t>category</a:t>
            </a:r>
            <a:r>
              <a:rPr lang="zh-CN" altLang="en-US" dirty="0"/>
              <a:t>（</a:t>
            </a:r>
            <a:r>
              <a:rPr lang="en-US" altLang="zh-CN" dirty="0"/>
              <a:t>33</a:t>
            </a:r>
            <a:r>
              <a:rPr lang="zh-CN" altLang="en-US" dirty="0"/>
              <a:t>），看看每个的特点，比如包含的跟同情心的例子比较多，或者比如</a:t>
            </a:r>
            <a:r>
              <a:rPr lang="zh-CN" altLang="en-US" dirty="0">
                <a:sym typeface="+mn-ea"/>
              </a:rPr>
              <a:t>Poetry其中更多是诗歌，比如</a:t>
            </a:r>
            <a:r>
              <a:rPr lang="zh-CN" altLang="en-US" dirty="0">
                <a:solidFill>
                  <a:schemeClr val="tx1"/>
                </a:solidFill>
                <a:sym typeface="+mn-ea"/>
              </a:rPr>
              <a:t>Religion会涉及敏感内容</a:t>
            </a:r>
            <a:endParaRPr lang="zh-CN" altLang="en-US" dirty="0">
              <a:sym typeface="+mn-ea"/>
            </a:endParaRPr>
          </a:p>
          <a:p>
            <a:pPr algn="l"/>
            <a:r>
              <a:rPr lang="zh-CN" altLang="en-US" dirty="0">
                <a:sym typeface="+mn-ea"/>
              </a:rPr>
              <a:t>就是看每个</a:t>
            </a:r>
            <a:r>
              <a:rPr lang="en-US" altLang="zh-CN" dirty="0">
                <a:sym typeface="+mn-ea"/>
              </a:rPr>
              <a:t>category</a:t>
            </a:r>
            <a:r>
              <a:rPr lang="zh-CN" altLang="en-US" dirty="0">
                <a:sym typeface="+mn-ea"/>
              </a:rPr>
              <a:t>的特点、格式</a:t>
            </a:r>
            <a:endParaRPr lang="en-US" altLang="zh-CN" dirty="0"/>
          </a:p>
          <a:p>
            <a:pPr algn="l"/>
            <a:r>
              <a:rPr lang="zh-CN" altLang="en-US" dirty="0">
                <a:sym typeface="+mn-ea"/>
              </a:rPr>
              <a:t>可以通过网站</a:t>
            </a:r>
            <a:r>
              <a:rPr lang="en-US" altLang="zh-CN" dirty="0">
                <a:sym typeface="+mn-ea"/>
              </a:rPr>
              <a:t>https://web.talklife.co/</a:t>
            </a:r>
            <a:r>
              <a:rPr lang="zh-CN" altLang="en-US" dirty="0">
                <a:sym typeface="+mn-ea"/>
              </a:rPr>
              <a:t>或者我给你的</a:t>
            </a:r>
            <a:r>
              <a:rPr lang="en-US" altLang="zh-CN" dirty="0">
                <a:sym typeface="+mn-ea"/>
              </a:rPr>
              <a:t>json</a:t>
            </a:r>
            <a:r>
              <a:rPr lang="zh-CN" altLang="en-US" dirty="0">
                <a:sym typeface="+mn-ea"/>
              </a:rPr>
              <a:t>用火狐打开，或者把</a:t>
            </a:r>
            <a:r>
              <a:rPr lang="en-US" altLang="zh-CN" dirty="0">
                <a:sym typeface="+mn-ea"/>
              </a:rPr>
              <a:t>json</a:t>
            </a:r>
            <a:r>
              <a:rPr lang="zh-CN" altLang="en-US" dirty="0">
                <a:sym typeface="+mn-ea"/>
              </a:rPr>
              <a:t>转成</a:t>
            </a:r>
            <a:r>
              <a:rPr lang="en-US" altLang="zh-CN" dirty="0">
                <a:sym typeface="+mn-ea"/>
              </a:rPr>
              <a:t>csv</a:t>
            </a:r>
            <a:r>
              <a:rPr lang="zh-CN" altLang="en-US" dirty="0">
                <a:sym typeface="+mn-ea"/>
              </a:rPr>
              <a:t>用</a:t>
            </a:r>
            <a:r>
              <a:rPr lang="en-US" altLang="zh-CN" dirty="0">
                <a:sym typeface="+mn-ea"/>
              </a:rPr>
              <a:t>Excel</a:t>
            </a:r>
            <a:r>
              <a:rPr lang="zh-CN" altLang="en-US" dirty="0">
                <a:sym typeface="+mn-ea"/>
              </a:rPr>
              <a:t>打开</a:t>
            </a:r>
            <a:endParaRPr lang="en-US" altLang="zh-CN" dirty="0"/>
          </a:p>
          <a:p>
            <a:pPr algn="l"/>
            <a:r>
              <a:rPr lang="en-US" altLang="zh-CN" dirty="0"/>
              <a:t>2.</a:t>
            </a:r>
            <a:r>
              <a:rPr lang="zh-CN" altLang="en-US" dirty="0"/>
              <a:t>看看处理数据可能遇到哪些噪音，比如网址、一个单词分成一个字母一个空格的形式</a:t>
            </a:r>
          </a:p>
          <a:p>
            <a:pPr algn="l"/>
            <a:r>
              <a:rPr lang="en-US" altLang="zh-CN" dirty="0"/>
              <a:t>3.</a:t>
            </a:r>
            <a:r>
              <a:rPr lang="zh-CN" altLang="en-US" dirty="0"/>
              <a:t>看看存在哪些用户私人信息。比如后一页的联系方式、或者用户名、一些地址等等</a:t>
            </a:r>
          </a:p>
          <a:p>
            <a:pPr algn="l"/>
            <a:r>
              <a:rPr lang="en-US" altLang="zh-CN" dirty="0"/>
              <a:t>4.</a:t>
            </a:r>
            <a:r>
              <a:rPr lang="zh-CN" altLang="en-US" dirty="0">
                <a:sym typeface="+mn-ea"/>
              </a:rPr>
              <a:t>看看存在哪些敏感信息，比如宗教、政治、（性别种族）歧视，或者严重的自杀等等每类信息的特点</a:t>
            </a:r>
          </a:p>
          <a:p>
            <a:pPr algn="l"/>
            <a:r>
              <a:rPr lang="zh-CN" altLang="en-US" dirty="0"/>
              <a:t>这个可以看网站，也可以找找网上有没有相关的词典（比如</a:t>
            </a:r>
            <a:r>
              <a:rPr lang="en-US" altLang="zh-CN" dirty="0"/>
              <a:t>CSDN</a:t>
            </a:r>
            <a:r>
              <a:rPr lang="zh-CN" altLang="en-US" dirty="0"/>
              <a:t>、</a:t>
            </a:r>
            <a:r>
              <a:rPr lang="en-US" altLang="zh-CN" dirty="0" err="1"/>
              <a:t>Github</a:t>
            </a:r>
            <a:r>
              <a:rPr lang="zh-CN" altLang="en-US" dirty="0"/>
              <a:t>、</a:t>
            </a:r>
            <a:r>
              <a:rPr lang="en-US" altLang="zh-CN" dirty="0"/>
              <a:t>Google</a:t>
            </a:r>
            <a:r>
              <a:rPr lang="zh-CN" altLang="en-US" dirty="0"/>
              <a:t>或者其他网站），或者其他他们的处理方式</a:t>
            </a:r>
          </a:p>
          <a:p>
            <a:pPr algn="l"/>
            <a:r>
              <a:rPr lang="en-US" altLang="zh-CN" dirty="0"/>
              <a:t>5.</a:t>
            </a:r>
            <a:r>
              <a:rPr lang="zh-CN" altLang="en-US" dirty="0"/>
              <a:t>每个帖子点进去会有一个跟情感相关的标签（</a:t>
            </a:r>
            <a:r>
              <a:rPr lang="en-US" altLang="zh-CN" dirty="0"/>
              <a:t>60</a:t>
            </a:r>
            <a:r>
              <a:rPr lang="zh-CN" altLang="en-US" dirty="0"/>
              <a:t>），我们的数据里也有，每个情感挑几个看一眼标签和情感是否对应，哪几个标签比较类似，可以对着我发给你的词典（</a:t>
            </a:r>
            <a:r>
              <a:rPr lang="en-US" altLang="zh-CN" dirty="0" err="1"/>
              <a:t>senticnet</a:t>
            </a:r>
            <a:r>
              <a:rPr lang="zh-CN" altLang="en-US" dirty="0"/>
              <a:t>看'primary_mood‘） </a:t>
            </a:r>
          </a:p>
        </p:txBody>
      </p:sp>
    </p:spTree>
  </p:cSld>
  <p:clrMapOvr>
    <a:masterClrMapping/>
  </p:clrMapOvr>
  <mc:AlternateContent xmlns:mc="http://schemas.openxmlformats.org/markup-compatibility/2006" xmlns:p14="http://schemas.microsoft.com/office/powerpoint/2010/main">
    <mc:Choice Requires="p14">
      <p:transition spd="slow" p14:dur="800">
        <p:push dir="u"/>
      </p:transition>
    </mc:Choice>
    <mc:Fallback xmlns="">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52248"/>
            <a:ext cx="12192000" cy="103125"/>
          </a:xfrm>
          <a:prstGeom prst="rect">
            <a:avLst/>
          </a:prstGeom>
          <a:solidFill>
            <a:srgbClr val="075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40">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 name="矩形 22"/>
          <p:cNvSpPr/>
          <p:nvPr/>
        </p:nvSpPr>
        <p:spPr>
          <a:xfrm>
            <a:off x="0" y="6754876"/>
            <a:ext cx="12192000" cy="103125"/>
          </a:xfrm>
          <a:prstGeom prst="rect">
            <a:avLst/>
          </a:prstGeom>
          <a:solidFill>
            <a:srgbClr val="075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40">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文本框 5"/>
          <p:cNvSpPr txBox="1"/>
          <p:nvPr/>
        </p:nvSpPr>
        <p:spPr>
          <a:xfrm>
            <a:off x="11398644" y="6385544"/>
            <a:ext cx="309880" cy="368300"/>
          </a:xfrm>
          <a:prstGeom prst="rect">
            <a:avLst/>
          </a:prstGeom>
          <a:noFill/>
        </p:spPr>
        <p:txBody>
          <a:bodyPr wrap="none" rtlCol="0">
            <a:spAutoFit/>
          </a:bodyPr>
          <a:lstStyle/>
          <a:p>
            <a:r>
              <a:rPr lang="en-US" dirty="0">
                <a:solidFill>
                  <a:schemeClr val="accent1"/>
                </a:solidFill>
              </a:rPr>
              <a:t>3</a:t>
            </a:r>
          </a:p>
        </p:txBody>
      </p:sp>
      <p:sp>
        <p:nvSpPr>
          <p:cNvPr id="10" name="文本框 9"/>
          <p:cNvSpPr txBox="1"/>
          <p:nvPr/>
        </p:nvSpPr>
        <p:spPr>
          <a:xfrm>
            <a:off x="672465" y="446405"/>
            <a:ext cx="11339830" cy="460375"/>
          </a:xfrm>
          <a:prstGeom prst="rect">
            <a:avLst/>
          </a:prstGeom>
          <a:noFill/>
        </p:spPr>
        <p:txBody>
          <a:bodyPr wrap="square" rtlCol="0" anchor="t">
            <a:spAutoFit/>
          </a:bodyPr>
          <a:lstStyle/>
          <a:p>
            <a:r>
              <a:rPr lang="en-US" sz="2400" b="1" dirty="0">
                <a:sym typeface="+mn-ea"/>
              </a:rPr>
              <a:t>Data Collection</a:t>
            </a:r>
          </a:p>
        </p:txBody>
      </p:sp>
      <p:pic>
        <p:nvPicPr>
          <p:cNvPr id="4" name="图片 3"/>
          <p:cNvPicPr>
            <a:picLocks noChangeAspect="1"/>
          </p:cNvPicPr>
          <p:nvPr>
            <p:custDataLst>
              <p:tags r:id="rId1"/>
            </p:custDataLst>
          </p:nvPr>
        </p:nvPicPr>
        <p:blipFill>
          <a:blip r:embed="rId4"/>
          <a:srcRect l="61409" t="61334" r="26094" b="35692"/>
          <a:stretch>
            <a:fillRect/>
          </a:stretch>
        </p:blipFill>
        <p:spPr>
          <a:xfrm>
            <a:off x="2172335" y="5375910"/>
            <a:ext cx="2285365" cy="294640"/>
          </a:xfrm>
          <a:prstGeom prst="rect">
            <a:avLst/>
          </a:prstGeom>
        </p:spPr>
      </p:pic>
      <p:pic>
        <p:nvPicPr>
          <p:cNvPr id="3" name="图片 2"/>
          <p:cNvPicPr>
            <a:picLocks noChangeAspect="1"/>
          </p:cNvPicPr>
          <p:nvPr/>
        </p:nvPicPr>
        <p:blipFill>
          <a:blip r:embed="rId5"/>
          <a:srcRect l="-52" t="10360"/>
          <a:stretch>
            <a:fillRect/>
          </a:stretch>
        </p:blipFill>
        <p:spPr>
          <a:xfrm>
            <a:off x="594995" y="1657350"/>
            <a:ext cx="5839460" cy="2834640"/>
          </a:xfrm>
          <a:prstGeom prst="rect">
            <a:avLst/>
          </a:prstGeom>
        </p:spPr>
      </p:pic>
      <p:sp>
        <p:nvSpPr>
          <p:cNvPr id="5" name="文本框 4"/>
          <p:cNvSpPr txBox="1"/>
          <p:nvPr/>
        </p:nvSpPr>
        <p:spPr>
          <a:xfrm>
            <a:off x="745490" y="4294505"/>
            <a:ext cx="941070" cy="368300"/>
          </a:xfrm>
          <a:prstGeom prst="rect">
            <a:avLst/>
          </a:prstGeom>
          <a:noFill/>
          <a:ln w="28575">
            <a:solidFill>
              <a:srgbClr val="FF0000"/>
            </a:solidFill>
          </a:ln>
        </p:spPr>
        <p:txBody>
          <a:bodyPr wrap="square" rtlCol="0">
            <a:spAutoFit/>
          </a:bodyPr>
          <a:lstStyle/>
          <a:p>
            <a:endParaRPr lang="zh-CN" altLang="en-US"/>
          </a:p>
        </p:txBody>
      </p:sp>
      <p:sp>
        <p:nvSpPr>
          <p:cNvPr id="7" name="文本框 6"/>
          <p:cNvSpPr txBox="1"/>
          <p:nvPr/>
        </p:nvSpPr>
        <p:spPr>
          <a:xfrm>
            <a:off x="2966085" y="1097915"/>
            <a:ext cx="1097280" cy="368300"/>
          </a:xfrm>
          <a:prstGeom prst="rect">
            <a:avLst/>
          </a:prstGeom>
          <a:noFill/>
        </p:spPr>
        <p:txBody>
          <a:bodyPr wrap="none" rtlCol="0">
            <a:spAutoFit/>
          </a:bodyPr>
          <a:lstStyle/>
          <a:p>
            <a:r>
              <a:rPr lang="zh-CN" altLang="en-US"/>
              <a:t>查看类别</a:t>
            </a:r>
          </a:p>
        </p:txBody>
      </p:sp>
      <p:sp>
        <p:nvSpPr>
          <p:cNvPr id="8" name="文本框 7"/>
          <p:cNvSpPr txBox="1"/>
          <p:nvPr/>
        </p:nvSpPr>
        <p:spPr>
          <a:xfrm>
            <a:off x="2804795" y="5007610"/>
            <a:ext cx="1097280" cy="368300"/>
          </a:xfrm>
          <a:prstGeom prst="rect">
            <a:avLst/>
          </a:prstGeom>
          <a:noFill/>
        </p:spPr>
        <p:txBody>
          <a:bodyPr wrap="none" rtlCol="0">
            <a:spAutoFit/>
          </a:bodyPr>
          <a:lstStyle/>
          <a:p>
            <a:r>
              <a:rPr lang="zh-CN" altLang="en-US"/>
              <a:t>联系方式</a:t>
            </a:r>
          </a:p>
        </p:txBody>
      </p:sp>
      <p:pic>
        <p:nvPicPr>
          <p:cNvPr id="11" name="图片 10"/>
          <p:cNvPicPr>
            <a:picLocks noChangeAspect="1"/>
          </p:cNvPicPr>
          <p:nvPr/>
        </p:nvPicPr>
        <p:blipFill>
          <a:blip r:embed="rId6"/>
          <a:srcRect l="31563" t="13154" r="31653" b="53205"/>
          <a:stretch>
            <a:fillRect/>
          </a:stretch>
        </p:blipFill>
        <p:spPr>
          <a:xfrm>
            <a:off x="6736715" y="1998980"/>
            <a:ext cx="5377180" cy="2663825"/>
          </a:xfrm>
          <a:prstGeom prst="rect">
            <a:avLst/>
          </a:prstGeom>
        </p:spPr>
      </p:pic>
      <p:sp>
        <p:nvSpPr>
          <p:cNvPr id="12" name="文本框 11"/>
          <p:cNvSpPr txBox="1"/>
          <p:nvPr/>
        </p:nvSpPr>
        <p:spPr>
          <a:xfrm>
            <a:off x="10848975" y="4294505"/>
            <a:ext cx="617220" cy="368300"/>
          </a:xfrm>
          <a:prstGeom prst="rect">
            <a:avLst/>
          </a:prstGeom>
          <a:noFill/>
          <a:ln w="28575">
            <a:solidFill>
              <a:srgbClr val="FF0000"/>
            </a:solidFill>
          </a:ln>
        </p:spPr>
        <p:txBody>
          <a:bodyPr wrap="square" rtlCol="0">
            <a:spAutoFit/>
          </a:bodyPr>
          <a:lstStyle/>
          <a:p>
            <a:endParaRPr lang="zh-CN" altLang="en-US"/>
          </a:p>
        </p:txBody>
      </p:sp>
      <p:sp>
        <p:nvSpPr>
          <p:cNvPr id="13" name="文本框 12"/>
          <p:cNvSpPr txBox="1"/>
          <p:nvPr/>
        </p:nvSpPr>
        <p:spPr>
          <a:xfrm>
            <a:off x="8604885" y="1365250"/>
            <a:ext cx="1097280" cy="368300"/>
          </a:xfrm>
          <a:prstGeom prst="rect">
            <a:avLst/>
          </a:prstGeom>
          <a:noFill/>
        </p:spPr>
        <p:txBody>
          <a:bodyPr wrap="none" rtlCol="0">
            <a:spAutoFit/>
          </a:bodyPr>
          <a:lstStyle/>
          <a:p>
            <a:r>
              <a:rPr lang="zh-CN" altLang="en-US"/>
              <a:t>情感标签</a:t>
            </a:r>
          </a:p>
        </p:txBody>
      </p:sp>
    </p:spTree>
  </p:cSld>
  <p:clrMapOvr>
    <a:masterClrMapping/>
  </p:clrMapOvr>
  <mc:AlternateContent xmlns:mc="http://schemas.openxmlformats.org/markup-compatibility/2006" xmlns:p14="http://schemas.microsoft.com/office/powerpoint/2010/main">
    <mc:Choice Requires="p14">
      <p:transition spd="slow" p14:dur="800">
        <p:push dir="u"/>
      </p:transition>
    </mc:Choice>
    <mc:Fallback xmlns="">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52248"/>
            <a:ext cx="12192000" cy="103125"/>
          </a:xfrm>
          <a:prstGeom prst="rect">
            <a:avLst/>
          </a:prstGeom>
          <a:solidFill>
            <a:srgbClr val="075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40" b="0" i="0" u="none" strike="noStrike" kern="1200" cap="none" spc="0" normalizeH="0" baseline="0" noProof="0">
              <a:ln>
                <a:noFill/>
              </a:ln>
              <a:solidFill>
                <a:srgbClr val="FFFFFF"/>
              </a:solidFill>
              <a:effectLst/>
              <a:uLnTx/>
              <a:uFillTx/>
              <a:latin typeface="inpin heiti" panose="00000500000000000000" pitchFamily="2" charset="-122"/>
              <a:ea typeface="inpin heiti" panose="00000500000000000000" pitchFamily="2" charset="-122"/>
              <a:cs typeface="+mn-cs"/>
              <a:sym typeface="inpin heiti" panose="00000500000000000000" pitchFamily="2" charset="-122"/>
            </a:endParaRPr>
          </a:p>
        </p:txBody>
      </p:sp>
      <p:sp>
        <p:nvSpPr>
          <p:cNvPr id="23" name="矩形 22"/>
          <p:cNvSpPr/>
          <p:nvPr/>
        </p:nvSpPr>
        <p:spPr>
          <a:xfrm>
            <a:off x="0" y="6754876"/>
            <a:ext cx="12192000" cy="103125"/>
          </a:xfrm>
          <a:prstGeom prst="rect">
            <a:avLst/>
          </a:prstGeom>
          <a:solidFill>
            <a:srgbClr val="075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40" b="0" i="0" u="none" strike="noStrike" kern="1200" cap="none" spc="0" normalizeH="0" baseline="0" noProof="0">
              <a:ln>
                <a:noFill/>
              </a:ln>
              <a:solidFill>
                <a:srgbClr val="FFFFFF"/>
              </a:solidFill>
              <a:effectLst/>
              <a:uLnTx/>
              <a:uFillTx/>
              <a:latin typeface="inpin heiti" panose="00000500000000000000" pitchFamily="2" charset="-122"/>
              <a:ea typeface="inpin heiti" panose="00000500000000000000" pitchFamily="2" charset="-122"/>
              <a:cs typeface="+mn-cs"/>
              <a:sym typeface="inpin heiti" panose="00000500000000000000" pitchFamily="2" charset="-122"/>
            </a:endParaRPr>
          </a:p>
        </p:txBody>
      </p:sp>
      <p:sp>
        <p:nvSpPr>
          <p:cNvPr id="6" name="文本框 5"/>
          <p:cNvSpPr txBox="1"/>
          <p:nvPr/>
        </p:nvSpPr>
        <p:spPr>
          <a:xfrm>
            <a:off x="11398644" y="638554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6096E6"/>
                </a:solidFill>
                <a:latin typeface="Arial"/>
                <a:ea typeface="微软雅黑"/>
              </a:rPr>
              <a:t>4</a:t>
            </a:r>
            <a:endParaRPr kumimoji="0" lang="en-US" sz="1800" b="0" i="0" u="none" strike="noStrike" kern="1200" cap="none" spc="0" normalizeH="0" baseline="0" noProof="0" dirty="0">
              <a:ln>
                <a:noFill/>
              </a:ln>
              <a:solidFill>
                <a:srgbClr val="6096E6"/>
              </a:solidFill>
              <a:effectLst/>
              <a:uLnTx/>
              <a:uFillTx/>
              <a:latin typeface="Arial"/>
              <a:ea typeface="微软雅黑"/>
              <a:cs typeface="+mn-cs"/>
            </a:endParaRPr>
          </a:p>
        </p:txBody>
      </p:sp>
      <p:sp>
        <p:nvSpPr>
          <p:cNvPr id="10" name="文本框 9"/>
          <p:cNvSpPr txBox="1"/>
          <p:nvPr/>
        </p:nvSpPr>
        <p:spPr>
          <a:xfrm>
            <a:off x="672465" y="446405"/>
            <a:ext cx="11339830" cy="461665"/>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rgbClr val="000000"/>
                </a:solidFill>
                <a:latin typeface="Arial"/>
                <a:ea typeface="微软雅黑"/>
                <a:sym typeface="+mn-ea"/>
              </a:rPr>
              <a:t>Category</a:t>
            </a:r>
            <a:r>
              <a:rPr lang="zh-CN" altLang="en-US" sz="2400" b="1" dirty="0">
                <a:solidFill>
                  <a:srgbClr val="000000"/>
                </a:solidFill>
                <a:latin typeface="Arial"/>
                <a:ea typeface="微软雅黑"/>
                <a:sym typeface="+mn-ea"/>
              </a:rPr>
              <a:t>特点、格式</a:t>
            </a:r>
            <a:r>
              <a:rPr lang="en-US" altLang="zh-CN" sz="2400" b="1" dirty="0">
                <a:solidFill>
                  <a:srgbClr val="000000"/>
                </a:solidFill>
                <a:latin typeface="Arial"/>
                <a:ea typeface="微软雅黑"/>
                <a:sym typeface="+mn-ea"/>
              </a:rPr>
              <a:t>——</a:t>
            </a:r>
            <a:r>
              <a:rPr kumimoji="0" lang="zh-CN" altLang="en-US" sz="2400" b="1" i="0" u="none" strike="noStrike" kern="1200" cap="none" spc="0" normalizeH="0" baseline="0" noProof="0" dirty="0">
                <a:ln>
                  <a:noFill/>
                </a:ln>
                <a:solidFill>
                  <a:srgbClr val="000000"/>
                </a:solidFill>
                <a:effectLst/>
                <a:uLnTx/>
                <a:uFillTx/>
                <a:latin typeface="Arial"/>
                <a:ea typeface="微软雅黑"/>
                <a:cs typeface="+mn-cs"/>
                <a:sym typeface="+mn-ea"/>
              </a:rPr>
              <a:t>目前只看到</a:t>
            </a:r>
            <a:r>
              <a:rPr kumimoji="0" lang="en-US" altLang="zh-CN" sz="2400" b="1" i="0" u="none" strike="noStrike" kern="1200" cap="none" spc="0" normalizeH="0" baseline="0" noProof="0" dirty="0">
                <a:ln>
                  <a:noFill/>
                </a:ln>
                <a:solidFill>
                  <a:srgbClr val="000000"/>
                </a:solidFill>
                <a:effectLst/>
                <a:uLnTx/>
                <a:uFillTx/>
                <a:latin typeface="Arial"/>
                <a:ea typeface="微软雅黑"/>
                <a:cs typeface="+mn-cs"/>
                <a:sym typeface="+mn-ea"/>
              </a:rPr>
              <a:t>json</a:t>
            </a:r>
            <a:r>
              <a:rPr kumimoji="0" lang="zh-CN" altLang="en-US" sz="2400" b="1" i="0" u="none" strike="noStrike" kern="1200" cap="none" spc="0" normalizeH="0" baseline="0" noProof="0" dirty="0">
                <a:ln>
                  <a:noFill/>
                </a:ln>
                <a:solidFill>
                  <a:srgbClr val="000000"/>
                </a:solidFill>
                <a:effectLst/>
                <a:uLnTx/>
                <a:uFillTx/>
                <a:latin typeface="Arial"/>
                <a:ea typeface="微软雅黑"/>
                <a:cs typeface="+mn-cs"/>
                <a:sym typeface="+mn-ea"/>
              </a:rPr>
              <a:t>目录下的前</a:t>
            </a:r>
            <a:r>
              <a:rPr kumimoji="0" lang="en-US" altLang="zh-CN" sz="2400" b="1" i="0" u="none" strike="noStrike" kern="1200" cap="none" spc="0" normalizeH="0" baseline="0" noProof="0" dirty="0">
                <a:ln>
                  <a:noFill/>
                </a:ln>
                <a:solidFill>
                  <a:srgbClr val="000000"/>
                </a:solidFill>
                <a:effectLst/>
                <a:uLnTx/>
                <a:uFillTx/>
                <a:latin typeface="Arial"/>
                <a:ea typeface="微软雅黑"/>
                <a:cs typeface="+mn-cs"/>
                <a:sym typeface="+mn-ea"/>
              </a:rPr>
              <a:t>8</a:t>
            </a:r>
            <a:r>
              <a:rPr kumimoji="0" lang="zh-CN" altLang="en-US" sz="2400" b="1" i="0" u="none" strike="noStrike" kern="1200" cap="none" spc="0" normalizeH="0" baseline="0" noProof="0" dirty="0">
                <a:ln>
                  <a:noFill/>
                </a:ln>
                <a:solidFill>
                  <a:srgbClr val="000000"/>
                </a:solidFill>
                <a:effectLst/>
                <a:uLnTx/>
                <a:uFillTx/>
                <a:latin typeface="Arial"/>
                <a:ea typeface="微软雅黑"/>
                <a:cs typeface="+mn-cs"/>
                <a:sym typeface="+mn-ea"/>
              </a:rPr>
              <a:t>个文件</a:t>
            </a:r>
            <a:endParaRPr kumimoji="0" lang="en-US" sz="2400" b="1" i="0" u="none" strike="noStrike" kern="1200" cap="none" spc="0" normalizeH="0" baseline="0" noProof="0" dirty="0">
              <a:ln>
                <a:noFill/>
              </a:ln>
              <a:solidFill>
                <a:srgbClr val="000000"/>
              </a:solidFill>
              <a:effectLst/>
              <a:uLnTx/>
              <a:uFillTx/>
              <a:latin typeface="Arial"/>
              <a:ea typeface="微软雅黑"/>
              <a:cs typeface="+mn-cs"/>
              <a:sym typeface="+mn-ea"/>
            </a:endParaRPr>
          </a:p>
        </p:txBody>
      </p:sp>
      <p:sp>
        <p:nvSpPr>
          <p:cNvPr id="2" name="文本框 1"/>
          <p:cNvSpPr txBox="1"/>
          <p:nvPr/>
        </p:nvSpPr>
        <p:spPr>
          <a:xfrm>
            <a:off x="566420" y="1238250"/>
            <a:ext cx="10931525" cy="56938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Arial"/>
                <a:ea typeface="微软雅黑"/>
                <a:cs typeface="+mn-cs"/>
              </a:rPr>
              <a:t>1.</a:t>
            </a:r>
            <a:r>
              <a:rPr lang="zh-CN" altLang="en-US" sz="2000" dirty="0">
                <a:solidFill>
                  <a:srgbClr val="000000"/>
                </a:solidFill>
                <a:latin typeface="Arial"/>
                <a:ea typeface="微软雅黑"/>
              </a:rPr>
              <a:t>对于</a:t>
            </a:r>
            <a:r>
              <a:rPr lang="en-US" altLang="zh-CN" sz="2000" dirty="0">
                <a:solidFill>
                  <a:srgbClr val="000000"/>
                </a:solidFill>
                <a:latin typeface="Arial"/>
                <a:ea typeface="微软雅黑"/>
              </a:rPr>
              <a:t>anxiety</a:t>
            </a:r>
            <a:r>
              <a:rPr lang="zh-CN" altLang="en-US" sz="2000" dirty="0">
                <a:solidFill>
                  <a:srgbClr val="000000"/>
                </a:solidFill>
                <a:latin typeface="Arial"/>
                <a:ea typeface="微软雅黑"/>
              </a:rPr>
              <a:t>类别下的</a:t>
            </a:r>
            <a:r>
              <a:rPr lang="en-US" altLang="zh-CN" sz="2000" dirty="0">
                <a:solidFill>
                  <a:srgbClr val="000000"/>
                </a:solidFill>
                <a:latin typeface="Arial"/>
                <a:ea typeface="微软雅黑"/>
              </a:rPr>
              <a:t>emotion</a:t>
            </a:r>
            <a:r>
              <a:rPr lang="zh-CN" altLang="en-US" sz="2000" dirty="0">
                <a:solidFill>
                  <a:srgbClr val="000000"/>
                </a:solidFill>
                <a:latin typeface="Arial"/>
                <a:ea typeface="微软雅黑"/>
              </a:rPr>
              <a:t>大多是悲观情绪，例如</a:t>
            </a:r>
            <a:r>
              <a:rPr lang="en-US" altLang="zh-CN" sz="2000" dirty="0">
                <a:solidFill>
                  <a:srgbClr val="000000"/>
                </a:solidFill>
                <a:latin typeface="Arial"/>
                <a:ea typeface="微软雅黑"/>
              </a:rPr>
              <a:t>anxious</a:t>
            </a:r>
            <a:r>
              <a:rPr lang="zh-CN" altLang="en-US" sz="2000" dirty="0">
                <a:solidFill>
                  <a:srgbClr val="000000"/>
                </a:solidFill>
                <a:latin typeface="Arial"/>
                <a:ea typeface="微软雅黑"/>
              </a:rPr>
              <a:t>和</a:t>
            </a:r>
            <a:r>
              <a:rPr lang="en-US" altLang="zh-CN" sz="2000" dirty="0">
                <a:solidFill>
                  <a:srgbClr val="000000"/>
                </a:solidFill>
                <a:latin typeface="Arial"/>
                <a:ea typeface="微软雅黑"/>
              </a:rPr>
              <a:t>worried</a:t>
            </a:r>
            <a:r>
              <a:rPr lang="zh-CN" altLang="en-US" sz="2000" dirty="0">
                <a:solidFill>
                  <a:srgbClr val="000000"/>
                </a:solidFill>
                <a:latin typeface="Arial"/>
                <a:ea typeface="微软雅黑"/>
              </a:rPr>
              <a:t>，存在敏感词，例如抗抑郁药</a:t>
            </a:r>
            <a:r>
              <a:rPr lang="en-US" altLang="zh-CN" sz="2000" dirty="0">
                <a:solidFill>
                  <a:srgbClr val="000000"/>
                </a:solidFill>
                <a:latin typeface="Arial"/>
                <a:ea typeface="微软雅黑"/>
              </a:rPr>
              <a:t>antidepressants</a:t>
            </a:r>
            <a:r>
              <a:rPr lang="zh-CN" altLang="en-US" sz="2000" dirty="0">
                <a:solidFill>
                  <a:srgbClr val="000000"/>
                </a:solidFill>
                <a:latin typeface="Arial"/>
                <a:ea typeface="微软雅黑"/>
              </a:rPr>
              <a:t>、</a:t>
            </a:r>
            <a:r>
              <a:rPr lang="en-US" altLang="zh-CN" sz="2000" dirty="0">
                <a:solidFill>
                  <a:srgbClr val="000000"/>
                </a:solidFill>
                <a:latin typeface="Arial"/>
                <a:ea typeface="微软雅黑"/>
              </a:rPr>
              <a:t>covid</a:t>
            </a:r>
            <a:r>
              <a:rPr lang="zh-CN" altLang="en-US" sz="2000" dirty="0">
                <a:solidFill>
                  <a:srgbClr val="000000"/>
                </a:solidFill>
                <a:latin typeface="Arial"/>
                <a:ea typeface="微软雅黑"/>
              </a:rPr>
              <a:t>、</a:t>
            </a:r>
            <a:r>
              <a:rPr lang="en-US" altLang="zh-CN" sz="2000" dirty="0">
                <a:solidFill>
                  <a:srgbClr val="000000"/>
                </a:solidFill>
                <a:latin typeface="Arial"/>
                <a:ea typeface="微软雅黑"/>
              </a:rPr>
              <a:t> psych ward</a:t>
            </a:r>
            <a:r>
              <a:rPr lang="zh-CN" altLang="en-US" sz="2000" dirty="0">
                <a:solidFill>
                  <a:srgbClr val="000000"/>
                </a:solidFill>
                <a:latin typeface="Arial"/>
                <a:ea typeface="微软雅黑"/>
              </a:rPr>
              <a:t>、</a:t>
            </a:r>
            <a:r>
              <a:rPr lang="en-US" altLang="zh-CN" sz="2000" dirty="0" err="1">
                <a:solidFill>
                  <a:srgbClr val="000000"/>
                </a:solidFill>
                <a:latin typeface="Arial"/>
                <a:ea typeface="微软雅黑"/>
              </a:rPr>
              <a:t>ativan</a:t>
            </a:r>
            <a:r>
              <a:rPr lang="zh-CN" altLang="en-US" sz="2000" dirty="0">
                <a:solidFill>
                  <a:srgbClr val="000000"/>
                </a:solidFill>
                <a:latin typeface="Arial"/>
                <a:ea typeface="微软雅黑"/>
              </a:rPr>
              <a:t>（安定药）。</a:t>
            </a:r>
            <a:endParaRPr lang="en-US" altLang="zh-CN" sz="2000"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2.Relationship</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中有关于朋友的，也有关于男女之间的，往往在关于男女之间且</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emotion</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是一些悲观词语的时候，可能会有敏感词例如：</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medicine</a:t>
            </a:r>
            <a:r>
              <a:rPr lang="zh-CN" altLang="en-US" dirty="0">
                <a:solidFill>
                  <a:srgbClr val="000000"/>
                </a:solidFill>
                <a:latin typeface="Arial"/>
                <a:ea typeface="微软雅黑"/>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bully</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等等，</a:t>
            </a: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3.</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 </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Ask Guys</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类别目前看到的较少，但是目前也存在敏感词，例如同性恋话题</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gay</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4.</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sym typeface="+mn-ea"/>
              </a:rPr>
              <a:t>Ask </a:t>
            </a:r>
            <a:r>
              <a:rPr lang="en-US" altLang="zh-CN" dirty="0">
                <a:solidFill>
                  <a:srgbClr val="000000"/>
                </a:solidFill>
                <a:latin typeface="Arial"/>
                <a:ea typeface="微软雅黑"/>
                <a:sym typeface="+mn-ea"/>
              </a:rPr>
              <a:t>T</a:t>
            </a:r>
            <a:r>
              <a:rPr kumimoji="0" lang="en-US" altLang="zh-CN" sz="1800" b="0" i="0" u="none" strike="noStrike" kern="1200" cap="none" spc="0" normalizeH="0" baseline="0" noProof="0" dirty="0" err="1">
                <a:ln>
                  <a:noFill/>
                </a:ln>
                <a:solidFill>
                  <a:srgbClr val="000000"/>
                </a:solidFill>
                <a:effectLst/>
                <a:uLnTx/>
                <a:uFillTx/>
                <a:latin typeface="Arial"/>
                <a:ea typeface="微软雅黑"/>
                <a:cs typeface="+mn-cs"/>
                <a:sym typeface="+mn-ea"/>
              </a:rPr>
              <a:t>alklife</a:t>
            </a:r>
            <a:r>
              <a:rPr lang="zh-CN" altLang="en-US" dirty="0">
                <a:solidFill>
                  <a:srgbClr val="000000"/>
                </a:solidFill>
                <a:latin typeface="Arial"/>
                <a:ea typeface="微软雅黑"/>
                <a:sym typeface="+mn-ea"/>
              </a:rPr>
              <a:t>的例子比较多，其下的</a:t>
            </a:r>
            <a:r>
              <a:rPr lang="en-US" altLang="zh-CN" dirty="0">
                <a:solidFill>
                  <a:srgbClr val="000000"/>
                </a:solidFill>
                <a:latin typeface="Arial"/>
                <a:ea typeface="微软雅黑"/>
                <a:sym typeface="+mn-ea"/>
              </a:rPr>
              <a:t>emotion</a:t>
            </a:r>
            <a:r>
              <a:rPr lang="zh-CN" altLang="en-US" dirty="0">
                <a:solidFill>
                  <a:srgbClr val="000000"/>
                </a:solidFill>
                <a:latin typeface="Arial"/>
                <a:ea typeface="微软雅黑"/>
                <a:sym typeface="+mn-ea"/>
              </a:rPr>
              <a:t>也都很多种，大多是以问句的形式，所以</a:t>
            </a:r>
            <a:r>
              <a:rPr lang="en-US" altLang="zh-CN" dirty="0">
                <a:solidFill>
                  <a:srgbClr val="000000"/>
                </a:solidFill>
                <a:latin typeface="Arial"/>
                <a:ea typeface="微软雅黑"/>
                <a:sym typeface="+mn-ea"/>
              </a:rPr>
              <a:t>emotion</a:t>
            </a:r>
            <a:r>
              <a:rPr lang="zh-CN" altLang="en-US" dirty="0">
                <a:solidFill>
                  <a:srgbClr val="000000"/>
                </a:solidFill>
                <a:latin typeface="Arial"/>
                <a:ea typeface="微软雅黑"/>
                <a:sym typeface="+mn-ea"/>
              </a:rPr>
              <a:t>中</a:t>
            </a:r>
            <a:r>
              <a:rPr lang="en-US" altLang="zh-CN" dirty="0">
                <a:solidFill>
                  <a:srgbClr val="000000"/>
                </a:solidFill>
                <a:latin typeface="Arial"/>
                <a:ea typeface="微软雅黑"/>
                <a:sym typeface="+mn-ea"/>
              </a:rPr>
              <a:t>amused</a:t>
            </a:r>
            <a:r>
              <a:rPr lang="zh-CN" altLang="en-US" dirty="0">
                <a:solidFill>
                  <a:srgbClr val="000000"/>
                </a:solidFill>
                <a:latin typeface="Arial"/>
                <a:ea typeface="微软雅黑"/>
                <a:sym typeface="+mn-ea"/>
              </a:rPr>
              <a:t>、</a:t>
            </a:r>
            <a:r>
              <a:rPr lang="en-US" altLang="zh-CN" dirty="0">
                <a:solidFill>
                  <a:srgbClr val="000000"/>
                </a:solidFill>
                <a:latin typeface="Arial"/>
                <a:ea typeface="微软雅黑"/>
                <a:sym typeface="+mn-ea"/>
              </a:rPr>
              <a:t>bored</a:t>
            </a:r>
            <a:r>
              <a:rPr lang="zh-CN" altLang="en-US" dirty="0">
                <a:solidFill>
                  <a:srgbClr val="000000"/>
                </a:solidFill>
                <a:latin typeface="Arial"/>
                <a:ea typeface="微软雅黑"/>
                <a:sym typeface="+mn-ea"/>
              </a:rPr>
              <a:t>、</a:t>
            </a:r>
            <a:r>
              <a:rPr lang="en-US" altLang="zh-CN" dirty="0">
                <a:solidFill>
                  <a:srgbClr val="000000"/>
                </a:solidFill>
                <a:latin typeface="Arial"/>
                <a:ea typeface="微软雅黑"/>
                <a:sym typeface="+mn-ea"/>
              </a:rPr>
              <a:t>confused</a:t>
            </a:r>
            <a:r>
              <a:rPr lang="zh-CN" altLang="en-US" dirty="0">
                <a:solidFill>
                  <a:srgbClr val="000000"/>
                </a:solidFill>
                <a:latin typeface="Arial"/>
                <a:ea typeface="微软雅黑"/>
                <a:sym typeface="+mn-ea"/>
              </a:rPr>
              <a:t>等的较多。</a:t>
            </a: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5.Bully</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中大多是不好的情绪，含有敏感词，例如</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fuck</a:t>
            </a:r>
            <a:r>
              <a:rPr lang="zh-CN" altLang="en-US" dirty="0">
                <a:solidFill>
                  <a:srgbClr val="000000"/>
                </a:solidFill>
                <a:latin typeface="Arial"/>
                <a:ea typeface="微软雅黑"/>
              </a:rPr>
              <a:t>、</a:t>
            </a:r>
            <a:r>
              <a:rPr lang="en-US" altLang="zh-CN" dirty="0">
                <a:solidFill>
                  <a:srgbClr val="000000"/>
                </a:solidFill>
                <a:latin typeface="Arial"/>
                <a:ea typeface="微软雅黑"/>
              </a:rPr>
              <a:t>racists</a:t>
            </a:r>
            <a:r>
              <a:rPr lang="zh-CN" altLang="en-US" dirty="0">
                <a:solidFill>
                  <a:srgbClr val="000000"/>
                </a:solidFill>
                <a:latin typeface="Arial"/>
                <a:ea typeface="微软雅黑"/>
              </a:rPr>
              <a:t>、</a:t>
            </a:r>
            <a:r>
              <a:rPr lang="en-US" altLang="zh-CN" dirty="0">
                <a:solidFill>
                  <a:srgbClr val="000000"/>
                </a:solidFill>
                <a:latin typeface="Arial"/>
                <a:ea typeface="微软雅黑"/>
              </a:rPr>
              <a:t>plastic surgery</a:t>
            </a:r>
            <a:r>
              <a:rPr lang="zh-CN" altLang="en-US" dirty="0">
                <a:solidFill>
                  <a:srgbClr val="000000"/>
                </a:solidFill>
                <a:latin typeface="Arial"/>
                <a:ea typeface="微软雅黑"/>
              </a:rPr>
              <a:t>和一些反人类的评论</a:t>
            </a: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a:ea typeface="微软雅黑"/>
              </a:rPr>
              <a:t>6.Depression</a:t>
            </a:r>
            <a:r>
              <a:rPr lang="zh-CN" altLang="en-US" dirty="0">
                <a:solidFill>
                  <a:srgbClr val="000000"/>
                </a:solidFill>
                <a:latin typeface="Arial"/>
                <a:ea typeface="微软雅黑"/>
              </a:rPr>
              <a:t>中基本都是悲观难过和一些自我否定的情绪，对话中含有较多的敏感词例如</a:t>
            </a:r>
            <a:r>
              <a:rPr lang="en-US" altLang="zh-CN" dirty="0">
                <a:solidFill>
                  <a:srgbClr val="000000"/>
                </a:solidFill>
                <a:latin typeface="Arial"/>
                <a:ea typeface="微软雅黑"/>
              </a:rPr>
              <a:t>suicidal</a:t>
            </a:r>
            <a:r>
              <a:rPr lang="zh-CN" altLang="en-US" dirty="0">
                <a:solidFill>
                  <a:srgbClr val="000000"/>
                </a:solidFill>
                <a:latin typeface="Arial"/>
                <a:ea typeface="微软雅黑"/>
              </a:rPr>
              <a:t>、</a:t>
            </a:r>
            <a:r>
              <a:rPr lang="en-US" altLang="zh-CN" dirty="0">
                <a:solidFill>
                  <a:srgbClr val="000000"/>
                </a:solidFill>
                <a:latin typeface="Arial"/>
                <a:ea typeface="微软雅黑"/>
              </a:rPr>
              <a:t>racists</a:t>
            </a:r>
            <a:r>
              <a:rPr lang="zh-CN" altLang="en-US" dirty="0">
                <a:solidFill>
                  <a:srgbClr val="000000"/>
                </a:solidFill>
                <a:latin typeface="Arial"/>
                <a:ea typeface="微软雅黑"/>
              </a:rPr>
              <a:t>、</a:t>
            </a:r>
            <a:r>
              <a:rPr lang="en-US" altLang="zh-CN" dirty="0">
                <a:solidFill>
                  <a:srgbClr val="000000"/>
                </a:solidFill>
                <a:latin typeface="Arial"/>
                <a:ea typeface="微软雅黑"/>
              </a:rPr>
              <a:t>kill</a:t>
            </a:r>
            <a:r>
              <a:rPr lang="zh-CN" altLang="en-US" dirty="0">
                <a:solidFill>
                  <a:srgbClr val="000000"/>
                </a:solidFill>
                <a:latin typeface="Arial"/>
                <a:ea typeface="微软雅黑"/>
              </a:rPr>
              <a:t>、</a:t>
            </a:r>
            <a:r>
              <a:rPr lang="en-US" altLang="zh-CN" dirty="0">
                <a:solidFill>
                  <a:srgbClr val="000000"/>
                </a:solidFill>
                <a:latin typeface="Arial"/>
                <a:ea typeface="微软雅黑"/>
              </a:rPr>
              <a:t>die</a:t>
            </a:r>
            <a:r>
              <a:rPr lang="zh-CN" altLang="en-US" dirty="0">
                <a:solidFill>
                  <a:srgbClr val="000000"/>
                </a:solidFill>
                <a:latin typeface="Arial"/>
                <a:ea typeface="微软雅黑"/>
              </a:rPr>
              <a:t>、</a:t>
            </a:r>
            <a:r>
              <a:rPr lang="en-US" altLang="zh-CN" dirty="0">
                <a:solidFill>
                  <a:srgbClr val="000000"/>
                </a:solidFill>
                <a:latin typeface="Arial"/>
                <a:ea typeface="微软雅黑"/>
              </a:rPr>
              <a:t>dying</a:t>
            </a:r>
            <a:r>
              <a:rPr lang="zh-CN" altLang="en-US" dirty="0">
                <a:solidFill>
                  <a:srgbClr val="000000"/>
                </a:solidFill>
                <a:latin typeface="Arial"/>
                <a:ea typeface="微软雅黑"/>
              </a:rPr>
              <a:t>和</a:t>
            </a:r>
            <a:r>
              <a:rPr lang="en-US" altLang="zh-CN" dirty="0">
                <a:solidFill>
                  <a:srgbClr val="000000"/>
                </a:solidFill>
                <a:latin typeface="Arial"/>
                <a:ea typeface="微软雅黑"/>
              </a:rPr>
              <a:t>shit</a:t>
            </a:r>
            <a:r>
              <a:rPr lang="zh-CN" altLang="en-US" dirty="0">
                <a:solidFill>
                  <a:srgbClr val="000000"/>
                </a:solidFill>
                <a:latin typeface="Arial"/>
                <a:ea typeface="微软雅黑"/>
              </a:rPr>
              <a:t>等等</a:t>
            </a: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a:ea typeface="微软雅黑"/>
              </a:rPr>
              <a:t>7.Family</a:t>
            </a:r>
            <a:r>
              <a:rPr lang="zh-CN" altLang="en-US" dirty="0">
                <a:solidFill>
                  <a:srgbClr val="000000"/>
                </a:solidFill>
                <a:latin typeface="Arial"/>
                <a:ea typeface="微软雅黑"/>
              </a:rPr>
              <a:t>类别下大多也是</a:t>
            </a:r>
            <a:r>
              <a:rPr lang="en-US" altLang="zh-CN" dirty="0">
                <a:solidFill>
                  <a:srgbClr val="000000"/>
                </a:solidFill>
                <a:latin typeface="Arial"/>
                <a:ea typeface="微软雅黑"/>
              </a:rPr>
              <a:t>sad</a:t>
            </a:r>
            <a:r>
              <a:rPr lang="zh-CN" altLang="en-US" dirty="0">
                <a:solidFill>
                  <a:srgbClr val="000000"/>
                </a:solidFill>
                <a:latin typeface="Arial"/>
                <a:ea typeface="微软雅黑"/>
              </a:rPr>
              <a:t>、</a:t>
            </a:r>
            <a:r>
              <a:rPr lang="en-US" altLang="zh-CN" dirty="0">
                <a:solidFill>
                  <a:srgbClr val="000000"/>
                </a:solidFill>
                <a:latin typeface="Arial"/>
                <a:ea typeface="微软雅黑"/>
              </a:rPr>
              <a:t>sick</a:t>
            </a:r>
            <a:r>
              <a:rPr lang="zh-CN" altLang="en-US" dirty="0">
                <a:solidFill>
                  <a:srgbClr val="000000"/>
                </a:solidFill>
                <a:latin typeface="Arial"/>
                <a:ea typeface="微软雅黑"/>
              </a:rPr>
              <a:t>和</a:t>
            </a:r>
            <a:r>
              <a:rPr lang="en-US" altLang="zh-CN" dirty="0">
                <a:solidFill>
                  <a:srgbClr val="000000"/>
                </a:solidFill>
                <a:latin typeface="Arial"/>
                <a:ea typeface="微软雅黑"/>
              </a:rPr>
              <a:t>frustrated</a:t>
            </a:r>
            <a:r>
              <a:rPr lang="zh-CN" altLang="en-US" dirty="0">
                <a:solidFill>
                  <a:srgbClr val="000000"/>
                </a:solidFill>
                <a:latin typeface="Arial"/>
                <a:ea typeface="微软雅黑"/>
              </a:rPr>
              <a:t>的</a:t>
            </a:r>
            <a:r>
              <a:rPr lang="en-US" altLang="zh-CN" dirty="0">
                <a:solidFill>
                  <a:srgbClr val="000000"/>
                </a:solidFill>
                <a:latin typeface="Arial"/>
                <a:ea typeface="微软雅黑"/>
              </a:rPr>
              <a:t>emotion</a:t>
            </a:r>
            <a:r>
              <a:rPr lang="zh-CN" altLang="en-US" dirty="0">
                <a:solidFill>
                  <a:srgbClr val="000000"/>
                </a:solidFill>
                <a:latin typeface="Arial"/>
                <a:ea typeface="微软雅黑"/>
              </a:rPr>
              <a:t>，含有部分敏感词，例如</a:t>
            </a:r>
            <a:r>
              <a:rPr lang="en-US" altLang="zh-CN" dirty="0">
                <a:solidFill>
                  <a:srgbClr val="000000"/>
                </a:solidFill>
                <a:latin typeface="Arial"/>
                <a:ea typeface="微软雅黑"/>
              </a:rPr>
              <a:t>bitch</a:t>
            </a:r>
            <a:r>
              <a:rPr lang="zh-CN" altLang="en-US" dirty="0">
                <a:solidFill>
                  <a:srgbClr val="000000"/>
                </a:solidFill>
                <a:latin typeface="Arial"/>
                <a:ea typeface="微软雅黑"/>
              </a:rPr>
              <a:t>，</a:t>
            </a:r>
            <a:r>
              <a:rPr lang="en-US" altLang="zh-CN" dirty="0">
                <a:solidFill>
                  <a:srgbClr val="000000"/>
                </a:solidFill>
                <a:latin typeface="Arial"/>
                <a:ea typeface="微软雅黑"/>
              </a:rPr>
              <a:t>pedophile</a:t>
            </a:r>
            <a:r>
              <a:rPr lang="zh-CN" altLang="en-US" dirty="0">
                <a:solidFill>
                  <a:srgbClr val="000000"/>
                </a:solidFill>
                <a:latin typeface="Arial"/>
                <a:ea typeface="微软雅黑"/>
              </a:rPr>
              <a:t>（恋童癖）和一些家暴话题（于是会有血腥场面描述）还有一些关于家人患新冠病毒的话题，有少部分在此讨论国家问题（例如：现在哪个国家污染最严重）</a:t>
            </a: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p:txBody>
      </p:sp>
    </p:spTree>
    <p:extLst>
      <p:ext uri="{BB962C8B-B14F-4D97-AF65-F5344CB8AC3E}">
        <p14:creationId xmlns:p14="http://schemas.microsoft.com/office/powerpoint/2010/main" val="4123854665"/>
      </p:ext>
    </p:extLst>
  </p:cSld>
  <p:clrMapOvr>
    <a:masterClrMapping/>
  </p:clrMapOvr>
  <mc:AlternateContent xmlns:mc="http://schemas.openxmlformats.org/markup-compatibility/2006" xmlns:p14="http://schemas.microsoft.com/office/powerpoint/2010/main">
    <mc:Choice Requires="p14">
      <p:transition spd="slow" p14:dur="800">
        <p:push dir="u"/>
      </p:transition>
    </mc:Choice>
    <mc:Fallback xmlns="">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52248"/>
            <a:ext cx="12192000" cy="103125"/>
          </a:xfrm>
          <a:prstGeom prst="rect">
            <a:avLst/>
          </a:prstGeom>
          <a:solidFill>
            <a:srgbClr val="075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40" b="0" i="0" u="none" strike="noStrike" kern="1200" cap="none" spc="0" normalizeH="0" baseline="0" noProof="0">
              <a:ln>
                <a:noFill/>
              </a:ln>
              <a:solidFill>
                <a:srgbClr val="FFFFFF"/>
              </a:solidFill>
              <a:effectLst/>
              <a:uLnTx/>
              <a:uFillTx/>
              <a:latin typeface="inpin heiti" panose="00000500000000000000" pitchFamily="2" charset="-122"/>
              <a:ea typeface="inpin heiti" panose="00000500000000000000" pitchFamily="2" charset="-122"/>
              <a:cs typeface="+mn-cs"/>
              <a:sym typeface="inpin heiti" panose="00000500000000000000" pitchFamily="2" charset="-122"/>
            </a:endParaRPr>
          </a:p>
        </p:txBody>
      </p:sp>
      <p:sp>
        <p:nvSpPr>
          <p:cNvPr id="23" name="矩形 22"/>
          <p:cNvSpPr/>
          <p:nvPr/>
        </p:nvSpPr>
        <p:spPr>
          <a:xfrm>
            <a:off x="0" y="6754876"/>
            <a:ext cx="12192000" cy="103125"/>
          </a:xfrm>
          <a:prstGeom prst="rect">
            <a:avLst/>
          </a:prstGeom>
          <a:solidFill>
            <a:srgbClr val="075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40" b="0" i="0" u="none" strike="noStrike" kern="1200" cap="none" spc="0" normalizeH="0" baseline="0" noProof="0">
              <a:ln>
                <a:noFill/>
              </a:ln>
              <a:solidFill>
                <a:srgbClr val="FFFFFF"/>
              </a:solidFill>
              <a:effectLst/>
              <a:uLnTx/>
              <a:uFillTx/>
              <a:latin typeface="inpin heiti" panose="00000500000000000000" pitchFamily="2" charset="-122"/>
              <a:ea typeface="inpin heiti" panose="00000500000000000000" pitchFamily="2" charset="-122"/>
              <a:cs typeface="+mn-cs"/>
              <a:sym typeface="inpin heiti" panose="00000500000000000000" pitchFamily="2" charset="-122"/>
            </a:endParaRPr>
          </a:p>
        </p:txBody>
      </p:sp>
      <p:sp>
        <p:nvSpPr>
          <p:cNvPr id="6" name="文本框 5"/>
          <p:cNvSpPr txBox="1"/>
          <p:nvPr/>
        </p:nvSpPr>
        <p:spPr>
          <a:xfrm>
            <a:off x="11398644" y="6385544"/>
            <a:ext cx="309880" cy="36830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6096E6"/>
                </a:solidFill>
                <a:effectLst/>
                <a:uLnTx/>
                <a:uFillTx/>
                <a:latin typeface="Arial"/>
                <a:ea typeface="微软雅黑"/>
                <a:cs typeface="+mn-cs"/>
              </a:rPr>
              <a:t>2</a:t>
            </a:r>
          </a:p>
        </p:txBody>
      </p:sp>
      <p:sp>
        <p:nvSpPr>
          <p:cNvPr id="2" name="文本框 1"/>
          <p:cNvSpPr txBox="1"/>
          <p:nvPr/>
        </p:nvSpPr>
        <p:spPr>
          <a:xfrm>
            <a:off x="630237" y="704109"/>
            <a:ext cx="10931525" cy="60016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Arial"/>
                <a:ea typeface="微软雅黑"/>
              </a:rPr>
              <a:t>8.Friends</a:t>
            </a:r>
            <a:r>
              <a:rPr lang="zh-CN" altLang="en-US" sz="2000" dirty="0">
                <a:solidFill>
                  <a:srgbClr val="000000"/>
                </a:solidFill>
                <a:latin typeface="Arial"/>
                <a:ea typeface="微软雅黑"/>
              </a:rPr>
              <a:t>类别的有很多例子，涉及到很多关于朋友间相处的抱怨和提出一些相关的问题和一些用户想在此网站进行交友的愿望，所以</a:t>
            </a:r>
            <a:r>
              <a:rPr lang="en-US" altLang="zh-CN" sz="2000" dirty="0">
                <a:solidFill>
                  <a:srgbClr val="000000"/>
                </a:solidFill>
                <a:latin typeface="Arial"/>
                <a:ea typeface="微软雅黑"/>
              </a:rPr>
              <a:t>emotion</a:t>
            </a:r>
            <a:r>
              <a:rPr lang="zh-CN" altLang="en-US" sz="2000" dirty="0">
                <a:solidFill>
                  <a:srgbClr val="000000"/>
                </a:solidFill>
                <a:latin typeface="Arial"/>
                <a:ea typeface="微软雅黑"/>
              </a:rPr>
              <a:t>有积极也有消极，部分消极的对话中涉及到小部分的敏感词：</a:t>
            </a:r>
            <a:r>
              <a:rPr lang="en-US" altLang="zh-CN" sz="2000" dirty="0">
                <a:solidFill>
                  <a:srgbClr val="000000"/>
                </a:solidFill>
                <a:latin typeface="Arial"/>
                <a:ea typeface="微软雅黑"/>
              </a:rPr>
              <a:t>sexist</a:t>
            </a:r>
            <a:r>
              <a:rPr lang="zh-CN" altLang="en-US" sz="2000" dirty="0">
                <a:solidFill>
                  <a:srgbClr val="000000"/>
                </a:solidFill>
                <a:latin typeface="Arial"/>
                <a:ea typeface="微软雅黑"/>
              </a:rPr>
              <a:t>（性别歧视者）和</a:t>
            </a:r>
            <a:r>
              <a:rPr lang="en-US" altLang="zh-CN" sz="2000" dirty="0">
                <a:solidFill>
                  <a:srgbClr val="000000"/>
                </a:solidFill>
                <a:latin typeface="Arial"/>
                <a:ea typeface="微软雅黑"/>
              </a:rPr>
              <a:t>die</a:t>
            </a:r>
            <a:r>
              <a:rPr lang="zh-CN" altLang="en-US" sz="2000" dirty="0">
                <a:solidFill>
                  <a:srgbClr val="000000"/>
                </a:solidFill>
                <a:latin typeface="Arial"/>
                <a:ea typeface="微软雅黑"/>
              </a:rPr>
              <a:t>等，存在有部分用户发出</a:t>
            </a:r>
            <a:r>
              <a:rPr kumimoji="0" lang="zh-CN" altLang="en-US" b="0" i="0" u="none" strike="noStrike" kern="1200" cap="none" spc="0" normalizeH="0" baseline="0" noProof="0" dirty="0">
                <a:ln>
                  <a:noFill/>
                </a:ln>
                <a:solidFill>
                  <a:srgbClr val="000000"/>
                </a:solidFill>
                <a:effectLst/>
                <a:uLnTx/>
                <a:uFillTx/>
                <a:latin typeface="Arial"/>
                <a:ea typeface="微软雅黑"/>
                <a:cs typeface="+mn-cs"/>
              </a:rPr>
              <a:t>其他人（或者自己）的</a:t>
            </a:r>
            <a:r>
              <a:rPr lang="zh-CN" altLang="en-US" dirty="0"/>
              <a:t>用户名和</a:t>
            </a:r>
            <a:r>
              <a:rPr lang="en-US" altLang="zh-CN" dirty="0"/>
              <a:t>id</a:t>
            </a:r>
            <a:r>
              <a:rPr lang="zh-CN" altLang="en-US" dirty="0"/>
              <a:t>，涉及到私人信息的泄露</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a:ea typeface="微软雅黑"/>
              </a:rPr>
              <a:t>9</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.Game</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类别下的例子较少，</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emotion</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大多是</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relaxed</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excited</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和</a:t>
            </a:r>
            <a:r>
              <a:rPr lang="en-US" altLang="zh-CN" dirty="0">
                <a:solidFill>
                  <a:srgbClr val="000000"/>
                </a:solidFill>
                <a:latin typeface="Arial"/>
                <a:ea typeface="微软雅黑"/>
              </a:rPr>
              <a:t>nostalgic</a:t>
            </a:r>
            <a:r>
              <a:rPr lang="zh-CN" altLang="en-US" dirty="0">
                <a:solidFill>
                  <a:srgbClr val="000000"/>
                </a:solidFill>
                <a:latin typeface="Arial"/>
                <a:ea typeface="微软雅黑"/>
              </a:rPr>
              <a:t>的好心情，其中部分是关于一些具体游戏的问题。</a:t>
            </a: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a:ea typeface="微软雅黑"/>
              </a:rPr>
              <a:t>10</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 </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Health</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lang="zh-CN" altLang="en-US" dirty="0">
                <a:solidFill>
                  <a:srgbClr val="000000"/>
                </a:solidFill>
                <a:latin typeface="Arial"/>
                <a:ea typeface="微软雅黑"/>
              </a:rPr>
              <a:t>其中部分是关于一些身心健康和疾病问题，所以涉及很多医学类药类的专业名词，讨论</a:t>
            </a:r>
            <a:r>
              <a:rPr lang="en-US" altLang="zh-CN" dirty="0">
                <a:solidFill>
                  <a:srgbClr val="000000"/>
                </a:solidFill>
                <a:latin typeface="Arial"/>
                <a:ea typeface="微软雅黑"/>
              </a:rPr>
              <a:t>covid</a:t>
            </a:r>
            <a:r>
              <a:rPr lang="zh-CN" altLang="en-US" dirty="0">
                <a:solidFill>
                  <a:srgbClr val="000000"/>
                </a:solidFill>
                <a:latin typeface="Arial"/>
                <a:ea typeface="微软雅黑"/>
              </a:rPr>
              <a:t>的也较多，所以</a:t>
            </a:r>
            <a:r>
              <a:rPr lang="en-US" altLang="zh-CN" dirty="0">
                <a:solidFill>
                  <a:srgbClr val="000000"/>
                </a:solidFill>
                <a:latin typeface="Arial"/>
                <a:ea typeface="微软雅黑"/>
              </a:rPr>
              <a:t>emotion</a:t>
            </a:r>
            <a:r>
              <a:rPr lang="zh-CN" altLang="en-US" dirty="0">
                <a:solidFill>
                  <a:srgbClr val="000000"/>
                </a:solidFill>
                <a:latin typeface="Arial"/>
                <a:ea typeface="微软雅黑"/>
              </a:rPr>
              <a:t>大多是中性</a:t>
            </a:r>
            <a:r>
              <a:rPr lang="en-US" altLang="zh-CN" dirty="0">
                <a:solidFill>
                  <a:srgbClr val="000000"/>
                </a:solidFill>
                <a:latin typeface="Arial"/>
                <a:ea typeface="微软雅黑"/>
              </a:rPr>
              <a:t>supportive</a:t>
            </a:r>
            <a:r>
              <a:rPr lang="zh-CN" altLang="en-US" dirty="0">
                <a:solidFill>
                  <a:srgbClr val="000000"/>
                </a:solidFill>
                <a:latin typeface="Arial"/>
                <a:ea typeface="微软雅黑"/>
              </a:rPr>
              <a:t>、</a:t>
            </a:r>
            <a:r>
              <a:rPr lang="en-US" altLang="zh-CN" dirty="0">
                <a:solidFill>
                  <a:srgbClr val="000000"/>
                </a:solidFill>
                <a:latin typeface="Arial"/>
                <a:ea typeface="微软雅黑"/>
              </a:rPr>
              <a:t>caring</a:t>
            </a:r>
            <a:r>
              <a:rPr lang="zh-CN" altLang="en-US" dirty="0">
                <a:solidFill>
                  <a:srgbClr val="000000"/>
                </a:solidFill>
                <a:latin typeface="Arial"/>
                <a:ea typeface="微软雅黑"/>
              </a:rPr>
              <a:t>和</a:t>
            </a:r>
            <a:r>
              <a:rPr lang="en-US" altLang="zh-CN" dirty="0">
                <a:solidFill>
                  <a:srgbClr val="000000"/>
                </a:solidFill>
                <a:latin typeface="Arial"/>
                <a:ea typeface="微软雅黑"/>
              </a:rPr>
              <a:t>worried</a:t>
            </a:r>
            <a:r>
              <a:rPr lang="zh-CN" altLang="en-US" dirty="0">
                <a:solidFill>
                  <a:srgbClr val="000000"/>
                </a:solidFill>
                <a:latin typeface="Arial"/>
                <a:ea typeface="微软雅黑"/>
              </a:rPr>
              <a:t>也存在，有少部分敏感词，例如：</a:t>
            </a:r>
            <a:r>
              <a:rPr lang="en-US" altLang="zh-CN" dirty="0">
                <a:solidFill>
                  <a:srgbClr val="000000"/>
                </a:solidFill>
                <a:latin typeface="Arial"/>
                <a:ea typeface="微软雅黑"/>
              </a:rPr>
              <a:t>raped</a:t>
            </a:r>
            <a:r>
              <a:rPr lang="zh-CN" altLang="en-US" dirty="0">
                <a:solidFill>
                  <a:srgbClr val="000000"/>
                </a:solidFill>
                <a:latin typeface="Arial"/>
                <a:ea typeface="微软雅黑"/>
              </a:rPr>
              <a:t>（强暴）</a:t>
            </a: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a:ea typeface="微软雅黑"/>
              </a:rPr>
              <a:t>11</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.Helpful Tips</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：部分是在此提问的例子，另一部分是在分享自己的看法，有一些是名言，和分享书中的句子。</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Emotion</a:t>
            </a:r>
            <a:r>
              <a:rPr lang="zh-CN" altLang="en-US" dirty="0">
                <a:solidFill>
                  <a:srgbClr val="000000"/>
                </a:solidFill>
                <a:latin typeface="Arial"/>
                <a:ea typeface="微软雅黑"/>
              </a:rPr>
              <a:t>大部分是积极的</a:t>
            </a:r>
            <a:r>
              <a:rPr lang="en-US" altLang="zh-CN" dirty="0">
                <a:solidFill>
                  <a:srgbClr val="000000"/>
                </a:solidFill>
                <a:latin typeface="Arial"/>
                <a:ea typeface="微软雅黑"/>
              </a:rPr>
              <a:t>loving</a:t>
            </a:r>
            <a:r>
              <a:rPr lang="zh-CN" altLang="en-US" dirty="0">
                <a:solidFill>
                  <a:srgbClr val="000000"/>
                </a:solidFill>
                <a:latin typeface="Arial"/>
                <a:ea typeface="微软雅黑"/>
              </a:rPr>
              <a:t>、</a:t>
            </a:r>
            <a:r>
              <a:rPr lang="en-US" altLang="zh-CN" dirty="0">
                <a:solidFill>
                  <a:srgbClr val="000000"/>
                </a:solidFill>
                <a:latin typeface="Arial"/>
                <a:ea typeface="微软雅黑"/>
              </a:rPr>
              <a:t>supportive</a:t>
            </a:r>
            <a:r>
              <a:rPr lang="zh-CN" altLang="en-US" dirty="0">
                <a:solidFill>
                  <a:srgbClr val="000000"/>
                </a:solidFill>
                <a:latin typeface="Arial"/>
                <a:ea typeface="微软雅黑"/>
              </a:rPr>
              <a:t>和</a:t>
            </a:r>
            <a:r>
              <a:rPr lang="en-US" altLang="zh-CN" dirty="0">
                <a:solidFill>
                  <a:srgbClr val="000000"/>
                </a:solidFill>
                <a:latin typeface="Arial"/>
                <a:ea typeface="微软雅黑"/>
              </a:rPr>
              <a:t>caring</a:t>
            </a:r>
            <a:r>
              <a:rPr lang="zh-CN" altLang="en-US" dirty="0">
                <a:solidFill>
                  <a:srgbClr val="000000"/>
                </a:solidFill>
                <a:latin typeface="Arial"/>
                <a:ea typeface="微软雅黑"/>
              </a:rPr>
              <a:t>。</a:t>
            </a: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a:ea typeface="微软雅黑"/>
              </a:rPr>
              <a:t>12</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.I Need Help</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：基本是关于用户自己遭遇的问题，其中的</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emotion</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大多</a:t>
            </a:r>
            <a:r>
              <a:rPr lang="zh-CN" altLang="en-US" dirty="0">
                <a:solidFill>
                  <a:srgbClr val="000000"/>
                </a:solidFill>
                <a:latin typeface="Arial"/>
                <a:ea typeface="微软雅黑"/>
              </a:rPr>
              <a:t>是</a:t>
            </a:r>
            <a:r>
              <a:rPr lang="en-US" altLang="zh-CN" dirty="0">
                <a:solidFill>
                  <a:srgbClr val="000000"/>
                </a:solidFill>
                <a:latin typeface="Arial"/>
                <a:ea typeface="微软雅黑"/>
              </a:rPr>
              <a:t>exhausted</a:t>
            </a:r>
            <a:r>
              <a:rPr lang="zh-CN" altLang="en-US" dirty="0">
                <a:solidFill>
                  <a:srgbClr val="000000"/>
                </a:solidFill>
                <a:latin typeface="Arial"/>
                <a:ea typeface="微软雅黑"/>
              </a:rPr>
              <a:t>和</a:t>
            </a:r>
            <a:r>
              <a:rPr lang="en-US" altLang="zh-CN" dirty="0">
                <a:solidFill>
                  <a:srgbClr val="000000"/>
                </a:solidFill>
                <a:latin typeface="Arial"/>
                <a:ea typeface="微软雅黑"/>
              </a:rPr>
              <a:t>confused</a:t>
            </a:r>
            <a:r>
              <a:rPr lang="zh-CN" altLang="en-US" dirty="0">
                <a:solidFill>
                  <a:srgbClr val="000000"/>
                </a:solidFill>
                <a:latin typeface="Arial"/>
                <a:ea typeface="微软雅黑"/>
              </a:rPr>
              <a:t>类，含有敏感词：</a:t>
            </a:r>
            <a:r>
              <a:rPr lang="en-US" altLang="zh-CN" dirty="0">
                <a:solidFill>
                  <a:srgbClr val="000000"/>
                </a:solidFill>
                <a:latin typeface="Arial"/>
                <a:ea typeface="微软雅黑"/>
              </a:rPr>
              <a:t>suicide</a:t>
            </a:r>
            <a:r>
              <a:rPr lang="zh-CN" altLang="en-US" dirty="0">
                <a:solidFill>
                  <a:srgbClr val="000000"/>
                </a:solidFill>
                <a:latin typeface="Arial"/>
                <a:ea typeface="微软雅黑"/>
              </a:rPr>
              <a:t>、</a:t>
            </a:r>
            <a:r>
              <a:rPr lang="en-US" altLang="zh-CN" dirty="0">
                <a:solidFill>
                  <a:srgbClr val="000000"/>
                </a:solidFill>
                <a:latin typeface="Arial"/>
                <a:ea typeface="微软雅黑"/>
              </a:rPr>
              <a:t>die</a:t>
            </a:r>
            <a:r>
              <a:rPr lang="zh-CN" altLang="en-US" dirty="0">
                <a:solidFill>
                  <a:srgbClr val="000000"/>
                </a:solidFill>
                <a:latin typeface="Arial"/>
                <a:ea typeface="微软雅黑"/>
              </a:rPr>
              <a:t>、</a:t>
            </a:r>
            <a:r>
              <a:rPr lang="en-US" altLang="zh-CN" dirty="0">
                <a:solidFill>
                  <a:srgbClr val="000000"/>
                </a:solidFill>
                <a:latin typeface="Arial"/>
                <a:ea typeface="微软雅黑"/>
              </a:rPr>
              <a:t>kill</a:t>
            </a:r>
            <a:r>
              <a:rPr lang="zh-CN" altLang="en-US" dirty="0">
                <a:solidFill>
                  <a:srgbClr val="000000"/>
                </a:solidFill>
                <a:latin typeface="Arial"/>
                <a:ea typeface="微软雅黑"/>
              </a:rPr>
              <a:t>，含有用户的私人信息，有用户（为了找到朋友）直接发出自己的名字。</a:t>
            </a: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a:ea typeface="微软雅黑"/>
              </a:rPr>
              <a:t>13.LGBT</a:t>
            </a:r>
            <a:r>
              <a:rPr lang="zh-CN" altLang="en-US" dirty="0">
                <a:solidFill>
                  <a:srgbClr val="000000"/>
                </a:solidFill>
                <a:latin typeface="Arial"/>
                <a:ea typeface="微软雅黑"/>
              </a:rPr>
              <a:t>：其中基本都是对于同性恋的话题，含有用户对</a:t>
            </a:r>
            <a:r>
              <a:rPr lang="en-US" altLang="zh-CN" dirty="0">
                <a:solidFill>
                  <a:srgbClr val="000000"/>
                </a:solidFill>
                <a:latin typeface="Arial"/>
                <a:ea typeface="微软雅黑"/>
              </a:rPr>
              <a:t>LGBT</a:t>
            </a:r>
            <a:r>
              <a:rPr lang="zh-CN" altLang="en-US" dirty="0">
                <a:solidFill>
                  <a:srgbClr val="000000"/>
                </a:solidFill>
                <a:latin typeface="Arial"/>
                <a:ea typeface="微软雅黑"/>
              </a:rPr>
              <a:t>相关的问题，存在敏感词：</a:t>
            </a:r>
            <a:r>
              <a:rPr lang="en-US" altLang="zh-CN" dirty="0">
                <a:solidFill>
                  <a:srgbClr val="000000"/>
                </a:solidFill>
                <a:latin typeface="Arial"/>
                <a:ea typeface="微软雅黑"/>
              </a:rPr>
              <a:t>fucking hell</a:t>
            </a:r>
            <a:r>
              <a:rPr lang="zh-CN" altLang="en-US" dirty="0">
                <a:solidFill>
                  <a:srgbClr val="000000"/>
                </a:solidFill>
                <a:latin typeface="Arial"/>
                <a:ea typeface="微软雅黑"/>
              </a:rPr>
              <a:t>、</a:t>
            </a:r>
            <a:r>
              <a:rPr lang="en-US" altLang="zh-CN" dirty="0">
                <a:solidFill>
                  <a:srgbClr val="000000"/>
                </a:solidFill>
                <a:latin typeface="Arial"/>
                <a:ea typeface="微软雅黑"/>
              </a:rPr>
              <a:t>abortion</a:t>
            </a:r>
            <a:r>
              <a:rPr lang="zh-CN" altLang="en-US" dirty="0">
                <a:solidFill>
                  <a:srgbClr val="000000"/>
                </a:solidFill>
                <a:latin typeface="Arial"/>
                <a:ea typeface="微软雅黑"/>
              </a:rPr>
              <a:t>、</a:t>
            </a:r>
            <a:r>
              <a:rPr lang="en-US" altLang="zh-CN" dirty="0">
                <a:solidFill>
                  <a:srgbClr val="000000"/>
                </a:solidFill>
                <a:latin typeface="Arial"/>
                <a:ea typeface="微软雅黑"/>
              </a:rPr>
              <a:t>kidnap</a:t>
            </a:r>
            <a:r>
              <a:rPr lang="zh-CN" altLang="en-US" dirty="0">
                <a:solidFill>
                  <a:srgbClr val="000000"/>
                </a:solidFill>
                <a:latin typeface="Arial"/>
                <a:ea typeface="微软雅黑"/>
              </a:rPr>
              <a:t>（绑架）等等，</a:t>
            </a:r>
            <a:r>
              <a:rPr lang="en-US" altLang="zh-CN" dirty="0">
                <a:solidFill>
                  <a:srgbClr val="000000"/>
                </a:solidFill>
                <a:latin typeface="Arial"/>
                <a:ea typeface="微软雅黑"/>
              </a:rPr>
              <a:t>emotion</a:t>
            </a:r>
            <a:r>
              <a:rPr lang="zh-CN" altLang="en-US" dirty="0">
                <a:solidFill>
                  <a:srgbClr val="000000"/>
                </a:solidFill>
                <a:latin typeface="Arial"/>
                <a:ea typeface="微软雅黑"/>
              </a:rPr>
              <a:t>大多是</a:t>
            </a:r>
            <a:r>
              <a:rPr lang="en-US" altLang="zh-CN" dirty="0">
                <a:solidFill>
                  <a:srgbClr val="000000"/>
                </a:solidFill>
                <a:latin typeface="Arial"/>
                <a:ea typeface="微软雅黑"/>
              </a:rPr>
              <a:t>anxious</a:t>
            </a:r>
            <a:r>
              <a:rPr lang="zh-CN" altLang="en-US" dirty="0">
                <a:solidFill>
                  <a:srgbClr val="000000"/>
                </a:solidFill>
                <a:latin typeface="Arial"/>
                <a:ea typeface="微软雅黑"/>
              </a:rPr>
              <a:t>和</a:t>
            </a:r>
            <a:r>
              <a:rPr lang="en-US" altLang="zh-CN" dirty="0">
                <a:solidFill>
                  <a:srgbClr val="000000"/>
                </a:solidFill>
                <a:latin typeface="Arial"/>
                <a:ea typeface="微软雅黑"/>
              </a:rPr>
              <a:t>insecure</a:t>
            </a:r>
            <a:r>
              <a:rPr lang="zh-CN" altLang="en-US" dirty="0">
                <a:solidFill>
                  <a:srgbClr val="000000"/>
                </a:solidFill>
                <a:latin typeface="Arial"/>
                <a:ea typeface="微软雅黑"/>
              </a:rPr>
              <a:t>等，其中少部分有</a:t>
            </a:r>
            <a:r>
              <a:rPr lang="en-US" altLang="zh-CN" dirty="0">
                <a:solidFill>
                  <a:srgbClr val="000000"/>
                </a:solidFill>
                <a:latin typeface="Arial"/>
                <a:ea typeface="微软雅黑"/>
              </a:rPr>
              <a:t>optimistic</a:t>
            </a:r>
            <a:r>
              <a:rPr lang="zh-CN" altLang="en-US" dirty="0">
                <a:solidFill>
                  <a:srgbClr val="000000"/>
                </a:solidFill>
                <a:latin typeface="Arial"/>
                <a:ea typeface="微软雅黑"/>
              </a:rPr>
              <a:t>和</a:t>
            </a:r>
            <a:r>
              <a:rPr lang="en-US" altLang="zh-CN" dirty="0">
                <a:solidFill>
                  <a:srgbClr val="000000"/>
                </a:solidFill>
                <a:latin typeface="Arial"/>
                <a:ea typeface="微软雅黑"/>
              </a:rPr>
              <a:t>amazed</a:t>
            </a:r>
            <a:r>
              <a:rPr lang="zh-CN" altLang="en-US" dirty="0">
                <a:solidFill>
                  <a:srgbClr val="000000"/>
                </a:solidFill>
                <a:latin typeface="Arial"/>
                <a:ea typeface="微软雅黑"/>
              </a:rPr>
              <a:t>。</a:t>
            </a: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p:txBody>
      </p:sp>
    </p:spTree>
    <p:extLst>
      <p:ext uri="{BB962C8B-B14F-4D97-AF65-F5344CB8AC3E}">
        <p14:creationId xmlns:p14="http://schemas.microsoft.com/office/powerpoint/2010/main" val="1532478557"/>
      </p:ext>
    </p:extLst>
  </p:cSld>
  <p:clrMapOvr>
    <a:masterClrMapping/>
  </p:clrMapOvr>
  <mc:AlternateContent xmlns:mc="http://schemas.openxmlformats.org/markup-compatibility/2006" xmlns:p14="http://schemas.microsoft.com/office/powerpoint/2010/main">
    <mc:Choice Requires="p14">
      <p:transition spd="slow" p14:dur="800">
        <p:push dir="u"/>
      </p:transition>
    </mc:Choice>
    <mc:Fallback xmlns="">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52248"/>
            <a:ext cx="12192000" cy="103125"/>
          </a:xfrm>
          <a:prstGeom prst="rect">
            <a:avLst/>
          </a:prstGeom>
          <a:solidFill>
            <a:srgbClr val="075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40" b="0" i="0" u="none" strike="noStrike" kern="1200" cap="none" spc="0" normalizeH="0" baseline="0" noProof="0">
              <a:ln>
                <a:noFill/>
              </a:ln>
              <a:solidFill>
                <a:srgbClr val="FFFFFF"/>
              </a:solidFill>
              <a:effectLst/>
              <a:uLnTx/>
              <a:uFillTx/>
              <a:latin typeface="inpin heiti" panose="00000500000000000000" pitchFamily="2" charset="-122"/>
              <a:ea typeface="inpin heiti" panose="00000500000000000000" pitchFamily="2" charset="-122"/>
              <a:cs typeface="+mn-cs"/>
              <a:sym typeface="inpin heiti" panose="00000500000000000000" pitchFamily="2" charset="-122"/>
            </a:endParaRPr>
          </a:p>
        </p:txBody>
      </p:sp>
      <p:sp>
        <p:nvSpPr>
          <p:cNvPr id="23" name="矩形 22"/>
          <p:cNvSpPr/>
          <p:nvPr/>
        </p:nvSpPr>
        <p:spPr>
          <a:xfrm>
            <a:off x="0" y="6754876"/>
            <a:ext cx="12192000" cy="103125"/>
          </a:xfrm>
          <a:prstGeom prst="rect">
            <a:avLst/>
          </a:prstGeom>
          <a:solidFill>
            <a:srgbClr val="075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40" b="0" i="0" u="none" strike="noStrike" kern="1200" cap="none" spc="0" normalizeH="0" baseline="0" noProof="0">
              <a:ln>
                <a:noFill/>
              </a:ln>
              <a:solidFill>
                <a:srgbClr val="FFFFFF"/>
              </a:solidFill>
              <a:effectLst/>
              <a:uLnTx/>
              <a:uFillTx/>
              <a:latin typeface="inpin heiti" panose="00000500000000000000" pitchFamily="2" charset="-122"/>
              <a:ea typeface="inpin heiti" panose="00000500000000000000" pitchFamily="2" charset="-122"/>
              <a:cs typeface="+mn-cs"/>
              <a:sym typeface="inpin heiti" panose="00000500000000000000" pitchFamily="2" charset="-122"/>
            </a:endParaRPr>
          </a:p>
        </p:txBody>
      </p:sp>
      <p:sp>
        <p:nvSpPr>
          <p:cNvPr id="6" name="文本框 5"/>
          <p:cNvSpPr txBox="1"/>
          <p:nvPr/>
        </p:nvSpPr>
        <p:spPr>
          <a:xfrm>
            <a:off x="11398644" y="6385544"/>
            <a:ext cx="309880" cy="36830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6096E6"/>
                </a:solidFill>
                <a:effectLst/>
                <a:uLnTx/>
                <a:uFillTx/>
                <a:latin typeface="Arial"/>
                <a:ea typeface="微软雅黑"/>
                <a:cs typeface="+mn-cs"/>
              </a:rPr>
              <a:t>2</a:t>
            </a:r>
          </a:p>
        </p:txBody>
      </p:sp>
      <p:sp>
        <p:nvSpPr>
          <p:cNvPr id="2" name="文本框 1"/>
          <p:cNvSpPr txBox="1"/>
          <p:nvPr/>
        </p:nvSpPr>
        <p:spPr>
          <a:xfrm>
            <a:off x="467119" y="291052"/>
            <a:ext cx="10931525" cy="646330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solidFill>
                <a:effectLst/>
                <a:uLnTx/>
                <a:uFillTx/>
                <a:latin typeface="Arial"/>
                <a:ea typeface="微软雅黑"/>
                <a:cs typeface="+mn-cs"/>
              </a:rPr>
              <a:t>（目前是基于前</a:t>
            </a:r>
            <a:r>
              <a:rPr kumimoji="0" lang="en-US" altLang="zh-CN" sz="1800" b="1" i="0" u="none" strike="noStrike" kern="1200" cap="none" spc="0" normalizeH="0" baseline="0" noProof="0" dirty="0">
                <a:ln>
                  <a:noFill/>
                </a:ln>
                <a:solidFill>
                  <a:srgbClr val="000000"/>
                </a:solidFill>
                <a:effectLst/>
                <a:uLnTx/>
                <a:uFillTx/>
                <a:latin typeface="Arial"/>
                <a:ea typeface="微软雅黑"/>
                <a:cs typeface="+mn-cs"/>
              </a:rPr>
              <a:t>25</a:t>
            </a:r>
            <a:r>
              <a:rPr kumimoji="0" lang="zh-CN" altLang="en-US" sz="1800" b="1" i="0" u="none" strike="noStrike" kern="1200" cap="none" spc="0" normalizeH="0" baseline="0" noProof="0" dirty="0">
                <a:ln>
                  <a:noFill/>
                </a:ln>
                <a:solidFill>
                  <a:srgbClr val="000000"/>
                </a:solidFill>
                <a:effectLst/>
                <a:uLnTx/>
                <a:uFillTx/>
                <a:latin typeface="Arial"/>
                <a:ea typeface="微软雅黑"/>
                <a:cs typeface="+mn-cs"/>
              </a:rPr>
              <a:t>个</a:t>
            </a:r>
            <a:r>
              <a:rPr kumimoji="0" lang="en-US" altLang="zh-CN" sz="1800" b="1" i="0" u="none" strike="noStrike" kern="1200" cap="none" spc="0" normalizeH="0" baseline="0" noProof="0" dirty="0">
                <a:ln>
                  <a:noFill/>
                </a:ln>
                <a:solidFill>
                  <a:srgbClr val="000000"/>
                </a:solidFill>
                <a:effectLst/>
                <a:uLnTx/>
                <a:uFillTx/>
                <a:latin typeface="Arial"/>
                <a:ea typeface="微软雅黑"/>
                <a:cs typeface="+mn-cs"/>
              </a:rPr>
              <a:t>json</a:t>
            </a:r>
            <a:r>
              <a:rPr kumimoji="0" lang="zh-CN" altLang="en-US" sz="1800" b="1" i="0" u="none" strike="noStrike" kern="1200" cap="none" spc="0" normalizeH="0" baseline="0" noProof="0" dirty="0">
                <a:ln>
                  <a:noFill/>
                </a:ln>
                <a:solidFill>
                  <a:srgbClr val="000000"/>
                </a:solidFill>
                <a:effectLst/>
                <a:uLnTx/>
                <a:uFillTx/>
                <a:latin typeface="Arial"/>
                <a:ea typeface="微软雅黑"/>
                <a:cs typeface="+mn-cs"/>
              </a:rPr>
              <a:t>文件分析得出：）</a:t>
            </a:r>
            <a:endParaRPr kumimoji="0" lang="en-US" altLang="zh-CN" sz="1800" b="1"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14.Life Hacks</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：这类目录下的</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emotion</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大多是</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amused</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，或者</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supportive</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，乐观和悲观情绪都有，涉及到的大多是分享日常生活和想法等等，涉及到少部分名人名言，例如：</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17983520</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Strong People Don‘t Pull Others Down , They Lift Them Up</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。（我观察出来的大概格式是每个单词首字母都会大写）</a:t>
            </a: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a:ea typeface="微软雅黑"/>
              </a:rPr>
              <a:t>15.Mental Health</a:t>
            </a:r>
            <a:r>
              <a:rPr lang="zh-CN" altLang="en-US" dirty="0">
                <a:solidFill>
                  <a:srgbClr val="000000"/>
                </a:solidFill>
                <a:latin typeface="Arial"/>
                <a:ea typeface="微软雅黑"/>
              </a:rPr>
              <a:t>：这类目录下的</a:t>
            </a:r>
            <a:r>
              <a:rPr lang="en-US" altLang="zh-CN" dirty="0">
                <a:solidFill>
                  <a:srgbClr val="000000"/>
                </a:solidFill>
                <a:latin typeface="Arial"/>
                <a:ea typeface="微软雅黑"/>
              </a:rPr>
              <a:t>emotion</a:t>
            </a:r>
            <a:r>
              <a:rPr lang="zh-CN" altLang="en-US" dirty="0">
                <a:solidFill>
                  <a:srgbClr val="000000"/>
                </a:solidFill>
                <a:latin typeface="Arial"/>
                <a:ea typeface="微软雅黑"/>
              </a:rPr>
              <a:t>大多是</a:t>
            </a:r>
            <a:r>
              <a:rPr lang="en-US" altLang="zh-CN" dirty="0">
                <a:solidFill>
                  <a:srgbClr val="000000"/>
                </a:solidFill>
                <a:latin typeface="Arial"/>
                <a:ea typeface="微软雅黑"/>
              </a:rPr>
              <a:t>depressed</a:t>
            </a:r>
            <a:r>
              <a:rPr lang="zh-CN" altLang="en-US" dirty="0">
                <a:solidFill>
                  <a:srgbClr val="000000"/>
                </a:solidFill>
                <a:latin typeface="Arial"/>
                <a:ea typeface="微软雅黑"/>
              </a:rPr>
              <a:t>和</a:t>
            </a:r>
            <a:r>
              <a:rPr lang="en-US" altLang="zh-CN" dirty="0">
                <a:solidFill>
                  <a:srgbClr val="000000"/>
                </a:solidFill>
                <a:latin typeface="Arial"/>
                <a:ea typeface="微软雅黑"/>
              </a:rPr>
              <a:t>confused</a:t>
            </a:r>
            <a:r>
              <a:rPr lang="zh-CN" altLang="en-US" dirty="0">
                <a:solidFill>
                  <a:srgbClr val="000000"/>
                </a:solidFill>
                <a:latin typeface="Arial"/>
                <a:ea typeface="微软雅黑"/>
              </a:rPr>
              <a:t>一类，涉及到会有一些脏话的敏感词</a:t>
            </a:r>
            <a:r>
              <a:rPr lang="en-US" altLang="zh-CN" dirty="0">
                <a:solidFill>
                  <a:srgbClr val="000000"/>
                </a:solidFill>
                <a:latin typeface="Arial"/>
                <a:ea typeface="微软雅黑"/>
              </a:rPr>
              <a:t>fuckin</a:t>
            </a:r>
            <a:r>
              <a:rPr lang="zh-CN" altLang="en-US" dirty="0">
                <a:solidFill>
                  <a:srgbClr val="000000"/>
                </a:solidFill>
                <a:latin typeface="Arial"/>
                <a:ea typeface="微软雅黑"/>
              </a:rPr>
              <a:t>、</a:t>
            </a:r>
            <a:r>
              <a:rPr lang="en-US" altLang="zh-CN" dirty="0">
                <a:solidFill>
                  <a:srgbClr val="000000"/>
                </a:solidFill>
                <a:latin typeface="Arial"/>
                <a:ea typeface="微软雅黑"/>
              </a:rPr>
              <a:t>shit</a:t>
            </a:r>
            <a:r>
              <a:rPr lang="zh-CN" altLang="en-US" dirty="0">
                <a:solidFill>
                  <a:srgbClr val="000000"/>
                </a:solidFill>
                <a:latin typeface="Arial"/>
                <a:ea typeface="微软雅黑"/>
              </a:rPr>
              <a:t>、</a:t>
            </a:r>
            <a:r>
              <a:rPr lang="en-US" altLang="zh-CN" dirty="0">
                <a:solidFill>
                  <a:srgbClr val="000000"/>
                </a:solidFill>
                <a:latin typeface="Arial"/>
                <a:ea typeface="微软雅黑"/>
              </a:rPr>
              <a:t>bully</a:t>
            </a:r>
            <a:r>
              <a:rPr lang="zh-CN" altLang="en-US" dirty="0">
                <a:solidFill>
                  <a:srgbClr val="000000"/>
                </a:solidFill>
                <a:latin typeface="Arial"/>
                <a:ea typeface="微软雅黑"/>
              </a:rPr>
              <a:t>、</a:t>
            </a:r>
            <a:r>
              <a:rPr lang="en-US" altLang="zh-CN" dirty="0">
                <a:solidFill>
                  <a:srgbClr val="000000"/>
                </a:solidFill>
                <a:latin typeface="Arial"/>
                <a:ea typeface="微软雅黑"/>
              </a:rPr>
              <a:t>toxic</a:t>
            </a:r>
            <a:r>
              <a:rPr lang="zh-CN" altLang="en-US" dirty="0">
                <a:solidFill>
                  <a:srgbClr val="000000"/>
                </a:solidFill>
                <a:latin typeface="Arial"/>
                <a:ea typeface="微软雅黑"/>
              </a:rPr>
              <a:t>等等：</a:t>
            </a:r>
            <a:r>
              <a:rPr lang="en-US" altLang="zh-CN" dirty="0">
                <a:solidFill>
                  <a:srgbClr val="000000"/>
                </a:solidFill>
                <a:latin typeface="Arial"/>
                <a:ea typeface="微软雅黑"/>
              </a:rPr>
              <a:t>17997445</a:t>
            </a:r>
            <a:r>
              <a:rPr lang="zh-CN" altLang="en-US" dirty="0">
                <a:solidFill>
                  <a:srgbClr val="000000"/>
                </a:solidFill>
                <a:latin typeface="Arial"/>
                <a:ea typeface="微软雅黑"/>
              </a:rPr>
              <a:t>，</a:t>
            </a:r>
            <a:r>
              <a:rPr lang="en-US" altLang="zh-CN" dirty="0">
                <a:solidFill>
                  <a:srgbClr val="000000"/>
                </a:solidFill>
                <a:latin typeface="Arial"/>
                <a:ea typeface="微软雅黑"/>
              </a:rPr>
              <a:t>I swear I </a:t>
            </a:r>
            <a:r>
              <a:rPr lang="en-US" altLang="zh-CN" dirty="0" err="1">
                <a:solidFill>
                  <a:srgbClr val="000000"/>
                </a:solidFill>
                <a:latin typeface="Arial"/>
                <a:ea typeface="微软雅黑"/>
              </a:rPr>
              <a:t>wanna</a:t>
            </a:r>
            <a:r>
              <a:rPr lang="en-US" altLang="zh-CN" dirty="0">
                <a:solidFill>
                  <a:srgbClr val="000000"/>
                </a:solidFill>
                <a:latin typeface="Arial"/>
                <a:ea typeface="微软雅黑"/>
              </a:rPr>
              <a:t> move to a whole new state I fuckin hate it here</a:t>
            </a:r>
            <a:r>
              <a:rPr lang="zh-CN" altLang="en-US" dirty="0">
                <a:solidFill>
                  <a:srgbClr val="000000"/>
                </a:solidFill>
                <a:latin typeface="Arial"/>
                <a:ea typeface="微软雅黑"/>
              </a:rPr>
              <a:t>。</a:t>
            </a: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17985491</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thinking of deleting this app. I'm so tired of all the trolls, bullies, creeps, toxic people </a:t>
            </a:r>
            <a:r>
              <a:rPr kumimoji="0" lang="en-US" altLang="zh-CN" sz="1800" b="0" i="0" u="none" strike="noStrike" kern="1200" cap="none" spc="0" normalizeH="0" baseline="0" noProof="0" dirty="0" err="1">
                <a:ln>
                  <a:noFill/>
                </a:ln>
                <a:solidFill>
                  <a:srgbClr val="000000"/>
                </a:solidFill>
                <a:effectLst/>
                <a:uLnTx/>
                <a:uFillTx/>
                <a:latin typeface="Arial"/>
                <a:ea typeface="微软雅黑"/>
                <a:cs typeface="+mn-cs"/>
              </a:rPr>
              <a:t>i</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see on here. idk man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17998613</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I was being bullied and harassed by a youtuber and he is going to upload a new video in few more minutes. I'm so scared. I report their channel and those video but </a:t>
            </a:r>
            <a:r>
              <a:rPr kumimoji="0" lang="en-US" altLang="zh-CN" sz="1800" b="0" i="0" u="none" strike="noStrike" kern="1200" cap="none" spc="0" normalizeH="0" baseline="0" noProof="0" dirty="0" err="1">
                <a:ln>
                  <a:noFill/>
                </a:ln>
                <a:solidFill>
                  <a:srgbClr val="000000"/>
                </a:solidFill>
                <a:effectLst/>
                <a:uLnTx/>
                <a:uFillTx/>
                <a:latin typeface="Arial"/>
                <a:ea typeface="微软雅黑"/>
                <a:cs typeface="+mn-cs"/>
              </a:rPr>
              <a:t>youtube</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didn't take any actions. I am so </a:t>
            </a:r>
            <a:r>
              <a:rPr kumimoji="0" lang="en-US" altLang="zh-CN" sz="1800" b="0" i="0" u="none" strike="noStrike" kern="1200" cap="none" spc="0" normalizeH="0" baseline="0" noProof="0" dirty="0" err="1">
                <a:ln>
                  <a:noFill/>
                </a:ln>
                <a:solidFill>
                  <a:srgbClr val="000000"/>
                </a:solidFill>
                <a:effectLst/>
                <a:uLnTx/>
                <a:uFillTx/>
                <a:latin typeface="Arial"/>
                <a:ea typeface="微软雅黑"/>
                <a:cs typeface="+mn-cs"/>
              </a:rPr>
              <a:t>scard</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to contact local authorities too... I just </a:t>
            </a:r>
            <a:r>
              <a:rPr kumimoji="0" lang="en-US" altLang="zh-CN" sz="1800" b="0" i="0" u="none" strike="noStrike" kern="1200" cap="none" spc="0" normalizeH="0" baseline="0" noProof="0" dirty="0" err="1">
                <a:ln>
                  <a:noFill/>
                </a:ln>
                <a:solidFill>
                  <a:srgbClr val="000000"/>
                </a:solidFill>
                <a:effectLst/>
                <a:uLnTx/>
                <a:uFillTx/>
                <a:latin typeface="Arial"/>
                <a:ea typeface="微软雅黑"/>
                <a:cs typeface="+mn-cs"/>
              </a:rPr>
              <a:t>wanna</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run away... I am scared and I don't know what to do.. I can feel myself breathing too fast and it's getting even faster..</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a:ea typeface="微软雅黑"/>
              </a:rPr>
              <a:t>16.Music</a:t>
            </a:r>
            <a:r>
              <a:rPr lang="zh-CN" altLang="en-US" dirty="0">
                <a:solidFill>
                  <a:srgbClr val="000000"/>
                </a:solidFill>
                <a:latin typeface="Arial"/>
                <a:ea typeface="微软雅黑"/>
              </a:rPr>
              <a:t>：这类目录下的</a:t>
            </a:r>
            <a:r>
              <a:rPr lang="en-US" altLang="zh-CN" dirty="0">
                <a:solidFill>
                  <a:srgbClr val="000000"/>
                </a:solidFill>
                <a:latin typeface="Arial"/>
                <a:ea typeface="微软雅黑"/>
              </a:rPr>
              <a:t>emotion</a:t>
            </a:r>
            <a:r>
              <a:rPr lang="zh-CN" altLang="en-US" dirty="0">
                <a:solidFill>
                  <a:srgbClr val="000000"/>
                </a:solidFill>
                <a:latin typeface="Arial"/>
                <a:ea typeface="微软雅黑"/>
              </a:rPr>
              <a:t>中</a:t>
            </a:r>
            <a:r>
              <a:rPr lang="en-US" altLang="zh-CN" dirty="0">
                <a:solidFill>
                  <a:srgbClr val="000000"/>
                </a:solidFill>
                <a:latin typeface="Arial"/>
                <a:ea typeface="微软雅黑"/>
              </a:rPr>
              <a:t>inspired</a:t>
            </a:r>
            <a:r>
              <a:rPr lang="zh-CN" altLang="en-US" dirty="0">
                <a:solidFill>
                  <a:srgbClr val="000000"/>
                </a:solidFill>
                <a:latin typeface="Arial"/>
                <a:ea typeface="微软雅黑"/>
              </a:rPr>
              <a:t>和</a:t>
            </a:r>
            <a:r>
              <a:rPr lang="en-US" altLang="zh-CN" dirty="0">
                <a:solidFill>
                  <a:srgbClr val="000000"/>
                </a:solidFill>
                <a:latin typeface="Arial"/>
                <a:ea typeface="微软雅黑"/>
              </a:rPr>
              <a:t>loving</a:t>
            </a:r>
            <a:r>
              <a:rPr lang="zh-CN" altLang="en-US" dirty="0">
                <a:solidFill>
                  <a:srgbClr val="000000"/>
                </a:solidFill>
                <a:latin typeface="Arial"/>
                <a:ea typeface="微软雅黑"/>
              </a:rPr>
              <a:t>较多，经过查阅，其中大多是歌词，例如</a:t>
            </a:r>
            <a:r>
              <a:rPr lang="en-US" altLang="zh-CN" dirty="0">
                <a:solidFill>
                  <a:srgbClr val="000000"/>
                </a:solidFill>
                <a:latin typeface="Arial"/>
                <a:ea typeface="微软雅黑"/>
              </a:rPr>
              <a:t>17978478</a:t>
            </a:r>
            <a:r>
              <a:rPr lang="zh-CN" altLang="en-US" dirty="0">
                <a:solidFill>
                  <a:srgbClr val="000000"/>
                </a:solidFill>
                <a:latin typeface="Arial"/>
                <a:ea typeface="微软雅黑"/>
              </a:rPr>
              <a:t>，</a:t>
            </a:r>
            <a:r>
              <a:rPr lang="en-US" altLang="zh-CN" dirty="0">
                <a:solidFill>
                  <a:srgbClr val="000000"/>
                </a:solidFill>
                <a:latin typeface="Arial"/>
                <a:ea typeface="微软雅黑"/>
              </a:rPr>
              <a:t>Long nights, daydreams\</a:t>
            </a:r>
            <a:r>
              <a:rPr lang="en-US" altLang="zh-CN" dirty="0" err="1">
                <a:solidFill>
                  <a:srgbClr val="000000"/>
                </a:solidFill>
                <a:latin typeface="Arial"/>
                <a:ea typeface="微软雅黑"/>
              </a:rPr>
              <a:t>nSugar</a:t>
            </a:r>
            <a:r>
              <a:rPr lang="en-US" altLang="zh-CN" dirty="0">
                <a:solidFill>
                  <a:srgbClr val="000000"/>
                </a:solidFill>
                <a:latin typeface="Arial"/>
                <a:ea typeface="微软雅黑"/>
              </a:rPr>
              <a:t> and smoke rings, I‘ve been a fool\</a:t>
            </a:r>
            <a:r>
              <a:rPr lang="en-US" altLang="zh-CN" dirty="0" err="1">
                <a:solidFill>
                  <a:srgbClr val="000000"/>
                </a:solidFill>
                <a:latin typeface="Arial"/>
                <a:ea typeface="微软雅黑"/>
              </a:rPr>
              <a:t>nBut</a:t>
            </a:r>
            <a:r>
              <a:rPr lang="en-US" altLang="zh-CN" dirty="0">
                <a:solidFill>
                  <a:srgbClr val="000000"/>
                </a:solidFill>
                <a:latin typeface="Arial"/>
                <a:ea typeface="微软雅黑"/>
              </a:rPr>
              <a:t> strawberries and cigarettes always taste like you</a:t>
            </a:r>
            <a:r>
              <a:rPr lang="zh-CN" altLang="en-US" dirty="0">
                <a:solidFill>
                  <a:srgbClr val="000000"/>
                </a:solidFill>
                <a:latin typeface="Arial"/>
                <a:ea typeface="微软雅黑"/>
              </a:rPr>
              <a:t>。是</a:t>
            </a:r>
            <a:r>
              <a:rPr lang="en-US" altLang="zh-CN" dirty="0">
                <a:solidFill>
                  <a:srgbClr val="000000"/>
                </a:solidFill>
                <a:latin typeface="Arial"/>
                <a:ea typeface="微软雅黑"/>
              </a:rPr>
              <a:t>《Strawberries &amp; Cigarettes》</a:t>
            </a:r>
            <a:r>
              <a:rPr lang="zh-CN" altLang="en-US" dirty="0">
                <a:solidFill>
                  <a:srgbClr val="000000"/>
                </a:solidFill>
                <a:latin typeface="Arial"/>
                <a:ea typeface="微软雅黑"/>
              </a:rPr>
              <a:t>中的歌词。剩下的一些是关于歌星和歌曲的推荐，例如</a:t>
            </a:r>
            <a:r>
              <a:rPr lang="en-US" altLang="zh-CN" dirty="0">
                <a:solidFill>
                  <a:srgbClr val="000000"/>
                </a:solidFill>
                <a:latin typeface="Arial"/>
                <a:ea typeface="微软雅黑"/>
              </a:rPr>
              <a:t>17976820</a:t>
            </a:r>
            <a:r>
              <a:rPr lang="zh-CN" altLang="en-US" dirty="0">
                <a:solidFill>
                  <a:srgbClr val="000000"/>
                </a:solidFill>
                <a:latin typeface="Arial"/>
                <a:ea typeface="微软雅黑"/>
              </a:rPr>
              <a:t>，</a:t>
            </a:r>
            <a:r>
              <a:rPr lang="en-US" altLang="zh-CN" dirty="0">
                <a:solidFill>
                  <a:srgbClr val="000000"/>
                </a:solidFill>
                <a:latin typeface="Arial"/>
                <a:ea typeface="微软雅黑"/>
              </a:rPr>
              <a:t>Guys, listen to Ruel's songs. They're just perfect.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17996882</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Boy with Luv by BTS </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 </a:t>
            </a:r>
            <a:r>
              <a:rPr kumimoji="0" lang="en-US" altLang="zh-CN" sz="1800" b="0" i="0" u="none" strike="noStrike" kern="1200" cap="none" spc="0" normalizeH="0" baseline="0" noProof="0" dirty="0" err="1">
                <a:ln>
                  <a:noFill/>
                </a:ln>
                <a:solidFill>
                  <a:srgbClr val="000000"/>
                </a:solidFill>
                <a:effectLst/>
                <a:uLnTx/>
                <a:uFillTx/>
                <a:latin typeface="Arial"/>
                <a:ea typeface="微软雅黑"/>
                <a:cs typeface="+mn-cs"/>
              </a:rPr>
              <a:t>oppa</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\nhttps://youtu.be/BtLD72Uro8U</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。（所以其中或许会涉及到其他网站的网址）</a:t>
            </a: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000000"/>
                </a:solidFill>
                <a:latin typeface="Arial"/>
                <a:ea typeface="微软雅黑"/>
              </a:rPr>
              <a:t>某些会用引号表示歌曲，例如</a:t>
            </a:r>
            <a:r>
              <a:rPr lang="en-US" altLang="zh-CN" dirty="0">
                <a:solidFill>
                  <a:srgbClr val="000000"/>
                </a:solidFill>
                <a:latin typeface="Arial"/>
                <a:ea typeface="微软雅黑"/>
              </a:rPr>
              <a:t>17992323</a:t>
            </a:r>
            <a:r>
              <a:rPr lang="zh-CN" altLang="en-US" dirty="0">
                <a:solidFill>
                  <a:srgbClr val="000000"/>
                </a:solidFill>
                <a:latin typeface="Arial"/>
                <a:ea typeface="微软雅黑"/>
              </a:rPr>
              <a:t>，</a:t>
            </a:r>
            <a:r>
              <a:rPr lang="en-US" altLang="zh-CN" dirty="0">
                <a:solidFill>
                  <a:srgbClr val="000000"/>
                </a:solidFill>
                <a:latin typeface="Arial"/>
                <a:ea typeface="微软雅黑"/>
              </a:rPr>
              <a:t>“Take a Picture” by Fuse and “Everybody‘s Changing” by Keane are the same song </a:t>
            </a:r>
            <a:r>
              <a:rPr lang="zh-CN" altLang="en-US" dirty="0">
                <a:solidFill>
                  <a:srgbClr val="000000"/>
                </a:solidFill>
                <a:latin typeface="Arial"/>
                <a:ea typeface="微软雅黑"/>
              </a:rPr>
              <a:t>。</a:t>
            </a: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p:txBody>
      </p:sp>
    </p:spTree>
    <p:extLst>
      <p:ext uri="{BB962C8B-B14F-4D97-AF65-F5344CB8AC3E}">
        <p14:creationId xmlns:p14="http://schemas.microsoft.com/office/powerpoint/2010/main" val="255501493"/>
      </p:ext>
    </p:extLst>
  </p:cSld>
  <p:clrMapOvr>
    <a:masterClrMapping/>
  </p:clrMapOvr>
  <mc:AlternateContent xmlns:mc="http://schemas.openxmlformats.org/markup-compatibility/2006" xmlns:p14="http://schemas.microsoft.com/office/powerpoint/2010/main">
    <mc:Choice Requires="p14">
      <p:transition spd="slow" p14:dur="800">
        <p:push dir="u"/>
      </p:transition>
    </mc:Choice>
    <mc:Fallback xmlns="">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52248"/>
            <a:ext cx="12192000" cy="103125"/>
          </a:xfrm>
          <a:prstGeom prst="rect">
            <a:avLst/>
          </a:prstGeom>
          <a:solidFill>
            <a:srgbClr val="075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40" b="0" i="0" u="none" strike="noStrike" kern="1200" cap="none" spc="0" normalizeH="0" baseline="0" noProof="0">
              <a:ln>
                <a:noFill/>
              </a:ln>
              <a:solidFill>
                <a:srgbClr val="FFFFFF"/>
              </a:solidFill>
              <a:effectLst/>
              <a:uLnTx/>
              <a:uFillTx/>
              <a:latin typeface="inpin heiti" panose="00000500000000000000" pitchFamily="2" charset="-122"/>
              <a:ea typeface="inpin heiti" panose="00000500000000000000" pitchFamily="2" charset="-122"/>
              <a:cs typeface="+mn-cs"/>
              <a:sym typeface="inpin heiti" panose="00000500000000000000" pitchFamily="2" charset="-122"/>
            </a:endParaRPr>
          </a:p>
        </p:txBody>
      </p:sp>
      <p:sp>
        <p:nvSpPr>
          <p:cNvPr id="23" name="矩形 22"/>
          <p:cNvSpPr/>
          <p:nvPr/>
        </p:nvSpPr>
        <p:spPr>
          <a:xfrm>
            <a:off x="0" y="6754876"/>
            <a:ext cx="12192000" cy="103125"/>
          </a:xfrm>
          <a:prstGeom prst="rect">
            <a:avLst/>
          </a:prstGeom>
          <a:solidFill>
            <a:srgbClr val="075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40" b="0" i="0" u="none" strike="noStrike" kern="1200" cap="none" spc="0" normalizeH="0" baseline="0" noProof="0">
              <a:ln>
                <a:noFill/>
              </a:ln>
              <a:solidFill>
                <a:srgbClr val="FFFFFF"/>
              </a:solidFill>
              <a:effectLst/>
              <a:uLnTx/>
              <a:uFillTx/>
              <a:latin typeface="inpin heiti" panose="00000500000000000000" pitchFamily="2" charset="-122"/>
              <a:ea typeface="inpin heiti" panose="00000500000000000000" pitchFamily="2" charset="-122"/>
              <a:cs typeface="+mn-cs"/>
              <a:sym typeface="inpin heiti" panose="00000500000000000000" pitchFamily="2" charset="-122"/>
            </a:endParaRPr>
          </a:p>
        </p:txBody>
      </p:sp>
      <p:sp>
        <p:nvSpPr>
          <p:cNvPr id="6" name="文本框 5"/>
          <p:cNvSpPr txBox="1"/>
          <p:nvPr/>
        </p:nvSpPr>
        <p:spPr>
          <a:xfrm>
            <a:off x="11398644" y="6385544"/>
            <a:ext cx="309880" cy="36830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6096E6"/>
                </a:solidFill>
                <a:effectLst/>
                <a:uLnTx/>
                <a:uFillTx/>
                <a:latin typeface="Arial"/>
                <a:ea typeface="微软雅黑"/>
                <a:cs typeface="+mn-cs"/>
              </a:rPr>
              <a:t>2</a:t>
            </a:r>
          </a:p>
        </p:txBody>
      </p:sp>
      <p:sp>
        <p:nvSpPr>
          <p:cNvPr id="2" name="文本框 1"/>
          <p:cNvSpPr txBox="1"/>
          <p:nvPr/>
        </p:nvSpPr>
        <p:spPr>
          <a:xfrm>
            <a:off x="467119" y="255373"/>
            <a:ext cx="10931525" cy="61863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17.My Story</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：这类目录下的</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emotion</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大多是</a:t>
            </a:r>
            <a:r>
              <a:rPr lang="en-US" altLang="zh-CN" dirty="0">
                <a:solidFill>
                  <a:srgbClr val="000000"/>
                </a:solidFill>
                <a:latin typeface="Arial"/>
                <a:ea typeface="微软雅黑"/>
              </a:rPr>
              <a:t>N</a:t>
            </a:r>
            <a:r>
              <a:rPr kumimoji="0" lang="en-US" altLang="zh-CN" sz="1800" b="0" i="0" u="none" strike="noStrike" kern="1200" cap="none" spc="0" normalizeH="0" baseline="0" noProof="0" dirty="0" err="1">
                <a:ln>
                  <a:noFill/>
                </a:ln>
                <a:solidFill>
                  <a:srgbClr val="000000"/>
                </a:solidFill>
                <a:effectLst/>
                <a:uLnTx/>
                <a:uFillTx/>
                <a:latin typeface="Arial"/>
                <a:ea typeface="微软雅黑"/>
                <a:cs typeface="+mn-cs"/>
              </a:rPr>
              <a:t>othing</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，或者</a:t>
            </a:r>
            <a:r>
              <a:rPr lang="en-US" altLang="zh-CN" dirty="0">
                <a:solidFill>
                  <a:srgbClr val="000000"/>
                </a:solidFill>
                <a:latin typeface="Arial"/>
                <a:ea typeface="微软雅黑"/>
              </a:rPr>
              <a:t>Meh</a:t>
            </a:r>
            <a:r>
              <a:rPr lang="zh-CN" altLang="en-US" dirty="0">
                <a:solidFill>
                  <a:srgbClr val="000000"/>
                </a:solidFill>
                <a:latin typeface="Arial"/>
                <a:ea typeface="微软雅黑"/>
              </a:rPr>
              <a:t>等悲观情绪占大部分</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，涉及到的对话大多是分享自己的生活和想法等等，我看到的有涉及到少部分诗和歌</a:t>
            </a:r>
            <a:r>
              <a:rPr lang="zh-CN" altLang="en-US" dirty="0">
                <a:solidFill>
                  <a:srgbClr val="000000"/>
                </a:solidFill>
                <a:latin typeface="Arial"/>
                <a:ea typeface="微软雅黑"/>
              </a:rPr>
              <a:t>等</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，例如：</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17984953 </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A poem about me:\</a:t>
            </a:r>
            <a:r>
              <a:rPr kumimoji="0" lang="en-US" altLang="zh-CN" sz="1800" b="0" i="0" u="none" strike="noStrike" kern="1200" cap="none" spc="0" normalizeH="0" baseline="0" noProof="0" dirty="0" err="1">
                <a:ln>
                  <a:noFill/>
                </a:ln>
                <a:solidFill>
                  <a:srgbClr val="000000"/>
                </a:solidFill>
                <a:effectLst/>
                <a:uLnTx/>
                <a:uFillTx/>
                <a:latin typeface="Arial"/>
                <a:ea typeface="微软雅黑"/>
                <a:cs typeface="+mn-cs"/>
              </a:rPr>
              <a:t>nI</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hate people, I wish I was drunk\</a:t>
            </a:r>
            <a:r>
              <a:rPr kumimoji="0" lang="en-US" altLang="zh-CN" sz="1800" b="0" i="0" u="none" strike="noStrike" kern="1200" cap="none" spc="0" normalizeH="0" baseline="0" noProof="0" dirty="0" err="1">
                <a:ln>
                  <a:noFill/>
                </a:ln>
                <a:solidFill>
                  <a:srgbClr val="000000"/>
                </a:solidFill>
                <a:effectLst/>
                <a:uLnTx/>
                <a:uFillTx/>
                <a:latin typeface="Arial"/>
                <a:ea typeface="微软雅黑"/>
                <a:cs typeface="+mn-cs"/>
              </a:rPr>
              <a:t>nThe</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end. </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（基本会提到</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poem</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这个词）</a:t>
            </a: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17993079</a:t>
            </a:r>
            <a:r>
              <a:rPr lang="zh-CN" altLang="en-US" dirty="0">
                <a:solidFill>
                  <a:srgbClr val="000000"/>
                </a:solidFill>
                <a:latin typeface="Arial"/>
                <a:ea typeface="微软雅黑"/>
              </a:rPr>
              <a:t>，</a:t>
            </a:r>
            <a:r>
              <a:rPr lang="en-US" altLang="zh-CN" dirty="0">
                <a:solidFill>
                  <a:srgbClr val="000000"/>
                </a:solidFill>
                <a:latin typeface="Arial"/>
                <a:ea typeface="微软雅黑"/>
              </a:rPr>
              <a:t> anyone have any sad songs that aren‘t about relationships? and could you send me them? Thanks </a:t>
            </a:r>
            <a:r>
              <a:rPr lang="zh-CN" altLang="en-US" dirty="0">
                <a:solidFill>
                  <a:srgbClr val="000000"/>
                </a:solidFill>
                <a:latin typeface="Arial"/>
                <a:ea typeface="微软雅黑"/>
              </a:rPr>
              <a:t>😔。</a:t>
            </a: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000000"/>
                </a:solidFill>
                <a:latin typeface="Arial"/>
                <a:ea typeface="微软雅黑"/>
              </a:rPr>
              <a:t>有时会有讨论某个说法的对话： </a:t>
            </a:r>
            <a:r>
              <a:rPr lang="en-US" altLang="zh-CN" dirty="0">
                <a:solidFill>
                  <a:srgbClr val="000000"/>
                </a:solidFill>
                <a:latin typeface="Arial"/>
                <a:ea typeface="微软雅黑"/>
              </a:rPr>
              <a:t>17984316 </a:t>
            </a:r>
            <a:r>
              <a:rPr lang="zh-CN" altLang="en-US" dirty="0">
                <a:solidFill>
                  <a:srgbClr val="000000"/>
                </a:solidFill>
                <a:latin typeface="Arial"/>
                <a:ea typeface="微软雅黑"/>
              </a:rPr>
              <a:t>，</a:t>
            </a:r>
            <a:r>
              <a:rPr lang="en-US" altLang="zh-CN" dirty="0">
                <a:solidFill>
                  <a:srgbClr val="000000"/>
                </a:solidFill>
                <a:latin typeface="Arial"/>
                <a:ea typeface="微软雅黑"/>
              </a:rPr>
              <a:t> There‘s a saying. The devil’s at his strongest when we‘re looking the other way, like a program running in the background silently, while we’re busy doing other shit. Daemons, they call them. They perform action without user interaction. Monitoring, logging, notifications. Primal urges, repressed memories, unconscious habits. They‘re always there, always active. We can try to make a difference, but it’s all bullshit. </a:t>
            </a:r>
            <a:r>
              <a:rPr lang="en-US" altLang="zh-CN" dirty="0" err="1">
                <a:solidFill>
                  <a:srgbClr val="000000"/>
                </a:solidFill>
                <a:latin typeface="Arial"/>
                <a:ea typeface="微软雅黑"/>
              </a:rPr>
              <a:t>‘Cause</a:t>
            </a:r>
            <a:r>
              <a:rPr lang="en-US" altLang="zh-CN" dirty="0">
                <a:solidFill>
                  <a:srgbClr val="000000"/>
                </a:solidFill>
                <a:latin typeface="Arial"/>
                <a:ea typeface="微软雅黑"/>
              </a:rPr>
              <a:t> intentions are irrelevant. They don’t drive us. Daemons do. And me? I‘ve got more than most.</a:t>
            </a:r>
            <a:r>
              <a:rPr lang="zh-CN" altLang="en-US" dirty="0">
                <a:solidFill>
                  <a:srgbClr val="000000"/>
                </a:solidFill>
                <a:latin typeface="Arial"/>
                <a:ea typeface="微软雅黑"/>
              </a:rPr>
              <a:t>（含有部分敏感词：</a:t>
            </a:r>
            <a:r>
              <a:rPr lang="en-US" altLang="zh-CN" dirty="0">
                <a:solidFill>
                  <a:srgbClr val="000000"/>
                </a:solidFill>
                <a:latin typeface="Arial"/>
                <a:ea typeface="微软雅黑"/>
              </a:rPr>
              <a:t>bullshit</a:t>
            </a:r>
            <a:r>
              <a:rPr lang="zh-CN" altLang="en-US" dirty="0">
                <a:solidFill>
                  <a:srgbClr val="000000"/>
                </a:solidFill>
                <a:latin typeface="Arial"/>
                <a:ea typeface="微软雅黑"/>
              </a:rPr>
              <a:t>、</a:t>
            </a:r>
            <a:r>
              <a:rPr lang="en-US" altLang="zh-CN" dirty="0">
                <a:solidFill>
                  <a:srgbClr val="000000"/>
                </a:solidFill>
                <a:latin typeface="Arial"/>
                <a:ea typeface="微软雅黑"/>
              </a:rPr>
              <a:t>fuck</a:t>
            </a:r>
            <a:r>
              <a:rPr lang="zh-CN" altLang="en-US" dirty="0">
                <a:solidFill>
                  <a:srgbClr val="000000"/>
                </a:solidFill>
                <a:latin typeface="Arial"/>
                <a:ea typeface="微软雅黑"/>
              </a:rPr>
              <a:t>等） </a:t>
            </a:r>
            <a:r>
              <a:rPr lang="en-US" altLang="zh-CN" dirty="0">
                <a:solidFill>
                  <a:srgbClr val="000000"/>
                </a:solidFill>
                <a:latin typeface="Arial"/>
                <a:ea typeface="微软雅黑"/>
              </a:rPr>
              <a:t>17988477 </a:t>
            </a:r>
            <a:r>
              <a:rPr lang="zh-CN" altLang="en-US" dirty="0">
                <a:solidFill>
                  <a:srgbClr val="000000"/>
                </a:solidFill>
                <a:latin typeface="Arial"/>
                <a:ea typeface="微软雅黑"/>
              </a:rPr>
              <a:t>，</a:t>
            </a:r>
            <a:r>
              <a:rPr lang="en-US" altLang="zh-CN" dirty="0">
                <a:solidFill>
                  <a:srgbClr val="000000"/>
                </a:solidFill>
                <a:latin typeface="Arial"/>
                <a:ea typeface="微软雅黑"/>
              </a:rPr>
              <a:t> fuck. I hate being alive. I write this with tears in my eyes because I would never off myself and leave my babies without a mom but fuck is it hard to carry on</a:t>
            </a: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a:ea typeface="微软雅黑"/>
              </a:rPr>
              <a:t>18.Others</a:t>
            </a:r>
            <a:r>
              <a:rPr lang="zh-CN" altLang="en-US" dirty="0">
                <a:solidFill>
                  <a:srgbClr val="000000"/>
                </a:solidFill>
                <a:latin typeface="Arial"/>
                <a:ea typeface="微软雅黑"/>
              </a:rPr>
              <a:t>：</a:t>
            </a:r>
            <a:r>
              <a:rPr lang="en-US" altLang="zh-CN" dirty="0">
                <a:solidFill>
                  <a:srgbClr val="000000"/>
                </a:solidFill>
                <a:latin typeface="Arial"/>
                <a:ea typeface="微软雅黑"/>
              </a:rPr>
              <a:t>others</a:t>
            </a:r>
            <a:r>
              <a:rPr lang="zh-CN" altLang="en-US" dirty="0">
                <a:solidFill>
                  <a:srgbClr val="000000"/>
                </a:solidFill>
                <a:latin typeface="Arial"/>
                <a:ea typeface="微软雅黑"/>
              </a:rPr>
              <a:t>下的例子很多很多，涉及到的话题也很杂，这类目录下的</a:t>
            </a:r>
            <a:r>
              <a:rPr lang="en-US" altLang="zh-CN" dirty="0">
                <a:solidFill>
                  <a:srgbClr val="000000"/>
                </a:solidFill>
                <a:latin typeface="Arial"/>
                <a:ea typeface="微软雅黑"/>
              </a:rPr>
              <a:t>emotion</a:t>
            </a:r>
            <a:r>
              <a:rPr lang="zh-CN" altLang="en-US" dirty="0">
                <a:solidFill>
                  <a:srgbClr val="000000"/>
                </a:solidFill>
                <a:latin typeface="Arial"/>
                <a:ea typeface="微软雅黑"/>
              </a:rPr>
              <a:t>大多是</a:t>
            </a:r>
            <a:r>
              <a:rPr lang="en-US" altLang="zh-CN" dirty="0">
                <a:solidFill>
                  <a:srgbClr val="000000"/>
                </a:solidFill>
                <a:latin typeface="Arial"/>
                <a:ea typeface="微软雅黑"/>
              </a:rPr>
              <a:t>bored</a:t>
            </a:r>
            <a:r>
              <a:rPr lang="zh-CN" altLang="en-US" dirty="0">
                <a:solidFill>
                  <a:srgbClr val="000000"/>
                </a:solidFill>
                <a:latin typeface="Arial"/>
                <a:ea typeface="微软雅黑"/>
              </a:rPr>
              <a:t>、</a:t>
            </a:r>
            <a:r>
              <a:rPr lang="en-US" altLang="zh-CN" dirty="0">
                <a:solidFill>
                  <a:srgbClr val="000000"/>
                </a:solidFill>
                <a:latin typeface="Arial"/>
                <a:ea typeface="微软雅黑"/>
              </a:rPr>
              <a:t>Meh</a:t>
            </a:r>
            <a:r>
              <a:rPr lang="zh-CN" altLang="en-US" dirty="0">
                <a:solidFill>
                  <a:srgbClr val="000000"/>
                </a:solidFill>
                <a:latin typeface="Arial"/>
                <a:ea typeface="微软雅黑"/>
              </a:rPr>
              <a:t>和</a:t>
            </a:r>
            <a:r>
              <a:rPr lang="en-US" altLang="zh-CN" dirty="0">
                <a:solidFill>
                  <a:srgbClr val="000000"/>
                </a:solidFill>
                <a:latin typeface="Arial"/>
                <a:ea typeface="微软雅黑"/>
              </a:rPr>
              <a:t>nothing</a:t>
            </a:r>
            <a:r>
              <a:rPr lang="zh-CN" altLang="en-US" dirty="0">
                <a:solidFill>
                  <a:srgbClr val="000000"/>
                </a:solidFill>
                <a:latin typeface="Arial"/>
                <a:ea typeface="微软雅黑"/>
              </a:rPr>
              <a:t>一类，涉及到会有一些脏话的敏感词</a:t>
            </a:r>
            <a:r>
              <a:rPr lang="en-US" altLang="zh-CN" dirty="0">
                <a:solidFill>
                  <a:srgbClr val="000000"/>
                </a:solidFill>
                <a:latin typeface="Arial"/>
                <a:ea typeface="微软雅黑"/>
              </a:rPr>
              <a:t>fucked</a:t>
            </a:r>
            <a:r>
              <a:rPr lang="zh-CN" altLang="en-US" dirty="0">
                <a:solidFill>
                  <a:srgbClr val="000000"/>
                </a:solidFill>
                <a:latin typeface="Arial"/>
                <a:ea typeface="微软雅黑"/>
              </a:rPr>
              <a:t>、</a:t>
            </a:r>
            <a:r>
              <a:rPr lang="en-US" altLang="zh-CN" dirty="0">
                <a:solidFill>
                  <a:srgbClr val="000000"/>
                </a:solidFill>
                <a:latin typeface="Arial"/>
                <a:ea typeface="微软雅黑"/>
              </a:rPr>
              <a:t>bitch</a:t>
            </a:r>
            <a:r>
              <a:rPr lang="zh-CN" altLang="en-US" dirty="0">
                <a:solidFill>
                  <a:srgbClr val="000000"/>
                </a:solidFill>
                <a:latin typeface="Arial"/>
                <a:ea typeface="微软雅黑"/>
              </a:rPr>
              <a:t>、</a:t>
            </a:r>
            <a:r>
              <a:rPr lang="en-US" altLang="zh-CN" dirty="0">
                <a:solidFill>
                  <a:srgbClr val="000000"/>
                </a:solidFill>
                <a:latin typeface="Arial"/>
                <a:ea typeface="微软雅黑"/>
              </a:rPr>
              <a:t>bully</a:t>
            </a:r>
            <a:r>
              <a:rPr lang="zh-CN" altLang="en-US" dirty="0">
                <a:solidFill>
                  <a:srgbClr val="000000"/>
                </a:solidFill>
                <a:latin typeface="Arial"/>
                <a:ea typeface="微软雅黑"/>
              </a:rPr>
              <a:t>、</a:t>
            </a:r>
            <a:r>
              <a:rPr lang="en-US" altLang="zh-CN" dirty="0">
                <a:solidFill>
                  <a:srgbClr val="000000"/>
                </a:solidFill>
                <a:latin typeface="Arial"/>
                <a:ea typeface="微软雅黑"/>
              </a:rPr>
              <a:t>toxic</a:t>
            </a:r>
            <a:r>
              <a:rPr lang="zh-CN" altLang="en-US" dirty="0">
                <a:solidFill>
                  <a:srgbClr val="000000"/>
                </a:solidFill>
                <a:latin typeface="Arial"/>
                <a:ea typeface="微软雅黑"/>
              </a:rPr>
              <a:t>等等：比如用户名为</a:t>
            </a:r>
            <a:r>
              <a:rPr lang="en-US" altLang="zh-CN" dirty="0">
                <a:solidFill>
                  <a:srgbClr val="000000"/>
                </a:solidFill>
                <a:latin typeface="Arial"/>
                <a:ea typeface="微软雅黑"/>
              </a:rPr>
              <a:t>17993327 </a:t>
            </a:r>
            <a:r>
              <a:rPr lang="zh-CN" altLang="en-US" dirty="0">
                <a:solidFill>
                  <a:srgbClr val="000000"/>
                </a:solidFill>
                <a:latin typeface="Arial"/>
                <a:ea typeface="微软雅黑"/>
              </a:rPr>
              <a:t>，</a:t>
            </a:r>
            <a:r>
              <a:rPr lang="en-US" altLang="zh-CN" dirty="0">
                <a:solidFill>
                  <a:srgbClr val="000000"/>
                </a:solidFill>
                <a:latin typeface="Arial"/>
                <a:ea typeface="微软雅黑"/>
              </a:rPr>
              <a:t>Fucked up bitch</a:t>
            </a:r>
            <a:r>
              <a:rPr lang="zh-CN" altLang="en-US" dirty="0">
                <a:solidFill>
                  <a:srgbClr val="000000"/>
                </a:solidFill>
                <a:latin typeface="Arial"/>
                <a:ea typeface="微软雅黑"/>
              </a:rPr>
              <a:t>； </a:t>
            </a:r>
            <a:r>
              <a:rPr lang="en-US" altLang="zh-CN" dirty="0">
                <a:solidFill>
                  <a:srgbClr val="000000"/>
                </a:solidFill>
                <a:latin typeface="Arial"/>
                <a:ea typeface="微软雅黑"/>
              </a:rPr>
              <a:t>17988968 </a:t>
            </a:r>
            <a:r>
              <a:rPr lang="zh-CN" altLang="en-US" dirty="0">
                <a:solidFill>
                  <a:srgbClr val="000000"/>
                </a:solidFill>
                <a:latin typeface="Arial"/>
                <a:ea typeface="微软雅黑"/>
              </a:rPr>
              <a:t>，</a:t>
            </a:r>
            <a:r>
              <a:rPr lang="en-US" altLang="zh-CN" dirty="0">
                <a:solidFill>
                  <a:srgbClr val="000000"/>
                </a:solidFill>
                <a:latin typeface="Arial"/>
                <a:ea typeface="微软雅黑"/>
              </a:rPr>
              <a:t> I want to die</a:t>
            </a:r>
            <a:r>
              <a:rPr lang="zh-CN" altLang="en-US" dirty="0">
                <a:solidFill>
                  <a:srgbClr val="000000"/>
                </a:solidFill>
                <a:latin typeface="Arial"/>
                <a:ea typeface="微软雅黑"/>
              </a:rPr>
              <a:t>；</a:t>
            </a:r>
            <a:r>
              <a:rPr lang="en-US" altLang="zh-CN" dirty="0">
                <a:solidFill>
                  <a:srgbClr val="000000"/>
                </a:solidFill>
                <a:latin typeface="Arial"/>
                <a:ea typeface="微软雅黑"/>
              </a:rPr>
              <a:t>17977697</a:t>
            </a:r>
            <a:r>
              <a:rPr lang="zh-CN" altLang="en-US" dirty="0">
                <a:solidFill>
                  <a:srgbClr val="000000"/>
                </a:solidFill>
                <a:latin typeface="Arial"/>
                <a:ea typeface="微软雅黑"/>
              </a:rPr>
              <a:t>，</a:t>
            </a:r>
            <a:r>
              <a:rPr lang="en-US" altLang="zh-CN" dirty="0">
                <a:solidFill>
                  <a:srgbClr val="000000"/>
                </a:solidFill>
                <a:latin typeface="Arial"/>
                <a:ea typeface="微软雅黑"/>
              </a:rPr>
              <a:t> @+{“Id”:“1540711”,“Name”:“｡*</a:t>
            </a:r>
            <a:r>
              <a:rPr lang="zh-CN" altLang="en-US" dirty="0">
                <a:solidFill>
                  <a:srgbClr val="000000"/>
                </a:solidFill>
                <a:latin typeface="Arial"/>
                <a:ea typeface="微软雅黑"/>
              </a:rPr>
              <a:t>ﾟ</a:t>
            </a:r>
            <a:r>
              <a:rPr lang="en-US" altLang="zh-CN" dirty="0">
                <a:solidFill>
                  <a:srgbClr val="000000"/>
                </a:solidFill>
                <a:latin typeface="Arial"/>
                <a:ea typeface="微软雅黑"/>
              </a:rPr>
              <a:t>+ *.✧\</a:t>
            </a:r>
            <a:r>
              <a:rPr lang="en-US" altLang="zh-CN" dirty="0" err="1">
                <a:solidFill>
                  <a:srgbClr val="000000"/>
                </a:solidFill>
                <a:latin typeface="Arial"/>
                <a:ea typeface="微软雅黑"/>
              </a:rPr>
              <a:t>nHappy</a:t>
            </a:r>
            <a:r>
              <a:rPr lang="en-US" altLang="zh-CN" dirty="0">
                <a:solidFill>
                  <a:srgbClr val="000000"/>
                </a:solidFill>
                <a:latin typeface="Arial"/>
                <a:ea typeface="微软雅黑"/>
              </a:rPr>
              <a:t> Birthday </a:t>
            </a:r>
            <a:r>
              <a:rPr lang="en-US" altLang="zh-CN" dirty="0" err="1">
                <a:solidFill>
                  <a:srgbClr val="000000"/>
                </a:solidFill>
                <a:latin typeface="Arial"/>
                <a:ea typeface="微软雅黑"/>
              </a:rPr>
              <a:t>Lilu</a:t>
            </a:r>
            <a:r>
              <a:rPr lang="en-US" altLang="zh-CN" dirty="0">
                <a:solidFill>
                  <a:srgbClr val="000000"/>
                </a:solidFill>
                <a:latin typeface="Arial"/>
                <a:ea typeface="微软雅黑"/>
              </a:rPr>
              <a:t>”}\n</a:t>
            </a:r>
            <a:r>
              <a:rPr lang="zh-CN" altLang="en-US" dirty="0">
                <a:solidFill>
                  <a:srgbClr val="000000"/>
                </a:solidFill>
                <a:latin typeface="Arial"/>
                <a:ea typeface="微软雅黑"/>
              </a:rPr>
              <a:t>（在艾特另外一个用户时，写出了用户的名字而非用户名）</a:t>
            </a: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a:ea typeface="微软雅黑"/>
              </a:rPr>
              <a:t>19.Parenting</a:t>
            </a:r>
            <a:r>
              <a:rPr lang="zh-CN" altLang="en-US" dirty="0">
                <a:solidFill>
                  <a:srgbClr val="000000"/>
                </a:solidFill>
                <a:latin typeface="Arial"/>
                <a:ea typeface="微软雅黑"/>
              </a:rPr>
              <a:t>：此目录下的例子很少，所以涉及到的</a:t>
            </a:r>
            <a:r>
              <a:rPr lang="en-US" altLang="zh-CN" dirty="0">
                <a:solidFill>
                  <a:srgbClr val="000000"/>
                </a:solidFill>
                <a:latin typeface="Arial"/>
                <a:ea typeface="微软雅黑"/>
              </a:rPr>
              <a:t>emotion</a:t>
            </a:r>
            <a:r>
              <a:rPr lang="zh-CN" altLang="en-US" dirty="0">
                <a:solidFill>
                  <a:srgbClr val="000000"/>
                </a:solidFill>
                <a:latin typeface="Arial"/>
                <a:ea typeface="微软雅黑"/>
              </a:rPr>
              <a:t>不太具有代表性，基本是关于父母和育儿的一些问题讨论，敏感词基本没有，（这个不知道算不算？ </a:t>
            </a:r>
            <a:r>
              <a:rPr lang="en-US" altLang="zh-CN" dirty="0">
                <a:solidFill>
                  <a:srgbClr val="000000"/>
                </a:solidFill>
                <a:latin typeface="Arial"/>
                <a:ea typeface="微软雅黑"/>
              </a:rPr>
              <a:t>17982308, there's actually a final episode of tom and jerry where they both commit suicide)</a:t>
            </a:r>
          </a:p>
        </p:txBody>
      </p:sp>
    </p:spTree>
    <p:extLst>
      <p:ext uri="{BB962C8B-B14F-4D97-AF65-F5344CB8AC3E}">
        <p14:creationId xmlns:p14="http://schemas.microsoft.com/office/powerpoint/2010/main" val="3861578553"/>
      </p:ext>
    </p:extLst>
  </p:cSld>
  <p:clrMapOvr>
    <a:masterClrMapping/>
  </p:clrMapOvr>
  <mc:AlternateContent xmlns:mc="http://schemas.openxmlformats.org/markup-compatibility/2006" xmlns:p14="http://schemas.microsoft.com/office/powerpoint/2010/main">
    <mc:Choice Requires="p14">
      <p:transition spd="slow" p14:dur="800">
        <p:push dir="u"/>
      </p:transition>
    </mc:Choice>
    <mc:Fallback xmlns="">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52248"/>
            <a:ext cx="12192000" cy="103125"/>
          </a:xfrm>
          <a:prstGeom prst="rect">
            <a:avLst/>
          </a:prstGeom>
          <a:solidFill>
            <a:srgbClr val="075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40" b="0" i="0" u="none" strike="noStrike" kern="1200" cap="none" spc="0" normalizeH="0" baseline="0" noProof="0">
              <a:ln>
                <a:noFill/>
              </a:ln>
              <a:solidFill>
                <a:srgbClr val="FFFFFF"/>
              </a:solidFill>
              <a:effectLst/>
              <a:uLnTx/>
              <a:uFillTx/>
              <a:latin typeface="inpin heiti" panose="00000500000000000000" pitchFamily="2" charset="-122"/>
              <a:ea typeface="inpin heiti" panose="00000500000000000000" pitchFamily="2" charset="-122"/>
              <a:cs typeface="+mn-cs"/>
              <a:sym typeface="inpin heiti" panose="00000500000000000000" pitchFamily="2" charset="-122"/>
            </a:endParaRPr>
          </a:p>
        </p:txBody>
      </p:sp>
      <p:sp>
        <p:nvSpPr>
          <p:cNvPr id="23" name="矩形 22"/>
          <p:cNvSpPr/>
          <p:nvPr/>
        </p:nvSpPr>
        <p:spPr>
          <a:xfrm>
            <a:off x="0" y="6754876"/>
            <a:ext cx="12192000" cy="103125"/>
          </a:xfrm>
          <a:prstGeom prst="rect">
            <a:avLst/>
          </a:prstGeom>
          <a:solidFill>
            <a:srgbClr val="075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40" b="0" i="0" u="none" strike="noStrike" kern="1200" cap="none" spc="0" normalizeH="0" baseline="0" noProof="0">
              <a:ln>
                <a:noFill/>
              </a:ln>
              <a:solidFill>
                <a:srgbClr val="FFFFFF"/>
              </a:solidFill>
              <a:effectLst/>
              <a:uLnTx/>
              <a:uFillTx/>
              <a:latin typeface="inpin heiti" panose="00000500000000000000" pitchFamily="2" charset="-122"/>
              <a:ea typeface="inpin heiti" panose="00000500000000000000" pitchFamily="2" charset="-122"/>
              <a:cs typeface="+mn-cs"/>
              <a:sym typeface="inpin heiti" panose="00000500000000000000" pitchFamily="2" charset="-122"/>
            </a:endParaRPr>
          </a:p>
        </p:txBody>
      </p:sp>
      <p:sp>
        <p:nvSpPr>
          <p:cNvPr id="6" name="文本框 5"/>
          <p:cNvSpPr txBox="1"/>
          <p:nvPr/>
        </p:nvSpPr>
        <p:spPr>
          <a:xfrm>
            <a:off x="11398644" y="6385544"/>
            <a:ext cx="309880" cy="36830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6096E6"/>
                </a:solidFill>
                <a:effectLst/>
                <a:uLnTx/>
                <a:uFillTx/>
                <a:latin typeface="Arial"/>
                <a:ea typeface="微软雅黑"/>
                <a:cs typeface="+mn-cs"/>
              </a:rPr>
              <a:t>2</a:t>
            </a:r>
          </a:p>
        </p:txBody>
      </p:sp>
      <p:sp>
        <p:nvSpPr>
          <p:cNvPr id="2" name="文本框 1"/>
          <p:cNvSpPr txBox="1"/>
          <p:nvPr/>
        </p:nvSpPr>
        <p:spPr>
          <a:xfrm>
            <a:off x="630237" y="704109"/>
            <a:ext cx="10931525" cy="50783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a:ea typeface="微软雅黑"/>
              </a:rPr>
              <a:t>20.Poetry</a:t>
            </a:r>
            <a:r>
              <a:rPr lang="zh-CN" altLang="en-US" dirty="0">
                <a:solidFill>
                  <a:srgbClr val="000000"/>
                </a:solidFill>
                <a:latin typeface="Arial"/>
                <a:ea typeface="微软雅黑"/>
              </a:rPr>
              <a:t>类别的例子较少，涉及到大多是一些具体的诗歌、一些比较有诗意的话和诗歌有关的话题讨论等等： </a:t>
            </a:r>
            <a:r>
              <a:rPr lang="en-US" altLang="zh-CN" dirty="0">
                <a:solidFill>
                  <a:srgbClr val="000000"/>
                </a:solidFill>
                <a:latin typeface="Arial"/>
                <a:ea typeface="微软雅黑"/>
              </a:rPr>
              <a:t>17996230 </a:t>
            </a:r>
            <a:r>
              <a:rPr lang="zh-CN" altLang="en-US" dirty="0">
                <a:solidFill>
                  <a:srgbClr val="000000"/>
                </a:solidFill>
                <a:latin typeface="Arial"/>
                <a:ea typeface="微软雅黑"/>
              </a:rPr>
              <a:t>，</a:t>
            </a:r>
            <a:r>
              <a:rPr lang="en-US" altLang="zh-CN" dirty="0">
                <a:solidFill>
                  <a:srgbClr val="000000"/>
                </a:solidFill>
                <a:latin typeface="Arial"/>
                <a:ea typeface="微软雅黑"/>
              </a:rPr>
              <a:t> I dig, you dig, we dig, he dig, she dig, they dig...\</a:t>
            </a:r>
            <a:r>
              <a:rPr lang="en-US" altLang="zh-CN" dirty="0" err="1">
                <a:solidFill>
                  <a:srgbClr val="000000"/>
                </a:solidFill>
                <a:latin typeface="Arial"/>
                <a:ea typeface="微软雅黑"/>
              </a:rPr>
              <a:t>nIt‘s</a:t>
            </a:r>
            <a:r>
              <a:rPr lang="en-US" altLang="zh-CN" dirty="0">
                <a:solidFill>
                  <a:srgbClr val="000000"/>
                </a:solidFill>
                <a:latin typeface="Arial"/>
                <a:ea typeface="微软雅黑"/>
              </a:rPr>
              <a:t> not a beautiful poem but it’s very deep.\n(</a:t>
            </a:r>
            <a:r>
              <a:rPr lang="zh-CN" altLang="en-US" dirty="0">
                <a:solidFill>
                  <a:srgbClr val="000000"/>
                </a:solidFill>
                <a:latin typeface="Arial"/>
                <a:ea typeface="微软雅黑"/>
              </a:rPr>
              <a:t>。</a:t>
            </a:r>
            <a:r>
              <a:rPr lang="en-US" altLang="zh-CN" dirty="0">
                <a:solidFill>
                  <a:srgbClr val="000000"/>
                </a:solidFill>
                <a:latin typeface="Arial"/>
                <a:ea typeface="微软雅黑"/>
              </a:rPr>
              <a:t>-`ω-)</a:t>
            </a:r>
            <a:r>
              <a:rPr lang="zh-CN" altLang="en-US" dirty="0">
                <a:solidFill>
                  <a:srgbClr val="000000"/>
                </a:solidFill>
                <a:latin typeface="Arial"/>
                <a:ea typeface="微软雅黑"/>
              </a:rPr>
              <a:t>ｰ；也存在一些敏感词（算是噪声吧？跟</a:t>
            </a:r>
            <a:r>
              <a:rPr lang="en-US" altLang="zh-CN" dirty="0">
                <a:solidFill>
                  <a:srgbClr val="000000"/>
                </a:solidFill>
                <a:latin typeface="Arial"/>
                <a:ea typeface="微软雅黑"/>
              </a:rPr>
              <a:t>poetry</a:t>
            </a:r>
            <a:r>
              <a:rPr lang="zh-CN" altLang="en-US" dirty="0">
                <a:solidFill>
                  <a:srgbClr val="000000"/>
                </a:solidFill>
                <a:latin typeface="Arial"/>
                <a:ea typeface="微软雅黑"/>
              </a:rPr>
              <a:t>根本无关） </a:t>
            </a:r>
            <a:r>
              <a:rPr lang="en-US" altLang="zh-CN" dirty="0">
                <a:solidFill>
                  <a:srgbClr val="000000"/>
                </a:solidFill>
                <a:latin typeface="Arial"/>
                <a:ea typeface="微软雅黑"/>
              </a:rPr>
              <a:t>17998419</a:t>
            </a:r>
            <a:r>
              <a:rPr lang="zh-CN" altLang="en-US" dirty="0">
                <a:solidFill>
                  <a:srgbClr val="000000"/>
                </a:solidFill>
                <a:latin typeface="Arial"/>
                <a:ea typeface="微软雅黑"/>
              </a:rPr>
              <a:t>，</a:t>
            </a:r>
            <a:r>
              <a:rPr lang="en-US" altLang="zh-CN" dirty="0">
                <a:solidFill>
                  <a:srgbClr val="000000"/>
                </a:solidFill>
                <a:latin typeface="Arial"/>
                <a:ea typeface="微软雅黑"/>
              </a:rPr>
              <a:t> Fuck all of you</a:t>
            </a:r>
            <a:r>
              <a:rPr lang="zh-CN" altLang="en-US" dirty="0">
                <a:solidFill>
                  <a:srgbClr val="000000"/>
                </a:solidFill>
                <a:latin typeface="Arial"/>
                <a:ea typeface="微软雅黑"/>
              </a:rPr>
              <a:t>；（格式大多在对话中会涉及道</a:t>
            </a:r>
            <a:r>
              <a:rPr lang="en-US" altLang="zh-CN" dirty="0">
                <a:solidFill>
                  <a:srgbClr val="000000"/>
                </a:solidFill>
                <a:latin typeface="Arial"/>
                <a:ea typeface="微软雅黑"/>
              </a:rPr>
              <a:t>poem</a:t>
            </a:r>
            <a:r>
              <a:rPr lang="zh-CN" altLang="en-US" dirty="0">
                <a:solidFill>
                  <a:srgbClr val="000000"/>
                </a:solidFill>
                <a:latin typeface="Arial"/>
                <a:ea typeface="微软雅黑"/>
              </a:rPr>
              <a:t>这个词语）</a:t>
            </a: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21.Politics</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类别下的例子</a:t>
            </a:r>
            <a:r>
              <a:rPr lang="zh-CN" altLang="en-US" dirty="0">
                <a:solidFill>
                  <a:srgbClr val="000000"/>
                </a:solidFill>
                <a:latin typeface="Arial"/>
                <a:ea typeface="微软雅黑"/>
              </a:rPr>
              <a:t>也不多</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，但是涉及到可能较多的敏感词例如：</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racist</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 </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17990943 </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fun fact: there are actually more racist on the left than the right ! </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Abortion</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 </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17996113 </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ALL ABORTION SHOULD BE ILLEGAL </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17987018 </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Capitalism, bad </a:t>
            </a:r>
            <a:r>
              <a:rPr kumimoji="0" lang="en-US" altLang="zh-CN" sz="1800" b="0" i="0" u="none" strike="noStrike" kern="1200" cap="none" spc="0" normalizeH="0" baseline="0" noProof="0" dirty="0" err="1">
                <a:ln>
                  <a:noFill/>
                </a:ln>
                <a:solidFill>
                  <a:srgbClr val="000000"/>
                </a:solidFill>
                <a:effectLst/>
                <a:uLnTx/>
                <a:uFillTx/>
                <a:latin typeface="Arial"/>
                <a:ea typeface="微软雅黑"/>
                <a:cs typeface="+mn-cs"/>
              </a:rPr>
              <a:t>goverments</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and </a:t>
            </a:r>
            <a:r>
              <a:rPr kumimoji="0" lang="en-US" altLang="zh-CN" sz="1800" b="0" i="0" u="none" strike="noStrike" kern="1200" cap="none" spc="0" normalizeH="0" baseline="0" noProof="0" dirty="0" err="1">
                <a:ln>
                  <a:noFill/>
                </a:ln>
                <a:solidFill>
                  <a:srgbClr val="000000"/>
                </a:solidFill>
                <a:effectLst/>
                <a:uLnTx/>
                <a:uFillTx/>
                <a:latin typeface="Arial"/>
                <a:ea typeface="微软雅黑"/>
                <a:cs typeface="+mn-cs"/>
              </a:rPr>
              <a:t>misoginy</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have f*</a:t>
            </a:r>
            <a:r>
              <a:rPr kumimoji="0" lang="en-US" altLang="zh-CN" sz="1800" b="0" i="0" u="none" strike="noStrike" kern="1200" cap="none" spc="0" normalizeH="0" baseline="0" noProof="0" dirty="0" err="1">
                <a:ln>
                  <a:noFill/>
                </a:ln>
                <a:solidFill>
                  <a:srgbClr val="000000"/>
                </a:solidFill>
                <a:effectLst/>
                <a:uLnTx/>
                <a:uFillTx/>
                <a:latin typeface="Arial"/>
                <a:ea typeface="微软雅黑"/>
                <a:cs typeface="+mn-cs"/>
              </a:rPr>
              <a:t>cked</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up my mental health in so many ways that </a:t>
            </a:r>
            <a:r>
              <a:rPr kumimoji="0" lang="en-US" altLang="zh-CN" sz="1800" b="0" i="0" u="none" strike="noStrike" kern="1200" cap="none" spc="0" normalizeH="0" baseline="0" noProof="0" dirty="0" err="1">
                <a:ln>
                  <a:noFill/>
                </a:ln>
                <a:solidFill>
                  <a:srgbClr val="000000"/>
                </a:solidFill>
                <a:effectLst/>
                <a:uLnTx/>
                <a:uFillTx/>
                <a:latin typeface="Arial"/>
                <a:ea typeface="微软雅黑"/>
                <a:cs typeface="+mn-cs"/>
              </a:rPr>
              <a:t>i</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can‘t count them anymore but </a:t>
            </a:r>
            <a:r>
              <a:rPr kumimoji="0" lang="en-US" altLang="zh-CN" sz="1800" b="0" i="0" u="none" strike="noStrike" kern="1200" cap="none" spc="0" normalizeH="0" baseline="0" noProof="0" dirty="0" err="1">
                <a:ln>
                  <a:noFill/>
                </a:ln>
                <a:solidFill>
                  <a:srgbClr val="000000"/>
                </a:solidFill>
                <a:effectLst/>
                <a:uLnTx/>
                <a:uFillTx/>
                <a:latin typeface="Arial"/>
                <a:ea typeface="微软雅黑"/>
                <a:cs typeface="+mn-cs"/>
              </a:rPr>
              <a:t>i</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love my people who fight a lot and </a:t>
            </a:r>
            <a:r>
              <a:rPr kumimoji="0" lang="en-US" altLang="zh-CN" sz="1800" b="0" i="0" u="none" strike="noStrike" kern="1200" cap="none" spc="0" normalizeH="0" baseline="0" noProof="0" dirty="0" err="1">
                <a:ln>
                  <a:noFill/>
                </a:ln>
                <a:solidFill>
                  <a:srgbClr val="000000"/>
                </a:solidFill>
                <a:effectLst/>
                <a:uLnTx/>
                <a:uFillTx/>
                <a:latin typeface="Arial"/>
                <a:ea typeface="微软雅黑"/>
                <a:cs typeface="+mn-cs"/>
              </a:rPr>
              <a:t>i</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miss the times </a:t>
            </a:r>
            <a:r>
              <a:rPr kumimoji="0" lang="en-US" altLang="zh-CN" sz="1800" b="0" i="0" u="none" strike="noStrike" kern="1200" cap="none" spc="0" normalizeH="0" baseline="0" noProof="0" dirty="0" err="1">
                <a:ln>
                  <a:noFill/>
                </a:ln>
                <a:solidFill>
                  <a:srgbClr val="000000"/>
                </a:solidFill>
                <a:effectLst/>
                <a:uLnTx/>
                <a:uFillTx/>
                <a:latin typeface="Arial"/>
                <a:ea typeface="微软雅黑"/>
                <a:cs typeface="+mn-cs"/>
              </a:rPr>
              <a:t>i</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had </a:t>
            </a:r>
            <a:r>
              <a:rPr kumimoji="0" lang="en-US" altLang="zh-CN" sz="1800" b="0" i="0" u="none" strike="noStrike" kern="1200" cap="none" spc="0" normalizeH="0" baseline="0" noProof="0" dirty="0" err="1">
                <a:ln>
                  <a:noFill/>
                </a:ln>
                <a:solidFill>
                  <a:srgbClr val="000000"/>
                </a:solidFill>
                <a:effectLst/>
                <a:uLnTx/>
                <a:uFillTx/>
                <a:latin typeface="Arial"/>
                <a:ea typeface="微软雅黑"/>
                <a:cs typeface="+mn-cs"/>
              </a:rPr>
              <a:t>strenght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to do it too.\n\</a:t>
            </a:r>
            <a:r>
              <a:rPr kumimoji="0" lang="en-US" altLang="zh-CN" sz="1800" b="0" i="0" u="none" strike="noStrike" kern="1200" cap="none" spc="0" normalizeH="0" baseline="0" noProof="0" dirty="0" err="1">
                <a:ln>
                  <a:noFill/>
                </a:ln>
                <a:solidFill>
                  <a:srgbClr val="000000"/>
                </a:solidFill>
                <a:effectLst/>
                <a:uLnTx/>
                <a:uFillTx/>
                <a:latin typeface="Arial"/>
                <a:ea typeface="微软雅黑"/>
                <a:cs typeface="+mn-cs"/>
              </a:rPr>
              <a:t>nPS</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All my hate on those who thinks politic is about representation instead of human lives and rights. emotion</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大多是</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bored</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和</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supportive</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22.</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 </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Pregnancy</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：目前看到的只有两个例子，一个是关于堕胎（敏感词）的： </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17978369</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If Abortion Is Illegal Than A Man Leaving A Girl Who’s Pregnant Should Be Illegal Too, If Women Can’t Back Out Of Pregnancy Neither Should Men. Such A </a:t>
            </a:r>
            <a:r>
              <a:rPr kumimoji="0" lang="en-US" altLang="zh-CN" sz="1800" b="0" i="0" u="none" strike="noStrike" kern="1200" cap="none" spc="0" normalizeH="0" baseline="0" noProof="0" dirty="0" err="1">
                <a:ln>
                  <a:noFill/>
                </a:ln>
                <a:solidFill>
                  <a:srgbClr val="000000"/>
                </a:solidFill>
                <a:effectLst/>
                <a:uLnTx/>
                <a:uFillTx/>
                <a:latin typeface="Arial"/>
                <a:ea typeface="微软雅黑"/>
                <a:cs typeface="+mn-cs"/>
              </a:rPr>
              <a:t>Purrrrrrfect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Statement Right There In Itself Too Though.</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另外一个是关于怀孕相关的问题。</a:t>
            </a: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p:txBody>
      </p:sp>
    </p:spTree>
    <p:extLst>
      <p:ext uri="{BB962C8B-B14F-4D97-AF65-F5344CB8AC3E}">
        <p14:creationId xmlns:p14="http://schemas.microsoft.com/office/powerpoint/2010/main" val="3567412462"/>
      </p:ext>
    </p:extLst>
  </p:cSld>
  <p:clrMapOvr>
    <a:masterClrMapping/>
  </p:clrMapOvr>
  <mc:AlternateContent xmlns:mc="http://schemas.openxmlformats.org/markup-compatibility/2006" xmlns:p14="http://schemas.microsoft.com/office/powerpoint/2010/main">
    <mc:Choice Requires="p14">
      <p:transition spd="slow" p14:dur="800">
        <p:push dir="u"/>
      </p:transition>
    </mc:Choice>
    <mc:Fallback xmlns="">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52248"/>
            <a:ext cx="12192000" cy="103125"/>
          </a:xfrm>
          <a:prstGeom prst="rect">
            <a:avLst/>
          </a:prstGeom>
          <a:solidFill>
            <a:srgbClr val="075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40" b="0" i="0" u="none" strike="noStrike" kern="1200" cap="none" spc="0" normalizeH="0" baseline="0" noProof="0">
              <a:ln>
                <a:noFill/>
              </a:ln>
              <a:solidFill>
                <a:srgbClr val="FFFFFF"/>
              </a:solidFill>
              <a:effectLst/>
              <a:uLnTx/>
              <a:uFillTx/>
              <a:latin typeface="inpin heiti" panose="00000500000000000000" pitchFamily="2" charset="-122"/>
              <a:ea typeface="inpin heiti" panose="00000500000000000000" pitchFamily="2" charset="-122"/>
              <a:cs typeface="+mn-cs"/>
              <a:sym typeface="inpin heiti" panose="00000500000000000000" pitchFamily="2" charset="-122"/>
            </a:endParaRPr>
          </a:p>
        </p:txBody>
      </p:sp>
      <p:sp>
        <p:nvSpPr>
          <p:cNvPr id="23" name="矩形 22"/>
          <p:cNvSpPr/>
          <p:nvPr/>
        </p:nvSpPr>
        <p:spPr>
          <a:xfrm>
            <a:off x="0" y="6754876"/>
            <a:ext cx="12192000" cy="103125"/>
          </a:xfrm>
          <a:prstGeom prst="rect">
            <a:avLst/>
          </a:prstGeom>
          <a:solidFill>
            <a:srgbClr val="075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40" b="0" i="0" u="none" strike="noStrike" kern="1200" cap="none" spc="0" normalizeH="0" baseline="0" noProof="0">
              <a:ln>
                <a:noFill/>
              </a:ln>
              <a:solidFill>
                <a:srgbClr val="FFFFFF"/>
              </a:solidFill>
              <a:effectLst/>
              <a:uLnTx/>
              <a:uFillTx/>
              <a:latin typeface="inpin heiti" panose="00000500000000000000" pitchFamily="2" charset="-122"/>
              <a:ea typeface="inpin heiti" panose="00000500000000000000" pitchFamily="2" charset="-122"/>
              <a:cs typeface="+mn-cs"/>
              <a:sym typeface="inpin heiti" panose="00000500000000000000" pitchFamily="2" charset="-122"/>
            </a:endParaRPr>
          </a:p>
        </p:txBody>
      </p:sp>
      <p:sp>
        <p:nvSpPr>
          <p:cNvPr id="6" name="文本框 5"/>
          <p:cNvSpPr txBox="1"/>
          <p:nvPr/>
        </p:nvSpPr>
        <p:spPr>
          <a:xfrm>
            <a:off x="11398644" y="6385544"/>
            <a:ext cx="309880" cy="36830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6096E6"/>
                </a:solidFill>
                <a:effectLst/>
                <a:uLnTx/>
                <a:uFillTx/>
                <a:latin typeface="Arial"/>
                <a:ea typeface="微软雅黑"/>
                <a:cs typeface="+mn-cs"/>
              </a:rPr>
              <a:t>2</a:t>
            </a:r>
          </a:p>
        </p:txBody>
      </p:sp>
      <p:sp>
        <p:nvSpPr>
          <p:cNvPr id="2" name="文本框 1"/>
          <p:cNvSpPr txBox="1"/>
          <p:nvPr/>
        </p:nvSpPr>
        <p:spPr>
          <a:xfrm>
            <a:off x="622059" y="152248"/>
            <a:ext cx="10931525" cy="701730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rgbClr val="000000"/>
                </a:solidFill>
                <a:latin typeface="Arial"/>
                <a:ea typeface="微软雅黑"/>
              </a:rPr>
              <a:t>（目前是基于前</a:t>
            </a:r>
            <a:r>
              <a:rPr lang="en-US" altLang="zh-CN" b="1" dirty="0">
                <a:solidFill>
                  <a:srgbClr val="000000"/>
                </a:solidFill>
                <a:latin typeface="Arial"/>
                <a:ea typeface="微软雅黑"/>
              </a:rPr>
              <a:t>50</a:t>
            </a:r>
            <a:r>
              <a:rPr lang="zh-CN" altLang="en-US" b="1" dirty="0">
                <a:solidFill>
                  <a:srgbClr val="000000"/>
                </a:solidFill>
                <a:latin typeface="Arial"/>
                <a:ea typeface="微软雅黑"/>
              </a:rPr>
              <a:t>个</a:t>
            </a:r>
            <a:r>
              <a:rPr lang="en-US" altLang="zh-CN" b="1" dirty="0">
                <a:solidFill>
                  <a:srgbClr val="000000"/>
                </a:solidFill>
                <a:latin typeface="Arial"/>
                <a:ea typeface="微软雅黑"/>
              </a:rPr>
              <a:t>json</a:t>
            </a:r>
            <a:r>
              <a:rPr lang="zh-CN" altLang="en-US" b="1" dirty="0">
                <a:solidFill>
                  <a:srgbClr val="000000"/>
                </a:solidFill>
                <a:latin typeface="Arial"/>
                <a:ea typeface="微软雅黑"/>
              </a:rPr>
              <a:t>文件得出）</a:t>
            </a:r>
            <a:endParaRPr lang="en-US" altLang="zh-CN" b="1"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a:ea typeface="微软雅黑"/>
              </a:rPr>
              <a:t>23.Relationships</a:t>
            </a:r>
            <a:r>
              <a:rPr lang="zh-CN" altLang="en-US" dirty="0">
                <a:solidFill>
                  <a:srgbClr val="000000"/>
                </a:solidFill>
                <a:latin typeface="Arial"/>
                <a:ea typeface="微软雅黑"/>
              </a:rPr>
              <a:t>类别的例子较多，内容里面来说包含男女之间情侣关系的较多，其中</a:t>
            </a:r>
            <a:r>
              <a:rPr lang="en-US" altLang="zh-CN" dirty="0">
                <a:solidFill>
                  <a:srgbClr val="000000"/>
                </a:solidFill>
                <a:latin typeface="Arial"/>
                <a:ea typeface="微软雅黑"/>
              </a:rPr>
              <a:t>supportive</a:t>
            </a:r>
            <a:r>
              <a:rPr lang="zh-CN" altLang="en-US" dirty="0">
                <a:solidFill>
                  <a:srgbClr val="000000"/>
                </a:solidFill>
                <a:latin typeface="Arial"/>
                <a:ea typeface="微软雅黑"/>
              </a:rPr>
              <a:t>和</a:t>
            </a:r>
            <a:r>
              <a:rPr lang="en-US" altLang="zh-CN" dirty="0">
                <a:solidFill>
                  <a:srgbClr val="000000"/>
                </a:solidFill>
                <a:latin typeface="Arial"/>
                <a:ea typeface="微软雅黑"/>
              </a:rPr>
              <a:t>heartbroken</a:t>
            </a:r>
            <a:r>
              <a:rPr lang="zh-CN" altLang="en-US" dirty="0">
                <a:solidFill>
                  <a:srgbClr val="000000"/>
                </a:solidFill>
                <a:latin typeface="Arial"/>
                <a:ea typeface="微软雅黑"/>
              </a:rPr>
              <a:t>的</a:t>
            </a:r>
            <a:r>
              <a:rPr lang="en-US" altLang="zh-CN" dirty="0">
                <a:solidFill>
                  <a:srgbClr val="000000"/>
                </a:solidFill>
                <a:latin typeface="Arial"/>
                <a:ea typeface="微软雅黑"/>
              </a:rPr>
              <a:t>emotion</a:t>
            </a:r>
            <a:r>
              <a:rPr lang="zh-CN" altLang="en-US" dirty="0">
                <a:solidFill>
                  <a:srgbClr val="000000"/>
                </a:solidFill>
                <a:latin typeface="Arial"/>
                <a:ea typeface="微软雅黑"/>
              </a:rPr>
              <a:t>较多。会有部分敏感词：</a:t>
            </a:r>
            <a:r>
              <a:rPr lang="en-US" altLang="zh-CN" dirty="0">
                <a:solidFill>
                  <a:srgbClr val="000000"/>
                </a:solidFill>
                <a:latin typeface="Arial"/>
                <a:ea typeface="微软雅黑"/>
              </a:rPr>
              <a:t>fuck</a:t>
            </a:r>
            <a:r>
              <a:rPr lang="zh-CN" altLang="en-US" dirty="0">
                <a:solidFill>
                  <a:srgbClr val="000000"/>
                </a:solidFill>
                <a:latin typeface="Arial"/>
                <a:ea typeface="微软雅黑"/>
              </a:rPr>
              <a:t>、</a:t>
            </a:r>
            <a:r>
              <a:rPr lang="en-US" altLang="zh-CN" dirty="0">
                <a:solidFill>
                  <a:srgbClr val="000000"/>
                </a:solidFill>
                <a:latin typeface="Arial"/>
                <a:ea typeface="微软雅黑"/>
              </a:rPr>
              <a:t>bully</a:t>
            </a:r>
            <a:r>
              <a:rPr lang="zh-CN" altLang="en-US" dirty="0">
                <a:solidFill>
                  <a:srgbClr val="000000"/>
                </a:solidFill>
                <a:latin typeface="Arial"/>
                <a:ea typeface="微软雅黑"/>
              </a:rPr>
              <a:t>等，例如</a:t>
            </a:r>
            <a:r>
              <a:rPr lang="en-US" altLang="zh-CN" dirty="0">
                <a:solidFill>
                  <a:srgbClr val="000000"/>
                </a:solidFill>
                <a:latin typeface="Arial"/>
                <a:ea typeface="微软雅黑"/>
              </a:rPr>
              <a:t>17976176</a:t>
            </a:r>
            <a:r>
              <a:rPr lang="zh-CN" altLang="en-US" dirty="0">
                <a:solidFill>
                  <a:srgbClr val="000000"/>
                </a:solidFill>
                <a:latin typeface="Arial"/>
                <a:ea typeface="微软雅黑"/>
              </a:rPr>
              <a:t>，</a:t>
            </a:r>
            <a:r>
              <a:rPr lang="en-US" altLang="zh-CN" dirty="0">
                <a:solidFill>
                  <a:srgbClr val="000000"/>
                </a:solidFill>
                <a:latin typeface="Arial"/>
                <a:ea typeface="微软雅黑"/>
              </a:rPr>
              <a:t>I hate your fucking guts. You have the nerve to play me, then get back with your ex after telling me you need “Time to work on yourself.” Yeah ok, that‘s totally it. but you couldn’t commit to a relationship even though you “Loved me” Nah. There‘s no getting out of this one. And you posted her, and you on your story to make me sad/angry. Fuck you. just fuck you.</a:t>
            </a:r>
            <a:r>
              <a:rPr lang="zh-CN" altLang="en-US" dirty="0">
                <a:solidFill>
                  <a:srgbClr val="000000"/>
                </a:solidFill>
                <a:latin typeface="Arial"/>
                <a:ea typeface="微软雅黑"/>
              </a:rPr>
              <a:t>和</a:t>
            </a:r>
            <a:r>
              <a:rPr lang="en-US" altLang="zh-CN" dirty="0">
                <a:solidFill>
                  <a:srgbClr val="000000"/>
                </a:solidFill>
                <a:latin typeface="Arial"/>
                <a:ea typeface="微软雅黑"/>
              </a:rPr>
              <a:t>17988213</a:t>
            </a:r>
            <a:r>
              <a:rPr lang="zh-CN" altLang="en-US" dirty="0">
                <a:solidFill>
                  <a:srgbClr val="000000"/>
                </a:solidFill>
                <a:latin typeface="Arial"/>
                <a:ea typeface="微软雅黑"/>
              </a:rPr>
              <a:t>，</a:t>
            </a:r>
            <a:r>
              <a:rPr lang="en-US" altLang="zh-CN" dirty="0">
                <a:solidFill>
                  <a:srgbClr val="000000"/>
                </a:solidFill>
                <a:latin typeface="Arial"/>
                <a:ea typeface="微软雅黑"/>
              </a:rPr>
              <a:t>There’s no such thing as soulmates, stop going back to your toxic ex just because you think they‘re your only option. We’re 7 billions people on this fucking earth, of course there‘s someone else for you out there duh</a:t>
            </a:r>
            <a:r>
              <a:rPr lang="zh-CN" altLang="en-US" dirty="0">
                <a:solidFill>
                  <a:srgbClr val="000000"/>
                </a:solidFill>
                <a:latin typeface="Arial"/>
                <a:ea typeface="微软雅黑"/>
              </a:rPr>
              <a:t>。</a:t>
            </a: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24.Re</a:t>
            </a:r>
            <a:r>
              <a:rPr lang="en-US" altLang="zh-CN" dirty="0" err="1">
                <a:solidFill>
                  <a:srgbClr val="000000"/>
                </a:solidFill>
                <a:latin typeface="Arial"/>
                <a:ea typeface="微软雅黑"/>
              </a:rPr>
              <a:t>ligion</a:t>
            </a:r>
            <a:r>
              <a:rPr lang="zh-CN" altLang="en-US" dirty="0">
                <a:solidFill>
                  <a:srgbClr val="000000"/>
                </a:solidFill>
                <a:latin typeface="Arial"/>
                <a:ea typeface="微软雅黑"/>
              </a:rPr>
              <a:t>类别下大多是关于宗教的讨论和问题</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，所以有很多基督教、伊斯兰教等单词，但是也涉及敏感词例如</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homosexuality</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（同性恋）、</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rape</a:t>
            </a:r>
            <a:r>
              <a:rPr lang="zh-CN" altLang="en-US" dirty="0">
                <a:solidFill>
                  <a:srgbClr val="000000"/>
                </a:solidFill>
                <a:latin typeface="Arial"/>
                <a:ea typeface="微软雅黑"/>
              </a:rPr>
              <a:t>、</a:t>
            </a:r>
            <a:r>
              <a:rPr lang="en-US" altLang="zh-CN" dirty="0">
                <a:solidFill>
                  <a:srgbClr val="000000"/>
                </a:solidFill>
                <a:latin typeface="Arial"/>
                <a:ea typeface="微软雅黑"/>
              </a:rPr>
              <a:t>sexual assault</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17994690</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Was discussing about China‘s genocide with my family. Muslims should be killed was there reply. I think that’s enough reasons for me to here by testify that I am not </a:t>
            </a:r>
            <a:r>
              <a:rPr kumimoji="0" lang="en-US" altLang="zh-CN" sz="1800" b="0" i="0" u="none" strike="noStrike" kern="1200" cap="none" spc="0" normalizeH="0" baseline="0" noProof="0" dirty="0" err="1">
                <a:ln>
                  <a:noFill/>
                </a:ln>
                <a:solidFill>
                  <a:srgbClr val="000000"/>
                </a:solidFill>
                <a:effectLst/>
                <a:uLnTx/>
                <a:uFillTx/>
                <a:latin typeface="Arial"/>
                <a:ea typeface="微软雅黑"/>
                <a:cs typeface="+mn-cs"/>
              </a:rPr>
              <a:t>crazy,stupid</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or dumb for not meeting there expectations. They are toxic waste of society.</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还有一些关于小说里话语：</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17965798</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A bit from fanfic: «Over the years, she had witnessed many powerful figures who fell because of a moment of uncertainty and missed the opportunity to control the narrative. That was how they lost; they ended up refuting or spinning someone else‘s story instead of telling their own.»</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还有另外一个例子比较特殊：</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17994433</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Does r a p e, s e x u a l a s </a:t>
            </a:r>
            <a:r>
              <a:rPr kumimoji="0" lang="en-US" altLang="zh-CN" sz="1800" b="0" i="0" u="none" strike="noStrike" kern="1200" cap="none" spc="0" normalizeH="0" baseline="0" noProof="0" dirty="0" err="1">
                <a:ln>
                  <a:noFill/>
                </a:ln>
                <a:solidFill>
                  <a:srgbClr val="000000"/>
                </a:solidFill>
                <a:effectLst/>
                <a:uLnTx/>
                <a:uFillTx/>
                <a:latin typeface="Arial"/>
                <a:ea typeface="微软雅黑"/>
                <a:cs typeface="+mn-cs"/>
              </a:rPr>
              <a:t>s</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a u l t, counts in God’s plan too? </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（将两个敏感词空格隔开了）</a:t>
            </a: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25.</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 </a:t>
            </a:r>
            <a:r>
              <a:rPr lang="en-US" altLang="zh-CN" dirty="0">
                <a:solidFill>
                  <a:srgbClr val="000000"/>
                </a:solidFill>
                <a:latin typeface="Arial"/>
                <a:ea typeface="微软雅黑"/>
              </a:rPr>
              <a:t>Self Harm</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：基本是悲观的</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emotion</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depressed</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和</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overwhelmed</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等，所以会涉及到相关的一些敏感词例如</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suicide</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kill</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sociopath </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（反社会），</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17960058</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“Suicide does not end the pain, it just passes it to someone else.” </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（虽然有引号，但好像并不是什么名言）</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17987870</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I tried to kill myself</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17980722</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am a sociopath dang</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a:t>
            </a:r>
            <a:endParaRPr lang="en-US" altLang="zh-CN" dirty="0">
              <a:solidFill>
                <a:srgbClr val="000000"/>
              </a:solidFill>
              <a:latin typeface="Arial"/>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p:txBody>
      </p:sp>
    </p:spTree>
    <p:extLst>
      <p:ext uri="{BB962C8B-B14F-4D97-AF65-F5344CB8AC3E}">
        <p14:creationId xmlns:p14="http://schemas.microsoft.com/office/powerpoint/2010/main" val="3170870822"/>
      </p:ext>
    </p:extLst>
  </p:cSld>
  <p:clrMapOvr>
    <a:masterClrMapping/>
  </p:clrMapOvr>
  <mc:AlternateContent xmlns:mc="http://schemas.openxmlformats.org/markup-compatibility/2006" xmlns:p14="http://schemas.microsoft.com/office/powerpoint/2010/main">
    <mc:Choice Requires="p14">
      <p:transition spd="slow" p14:dur="800">
        <p:push dir="u"/>
      </p:transition>
    </mc:Choice>
    <mc:Fallback xmlns="">
      <p:transition spd="slow">
        <p:push dir="u"/>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981,&quot;width&quot;:8112}"/>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2535</TotalTime>
  <Words>4167</Words>
  <Application>Microsoft Office PowerPoint</Application>
  <PresentationFormat>宽屏</PresentationFormat>
  <Paragraphs>171</Paragraphs>
  <Slides>16</Slides>
  <Notes>16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inpin heiti</vt:lpstr>
      <vt:lpstr>等线</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李 彦欣</cp:lastModifiedBy>
  <cp:revision>492</cp:revision>
  <dcterms:created xsi:type="dcterms:W3CDTF">2019-06-19T02:08:00Z</dcterms:created>
  <dcterms:modified xsi:type="dcterms:W3CDTF">2021-06-09T11:08:44Z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B1F72F63773542AF8883F2FC9987FFE5</vt:lpwstr>
  </property>
</Properties>
</file>