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6C619-0CDF-0722-A8AD-30EBB080A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9DBAB-CB29-FCCD-7FAC-0E6B040C4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3241C-74EE-3A43-4B2F-2F9C44667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1C63-3134-492E-9112-1D5D7F800776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624B4-4B84-09EA-F059-0B772A06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06961-26FD-03BD-1C53-0ABAE8154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D88-1215-4762-9B3E-25D9D0B0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9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F947-10C7-AB1D-E8FE-6043AE35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39CAE-581A-7C59-F2CE-850EF089A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D77D5-AAA2-42B8-E744-650EB75C5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1C63-3134-492E-9112-1D5D7F800776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CFD99-66EC-09C4-C7CF-36F40D70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83A33-99A8-3B61-67D7-AE7E40A50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D88-1215-4762-9B3E-25D9D0B0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9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EF0076-08A8-4B1D-AA02-3C78A8FF1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62CC2-AB90-417A-F5B5-82B5DBC75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6B8B8-8568-900F-BE2A-6C9B54E23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1C63-3134-492E-9112-1D5D7F800776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E008B-23D8-D07E-B391-5754A899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625CF-1F64-8532-0B49-EA384DC2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D88-1215-4762-9B3E-25D9D0B0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3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03FE-212F-2B28-13CF-FF4D3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B198E-FAE5-0D22-2658-A9FADB8CA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F5BF6-54B2-FC30-53AC-42A23D61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1C63-3134-492E-9112-1D5D7F800776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655AA-C32E-BDC0-9F44-EA4286DD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37104-8283-F456-BA79-F634AF324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D88-1215-4762-9B3E-25D9D0B0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5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8B36-1AD6-06C4-C420-8A1EF1D05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40D37-7B2D-9FA6-12C8-ECA3D891C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B729C-4163-AD0B-73B7-681B0D85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1C63-3134-492E-9112-1D5D7F800776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B7D4E-F5D0-6102-F466-B1B04592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8436B-1746-94CA-CF63-D31088066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D88-1215-4762-9B3E-25D9D0B0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D06BD-74EC-D280-23E5-EBC68E8B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A9AE2-25E1-F6C8-5A97-D4B97647E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43A87-B8FF-8430-5AEA-619FF7ED6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99176-D758-F29D-BCA7-AAB8D664B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1C63-3134-492E-9112-1D5D7F800776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16484-1580-4C11-A332-7A2373AD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CE8B6-6A0C-938C-725E-E225D4DA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D88-1215-4762-9B3E-25D9D0B0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70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4D52-7DE6-33C3-CE67-19C638EC7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6372B-95A1-0E77-3B5C-BDA99AF74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116CA-44D2-1E0E-851A-05B6D82BF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D665D3-3D3E-011B-ADC8-8F16C50E9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D1B28-43CA-59E5-A030-841BC82D9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80340A-0A7D-F073-A017-6FE232C48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1C63-3134-492E-9112-1D5D7F800776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270D1E-9B45-F8E2-1664-7EE239A8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9894C9-7B44-9B6E-BE3A-69C68D96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D88-1215-4762-9B3E-25D9D0B0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3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311D-66FB-2175-EE53-0D4F58CCF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95DD9D-02AE-6B48-00B9-CF0269CC9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1C63-3134-492E-9112-1D5D7F800776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AC8D1-5A32-49CD-8BA3-EC83B659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8FAE4-81F5-BC48-62D2-2EEDA73DD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D88-1215-4762-9B3E-25D9D0B0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4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24C7CA-7B4D-94BA-D9F6-DB935A9B3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1C63-3134-492E-9112-1D5D7F800776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7A7B0B-3401-0345-EB57-A263AFA0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69CB2-5DC8-C2A8-8B3D-B9E599B7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D88-1215-4762-9B3E-25D9D0B0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7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94E7-0936-F970-E585-BD85475EF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1DAB7-F320-4C4F-F98F-9086D0593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66D8A-BB0B-DFA1-EEDE-94F9A7A27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3896E-EC5E-AC31-A609-821E300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1C63-3134-492E-9112-1D5D7F800776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D5372-1CE0-F09E-BE64-DE9628D65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5273B-D219-FAF2-8186-11BB45251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D88-1215-4762-9B3E-25D9D0B0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8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8140-0992-D8B4-20F6-45B611BF4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6D2D9-6560-2FF9-B3EC-A27000A84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F61CF-5231-8754-6E96-5E2CA43B4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85368-344E-3FED-EDDD-5337EF427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1C63-3134-492E-9112-1D5D7F800776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198C7-51E9-B856-9953-E0E10D7B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86834-8EBD-22A7-5571-22BE5D35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D88-1215-4762-9B3E-25D9D0B0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0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D8BA4F-D770-DF7D-870B-AA376B8EE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CCF54-30B7-2386-3BEE-3712B09D0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97776-C954-9FBB-0F8C-F633FB524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971C63-3134-492E-9112-1D5D7F800776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C100A-064C-1FD1-15AA-D2AFF257E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EA289-714C-4133-1727-AAE15F8D2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EABD88-1215-4762-9B3E-25D9D0B0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058A1551-049B-4770-F61B-27047ECCC577}"/>
              </a:ext>
            </a:extLst>
          </p:cNvPr>
          <p:cNvSpPr/>
          <p:nvPr/>
        </p:nvSpPr>
        <p:spPr>
          <a:xfrm>
            <a:off x="5533534" y="24402"/>
            <a:ext cx="5754856" cy="683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7D83B-2EF4-6C4C-91B3-46B216B982D7}"/>
              </a:ext>
            </a:extLst>
          </p:cNvPr>
          <p:cNvSpPr txBox="1"/>
          <p:nvPr/>
        </p:nvSpPr>
        <p:spPr>
          <a:xfrm>
            <a:off x="0" y="0"/>
            <a:ext cx="48717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Map of code base for </a:t>
            </a:r>
            <a:r>
              <a:rPr lang="en-US" dirty="0" err="1"/>
              <a:t>OLNOLTimecourse</a:t>
            </a:r>
            <a:r>
              <a:rPr lang="en-US" dirty="0"/>
              <a:t> study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E6C6E-3BB6-1303-9DDD-ACFF93ACC86C}"/>
              </a:ext>
            </a:extLst>
          </p:cNvPr>
          <p:cNvSpPr txBox="1"/>
          <p:nvPr/>
        </p:nvSpPr>
        <p:spPr>
          <a:xfrm>
            <a:off x="4818515" y="1121826"/>
            <a:ext cx="182774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convert_fir_data_for_MVPA.m</a:t>
            </a:r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2999FF-CF3B-5899-C78B-818319F023C0}"/>
              </a:ext>
            </a:extLst>
          </p:cNvPr>
          <p:cNvSpPr txBox="1"/>
          <p:nvPr/>
        </p:nvSpPr>
        <p:spPr>
          <a:xfrm>
            <a:off x="4705273" y="1480209"/>
            <a:ext cx="24480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Takes </a:t>
            </a:r>
            <a:r>
              <a:rPr lang="en-US" sz="1000" i="1" dirty="0" err="1"/>
              <a:t>indiv_timecourses.mat</a:t>
            </a:r>
            <a:r>
              <a:rPr lang="en-US" sz="1000" i="1" dirty="0"/>
              <a:t> and </a:t>
            </a:r>
          </a:p>
          <a:p>
            <a:pPr marL="342900" indent="-342900">
              <a:buAutoNum type="arabicParenR"/>
            </a:pPr>
            <a:r>
              <a:rPr lang="en-US" sz="1000" i="1" dirty="0"/>
              <a:t>reformats them into a feature set MVPA can use</a:t>
            </a:r>
          </a:p>
          <a:p>
            <a:pPr marL="342900" indent="-342900">
              <a:buAutoNum type="arabicParenR"/>
            </a:pPr>
            <a:r>
              <a:rPr lang="en-US" sz="1000" i="1" dirty="0"/>
              <a:t>Creates a new “model file” corresponding to those patterns for MVPA to use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E9C6E2D-8417-D77B-6F99-B3AD0844DAC8}"/>
              </a:ext>
            </a:extLst>
          </p:cNvPr>
          <p:cNvSpPr/>
          <p:nvPr/>
        </p:nvSpPr>
        <p:spPr>
          <a:xfrm>
            <a:off x="6926783" y="1055606"/>
            <a:ext cx="226577" cy="1324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D50286-66EB-E331-BCF5-AB310B541ACE}"/>
              </a:ext>
            </a:extLst>
          </p:cNvPr>
          <p:cNvSpPr txBox="1"/>
          <p:nvPr/>
        </p:nvSpPr>
        <p:spPr>
          <a:xfrm>
            <a:off x="7309513" y="998715"/>
            <a:ext cx="1064715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FeatSet_01.mat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C150717-9968-3C05-7704-82A6FD387E25}"/>
              </a:ext>
            </a:extLst>
          </p:cNvPr>
          <p:cNvSpPr/>
          <p:nvPr/>
        </p:nvSpPr>
        <p:spPr>
          <a:xfrm>
            <a:off x="6926783" y="1413989"/>
            <a:ext cx="226577" cy="1324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F0FA89-568E-D9F5-0D24-E043AAA4C9A7}"/>
              </a:ext>
            </a:extLst>
          </p:cNvPr>
          <p:cNvSpPr txBox="1"/>
          <p:nvPr/>
        </p:nvSpPr>
        <p:spPr>
          <a:xfrm>
            <a:off x="7309512" y="1365437"/>
            <a:ext cx="1672253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FeatSet_01_namesfile.mat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33DB6F-7DDC-BD2C-1808-71576E8302BA}"/>
              </a:ext>
            </a:extLst>
          </p:cNvPr>
          <p:cNvSpPr txBox="1"/>
          <p:nvPr/>
        </p:nvSpPr>
        <p:spPr>
          <a:xfrm>
            <a:off x="8530381" y="905077"/>
            <a:ext cx="2758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The </a:t>
            </a:r>
            <a:r>
              <a:rPr lang="en-US" sz="1000" i="1" dirty="0" err="1"/>
              <a:t>dataframe</a:t>
            </a:r>
            <a:r>
              <a:rPr lang="en-US" sz="1000" i="1" dirty="0"/>
              <a:t> or “feature set” that MVPA uses: all </a:t>
            </a:r>
            <a:r>
              <a:rPr lang="en-US" sz="1000" i="1" dirty="0" err="1"/>
              <a:t>timecourses</a:t>
            </a:r>
            <a:r>
              <a:rPr lang="en-US" sz="1000" i="1" dirty="0"/>
              <a:t> for all subjects in one matrix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F902EA-39E2-BA5C-2277-2C9A44801275}"/>
              </a:ext>
            </a:extLst>
          </p:cNvPr>
          <p:cNvSpPr txBox="1"/>
          <p:nvPr/>
        </p:nvSpPr>
        <p:spPr>
          <a:xfrm>
            <a:off x="8981765" y="1288492"/>
            <a:ext cx="27580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The “model file” for the “feature set”. Note, this is different from the individual subject model file we used for FIR estimation, but it’s technically the same TYPE of file – SPM (and MVPA) use this to assign condition names to patterns with different “onsets” (here not actually “time” but just a numerical index for each pattern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9AAC233-DC4E-B9AA-10BC-5316B21A8521}"/>
              </a:ext>
            </a:extLst>
          </p:cNvPr>
          <p:cNvSpPr/>
          <p:nvPr/>
        </p:nvSpPr>
        <p:spPr>
          <a:xfrm rot="5400000">
            <a:off x="7181297" y="2452918"/>
            <a:ext cx="1509434" cy="1882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067D4A-2B28-7BAE-16AE-8B121C06BE5C}"/>
              </a:ext>
            </a:extLst>
          </p:cNvPr>
          <p:cNvSpPr txBox="1"/>
          <p:nvPr/>
        </p:nvSpPr>
        <p:spPr>
          <a:xfrm>
            <a:off x="6004475" y="3275749"/>
            <a:ext cx="428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MVPA (multivariate pattern classification)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8C3E3C-2B8D-830C-A8D9-F6852B00B245}"/>
              </a:ext>
            </a:extLst>
          </p:cNvPr>
          <p:cNvSpPr txBox="1"/>
          <p:nvPr/>
        </p:nvSpPr>
        <p:spPr>
          <a:xfrm>
            <a:off x="4706719" y="4245009"/>
            <a:ext cx="160492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TIB_MVPA_run_general.m</a:t>
            </a:r>
            <a:endParaRPr 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C0B2A6-1C9F-0603-A7DE-510F3C99B5E8}"/>
              </a:ext>
            </a:extLst>
          </p:cNvPr>
          <p:cNvSpPr txBox="1"/>
          <p:nvPr/>
        </p:nvSpPr>
        <p:spPr>
          <a:xfrm>
            <a:off x="6653759" y="4245882"/>
            <a:ext cx="242085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generate_conditionlabels_forpatterns.m</a:t>
            </a:r>
            <a:endParaRPr 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10FDF8-B833-37FD-CA50-DB0FE3CC990C}"/>
              </a:ext>
            </a:extLst>
          </p:cNvPr>
          <p:cNvSpPr txBox="1"/>
          <p:nvPr/>
        </p:nvSpPr>
        <p:spPr>
          <a:xfrm>
            <a:off x="9146983" y="4245881"/>
            <a:ext cx="277511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mvpa_params_general_OLNOLTimecourses.m</a:t>
            </a:r>
            <a:endParaRPr 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CDD93B-D706-C012-EFC5-6FCF6159B8CF}"/>
              </a:ext>
            </a:extLst>
          </p:cNvPr>
          <p:cNvSpPr txBox="1"/>
          <p:nvPr/>
        </p:nvSpPr>
        <p:spPr>
          <a:xfrm>
            <a:off x="7373122" y="3725863"/>
            <a:ext cx="4282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/>
              <a:t>Located in </a:t>
            </a:r>
            <a:r>
              <a:rPr lang="en-US" sz="1000" b="1" i="1" dirty="0" err="1"/>
              <a:t>OLNOLTimecourses</a:t>
            </a:r>
            <a:r>
              <a:rPr lang="en-US" sz="1000" b="1" i="1" dirty="0"/>
              <a:t> </a:t>
            </a:r>
            <a:r>
              <a:rPr lang="en-US" sz="1000" b="1" i="1" dirty="0" err="1"/>
              <a:t>github</a:t>
            </a:r>
            <a:r>
              <a:rPr lang="en-US" sz="1000" b="1" i="1" dirty="0"/>
              <a:t> repo</a:t>
            </a:r>
            <a:r>
              <a:rPr lang="en-US" sz="1000" i="1" dirty="0"/>
              <a:t> under “</a:t>
            </a:r>
            <a:r>
              <a:rPr lang="en-US" sz="1000" i="1" dirty="0" err="1"/>
              <a:t>MVPA_helper_code</a:t>
            </a:r>
            <a:r>
              <a:rPr lang="en-US" sz="1000" i="1" dirty="0"/>
              <a:t>” folder. Both must be edited for your specific analysis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536FA0-AAB0-EB34-4286-4ABF4C8245B6}"/>
              </a:ext>
            </a:extLst>
          </p:cNvPr>
          <p:cNvSpPr txBox="1"/>
          <p:nvPr/>
        </p:nvSpPr>
        <p:spPr>
          <a:xfrm>
            <a:off x="3709909" y="3517307"/>
            <a:ext cx="3352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/>
              <a:t>Located in </a:t>
            </a:r>
            <a:r>
              <a:rPr lang="en-US" sz="1000" b="1" i="1" dirty="0" err="1"/>
              <a:t>plMVPALite</a:t>
            </a:r>
            <a:r>
              <a:rPr lang="en-US" sz="1000" b="1" i="1" dirty="0"/>
              <a:t> </a:t>
            </a:r>
            <a:r>
              <a:rPr lang="en-US" sz="1000" b="1" i="1" dirty="0" err="1"/>
              <a:t>github</a:t>
            </a:r>
            <a:r>
              <a:rPr lang="en-US" sz="1000" b="1" i="1" dirty="0"/>
              <a:t> repo</a:t>
            </a:r>
            <a:r>
              <a:rPr lang="en-US" sz="1000" i="1" dirty="0"/>
              <a:t>. Should not need editing EXCEPT at top to call on </a:t>
            </a:r>
            <a:r>
              <a:rPr lang="en-US" sz="1000" i="1" dirty="0" err="1"/>
              <a:t>mvpa_params_general_OLNOLTimecourses.m</a:t>
            </a:r>
            <a:r>
              <a:rPr lang="en-US" sz="1000" i="1" dirty="0"/>
              <a:t> and not one of my other </a:t>
            </a:r>
            <a:r>
              <a:rPr lang="en-US" sz="1000" i="1" dirty="0" err="1"/>
              <a:t>mvpa_params</a:t>
            </a:r>
            <a:r>
              <a:rPr lang="en-US" sz="1000" i="1" dirty="0"/>
              <a:t>…m files in the repo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79AE5B4C-D154-B146-C494-E9BD82AA5CAD}"/>
              </a:ext>
            </a:extLst>
          </p:cNvPr>
          <p:cNvSpPr/>
          <p:nvPr/>
        </p:nvSpPr>
        <p:spPr>
          <a:xfrm rot="16200000">
            <a:off x="7917739" y="2548717"/>
            <a:ext cx="204587" cy="433117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97AB89C-E9FA-97AC-1C8E-0933CC514E4B}"/>
              </a:ext>
            </a:extLst>
          </p:cNvPr>
          <p:cNvCxnSpPr>
            <a:cxnSpLocks/>
          </p:cNvCxnSpPr>
          <p:nvPr/>
        </p:nvCxnSpPr>
        <p:spPr>
          <a:xfrm>
            <a:off x="7800718" y="4125973"/>
            <a:ext cx="2804437" cy="0"/>
          </a:xfrm>
          <a:prstGeom prst="line">
            <a:avLst/>
          </a:prstGeom>
          <a:ln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882DF80-1FB5-6D77-D55B-901F0A719A9D}"/>
              </a:ext>
            </a:extLst>
          </p:cNvPr>
          <p:cNvSpPr txBox="1"/>
          <p:nvPr/>
        </p:nvSpPr>
        <p:spPr>
          <a:xfrm>
            <a:off x="6926783" y="4933713"/>
            <a:ext cx="2343911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8080test_2way_nf_ws1_Featset01.mat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72A4C8-9FAD-570A-C3A2-D041F46C10B9}"/>
              </a:ext>
            </a:extLst>
          </p:cNvPr>
          <p:cNvSpPr txBox="1"/>
          <p:nvPr/>
        </p:nvSpPr>
        <p:spPr>
          <a:xfrm>
            <a:off x="9274097" y="4820404"/>
            <a:ext cx="27580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The “results” file contains a complex “res” variable: a structural array that contains all the MVPA performance data you want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8587B5-B6F6-F5F5-F299-C1947A0F4CEF}"/>
              </a:ext>
            </a:extLst>
          </p:cNvPr>
          <p:cNvSpPr txBox="1"/>
          <p:nvPr/>
        </p:nvSpPr>
        <p:spPr>
          <a:xfrm>
            <a:off x="6390043" y="5551656"/>
            <a:ext cx="134524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plot_weights_map.m</a:t>
            </a:r>
            <a:endParaRPr lang="en-US" sz="1000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C938270B-E847-5763-1925-DCB715A7628E}"/>
              </a:ext>
            </a:extLst>
          </p:cNvPr>
          <p:cNvSpPr/>
          <p:nvPr/>
        </p:nvSpPr>
        <p:spPr>
          <a:xfrm rot="5400000">
            <a:off x="7088551" y="5325657"/>
            <a:ext cx="226577" cy="1324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43517DD-9A2B-A0F1-6AD3-4F20D7C18D9F}"/>
              </a:ext>
            </a:extLst>
          </p:cNvPr>
          <p:cNvSpPr/>
          <p:nvPr/>
        </p:nvSpPr>
        <p:spPr>
          <a:xfrm rot="5400000">
            <a:off x="8912043" y="5325657"/>
            <a:ext cx="226577" cy="1324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 graph of a number&#10;&#10;AI-generated content may be incorrect.">
            <a:extLst>
              <a:ext uri="{FF2B5EF4-FFF2-40B4-BE49-F238E27FC236}">
                <a16:creationId xmlns:a16="http://schemas.microsoft.com/office/drawing/2014/main" id="{C5FDC8C4-01E3-8229-8145-EFA0A82C0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317" y="5943273"/>
            <a:ext cx="991838" cy="74387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06FD2E2-84AF-AAE7-9C45-93DAAF6380F7}"/>
              </a:ext>
            </a:extLst>
          </p:cNvPr>
          <p:cNvSpPr txBox="1"/>
          <p:nvPr/>
        </p:nvSpPr>
        <p:spPr>
          <a:xfrm>
            <a:off x="3981094" y="5551656"/>
            <a:ext cx="24089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/>
              <a:t>Located in </a:t>
            </a:r>
            <a:r>
              <a:rPr lang="en-US" sz="1000" b="1" i="1" dirty="0" err="1"/>
              <a:t>OLNOLTimecourses</a:t>
            </a:r>
            <a:r>
              <a:rPr lang="en-US" sz="1000" b="1" i="1" dirty="0"/>
              <a:t> </a:t>
            </a:r>
            <a:r>
              <a:rPr lang="en-US" sz="1000" b="1" i="1" dirty="0" err="1"/>
              <a:t>github</a:t>
            </a:r>
            <a:r>
              <a:rPr lang="en-US" sz="1000" b="1" i="1" dirty="0"/>
              <a:t> repo</a:t>
            </a:r>
            <a:r>
              <a:rPr lang="en-US" sz="1000" i="1" dirty="0"/>
              <a:t> – a pain to set up, but it can generate pretty illustrations of the MVPA weights for different timepoints in the maze overlaid on a map of the maze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7CC052-2E8D-29B9-289C-85E88B1B9337}"/>
              </a:ext>
            </a:extLst>
          </p:cNvPr>
          <p:cNvSpPr txBox="1"/>
          <p:nvPr/>
        </p:nvSpPr>
        <p:spPr>
          <a:xfrm>
            <a:off x="7996596" y="5533600"/>
            <a:ext cx="27580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Excel, R-Studio, whatever you like – you can crunch numbers on the data in the “res” structure for publication and other plots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6A3AAE-38CF-C39C-641B-2956751A7FB4}"/>
              </a:ext>
            </a:extLst>
          </p:cNvPr>
          <p:cNvSpPr txBox="1"/>
          <p:nvPr/>
        </p:nvSpPr>
        <p:spPr>
          <a:xfrm>
            <a:off x="4244810" y="855551"/>
            <a:ext cx="2408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/>
              <a:t>Located in </a:t>
            </a:r>
            <a:r>
              <a:rPr lang="en-US" sz="1000" b="1" i="1" dirty="0" err="1"/>
              <a:t>OLNOLTimecourses</a:t>
            </a:r>
            <a:r>
              <a:rPr lang="en-US" sz="1000" b="1" i="1" dirty="0"/>
              <a:t> </a:t>
            </a:r>
            <a:r>
              <a:rPr lang="en-US" sz="1000" b="1" i="1" dirty="0" err="1"/>
              <a:t>github</a:t>
            </a:r>
            <a:r>
              <a:rPr lang="en-US" sz="1000" b="1" i="1" dirty="0"/>
              <a:t> repo</a:t>
            </a:r>
            <a:endParaRPr lang="en-US" sz="1000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7B8536-71AA-6AA6-59B2-F43C077FEA44}"/>
              </a:ext>
            </a:extLst>
          </p:cNvPr>
          <p:cNvSpPr txBox="1"/>
          <p:nvPr/>
        </p:nvSpPr>
        <p:spPr>
          <a:xfrm>
            <a:off x="7723220" y="97882"/>
            <a:ext cx="60785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code.m</a:t>
            </a:r>
            <a:endParaRPr lang="en-US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3C579C3-9840-B4CE-5A73-7F8AF446BFCB}"/>
              </a:ext>
            </a:extLst>
          </p:cNvPr>
          <p:cNvSpPr txBox="1"/>
          <p:nvPr/>
        </p:nvSpPr>
        <p:spPr>
          <a:xfrm>
            <a:off x="9064319" y="97882"/>
            <a:ext cx="1340432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Output_of_code.mat</a:t>
            </a:r>
            <a:endParaRPr lang="en-US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4E81B3-A36E-ABA6-C99F-8A06902FF9E5}"/>
              </a:ext>
            </a:extLst>
          </p:cNvPr>
          <p:cNvSpPr txBox="1"/>
          <p:nvPr/>
        </p:nvSpPr>
        <p:spPr>
          <a:xfrm>
            <a:off x="5618124" y="36326"/>
            <a:ext cx="2056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chart legend: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25A96C-1B47-E163-7B5D-3113FEF206DF}"/>
              </a:ext>
            </a:extLst>
          </p:cNvPr>
          <p:cNvSpPr txBox="1"/>
          <p:nvPr/>
        </p:nvSpPr>
        <p:spPr>
          <a:xfrm>
            <a:off x="7470747" y="396098"/>
            <a:ext cx="11128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u="sng" dirty="0"/>
              <a:t>You </a:t>
            </a:r>
            <a:r>
              <a:rPr lang="en-US" sz="1000" i="1" u="sng" dirty="0" err="1"/>
              <a:t>edit+run</a:t>
            </a:r>
            <a:r>
              <a:rPr lang="en-US" sz="1000" i="1" u="sng" dirty="0"/>
              <a:t> this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976D3A-DDD0-1DE1-591A-5D94E3430D42}"/>
              </a:ext>
            </a:extLst>
          </p:cNvPr>
          <p:cNvSpPr txBox="1"/>
          <p:nvPr/>
        </p:nvSpPr>
        <p:spPr>
          <a:xfrm>
            <a:off x="9043535" y="397394"/>
            <a:ext cx="1491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u="sng" dirty="0"/>
              <a:t>The code generates this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B52151D9-86C8-6BA0-FE60-99942D59FAB5}"/>
              </a:ext>
            </a:extLst>
          </p:cNvPr>
          <p:cNvSpPr/>
          <p:nvPr/>
        </p:nvSpPr>
        <p:spPr>
          <a:xfrm>
            <a:off x="8606767" y="171837"/>
            <a:ext cx="226577" cy="1324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4260D2-8101-00CC-3EB4-8F811BB62EB8}"/>
              </a:ext>
            </a:extLst>
          </p:cNvPr>
          <p:cNvSpPr txBox="1"/>
          <p:nvPr/>
        </p:nvSpPr>
        <p:spPr>
          <a:xfrm>
            <a:off x="169682" y="1121825"/>
            <a:ext cx="2301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Preprocess fMRI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FFBAF3-8CCA-13C8-FC2B-FD720BBDCC2B}"/>
              </a:ext>
            </a:extLst>
          </p:cNvPr>
          <p:cNvSpPr txBox="1"/>
          <p:nvPr/>
        </p:nvSpPr>
        <p:spPr>
          <a:xfrm>
            <a:off x="169683" y="1736170"/>
            <a:ext cx="322976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“model file”</a:t>
            </a:r>
          </a:p>
          <a:p>
            <a:r>
              <a:rPr lang="en-US" sz="1200" dirty="0"/>
              <a:t>With names, onsets, durations for the events you want to estimate a </a:t>
            </a:r>
            <a:r>
              <a:rPr lang="en-US" sz="1200" dirty="0" err="1"/>
              <a:t>timecourse</a:t>
            </a:r>
            <a:r>
              <a:rPr lang="en-US" sz="1200" dirty="0"/>
              <a:t> from</a:t>
            </a:r>
          </a:p>
          <a:p>
            <a:endParaRPr lang="en-US" sz="1200" dirty="0"/>
          </a:p>
          <a:p>
            <a:r>
              <a:rPr lang="en-US" sz="1200" dirty="0"/>
              <a:t>*note: more events (names) = more </a:t>
            </a:r>
            <a:r>
              <a:rPr lang="en-US" sz="1200" dirty="0" err="1"/>
              <a:t>timecourses</a:t>
            </a:r>
            <a:r>
              <a:rPr lang="en-US" sz="1200" dirty="0"/>
              <a:t>, with the </a:t>
            </a:r>
            <a:r>
              <a:rPr lang="en-US" sz="1200" dirty="0" err="1"/>
              <a:t>timecourses</a:t>
            </a:r>
            <a:r>
              <a:rPr lang="en-US" sz="1200" dirty="0"/>
              <a:t> for each event type being “the </a:t>
            </a:r>
            <a:r>
              <a:rPr lang="en-US" sz="1200" dirty="0" err="1"/>
              <a:t>timecourse</a:t>
            </a:r>
            <a:r>
              <a:rPr lang="en-US" sz="1200" dirty="0"/>
              <a:t> for this event that isn’t explained by the other events”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420725-835D-643E-060E-517AA1ADE75F}"/>
              </a:ext>
            </a:extLst>
          </p:cNvPr>
          <p:cNvSpPr txBox="1"/>
          <p:nvPr/>
        </p:nvSpPr>
        <p:spPr>
          <a:xfrm>
            <a:off x="169683" y="3599037"/>
            <a:ext cx="3229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1</a:t>
            </a:r>
            <a:r>
              <a:rPr lang="en-US" baseline="30000" dirty="0"/>
              <a:t>st</a:t>
            </a:r>
            <a:r>
              <a:rPr lang="en-US" dirty="0"/>
              <a:t>-level analysis in SPM for each subject using the model file</a:t>
            </a:r>
            <a:endParaRPr 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033921E-74B5-9650-C8B3-0A4AC48C4E57}"/>
              </a:ext>
            </a:extLst>
          </p:cNvPr>
          <p:cNvSpPr txBox="1"/>
          <p:nvPr/>
        </p:nvSpPr>
        <p:spPr>
          <a:xfrm>
            <a:off x="1034846" y="4905010"/>
            <a:ext cx="688009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SPM.mat</a:t>
            </a:r>
            <a:endParaRPr lang="en-US" sz="1000" dirty="0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2D794805-F794-ABC1-5750-93EA3D56223E}"/>
              </a:ext>
            </a:extLst>
          </p:cNvPr>
          <p:cNvSpPr/>
          <p:nvPr/>
        </p:nvSpPr>
        <p:spPr>
          <a:xfrm rot="5400000">
            <a:off x="1265562" y="4609506"/>
            <a:ext cx="226577" cy="1324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84073BAC-DD7A-4C1E-A025-0D9B3F28ABAF}"/>
              </a:ext>
            </a:extLst>
          </p:cNvPr>
          <p:cNvSpPr/>
          <p:nvPr/>
        </p:nvSpPr>
        <p:spPr>
          <a:xfrm rot="5400000">
            <a:off x="1265562" y="5315886"/>
            <a:ext cx="226577" cy="1324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B2560AEE-7E84-B27C-3E32-23A6734A4F9D}"/>
              </a:ext>
            </a:extLst>
          </p:cNvPr>
          <p:cNvSpPr/>
          <p:nvPr/>
        </p:nvSpPr>
        <p:spPr>
          <a:xfrm rot="5400000">
            <a:off x="1265562" y="3425879"/>
            <a:ext cx="226577" cy="1324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C00FBFDB-931F-40BF-C99F-D0C7298288A5}"/>
              </a:ext>
            </a:extLst>
          </p:cNvPr>
          <p:cNvSpPr/>
          <p:nvPr/>
        </p:nvSpPr>
        <p:spPr>
          <a:xfrm rot="5400000">
            <a:off x="1265562" y="1556662"/>
            <a:ext cx="226577" cy="1324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53EFB8-2522-37DB-5267-D61637410BD3}"/>
              </a:ext>
            </a:extLst>
          </p:cNvPr>
          <p:cNvSpPr txBox="1"/>
          <p:nvPr/>
        </p:nvSpPr>
        <p:spPr>
          <a:xfrm>
            <a:off x="536312" y="5655074"/>
            <a:ext cx="182133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Liz FIR </a:t>
            </a:r>
            <a:r>
              <a:rPr lang="en-US" sz="1000" dirty="0" err="1"/>
              <a:t>timecourse</a:t>
            </a:r>
            <a:r>
              <a:rPr lang="en-US" sz="1000" dirty="0"/>
              <a:t> script(s).m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1F1A1BA-568F-B41E-3621-AB3C7DB55C99}"/>
              </a:ext>
            </a:extLst>
          </p:cNvPr>
          <p:cNvSpPr txBox="1"/>
          <p:nvPr/>
        </p:nvSpPr>
        <p:spPr>
          <a:xfrm>
            <a:off x="649323" y="6381880"/>
            <a:ext cx="1459054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indiv_timecourses.mat</a:t>
            </a:r>
            <a:endParaRPr lang="en-US" sz="1000" dirty="0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4873ACCB-3FB8-CBA4-767C-6815A4286194}"/>
              </a:ext>
            </a:extLst>
          </p:cNvPr>
          <p:cNvSpPr/>
          <p:nvPr/>
        </p:nvSpPr>
        <p:spPr>
          <a:xfrm rot="5400000">
            <a:off x="1265562" y="6085137"/>
            <a:ext cx="226577" cy="1324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57A9DDDA-D527-7453-B845-35E1498E8CC4}"/>
              </a:ext>
            </a:extLst>
          </p:cNvPr>
          <p:cNvSpPr/>
          <p:nvPr/>
        </p:nvSpPr>
        <p:spPr>
          <a:xfrm>
            <a:off x="3528293" y="1211259"/>
            <a:ext cx="560363" cy="15417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842DB07-723C-DF39-924F-C5E90FBB9BF9}"/>
              </a:ext>
            </a:extLst>
          </p:cNvPr>
          <p:cNvCxnSpPr>
            <a:cxnSpLocks/>
          </p:cNvCxnSpPr>
          <p:nvPr/>
        </p:nvCxnSpPr>
        <p:spPr>
          <a:xfrm>
            <a:off x="3528293" y="1230344"/>
            <a:ext cx="0" cy="5227511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1A0BA45-6477-36C4-B0FD-1151726AF0E7}"/>
              </a:ext>
            </a:extLst>
          </p:cNvPr>
          <p:cNvCxnSpPr>
            <a:cxnSpLocks/>
          </p:cNvCxnSpPr>
          <p:nvPr/>
        </p:nvCxnSpPr>
        <p:spPr>
          <a:xfrm>
            <a:off x="2290713" y="6507055"/>
            <a:ext cx="1276858" cy="0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13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463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Brown, Thackery I</dc:creator>
  <cp:lastModifiedBy>Brown, Thackery I</cp:lastModifiedBy>
  <cp:revision>9</cp:revision>
  <dcterms:created xsi:type="dcterms:W3CDTF">2025-04-28T15:47:56Z</dcterms:created>
  <dcterms:modified xsi:type="dcterms:W3CDTF">2025-05-15T15:26:28Z</dcterms:modified>
</cp:coreProperties>
</file>