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</p:sldMasterIdLst>
  <p:notesMasterIdLst>
    <p:notesMasterId r:id="rId10"/>
  </p:notesMasterIdLst>
  <p:handoutMasterIdLst>
    <p:handoutMasterId r:id="rId11"/>
  </p:handoutMasterIdLst>
  <p:sldIdLst>
    <p:sldId id="258" r:id="rId4"/>
    <p:sldId id="256" r:id="rId5"/>
    <p:sldId id="259" r:id="rId6"/>
    <p:sldId id="262" r:id="rId7"/>
    <p:sldId id="291" r:id="rId8"/>
    <p:sldId id="271" r:id="rId9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4" userDrawn="1">
          <p15:clr>
            <a:srgbClr val="A4A3A4"/>
          </p15:clr>
        </p15:guide>
        <p15:guide id="2" pos="38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-954" y="-432"/>
      </p:cViewPr>
      <p:guideLst>
        <p:guide orient="horz" pos="2164"/>
        <p:guide pos="388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gs" Target="tags/tag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0E24A6A-75B2-4955-B1D4-FFAE422C7C03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A625503-1123-4853-A594-8A8BC05746C2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2D814-B038-435C-99A2-BB4C0BEF8B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E565-FD37-4B1D-AB66-7E1963B3AB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hf sldNum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490B74AF-8A2F-4B5A-B1BA-AC88C97C2B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zh-CN" altLang="en-US" smtClean="0"/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65031" y="3367444"/>
            <a:ext cx="453650" cy="137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  <a:endParaRPr lang="en-US" altLang="zh-CN" sz="100">
              <a:solidFill>
                <a:schemeClr val="tx1">
                  <a:alpha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8"/>
          <p:cNvSpPr txBox="1"/>
          <p:nvPr/>
        </p:nvSpPr>
        <p:spPr>
          <a:xfrm>
            <a:off x="7509627" y="2215277"/>
            <a:ext cx="540060" cy="137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  <a:endParaRPr lang="en-US" altLang="zh-CN" sz="100">
              <a:solidFill>
                <a:schemeClr val="tx1">
                  <a:alpha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lIns="91440" tIns="45720" rIns="91440" bIns="45720" anchor="ctr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/>
              </a:defRPr>
            </a:lvl1pPr>
            <a:lvl2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Wingdings" panose="05000000000000000000"/>
              </a:defRPr>
            </a:lvl2pPr>
            <a:lvl3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Wingdings" panose="05000000000000000000"/>
              </a:defRPr>
            </a:lvl3pPr>
            <a:lvl4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Wingdings" panose="05000000000000000000"/>
              </a:defRPr>
            </a:lvl4pPr>
            <a:lvl5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Wingdings" panose="05000000000000000000"/>
              </a:defRPr>
            </a:lvl5pPr>
            <a:lvl6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Wingdings" panose="05000000000000000000"/>
              </a:defRPr>
            </a:lvl6pPr>
            <a:lvl7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Wingdings" panose="05000000000000000000"/>
              </a:defRPr>
            </a:lvl7pPr>
            <a:lvl8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Wingdings" panose="05000000000000000000"/>
              </a:defRPr>
            </a:lvl8pPr>
            <a:lvl9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Wingdings" panose="05000000000000000000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单击此处编辑母版标题样式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2"/>
          <p:cNvSpPr txBox="1"/>
          <p:nvPr/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lIns="91440" tIns="45720" rIns="91440" bIns="45720"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24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1pPr>
            <a:lvl2pPr marL="4572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20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2pPr>
            <a:lvl3pPr marL="9144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18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3pPr>
            <a:lvl4pPr marL="13716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16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4pPr>
            <a:lvl5pPr marL="18288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16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5pPr>
            <a:lvl6pPr marL="22860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16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6pPr>
            <a:lvl7pPr marL="27432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16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7pPr>
            <a:lvl8pPr marL="32004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16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8pPr>
            <a:lvl9pPr marL="36576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16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9pPr>
          </a:lstStyle>
          <a:p>
            <a:pPr lv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单击此处编辑母版文本样式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3"/>
          <p:cNvSpPr txBox="1"/>
          <p:nvPr/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lIns="91440" tIns="45720" rIns="91440" bIns="45720"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2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24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20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5pPr>
            <a:lvl6pPr marL="25146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6pPr>
            <a:lvl7pPr marL="2971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7pPr>
            <a:lvl8pPr marL="3429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8pPr>
            <a:lvl9pPr marL="3886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9pPr>
          </a:lstStyle>
          <a:p>
            <a:pPr lv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单击此处编辑母版文本样式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4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1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2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9B957CC-A438-4D82-B305-2291493474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hf sldNum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2D814-B038-435C-99A2-BB4C0BEF8B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E565-FD37-4B1D-AB66-7E1963B3AB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hf sldNum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292D814-B038-435C-99A2-BB4C0BEF8BF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FF7E565-FD37-4B1D-AB66-7E1963B3AB3B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/>
  <p:hf sldNum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圆: 空心 3"/>
          <p:cNvSpPr/>
          <p:nvPr/>
        </p:nvSpPr>
        <p:spPr>
          <a:xfrm rot="1205758">
            <a:off x="9196822" y="3527915"/>
            <a:ext cx="2386538" cy="2398837"/>
          </a:xfrm>
          <a:prstGeom prst="donut">
            <a:avLst>
              <a:gd name="adj" fmla="val 4808"/>
            </a:avLst>
          </a:prstGeom>
          <a:pattFill prst="ltHorz">
            <a:fgClr>
              <a:schemeClr val="bg1"/>
            </a:fgClr>
            <a:bgClr>
              <a:srgbClr val="02137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思源宋体 CN Heavy" pitchFamily="18" charset="-122"/>
              <a:ea typeface="思源宋体 CN Heavy" pitchFamily="18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27864" y="2361137"/>
            <a:ext cx="6494964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9600" dirty="0">
                <a:gradFill flip="none" rotWithShape="1">
                  <a:gsLst>
                    <a:gs pos="0">
                      <a:srgbClr val="797892">
                        <a:alpha val="28000"/>
                      </a:srgbClr>
                    </a:gs>
                    <a:gs pos="44000">
                      <a:srgbClr val="E1E2EB"/>
                    </a:gs>
                    <a:gs pos="77000">
                      <a:schemeClr val="bg1"/>
                    </a:gs>
                  </a:gsLst>
                  <a:lin ang="16200000" scaled="1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思源宋体 CN Heavy" pitchFamily="18" charset="-122"/>
                <a:ea typeface="思源宋体 CN Heavy" pitchFamily="18" charset="-122"/>
              </a:rPr>
              <a:t>数独求解器</a:t>
            </a:r>
            <a:endParaRPr lang="zh-CN" altLang="en-US" sz="9600" dirty="0">
              <a:gradFill flip="none" rotWithShape="1">
                <a:gsLst>
                  <a:gs pos="0">
                    <a:srgbClr val="797892">
                      <a:alpha val="28000"/>
                    </a:srgbClr>
                  </a:gs>
                  <a:gs pos="44000">
                    <a:srgbClr val="E1E2EB"/>
                  </a:gs>
                  <a:gs pos="77000">
                    <a:schemeClr val="bg1"/>
                  </a:gs>
                </a:gsLst>
                <a:lin ang="16200000" scaled="1"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思源宋体 CN Heavy" pitchFamily="18" charset="-122"/>
              <a:ea typeface="思源宋体 CN Heavy" pitchFamily="18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-1" y="0"/>
            <a:ext cx="12193525" cy="6872990"/>
          </a:xfrm>
          <a:prstGeom prst="rect">
            <a:avLst/>
          </a:prstGeom>
        </p:spPr>
      </p:pic>
      <p:sp>
        <p:nvSpPr>
          <p:cNvPr id="6" name="圆: 空心 5"/>
          <p:cNvSpPr/>
          <p:nvPr/>
        </p:nvSpPr>
        <p:spPr>
          <a:xfrm rot="1205758">
            <a:off x="1268827" y="1104493"/>
            <a:ext cx="2763624" cy="4649016"/>
          </a:xfrm>
          <a:prstGeom prst="donut">
            <a:avLst>
              <a:gd name="adj" fmla="val 3552"/>
            </a:avLst>
          </a:prstGeom>
          <a:pattFill prst="ltHorz">
            <a:fgClr>
              <a:schemeClr val="bg1"/>
            </a:fgClr>
            <a:bgClr>
              <a:srgbClr val="02137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582118" y="2767280"/>
            <a:ext cx="6135849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7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钉钉进步体" panose="00020600040101010101" pitchFamily="18" charset="-122"/>
                <a:ea typeface="钉钉进步体" panose="00020600040101010101" pitchFamily="18" charset="-122"/>
              </a:defRPr>
            </a:lvl1pPr>
          </a:lstStyle>
          <a:p>
            <a:r>
              <a:rPr lang="zh-CN" altLang="en-US" dirty="0">
                <a:latin typeface="思源宋体 CN Heavy" pitchFamily="18" charset="-122"/>
                <a:ea typeface="思源宋体 CN Heavy" pitchFamily="18" charset="-122"/>
              </a:rPr>
              <a:t>功能介绍</a:t>
            </a:r>
            <a:endParaRPr lang="zh-CN" altLang="en-US" dirty="0">
              <a:latin typeface="思源宋体 CN Heavy" pitchFamily="18" charset="-122"/>
              <a:ea typeface="思源宋体 CN Heavy" pitchFamily="18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95195" y="2253894"/>
            <a:ext cx="197682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500" i="1" dirty="0">
                <a:gradFill flip="none" rotWithShape="1">
                  <a:gsLst>
                    <a:gs pos="0">
                      <a:srgbClr val="797892">
                        <a:alpha val="28000"/>
                      </a:srgbClr>
                    </a:gs>
                    <a:gs pos="44000">
                      <a:srgbClr val="E1E2EB"/>
                    </a:gs>
                    <a:gs pos="77000">
                      <a:schemeClr val="bg1"/>
                    </a:gs>
                  </a:gsLst>
                  <a:lin ang="16200000" scaled="1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思源宋体 CN Heavy" pitchFamily="18" charset="-122"/>
                <a:ea typeface="思源宋体 CN Heavy" pitchFamily="18" charset="-122"/>
              </a:rPr>
              <a:t>01</a:t>
            </a:r>
            <a:endParaRPr lang="zh-CN" altLang="en-US" sz="11500" i="1" dirty="0">
              <a:gradFill flip="none" rotWithShape="1">
                <a:gsLst>
                  <a:gs pos="0">
                    <a:srgbClr val="797892">
                      <a:alpha val="28000"/>
                    </a:srgbClr>
                  </a:gs>
                  <a:gs pos="44000">
                    <a:srgbClr val="E1E2EB"/>
                  </a:gs>
                  <a:gs pos="77000">
                    <a:schemeClr val="bg1"/>
                  </a:gs>
                </a:gsLst>
                <a:lin ang="16200000" scaled="1"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思源宋体 CN Heavy" pitchFamily="18" charset="-122"/>
              <a:ea typeface="思源宋体 CN Heavy" pitchFamily="18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email"/>
          <a:srcRect/>
          <a:stretch>
            <a:fillRect/>
          </a:stretch>
        </p:blipFill>
        <p:spPr>
          <a:xfrm>
            <a:off x="0" y="0"/>
            <a:ext cx="12192000" cy="6872990"/>
          </a:xfrm>
          <a:prstGeom prst="rect">
            <a:avLst/>
          </a:prstGeom>
        </p:spPr>
      </p:pic>
      <p:sp>
        <p:nvSpPr>
          <p:cNvPr id="3" name="矩形: 圆角 2"/>
          <p:cNvSpPr/>
          <p:nvPr/>
        </p:nvSpPr>
        <p:spPr>
          <a:xfrm>
            <a:off x="464695" y="764498"/>
            <a:ext cx="11257613" cy="5816183"/>
          </a:xfrm>
          <a:prstGeom prst="roundRect">
            <a:avLst>
              <a:gd name="adj" fmla="val 12028"/>
            </a:avLst>
          </a:prstGeom>
          <a:solidFill>
            <a:srgbClr val="00043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64695" y="128134"/>
            <a:ext cx="3069517" cy="583565"/>
            <a:chOff x="308162" y="53184"/>
            <a:chExt cx="3069517" cy="583565"/>
          </a:xfrm>
        </p:grpSpPr>
        <p:sp>
          <p:nvSpPr>
            <p:cNvPr id="4" name="文本框 3"/>
            <p:cNvSpPr txBox="1"/>
            <p:nvPr/>
          </p:nvSpPr>
          <p:spPr>
            <a:xfrm>
              <a:off x="756399" y="53184"/>
              <a:ext cx="2621280" cy="5835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dist"/>
              <a:r>
                <a:rPr lang="zh-CN" sz="3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宋体 CN Heavy" pitchFamily="18" charset="-122"/>
                  <a:ea typeface="思源宋体 CN Heavy" pitchFamily="18" charset="-122"/>
                </a:rPr>
                <a:t>主要功能模块</a:t>
              </a:r>
              <a:endParaRPr lang="zh-C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宋体 CN Heavy" pitchFamily="18" charset="-122"/>
                <a:ea typeface="思源宋体 CN Heavy" pitchFamily="18" charset="-122"/>
              </a:endParaRPr>
            </a:p>
          </p:txBody>
        </p:sp>
        <p:sp>
          <p:nvSpPr>
            <p:cNvPr id="5" name="圆: 空心 4"/>
            <p:cNvSpPr/>
            <p:nvPr/>
          </p:nvSpPr>
          <p:spPr>
            <a:xfrm>
              <a:off x="308162" y="203231"/>
              <a:ext cx="313066" cy="313066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>
          <a:xfrm>
            <a:off x="7365792" y="1618289"/>
            <a:ext cx="3882454" cy="4156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40460" y="1570990"/>
            <a:ext cx="6170930" cy="4203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、数独求解器：回溯算法</a:t>
            </a:r>
            <a:endParaRPr lang="zh-CN" altLang="en-US" sz="24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、生成数独谜题：不同难度划分</a:t>
            </a:r>
            <a:endParaRPr lang="zh-CN" altLang="en-US" sz="24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4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、游玩功能：检查与提示</a:t>
            </a:r>
            <a:endParaRPr lang="zh-CN" altLang="en-US" sz="24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、识别数独问题的图像：利用</a:t>
            </a:r>
            <a:r>
              <a:rPr lang="en-US" altLang="zh-CN" sz="2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OpenCV</a:t>
            </a:r>
            <a:r>
              <a:rPr lang="zh-CN" altLang="en-US" sz="2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sz="2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Tesseract OCR</a:t>
            </a:r>
            <a:endParaRPr lang="en-US" altLang="zh-CN" sz="24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、图形用户界面：利用</a:t>
            </a:r>
            <a:r>
              <a:rPr lang="en-US" altLang="zh-CN" sz="2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Tkinker</a:t>
            </a:r>
            <a:r>
              <a:rPr lang="zh-CN" altLang="en-US" sz="2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，实现用户与求解器之间的交互</a:t>
            </a:r>
            <a:endParaRPr lang="zh-CN" altLang="en-US" sz="24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-1" y="0"/>
            <a:ext cx="12193525" cy="6872990"/>
          </a:xfrm>
          <a:prstGeom prst="rect">
            <a:avLst/>
          </a:prstGeom>
        </p:spPr>
      </p:pic>
      <p:sp>
        <p:nvSpPr>
          <p:cNvPr id="6" name="圆: 空心 5"/>
          <p:cNvSpPr/>
          <p:nvPr/>
        </p:nvSpPr>
        <p:spPr>
          <a:xfrm rot="1205758">
            <a:off x="1268827" y="1104493"/>
            <a:ext cx="2763624" cy="4649016"/>
          </a:xfrm>
          <a:prstGeom prst="donut">
            <a:avLst>
              <a:gd name="adj" fmla="val 3552"/>
            </a:avLst>
          </a:prstGeom>
          <a:pattFill prst="ltHorz">
            <a:fgClr>
              <a:schemeClr val="bg1"/>
            </a:fgClr>
            <a:bgClr>
              <a:srgbClr val="02137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582118" y="2767280"/>
            <a:ext cx="6135849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7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钉钉进步体" panose="00020600040101010101" pitchFamily="18" charset="-122"/>
                <a:ea typeface="钉钉进步体" panose="00020600040101010101" pitchFamily="18" charset="-122"/>
              </a:defRPr>
            </a:lvl1pPr>
          </a:lstStyle>
          <a:p>
            <a:r>
              <a:rPr lang="zh-CN" altLang="en-US" dirty="0">
                <a:latin typeface="思源宋体 CN Heavy" pitchFamily="18" charset="-122"/>
                <a:ea typeface="思源宋体 CN Heavy" pitchFamily="18" charset="-122"/>
              </a:rPr>
              <a:t>代码解析</a:t>
            </a:r>
            <a:endParaRPr lang="zh-CN" altLang="en-US" dirty="0">
              <a:latin typeface="思源宋体 CN Heavy" pitchFamily="18" charset="-122"/>
              <a:ea typeface="思源宋体 CN Heavy" pitchFamily="18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37431" y="2283874"/>
            <a:ext cx="197682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11500" i="1">
                <a:gradFill flip="none" rotWithShape="1">
                  <a:gsLst>
                    <a:gs pos="0">
                      <a:srgbClr val="797892">
                        <a:alpha val="28000"/>
                      </a:srgbClr>
                    </a:gs>
                    <a:gs pos="44000">
                      <a:srgbClr val="E1E2EB"/>
                    </a:gs>
                    <a:gs pos="77000">
                      <a:schemeClr val="bg1"/>
                    </a:gs>
                  </a:gsLst>
                  <a:lin ang="16200000" scaled="1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钉钉进步体" panose="00020600040101010101" pitchFamily="18" charset="-122"/>
                <a:ea typeface="钉钉进步体" panose="00020600040101010101" pitchFamily="18" charset="-122"/>
              </a:defRPr>
            </a:lvl1pPr>
          </a:lstStyle>
          <a:p>
            <a:r>
              <a:rPr lang="en-US" altLang="zh-CN" dirty="0">
                <a:latin typeface="思源宋体 CN Heavy" pitchFamily="18" charset="-122"/>
                <a:ea typeface="思源宋体 CN Heavy" pitchFamily="18" charset="-122"/>
              </a:rPr>
              <a:t>02</a:t>
            </a:r>
            <a:endParaRPr lang="zh-CN" altLang="en-US" dirty="0">
              <a:latin typeface="思源宋体 CN Heavy" pitchFamily="18" charset="-122"/>
              <a:ea typeface="思源宋体 CN Heavy" pitchFamily="18" charset="-122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email"/>
          <a:srcRect/>
          <a:stretch>
            <a:fillRect/>
          </a:stretch>
        </p:blipFill>
        <p:spPr>
          <a:xfrm>
            <a:off x="0" y="0"/>
            <a:ext cx="12192000" cy="6872990"/>
          </a:xfrm>
          <a:prstGeom prst="rect">
            <a:avLst/>
          </a:prstGeom>
        </p:spPr>
      </p:pic>
      <p:sp>
        <p:nvSpPr>
          <p:cNvPr id="3" name="矩形: 圆角 2"/>
          <p:cNvSpPr/>
          <p:nvPr/>
        </p:nvSpPr>
        <p:spPr>
          <a:xfrm>
            <a:off x="464695" y="764498"/>
            <a:ext cx="11257613" cy="5816183"/>
          </a:xfrm>
          <a:prstGeom prst="roundRect">
            <a:avLst>
              <a:gd name="adj" fmla="val 12028"/>
            </a:avLst>
          </a:prstGeom>
          <a:solidFill>
            <a:srgbClr val="00043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64695" y="128134"/>
            <a:ext cx="2663117" cy="583565"/>
            <a:chOff x="308162" y="53184"/>
            <a:chExt cx="2663117" cy="583565"/>
          </a:xfrm>
        </p:grpSpPr>
        <p:sp>
          <p:nvSpPr>
            <p:cNvPr id="4" name="文本框 3"/>
            <p:cNvSpPr txBox="1"/>
            <p:nvPr/>
          </p:nvSpPr>
          <p:spPr>
            <a:xfrm>
              <a:off x="1162799" y="53184"/>
              <a:ext cx="1808480" cy="5835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dist"/>
              <a:r>
                <a:rPr lang="zh-CN" sz="3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宋体 CN Heavy" pitchFamily="18" charset="-122"/>
                  <a:ea typeface="思源宋体 CN Heavy" pitchFamily="18" charset="-122"/>
                </a:rPr>
                <a:t>代码解析</a:t>
              </a:r>
              <a:endParaRPr lang="zh-C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宋体 CN Heavy" pitchFamily="18" charset="-122"/>
                <a:ea typeface="思源宋体 CN Heavy" pitchFamily="18" charset="-122"/>
              </a:endParaRPr>
            </a:p>
          </p:txBody>
        </p:sp>
        <p:sp>
          <p:nvSpPr>
            <p:cNvPr id="5" name="圆: 空心 4"/>
            <p:cNvSpPr/>
            <p:nvPr/>
          </p:nvSpPr>
          <p:spPr>
            <a:xfrm>
              <a:off x="308162" y="203231"/>
              <a:ext cx="313066" cy="313066"/>
            </a:xfrm>
            <a:prstGeom prst="don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057275" y="1322070"/>
            <a:ext cx="9958705" cy="47015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、导入和依赖项</a:t>
            </a:r>
            <a:endParaRPr lang="zh-CN" altLang="en-US" sz="2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en-US" sz="2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2、数独求解器</a:t>
            </a:r>
            <a:endParaRPr lang="zh-CN" altLang="en-US" sz="2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回溯算法：尝试用有效数字填充空单元格。如果到达死胡同，就回溯并尝试不同的数字</a:t>
            </a:r>
            <a:endParaRPr lang="zh-CN" altLang="en-US" sz="2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3、生成数独谜题：</a:t>
            </a:r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随机生成数字后，再挖空格子。不同难度划分。专家难度运用加权策略，三阶段挖空提升难度。</a:t>
            </a:r>
            <a:endParaRPr lang="zh-CN" altLang="en-US" sz="2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en-US" sz="2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图形用户界面：</a:t>
            </a:r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Tkinker</a:t>
            </a:r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</a:t>
            </a:r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Python</a:t>
            </a:r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的标准</a:t>
            </a:r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GUI</a:t>
            </a:r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（图形用户界面）库</a:t>
            </a:r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</a:t>
            </a:r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按钮，显示等内容，主要调用函数实现</a:t>
            </a:r>
            <a:endParaRPr lang="zh-CN" altLang="en-US" sz="2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en-US" sz="2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、游玩功能：核心代码：</a:t>
            </a:r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检查（</a:t>
            </a:r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553</a:t>
            </a:r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行）</a:t>
            </a:r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</a:t>
            </a:r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提示（</a:t>
            </a:r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782</a:t>
            </a:r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行）</a:t>
            </a:r>
            <a:endParaRPr lang="zh-CN" altLang="en-US" sz="2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en-US" sz="2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6</a:t>
            </a:r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、图像识别（</a:t>
            </a:r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843</a:t>
            </a:r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行）：预处理，识别轮廓，透视变换（角度问题），转换为灰度图，</a:t>
            </a:r>
            <a:endParaRPr lang="zh-CN" altLang="en-US" sz="2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Tesseract OCR </a:t>
            </a:r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提取单元格数字</a:t>
            </a:r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zh-CN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检查是否有解（</a:t>
            </a:r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528</a:t>
            </a:r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行）</a:t>
            </a:r>
            <a:endParaRPr lang="zh-CN" altLang="en-US" sz="20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0" y="0"/>
            <a:ext cx="12192000" cy="6872990"/>
          </a:xfrm>
          <a:prstGeom prst="rect">
            <a:avLst/>
          </a:prstGeom>
        </p:spPr>
      </p:pic>
      <p:sp>
        <p:nvSpPr>
          <p:cNvPr id="4" name="圆: 空心 3"/>
          <p:cNvSpPr/>
          <p:nvPr/>
        </p:nvSpPr>
        <p:spPr>
          <a:xfrm rot="1205758">
            <a:off x="9196822" y="3527915"/>
            <a:ext cx="2386538" cy="2398837"/>
          </a:xfrm>
          <a:prstGeom prst="donut">
            <a:avLst>
              <a:gd name="adj" fmla="val 4808"/>
            </a:avLst>
          </a:prstGeom>
          <a:pattFill prst="ltHorz">
            <a:fgClr>
              <a:schemeClr val="bg1"/>
            </a:fgClr>
            <a:bgClr>
              <a:srgbClr val="02137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思源宋体 CN Heavy" pitchFamily="18" charset="-122"/>
              <a:ea typeface="思源宋体 CN Heavy" pitchFamily="18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27864" y="2361137"/>
            <a:ext cx="64949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9600" dirty="0">
                <a:gradFill flip="none" rotWithShape="1">
                  <a:gsLst>
                    <a:gs pos="0">
                      <a:srgbClr val="797892">
                        <a:alpha val="28000"/>
                      </a:srgbClr>
                    </a:gs>
                    <a:gs pos="44000">
                      <a:srgbClr val="E1E2EB"/>
                    </a:gs>
                    <a:gs pos="77000">
                      <a:schemeClr val="bg1"/>
                    </a:gs>
                  </a:gsLst>
                  <a:lin ang="16200000" scaled="1"/>
                </a:gra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思源宋体 CN Heavy" pitchFamily="18" charset="-122"/>
                <a:ea typeface="思源宋体 CN Heavy" pitchFamily="18" charset="-122"/>
              </a:rPr>
              <a:t>THANKS</a:t>
            </a:r>
            <a:endParaRPr lang="zh-CN" altLang="en-US" sz="9600" dirty="0">
              <a:gradFill flip="none" rotWithShape="1">
                <a:gsLst>
                  <a:gs pos="0">
                    <a:srgbClr val="797892">
                      <a:alpha val="28000"/>
                    </a:srgbClr>
                  </a:gs>
                  <a:gs pos="44000">
                    <a:srgbClr val="E1E2EB"/>
                  </a:gs>
                  <a:gs pos="77000">
                    <a:schemeClr val="bg1"/>
                  </a:gs>
                </a:gsLst>
                <a:lin ang="16200000" scaled="1"/>
              </a:gra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思源宋体 CN Heavy" pitchFamily="18" charset="-122"/>
              <a:ea typeface="思源宋体 CN Heavy" pitchFamily="18" charset="-122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AS_NET" val="4.0.30319.42000"/>
  <p:tag name="AS_OS" val="Microsoft Windows NT 6.1.7601 Service Pack 1"/>
  <p:tag name="AS_RELEASE_DATE" val="2022.11.14"/>
  <p:tag name="AS_TITLE" val="Aspose.Slides for .NET 4.0 Client Profile"/>
  <p:tag name="AS_VERSION" val="22.11"/>
  <p:tag name="COMMONDATA" val="eyJjb3VudCI6MSwiaGRpZCI6IjUxOWZjYjJjMDJhZDNkZGE3ZjhhYTkyMmEyOGZhY2IzIiwidXNlckNvdW50IjoxfQ=="/>
  <p:tag name="KSO_WPP_MARK_KEY" val="1aea2e50-1d60-47b7-b613-de1b3c07cf6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"/>
        <a:ea typeface="等线"/>
        <a:cs typeface="Arial"/>
        <a:font script="Jpan" typeface="游ゴシック Light"/>
        <a:font script="Hang" typeface="맑은 고딕"/>
        <a:font script="Hans" typeface="等线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等线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，www.1ppt.com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宋体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宋体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"/>
        <a:ea typeface="等线"/>
        <a:cs typeface="Arial"/>
        <a:font script="Jpan" typeface="游ゴシック Light"/>
        <a:font script="Hang" typeface="맑은 고딕"/>
        <a:font script="Hans" typeface="等线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等线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等线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等线"/>
        <a:cs typeface="Arial"/>
        <a:font script="Jpan" typeface="ＭＳ Ｐ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</Template>
  <TotalTime>0</TotalTime>
  <Words>406</Words>
  <Application>WPS 演示</Application>
  <PresentationFormat>自定义</PresentationFormat>
  <Paragraphs>40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Wingdings</vt:lpstr>
      <vt:lpstr>Arial</vt:lpstr>
      <vt:lpstr>思源宋体 CN Heavy</vt:lpstr>
      <vt:lpstr>钉钉进步体</vt:lpstr>
      <vt:lpstr>Arial Unicode MS</vt:lpstr>
      <vt:lpstr>第一PPT，www.1ppt.com</vt:lpstr>
      <vt:lpstr>第一PPT，www.1ppt.com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赛博朋克</dc:title>
  <dc:creator>第一PPT</dc:creator>
  <cp:keywords>www.1ppt.com</cp:keywords>
  <dc:description>www.1ppt.com</dc:description>
  <cp:lastModifiedBy>26257</cp:lastModifiedBy>
  <cp:revision>38</cp:revision>
  <dcterms:created xsi:type="dcterms:W3CDTF">2021-12-06T01:14:00Z</dcterms:created>
  <dcterms:modified xsi:type="dcterms:W3CDTF">2025-07-11T06:35:40Z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FB37E8DAD1C642B1944D96BFF9821B00</vt:lpwstr>
  </property>
  <property fmtid="{D5CDD505-2E9C-101B-9397-08002B2CF9AE}" pid="3" name="KSOProductBuildVer">
    <vt:lpwstr>2052-12.1.0.22175</vt:lpwstr>
  </property>
  <property fmtid="{D5CDD505-2E9C-101B-9397-08002B2CF9AE}" pid="4" name="KSOTemplateUUID">
    <vt:lpwstr>v1.0_mb_UwFtJI0x9fn5fTbpE8tcWw==</vt:lpwstr>
  </property>
</Properties>
</file>