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Assistant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ssistant-bold.fntdata"/><Relationship Id="rId27" Type="http://schemas.openxmlformats.org/officeDocument/2006/relationships/font" Target="fonts/Assistan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d1674b9a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d1674b9a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d1674b9a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d1674b9a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d1674b9a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9d1674b9a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d1674b9a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d1674b9a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d1674b9a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9d1674b9a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d1674b9a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d1674b9a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9d1674b9a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9d1674b9a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d1674b9a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d1674b9a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9d1674b9a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9d1674b9a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d1674b9a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d1674b9a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d1674b9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d1674b9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d1674b9a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d1674b9a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9d1674b9a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9d1674b9a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d1674b9a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d1674b9a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d1674b9a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d1674b9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d1674b9a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d1674b9a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d1674b9a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d1674b9a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d1674b9a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d1674b9a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4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/>
          <p:nvPr>
            <p:ph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3" name="Google Shape;123;p20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24" name="Google Shape;124;p2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20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27" name="Google Shape;127;p20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Google Shape;51;p7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55" name="Google Shape;55;p7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7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i="0" sz="2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3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22.jp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311700" y="860475"/>
            <a:ext cx="51606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" sz="4280">
                <a:latin typeface="Arial"/>
                <a:ea typeface="Arial"/>
                <a:cs typeface="Arial"/>
                <a:sym typeface="Arial"/>
              </a:rPr>
              <a:t>Football(Soccer) Analytics Project</a:t>
            </a:r>
            <a:endParaRPr sz="42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311700" y="2271975"/>
            <a:ext cx="41454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3414"/>
              <a:buNone/>
            </a:pPr>
            <a:r>
              <a:rPr lang="en" sz="4415"/>
              <a:t>Merging the Thrill of Soccer with the Precision of Data Analytics</a:t>
            </a:r>
            <a:endParaRPr sz="491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406075" y="2774800"/>
            <a:ext cx="35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Elizabeth Adomako Boamah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Data Analytics(Fall 2023)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850" y="271350"/>
            <a:ext cx="3911725" cy="3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 Analysis</a:t>
            </a:r>
            <a:endParaRPr/>
          </a:p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23" name="Google Shape;223;p30"/>
          <p:cNvGrpSpPr/>
          <p:nvPr/>
        </p:nvGrpSpPr>
        <p:grpSpPr>
          <a:xfrm rot="2700000">
            <a:off x="449155" y="1588188"/>
            <a:ext cx="974676" cy="792284"/>
            <a:chOff x="919500" y="1916075"/>
            <a:chExt cx="1067700" cy="867900"/>
          </a:xfrm>
        </p:grpSpPr>
        <p:sp>
          <p:nvSpPr>
            <p:cNvPr id="224" name="Google Shape;224;p3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2070" y="2865501"/>
            <a:ext cx="423473" cy="4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Performance Analysis - </a:t>
            </a:r>
            <a:r>
              <a:rPr lang="en"/>
              <a:t>Methodology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Analyzing Player Performance</a:t>
            </a:r>
            <a:r>
              <a:rPr lang="en"/>
              <a:t>: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Machine learning 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Utilization of machine learning techniques </a:t>
            </a:r>
            <a:r>
              <a:rPr lang="en"/>
              <a:t>like Linear</a:t>
            </a:r>
            <a:r>
              <a:rPr lang="en"/>
              <a:t> Regression, and Random Forest to predict overall player ratings(</a:t>
            </a:r>
            <a:r>
              <a:rPr lang="en"/>
              <a:t>Goalkeepers</a:t>
            </a:r>
            <a:r>
              <a:rPr lang="en"/>
              <a:t> and </a:t>
            </a:r>
            <a:r>
              <a:rPr lang="en"/>
              <a:t>Outfield</a:t>
            </a:r>
            <a:r>
              <a:rPr lang="en"/>
              <a:t> players).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Data Processing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Cleaning the preprocessing the data, including handling missing values and </a:t>
            </a:r>
            <a:r>
              <a:rPr lang="en"/>
              <a:t>feature selection for model accuracy.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Feature Analysis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Identification of key features from player attributes dataset such as,  dribbling, reaction, crossing, finishing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Train Data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was divided into test and training data set (20 to 80).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Google Shape;234;p31"/>
          <p:cNvGrpSpPr/>
          <p:nvPr/>
        </p:nvGrpSpPr>
        <p:grpSpPr>
          <a:xfrm flipH="1">
            <a:off x="7458728" y="3881222"/>
            <a:ext cx="1007894" cy="1007892"/>
            <a:chOff x="4185575" y="3320360"/>
            <a:chExt cx="1104178" cy="1104176"/>
          </a:xfrm>
        </p:grpSpPr>
        <p:sp>
          <p:nvSpPr>
            <p:cNvPr id="235" name="Google Shape;235;p31"/>
            <p:cNvSpPr/>
            <p:nvPr/>
          </p:nvSpPr>
          <p:spPr>
            <a:xfrm>
              <a:off x="4185575" y="3421936"/>
              <a:ext cx="1002600" cy="10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4287153" y="3320360"/>
              <a:ext cx="1002600" cy="10026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2375" y="1001407"/>
            <a:ext cx="423473" cy="4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the Data - </a:t>
            </a:r>
            <a:r>
              <a:rPr lang="en"/>
              <a:t>Goalkeepers vs Outfield Players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53675" y="915550"/>
            <a:ext cx="44367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Bar Chart Description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Goalkeepers score higher in </a:t>
            </a:r>
            <a:r>
              <a:rPr lang="en"/>
              <a:t>reflex</a:t>
            </a:r>
            <a:r>
              <a:rPr lang="en"/>
              <a:t>-oriented attributes whiles </a:t>
            </a:r>
            <a:r>
              <a:rPr lang="en"/>
              <a:t>outfield</a:t>
            </a:r>
            <a:r>
              <a:rPr lang="en"/>
              <a:t> players exhibit superior ratings in  control -related attributes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 txBox="1"/>
          <p:nvPr>
            <p:ph idx="2" type="body"/>
          </p:nvPr>
        </p:nvSpPr>
        <p:spPr>
          <a:xfrm>
            <a:off x="4651525" y="915600"/>
            <a:ext cx="41808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Radar Chart Description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Presents direct </a:t>
            </a:r>
            <a:r>
              <a:rPr lang="en"/>
              <a:t>comparison</a:t>
            </a:r>
            <a:r>
              <a:rPr lang="en"/>
              <a:t> in a </a:t>
            </a:r>
            <a:r>
              <a:rPr lang="en"/>
              <a:t>variety</a:t>
            </a:r>
            <a:r>
              <a:rPr lang="en"/>
              <a:t> of skills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5555"/>
            <a:ext cx="4490500" cy="2625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313" y="1587125"/>
            <a:ext cx="4109225" cy="3175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</a:t>
            </a:r>
            <a:r>
              <a:rPr lang="en"/>
              <a:t>Performance</a:t>
            </a:r>
            <a:r>
              <a:rPr lang="en"/>
              <a:t> Analysis - Key Insights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0" y="915600"/>
            <a:ext cx="4631100" cy="4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Model Performances of Goalkeepers  and  Outfield Players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How the model(RandomForest) performed in showing how player attributes impact overall ratings of players.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The baseline Model : simple model that predicts the mean rating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Linear Regression: measures the relationship between a dependent variable and more independent variables.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Random Forest: Combines multiple decision trees to improve prediction accuracy.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Insights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Random Forest  performs very well over the baseline and linear regression models.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The model is quite robust for predicting both outfield players and goalkeepers.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3"/>
          <p:cNvSpPr txBox="1"/>
          <p:nvPr>
            <p:ph idx="2" type="body"/>
          </p:nvPr>
        </p:nvSpPr>
        <p:spPr>
          <a:xfrm>
            <a:off x="4747100" y="915600"/>
            <a:ext cx="4273800" cy="3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Outfield players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Goalkeepers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00" y="3070725"/>
            <a:ext cx="4065951" cy="16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950" y="1256875"/>
            <a:ext cx="4022450" cy="15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Outcome Prediction - Methodology 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Model Selection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Applied Logistic Regression to solve the classification.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Feature Engineering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Created features such as head to head </a:t>
            </a:r>
            <a:r>
              <a:rPr lang="en"/>
              <a:t>performances</a:t>
            </a:r>
            <a:r>
              <a:rPr lang="en"/>
              <a:t>, player ratings, team performance, historical match results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 Preprocessing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Data was cleaned and preprocessed with categorical outcome encoded numerically to facticilate model training and evaluation.(i.e decide if the match results will be Home win(1) , Away win(2) or Draw(0))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r>
              <a:rPr lang="en"/>
              <a:t> Match Outcome - Results</a:t>
            </a:r>
            <a:endParaRPr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44725" y="915600"/>
            <a:ext cx="8787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Model Performance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model performance was accessed by the accuracy metrics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Confusion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Model Accuracy Illustrated.</a:t>
            </a:r>
            <a:endParaRPr/>
          </a:p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25" y="1645925"/>
            <a:ext cx="3890675" cy="15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 txBox="1"/>
          <p:nvPr/>
        </p:nvSpPr>
        <p:spPr>
          <a:xfrm>
            <a:off x="4226150" y="1699575"/>
            <a:ext cx="385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model predicted the match outcome with over 50% accuracy which is quite good  given how  unpredictable the nature of football is.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74" name="Google Shape;27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900" y="138975"/>
            <a:ext cx="1121525" cy="9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0000" y="2391275"/>
            <a:ext cx="3607599" cy="2752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5"/>
          <p:cNvSpPr txBox="1"/>
          <p:nvPr/>
        </p:nvSpPr>
        <p:spPr>
          <a:xfrm>
            <a:off x="438325" y="4007475"/>
            <a:ext cx="346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model is able effective predict home wins(1) as compared to the others. 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model outperforms a simplistic approach of always 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predicting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 a home win.(Not so good)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Betting Odds Analysis - Approach</a:t>
            </a:r>
            <a:endParaRPr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0120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78"/>
              <a:t>Understanding odds</a:t>
            </a:r>
            <a:endParaRPr sz="2078"/>
          </a:p>
          <a:p>
            <a:pPr indent="-30120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78"/>
              <a:t>Explored the relationship between betting odds and actual match outcomes.</a:t>
            </a:r>
            <a:endParaRPr sz="2078"/>
          </a:p>
          <a:p>
            <a:pPr indent="-30120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078"/>
              <a:t>Interpreting</a:t>
            </a:r>
            <a:r>
              <a:rPr lang="en" sz="2078"/>
              <a:t> how odds set by bookmarkers reflect the predicted likelihood of match results</a:t>
            </a:r>
            <a:endParaRPr sz="2078"/>
          </a:p>
          <a:p>
            <a:pPr indent="-30120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78"/>
              <a:t>Data Integration</a:t>
            </a:r>
            <a:endParaRPr sz="2078"/>
          </a:p>
          <a:p>
            <a:pPr indent="-30120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78"/>
              <a:t>Betting odds data from multiple bookmarkers were integrated in match results to analyse patterns.</a:t>
            </a:r>
            <a:endParaRPr sz="207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Analytical Techniques</a:t>
            </a:r>
            <a:endParaRPr sz="20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000"/>
              <a:t>Gradient Boosting classifier was used to enhance predictive accuracy by sequentially correcting errors from ensemble of decision trees..</a:t>
            </a:r>
            <a:endParaRPr sz="2000"/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25" y="1923975"/>
            <a:ext cx="6090975" cy="14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Betting Odds Analysis -Findings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311700" y="91560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Predictive Power of Odds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model is most confident in predicting home wins , as reflected by the narrow distribution </a:t>
            </a:r>
            <a:r>
              <a:rPr lang="en"/>
              <a:t>centered</a:t>
            </a:r>
            <a:r>
              <a:rPr lang="en"/>
              <a:t> around a higher mean </a:t>
            </a:r>
            <a:r>
              <a:rPr lang="en"/>
              <a:t>probability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697900" y="4707325"/>
            <a:ext cx="791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Predictions for draws are less confident  and away win predictions show variance.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1900"/>
            <a:ext cx="4210049" cy="270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525" y="1670975"/>
            <a:ext cx="4337549" cy="29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Through Challenges</a:t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Data Cleaning 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Joining</a:t>
            </a:r>
            <a:r>
              <a:rPr lang="en"/>
              <a:t> and merging different </a:t>
            </a:r>
            <a:r>
              <a:rPr lang="en"/>
              <a:t>data frames</a:t>
            </a:r>
            <a:r>
              <a:rPr lang="en"/>
              <a:t>  lead to long run times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Model </a:t>
            </a:r>
            <a:r>
              <a:rPr lang="en"/>
              <a:t>selection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to try different models as some worked better than others. Experimented with various models such as Linear Regression,  Support Vector Machines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Solutions Implemented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Careful data merging, dropping of missing values and  rigorous feature engineering</a:t>
            </a:r>
            <a:endParaRPr/>
          </a:p>
        </p:txBody>
      </p:sp>
      <p:sp>
        <p:nvSpPr>
          <p:cNvPr id="301" name="Google Shape;301;p3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4104" y="3879840"/>
            <a:ext cx="748807" cy="78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and The Way Forward</a:t>
            </a:r>
            <a:endParaRPr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Football Analytics equips teams, coaches  with tools for scouting and player assessment which ensure that talent </a:t>
            </a:r>
            <a:r>
              <a:rPr lang="en"/>
              <a:t>acquisition</a:t>
            </a:r>
            <a:r>
              <a:rPr lang="en"/>
              <a:t> is data-driven.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Betters and analyst gain an understanding of market trends and biases  which enable more successful bets( but luck counts a lot in Football!)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Further Research: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Incorporating </a:t>
            </a:r>
            <a:r>
              <a:rPr lang="en"/>
              <a:t>additional</a:t>
            </a:r>
            <a:r>
              <a:rPr lang="en"/>
              <a:t> data and also obtaining more recent datasets.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7589" y="2538925"/>
            <a:ext cx="1811075" cy="19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517" y="38334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1277800" y="0"/>
            <a:ext cx="34812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00" y="1264950"/>
            <a:ext cx="8086476" cy="34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Insights</a:t>
            </a:r>
            <a:endParaRPr/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89450" y="915600"/>
            <a:ext cx="8742900" cy="4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project  underscores the transformative potential of data analytics in football from elevating player performance to refining match outcome predictions.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 journey from a football fan to an analyst has been profound, blending  my love for the sport with the precision of data analytics for well informed insights.</a:t>
            </a:r>
            <a:endParaRPr/>
          </a:p>
        </p:txBody>
      </p:sp>
      <p:sp>
        <p:nvSpPr>
          <p:cNvPr id="318" name="Google Shape;318;p4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9" name="Google Shape;31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70" y="2804627"/>
            <a:ext cx="1580118" cy="1677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00" y="2804625"/>
            <a:ext cx="3578100" cy="21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311700" y="1261275"/>
            <a:ext cx="8100000" cy="19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 you to the all teachers…!!!   </a:t>
            </a:r>
            <a:endParaRPr/>
          </a:p>
        </p:txBody>
      </p:sp>
      <p:sp>
        <p:nvSpPr>
          <p:cNvPr id="326" name="Google Shape;326;p4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41"/>
          <p:cNvSpPr txBox="1"/>
          <p:nvPr/>
        </p:nvSpPr>
        <p:spPr>
          <a:xfrm>
            <a:off x="1502800" y="4141625"/>
            <a:ext cx="51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AnyQuestions?!!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28" name="Google Shape;32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067" y="4207870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42"/>
          <p:cNvSpPr txBox="1"/>
          <p:nvPr>
            <p:ph idx="4294967295" type="body"/>
          </p:nvPr>
        </p:nvSpPr>
        <p:spPr>
          <a:xfrm>
            <a:off x="1596900" y="2586975"/>
            <a:ext cx="57675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/>
              <a:t>Contact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Elizabeth Boamah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elizabeth.boamah@tum.de</a:t>
            </a:r>
            <a:endParaRPr sz="1400"/>
          </a:p>
        </p:txBody>
      </p:sp>
      <p:sp>
        <p:nvSpPr>
          <p:cNvPr id="335" name="Google Shape;335;p42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Thanks a lot!</a:t>
            </a:r>
            <a:endParaRPr/>
          </a:p>
        </p:txBody>
      </p:sp>
      <p:pic>
        <p:nvPicPr>
          <p:cNvPr id="336" name="Google Shape;33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4328" y="3413125"/>
            <a:ext cx="272571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4317" y="3082175"/>
            <a:ext cx="272571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6390700" y="1817625"/>
            <a:ext cx="277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Intersection of  Passion and Precision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3287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517"/>
              <a:t>In the </a:t>
            </a:r>
            <a:r>
              <a:rPr lang="en" sz="1517"/>
              <a:t>dynamic</a:t>
            </a:r>
            <a:r>
              <a:rPr lang="en" sz="1517"/>
              <a:t> </a:t>
            </a:r>
            <a:r>
              <a:rPr lang="en" sz="1517"/>
              <a:t>world of football, where passion reigns, data analytics brings a new dimension of precision.	</a:t>
            </a:r>
            <a:endParaRPr sz="1517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7"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Transforming the Beautiful Game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7497" lvl="1" marL="1371600" rtl="0" algn="l">
              <a:spcBef>
                <a:spcPts val="0"/>
              </a:spcBef>
              <a:spcAft>
                <a:spcPts val="0"/>
              </a:spcAft>
              <a:buSzPct val="85019"/>
              <a:buChar char="➢"/>
            </a:pPr>
            <a:r>
              <a:rPr lang="en" sz="1646"/>
              <a:t>Data Analytics reshapes football, offering new insights into player performances, match outcomes and so on, revolutionizing the game  we love.	</a:t>
            </a:r>
            <a:r>
              <a:rPr lang="en"/>
              <a:t>																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Scope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8768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629"/>
              <a:t>An in-depth analysis focusing on three key areas: evaluating player performances, predicting match outcomes and analyzing the impact of betting odds on football.</a:t>
            </a:r>
            <a:endParaRPr sz="16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9"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My Journey from Fan to Analyst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0197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658"/>
              <a:t> Fueled by my passion for football, this journey reflects  a transition from fan to analyst, driven by a desire to delve deeper into the game through the lens of data.</a:t>
            </a:r>
            <a:endParaRPr sz="165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7406650" y="3819600"/>
            <a:ext cx="858600" cy="5724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6458450" y="4025350"/>
            <a:ext cx="858600" cy="429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 Aim and Goals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Aim</a:t>
            </a:r>
            <a:r>
              <a:rPr lang="en"/>
              <a:t> :  To leverage   machine learning  in analyzing player performance, match outcomes and betting odds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Goals: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Analyze player </a:t>
            </a:r>
            <a:r>
              <a:rPr lang="en"/>
              <a:t>performance</a:t>
            </a:r>
            <a:r>
              <a:rPr lang="en"/>
              <a:t> for talent identification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Develop models to predict match outcomes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Study betting odds and their correlation with the match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6574725" y="3220275"/>
            <a:ext cx="858600" cy="858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" name="Google Shape;163;p24"/>
          <p:cNvSpPr/>
          <p:nvPr/>
        </p:nvSpPr>
        <p:spPr>
          <a:xfrm rot="5400000">
            <a:off x="7433325" y="3220275"/>
            <a:ext cx="993000" cy="85860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6964" y="1230350"/>
            <a:ext cx="1811075" cy="192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Source, Tools  and Overview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Data Source : European Soccer Database from Kaggle.(sqlite)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Tools used : Python, pandas for data manipulations, sklearn for machine learning, matplotlib and season for visualization</a:t>
            </a:r>
            <a:endParaRPr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5"/>
          <p:cNvSpPr txBox="1"/>
          <p:nvPr>
            <p:ph idx="2" type="body"/>
          </p:nvPr>
        </p:nvSpPr>
        <p:spPr>
          <a:xfrm>
            <a:off x="4832425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Dataset </a:t>
            </a:r>
            <a:r>
              <a:rPr lang="en"/>
              <a:t>components</a:t>
            </a:r>
            <a:r>
              <a:rPr lang="en"/>
              <a:t> : 25,000 + matched, 10,000+ players, player attributes , team </a:t>
            </a:r>
            <a:r>
              <a:rPr lang="en"/>
              <a:t>attributes</a:t>
            </a:r>
            <a:r>
              <a:rPr lang="en"/>
              <a:t> , over 8seasons (2008 to 2016).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Data Tables : Matches, Players, Teams, Leagues, countries.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50" y="3944850"/>
            <a:ext cx="2808799" cy="7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950" y="3268350"/>
            <a:ext cx="2808799" cy="7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6200" y="2692500"/>
            <a:ext cx="2728300" cy="6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-118263" y="2962712"/>
            <a:ext cx="2105951" cy="9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2425" y="3443900"/>
            <a:ext cx="2028550" cy="118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399997">
            <a:off x="6692675" y="3553026"/>
            <a:ext cx="1389201" cy="83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13575" y="3542302"/>
            <a:ext cx="893545" cy="10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64175" y="2363300"/>
            <a:ext cx="2212926" cy="9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Exploratory Data  Analysis(EDA)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Preliminary Analysis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Team Analysis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Number of teams per country,indicating the diversity of the dataset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Merge  country and teams dataframe and groupby common index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Team Analysis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Number of games won, lost or drawn by various teams</a:t>
            </a:r>
            <a:endParaRPr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50" y="2292615"/>
            <a:ext cx="2907201" cy="2369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600" y="1860600"/>
            <a:ext cx="3667550" cy="299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53675"/>
            <a:ext cx="8147100" cy="5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 on  Player Attributes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53675" y="617375"/>
            <a:ext cx="4392300" cy="4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Player Attributes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Distribution of ratings for attacking work 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 txBox="1"/>
          <p:nvPr>
            <p:ph idx="2" type="body"/>
          </p:nvPr>
        </p:nvSpPr>
        <p:spPr>
          <a:xfrm>
            <a:off x="4543975" y="617375"/>
            <a:ext cx="4446000" cy="4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Distribution of ratings for defensive work rates</a:t>
            </a:r>
            <a:endParaRPr/>
          </a:p>
        </p:txBody>
      </p:sp>
      <p:sp>
        <p:nvSpPr>
          <p:cNvPr id="205" name="Google Shape;205;p2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00" y="1279175"/>
            <a:ext cx="4284752" cy="357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975" y="1126300"/>
            <a:ext cx="4392298" cy="372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77350"/>
            <a:ext cx="8147100" cy="5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 on Match Data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124950" y="560000"/>
            <a:ext cx="8520600" cy="43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Match Data Highlights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4925"/>
            <a:ext cx="8284700" cy="38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3179" y="201565"/>
            <a:ext cx="748807" cy="78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