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57"/>
  </p:normalViewPr>
  <p:slideViewPr>
    <p:cSldViewPr snapToGrid="0" snapToObjects="1">
      <p:cViewPr>
        <p:scale>
          <a:sx n="68" d="100"/>
          <a:sy n="68" d="100"/>
        </p:scale>
        <p:origin x="292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328A2-7FAD-6647-8FB9-7BA0058712E1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8BF24-A219-EC4F-B52B-B6919091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4894" rtl="0" eaLnBrk="1" latinLnBrk="0" hangingPunct="1">
      <a:defRPr sz="388" kern="1200">
        <a:solidFill>
          <a:schemeClr val="tx1"/>
        </a:solidFill>
        <a:latin typeface="+mn-lt"/>
        <a:ea typeface="+mn-ea"/>
        <a:cs typeface="+mn-cs"/>
      </a:defRPr>
    </a:lvl1pPr>
    <a:lvl2pPr marL="147448" algn="l" defTabSz="294894" rtl="0" eaLnBrk="1" latinLnBrk="0" hangingPunct="1">
      <a:defRPr sz="388" kern="1200">
        <a:solidFill>
          <a:schemeClr val="tx1"/>
        </a:solidFill>
        <a:latin typeface="+mn-lt"/>
        <a:ea typeface="+mn-ea"/>
        <a:cs typeface="+mn-cs"/>
      </a:defRPr>
    </a:lvl2pPr>
    <a:lvl3pPr marL="294894" algn="l" defTabSz="294894" rtl="0" eaLnBrk="1" latinLnBrk="0" hangingPunct="1">
      <a:defRPr sz="388" kern="1200">
        <a:solidFill>
          <a:schemeClr val="tx1"/>
        </a:solidFill>
        <a:latin typeface="+mn-lt"/>
        <a:ea typeface="+mn-ea"/>
        <a:cs typeface="+mn-cs"/>
      </a:defRPr>
    </a:lvl3pPr>
    <a:lvl4pPr marL="442341" algn="l" defTabSz="294894" rtl="0" eaLnBrk="1" latinLnBrk="0" hangingPunct="1">
      <a:defRPr sz="388" kern="1200">
        <a:solidFill>
          <a:schemeClr val="tx1"/>
        </a:solidFill>
        <a:latin typeface="+mn-lt"/>
        <a:ea typeface="+mn-ea"/>
        <a:cs typeface="+mn-cs"/>
      </a:defRPr>
    </a:lvl4pPr>
    <a:lvl5pPr marL="589788" algn="l" defTabSz="294894" rtl="0" eaLnBrk="1" latinLnBrk="0" hangingPunct="1">
      <a:defRPr sz="388" kern="1200">
        <a:solidFill>
          <a:schemeClr val="tx1"/>
        </a:solidFill>
        <a:latin typeface="+mn-lt"/>
        <a:ea typeface="+mn-ea"/>
        <a:cs typeface="+mn-cs"/>
      </a:defRPr>
    </a:lvl5pPr>
    <a:lvl6pPr marL="737235" algn="l" defTabSz="294894" rtl="0" eaLnBrk="1" latinLnBrk="0" hangingPunct="1">
      <a:defRPr sz="388" kern="1200">
        <a:solidFill>
          <a:schemeClr val="tx1"/>
        </a:solidFill>
        <a:latin typeface="+mn-lt"/>
        <a:ea typeface="+mn-ea"/>
        <a:cs typeface="+mn-cs"/>
      </a:defRPr>
    </a:lvl6pPr>
    <a:lvl7pPr marL="884683" algn="l" defTabSz="294894" rtl="0" eaLnBrk="1" latinLnBrk="0" hangingPunct="1">
      <a:defRPr sz="388" kern="1200">
        <a:solidFill>
          <a:schemeClr val="tx1"/>
        </a:solidFill>
        <a:latin typeface="+mn-lt"/>
        <a:ea typeface="+mn-ea"/>
        <a:cs typeface="+mn-cs"/>
      </a:defRPr>
    </a:lvl7pPr>
    <a:lvl8pPr marL="1032129" algn="l" defTabSz="294894" rtl="0" eaLnBrk="1" latinLnBrk="0" hangingPunct="1">
      <a:defRPr sz="388" kern="1200">
        <a:solidFill>
          <a:schemeClr val="tx1"/>
        </a:solidFill>
        <a:latin typeface="+mn-lt"/>
        <a:ea typeface="+mn-ea"/>
        <a:cs typeface="+mn-cs"/>
      </a:defRPr>
    </a:lvl8pPr>
    <a:lvl9pPr marL="1179576" algn="l" defTabSz="294894" rtl="0" eaLnBrk="1" latinLnBrk="0" hangingPunct="1">
      <a:defRPr sz="3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8BF24-A219-EC4F-B52B-B69190919B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7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8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4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8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3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0138-7A75-8149-9F79-A385D49B39E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588" y="5522084"/>
            <a:ext cx="3252839" cy="192548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98" y="3057832"/>
            <a:ext cx="4885064" cy="24078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2" y="3094670"/>
            <a:ext cx="4430559" cy="24078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1180B5-F3FD-EE4C-A543-AB3C1F1F4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76" y="5571246"/>
            <a:ext cx="5141451" cy="3674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353" y="168341"/>
            <a:ext cx="5055925" cy="28671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99" y="126204"/>
            <a:ext cx="4145450" cy="28671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418826" y="84185"/>
            <a:ext cx="109744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5802253" y="5615491"/>
            <a:ext cx="221536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4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396182" y="5716477"/>
            <a:ext cx="110829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5266216" y="3065021"/>
            <a:ext cx="247184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4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418822" y="3071487"/>
            <a:ext cx="91696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5205405" y="84185"/>
            <a:ext cx="247184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4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781" y="7390685"/>
            <a:ext cx="2429203" cy="18716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5775382" y="7479539"/>
            <a:ext cx="92419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>
            <a:off x="3030125" y="5784272"/>
            <a:ext cx="128341" cy="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2415510" y="5704679"/>
            <a:ext cx="643878" cy="34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6" dirty="0" err="1"/>
              <a:t>Trimmomatic</a:t>
            </a:r>
            <a:endParaRPr lang="en-US" sz="806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1620162" y="6435864"/>
            <a:ext cx="11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730882" y="6370932"/>
            <a:ext cx="397866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>
            <a:off x="3843418" y="6639456"/>
            <a:ext cx="66246" cy="7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3901357" y="6532687"/>
            <a:ext cx="453970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1398761" y="6168002"/>
            <a:ext cx="736099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Ht</a:t>
            </a:r>
            <a:r>
              <a:rPr lang="en-US" sz="806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1398760" y="6292503"/>
            <a:ext cx="43900" cy="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3636149" y="5699348"/>
            <a:ext cx="537327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>
            <a:off x="3516575" y="5769645"/>
            <a:ext cx="130031" cy="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4510326" y="6710515"/>
            <a:ext cx="785793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CummeRbund</a:t>
            </a:r>
            <a:endParaRPr lang="en-US" sz="806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>
            <a:off x="4369182" y="6759560"/>
            <a:ext cx="141144" cy="1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2019"/>
            <a:ext cx="5356898" cy="38227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88" y="5522084"/>
            <a:ext cx="3252839" cy="192548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098" y="3057832"/>
            <a:ext cx="4885064" cy="24078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2" y="3094670"/>
            <a:ext cx="4430559" cy="2407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353" y="168341"/>
            <a:ext cx="5055925" cy="28671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99" y="126204"/>
            <a:ext cx="4145450" cy="28671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418826" y="84185"/>
            <a:ext cx="109744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5802253" y="5615491"/>
            <a:ext cx="221536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4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396182" y="5716477"/>
            <a:ext cx="110829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5266216" y="3065021"/>
            <a:ext cx="247184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4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418822" y="3071487"/>
            <a:ext cx="91696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5205405" y="84185"/>
            <a:ext cx="247184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4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781" y="7390685"/>
            <a:ext cx="2429203" cy="18716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5775382" y="7479539"/>
            <a:ext cx="92419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5017594" y="6927743"/>
            <a:ext cx="81403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4950475" y="6792567"/>
            <a:ext cx="643878" cy="34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6" dirty="0" err="1"/>
              <a:t>Trimmomatic</a:t>
            </a:r>
            <a:endParaRPr lang="en-US" sz="806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3958170" y="6004176"/>
            <a:ext cx="11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4068889" y="5939245"/>
            <a:ext cx="397866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3427556" y="7829759"/>
            <a:ext cx="88840" cy="10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3517030" y="7879503"/>
            <a:ext cx="453970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3967244" y="5529261"/>
            <a:ext cx="736099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Ht</a:t>
            </a:r>
            <a:r>
              <a:rPr lang="en-US" sz="806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3992894" y="5653762"/>
            <a:ext cx="43900" cy="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5030304" y="7749843"/>
            <a:ext cx="537327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5060522" y="7611770"/>
            <a:ext cx="24968" cy="13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3511979" y="8089621"/>
            <a:ext cx="659920" cy="34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6" dirty="0" err="1"/>
              <a:t>CummeRbund</a:t>
            </a:r>
            <a:endParaRPr lang="en-US" sz="806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3407228" y="8055006"/>
            <a:ext cx="113689" cy="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3551620" y="7616541"/>
            <a:ext cx="546945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417869" y="7724712"/>
            <a:ext cx="133751" cy="1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4090653" y="6993880"/>
            <a:ext cx="574196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Samtools</a:t>
            </a:r>
            <a:endParaRPr lang="en-US" sz="806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4490427" y="7129081"/>
            <a:ext cx="92671" cy="9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3575366" y="6188106"/>
            <a:ext cx="545342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3575041" y="6104061"/>
            <a:ext cx="103531" cy="9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9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2019"/>
            <a:ext cx="5356898" cy="38227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98" y="3057832"/>
            <a:ext cx="4885064" cy="24078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2" y="3094670"/>
            <a:ext cx="4430559" cy="2407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353" y="168341"/>
            <a:ext cx="5055925" cy="28671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99" y="126204"/>
            <a:ext cx="4145450" cy="28671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418826" y="84185"/>
            <a:ext cx="109744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5802253" y="5615491"/>
            <a:ext cx="221536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4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396182" y="5716477"/>
            <a:ext cx="110829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5266216" y="3065021"/>
            <a:ext cx="247184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4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418822" y="3071487"/>
            <a:ext cx="91696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5205405" y="84185"/>
            <a:ext cx="247184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4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5775382" y="7479539"/>
            <a:ext cx="92419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5017594" y="6927743"/>
            <a:ext cx="81403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4950475" y="6792567"/>
            <a:ext cx="643878" cy="34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6" dirty="0" err="1"/>
              <a:t>Trimmomatic</a:t>
            </a:r>
            <a:endParaRPr lang="en-US" sz="806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3958170" y="6004176"/>
            <a:ext cx="11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4068889" y="5939245"/>
            <a:ext cx="397866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3427556" y="7829759"/>
            <a:ext cx="88840" cy="10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3517030" y="7879503"/>
            <a:ext cx="453970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3967244" y="5529261"/>
            <a:ext cx="736099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Ht</a:t>
            </a:r>
            <a:r>
              <a:rPr lang="en-US" sz="806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3992894" y="5653762"/>
            <a:ext cx="43900" cy="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5030304" y="7749843"/>
            <a:ext cx="537327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5060522" y="7611770"/>
            <a:ext cx="24968" cy="13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3511979" y="8089621"/>
            <a:ext cx="659920" cy="34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6" dirty="0" err="1"/>
              <a:t>CummeRbund</a:t>
            </a:r>
            <a:endParaRPr lang="en-US" sz="806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3407228" y="8055006"/>
            <a:ext cx="113689" cy="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3551620" y="7616541"/>
            <a:ext cx="546945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417869" y="7724712"/>
            <a:ext cx="133751" cy="1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4090653" y="6993880"/>
            <a:ext cx="574196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Samtools</a:t>
            </a:r>
            <a:endParaRPr lang="en-US" sz="806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4490427" y="7129081"/>
            <a:ext cx="92671" cy="9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3575366" y="6188106"/>
            <a:ext cx="545342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3575041" y="6104061"/>
            <a:ext cx="103531" cy="9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3504B7A-8082-644F-9985-629E02776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4919" y="5488004"/>
            <a:ext cx="2593358" cy="18579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653D57-FAE9-A44F-96C0-BCB141557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4919" y="7435705"/>
            <a:ext cx="3097819" cy="16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1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2B54D000-3447-7444-A2DF-8448823B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" y="5530862"/>
            <a:ext cx="5149645" cy="36748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7C9C0D-F924-0344-805C-19DB38D9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09" y="113391"/>
            <a:ext cx="4149119" cy="2869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3D9AE4-A0B5-CB44-A457-00B768BF0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26" y="201296"/>
            <a:ext cx="4671930" cy="28671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C93B2-18E1-864C-8FA6-285BB0224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387" y="2997212"/>
            <a:ext cx="4518366" cy="2657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0591C-81D3-AC4E-8526-2A0217A3C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721" y="3001914"/>
            <a:ext cx="4880008" cy="26044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418826" y="84185"/>
            <a:ext cx="109744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5802253" y="5582716"/>
            <a:ext cx="221536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4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396182" y="5487059"/>
            <a:ext cx="110829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5266216" y="3065021"/>
            <a:ext cx="247184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4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418822" y="3071487"/>
            <a:ext cx="91696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5205405" y="84185"/>
            <a:ext cx="247184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4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5775382" y="7446765"/>
            <a:ext cx="92419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g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4D018F7-C26B-F045-BFBC-573988CEB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212" y="5606391"/>
            <a:ext cx="2979114" cy="18337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F675F6E-BDF2-0E42-A0A9-536C7B272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2306" y="7368265"/>
            <a:ext cx="3119496" cy="170829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DD366-63A0-A541-8F27-97B6C5F0D4EC}"/>
              </a:ext>
            </a:extLst>
          </p:cNvPr>
          <p:cNvCxnSpPr>
            <a:cxnSpLocks/>
          </p:cNvCxnSpPr>
          <p:nvPr/>
        </p:nvCxnSpPr>
        <p:spPr>
          <a:xfrm flipH="1">
            <a:off x="3889205" y="5762959"/>
            <a:ext cx="128371" cy="5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08506-B3E2-3E43-B9FD-5469B8EA00D2}"/>
              </a:ext>
            </a:extLst>
          </p:cNvPr>
          <p:cNvSpPr txBox="1"/>
          <p:nvPr/>
        </p:nvSpPr>
        <p:spPr>
          <a:xfrm>
            <a:off x="4017575" y="5676708"/>
            <a:ext cx="461986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Ht</a:t>
            </a:r>
            <a:r>
              <a:rPr lang="en-US" sz="806" dirty="0"/>
              <a:t>-seq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4873E4-7F05-8C49-94BA-FA6950C75268}"/>
              </a:ext>
            </a:extLst>
          </p:cNvPr>
          <p:cNvCxnSpPr/>
          <p:nvPr/>
        </p:nvCxnSpPr>
        <p:spPr>
          <a:xfrm flipH="1">
            <a:off x="3745729" y="5687861"/>
            <a:ext cx="120173" cy="9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6A21BDA-A47E-CB47-B7E4-89E8D8F42E6A}"/>
              </a:ext>
            </a:extLst>
          </p:cNvPr>
          <p:cNvSpPr txBox="1"/>
          <p:nvPr/>
        </p:nvSpPr>
        <p:spPr>
          <a:xfrm>
            <a:off x="3811821" y="5587341"/>
            <a:ext cx="736099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Ht</a:t>
            </a:r>
            <a:r>
              <a:rPr lang="en-US" sz="806" dirty="0"/>
              <a:t>-seq-count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A9E69-9D85-D54D-8958-3BF7A83E9157}"/>
              </a:ext>
            </a:extLst>
          </p:cNvPr>
          <p:cNvSpPr txBox="1"/>
          <p:nvPr/>
        </p:nvSpPr>
        <p:spPr>
          <a:xfrm>
            <a:off x="4958511" y="6044218"/>
            <a:ext cx="505267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DESeq2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2793B5-3746-C541-A711-3CCFE255BF99}"/>
              </a:ext>
            </a:extLst>
          </p:cNvPr>
          <p:cNvCxnSpPr/>
          <p:nvPr/>
        </p:nvCxnSpPr>
        <p:spPr>
          <a:xfrm flipH="1">
            <a:off x="4872578" y="6121318"/>
            <a:ext cx="10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CF69DB-C2A1-5B40-8C15-ADF1062047B0}"/>
              </a:ext>
            </a:extLst>
          </p:cNvPr>
          <p:cNvCxnSpPr/>
          <p:nvPr/>
        </p:nvCxnSpPr>
        <p:spPr>
          <a:xfrm flipH="1">
            <a:off x="3639268" y="5990934"/>
            <a:ext cx="10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F277FD2-CA2F-DB41-8CC2-4DD18B503B8E}"/>
              </a:ext>
            </a:extLst>
          </p:cNvPr>
          <p:cNvSpPr txBox="1"/>
          <p:nvPr/>
        </p:nvSpPr>
        <p:spPr>
          <a:xfrm>
            <a:off x="3751245" y="5913990"/>
            <a:ext cx="760144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Limma</a:t>
            </a:r>
            <a:r>
              <a:rPr lang="en-US" sz="806" dirty="0"/>
              <a:t>/</a:t>
            </a:r>
            <a:r>
              <a:rPr lang="en-US" sz="806" dirty="0" err="1"/>
              <a:t>Voom</a:t>
            </a:r>
            <a:endParaRPr lang="en-US" sz="806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9D4944-A884-8A4E-B9C2-A6F103BC3894}"/>
              </a:ext>
            </a:extLst>
          </p:cNvPr>
          <p:cNvCxnSpPr>
            <a:cxnSpLocks/>
          </p:cNvCxnSpPr>
          <p:nvPr/>
        </p:nvCxnSpPr>
        <p:spPr>
          <a:xfrm flipH="1" flipV="1">
            <a:off x="3616031" y="6121318"/>
            <a:ext cx="126138" cy="1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BBF6511-4EB2-5C41-BB27-4F85535C7BBA}"/>
              </a:ext>
            </a:extLst>
          </p:cNvPr>
          <p:cNvSpPr txBox="1"/>
          <p:nvPr/>
        </p:nvSpPr>
        <p:spPr>
          <a:xfrm>
            <a:off x="3740808" y="6061601"/>
            <a:ext cx="444352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EdgeR</a:t>
            </a:r>
            <a:endParaRPr lang="en-US" sz="806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2E4145-1FB0-C740-8363-9EE9705C3A1C}"/>
              </a:ext>
            </a:extLst>
          </p:cNvPr>
          <p:cNvCxnSpPr/>
          <p:nvPr/>
        </p:nvCxnSpPr>
        <p:spPr>
          <a:xfrm flipH="1">
            <a:off x="3711940" y="6294453"/>
            <a:ext cx="10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0D7EF7-2548-E14D-90E2-EF0328A3E3BC}"/>
              </a:ext>
            </a:extLst>
          </p:cNvPr>
          <p:cNvSpPr txBox="1"/>
          <p:nvPr/>
        </p:nvSpPr>
        <p:spPr>
          <a:xfrm>
            <a:off x="3811094" y="6230333"/>
            <a:ext cx="397866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STAR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A50CDE-9303-8342-996F-2DF592442155}"/>
              </a:ext>
            </a:extLst>
          </p:cNvPr>
          <p:cNvCxnSpPr>
            <a:cxnSpLocks/>
          </p:cNvCxnSpPr>
          <p:nvPr/>
        </p:nvCxnSpPr>
        <p:spPr>
          <a:xfrm>
            <a:off x="4728423" y="7275872"/>
            <a:ext cx="69141" cy="8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D19092A-E39F-084B-B07B-9C29EA31596A}"/>
              </a:ext>
            </a:extLst>
          </p:cNvPr>
          <p:cNvSpPr txBox="1"/>
          <p:nvPr/>
        </p:nvSpPr>
        <p:spPr>
          <a:xfrm>
            <a:off x="4573610" y="7160676"/>
            <a:ext cx="750526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Trimmomatic</a:t>
            </a:r>
            <a:endParaRPr lang="en-US" sz="806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EFEF45-61D9-9D4E-A0AE-9FDD0A801478}"/>
              </a:ext>
            </a:extLst>
          </p:cNvPr>
          <p:cNvCxnSpPr>
            <a:cxnSpLocks/>
          </p:cNvCxnSpPr>
          <p:nvPr/>
        </p:nvCxnSpPr>
        <p:spPr>
          <a:xfrm flipH="1">
            <a:off x="4436794" y="7469111"/>
            <a:ext cx="99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ADC516-874C-8F4B-B043-EE300528702D}"/>
              </a:ext>
            </a:extLst>
          </p:cNvPr>
          <p:cNvSpPr txBox="1"/>
          <p:nvPr/>
        </p:nvSpPr>
        <p:spPr>
          <a:xfrm>
            <a:off x="4525874" y="7383787"/>
            <a:ext cx="574196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Samtools</a:t>
            </a:r>
            <a:endParaRPr lang="en-US" sz="806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C6F6B-6E27-3342-97EB-64ECD1698963}"/>
              </a:ext>
            </a:extLst>
          </p:cNvPr>
          <p:cNvCxnSpPr>
            <a:cxnSpLocks/>
          </p:cNvCxnSpPr>
          <p:nvPr/>
        </p:nvCxnSpPr>
        <p:spPr>
          <a:xfrm flipH="1">
            <a:off x="3126009" y="7653609"/>
            <a:ext cx="99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9E4875C-D86C-7D43-8A43-E607D01B125F}"/>
              </a:ext>
            </a:extLst>
          </p:cNvPr>
          <p:cNvSpPr txBox="1"/>
          <p:nvPr/>
        </p:nvSpPr>
        <p:spPr>
          <a:xfrm>
            <a:off x="3215087" y="7568285"/>
            <a:ext cx="453970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Trinity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1E942E-30E2-FD4A-9F81-B24F4E85BD2D}"/>
              </a:ext>
            </a:extLst>
          </p:cNvPr>
          <p:cNvCxnSpPr>
            <a:cxnSpLocks/>
          </p:cNvCxnSpPr>
          <p:nvPr/>
        </p:nvCxnSpPr>
        <p:spPr>
          <a:xfrm flipH="1">
            <a:off x="3086718" y="7526425"/>
            <a:ext cx="128371" cy="5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AE74DF-C21B-EA48-A8C0-FFC285108ECA}"/>
              </a:ext>
            </a:extLst>
          </p:cNvPr>
          <p:cNvSpPr txBox="1"/>
          <p:nvPr/>
        </p:nvSpPr>
        <p:spPr>
          <a:xfrm>
            <a:off x="3215088" y="7440175"/>
            <a:ext cx="546945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Cufflinks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019CCA5-A699-5E48-9BE6-82E7E55E9B0F}"/>
              </a:ext>
            </a:extLst>
          </p:cNvPr>
          <p:cNvCxnSpPr>
            <a:cxnSpLocks/>
          </p:cNvCxnSpPr>
          <p:nvPr/>
        </p:nvCxnSpPr>
        <p:spPr>
          <a:xfrm flipH="1">
            <a:off x="3117070" y="8167815"/>
            <a:ext cx="99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F02D524-914E-AD48-9794-28A15008C541}"/>
              </a:ext>
            </a:extLst>
          </p:cNvPr>
          <p:cNvSpPr txBox="1"/>
          <p:nvPr/>
        </p:nvSpPr>
        <p:spPr>
          <a:xfrm>
            <a:off x="3206151" y="8082491"/>
            <a:ext cx="785793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CummeRbund</a:t>
            </a:r>
            <a:endParaRPr lang="en-US" sz="806" dirty="0"/>
          </a:p>
        </p:txBody>
      </p:sp>
    </p:spTree>
    <p:extLst>
      <p:ext uri="{BB962C8B-B14F-4D97-AF65-F5344CB8AC3E}">
        <p14:creationId xmlns:p14="http://schemas.microsoft.com/office/powerpoint/2010/main" val="133080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7F18FA-7F0F-974A-860E-6FD00242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70" y="-38093"/>
            <a:ext cx="3876915" cy="30867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C1A01-AD7C-EC44-AF12-896D894E2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975" y="2912696"/>
            <a:ext cx="4404585" cy="2718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F9601D-E6EA-1C4D-9F41-7DC86F55A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873" y="5444047"/>
            <a:ext cx="4341814" cy="37982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9E44BF-F7A6-3442-ADC2-06E456F99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997" y="5588249"/>
            <a:ext cx="2987161" cy="1867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831A9-ABB4-5144-8927-55EA2C552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49" y="2926720"/>
            <a:ext cx="4117455" cy="27052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4BF4C9-0B4F-D946-9503-9319DCB953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44" y="109894"/>
            <a:ext cx="4622923" cy="28914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254954" y="84185"/>
            <a:ext cx="109744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5572833" y="5582716"/>
            <a:ext cx="221536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4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232311" y="5487059"/>
            <a:ext cx="110829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5102345" y="3015860"/>
            <a:ext cx="247184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4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254951" y="3022326"/>
            <a:ext cx="91696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5041534" y="84185"/>
            <a:ext cx="247184" cy="231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4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5545963" y="7446765"/>
            <a:ext cx="92419" cy="23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4" b="1" dirty="0"/>
              <a:t>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DD366-63A0-A541-8F27-97B6C5F0D4EC}"/>
              </a:ext>
            </a:extLst>
          </p:cNvPr>
          <p:cNvCxnSpPr>
            <a:cxnSpLocks/>
          </p:cNvCxnSpPr>
          <p:nvPr/>
        </p:nvCxnSpPr>
        <p:spPr>
          <a:xfrm flipH="1">
            <a:off x="3404896" y="5629145"/>
            <a:ext cx="128371" cy="5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08506-B3E2-3E43-B9FD-5469B8EA00D2}"/>
              </a:ext>
            </a:extLst>
          </p:cNvPr>
          <p:cNvSpPr txBox="1"/>
          <p:nvPr/>
        </p:nvSpPr>
        <p:spPr>
          <a:xfrm>
            <a:off x="3533266" y="5542895"/>
            <a:ext cx="461986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Ht</a:t>
            </a:r>
            <a:r>
              <a:rPr lang="en-US" sz="806" dirty="0"/>
              <a:t>-seq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A9E69-9D85-D54D-8958-3BF7A83E9157}"/>
              </a:ext>
            </a:extLst>
          </p:cNvPr>
          <p:cNvSpPr txBox="1"/>
          <p:nvPr/>
        </p:nvSpPr>
        <p:spPr>
          <a:xfrm>
            <a:off x="4358081" y="5904811"/>
            <a:ext cx="505267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DESeq2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2793B5-3746-C541-A711-3CCFE255BF99}"/>
              </a:ext>
            </a:extLst>
          </p:cNvPr>
          <p:cNvCxnSpPr/>
          <p:nvPr/>
        </p:nvCxnSpPr>
        <p:spPr>
          <a:xfrm flipH="1">
            <a:off x="4272149" y="5981911"/>
            <a:ext cx="10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CF69DB-C2A1-5B40-8C15-ADF1062047B0}"/>
              </a:ext>
            </a:extLst>
          </p:cNvPr>
          <p:cNvCxnSpPr>
            <a:cxnSpLocks/>
          </p:cNvCxnSpPr>
          <p:nvPr/>
        </p:nvCxnSpPr>
        <p:spPr>
          <a:xfrm>
            <a:off x="3000927" y="5803466"/>
            <a:ext cx="111688" cy="8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F277FD2-CA2F-DB41-8CC2-4DD18B503B8E}"/>
              </a:ext>
            </a:extLst>
          </p:cNvPr>
          <p:cNvSpPr txBox="1"/>
          <p:nvPr/>
        </p:nvSpPr>
        <p:spPr>
          <a:xfrm>
            <a:off x="3339823" y="5904811"/>
            <a:ext cx="760144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Limma</a:t>
            </a:r>
            <a:r>
              <a:rPr lang="en-US" sz="806" dirty="0"/>
              <a:t>/</a:t>
            </a:r>
            <a:r>
              <a:rPr lang="en-US" sz="806" dirty="0" err="1"/>
              <a:t>Voom</a:t>
            </a:r>
            <a:endParaRPr lang="en-US" sz="806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9D4944-A884-8A4E-B9C2-A6F103BC3894}"/>
              </a:ext>
            </a:extLst>
          </p:cNvPr>
          <p:cNvCxnSpPr>
            <a:cxnSpLocks/>
          </p:cNvCxnSpPr>
          <p:nvPr/>
        </p:nvCxnSpPr>
        <p:spPr>
          <a:xfrm flipH="1" flipV="1">
            <a:off x="3237269" y="5953398"/>
            <a:ext cx="126138" cy="1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BBF6511-4EB2-5C41-BB27-4F85535C7BBA}"/>
              </a:ext>
            </a:extLst>
          </p:cNvPr>
          <p:cNvSpPr txBox="1"/>
          <p:nvPr/>
        </p:nvSpPr>
        <p:spPr>
          <a:xfrm>
            <a:off x="2734778" y="5691767"/>
            <a:ext cx="444352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EdgeR</a:t>
            </a:r>
            <a:endParaRPr lang="en-US" sz="806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2E4145-1FB0-C740-8363-9EE9705C3A1C}"/>
              </a:ext>
            </a:extLst>
          </p:cNvPr>
          <p:cNvCxnSpPr>
            <a:cxnSpLocks/>
          </p:cNvCxnSpPr>
          <p:nvPr/>
        </p:nvCxnSpPr>
        <p:spPr>
          <a:xfrm flipH="1" flipV="1">
            <a:off x="3237269" y="6174011"/>
            <a:ext cx="102078" cy="10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0D7EF7-2548-E14D-90E2-EF0328A3E3BC}"/>
              </a:ext>
            </a:extLst>
          </p:cNvPr>
          <p:cNvSpPr txBox="1"/>
          <p:nvPr/>
        </p:nvSpPr>
        <p:spPr>
          <a:xfrm>
            <a:off x="3334102" y="6221205"/>
            <a:ext cx="397866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STAR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A50CDE-9303-8342-996F-2DF592442155}"/>
              </a:ext>
            </a:extLst>
          </p:cNvPr>
          <p:cNvCxnSpPr>
            <a:cxnSpLocks/>
          </p:cNvCxnSpPr>
          <p:nvPr/>
        </p:nvCxnSpPr>
        <p:spPr>
          <a:xfrm>
            <a:off x="4115598" y="7073098"/>
            <a:ext cx="69141" cy="8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D19092A-E39F-084B-B07B-9C29EA31596A}"/>
              </a:ext>
            </a:extLst>
          </p:cNvPr>
          <p:cNvSpPr txBox="1"/>
          <p:nvPr/>
        </p:nvSpPr>
        <p:spPr>
          <a:xfrm>
            <a:off x="3960785" y="6957902"/>
            <a:ext cx="750526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Trimmomatic</a:t>
            </a:r>
            <a:endParaRPr lang="en-US" sz="806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EFEF45-61D9-9D4E-A0AE-9FDD0A801478}"/>
              </a:ext>
            </a:extLst>
          </p:cNvPr>
          <p:cNvCxnSpPr>
            <a:cxnSpLocks/>
          </p:cNvCxnSpPr>
          <p:nvPr/>
        </p:nvCxnSpPr>
        <p:spPr>
          <a:xfrm>
            <a:off x="3699008" y="7125976"/>
            <a:ext cx="129226" cy="11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ADC516-874C-8F4B-B043-EE300528702D}"/>
              </a:ext>
            </a:extLst>
          </p:cNvPr>
          <p:cNvSpPr txBox="1"/>
          <p:nvPr/>
        </p:nvSpPr>
        <p:spPr>
          <a:xfrm>
            <a:off x="3417264" y="6993457"/>
            <a:ext cx="574196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Samtools</a:t>
            </a:r>
            <a:endParaRPr lang="en-US" sz="806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C6F6B-6E27-3342-97EB-64ECD1698963}"/>
              </a:ext>
            </a:extLst>
          </p:cNvPr>
          <p:cNvCxnSpPr>
            <a:cxnSpLocks/>
          </p:cNvCxnSpPr>
          <p:nvPr/>
        </p:nvCxnSpPr>
        <p:spPr>
          <a:xfrm flipH="1">
            <a:off x="2793289" y="7458269"/>
            <a:ext cx="99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9E4875C-D86C-7D43-8A43-E607D01B125F}"/>
              </a:ext>
            </a:extLst>
          </p:cNvPr>
          <p:cNvSpPr txBox="1"/>
          <p:nvPr/>
        </p:nvSpPr>
        <p:spPr>
          <a:xfrm>
            <a:off x="2882367" y="7372945"/>
            <a:ext cx="453970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Trinity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1E942E-30E2-FD4A-9F81-B24F4E85BD2D}"/>
              </a:ext>
            </a:extLst>
          </p:cNvPr>
          <p:cNvCxnSpPr>
            <a:cxnSpLocks/>
          </p:cNvCxnSpPr>
          <p:nvPr/>
        </p:nvCxnSpPr>
        <p:spPr>
          <a:xfrm flipH="1">
            <a:off x="2753997" y="7331085"/>
            <a:ext cx="128371" cy="5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AE74DF-C21B-EA48-A8C0-FFC285108ECA}"/>
              </a:ext>
            </a:extLst>
          </p:cNvPr>
          <p:cNvSpPr txBox="1"/>
          <p:nvPr/>
        </p:nvSpPr>
        <p:spPr>
          <a:xfrm>
            <a:off x="2882368" y="7244835"/>
            <a:ext cx="546945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Cufflinks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019CCA5-A699-5E48-9BE6-82E7E55E9B0F}"/>
              </a:ext>
            </a:extLst>
          </p:cNvPr>
          <p:cNvCxnSpPr>
            <a:cxnSpLocks/>
          </p:cNvCxnSpPr>
          <p:nvPr/>
        </p:nvCxnSpPr>
        <p:spPr>
          <a:xfrm flipH="1">
            <a:off x="2739605" y="7621730"/>
            <a:ext cx="99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F02D524-914E-AD48-9794-28A15008C541}"/>
              </a:ext>
            </a:extLst>
          </p:cNvPr>
          <p:cNvSpPr txBox="1"/>
          <p:nvPr/>
        </p:nvSpPr>
        <p:spPr>
          <a:xfrm>
            <a:off x="2828685" y="7536406"/>
            <a:ext cx="785793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 err="1"/>
              <a:t>CummeRbund</a:t>
            </a:r>
            <a:endParaRPr lang="en-US" sz="806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4CE0BE-45A3-9947-A131-9E1687487B56}"/>
              </a:ext>
            </a:extLst>
          </p:cNvPr>
          <p:cNvSpPr txBox="1"/>
          <p:nvPr/>
        </p:nvSpPr>
        <p:spPr>
          <a:xfrm>
            <a:off x="2892606" y="6241700"/>
            <a:ext cx="545342" cy="2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6" dirty="0"/>
              <a:t>TopHat2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0A0375-5024-3C41-AA48-4C5E6E7A6DD5}"/>
              </a:ext>
            </a:extLst>
          </p:cNvPr>
          <p:cNvCxnSpPr>
            <a:cxnSpLocks/>
          </p:cNvCxnSpPr>
          <p:nvPr/>
        </p:nvCxnSpPr>
        <p:spPr>
          <a:xfrm flipH="1" flipV="1">
            <a:off x="2892281" y="6157655"/>
            <a:ext cx="103531" cy="9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B6B28A-6955-144A-BA74-B11C6720FA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7973" y="7398723"/>
            <a:ext cx="3120836" cy="1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4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D8C94-21D0-ED4E-BCA8-DB0F893B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742" y="130629"/>
            <a:ext cx="9766529" cy="91603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793BC2-413C-CA42-9EBD-4435A5BA88C2}"/>
                  </a:ext>
                </a:extLst>
              </p:cNvPr>
              <p:cNvSpPr txBox="1"/>
              <p:nvPr/>
            </p:nvSpPr>
            <p:spPr>
              <a:xfrm>
                <a:off x="4175321" y="1256626"/>
                <a:ext cx="1846980" cy="525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13" dirty="0"/>
                  <a:t>p=</a:t>
                </a:r>
                <a:r>
                  <a:rPr lang="en-US" sz="2500" dirty="0"/>
                  <a:t>1.85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500" dirty="0"/>
                  <a:t>10</a:t>
                </a:r>
                <a:r>
                  <a:rPr lang="en-US" sz="2500" baseline="30000" dirty="0"/>
                  <a:t>-7</a:t>
                </a:r>
                <a:endParaRPr lang="en-US" sz="2813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793BC2-413C-CA42-9EBD-4435A5BA8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321" y="1256626"/>
                <a:ext cx="1846980" cy="525208"/>
              </a:xfrm>
              <a:prstGeom prst="rect">
                <a:avLst/>
              </a:prstGeom>
              <a:blipFill>
                <a:blip r:embed="rId3"/>
                <a:stretch>
                  <a:fillRect l="-6849" t="-11905" r="-68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id="{2E017194-11BB-0F48-97E3-115F5570BD1B}"/>
              </a:ext>
            </a:extLst>
          </p:cNvPr>
          <p:cNvSpPr/>
          <p:nvPr/>
        </p:nvSpPr>
        <p:spPr>
          <a:xfrm rot="5400000">
            <a:off x="4981294" y="56310"/>
            <a:ext cx="209869" cy="3610778"/>
          </a:xfrm>
          <a:prstGeom prst="leftBracket">
            <a:avLst/>
          </a:prstGeom>
          <a:ln w="38100">
            <a:solidFill>
              <a:srgbClr val="43424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13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683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89</Words>
  <Application>Microsoft Macintosh PowerPoint</Application>
  <PresentationFormat>Custom</PresentationFormat>
  <Paragraphs>83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41</cp:revision>
  <dcterms:created xsi:type="dcterms:W3CDTF">2020-04-13T18:26:44Z</dcterms:created>
  <dcterms:modified xsi:type="dcterms:W3CDTF">2020-06-30T18:21:00Z</dcterms:modified>
</cp:coreProperties>
</file>