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7" r:id="rId3"/>
    <p:sldId id="280"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77" r:id="rId24"/>
    <p:sldId id="27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Dosis" pitchFamily="2" charset="77"/>
      <p:regular r:id="rId31"/>
      <p:bold r:id="rId32"/>
    </p:embeddedFont>
    <p:embeddedFont>
      <p:font typeface="Dosis Light" panose="020F0302020204030204" pitchFamily="34" charset="0"/>
      <p:regular r:id="rId33"/>
      <p:bold r:id="rId34"/>
    </p:embeddedFont>
    <p:embeddedFont>
      <p:font typeface="Dosis SemiBold" panose="020F0502020204030204" pitchFamily="34" charset="0"/>
      <p:regular r:id="rId35"/>
      <p:bold r:id="rId36"/>
    </p:embeddedFont>
    <p:embeddedFont>
      <p:font typeface="Titillium Web" pitchFamily="2" charset="77"/>
      <p:regular r:id="rId37"/>
      <p:bold r:id="rId38"/>
      <p:italic r:id="rId39"/>
      <p:boldItalic r:id="rId40"/>
    </p:embeddedFont>
    <p:embeddedFont>
      <p:font typeface="Titillium Web Light" panose="020F0302020204030204" pitchFamily="34" charset="0"/>
      <p:regular r:id="rId41"/>
      <p:bold r:id="rId42"/>
      <p:italic r:id="rId43"/>
      <p:boldItalic r:id="rId44"/>
    </p:embeddedFont>
    <p:embeddedFont>
      <p:font typeface="Titillium Web SemiBold"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4A3057-0DC4-4628-AE02-076FDA03BC6E}">
  <a:tblStyle styleId="{F14A3057-0DC4-4628-AE02-076FDA03BC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58B3E3-943A-46BB-BCEC-D98B98F5658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52049"/>
  </p:normalViewPr>
  <p:slideViewPr>
    <p:cSldViewPr snapToGrid="0">
      <p:cViewPr varScale="1">
        <p:scale>
          <a:sx n="68" d="100"/>
          <a:sy n="68" d="100"/>
        </p:scale>
        <p:origin x="2184" y="1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6"/>
        <p:cNvGrpSpPr/>
        <p:nvPr/>
      </p:nvGrpSpPr>
      <p:grpSpPr>
        <a:xfrm>
          <a:off x="0" y="0"/>
          <a:ext cx="0" cy="0"/>
          <a:chOff x="0" y="0"/>
          <a:chExt cx="0" cy="0"/>
        </a:xfrm>
      </p:grpSpPr>
      <p:sp>
        <p:nvSpPr>
          <p:cNvPr id="3987" name="Google Shape;3987;g22c145e9e5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8" name="Google Shape;3988;g22c145e9e5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1"/>
        <p:cNvGrpSpPr/>
        <p:nvPr/>
      </p:nvGrpSpPr>
      <p:grpSpPr>
        <a:xfrm>
          <a:off x="0" y="0"/>
          <a:ext cx="0" cy="0"/>
          <a:chOff x="0" y="0"/>
          <a:chExt cx="0" cy="0"/>
        </a:xfrm>
      </p:grpSpPr>
      <p:sp>
        <p:nvSpPr>
          <p:cNvPr id="4012" name="Google Shape;4012;g21f0794690f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3" name="Google Shape;4013;g21f0794690f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5"/>
        <p:cNvGrpSpPr/>
        <p:nvPr/>
      </p:nvGrpSpPr>
      <p:grpSpPr>
        <a:xfrm>
          <a:off x="0" y="0"/>
          <a:ext cx="0" cy="0"/>
          <a:chOff x="0" y="0"/>
          <a:chExt cx="0" cy="0"/>
        </a:xfrm>
      </p:grpSpPr>
      <p:sp>
        <p:nvSpPr>
          <p:cNvPr id="4036" name="Google Shape;4036;g229d69542d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7" name="Google Shape;4037;g229d69542d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9"/>
        <p:cNvGrpSpPr/>
        <p:nvPr/>
      </p:nvGrpSpPr>
      <p:grpSpPr>
        <a:xfrm>
          <a:off x="0" y="0"/>
          <a:ext cx="0" cy="0"/>
          <a:chOff x="0" y="0"/>
          <a:chExt cx="0" cy="0"/>
        </a:xfrm>
      </p:grpSpPr>
      <p:sp>
        <p:nvSpPr>
          <p:cNvPr id="4050" name="Google Shape;4050;g21f0794690f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1" name="Google Shape;4051;g21f0794690f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3"/>
        <p:cNvGrpSpPr/>
        <p:nvPr/>
      </p:nvGrpSpPr>
      <p:grpSpPr>
        <a:xfrm>
          <a:off x="0" y="0"/>
          <a:ext cx="0" cy="0"/>
          <a:chOff x="0" y="0"/>
          <a:chExt cx="0" cy="0"/>
        </a:xfrm>
      </p:grpSpPr>
      <p:sp>
        <p:nvSpPr>
          <p:cNvPr id="4064" name="Google Shape;4064;g229d69542d0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5" name="Google Shape;4065;g229d69542d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9"/>
        <p:cNvGrpSpPr/>
        <p:nvPr/>
      </p:nvGrpSpPr>
      <p:grpSpPr>
        <a:xfrm>
          <a:off x="0" y="0"/>
          <a:ext cx="0" cy="0"/>
          <a:chOff x="0" y="0"/>
          <a:chExt cx="0" cy="0"/>
        </a:xfrm>
      </p:grpSpPr>
      <p:sp>
        <p:nvSpPr>
          <p:cNvPr id="4090" name="Google Shape;4090;g21f0794690f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1" name="Google Shape;4091;g21f0794690f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8"/>
        <p:cNvGrpSpPr/>
        <p:nvPr/>
      </p:nvGrpSpPr>
      <p:grpSpPr>
        <a:xfrm>
          <a:off x="0" y="0"/>
          <a:ext cx="0" cy="0"/>
          <a:chOff x="0" y="0"/>
          <a:chExt cx="0" cy="0"/>
        </a:xfrm>
      </p:grpSpPr>
      <p:sp>
        <p:nvSpPr>
          <p:cNvPr id="4099" name="Google Shape;409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0" name="Google Shape;410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1"/>
        <p:cNvGrpSpPr/>
        <p:nvPr/>
      </p:nvGrpSpPr>
      <p:grpSpPr>
        <a:xfrm>
          <a:off x="0" y="0"/>
          <a:ext cx="0" cy="0"/>
          <a:chOff x="0" y="0"/>
          <a:chExt cx="0" cy="0"/>
        </a:xfrm>
      </p:grpSpPr>
      <p:sp>
        <p:nvSpPr>
          <p:cNvPr id="4122" name="Google Shape;4122;g229d69542d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3" name="Google Shape;4123;g229d69542d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0"/>
        <p:cNvGrpSpPr/>
        <p:nvPr/>
      </p:nvGrpSpPr>
      <p:grpSpPr>
        <a:xfrm>
          <a:off x="0" y="0"/>
          <a:ext cx="0" cy="0"/>
          <a:chOff x="0" y="0"/>
          <a:chExt cx="0" cy="0"/>
        </a:xfrm>
      </p:grpSpPr>
      <p:sp>
        <p:nvSpPr>
          <p:cNvPr id="4131" name="Google Shape;4131;g21f0794669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2" name="Google Shape;4132;g21f0794669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9"/>
        <p:cNvGrpSpPr/>
        <p:nvPr/>
      </p:nvGrpSpPr>
      <p:grpSpPr>
        <a:xfrm>
          <a:off x="0" y="0"/>
          <a:ext cx="0" cy="0"/>
          <a:chOff x="0" y="0"/>
          <a:chExt cx="0" cy="0"/>
        </a:xfrm>
      </p:grpSpPr>
      <p:sp>
        <p:nvSpPr>
          <p:cNvPr id="4140" name="Google Shape;4140;g21f0794669f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1" name="Google Shape;4141;g21f0794669f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1"/>
        <p:cNvGrpSpPr/>
        <p:nvPr/>
      </p:nvGrpSpPr>
      <p:grpSpPr>
        <a:xfrm>
          <a:off x="0" y="0"/>
          <a:ext cx="0" cy="0"/>
          <a:chOff x="0" y="0"/>
          <a:chExt cx="0" cy="0"/>
        </a:xfrm>
      </p:grpSpPr>
      <p:sp>
        <p:nvSpPr>
          <p:cNvPr id="3842" name="Google Shape;3842;g21f0794669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3" name="Google Shape;3843;g21f0794669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8"/>
        <p:cNvGrpSpPr/>
        <p:nvPr/>
      </p:nvGrpSpPr>
      <p:grpSpPr>
        <a:xfrm>
          <a:off x="0" y="0"/>
          <a:ext cx="0" cy="0"/>
          <a:chOff x="0" y="0"/>
          <a:chExt cx="0" cy="0"/>
        </a:xfrm>
      </p:grpSpPr>
      <p:sp>
        <p:nvSpPr>
          <p:cNvPr id="4149" name="Google Shape;4149;g21f0794669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0" name="Google Shape;4150;g21f0794669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7"/>
        <p:cNvGrpSpPr/>
        <p:nvPr/>
      </p:nvGrpSpPr>
      <p:grpSpPr>
        <a:xfrm>
          <a:off x="0" y="0"/>
          <a:ext cx="0" cy="0"/>
          <a:chOff x="0" y="0"/>
          <a:chExt cx="0" cy="0"/>
        </a:xfrm>
      </p:grpSpPr>
      <p:sp>
        <p:nvSpPr>
          <p:cNvPr id="4158" name="Google Shape;4158;g21f0794669f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9" name="Google Shape;4159;g21f0794669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5"/>
        <p:cNvGrpSpPr/>
        <p:nvPr/>
      </p:nvGrpSpPr>
      <p:grpSpPr>
        <a:xfrm>
          <a:off x="0" y="0"/>
          <a:ext cx="0" cy="0"/>
          <a:chOff x="0" y="0"/>
          <a:chExt cx="0" cy="0"/>
        </a:xfrm>
      </p:grpSpPr>
      <p:sp>
        <p:nvSpPr>
          <p:cNvPr id="4036" name="Google Shape;4036;g229d69542d0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7" name="Google Shape;4037;g229d69542d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a:p>
            <a:pPr marL="0" lvl="0" indent="0" algn="l" rtl="0">
              <a:spcBef>
                <a:spcPts val="0"/>
              </a:spcBef>
              <a:spcAft>
                <a:spcPts val="0"/>
              </a:spcAft>
              <a:buNone/>
            </a:pPr>
            <a:r>
              <a:rPr lang="en" sz="1600" dirty="0"/>
              <a:t>We utilize the loss function to enhance network consistency by aggregating feature loss and incorporating it with classification cross-entropy loss on the 5% HAPT dataset. Specifically, we conduct experiments with both MSE and KLD functions and compare the results with the standard cross-entropy loss function.</a:t>
            </a:r>
          </a:p>
          <a:p>
            <a:pPr marL="0" lvl="0" indent="0" algn="l" rtl="0">
              <a:spcBef>
                <a:spcPts val="0"/>
              </a:spcBef>
              <a:spcAft>
                <a:spcPts val="0"/>
              </a:spcAft>
              <a:buNone/>
            </a:pPr>
            <a:endParaRPr lang="en"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//We investigate the effect of summing MSE loss or KLD loss to the criterion loss on SSL classification performance. The Table 5 results show that summing up MSE loss and criterion loss can improve the classification efficiency, but adding KLD loss did not have a positive impact. This is because of too many zeros in the input tensor, which did not contribute to the loss calculation. In order to enhance the robustness of the network, we opted to utilize the MSE loss function on the features. We applied the consistency loss to all the SSL experiments.</a:t>
            </a:r>
            <a:endParaRPr sz="1600" dirty="0"/>
          </a:p>
          <a:p>
            <a:pPr marL="0" lvl="0" indent="0" algn="l" rtl="0">
              <a:spcBef>
                <a:spcPts val="0"/>
              </a:spcBef>
              <a:spcAft>
                <a:spcPts val="0"/>
              </a:spcAft>
              <a:buNone/>
            </a:pPr>
            <a:endParaRPr sz="1600" dirty="0"/>
          </a:p>
        </p:txBody>
      </p:sp>
    </p:spTree>
    <p:extLst>
      <p:ext uri="{BB962C8B-B14F-4D97-AF65-F5344CB8AC3E}">
        <p14:creationId xmlns:p14="http://schemas.microsoft.com/office/powerpoint/2010/main" val="260333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6"/>
        <p:cNvGrpSpPr/>
        <p:nvPr/>
      </p:nvGrpSpPr>
      <p:grpSpPr>
        <a:xfrm>
          <a:off x="0" y="0"/>
          <a:ext cx="0" cy="0"/>
          <a:chOff x="0" y="0"/>
          <a:chExt cx="0" cy="0"/>
        </a:xfrm>
      </p:grpSpPr>
      <p:sp>
        <p:nvSpPr>
          <p:cNvPr id="4167" name="Google Shape;416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8" name="Google Shape;416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6"/>
        <p:cNvGrpSpPr/>
        <p:nvPr/>
      </p:nvGrpSpPr>
      <p:grpSpPr>
        <a:xfrm>
          <a:off x="0" y="0"/>
          <a:ext cx="0" cy="0"/>
          <a:chOff x="0" y="0"/>
          <a:chExt cx="0" cy="0"/>
        </a:xfrm>
      </p:grpSpPr>
      <p:sp>
        <p:nvSpPr>
          <p:cNvPr id="4177" name="Google Shape;417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8" name="Google Shape;417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8"/>
        <p:cNvGrpSpPr/>
        <p:nvPr/>
      </p:nvGrpSpPr>
      <p:grpSpPr>
        <a:xfrm>
          <a:off x="0" y="0"/>
          <a:ext cx="0" cy="0"/>
          <a:chOff x="0" y="0"/>
          <a:chExt cx="0" cy="0"/>
        </a:xfrm>
      </p:grpSpPr>
      <p:sp>
        <p:nvSpPr>
          <p:cNvPr id="3859" name="Google Shape;3859;g229d69542d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0" name="Google Shape;3860;g229d69542d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5"/>
        <p:cNvGrpSpPr/>
        <p:nvPr/>
      </p:nvGrpSpPr>
      <p:grpSpPr>
        <a:xfrm>
          <a:off x="0" y="0"/>
          <a:ext cx="0" cy="0"/>
          <a:chOff x="0" y="0"/>
          <a:chExt cx="0" cy="0"/>
        </a:xfrm>
      </p:grpSpPr>
      <p:sp>
        <p:nvSpPr>
          <p:cNvPr id="3876" name="Google Shape;3876;g21f0794669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7" name="Google Shape;3877;g21f079466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7"/>
        <p:cNvGrpSpPr/>
        <p:nvPr/>
      </p:nvGrpSpPr>
      <p:grpSpPr>
        <a:xfrm>
          <a:off x="0" y="0"/>
          <a:ext cx="0" cy="0"/>
          <a:chOff x="0" y="0"/>
          <a:chExt cx="0" cy="0"/>
        </a:xfrm>
      </p:grpSpPr>
      <p:sp>
        <p:nvSpPr>
          <p:cNvPr id="3888" name="Google Shape;3888;g229d69542d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9" name="Google Shape;3889;g229d69542d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0"/>
        <p:cNvGrpSpPr/>
        <p:nvPr/>
      </p:nvGrpSpPr>
      <p:grpSpPr>
        <a:xfrm>
          <a:off x="0" y="0"/>
          <a:ext cx="0" cy="0"/>
          <a:chOff x="0" y="0"/>
          <a:chExt cx="0" cy="0"/>
        </a:xfrm>
      </p:grpSpPr>
      <p:sp>
        <p:nvSpPr>
          <p:cNvPr id="3901" name="Google Shape;3901;g229d69542d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2" name="Google Shape;3902;g229d69542d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SG" sz="1600"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6"/>
        <p:cNvGrpSpPr/>
        <p:nvPr/>
      </p:nvGrpSpPr>
      <p:grpSpPr>
        <a:xfrm>
          <a:off x="0" y="0"/>
          <a:ext cx="0" cy="0"/>
          <a:chOff x="0" y="0"/>
          <a:chExt cx="0" cy="0"/>
        </a:xfrm>
      </p:grpSpPr>
      <p:sp>
        <p:nvSpPr>
          <p:cNvPr id="3927" name="Google Shape;3927;g229d69542d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8" name="Google Shape;3928;g229d69542d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7"/>
        <p:cNvGrpSpPr/>
        <p:nvPr/>
      </p:nvGrpSpPr>
      <p:grpSpPr>
        <a:xfrm>
          <a:off x="0" y="0"/>
          <a:ext cx="0" cy="0"/>
          <a:chOff x="0" y="0"/>
          <a:chExt cx="0" cy="0"/>
        </a:xfrm>
      </p:grpSpPr>
      <p:sp>
        <p:nvSpPr>
          <p:cNvPr id="3958" name="Google Shape;3958;g229d69542d0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9" name="Google Shape;3959;g229d69542d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SG" sz="16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1"/>
        <p:cNvGrpSpPr/>
        <p:nvPr/>
      </p:nvGrpSpPr>
      <p:grpSpPr>
        <a:xfrm>
          <a:off x="0" y="0"/>
          <a:ext cx="0" cy="0"/>
          <a:chOff x="0" y="0"/>
          <a:chExt cx="0" cy="0"/>
        </a:xfrm>
      </p:grpSpPr>
      <p:sp>
        <p:nvSpPr>
          <p:cNvPr id="3972" name="Google Shape;3972;g21f0794690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3" name="Google Shape;3973;g21f0794690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1pPr>
            <a:lvl2pPr lvl="1">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2pPr>
            <a:lvl3pPr lvl="2">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3pPr>
            <a:lvl4pPr lvl="3">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4pPr>
            <a:lvl5pPr lvl="4">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5pPr>
            <a:lvl6pPr lvl="5">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6pPr>
            <a:lvl7pPr lvl="6">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7pPr>
            <a:lvl8pPr lvl="7">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8pPr>
            <a:lvl9pPr lvl="8">
              <a:spcBef>
                <a:spcPts val="0"/>
              </a:spcBef>
              <a:spcAft>
                <a:spcPts val="0"/>
              </a:spcAft>
              <a:buClr>
                <a:schemeClr val="dk2"/>
              </a:buClr>
              <a:buSzPts val="3600"/>
              <a:buFont typeface="Dosis Light"/>
              <a:buNone/>
              <a:defRPr sz="3600">
                <a:solidFill>
                  <a:schemeClr val="dk2"/>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Light"/>
                <a:ea typeface="Dosis Light"/>
                <a:cs typeface="Dosis Light"/>
                <a:sym typeface="Dosis Light"/>
              </a:defRPr>
            </a:lvl1pPr>
            <a:lvl2pPr lvl="1">
              <a:buNone/>
              <a:defRPr sz="1200">
                <a:solidFill>
                  <a:schemeClr val="dk2"/>
                </a:solidFill>
                <a:latin typeface="Dosis Light"/>
                <a:ea typeface="Dosis Light"/>
                <a:cs typeface="Dosis Light"/>
                <a:sym typeface="Dosis Light"/>
              </a:defRPr>
            </a:lvl2pPr>
            <a:lvl3pPr lvl="2">
              <a:buNone/>
              <a:defRPr sz="1200">
                <a:solidFill>
                  <a:schemeClr val="dk2"/>
                </a:solidFill>
                <a:latin typeface="Dosis Light"/>
                <a:ea typeface="Dosis Light"/>
                <a:cs typeface="Dosis Light"/>
                <a:sym typeface="Dosis Light"/>
              </a:defRPr>
            </a:lvl3pPr>
            <a:lvl4pPr lvl="3">
              <a:buNone/>
              <a:defRPr sz="1200">
                <a:solidFill>
                  <a:schemeClr val="dk2"/>
                </a:solidFill>
                <a:latin typeface="Dosis Light"/>
                <a:ea typeface="Dosis Light"/>
                <a:cs typeface="Dosis Light"/>
                <a:sym typeface="Dosis Light"/>
              </a:defRPr>
            </a:lvl4pPr>
            <a:lvl5pPr lvl="4">
              <a:buNone/>
              <a:defRPr sz="1200">
                <a:solidFill>
                  <a:schemeClr val="dk2"/>
                </a:solidFill>
                <a:latin typeface="Dosis Light"/>
                <a:ea typeface="Dosis Light"/>
                <a:cs typeface="Dosis Light"/>
                <a:sym typeface="Dosis Light"/>
              </a:defRPr>
            </a:lvl5pPr>
            <a:lvl6pPr lvl="5">
              <a:buNone/>
              <a:defRPr sz="1200">
                <a:solidFill>
                  <a:schemeClr val="dk2"/>
                </a:solidFill>
                <a:latin typeface="Dosis Light"/>
                <a:ea typeface="Dosis Light"/>
                <a:cs typeface="Dosis Light"/>
                <a:sym typeface="Dosis Light"/>
              </a:defRPr>
            </a:lvl6pPr>
            <a:lvl7pPr lvl="6">
              <a:buNone/>
              <a:defRPr sz="1200">
                <a:solidFill>
                  <a:schemeClr val="dk2"/>
                </a:solidFill>
                <a:latin typeface="Dosis Light"/>
                <a:ea typeface="Dosis Light"/>
                <a:cs typeface="Dosis Light"/>
                <a:sym typeface="Dosis Light"/>
              </a:defRPr>
            </a:lvl7pPr>
            <a:lvl8pPr lvl="7">
              <a:buNone/>
              <a:defRPr sz="1200">
                <a:solidFill>
                  <a:schemeClr val="dk2"/>
                </a:solidFill>
                <a:latin typeface="Dosis Light"/>
                <a:ea typeface="Dosis Light"/>
                <a:cs typeface="Dosis Light"/>
                <a:sym typeface="Dosis Light"/>
              </a:defRPr>
            </a:lvl8pPr>
            <a:lvl9pPr lvl="8">
              <a:buNone/>
              <a:defRPr sz="1200">
                <a:solidFill>
                  <a:schemeClr val="dk2"/>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313075" y="2261150"/>
            <a:ext cx="6172200" cy="1540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700" b="1">
                <a:latin typeface="Dosis"/>
                <a:ea typeface="Dosis"/>
                <a:cs typeface="Dosis"/>
                <a:sym typeface="Dosis"/>
              </a:rPr>
              <a:t>Deep CNN-LSTM Supervised model and CNN Self-supervised model for Human Activity Recognition</a:t>
            </a:r>
            <a:endParaRPr sz="2700" b="1">
              <a:latin typeface="Dosis"/>
              <a:ea typeface="Dosis"/>
              <a:cs typeface="Dosis"/>
              <a:sym typeface="Dosis"/>
            </a:endParaRPr>
          </a:p>
          <a:p>
            <a:pPr marL="0" lvl="0" indent="0" algn="l" rtl="0">
              <a:lnSpc>
                <a:spcPct val="115000"/>
              </a:lnSpc>
              <a:spcBef>
                <a:spcPts val="0"/>
              </a:spcBef>
              <a:spcAft>
                <a:spcPts val="0"/>
              </a:spcAft>
              <a:buNone/>
            </a:pPr>
            <a:r>
              <a:rPr lang="en" sz="1200">
                <a:latin typeface="Dosis"/>
                <a:ea typeface="Dosis"/>
                <a:cs typeface="Dosis"/>
                <a:sym typeface="Dosis"/>
              </a:rPr>
              <a:t>PSCSE21-0033</a:t>
            </a:r>
            <a:endParaRPr sz="1200">
              <a:latin typeface="Dosis"/>
              <a:ea typeface="Dosis"/>
              <a:cs typeface="Dosis"/>
              <a:sym typeface="Dosis"/>
            </a:endParaRPr>
          </a:p>
        </p:txBody>
      </p:sp>
      <p:pic>
        <p:nvPicPr>
          <p:cNvPr id="3837" name="Google Shape;3837;p13"/>
          <p:cNvPicPr preferRelativeResize="0"/>
          <p:nvPr/>
        </p:nvPicPr>
        <p:blipFill>
          <a:blip r:embed="rId3">
            <a:alphaModFix/>
          </a:blip>
          <a:stretch>
            <a:fillRect/>
          </a:stretch>
        </p:blipFill>
        <p:spPr>
          <a:xfrm>
            <a:off x="127525" y="285050"/>
            <a:ext cx="1760901" cy="631975"/>
          </a:xfrm>
          <a:prstGeom prst="rect">
            <a:avLst/>
          </a:prstGeom>
          <a:noFill/>
          <a:ln>
            <a:noFill/>
          </a:ln>
        </p:spPr>
      </p:pic>
      <p:sp>
        <p:nvSpPr>
          <p:cNvPr id="3838" name="Google Shape;3838;p13"/>
          <p:cNvSpPr txBox="1">
            <a:spLocks noGrp="1"/>
          </p:cNvSpPr>
          <p:nvPr>
            <p:ph type="subTitle" idx="1"/>
          </p:nvPr>
        </p:nvSpPr>
        <p:spPr>
          <a:xfrm>
            <a:off x="3549225" y="4153900"/>
            <a:ext cx="5268900" cy="86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2"/>
                </a:solidFill>
              </a:rPr>
              <a:t>Student: Liao Zixin</a:t>
            </a:r>
            <a:endParaRPr sz="1700">
              <a:solidFill>
                <a:schemeClr val="dk2"/>
              </a:solidFill>
            </a:endParaRPr>
          </a:p>
          <a:p>
            <a:pPr marL="0" lvl="0" indent="0" algn="l" rtl="0">
              <a:spcBef>
                <a:spcPts val="0"/>
              </a:spcBef>
              <a:spcAft>
                <a:spcPts val="0"/>
              </a:spcAft>
              <a:buNone/>
            </a:pPr>
            <a:r>
              <a:rPr lang="en" sz="1700">
                <a:solidFill>
                  <a:schemeClr val="dk2"/>
                </a:solidFill>
              </a:rPr>
              <a:t>Supervisor: Kwoh Chee Keong</a:t>
            </a:r>
            <a:endParaRPr sz="1700">
              <a:solidFill>
                <a:schemeClr val="dk2"/>
              </a:solidFill>
            </a:endParaRPr>
          </a:p>
          <a:p>
            <a:pPr marL="0" lvl="0" indent="0" algn="l" rtl="0">
              <a:spcBef>
                <a:spcPts val="0"/>
              </a:spcBef>
              <a:spcAft>
                <a:spcPts val="0"/>
              </a:spcAft>
              <a:buNone/>
            </a:pPr>
            <a:r>
              <a:rPr lang="en" sz="1700">
                <a:solidFill>
                  <a:schemeClr val="dk2"/>
                </a:solidFill>
              </a:rPr>
              <a:t>May 2023 </a:t>
            </a:r>
            <a:endParaRPr sz="1700">
              <a:solidFill>
                <a:schemeClr val="dk2"/>
              </a:solidFill>
            </a:endParaRPr>
          </a:p>
        </p:txBody>
      </p:sp>
      <p:cxnSp>
        <p:nvCxnSpPr>
          <p:cNvPr id="3839" name="Google Shape;3839;p13"/>
          <p:cNvCxnSpPr/>
          <p:nvPr/>
        </p:nvCxnSpPr>
        <p:spPr>
          <a:xfrm>
            <a:off x="1987800" y="213888"/>
            <a:ext cx="0" cy="774300"/>
          </a:xfrm>
          <a:prstGeom prst="straightConnector1">
            <a:avLst/>
          </a:prstGeom>
          <a:noFill/>
          <a:ln w="19050" cap="flat" cmpd="sng">
            <a:solidFill>
              <a:schemeClr val="accent6"/>
            </a:solidFill>
            <a:prstDash val="solid"/>
            <a:round/>
            <a:headEnd type="none" w="med" len="med"/>
            <a:tailEnd type="none" w="med" len="med"/>
          </a:ln>
        </p:spPr>
      </p:cxnSp>
      <p:pic>
        <p:nvPicPr>
          <p:cNvPr id="3840" name="Google Shape;3840;p13"/>
          <p:cNvPicPr preferRelativeResize="0"/>
          <p:nvPr/>
        </p:nvPicPr>
        <p:blipFill rotWithShape="1">
          <a:blip r:embed="rId4">
            <a:alphaModFix/>
          </a:blip>
          <a:srcRect l="54619"/>
          <a:stretch/>
        </p:blipFill>
        <p:spPr>
          <a:xfrm>
            <a:off x="2087175" y="104663"/>
            <a:ext cx="1851202" cy="992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9"/>
        <p:cNvGrpSpPr/>
        <p:nvPr/>
      </p:nvGrpSpPr>
      <p:grpSpPr>
        <a:xfrm>
          <a:off x="0" y="0"/>
          <a:ext cx="0" cy="0"/>
          <a:chOff x="0" y="0"/>
          <a:chExt cx="0" cy="0"/>
        </a:xfrm>
      </p:grpSpPr>
      <p:sp>
        <p:nvSpPr>
          <p:cNvPr id="3990" name="Google Shape;3990;p22"/>
          <p:cNvSpPr txBox="1">
            <a:spLocks noGrp="1"/>
          </p:cNvSpPr>
          <p:nvPr>
            <p:ph type="title"/>
          </p:nvPr>
        </p:nvSpPr>
        <p:spPr>
          <a:xfrm>
            <a:off x="421575" y="-202450"/>
            <a:ext cx="7865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dk1"/>
                </a:solidFill>
                <a:latin typeface="Dosis SemiBold"/>
                <a:ea typeface="Dosis SemiBold"/>
                <a:cs typeface="Dosis SemiBold"/>
                <a:sym typeface="Dosis SemiBold"/>
              </a:rPr>
              <a:t>Experiment 2: </a:t>
            </a:r>
            <a:r>
              <a:rPr lang="en" sz="2800">
                <a:solidFill>
                  <a:schemeClr val="accent5"/>
                </a:solidFill>
                <a:latin typeface="Dosis SemiBold"/>
                <a:ea typeface="Dosis SemiBold"/>
                <a:cs typeface="Dosis SemiBold"/>
                <a:sym typeface="Dosis SemiBold"/>
              </a:rPr>
              <a:t>HAPT Imbalanced data issue</a:t>
            </a:r>
            <a:endParaRPr sz="2800">
              <a:solidFill>
                <a:schemeClr val="accent5"/>
              </a:solidFill>
              <a:latin typeface="Dosis SemiBold"/>
              <a:ea typeface="Dosis SemiBold"/>
              <a:cs typeface="Dosis SemiBold"/>
              <a:sym typeface="Dosis SemiBold"/>
            </a:endParaRPr>
          </a:p>
        </p:txBody>
      </p:sp>
      <p:sp>
        <p:nvSpPr>
          <p:cNvPr id="3991" name="Google Shape;3991;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graphicFrame>
        <p:nvGraphicFramePr>
          <p:cNvPr id="3992" name="Google Shape;3992;p22"/>
          <p:cNvGraphicFramePr/>
          <p:nvPr>
            <p:extLst>
              <p:ext uri="{D42A27DB-BD31-4B8C-83A1-F6EECF244321}">
                <p14:modId xmlns:p14="http://schemas.microsoft.com/office/powerpoint/2010/main" val="2221323162"/>
              </p:ext>
            </p:extLst>
          </p:nvPr>
        </p:nvGraphicFramePr>
        <p:xfrm>
          <a:off x="4155375" y="1503695"/>
          <a:ext cx="4859600" cy="1604200"/>
        </p:xfrm>
        <a:graphic>
          <a:graphicData uri="http://schemas.openxmlformats.org/drawingml/2006/table">
            <a:tbl>
              <a:tblPr>
                <a:noFill/>
                <a:tableStyleId>{F14A3057-0DC4-4628-AE02-076FDA03BC6E}</a:tableStyleId>
              </a:tblPr>
              <a:tblGrid>
                <a:gridCol w="1476000">
                  <a:extLst>
                    <a:ext uri="{9D8B030D-6E8A-4147-A177-3AD203B41FA5}">
                      <a16:colId xmlns:a16="http://schemas.microsoft.com/office/drawing/2014/main" val="20000"/>
                    </a:ext>
                  </a:extLst>
                </a:gridCol>
                <a:gridCol w="1691800">
                  <a:extLst>
                    <a:ext uri="{9D8B030D-6E8A-4147-A177-3AD203B41FA5}">
                      <a16:colId xmlns:a16="http://schemas.microsoft.com/office/drawing/2014/main" val="20001"/>
                    </a:ext>
                  </a:extLst>
                </a:gridCol>
                <a:gridCol w="1691800">
                  <a:extLst>
                    <a:ext uri="{9D8B030D-6E8A-4147-A177-3AD203B41FA5}">
                      <a16:colId xmlns:a16="http://schemas.microsoft.com/office/drawing/2014/main" val="20002"/>
                    </a:ext>
                  </a:extLst>
                </a:gridCol>
              </a:tblGrid>
              <a:tr h="492675">
                <a:tc>
                  <a:txBody>
                    <a:bodyPr/>
                    <a:lstStyle/>
                    <a:p>
                      <a:pPr marL="0" lvl="0" indent="0" algn="r" rtl="0">
                        <a:spcBef>
                          <a:spcPts val="0"/>
                        </a:spcBef>
                        <a:spcAft>
                          <a:spcPts val="0"/>
                        </a:spcAft>
                        <a:buNone/>
                      </a:pPr>
                      <a:r>
                        <a:rPr lang="en" sz="1000" b="1">
                          <a:solidFill>
                            <a:schemeClr val="dk2"/>
                          </a:solidFill>
                          <a:latin typeface="Titillium Web"/>
                          <a:ea typeface="Titillium Web"/>
                          <a:cs typeface="Titillium Web"/>
                          <a:sym typeface="Titillium Web"/>
                        </a:rPr>
                        <a:t>Mean F1 Score%</a:t>
                      </a:r>
                      <a:endParaRPr sz="10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b="1">
                          <a:solidFill>
                            <a:schemeClr val="dk2"/>
                          </a:solidFill>
                          <a:latin typeface="Titillium Web"/>
                          <a:ea typeface="Titillium Web"/>
                          <a:cs typeface="Titillium Web"/>
                          <a:sym typeface="Titillium Web"/>
                        </a:rPr>
                        <a:t>CNN-LSTM Sup.</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b="1">
                          <a:solidFill>
                            <a:schemeClr val="dk2"/>
                          </a:solidFill>
                          <a:latin typeface="Titillium Web"/>
                          <a:ea typeface="Titillium Web"/>
                          <a:cs typeface="Titillium Web"/>
                          <a:sym typeface="Titillium Web"/>
                        </a:rPr>
                        <a:t>CNN-LSTM-ATT Sup.</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91075">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 sz="900" dirty="0">
                          <a:solidFill>
                            <a:schemeClr val="dk2"/>
                          </a:solidFill>
                          <a:latin typeface="Titillium Web"/>
                          <a:ea typeface="Titillium Web"/>
                          <a:cs typeface="Titillium Web"/>
                          <a:sym typeface="Titillium Web"/>
                        </a:rPr>
                        <a:t>SMOTE(</a:t>
                      </a:r>
                      <a:r>
                        <a:rPr lang="en-SG" sz="900" dirty="0">
                          <a:solidFill>
                            <a:schemeClr val="dk2"/>
                          </a:solidFill>
                          <a:latin typeface="Titillium Web"/>
                          <a:ea typeface="Titillium Web"/>
                          <a:cs typeface="Titillium Web"/>
                          <a:sym typeface="Titillium Web"/>
                        </a:rPr>
                        <a:t>Synthetic Minority Oversampling Technique</a:t>
                      </a:r>
                      <a:r>
                        <a:rPr lang="en" sz="900" dirty="0">
                          <a:solidFill>
                            <a:schemeClr val="dk2"/>
                          </a:solidFill>
                          <a:latin typeface="Titillium Web"/>
                          <a:ea typeface="Titillium Web"/>
                          <a:cs typeface="Titillium Web"/>
                          <a:sym typeface="Titillium Web"/>
                        </a:rPr>
                        <a:t>)</a:t>
                      </a:r>
                      <a:endParaRPr sz="900" dirty="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84.84</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93.38</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20450">
                <a:tc>
                  <a:txBody>
                    <a:bodyPr/>
                    <a:lstStyle/>
                    <a:p>
                      <a:pPr marL="0" lvl="0" indent="0" algn="r" rtl="0">
                        <a:spcBef>
                          <a:spcPts val="0"/>
                        </a:spcBef>
                        <a:spcAft>
                          <a:spcPts val="0"/>
                        </a:spcAft>
                        <a:buNone/>
                      </a:pPr>
                      <a:r>
                        <a:rPr lang="en" sz="1000" b="1">
                          <a:solidFill>
                            <a:schemeClr val="dk1"/>
                          </a:solidFill>
                          <a:latin typeface="Titillium Web"/>
                          <a:ea typeface="Titillium Web"/>
                          <a:cs typeface="Titillium Web"/>
                          <a:sym typeface="Titillium Web"/>
                        </a:rPr>
                        <a:t>✔</a:t>
                      </a:r>
                      <a:r>
                        <a:rPr lang="en" sz="900" b="1">
                          <a:solidFill>
                            <a:schemeClr val="dk2"/>
                          </a:solidFill>
                          <a:latin typeface="Titillium Web"/>
                          <a:ea typeface="Titillium Web"/>
                          <a:cs typeface="Titillium Web"/>
                          <a:sym typeface="Titillium Web"/>
                        </a:rPr>
                        <a:t>Replication</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Titillium Web"/>
                          <a:ea typeface="Titillium Web"/>
                          <a:cs typeface="Titillium Web"/>
                          <a:sym typeface="Titillium Web"/>
                        </a:rPr>
                        <a:t>83.81</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Titillium Web"/>
                          <a:ea typeface="Titillium Web"/>
                          <a:cs typeface="Titillium Web"/>
                          <a:sym typeface="Titillium Web"/>
                        </a:rPr>
                        <a:t>92.81</a:t>
                      </a:r>
                      <a:endParaRPr sz="1000" dirty="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993" name="Google Shape;3993;p22"/>
          <p:cNvSpPr txBox="1"/>
          <p:nvPr/>
        </p:nvSpPr>
        <p:spPr>
          <a:xfrm>
            <a:off x="248475" y="920450"/>
            <a:ext cx="2768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solidFill>
                <a:srgbClr val="9E9E9E"/>
              </a:solidFill>
              <a:latin typeface="Titillium Web"/>
              <a:ea typeface="Titillium Web"/>
              <a:cs typeface="Titillium Web"/>
              <a:sym typeface="Titillium Web"/>
            </a:endParaRPr>
          </a:p>
        </p:txBody>
      </p:sp>
      <p:sp>
        <p:nvSpPr>
          <p:cNvPr id="3994" name="Google Shape;3994;p22"/>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995" name="Google Shape;3995;p22"/>
          <p:cNvGrpSpPr/>
          <p:nvPr/>
        </p:nvGrpSpPr>
        <p:grpSpPr>
          <a:xfrm>
            <a:off x="489597" y="4928421"/>
            <a:ext cx="226859" cy="158282"/>
            <a:chOff x="559275" y="1683950"/>
            <a:chExt cx="466500" cy="327300"/>
          </a:xfrm>
        </p:grpSpPr>
        <p:sp>
          <p:nvSpPr>
            <p:cNvPr id="3996" name="Google Shape;3996;p22"/>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3997" name="Google Shape;3997;p22"/>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
        <p:nvSpPr>
          <p:cNvPr id="3998" name="Google Shape;3998;p22"/>
          <p:cNvSpPr/>
          <p:nvPr/>
        </p:nvSpPr>
        <p:spPr>
          <a:xfrm>
            <a:off x="5631375" y="1503700"/>
            <a:ext cx="1686900" cy="15741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2"/>
          <p:cNvSpPr txBox="1"/>
          <p:nvPr/>
        </p:nvSpPr>
        <p:spPr>
          <a:xfrm>
            <a:off x="4155375" y="817725"/>
            <a:ext cx="49167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Titillium Web Light"/>
                <a:ea typeface="Titillium Web Light"/>
                <a:cs typeface="Titillium Web Light"/>
                <a:sym typeface="Titillium Web Light"/>
              </a:rPr>
              <a:t>Table 2 Supervised learning </a:t>
            </a:r>
            <a:endParaRPr sz="1100">
              <a:latin typeface="Titillium Web Light"/>
              <a:ea typeface="Titillium Web Light"/>
              <a:cs typeface="Titillium Web Light"/>
              <a:sym typeface="Titillium Web Light"/>
            </a:endParaRPr>
          </a:p>
          <a:p>
            <a:pPr marL="0" lvl="0" indent="0" algn="l" rtl="0">
              <a:spcBef>
                <a:spcPts val="0"/>
              </a:spcBef>
              <a:spcAft>
                <a:spcPts val="0"/>
              </a:spcAft>
              <a:buNone/>
            </a:pPr>
            <a:r>
              <a:rPr lang="en" sz="1100">
                <a:latin typeface="Titillium Web Light"/>
                <a:ea typeface="Titillium Web Light"/>
                <a:cs typeface="Titillium Web Light"/>
                <a:sym typeface="Titillium Web Light"/>
              </a:rPr>
              <a:t>Oversample techniques recommandation</a:t>
            </a:r>
            <a:endParaRPr sz="1100">
              <a:latin typeface="Titillium Web Light"/>
              <a:ea typeface="Titillium Web Light"/>
              <a:cs typeface="Titillium Web Light"/>
              <a:sym typeface="Titillium Web Light"/>
            </a:endParaRPr>
          </a:p>
        </p:txBody>
      </p:sp>
      <p:sp>
        <p:nvSpPr>
          <p:cNvPr id="4000" name="Google Shape;4000;p22"/>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01" name="Google Shape;4001;p22"/>
          <p:cNvPicPr preferRelativeResize="0"/>
          <p:nvPr/>
        </p:nvPicPr>
        <p:blipFill>
          <a:blip r:embed="rId3">
            <a:alphaModFix/>
          </a:blip>
          <a:stretch>
            <a:fillRect/>
          </a:stretch>
        </p:blipFill>
        <p:spPr>
          <a:xfrm>
            <a:off x="8067863" y="4701300"/>
            <a:ext cx="1029576" cy="369499"/>
          </a:xfrm>
          <a:prstGeom prst="rect">
            <a:avLst/>
          </a:prstGeom>
          <a:noFill/>
          <a:ln>
            <a:noFill/>
          </a:ln>
        </p:spPr>
      </p:pic>
      <p:pic>
        <p:nvPicPr>
          <p:cNvPr id="4002" name="Google Shape;4002;p22"/>
          <p:cNvPicPr preferRelativeResize="0"/>
          <p:nvPr/>
        </p:nvPicPr>
        <p:blipFill>
          <a:blip r:embed="rId4">
            <a:alphaModFix/>
          </a:blip>
          <a:stretch>
            <a:fillRect/>
          </a:stretch>
        </p:blipFill>
        <p:spPr>
          <a:xfrm>
            <a:off x="91525" y="775610"/>
            <a:ext cx="3980124" cy="2881226"/>
          </a:xfrm>
          <a:prstGeom prst="rect">
            <a:avLst/>
          </a:prstGeom>
          <a:noFill/>
          <a:ln w="9525" cap="flat" cmpd="sng">
            <a:solidFill>
              <a:schemeClr val="dk2"/>
            </a:solidFill>
            <a:prstDash val="solid"/>
            <a:round/>
            <a:headEnd type="none" w="sm" len="sm"/>
            <a:tailEnd type="none" w="sm" len="sm"/>
          </a:ln>
        </p:spPr>
      </p:pic>
      <p:sp>
        <p:nvSpPr>
          <p:cNvPr id="4003" name="Google Shape;4003;p22"/>
          <p:cNvSpPr txBox="1"/>
          <p:nvPr/>
        </p:nvSpPr>
        <p:spPr>
          <a:xfrm>
            <a:off x="91525" y="3750550"/>
            <a:ext cx="7471500" cy="10314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500">
                <a:solidFill>
                  <a:schemeClr val="accent4"/>
                </a:solidFill>
                <a:latin typeface="Titillium Web"/>
                <a:ea typeface="Titillium Web"/>
                <a:cs typeface="Titillium Web"/>
                <a:sym typeface="Titillium Web"/>
              </a:rPr>
              <a:t>Take away: </a:t>
            </a:r>
            <a:endParaRPr sz="1500">
              <a:solidFill>
                <a:schemeClr val="accent4"/>
              </a:solidFill>
              <a:latin typeface="Titillium Web"/>
              <a:ea typeface="Titillium Web"/>
              <a:cs typeface="Titillium Web"/>
              <a:sym typeface="Titillium Web"/>
            </a:endParaRPr>
          </a:p>
          <a:p>
            <a:pPr marL="0" lvl="0" indent="0" algn="l" rtl="0">
              <a:spcBef>
                <a:spcPts val="600"/>
              </a:spcBef>
              <a:spcAft>
                <a:spcPts val="0"/>
              </a:spcAft>
              <a:buNone/>
            </a:pPr>
            <a:r>
              <a:rPr lang="en" sz="1500">
                <a:latin typeface="Titillium Web"/>
                <a:ea typeface="Titillium Web"/>
                <a:cs typeface="Titillium Web"/>
                <a:sym typeface="Titillium Web"/>
              </a:rPr>
              <a:t> 0 f1 score in imbalance classes classification. </a:t>
            </a:r>
            <a:endParaRPr sz="1500">
              <a:latin typeface="Titillium Web"/>
              <a:ea typeface="Titillium Web"/>
              <a:cs typeface="Titillium Web"/>
              <a:sym typeface="Titillium Web"/>
            </a:endParaRPr>
          </a:p>
          <a:p>
            <a:pPr marL="0" lvl="0" indent="0" algn="l" rtl="0">
              <a:spcBef>
                <a:spcPts val="600"/>
              </a:spcBef>
              <a:spcAft>
                <a:spcPts val="0"/>
              </a:spcAft>
              <a:buNone/>
            </a:pPr>
            <a:r>
              <a:rPr lang="en" sz="1500">
                <a:latin typeface="Titillium Web"/>
                <a:ea typeface="Titillium Web"/>
                <a:cs typeface="Titillium Web"/>
                <a:sym typeface="Titillium Web"/>
              </a:rPr>
              <a:t>Use replication method: more computation cost saving, replicate data while train loader</a:t>
            </a:r>
            <a:endParaRPr sz="1500">
              <a:latin typeface="Titillium Web"/>
              <a:ea typeface="Titillium Web"/>
              <a:cs typeface="Titillium Web"/>
              <a:sym typeface="Titillium Web"/>
            </a:endParaRPr>
          </a:p>
        </p:txBody>
      </p:sp>
      <p:sp>
        <p:nvSpPr>
          <p:cNvPr id="4004" name="Google Shape;4004;p22"/>
          <p:cNvSpPr/>
          <p:nvPr/>
        </p:nvSpPr>
        <p:spPr>
          <a:xfrm>
            <a:off x="2170201" y="1983061"/>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2"/>
          <p:cNvSpPr/>
          <p:nvPr/>
        </p:nvSpPr>
        <p:spPr>
          <a:xfrm>
            <a:off x="2398134" y="2161812"/>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2"/>
          <p:cNvSpPr/>
          <p:nvPr/>
        </p:nvSpPr>
        <p:spPr>
          <a:xfrm>
            <a:off x="2626701" y="2322661"/>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2"/>
          <p:cNvSpPr/>
          <p:nvPr/>
        </p:nvSpPr>
        <p:spPr>
          <a:xfrm>
            <a:off x="2854634" y="2501412"/>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2"/>
          <p:cNvSpPr/>
          <p:nvPr/>
        </p:nvSpPr>
        <p:spPr>
          <a:xfrm>
            <a:off x="3083901" y="2684195"/>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2"/>
          <p:cNvSpPr/>
          <p:nvPr/>
        </p:nvSpPr>
        <p:spPr>
          <a:xfrm>
            <a:off x="3307325" y="2860300"/>
            <a:ext cx="253500" cy="15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2"/>
          <p:cNvSpPr txBox="1"/>
          <p:nvPr/>
        </p:nvSpPr>
        <p:spPr>
          <a:xfrm>
            <a:off x="91538" y="493725"/>
            <a:ext cx="398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tillium Web Light"/>
                <a:ea typeface="Titillium Web Light"/>
                <a:cs typeface="Titillium Web Light"/>
                <a:sym typeface="Titillium Web Light"/>
              </a:rPr>
              <a:t>Before</a:t>
            </a:r>
            <a:endParaRPr>
              <a:latin typeface="Titillium Web Light"/>
              <a:ea typeface="Titillium Web Light"/>
              <a:cs typeface="Titillium Web Light"/>
              <a:sym typeface="Titillium Web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14"/>
        <p:cNvGrpSpPr/>
        <p:nvPr/>
      </p:nvGrpSpPr>
      <p:grpSpPr>
        <a:xfrm>
          <a:off x="0" y="0"/>
          <a:ext cx="0" cy="0"/>
          <a:chOff x="0" y="0"/>
          <a:chExt cx="0" cy="0"/>
        </a:xfrm>
      </p:grpSpPr>
      <p:sp>
        <p:nvSpPr>
          <p:cNvPr id="4015" name="Google Shape;4015;p23"/>
          <p:cNvSpPr txBox="1">
            <a:spLocks noGrp="1"/>
          </p:cNvSpPr>
          <p:nvPr>
            <p:ph type="title"/>
          </p:nvPr>
        </p:nvSpPr>
        <p:spPr>
          <a:xfrm>
            <a:off x="421575" y="-202450"/>
            <a:ext cx="7865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dk1"/>
                </a:solidFill>
                <a:latin typeface="Dosis SemiBold"/>
                <a:ea typeface="Dosis SemiBold"/>
                <a:cs typeface="Dosis SemiBold"/>
                <a:sym typeface="Dosis SemiBold"/>
              </a:rPr>
              <a:t>Experiment 2: </a:t>
            </a:r>
            <a:r>
              <a:rPr lang="en" sz="2800">
                <a:solidFill>
                  <a:schemeClr val="accent5"/>
                </a:solidFill>
                <a:latin typeface="Dosis SemiBold"/>
                <a:ea typeface="Dosis SemiBold"/>
                <a:cs typeface="Dosis SemiBold"/>
                <a:sym typeface="Dosis SemiBold"/>
              </a:rPr>
              <a:t>HAPT Imbalanced data issue</a:t>
            </a:r>
            <a:endParaRPr sz="2800">
              <a:solidFill>
                <a:schemeClr val="accent5"/>
              </a:solidFill>
              <a:latin typeface="Dosis SemiBold"/>
              <a:ea typeface="Dosis SemiBold"/>
              <a:cs typeface="Dosis SemiBold"/>
              <a:sym typeface="Dosis SemiBold"/>
            </a:endParaRPr>
          </a:p>
        </p:txBody>
      </p:sp>
      <p:sp>
        <p:nvSpPr>
          <p:cNvPr id="4016" name="Google Shape;4016;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4017" name="Google Shape;4017;p23"/>
          <p:cNvSpPr txBox="1"/>
          <p:nvPr/>
        </p:nvSpPr>
        <p:spPr>
          <a:xfrm>
            <a:off x="248475" y="920450"/>
            <a:ext cx="2768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solidFill>
                <a:srgbClr val="9E9E9E"/>
              </a:solidFill>
              <a:latin typeface="Titillium Web"/>
              <a:ea typeface="Titillium Web"/>
              <a:cs typeface="Titillium Web"/>
              <a:sym typeface="Titillium Web"/>
            </a:endParaRPr>
          </a:p>
        </p:txBody>
      </p:sp>
      <p:sp>
        <p:nvSpPr>
          <p:cNvPr id="4018" name="Google Shape;4018;p23"/>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4019" name="Google Shape;4019;p23"/>
          <p:cNvGrpSpPr/>
          <p:nvPr/>
        </p:nvGrpSpPr>
        <p:grpSpPr>
          <a:xfrm>
            <a:off x="478308" y="4837862"/>
            <a:ext cx="226859" cy="158282"/>
            <a:chOff x="559275" y="1683950"/>
            <a:chExt cx="466500" cy="327300"/>
          </a:xfrm>
        </p:grpSpPr>
        <p:sp>
          <p:nvSpPr>
            <p:cNvPr id="4020" name="Google Shape;4020;p23"/>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4021" name="Google Shape;4021;p23"/>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
        <p:nvSpPr>
          <p:cNvPr id="4022" name="Google Shape;4022;p23"/>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3" name="Google Shape;4023;p23"/>
          <p:cNvPicPr preferRelativeResize="0"/>
          <p:nvPr/>
        </p:nvPicPr>
        <p:blipFill>
          <a:blip r:embed="rId3">
            <a:alphaModFix/>
          </a:blip>
          <a:stretch>
            <a:fillRect/>
          </a:stretch>
        </p:blipFill>
        <p:spPr>
          <a:xfrm>
            <a:off x="8067863" y="4701300"/>
            <a:ext cx="1029576" cy="369499"/>
          </a:xfrm>
          <a:prstGeom prst="rect">
            <a:avLst/>
          </a:prstGeom>
          <a:noFill/>
          <a:ln>
            <a:noFill/>
          </a:ln>
        </p:spPr>
      </p:pic>
      <p:pic>
        <p:nvPicPr>
          <p:cNvPr id="4024" name="Google Shape;4024;p23"/>
          <p:cNvPicPr preferRelativeResize="0"/>
          <p:nvPr/>
        </p:nvPicPr>
        <p:blipFill>
          <a:blip r:embed="rId4">
            <a:alphaModFix/>
          </a:blip>
          <a:stretch>
            <a:fillRect/>
          </a:stretch>
        </p:blipFill>
        <p:spPr>
          <a:xfrm>
            <a:off x="91525" y="970087"/>
            <a:ext cx="3980124" cy="2881226"/>
          </a:xfrm>
          <a:prstGeom prst="rect">
            <a:avLst/>
          </a:prstGeom>
          <a:noFill/>
          <a:ln w="9525" cap="flat" cmpd="sng">
            <a:solidFill>
              <a:schemeClr val="dk2"/>
            </a:solidFill>
            <a:prstDash val="solid"/>
            <a:round/>
            <a:headEnd type="none" w="sm" len="sm"/>
            <a:tailEnd type="none" w="sm" len="sm"/>
          </a:ln>
        </p:spPr>
      </p:pic>
      <p:sp>
        <p:nvSpPr>
          <p:cNvPr id="4025" name="Google Shape;4025;p23"/>
          <p:cNvSpPr txBox="1"/>
          <p:nvPr/>
        </p:nvSpPr>
        <p:spPr>
          <a:xfrm>
            <a:off x="91525" y="3988650"/>
            <a:ext cx="8351100" cy="1107965"/>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500" dirty="0">
                <a:solidFill>
                  <a:schemeClr val="accent4"/>
                </a:solidFill>
                <a:latin typeface="Titillium Web"/>
                <a:ea typeface="Titillium Web"/>
                <a:cs typeface="Titillium Web"/>
                <a:sym typeface="Titillium Web"/>
              </a:rPr>
              <a:t>Take away: </a:t>
            </a:r>
            <a:endParaRPr sz="1500" dirty="0">
              <a:solidFill>
                <a:schemeClr val="accent4"/>
              </a:solidFill>
              <a:latin typeface="Titillium Web"/>
              <a:ea typeface="Titillium Web"/>
              <a:cs typeface="Titillium Web"/>
              <a:sym typeface="Titillium Web"/>
            </a:endParaRPr>
          </a:p>
          <a:p>
            <a:pPr marL="0" lvl="0" indent="0" algn="l" rtl="0">
              <a:spcBef>
                <a:spcPts val="600"/>
              </a:spcBef>
              <a:spcAft>
                <a:spcPts val="0"/>
              </a:spcAft>
              <a:buNone/>
            </a:pPr>
            <a:r>
              <a:rPr lang="en" sz="1500" dirty="0">
                <a:latin typeface="Titillium Web"/>
                <a:ea typeface="Titillium Web"/>
                <a:cs typeface="Titillium Web"/>
                <a:sym typeface="Titillium Web"/>
              </a:rPr>
              <a:t>After replication, the f1 scores improved, but still low. High computation needed to oversample.</a:t>
            </a:r>
          </a:p>
          <a:p>
            <a:pPr marL="0" lvl="0" indent="0" algn="l" rtl="0">
              <a:spcBef>
                <a:spcPts val="600"/>
              </a:spcBef>
              <a:spcAft>
                <a:spcPts val="0"/>
              </a:spcAft>
              <a:buNone/>
            </a:pPr>
            <a:r>
              <a:rPr lang="en" sz="1500" dirty="0">
                <a:latin typeface="Titillium Web"/>
                <a:ea typeface="Titillium Web"/>
                <a:cs typeface="Titillium Web"/>
                <a:sym typeface="Titillium Web"/>
              </a:rPr>
              <a:t>Thus, we try SSL with imbalance raw data.</a:t>
            </a:r>
            <a:endParaRPr sz="1500" dirty="0">
              <a:latin typeface="Titillium Web"/>
              <a:ea typeface="Titillium Web"/>
              <a:cs typeface="Titillium Web"/>
              <a:sym typeface="Titillium Web"/>
            </a:endParaRPr>
          </a:p>
        </p:txBody>
      </p:sp>
      <p:sp>
        <p:nvSpPr>
          <p:cNvPr id="4026" name="Google Shape;4026;p23"/>
          <p:cNvSpPr/>
          <p:nvPr/>
        </p:nvSpPr>
        <p:spPr>
          <a:xfrm>
            <a:off x="2170201" y="2179006"/>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3"/>
          <p:cNvSpPr/>
          <p:nvPr/>
        </p:nvSpPr>
        <p:spPr>
          <a:xfrm>
            <a:off x="2398134" y="2357757"/>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3"/>
          <p:cNvSpPr/>
          <p:nvPr/>
        </p:nvSpPr>
        <p:spPr>
          <a:xfrm>
            <a:off x="2626701" y="2518606"/>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3"/>
          <p:cNvSpPr/>
          <p:nvPr/>
        </p:nvSpPr>
        <p:spPr>
          <a:xfrm>
            <a:off x="2854634" y="2697357"/>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3"/>
          <p:cNvSpPr/>
          <p:nvPr/>
        </p:nvSpPr>
        <p:spPr>
          <a:xfrm>
            <a:off x="3083901" y="2880140"/>
            <a:ext cx="216600" cy="176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3"/>
          <p:cNvSpPr/>
          <p:nvPr/>
        </p:nvSpPr>
        <p:spPr>
          <a:xfrm>
            <a:off x="3307325" y="3056245"/>
            <a:ext cx="253500" cy="15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32" name="Google Shape;4032;p23"/>
          <p:cNvPicPr preferRelativeResize="0"/>
          <p:nvPr/>
        </p:nvPicPr>
        <p:blipFill rotWithShape="1">
          <a:blip r:embed="rId5">
            <a:alphaModFix/>
          </a:blip>
          <a:srcRect r="11111"/>
          <a:stretch/>
        </p:blipFill>
        <p:spPr>
          <a:xfrm>
            <a:off x="4252750" y="970075"/>
            <a:ext cx="4237776" cy="2880000"/>
          </a:xfrm>
          <a:prstGeom prst="rect">
            <a:avLst/>
          </a:prstGeom>
          <a:noFill/>
          <a:ln w="9525" cap="flat" cmpd="sng">
            <a:solidFill>
              <a:schemeClr val="dk2"/>
            </a:solidFill>
            <a:prstDash val="solid"/>
            <a:round/>
            <a:headEnd type="none" w="sm" len="sm"/>
            <a:tailEnd type="none" w="sm" len="sm"/>
          </a:ln>
        </p:spPr>
      </p:pic>
      <p:sp>
        <p:nvSpPr>
          <p:cNvPr id="4033" name="Google Shape;4033;p23"/>
          <p:cNvSpPr txBox="1"/>
          <p:nvPr/>
        </p:nvSpPr>
        <p:spPr>
          <a:xfrm>
            <a:off x="91525" y="569875"/>
            <a:ext cx="398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tillium Web Light"/>
                <a:ea typeface="Titillium Web Light"/>
                <a:cs typeface="Titillium Web Light"/>
                <a:sym typeface="Titillium Web Light"/>
              </a:rPr>
              <a:t>Before</a:t>
            </a:r>
            <a:endParaRPr>
              <a:latin typeface="Titillium Web Light"/>
              <a:ea typeface="Titillium Web Light"/>
              <a:cs typeface="Titillium Web Light"/>
              <a:sym typeface="Titillium Web Light"/>
            </a:endParaRPr>
          </a:p>
        </p:txBody>
      </p:sp>
      <p:sp>
        <p:nvSpPr>
          <p:cNvPr id="4034" name="Google Shape;4034;p23"/>
          <p:cNvSpPr txBox="1"/>
          <p:nvPr/>
        </p:nvSpPr>
        <p:spPr>
          <a:xfrm>
            <a:off x="4252750" y="520250"/>
            <a:ext cx="398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tillium Web Light"/>
                <a:ea typeface="Titillium Web Light"/>
                <a:cs typeface="Titillium Web Light"/>
                <a:sym typeface="Titillium Web Light"/>
              </a:rPr>
              <a:t>After</a:t>
            </a:r>
            <a:endParaRPr>
              <a:latin typeface="Titillium Web Light"/>
              <a:ea typeface="Titillium Web Light"/>
              <a:cs typeface="Titillium Web Light"/>
              <a:sym typeface="Titillium Web Light"/>
            </a:endParaRPr>
          </a:p>
        </p:txBody>
      </p:sp>
      <p:sp>
        <p:nvSpPr>
          <p:cNvPr id="9" name="Google Shape;4026;p23">
            <a:extLst>
              <a:ext uri="{FF2B5EF4-FFF2-40B4-BE49-F238E27FC236}">
                <a16:creationId xmlns:a16="http://schemas.microsoft.com/office/drawing/2014/main" id="{C28EBEA9-1C4E-460F-B7B3-5D000C25B738}"/>
              </a:ext>
            </a:extLst>
          </p:cNvPr>
          <p:cNvSpPr/>
          <p:nvPr/>
        </p:nvSpPr>
        <p:spPr>
          <a:xfrm>
            <a:off x="6364120" y="2436800"/>
            <a:ext cx="196909" cy="176100"/>
          </a:xfrm>
          <a:prstGeom prst="rect">
            <a:avLst/>
          </a:pr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27;p23">
            <a:extLst>
              <a:ext uri="{FF2B5EF4-FFF2-40B4-BE49-F238E27FC236}">
                <a16:creationId xmlns:a16="http://schemas.microsoft.com/office/drawing/2014/main" id="{96F6570A-8E2D-2025-31E6-8513AC20C531}"/>
              </a:ext>
            </a:extLst>
          </p:cNvPr>
          <p:cNvSpPr/>
          <p:nvPr/>
        </p:nvSpPr>
        <p:spPr>
          <a:xfrm>
            <a:off x="6592053" y="2615551"/>
            <a:ext cx="196909" cy="176100"/>
          </a:xfrm>
          <a:prstGeom prst="rect">
            <a:avLst/>
          </a:pr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8;p23">
            <a:extLst>
              <a:ext uri="{FF2B5EF4-FFF2-40B4-BE49-F238E27FC236}">
                <a16:creationId xmlns:a16="http://schemas.microsoft.com/office/drawing/2014/main" id="{DE089311-2385-9041-C0C0-A6851B5399B6}"/>
              </a:ext>
            </a:extLst>
          </p:cNvPr>
          <p:cNvSpPr/>
          <p:nvPr/>
        </p:nvSpPr>
        <p:spPr>
          <a:xfrm>
            <a:off x="6845784" y="2780594"/>
            <a:ext cx="196909" cy="176100"/>
          </a:xfrm>
          <a:prstGeom prst="rect">
            <a:avLst/>
          </a:pr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9;p23">
            <a:extLst>
              <a:ext uri="{FF2B5EF4-FFF2-40B4-BE49-F238E27FC236}">
                <a16:creationId xmlns:a16="http://schemas.microsoft.com/office/drawing/2014/main" id="{DB7AA98B-17D7-1442-37A3-B60A03D8FFEE}"/>
              </a:ext>
            </a:extLst>
          </p:cNvPr>
          <p:cNvSpPr/>
          <p:nvPr/>
        </p:nvSpPr>
        <p:spPr>
          <a:xfrm>
            <a:off x="7090593" y="2960406"/>
            <a:ext cx="196909" cy="176100"/>
          </a:xfrm>
          <a:prstGeom prst="rect">
            <a:avLst/>
          </a:pr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30;p23">
            <a:extLst>
              <a:ext uri="{FF2B5EF4-FFF2-40B4-BE49-F238E27FC236}">
                <a16:creationId xmlns:a16="http://schemas.microsoft.com/office/drawing/2014/main" id="{E8D6E617-21CA-773F-BC96-EA8A1D176EE9}"/>
              </a:ext>
            </a:extLst>
          </p:cNvPr>
          <p:cNvSpPr/>
          <p:nvPr/>
        </p:nvSpPr>
        <p:spPr>
          <a:xfrm>
            <a:off x="7331381" y="3150516"/>
            <a:ext cx="196909" cy="176100"/>
          </a:xfrm>
          <a:prstGeom prst="rect">
            <a:avLst/>
          </a:pr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31;p23">
            <a:extLst>
              <a:ext uri="{FF2B5EF4-FFF2-40B4-BE49-F238E27FC236}">
                <a16:creationId xmlns:a16="http://schemas.microsoft.com/office/drawing/2014/main" id="{03A4A791-73AC-1617-12DE-2D2BB584E09A}"/>
              </a:ext>
            </a:extLst>
          </p:cNvPr>
          <p:cNvSpPr/>
          <p:nvPr/>
        </p:nvSpPr>
        <p:spPr>
          <a:xfrm>
            <a:off x="7579685" y="3326616"/>
            <a:ext cx="196909" cy="176105"/>
          </a:xfrm>
          <a:prstGeom prst="rect">
            <a:avLst/>
          </a:prstGeom>
          <a:noFill/>
          <a:ln w="9525"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8"/>
        <p:cNvGrpSpPr/>
        <p:nvPr/>
      </p:nvGrpSpPr>
      <p:grpSpPr>
        <a:xfrm>
          <a:off x="0" y="0"/>
          <a:ext cx="0" cy="0"/>
          <a:chOff x="0" y="0"/>
          <a:chExt cx="0" cy="0"/>
        </a:xfrm>
      </p:grpSpPr>
      <p:sp>
        <p:nvSpPr>
          <p:cNvPr id="4039" name="Google Shape;4039;p24"/>
          <p:cNvSpPr txBox="1">
            <a:spLocks noGrp="1"/>
          </p:cNvSpPr>
          <p:nvPr>
            <p:ph type="title"/>
          </p:nvPr>
        </p:nvSpPr>
        <p:spPr>
          <a:xfrm>
            <a:off x="459225" y="-124525"/>
            <a:ext cx="7852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5"/>
                </a:solidFill>
                <a:latin typeface="Dosis SemiBold"/>
                <a:ea typeface="Dosis SemiBold"/>
                <a:cs typeface="Dosis SemiBold"/>
                <a:sym typeface="Dosis SemiBold"/>
              </a:rPr>
              <a:t>Experiment 3: SSL robustness</a:t>
            </a:r>
            <a:endParaRPr sz="2800">
              <a:solidFill>
                <a:schemeClr val="accent5"/>
              </a:solidFill>
              <a:latin typeface="Dosis SemiBold"/>
              <a:ea typeface="Dosis SemiBold"/>
              <a:cs typeface="Dosis SemiBold"/>
              <a:sym typeface="Dosis SemiBold"/>
            </a:endParaRPr>
          </a:p>
        </p:txBody>
      </p:sp>
      <p:sp>
        <p:nvSpPr>
          <p:cNvPr id="4040" name="Google Shape;4040;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graphicFrame>
        <p:nvGraphicFramePr>
          <p:cNvPr id="4041" name="Google Shape;4041;p24"/>
          <p:cNvGraphicFramePr/>
          <p:nvPr>
            <p:extLst>
              <p:ext uri="{D42A27DB-BD31-4B8C-83A1-F6EECF244321}">
                <p14:modId xmlns:p14="http://schemas.microsoft.com/office/powerpoint/2010/main" val="3291889819"/>
              </p:ext>
            </p:extLst>
          </p:nvPr>
        </p:nvGraphicFramePr>
        <p:xfrm>
          <a:off x="345525" y="943195"/>
          <a:ext cx="7448400" cy="1787650"/>
        </p:xfrm>
        <a:graphic>
          <a:graphicData uri="http://schemas.openxmlformats.org/drawingml/2006/table">
            <a:tbl>
              <a:tblPr>
                <a:noFill/>
                <a:tableStyleId>{F14A3057-0DC4-4628-AE02-076FDA03BC6E}</a:tableStyleId>
              </a:tblPr>
              <a:tblGrid>
                <a:gridCol w="736800">
                  <a:extLst>
                    <a:ext uri="{9D8B030D-6E8A-4147-A177-3AD203B41FA5}">
                      <a16:colId xmlns:a16="http://schemas.microsoft.com/office/drawing/2014/main" val="20000"/>
                    </a:ext>
                  </a:extLst>
                </a:gridCol>
                <a:gridCol w="844575">
                  <a:extLst>
                    <a:ext uri="{9D8B030D-6E8A-4147-A177-3AD203B41FA5}">
                      <a16:colId xmlns:a16="http://schemas.microsoft.com/office/drawing/2014/main" val="20001"/>
                    </a:ext>
                  </a:extLst>
                </a:gridCol>
                <a:gridCol w="844575">
                  <a:extLst>
                    <a:ext uri="{9D8B030D-6E8A-4147-A177-3AD203B41FA5}">
                      <a16:colId xmlns:a16="http://schemas.microsoft.com/office/drawing/2014/main" val="20002"/>
                    </a:ext>
                  </a:extLst>
                </a:gridCol>
                <a:gridCol w="844575">
                  <a:extLst>
                    <a:ext uri="{9D8B030D-6E8A-4147-A177-3AD203B41FA5}">
                      <a16:colId xmlns:a16="http://schemas.microsoft.com/office/drawing/2014/main" val="20003"/>
                    </a:ext>
                  </a:extLst>
                </a:gridCol>
                <a:gridCol w="844575">
                  <a:extLst>
                    <a:ext uri="{9D8B030D-6E8A-4147-A177-3AD203B41FA5}">
                      <a16:colId xmlns:a16="http://schemas.microsoft.com/office/drawing/2014/main" val="20004"/>
                    </a:ext>
                  </a:extLst>
                </a:gridCol>
                <a:gridCol w="844575">
                  <a:extLst>
                    <a:ext uri="{9D8B030D-6E8A-4147-A177-3AD203B41FA5}">
                      <a16:colId xmlns:a16="http://schemas.microsoft.com/office/drawing/2014/main" val="20005"/>
                    </a:ext>
                  </a:extLst>
                </a:gridCol>
                <a:gridCol w="844575">
                  <a:extLst>
                    <a:ext uri="{9D8B030D-6E8A-4147-A177-3AD203B41FA5}">
                      <a16:colId xmlns:a16="http://schemas.microsoft.com/office/drawing/2014/main" val="20006"/>
                    </a:ext>
                  </a:extLst>
                </a:gridCol>
                <a:gridCol w="822075">
                  <a:extLst>
                    <a:ext uri="{9D8B030D-6E8A-4147-A177-3AD203B41FA5}">
                      <a16:colId xmlns:a16="http://schemas.microsoft.com/office/drawing/2014/main" val="20007"/>
                    </a:ext>
                  </a:extLst>
                </a:gridCol>
                <a:gridCol w="822075">
                  <a:extLst>
                    <a:ext uri="{9D8B030D-6E8A-4147-A177-3AD203B41FA5}">
                      <a16:colId xmlns:a16="http://schemas.microsoft.com/office/drawing/2014/main" val="20008"/>
                    </a:ext>
                  </a:extLst>
                </a:gridCol>
              </a:tblGrid>
              <a:tr h="376900">
                <a:tc>
                  <a:txBody>
                    <a:bodyPr/>
                    <a:lstStyle/>
                    <a:p>
                      <a:pPr marL="0" lvl="0" indent="0" algn="r" rtl="0">
                        <a:lnSpc>
                          <a:spcPct val="115000"/>
                        </a:lnSpc>
                        <a:spcBef>
                          <a:spcPts val="0"/>
                        </a:spcBef>
                        <a:spcAft>
                          <a:spcPts val="0"/>
                        </a:spcAft>
                        <a:buNone/>
                      </a:pPr>
                      <a:r>
                        <a:rPr lang="en" sz="900" b="1">
                          <a:solidFill>
                            <a:schemeClr val="dk2"/>
                          </a:solidFill>
                          <a:latin typeface="Titillium Web"/>
                          <a:ea typeface="Titillium Web"/>
                          <a:cs typeface="Titillium Web"/>
                          <a:sym typeface="Titillium Web"/>
                        </a:rPr>
                        <a:t>Data percentage</a:t>
                      </a:r>
                      <a:endParaRPr sz="9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900" b="1">
                          <a:solidFill>
                            <a:schemeClr val="dk2"/>
                          </a:solidFill>
                          <a:latin typeface="Titillium Web"/>
                          <a:ea typeface="Titillium Web"/>
                          <a:cs typeface="Titillium Web"/>
                          <a:sym typeface="Titillium Web"/>
                        </a:rPr>
                        <a:t>Data balance</a:t>
                      </a:r>
                      <a:endParaRPr sz="9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STAND_TO_SIT</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SIT_TO_STAND</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SIT_TO_LIE</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LIE_TO_SIT</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STAND_TO_LIE</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LIE_TO_STAND</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F1-score%</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00000">
                <a:tc>
                  <a:txBody>
                    <a:bodyPr/>
                    <a:lstStyle/>
                    <a:p>
                      <a:pPr marL="0" lvl="0" indent="0" algn="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5% FT.</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solidFill>
                            <a:schemeClr val="dk2"/>
                          </a:solidFill>
                          <a:latin typeface="Titillium Web"/>
                          <a:ea typeface="Titillium Web"/>
                          <a:cs typeface="Titillium Web"/>
                          <a:sym typeface="Titillium Web"/>
                        </a:rPr>
                        <a:t>✔</a:t>
                      </a:r>
                      <a:r>
                        <a:rPr lang="en" sz="900" b="1">
                          <a:solidFill>
                            <a:schemeClr val="dk2"/>
                          </a:solidFill>
                          <a:latin typeface="Titillium Web"/>
                          <a:ea typeface="Titillium Web"/>
                          <a:cs typeface="Titillium Web"/>
                          <a:sym typeface="Titillium Web"/>
                        </a:rPr>
                        <a:t>raw</a:t>
                      </a:r>
                      <a:endParaRPr sz="9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82.35</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80</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47.62</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31.58</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37.5</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22.22</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70.55</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05375">
                <a:tc>
                  <a:txBody>
                    <a:bodyPr/>
                    <a:lstStyle/>
                    <a:p>
                      <a:pPr marL="0" lvl="0" indent="0" algn="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5% FT.</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oversample</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69.57</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75</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40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13.33</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dirty="0">
                          <a:solidFill>
                            <a:schemeClr val="accent5"/>
                          </a:solidFill>
                          <a:latin typeface="Titillium Web"/>
                          <a:ea typeface="Titillium Web"/>
                          <a:cs typeface="Titillium Web"/>
                          <a:sym typeface="Titillium Web"/>
                        </a:rPr>
                        <a:t>43.75</a:t>
                      </a:r>
                      <a:endParaRPr sz="900" b="1" dirty="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dirty="0">
                          <a:solidFill>
                            <a:schemeClr val="accent5"/>
                          </a:solidFill>
                          <a:latin typeface="Titillium Web"/>
                          <a:ea typeface="Titillium Web"/>
                          <a:cs typeface="Titillium Web"/>
                          <a:sym typeface="Titillium Web"/>
                        </a:rPr>
                        <a:t>24</a:t>
                      </a:r>
                      <a:endParaRPr sz="900" b="1" dirty="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70.01</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05375">
                <a:tc>
                  <a:txBody>
                    <a:bodyPr/>
                    <a:lstStyle/>
                    <a:p>
                      <a:pPr marL="0" lvl="0" indent="0" algn="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100% Sup</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raw</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SG" sz="900" dirty="0">
                          <a:solidFill>
                            <a:schemeClr val="accent5"/>
                          </a:solidFill>
                          <a:latin typeface="Titillium Web"/>
                          <a:ea typeface="Titillium Web"/>
                          <a:cs typeface="Titillium Web"/>
                          <a:sym typeface="Titillium Web"/>
                        </a:rPr>
                        <a:t>9.8</a:t>
                      </a:r>
                      <a:endParaRPr sz="900" dirty="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a:solidFill>
                            <a:schemeClr val="accent5"/>
                          </a:solidFill>
                          <a:latin typeface="Titillium Web"/>
                          <a:ea typeface="Titillium Web"/>
                          <a:cs typeface="Titillium Web"/>
                          <a:sym typeface="Titillium Web"/>
                        </a:rPr>
                        <a:t>7.6</a:t>
                      </a:r>
                      <a:endParaRPr sz="900" dirty="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a:solidFill>
                            <a:schemeClr val="accent5"/>
                          </a:solidFill>
                          <a:latin typeface="Titillium Web"/>
                          <a:ea typeface="Titillium Web"/>
                          <a:cs typeface="Titillium Web"/>
                          <a:sym typeface="Titillium Web"/>
                        </a:rPr>
                        <a:t>51.74</a:t>
                      </a:r>
                      <a:endParaRPr sz="900" dirty="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042" name="Google Shape;4042;p24"/>
          <p:cNvSpPr/>
          <p:nvPr/>
        </p:nvSpPr>
        <p:spPr>
          <a:xfrm>
            <a:off x="328875" y="943200"/>
            <a:ext cx="7481700" cy="7770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4"/>
          <p:cNvSpPr txBox="1"/>
          <p:nvPr/>
        </p:nvSpPr>
        <p:spPr>
          <a:xfrm>
            <a:off x="228600" y="589200"/>
            <a:ext cx="5228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Titillium Web Light"/>
                <a:ea typeface="Titillium Web Light"/>
                <a:cs typeface="Titillium Web Light"/>
                <a:sym typeface="Titillium Web Light"/>
              </a:rPr>
              <a:t>Table 3-1 SSL ‘s robustness in HAPT imbalance classes</a:t>
            </a:r>
            <a:endParaRPr sz="1100">
              <a:latin typeface="Titillium Web Light"/>
              <a:ea typeface="Titillium Web Light"/>
              <a:cs typeface="Titillium Web Light"/>
              <a:sym typeface="Titillium Web Light"/>
            </a:endParaRPr>
          </a:p>
        </p:txBody>
      </p:sp>
      <p:sp>
        <p:nvSpPr>
          <p:cNvPr id="4045" name="Google Shape;4045;p24"/>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6" name="Google Shape;4046;p24"/>
          <p:cNvPicPr preferRelativeResize="0"/>
          <p:nvPr/>
        </p:nvPicPr>
        <p:blipFill>
          <a:blip r:embed="rId3">
            <a:alphaModFix/>
          </a:blip>
          <a:stretch>
            <a:fillRect/>
          </a:stretch>
        </p:blipFill>
        <p:spPr>
          <a:xfrm>
            <a:off x="8067863" y="4701300"/>
            <a:ext cx="1029576" cy="369499"/>
          </a:xfrm>
          <a:prstGeom prst="rect">
            <a:avLst/>
          </a:prstGeom>
          <a:noFill/>
          <a:ln>
            <a:noFill/>
          </a:ln>
        </p:spPr>
      </p:pic>
      <p:sp>
        <p:nvSpPr>
          <p:cNvPr id="2" name="Google Shape;3894;p17">
            <a:extLst>
              <a:ext uri="{FF2B5EF4-FFF2-40B4-BE49-F238E27FC236}">
                <a16:creationId xmlns:a16="http://schemas.microsoft.com/office/drawing/2014/main" id="{2DE6FB85-7D8D-6A97-A5DF-AFF089F90CAB}"/>
              </a:ext>
            </a:extLst>
          </p:cNvPr>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 name="Google Shape;3895;p17">
            <a:extLst>
              <a:ext uri="{FF2B5EF4-FFF2-40B4-BE49-F238E27FC236}">
                <a16:creationId xmlns:a16="http://schemas.microsoft.com/office/drawing/2014/main" id="{923E59CF-EB5C-3B51-8CBC-87A285641BC6}"/>
              </a:ext>
            </a:extLst>
          </p:cNvPr>
          <p:cNvGrpSpPr/>
          <p:nvPr/>
        </p:nvGrpSpPr>
        <p:grpSpPr>
          <a:xfrm>
            <a:off x="483381" y="4936618"/>
            <a:ext cx="226859" cy="158282"/>
            <a:chOff x="559275" y="1683950"/>
            <a:chExt cx="466500" cy="327300"/>
          </a:xfrm>
        </p:grpSpPr>
        <p:sp>
          <p:nvSpPr>
            <p:cNvPr id="4" name="Google Shape;3896;p17">
              <a:extLst>
                <a:ext uri="{FF2B5EF4-FFF2-40B4-BE49-F238E27FC236}">
                  <a16:creationId xmlns:a16="http://schemas.microsoft.com/office/drawing/2014/main" id="{AAF843E3-DE3A-8AAB-01CD-DC570B770BC3}"/>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5" name="Google Shape;3897;p17">
              <a:extLst>
                <a:ext uri="{FF2B5EF4-FFF2-40B4-BE49-F238E27FC236}">
                  <a16:creationId xmlns:a16="http://schemas.microsoft.com/office/drawing/2014/main" id="{D6B425A0-69D8-71A4-EE49-9D65EB32D001}"/>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
        <p:nvSpPr>
          <p:cNvPr id="6" name="Google Shape;4062;p25">
            <a:extLst>
              <a:ext uri="{FF2B5EF4-FFF2-40B4-BE49-F238E27FC236}">
                <a16:creationId xmlns:a16="http://schemas.microsoft.com/office/drawing/2014/main" id="{34BD8240-1415-62A8-ECC6-DFC81050BACB}"/>
              </a:ext>
            </a:extLst>
          </p:cNvPr>
          <p:cNvSpPr txBox="1"/>
          <p:nvPr/>
        </p:nvSpPr>
        <p:spPr>
          <a:xfrm>
            <a:off x="550875" y="3348100"/>
            <a:ext cx="7031400" cy="1031021"/>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500" dirty="0">
                <a:solidFill>
                  <a:schemeClr val="accent4"/>
                </a:solidFill>
                <a:latin typeface="Titillium Web"/>
                <a:ea typeface="Titillium Web"/>
                <a:cs typeface="Titillium Web"/>
                <a:sym typeface="Titillium Web"/>
              </a:rPr>
              <a:t>Take away: </a:t>
            </a:r>
            <a:endParaRPr sz="1500" dirty="0">
              <a:solidFill>
                <a:schemeClr val="accent4"/>
              </a:solidFill>
              <a:latin typeface="Titillium Web"/>
              <a:ea typeface="Titillium Web"/>
              <a:cs typeface="Titillium Web"/>
              <a:sym typeface="Titillium Web"/>
            </a:endParaRPr>
          </a:p>
          <a:p>
            <a:pPr>
              <a:spcBef>
                <a:spcPts val="600"/>
              </a:spcBef>
            </a:pPr>
            <a:r>
              <a:rPr lang="en" sz="1500" dirty="0">
                <a:latin typeface="Titillium Web"/>
                <a:ea typeface="Titillium Web"/>
                <a:cs typeface="Titillium Web"/>
                <a:sym typeface="Titillium Web"/>
              </a:rPr>
              <a:t>Proved SSL robustness in data imbalanced scenario.</a:t>
            </a:r>
            <a:r>
              <a:rPr lang="en-SG" sz="1500" dirty="0">
                <a:latin typeface="Titillium Web"/>
                <a:ea typeface="Titillium Web"/>
                <a:cs typeface="Titillium Web"/>
                <a:sym typeface="Titillium Web"/>
              </a:rPr>
              <a:t> SSL can learn from the raw the data features instead of sample quantity.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2"/>
        <p:cNvGrpSpPr/>
        <p:nvPr/>
      </p:nvGrpSpPr>
      <p:grpSpPr>
        <a:xfrm>
          <a:off x="0" y="0"/>
          <a:ext cx="0" cy="0"/>
          <a:chOff x="0" y="0"/>
          <a:chExt cx="0" cy="0"/>
        </a:xfrm>
      </p:grpSpPr>
      <p:sp>
        <p:nvSpPr>
          <p:cNvPr id="4053" name="Google Shape;4053;p25"/>
          <p:cNvSpPr txBox="1">
            <a:spLocks noGrp="1"/>
          </p:cNvSpPr>
          <p:nvPr>
            <p:ph type="title"/>
          </p:nvPr>
        </p:nvSpPr>
        <p:spPr>
          <a:xfrm>
            <a:off x="459225" y="-124525"/>
            <a:ext cx="7852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solidFill>
                  <a:schemeClr val="accent5"/>
                </a:solidFill>
                <a:latin typeface="Dosis SemiBold"/>
                <a:ea typeface="Dosis SemiBold"/>
                <a:cs typeface="Dosis SemiBold"/>
                <a:sym typeface="Dosis SemiBold"/>
              </a:rPr>
              <a:t>Experiment 4: HHAR Sensor effectiveness</a:t>
            </a:r>
            <a:endParaRPr sz="2800" dirty="0">
              <a:solidFill>
                <a:schemeClr val="accent5"/>
              </a:solidFill>
              <a:latin typeface="Dosis SemiBold"/>
              <a:ea typeface="Dosis SemiBold"/>
              <a:cs typeface="Dosis SemiBold"/>
              <a:sym typeface="Dosis SemiBold"/>
            </a:endParaRPr>
          </a:p>
        </p:txBody>
      </p:sp>
      <p:sp>
        <p:nvSpPr>
          <p:cNvPr id="4054" name="Google Shape;4054;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4055" name="Google Shape;4055;p25"/>
          <p:cNvSpPr txBox="1"/>
          <p:nvPr/>
        </p:nvSpPr>
        <p:spPr>
          <a:xfrm>
            <a:off x="798050" y="956500"/>
            <a:ext cx="828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latin typeface="Titillium Web Light"/>
                <a:ea typeface="Titillium Web Light"/>
                <a:cs typeface="Titillium Web Light"/>
                <a:sym typeface="Titillium Web Light"/>
              </a:rPr>
              <a:t>Table 4 </a:t>
            </a:r>
            <a:endParaRPr sz="1100" dirty="0">
              <a:latin typeface="Titillium Web Light"/>
              <a:ea typeface="Titillium Web Light"/>
              <a:cs typeface="Titillium Web Light"/>
              <a:sym typeface="Titillium Web Light"/>
            </a:endParaRPr>
          </a:p>
          <a:p>
            <a:pPr marL="0" lvl="0" indent="0" algn="l" rtl="0">
              <a:spcBef>
                <a:spcPts val="0"/>
              </a:spcBef>
              <a:spcAft>
                <a:spcPts val="0"/>
              </a:spcAft>
              <a:buNone/>
            </a:pPr>
            <a:endParaRPr sz="1100" dirty="0">
              <a:latin typeface="Titillium Web Light"/>
              <a:ea typeface="Titillium Web Light"/>
              <a:cs typeface="Titillium Web Light"/>
              <a:sym typeface="Titillium Web Light"/>
            </a:endParaRPr>
          </a:p>
        </p:txBody>
      </p:sp>
      <p:graphicFrame>
        <p:nvGraphicFramePr>
          <p:cNvPr id="4056" name="Google Shape;4056;p25"/>
          <p:cNvGraphicFramePr/>
          <p:nvPr/>
        </p:nvGraphicFramePr>
        <p:xfrm>
          <a:off x="1674075" y="1183083"/>
          <a:ext cx="5804700" cy="1946025"/>
        </p:xfrm>
        <a:graphic>
          <a:graphicData uri="http://schemas.openxmlformats.org/drawingml/2006/table">
            <a:tbl>
              <a:tblPr>
                <a:noFill/>
                <a:tableStyleId>{F14A3057-0DC4-4628-AE02-076FDA03BC6E}</a:tableStyleId>
              </a:tblPr>
              <a:tblGrid>
                <a:gridCol w="1763050">
                  <a:extLst>
                    <a:ext uri="{9D8B030D-6E8A-4147-A177-3AD203B41FA5}">
                      <a16:colId xmlns:a16="http://schemas.microsoft.com/office/drawing/2014/main" val="20000"/>
                    </a:ext>
                  </a:extLst>
                </a:gridCol>
                <a:gridCol w="2020825">
                  <a:extLst>
                    <a:ext uri="{9D8B030D-6E8A-4147-A177-3AD203B41FA5}">
                      <a16:colId xmlns:a16="http://schemas.microsoft.com/office/drawing/2014/main" val="20001"/>
                    </a:ext>
                  </a:extLst>
                </a:gridCol>
                <a:gridCol w="2020825">
                  <a:extLst>
                    <a:ext uri="{9D8B030D-6E8A-4147-A177-3AD203B41FA5}">
                      <a16:colId xmlns:a16="http://schemas.microsoft.com/office/drawing/2014/main" val="20002"/>
                    </a:ext>
                  </a:extLst>
                </a:gridCol>
              </a:tblGrid>
              <a:tr h="317075">
                <a:tc>
                  <a:txBody>
                    <a:bodyPr/>
                    <a:lstStyle/>
                    <a:p>
                      <a:pPr marL="0" lvl="0" indent="0" algn="r" rtl="0">
                        <a:spcBef>
                          <a:spcPts val="0"/>
                        </a:spcBef>
                        <a:spcAft>
                          <a:spcPts val="0"/>
                        </a:spcAft>
                        <a:buNone/>
                      </a:pPr>
                      <a:r>
                        <a:rPr lang="en" sz="1000" b="1">
                          <a:solidFill>
                            <a:schemeClr val="dk2"/>
                          </a:solidFill>
                          <a:latin typeface="Titillium Web"/>
                          <a:ea typeface="Titillium Web"/>
                          <a:cs typeface="Titillium Web"/>
                          <a:sym typeface="Titillium Web"/>
                        </a:rPr>
                        <a:t>Mean F1 Score%</a:t>
                      </a:r>
                      <a:endParaRPr sz="10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b="1">
                          <a:solidFill>
                            <a:schemeClr val="dk2"/>
                          </a:solidFill>
                          <a:latin typeface="Titillium Web"/>
                          <a:ea typeface="Titillium Web"/>
                          <a:cs typeface="Titillium Web"/>
                          <a:sym typeface="Titillium Web"/>
                        </a:rPr>
                        <a:t>CNN-LSTM Sup.</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b="1">
                          <a:solidFill>
                            <a:schemeClr val="dk2"/>
                          </a:solidFill>
                          <a:latin typeface="Titillium Web"/>
                          <a:ea typeface="Titillium Web"/>
                          <a:cs typeface="Titillium Web"/>
                          <a:sym typeface="Titillium Web"/>
                        </a:rPr>
                        <a:t>CNN-LSTM-ATT Sup.</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17075">
                <a:tc>
                  <a:txBody>
                    <a:bodyPr/>
                    <a:lstStyle/>
                    <a:p>
                      <a:pPr marL="0" lvl="0" indent="0" algn="r" rtl="0">
                        <a:spcBef>
                          <a:spcPts val="0"/>
                        </a:spcBef>
                        <a:spcAft>
                          <a:spcPts val="0"/>
                        </a:spcAft>
                        <a:buNone/>
                      </a:pPr>
                      <a:r>
                        <a:rPr lang="en" sz="1000" b="1">
                          <a:solidFill>
                            <a:schemeClr val="dk1"/>
                          </a:solidFill>
                          <a:latin typeface="Titillium Web"/>
                          <a:ea typeface="Titillium Web"/>
                          <a:cs typeface="Titillium Web"/>
                          <a:sym typeface="Titillium Web"/>
                        </a:rPr>
                        <a:t>✔</a:t>
                      </a:r>
                      <a:r>
                        <a:rPr lang="en" sz="900" b="1">
                          <a:solidFill>
                            <a:schemeClr val="dk2"/>
                          </a:solidFill>
                          <a:latin typeface="Titillium Web"/>
                          <a:ea typeface="Titillium Web"/>
                          <a:cs typeface="Titillium Web"/>
                          <a:sym typeface="Titillium Web"/>
                        </a:rPr>
                        <a:t>SP-accelerometer</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95.3</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66.63</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25175">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SP-gyroscope</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Titillium Web"/>
                          <a:ea typeface="Titillium Web"/>
                          <a:cs typeface="Titillium Web"/>
                          <a:sym typeface="Titillium Web"/>
                        </a:rPr>
                        <a:t>88.79</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66.63</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25175">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SW-accelerometer</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Titillium Web"/>
                          <a:ea typeface="Titillium Web"/>
                          <a:cs typeface="Titillium Web"/>
                          <a:sym typeface="Titillium Web"/>
                        </a:rPr>
                        <a:t>80.66</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67.49</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25175">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SW-gyroscope</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71.72</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67.50</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057" name="Google Shape;4057;p25"/>
          <p:cNvSpPr txBox="1"/>
          <p:nvPr/>
        </p:nvSpPr>
        <p:spPr>
          <a:xfrm>
            <a:off x="133125" y="34160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solidFill>
                <a:srgbClr val="9E9E9E"/>
              </a:solidFill>
              <a:latin typeface="Titillium Web"/>
              <a:ea typeface="Titillium Web"/>
              <a:cs typeface="Titillium Web"/>
              <a:sym typeface="Titillium Web"/>
            </a:endParaRPr>
          </a:p>
        </p:txBody>
      </p:sp>
      <p:sp>
        <p:nvSpPr>
          <p:cNvPr id="4058" name="Google Shape;4058;p25"/>
          <p:cNvSpPr/>
          <p:nvPr/>
        </p:nvSpPr>
        <p:spPr>
          <a:xfrm>
            <a:off x="1674075" y="1510400"/>
            <a:ext cx="4230300" cy="3696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5"/>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60" name="Google Shape;4060;p25"/>
          <p:cNvPicPr preferRelativeResize="0"/>
          <p:nvPr/>
        </p:nvPicPr>
        <p:blipFill>
          <a:blip r:embed="rId3">
            <a:alphaModFix/>
          </a:blip>
          <a:stretch>
            <a:fillRect/>
          </a:stretch>
        </p:blipFill>
        <p:spPr>
          <a:xfrm>
            <a:off x="8067863" y="4701300"/>
            <a:ext cx="1029576" cy="369499"/>
          </a:xfrm>
          <a:prstGeom prst="rect">
            <a:avLst/>
          </a:prstGeom>
          <a:noFill/>
          <a:ln>
            <a:noFill/>
          </a:ln>
        </p:spPr>
      </p:pic>
      <p:sp>
        <p:nvSpPr>
          <p:cNvPr id="4061" name="Google Shape;4061;p25"/>
          <p:cNvSpPr txBox="1"/>
          <p:nvPr/>
        </p:nvSpPr>
        <p:spPr>
          <a:xfrm>
            <a:off x="3403950" y="4411175"/>
            <a:ext cx="4230300" cy="354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100">
                <a:latin typeface="Titillium Web Light"/>
                <a:ea typeface="Titillium Web Light"/>
                <a:cs typeface="Titillium Web Light"/>
                <a:sym typeface="Titillium Web Light"/>
              </a:rPr>
              <a:t>SP stands for smartphone, SW stands for smartwatch.</a:t>
            </a:r>
            <a:endParaRPr sz="1100">
              <a:latin typeface="Titillium Web Light"/>
              <a:ea typeface="Titillium Web Light"/>
              <a:cs typeface="Titillium Web Light"/>
              <a:sym typeface="Titillium Web Light"/>
            </a:endParaRPr>
          </a:p>
        </p:txBody>
      </p:sp>
      <p:sp>
        <p:nvSpPr>
          <p:cNvPr id="4062" name="Google Shape;4062;p25"/>
          <p:cNvSpPr txBox="1"/>
          <p:nvPr/>
        </p:nvSpPr>
        <p:spPr>
          <a:xfrm>
            <a:off x="550875" y="3348100"/>
            <a:ext cx="7031400" cy="7233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500" dirty="0">
                <a:solidFill>
                  <a:schemeClr val="accent4"/>
                </a:solidFill>
                <a:latin typeface="Titillium Web"/>
                <a:ea typeface="Titillium Web"/>
                <a:cs typeface="Titillium Web"/>
                <a:sym typeface="Titillium Web"/>
              </a:rPr>
              <a:t>Take away: </a:t>
            </a:r>
            <a:endParaRPr sz="1500" dirty="0">
              <a:solidFill>
                <a:schemeClr val="accent4"/>
              </a:solidFill>
              <a:latin typeface="Titillium Web"/>
              <a:ea typeface="Titillium Web"/>
              <a:cs typeface="Titillium Web"/>
              <a:sym typeface="Titillium Web"/>
            </a:endParaRPr>
          </a:p>
          <a:p>
            <a:pPr marL="0" lvl="0" indent="0" algn="l" rtl="0">
              <a:spcBef>
                <a:spcPts val="600"/>
              </a:spcBef>
              <a:spcAft>
                <a:spcPts val="0"/>
              </a:spcAft>
              <a:buNone/>
            </a:pPr>
            <a:r>
              <a:rPr lang="en" sz="1500" dirty="0">
                <a:latin typeface="Titillium Web"/>
                <a:ea typeface="Titillium Web"/>
                <a:cs typeface="Titillium Web"/>
                <a:sym typeface="Titillium Web"/>
              </a:rPr>
              <a:t>smartphones with accelerometers are better suited for HAR classification.</a:t>
            </a:r>
            <a:endParaRPr sz="1500" dirty="0">
              <a:latin typeface="Titillium Web"/>
              <a:ea typeface="Titillium Web"/>
              <a:cs typeface="Titillium Web"/>
              <a:sym typeface="Titillium Web"/>
            </a:endParaRPr>
          </a:p>
        </p:txBody>
      </p:sp>
      <p:sp>
        <p:nvSpPr>
          <p:cNvPr id="2" name="Google Shape;3894;p17">
            <a:extLst>
              <a:ext uri="{FF2B5EF4-FFF2-40B4-BE49-F238E27FC236}">
                <a16:creationId xmlns:a16="http://schemas.microsoft.com/office/drawing/2014/main" id="{62D0702E-2ED7-7EB3-2601-0606D4457F97}"/>
              </a:ext>
            </a:extLst>
          </p:cNvPr>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 name="Google Shape;3895;p17">
            <a:extLst>
              <a:ext uri="{FF2B5EF4-FFF2-40B4-BE49-F238E27FC236}">
                <a16:creationId xmlns:a16="http://schemas.microsoft.com/office/drawing/2014/main" id="{228E61D0-E0E5-B025-EAEF-EB98FD108329}"/>
              </a:ext>
            </a:extLst>
          </p:cNvPr>
          <p:cNvGrpSpPr/>
          <p:nvPr/>
        </p:nvGrpSpPr>
        <p:grpSpPr>
          <a:xfrm>
            <a:off x="483381" y="4936618"/>
            <a:ext cx="226859" cy="158282"/>
            <a:chOff x="559275" y="1683950"/>
            <a:chExt cx="466500" cy="327300"/>
          </a:xfrm>
        </p:grpSpPr>
        <p:sp>
          <p:nvSpPr>
            <p:cNvPr id="4" name="Google Shape;3896;p17">
              <a:extLst>
                <a:ext uri="{FF2B5EF4-FFF2-40B4-BE49-F238E27FC236}">
                  <a16:creationId xmlns:a16="http://schemas.microsoft.com/office/drawing/2014/main" id="{AD90E4C8-1F1D-BAFC-884C-ACE53DEB5773}"/>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5" name="Google Shape;3897;p17">
              <a:extLst>
                <a:ext uri="{FF2B5EF4-FFF2-40B4-BE49-F238E27FC236}">
                  <a16:creationId xmlns:a16="http://schemas.microsoft.com/office/drawing/2014/main" id="{9D07055C-982F-B6F3-02F9-3A5A58DB4B42}"/>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6"/>
        <p:cNvGrpSpPr/>
        <p:nvPr/>
      </p:nvGrpSpPr>
      <p:grpSpPr>
        <a:xfrm>
          <a:off x="0" y="0"/>
          <a:ext cx="0" cy="0"/>
          <a:chOff x="0" y="0"/>
          <a:chExt cx="0" cy="0"/>
        </a:xfrm>
      </p:grpSpPr>
      <p:sp>
        <p:nvSpPr>
          <p:cNvPr id="4067" name="Google Shape;4067;p26"/>
          <p:cNvSpPr txBox="1">
            <a:spLocks noGrp="1"/>
          </p:cNvSpPr>
          <p:nvPr>
            <p:ph type="title"/>
          </p:nvPr>
        </p:nvSpPr>
        <p:spPr>
          <a:xfrm>
            <a:off x="478300" y="-136825"/>
            <a:ext cx="7991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5"/>
                </a:solidFill>
                <a:latin typeface="Dosis SemiBold"/>
                <a:ea typeface="Dosis SemiBold"/>
                <a:cs typeface="Dosis SemiBold"/>
                <a:sym typeface="Dosis SemiBold"/>
              </a:rPr>
              <a:t>Future work</a:t>
            </a:r>
            <a:endParaRPr>
              <a:solidFill>
                <a:schemeClr val="accent5"/>
              </a:solidFill>
              <a:latin typeface="Dosis SemiBold"/>
              <a:ea typeface="Dosis SemiBold"/>
              <a:cs typeface="Dosis SemiBold"/>
              <a:sym typeface="Dosis SemiBold"/>
            </a:endParaRPr>
          </a:p>
        </p:txBody>
      </p:sp>
      <p:sp>
        <p:nvSpPr>
          <p:cNvPr id="4068" name="Google Shape;4068;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4069" name="Google Shape;4069;p26"/>
          <p:cNvSpPr/>
          <p:nvPr/>
        </p:nvSpPr>
        <p:spPr>
          <a:xfrm>
            <a:off x="0" y="3514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0" name="Google Shape;4070;p26"/>
          <p:cNvSpPr/>
          <p:nvPr/>
        </p:nvSpPr>
        <p:spPr>
          <a:xfrm>
            <a:off x="0" y="3514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071" name="Google Shape;4071;p26"/>
          <p:cNvGrpSpPr/>
          <p:nvPr/>
        </p:nvGrpSpPr>
        <p:grpSpPr>
          <a:xfrm>
            <a:off x="1786339" y="2846401"/>
            <a:ext cx="473400" cy="473400"/>
            <a:chOff x="1786339" y="1703401"/>
            <a:chExt cx="473400" cy="473400"/>
          </a:xfrm>
        </p:grpSpPr>
        <p:sp>
          <p:nvSpPr>
            <p:cNvPr id="4072" name="Google Shape;4072;p26"/>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073" name="Google Shape;4073;p26"/>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4074" name="Google Shape;4074;p26"/>
          <p:cNvGrpSpPr/>
          <p:nvPr/>
        </p:nvGrpSpPr>
        <p:grpSpPr>
          <a:xfrm>
            <a:off x="3814414" y="2846401"/>
            <a:ext cx="473400" cy="473400"/>
            <a:chOff x="3814414" y="1703401"/>
            <a:chExt cx="473400" cy="473400"/>
          </a:xfrm>
        </p:grpSpPr>
        <p:sp>
          <p:nvSpPr>
            <p:cNvPr id="4075" name="Google Shape;4075;p26"/>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076" name="Google Shape;4076;p26"/>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grpSp>
        <p:nvGrpSpPr>
          <p:cNvPr id="4077" name="Google Shape;4077;p26"/>
          <p:cNvGrpSpPr/>
          <p:nvPr/>
        </p:nvGrpSpPr>
        <p:grpSpPr>
          <a:xfrm>
            <a:off x="5842489" y="2846401"/>
            <a:ext cx="473400" cy="473400"/>
            <a:chOff x="5842489" y="1703401"/>
            <a:chExt cx="473400" cy="473400"/>
          </a:xfrm>
        </p:grpSpPr>
        <p:sp>
          <p:nvSpPr>
            <p:cNvPr id="4078" name="Google Shape;4078;p26"/>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079" name="Google Shape;4079;p26"/>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sp>
        <p:nvSpPr>
          <p:cNvPr id="4080" name="Google Shape;4080;p26"/>
          <p:cNvSpPr txBox="1"/>
          <p:nvPr/>
        </p:nvSpPr>
        <p:spPr>
          <a:xfrm>
            <a:off x="620400" y="1724300"/>
            <a:ext cx="2342700" cy="10110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 sz="1700" dirty="0">
                <a:solidFill>
                  <a:schemeClr val="dk1"/>
                </a:solidFill>
                <a:latin typeface="Titillium Web"/>
                <a:ea typeface="Titillium Web"/>
                <a:cs typeface="Titillium Web"/>
                <a:sym typeface="Titillium Web"/>
              </a:rPr>
              <a:t>Expand study with image, graphic, audio and video data</a:t>
            </a:r>
            <a:endParaRPr sz="1700" dirty="0">
              <a:solidFill>
                <a:schemeClr val="dk1"/>
              </a:solidFill>
              <a:latin typeface="Titillium Web"/>
              <a:ea typeface="Titillium Web"/>
              <a:cs typeface="Titillium Web"/>
              <a:sym typeface="Titillium Web"/>
            </a:endParaRPr>
          </a:p>
        </p:txBody>
      </p:sp>
      <p:sp>
        <p:nvSpPr>
          <p:cNvPr id="4081" name="Google Shape;4081;p26"/>
          <p:cNvSpPr txBox="1"/>
          <p:nvPr/>
        </p:nvSpPr>
        <p:spPr>
          <a:xfrm>
            <a:off x="3251975" y="1715100"/>
            <a:ext cx="1866000" cy="11313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 sz="1700">
                <a:solidFill>
                  <a:schemeClr val="dk1"/>
                </a:solidFill>
                <a:latin typeface="Titillium Web"/>
                <a:ea typeface="Titillium Web"/>
                <a:cs typeface="Titillium Web"/>
                <a:sym typeface="Titillium Web"/>
              </a:rPr>
              <a:t>Apply SSL with complex neural network  </a:t>
            </a:r>
            <a:endParaRPr sz="1700">
              <a:solidFill>
                <a:schemeClr val="dk1"/>
              </a:solidFill>
              <a:latin typeface="Titillium Web"/>
              <a:ea typeface="Titillium Web"/>
              <a:cs typeface="Titillium Web"/>
              <a:sym typeface="Titillium Web"/>
            </a:endParaRPr>
          </a:p>
        </p:txBody>
      </p:sp>
      <p:sp>
        <p:nvSpPr>
          <p:cNvPr id="4082" name="Google Shape;4082;p26"/>
          <p:cNvSpPr txBox="1"/>
          <p:nvPr/>
        </p:nvSpPr>
        <p:spPr>
          <a:xfrm>
            <a:off x="5358600" y="1664150"/>
            <a:ext cx="2415000" cy="11313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 sz="1700">
                <a:solidFill>
                  <a:schemeClr val="dk1"/>
                </a:solidFill>
                <a:latin typeface="Titillium Web"/>
                <a:ea typeface="Titillium Web"/>
                <a:cs typeface="Titillium Web"/>
                <a:sym typeface="Titillium Web"/>
              </a:rPr>
              <a:t>Transfer learning: extend current knowledge to different domain</a:t>
            </a:r>
            <a:endParaRPr sz="1700">
              <a:solidFill>
                <a:schemeClr val="dk1"/>
              </a:solidFill>
              <a:latin typeface="Titillium Web"/>
              <a:ea typeface="Titillium Web"/>
              <a:cs typeface="Titillium Web"/>
              <a:sym typeface="Titillium Web"/>
            </a:endParaRPr>
          </a:p>
        </p:txBody>
      </p:sp>
      <p:sp>
        <p:nvSpPr>
          <p:cNvPr id="4083" name="Google Shape;4083;p26"/>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4084" name="Google Shape;4084;p26"/>
          <p:cNvGrpSpPr/>
          <p:nvPr/>
        </p:nvGrpSpPr>
        <p:grpSpPr>
          <a:xfrm>
            <a:off x="453660" y="4917000"/>
            <a:ext cx="226859" cy="158282"/>
            <a:chOff x="559275" y="1683950"/>
            <a:chExt cx="466500" cy="327300"/>
          </a:xfrm>
        </p:grpSpPr>
        <p:sp>
          <p:nvSpPr>
            <p:cNvPr id="4085" name="Google Shape;4085;p26"/>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4086" name="Google Shape;4086;p26"/>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
        <p:nvSpPr>
          <p:cNvPr id="4087" name="Google Shape;4087;p26"/>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88" name="Google Shape;4088;p26"/>
          <p:cNvPicPr preferRelativeResize="0"/>
          <p:nvPr/>
        </p:nvPicPr>
        <p:blipFill>
          <a:blip r:embed="rId3">
            <a:alphaModFix/>
          </a:blip>
          <a:stretch>
            <a:fillRect/>
          </a:stretch>
        </p:blipFill>
        <p:spPr>
          <a:xfrm>
            <a:off x="8067863" y="4701300"/>
            <a:ext cx="1029576" cy="369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92"/>
        <p:cNvGrpSpPr/>
        <p:nvPr/>
      </p:nvGrpSpPr>
      <p:grpSpPr>
        <a:xfrm>
          <a:off x="0" y="0"/>
          <a:ext cx="0" cy="0"/>
          <a:chOff x="0" y="0"/>
          <a:chExt cx="0" cy="0"/>
        </a:xfrm>
      </p:grpSpPr>
      <p:sp>
        <p:nvSpPr>
          <p:cNvPr id="4093" name="Google Shape;4093;p27"/>
          <p:cNvSpPr txBox="1">
            <a:spLocks noGrp="1"/>
          </p:cNvSpPr>
          <p:nvPr>
            <p:ph type="subTitle" idx="4294967295"/>
          </p:nvPr>
        </p:nvSpPr>
        <p:spPr>
          <a:xfrm>
            <a:off x="3491700" y="1375748"/>
            <a:ext cx="3731400" cy="24876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8000" b="1">
                <a:latin typeface="Titillium Web"/>
                <a:ea typeface="Titillium Web"/>
                <a:cs typeface="Titillium Web"/>
                <a:sym typeface="Titillium Web"/>
              </a:rPr>
              <a:t>Q&amp;A</a:t>
            </a:r>
            <a:endParaRPr sz="8000" b="1"/>
          </a:p>
        </p:txBody>
      </p:sp>
      <p:pic>
        <p:nvPicPr>
          <p:cNvPr id="4094" name="Google Shape;4094;p27"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4095" name="Google Shape;4095;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4096" name="Google Shape;4096;p27"/>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7" name="Google Shape;4097;p27"/>
          <p:cNvPicPr preferRelativeResize="0"/>
          <p:nvPr/>
        </p:nvPicPr>
        <p:blipFill>
          <a:blip r:embed="rId4">
            <a:alphaModFix/>
          </a:blip>
          <a:stretch>
            <a:fillRect/>
          </a:stretch>
        </p:blipFill>
        <p:spPr>
          <a:xfrm>
            <a:off x="8067863" y="4701300"/>
            <a:ext cx="1029576" cy="369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01"/>
        <p:cNvGrpSpPr/>
        <p:nvPr/>
      </p:nvGrpSpPr>
      <p:grpSpPr>
        <a:xfrm>
          <a:off x="0" y="0"/>
          <a:ext cx="0" cy="0"/>
          <a:chOff x="0" y="0"/>
          <a:chExt cx="0" cy="0"/>
        </a:xfrm>
      </p:grpSpPr>
      <p:sp>
        <p:nvSpPr>
          <p:cNvPr id="4102" name="Google Shape;4102;p28"/>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solidFill>
                  <a:srgbClr val="D3EBD5"/>
                </a:solidFill>
              </a:rPr>
              <a:t>Thank you.</a:t>
            </a:r>
            <a:endParaRPr sz="7200">
              <a:solidFill>
                <a:srgbClr val="D3EBD5"/>
              </a:solidFill>
            </a:endParaRPr>
          </a:p>
        </p:txBody>
      </p:sp>
      <p:sp>
        <p:nvSpPr>
          <p:cNvPr id="4103" name="Google Shape;4103;p28"/>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4" name="Google Shape;4104;p28"/>
          <p:cNvGrpSpPr/>
          <p:nvPr/>
        </p:nvGrpSpPr>
        <p:grpSpPr>
          <a:xfrm>
            <a:off x="2011275" y="703738"/>
            <a:ext cx="1160371" cy="1160688"/>
            <a:chOff x="6654650" y="3665275"/>
            <a:chExt cx="409100" cy="409125"/>
          </a:xfrm>
        </p:grpSpPr>
        <p:sp>
          <p:nvSpPr>
            <p:cNvPr id="4105" name="Google Shape;4105;p2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28"/>
          <p:cNvGrpSpPr/>
          <p:nvPr/>
        </p:nvGrpSpPr>
        <p:grpSpPr>
          <a:xfrm rot="1057001">
            <a:off x="892483" y="1616446"/>
            <a:ext cx="766645" cy="766759"/>
            <a:chOff x="570875" y="4322250"/>
            <a:chExt cx="443300" cy="443325"/>
          </a:xfrm>
        </p:grpSpPr>
        <p:sp>
          <p:nvSpPr>
            <p:cNvPr id="4108" name="Google Shape;4108;p2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2" name="Google Shape;4112;p28"/>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8"/>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8"/>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8"/>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4117" name="Google Shape;4117;p28"/>
          <p:cNvSpPr txBox="1"/>
          <p:nvPr/>
        </p:nvSpPr>
        <p:spPr>
          <a:xfrm>
            <a:off x="1485450" y="3809950"/>
            <a:ext cx="6605700" cy="5541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2400">
                <a:solidFill>
                  <a:schemeClr val="lt1"/>
                </a:solidFill>
                <a:latin typeface="Titillium Web Light"/>
                <a:ea typeface="Titillium Web Light"/>
                <a:cs typeface="Titillium Web Light"/>
                <a:sym typeface="Titillium Web Light"/>
              </a:rPr>
              <a:t> liao0080@e.ntu.edu.sg</a:t>
            </a:r>
            <a:endParaRPr sz="2400" b="1">
              <a:solidFill>
                <a:schemeClr val="lt1"/>
              </a:solidFill>
              <a:latin typeface="Titillium Web Light"/>
              <a:ea typeface="Titillium Web Light"/>
              <a:cs typeface="Titillium Web Light"/>
              <a:sym typeface="Titillium Web Light"/>
            </a:endParaRPr>
          </a:p>
        </p:txBody>
      </p:sp>
      <p:grpSp>
        <p:nvGrpSpPr>
          <p:cNvPr id="4118" name="Google Shape;4118;p28"/>
          <p:cNvGrpSpPr/>
          <p:nvPr/>
        </p:nvGrpSpPr>
        <p:grpSpPr>
          <a:xfrm>
            <a:off x="1080813" y="3978848"/>
            <a:ext cx="389994" cy="273623"/>
            <a:chOff x="559275" y="1683950"/>
            <a:chExt cx="466500" cy="327300"/>
          </a:xfrm>
        </p:grpSpPr>
        <p:sp>
          <p:nvSpPr>
            <p:cNvPr id="4119" name="Google Shape;4119;p2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4"/>
        <p:cNvGrpSpPr/>
        <p:nvPr/>
      </p:nvGrpSpPr>
      <p:grpSpPr>
        <a:xfrm>
          <a:off x="0" y="0"/>
          <a:ext cx="0" cy="0"/>
          <a:chOff x="0" y="0"/>
          <a:chExt cx="0" cy="0"/>
        </a:xfrm>
      </p:grpSpPr>
      <p:sp>
        <p:nvSpPr>
          <p:cNvPr id="4125" name="Google Shape;4125;p29"/>
          <p:cNvSpPr txBox="1">
            <a:spLocks noGrp="1"/>
          </p:cNvSpPr>
          <p:nvPr>
            <p:ph type="title"/>
          </p:nvPr>
        </p:nvSpPr>
        <p:spPr>
          <a:xfrm>
            <a:off x="411550" y="402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Apx: Project Planner</a:t>
            </a:r>
            <a:endParaRPr/>
          </a:p>
        </p:txBody>
      </p:sp>
      <p:sp>
        <p:nvSpPr>
          <p:cNvPr id="4126" name="Google Shape;4126;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4127" name="Google Shape;4127;p29"/>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28" name="Google Shape;4128;p29"/>
          <p:cNvPicPr preferRelativeResize="0"/>
          <p:nvPr/>
        </p:nvPicPr>
        <p:blipFill>
          <a:blip r:embed="rId3">
            <a:alphaModFix/>
          </a:blip>
          <a:stretch>
            <a:fillRect/>
          </a:stretch>
        </p:blipFill>
        <p:spPr>
          <a:xfrm>
            <a:off x="8067863" y="4701300"/>
            <a:ext cx="1029576" cy="369499"/>
          </a:xfrm>
          <a:prstGeom prst="rect">
            <a:avLst/>
          </a:prstGeom>
          <a:noFill/>
          <a:ln>
            <a:noFill/>
          </a:ln>
        </p:spPr>
      </p:pic>
      <p:pic>
        <p:nvPicPr>
          <p:cNvPr id="4129" name="Google Shape;4129;p29"/>
          <p:cNvPicPr preferRelativeResize="0"/>
          <p:nvPr/>
        </p:nvPicPr>
        <p:blipFill>
          <a:blip r:embed="rId4">
            <a:alphaModFix/>
          </a:blip>
          <a:stretch>
            <a:fillRect/>
          </a:stretch>
        </p:blipFill>
        <p:spPr>
          <a:xfrm>
            <a:off x="500131" y="897650"/>
            <a:ext cx="7122843" cy="37447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3"/>
        <p:cNvGrpSpPr/>
        <p:nvPr/>
      </p:nvGrpSpPr>
      <p:grpSpPr>
        <a:xfrm>
          <a:off x="0" y="0"/>
          <a:ext cx="0" cy="0"/>
          <a:chOff x="0" y="0"/>
          <a:chExt cx="0" cy="0"/>
        </a:xfrm>
      </p:grpSpPr>
      <p:sp>
        <p:nvSpPr>
          <p:cNvPr id="4134" name="Google Shape;4134;p30"/>
          <p:cNvSpPr txBox="1">
            <a:spLocks noGrp="1"/>
          </p:cNvSpPr>
          <p:nvPr>
            <p:ph type="title"/>
          </p:nvPr>
        </p:nvSpPr>
        <p:spPr>
          <a:xfrm>
            <a:off x="411550" y="402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Apx: Datasets</a:t>
            </a:r>
            <a:endParaRPr/>
          </a:p>
        </p:txBody>
      </p:sp>
      <p:sp>
        <p:nvSpPr>
          <p:cNvPr id="4135" name="Google Shape;4135;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
        <p:nvSpPr>
          <p:cNvPr id="4136" name="Google Shape;4136;p30"/>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37" name="Google Shape;4137;p30"/>
          <p:cNvPicPr preferRelativeResize="0"/>
          <p:nvPr/>
        </p:nvPicPr>
        <p:blipFill>
          <a:blip r:embed="rId3">
            <a:alphaModFix/>
          </a:blip>
          <a:stretch>
            <a:fillRect/>
          </a:stretch>
        </p:blipFill>
        <p:spPr>
          <a:xfrm>
            <a:off x="8067863" y="4701300"/>
            <a:ext cx="1029576" cy="369499"/>
          </a:xfrm>
          <a:prstGeom prst="rect">
            <a:avLst/>
          </a:prstGeom>
          <a:noFill/>
          <a:ln>
            <a:noFill/>
          </a:ln>
        </p:spPr>
      </p:pic>
      <p:pic>
        <p:nvPicPr>
          <p:cNvPr id="4138" name="Google Shape;4138;p30"/>
          <p:cNvPicPr preferRelativeResize="0"/>
          <p:nvPr/>
        </p:nvPicPr>
        <p:blipFill>
          <a:blip r:embed="rId4">
            <a:alphaModFix/>
          </a:blip>
          <a:stretch>
            <a:fillRect/>
          </a:stretch>
        </p:blipFill>
        <p:spPr>
          <a:xfrm>
            <a:off x="640225" y="1153249"/>
            <a:ext cx="7590801" cy="3046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2"/>
        <p:cNvGrpSpPr/>
        <p:nvPr/>
      </p:nvGrpSpPr>
      <p:grpSpPr>
        <a:xfrm>
          <a:off x="0" y="0"/>
          <a:ext cx="0" cy="0"/>
          <a:chOff x="0" y="0"/>
          <a:chExt cx="0" cy="0"/>
        </a:xfrm>
      </p:grpSpPr>
      <p:sp>
        <p:nvSpPr>
          <p:cNvPr id="4143" name="Google Shape;4143;p31"/>
          <p:cNvSpPr txBox="1">
            <a:spLocks noGrp="1"/>
          </p:cNvSpPr>
          <p:nvPr>
            <p:ph type="title"/>
          </p:nvPr>
        </p:nvSpPr>
        <p:spPr>
          <a:xfrm>
            <a:off x="411550" y="402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Apx: Network parameters-supervised</a:t>
            </a:r>
            <a:endParaRPr/>
          </a:p>
        </p:txBody>
      </p:sp>
      <p:sp>
        <p:nvSpPr>
          <p:cNvPr id="4144" name="Google Shape;4144;p3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4145" name="Google Shape;4145;p31"/>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46" name="Google Shape;4146;p31"/>
          <p:cNvPicPr preferRelativeResize="0"/>
          <p:nvPr/>
        </p:nvPicPr>
        <p:blipFill>
          <a:blip r:embed="rId3">
            <a:alphaModFix/>
          </a:blip>
          <a:stretch>
            <a:fillRect/>
          </a:stretch>
        </p:blipFill>
        <p:spPr>
          <a:xfrm>
            <a:off x="8067863" y="4701300"/>
            <a:ext cx="1029576" cy="369499"/>
          </a:xfrm>
          <a:prstGeom prst="rect">
            <a:avLst/>
          </a:prstGeom>
          <a:noFill/>
          <a:ln>
            <a:noFill/>
          </a:ln>
        </p:spPr>
      </p:pic>
      <p:pic>
        <p:nvPicPr>
          <p:cNvPr id="4147" name="Google Shape;4147;p31"/>
          <p:cNvPicPr preferRelativeResize="0"/>
          <p:nvPr/>
        </p:nvPicPr>
        <p:blipFill>
          <a:blip r:embed="rId4">
            <a:alphaModFix/>
          </a:blip>
          <a:stretch>
            <a:fillRect/>
          </a:stretch>
        </p:blipFill>
        <p:spPr>
          <a:xfrm>
            <a:off x="1653469" y="897650"/>
            <a:ext cx="5401159" cy="39410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4"/>
        <p:cNvGrpSpPr/>
        <p:nvPr/>
      </p:nvGrpSpPr>
      <p:grpSpPr>
        <a:xfrm>
          <a:off x="0" y="0"/>
          <a:ext cx="0" cy="0"/>
          <a:chOff x="0" y="0"/>
          <a:chExt cx="0" cy="0"/>
        </a:xfrm>
      </p:grpSpPr>
      <p:sp>
        <p:nvSpPr>
          <p:cNvPr id="3845" name="Google Shape;3845;p14"/>
          <p:cNvSpPr txBox="1">
            <a:spLocks noGrp="1"/>
          </p:cNvSpPr>
          <p:nvPr>
            <p:ph type="title"/>
          </p:nvPr>
        </p:nvSpPr>
        <p:spPr>
          <a:xfrm>
            <a:off x="781400" y="1509375"/>
            <a:ext cx="3395100" cy="366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a:solidFill>
                  <a:schemeClr val="dk1"/>
                </a:solidFill>
                <a:latin typeface="Titillium Web"/>
                <a:ea typeface="Titillium Web"/>
                <a:cs typeface="Titillium Web"/>
                <a:sym typeface="Titillium Web"/>
              </a:rPr>
              <a:t>Introduction</a:t>
            </a:r>
            <a:endParaRPr sz="2500">
              <a:solidFill>
                <a:schemeClr val="dk1"/>
              </a:solidFill>
              <a:latin typeface="Titillium Web"/>
              <a:ea typeface="Titillium Web"/>
              <a:cs typeface="Titillium Web"/>
              <a:sym typeface="Titillium Web"/>
            </a:endParaRPr>
          </a:p>
          <a:p>
            <a:pPr marL="0" lvl="0" indent="0" algn="l" rtl="0">
              <a:spcBef>
                <a:spcPts val="0"/>
              </a:spcBef>
              <a:spcAft>
                <a:spcPts val="0"/>
              </a:spcAft>
              <a:buNone/>
            </a:pPr>
            <a:r>
              <a:rPr lang="en" sz="2500">
                <a:solidFill>
                  <a:schemeClr val="dk1"/>
                </a:solidFill>
                <a:latin typeface="Titillium Web"/>
                <a:ea typeface="Titillium Web"/>
                <a:cs typeface="Titillium Web"/>
                <a:sym typeface="Titillium Web"/>
              </a:rPr>
              <a:t>Previous work</a:t>
            </a:r>
            <a:endParaRPr sz="2500">
              <a:solidFill>
                <a:schemeClr val="dk1"/>
              </a:solidFill>
              <a:latin typeface="Titillium Web"/>
              <a:ea typeface="Titillium Web"/>
              <a:cs typeface="Titillium Web"/>
              <a:sym typeface="Titillium Web"/>
            </a:endParaRPr>
          </a:p>
          <a:p>
            <a:pPr marL="0" lvl="0" indent="0" algn="l" rtl="0">
              <a:spcBef>
                <a:spcPts val="0"/>
              </a:spcBef>
              <a:spcAft>
                <a:spcPts val="0"/>
              </a:spcAft>
              <a:buNone/>
            </a:pPr>
            <a:r>
              <a:rPr lang="en" sz="2500">
                <a:solidFill>
                  <a:schemeClr val="dk1"/>
                </a:solidFill>
                <a:latin typeface="Titillium Web"/>
                <a:ea typeface="Titillium Web"/>
                <a:cs typeface="Titillium Web"/>
                <a:sym typeface="Titillium Web"/>
              </a:rPr>
              <a:t>Network architecture </a:t>
            </a:r>
            <a:endParaRPr sz="2500">
              <a:solidFill>
                <a:schemeClr val="dk1"/>
              </a:solidFill>
              <a:latin typeface="Titillium Web"/>
              <a:ea typeface="Titillium Web"/>
              <a:cs typeface="Titillium Web"/>
              <a:sym typeface="Titillium Web"/>
            </a:endParaRPr>
          </a:p>
          <a:p>
            <a:pPr marL="0" lvl="0" indent="0" algn="l" rtl="0">
              <a:spcBef>
                <a:spcPts val="0"/>
              </a:spcBef>
              <a:spcAft>
                <a:spcPts val="0"/>
              </a:spcAft>
              <a:buNone/>
            </a:pPr>
            <a:r>
              <a:rPr lang="en" sz="2500">
                <a:solidFill>
                  <a:schemeClr val="dk1"/>
                </a:solidFill>
                <a:latin typeface="Titillium Web"/>
                <a:ea typeface="Titillium Web"/>
                <a:cs typeface="Titillium Web"/>
                <a:sym typeface="Titillium Web"/>
              </a:rPr>
              <a:t>Dataset</a:t>
            </a:r>
            <a:endParaRPr sz="2500">
              <a:solidFill>
                <a:schemeClr val="dk1"/>
              </a:solidFill>
              <a:latin typeface="Titillium Web"/>
              <a:ea typeface="Titillium Web"/>
              <a:cs typeface="Titillium Web"/>
              <a:sym typeface="Titillium Web"/>
            </a:endParaRPr>
          </a:p>
          <a:p>
            <a:pPr marL="0" lvl="0" indent="0" algn="l" rtl="0">
              <a:spcBef>
                <a:spcPts val="0"/>
              </a:spcBef>
              <a:spcAft>
                <a:spcPts val="0"/>
              </a:spcAft>
              <a:buNone/>
            </a:pPr>
            <a:r>
              <a:rPr lang="en" sz="2500">
                <a:solidFill>
                  <a:schemeClr val="dk1"/>
                </a:solidFill>
                <a:latin typeface="Titillium Web"/>
                <a:ea typeface="Titillium Web"/>
                <a:cs typeface="Titillium Web"/>
                <a:sym typeface="Titillium Web"/>
              </a:rPr>
              <a:t>Experiment</a:t>
            </a:r>
            <a:endParaRPr sz="2500">
              <a:solidFill>
                <a:schemeClr val="dk1"/>
              </a:solidFill>
              <a:latin typeface="Titillium Web"/>
              <a:ea typeface="Titillium Web"/>
              <a:cs typeface="Titillium Web"/>
              <a:sym typeface="Titillium Web"/>
            </a:endParaRPr>
          </a:p>
          <a:p>
            <a:pPr marL="0" lvl="0" indent="0" algn="l" rtl="0">
              <a:spcBef>
                <a:spcPts val="0"/>
              </a:spcBef>
              <a:spcAft>
                <a:spcPts val="0"/>
              </a:spcAft>
              <a:buNone/>
            </a:pPr>
            <a:r>
              <a:rPr lang="en" sz="2500">
                <a:solidFill>
                  <a:schemeClr val="dk1"/>
                </a:solidFill>
                <a:latin typeface="Titillium Web"/>
                <a:ea typeface="Titillium Web"/>
                <a:cs typeface="Titillium Web"/>
                <a:sym typeface="Titillium Web"/>
              </a:rPr>
              <a:t>Future work</a:t>
            </a:r>
            <a:endParaRPr sz="2500">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sz="2500">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sz="2500">
              <a:solidFill>
                <a:schemeClr val="dk1"/>
              </a:solidFill>
              <a:latin typeface="Titillium Web"/>
              <a:ea typeface="Titillium Web"/>
              <a:cs typeface="Titillium Web"/>
              <a:sym typeface="Titillium Web"/>
            </a:endParaRPr>
          </a:p>
          <a:p>
            <a:pPr marL="0" lvl="0" indent="0" algn="l" rtl="0">
              <a:spcBef>
                <a:spcPts val="0"/>
              </a:spcBef>
              <a:spcAft>
                <a:spcPts val="0"/>
              </a:spcAft>
              <a:buNone/>
            </a:pPr>
            <a:endParaRPr sz="2900">
              <a:latin typeface="Titillium Web"/>
              <a:ea typeface="Titillium Web"/>
              <a:cs typeface="Titillium Web"/>
              <a:sym typeface="Titillium Web"/>
            </a:endParaRPr>
          </a:p>
        </p:txBody>
      </p:sp>
      <p:sp>
        <p:nvSpPr>
          <p:cNvPr id="3846" name="Google Shape;3846;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3847" name="Google Shape;3847;p14"/>
          <p:cNvSpPr txBox="1">
            <a:spLocks noGrp="1"/>
          </p:cNvSpPr>
          <p:nvPr>
            <p:ph type="title"/>
          </p:nvPr>
        </p:nvSpPr>
        <p:spPr>
          <a:xfrm>
            <a:off x="465550" y="-124525"/>
            <a:ext cx="784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5"/>
                </a:solidFill>
                <a:latin typeface="Dosis SemiBold"/>
                <a:ea typeface="Dosis SemiBold"/>
                <a:cs typeface="Dosis SemiBold"/>
                <a:sym typeface="Dosis SemiBold"/>
              </a:rPr>
              <a:t>Agenda</a:t>
            </a:r>
            <a:endParaRPr dirty="0">
              <a:solidFill>
                <a:schemeClr val="accent5"/>
              </a:solidFill>
              <a:latin typeface="Dosis SemiBold"/>
              <a:ea typeface="Dosis SemiBold"/>
              <a:cs typeface="Dosis SemiBold"/>
              <a:sym typeface="Dosis SemiBold"/>
            </a:endParaRPr>
          </a:p>
        </p:txBody>
      </p:sp>
      <p:sp>
        <p:nvSpPr>
          <p:cNvPr id="3848" name="Google Shape;3848;p14"/>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49" name="Google Shape;3849;p14"/>
          <p:cNvPicPr preferRelativeResize="0"/>
          <p:nvPr/>
        </p:nvPicPr>
        <p:blipFill>
          <a:blip r:embed="rId3">
            <a:alphaModFix/>
          </a:blip>
          <a:stretch>
            <a:fillRect/>
          </a:stretch>
        </p:blipFill>
        <p:spPr>
          <a:xfrm>
            <a:off x="8067863" y="4701300"/>
            <a:ext cx="1029576" cy="369499"/>
          </a:xfrm>
          <a:prstGeom prst="rect">
            <a:avLst/>
          </a:prstGeom>
          <a:noFill/>
          <a:ln>
            <a:noFill/>
          </a:ln>
        </p:spPr>
      </p:pic>
      <p:sp>
        <p:nvSpPr>
          <p:cNvPr id="3850" name="Google Shape;3850;p14"/>
          <p:cNvSpPr txBox="1">
            <a:spLocks noGrp="1"/>
          </p:cNvSpPr>
          <p:nvPr>
            <p:ph type="title"/>
          </p:nvPr>
        </p:nvSpPr>
        <p:spPr>
          <a:xfrm>
            <a:off x="676183" y="796575"/>
            <a:ext cx="3286800" cy="7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900" dirty="0">
                <a:solidFill>
                  <a:schemeClr val="dk1"/>
                </a:solidFill>
                <a:latin typeface="Titillium Web"/>
                <a:ea typeface="Titillium Web"/>
                <a:cs typeface="Titillium Web"/>
                <a:sym typeface="Titillium Web"/>
              </a:rPr>
              <a:t>Part I</a:t>
            </a:r>
            <a:endParaRPr sz="2900" dirty="0">
              <a:latin typeface="Titillium Web"/>
              <a:ea typeface="Titillium Web"/>
              <a:cs typeface="Titillium Web"/>
              <a:sym typeface="Titillium Web"/>
            </a:endParaRPr>
          </a:p>
        </p:txBody>
      </p:sp>
      <p:sp>
        <p:nvSpPr>
          <p:cNvPr id="3851" name="Google Shape;3851;p14"/>
          <p:cNvSpPr txBox="1">
            <a:spLocks noGrp="1"/>
          </p:cNvSpPr>
          <p:nvPr>
            <p:ph type="title"/>
          </p:nvPr>
        </p:nvSpPr>
        <p:spPr>
          <a:xfrm>
            <a:off x="5751859" y="1493583"/>
            <a:ext cx="3368700" cy="76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dirty="0">
                <a:solidFill>
                  <a:schemeClr val="dk1"/>
                </a:solidFill>
                <a:latin typeface="Titillium Web"/>
                <a:ea typeface="Titillium Web"/>
                <a:cs typeface="Titillium Web"/>
                <a:sym typeface="Titillium Web"/>
              </a:rPr>
              <a:t>Q&amp;A</a:t>
            </a:r>
            <a:endParaRPr sz="2900" dirty="0">
              <a:latin typeface="Titillium Web"/>
              <a:ea typeface="Titillium Web"/>
              <a:cs typeface="Titillium Web"/>
              <a:sym typeface="Titillium Web"/>
            </a:endParaRPr>
          </a:p>
        </p:txBody>
      </p:sp>
      <p:sp>
        <p:nvSpPr>
          <p:cNvPr id="3852" name="Google Shape;3852;p14"/>
          <p:cNvSpPr txBox="1">
            <a:spLocks noGrp="1"/>
          </p:cNvSpPr>
          <p:nvPr>
            <p:ph type="title"/>
          </p:nvPr>
        </p:nvSpPr>
        <p:spPr>
          <a:xfrm>
            <a:off x="5279459" y="756283"/>
            <a:ext cx="3286800" cy="7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900" dirty="0">
                <a:solidFill>
                  <a:schemeClr val="dk1"/>
                </a:solidFill>
                <a:latin typeface="Titillium Web"/>
                <a:ea typeface="Titillium Web"/>
                <a:cs typeface="Titillium Web"/>
                <a:sym typeface="Titillium Web"/>
              </a:rPr>
              <a:t>Part II</a:t>
            </a:r>
            <a:endParaRPr sz="2900" dirty="0">
              <a:latin typeface="Titillium Web"/>
              <a:ea typeface="Titillium Web"/>
              <a:cs typeface="Titillium Web"/>
              <a:sym typeface="Titillium Web"/>
            </a:endParaRPr>
          </a:p>
        </p:txBody>
      </p:sp>
      <p:cxnSp>
        <p:nvCxnSpPr>
          <p:cNvPr id="3853" name="Google Shape;3853;p14"/>
          <p:cNvCxnSpPr/>
          <p:nvPr/>
        </p:nvCxnSpPr>
        <p:spPr>
          <a:xfrm>
            <a:off x="4170125" y="568300"/>
            <a:ext cx="18900" cy="4032900"/>
          </a:xfrm>
          <a:prstGeom prst="straightConnector1">
            <a:avLst/>
          </a:prstGeom>
          <a:noFill/>
          <a:ln w="9525" cap="flat" cmpd="sng">
            <a:solidFill>
              <a:srgbClr val="D3EBD5"/>
            </a:solidFill>
            <a:prstDash val="solid"/>
            <a:round/>
            <a:headEnd type="none" w="med" len="med"/>
            <a:tailEnd type="none" w="med" len="med"/>
          </a:ln>
        </p:spPr>
      </p:cxnSp>
      <p:sp>
        <p:nvSpPr>
          <p:cNvPr id="3854" name="Google Shape;3854;p14"/>
          <p:cNvSpPr/>
          <p:nvPr/>
        </p:nvSpPr>
        <p:spPr>
          <a:xfrm>
            <a:off x="1779142" y="984521"/>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4"/>
          <p:cNvSpPr/>
          <p:nvPr/>
        </p:nvSpPr>
        <p:spPr>
          <a:xfrm>
            <a:off x="6702637" y="9227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4"/>
          <p:cNvSpPr/>
          <p:nvPr/>
        </p:nvSpPr>
        <p:spPr>
          <a:xfrm>
            <a:off x="6905537" y="964920"/>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4"/>
          <p:cNvSpPr/>
          <p:nvPr/>
        </p:nvSpPr>
        <p:spPr>
          <a:xfrm>
            <a:off x="6755012" y="11139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894;p17">
            <a:extLst>
              <a:ext uri="{FF2B5EF4-FFF2-40B4-BE49-F238E27FC236}">
                <a16:creationId xmlns:a16="http://schemas.microsoft.com/office/drawing/2014/main" id="{E8F48716-BF34-6EB0-1C23-2D623F6C5647}"/>
              </a:ext>
            </a:extLst>
          </p:cNvPr>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 name="Google Shape;3895;p17">
            <a:extLst>
              <a:ext uri="{FF2B5EF4-FFF2-40B4-BE49-F238E27FC236}">
                <a16:creationId xmlns:a16="http://schemas.microsoft.com/office/drawing/2014/main" id="{9F3E6200-C543-3F43-B155-91CB2B802A4F}"/>
              </a:ext>
            </a:extLst>
          </p:cNvPr>
          <p:cNvGrpSpPr/>
          <p:nvPr/>
        </p:nvGrpSpPr>
        <p:grpSpPr>
          <a:xfrm>
            <a:off x="483381" y="4936618"/>
            <a:ext cx="226859" cy="158282"/>
            <a:chOff x="559275" y="1683950"/>
            <a:chExt cx="466500" cy="327300"/>
          </a:xfrm>
        </p:grpSpPr>
        <p:sp>
          <p:nvSpPr>
            <p:cNvPr id="4" name="Google Shape;3896;p17">
              <a:extLst>
                <a:ext uri="{FF2B5EF4-FFF2-40B4-BE49-F238E27FC236}">
                  <a16:creationId xmlns:a16="http://schemas.microsoft.com/office/drawing/2014/main" id="{73583CA3-0815-304E-982D-CC487944C48D}"/>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5" name="Google Shape;3897;p17">
              <a:extLst>
                <a:ext uri="{FF2B5EF4-FFF2-40B4-BE49-F238E27FC236}">
                  <a16:creationId xmlns:a16="http://schemas.microsoft.com/office/drawing/2014/main" id="{5EF6B60D-7031-A403-D4CD-E7B3C309A8D5}"/>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1"/>
        <p:cNvGrpSpPr/>
        <p:nvPr/>
      </p:nvGrpSpPr>
      <p:grpSpPr>
        <a:xfrm>
          <a:off x="0" y="0"/>
          <a:ext cx="0" cy="0"/>
          <a:chOff x="0" y="0"/>
          <a:chExt cx="0" cy="0"/>
        </a:xfrm>
      </p:grpSpPr>
      <p:sp>
        <p:nvSpPr>
          <p:cNvPr id="4152" name="Google Shape;4152;p32"/>
          <p:cNvSpPr txBox="1">
            <a:spLocks noGrp="1"/>
          </p:cNvSpPr>
          <p:nvPr>
            <p:ph type="title"/>
          </p:nvPr>
        </p:nvSpPr>
        <p:spPr>
          <a:xfrm>
            <a:off x="411550" y="402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Apx: Network parameters-SSL</a:t>
            </a:r>
            <a:endParaRPr/>
          </a:p>
        </p:txBody>
      </p:sp>
      <p:sp>
        <p:nvSpPr>
          <p:cNvPr id="4153" name="Google Shape;4153;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4154" name="Google Shape;4154;p32"/>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55" name="Google Shape;4155;p32"/>
          <p:cNvPicPr preferRelativeResize="0"/>
          <p:nvPr/>
        </p:nvPicPr>
        <p:blipFill>
          <a:blip r:embed="rId3">
            <a:alphaModFix/>
          </a:blip>
          <a:stretch>
            <a:fillRect/>
          </a:stretch>
        </p:blipFill>
        <p:spPr>
          <a:xfrm>
            <a:off x="8067863" y="4701300"/>
            <a:ext cx="1029576" cy="369499"/>
          </a:xfrm>
          <a:prstGeom prst="rect">
            <a:avLst/>
          </a:prstGeom>
          <a:noFill/>
          <a:ln>
            <a:noFill/>
          </a:ln>
        </p:spPr>
      </p:pic>
      <p:pic>
        <p:nvPicPr>
          <p:cNvPr id="4156" name="Google Shape;4156;p32"/>
          <p:cNvPicPr preferRelativeResize="0"/>
          <p:nvPr/>
        </p:nvPicPr>
        <p:blipFill>
          <a:blip r:embed="rId4">
            <a:alphaModFix/>
          </a:blip>
          <a:stretch>
            <a:fillRect/>
          </a:stretch>
        </p:blipFill>
        <p:spPr>
          <a:xfrm>
            <a:off x="2761606" y="897650"/>
            <a:ext cx="2708548" cy="39410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0"/>
        <p:cNvGrpSpPr/>
        <p:nvPr/>
      </p:nvGrpSpPr>
      <p:grpSpPr>
        <a:xfrm>
          <a:off x="0" y="0"/>
          <a:ext cx="0" cy="0"/>
          <a:chOff x="0" y="0"/>
          <a:chExt cx="0" cy="0"/>
        </a:xfrm>
      </p:grpSpPr>
      <p:sp>
        <p:nvSpPr>
          <p:cNvPr id="4161" name="Google Shape;4161;p33"/>
          <p:cNvSpPr txBox="1">
            <a:spLocks noGrp="1"/>
          </p:cNvSpPr>
          <p:nvPr>
            <p:ph type="title"/>
          </p:nvPr>
        </p:nvSpPr>
        <p:spPr>
          <a:xfrm>
            <a:off x="411550" y="402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Apx: project material and costing</a:t>
            </a:r>
            <a:endParaRPr/>
          </a:p>
        </p:txBody>
      </p:sp>
      <p:sp>
        <p:nvSpPr>
          <p:cNvPr id="4162" name="Google Shape;4162;p3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4163" name="Google Shape;4163;p33"/>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64" name="Google Shape;4164;p33"/>
          <p:cNvPicPr preferRelativeResize="0"/>
          <p:nvPr/>
        </p:nvPicPr>
        <p:blipFill>
          <a:blip r:embed="rId3">
            <a:alphaModFix/>
          </a:blip>
          <a:stretch>
            <a:fillRect/>
          </a:stretch>
        </p:blipFill>
        <p:spPr>
          <a:xfrm>
            <a:off x="8067863" y="4701300"/>
            <a:ext cx="1029576" cy="369499"/>
          </a:xfrm>
          <a:prstGeom prst="rect">
            <a:avLst/>
          </a:prstGeom>
          <a:noFill/>
          <a:ln>
            <a:noFill/>
          </a:ln>
        </p:spPr>
      </p:pic>
      <p:pic>
        <p:nvPicPr>
          <p:cNvPr id="4165" name="Google Shape;4165;p33"/>
          <p:cNvPicPr preferRelativeResize="0"/>
          <p:nvPr/>
        </p:nvPicPr>
        <p:blipFill>
          <a:blip r:embed="rId4">
            <a:alphaModFix/>
          </a:blip>
          <a:stretch>
            <a:fillRect/>
          </a:stretch>
        </p:blipFill>
        <p:spPr>
          <a:xfrm>
            <a:off x="509075" y="1348627"/>
            <a:ext cx="7487775" cy="1938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8"/>
        <p:cNvGrpSpPr/>
        <p:nvPr/>
      </p:nvGrpSpPr>
      <p:grpSpPr>
        <a:xfrm>
          <a:off x="0" y="0"/>
          <a:ext cx="0" cy="0"/>
          <a:chOff x="0" y="0"/>
          <a:chExt cx="0" cy="0"/>
        </a:xfrm>
      </p:grpSpPr>
      <p:sp>
        <p:nvSpPr>
          <p:cNvPr id="4039" name="Google Shape;4039;p24"/>
          <p:cNvSpPr txBox="1">
            <a:spLocks noGrp="1"/>
          </p:cNvSpPr>
          <p:nvPr>
            <p:ph type="title"/>
          </p:nvPr>
        </p:nvSpPr>
        <p:spPr>
          <a:xfrm>
            <a:off x="459225" y="-124525"/>
            <a:ext cx="7852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5"/>
                </a:solidFill>
                <a:latin typeface="Dosis SemiBold"/>
                <a:ea typeface="Dosis SemiBold"/>
                <a:cs typeface="Dosis SemiBold"/>
                <a:sym typeface="Dosis SemiBold"/>
              </a:rPr>
              <a:t>Experiment 3: SSL robustness</a:t>
            </a:r>
            <a:endParaRPr sz="2800">
              <a:solidFill>
                <a:schemeClr val="accent5"/>
              </a:solidFill>
              <a:latin typeface="Dosis SemiBold"/>
              <a:ea typeface="Dosis SemiBold"/>
              <a:cs typeface="Dosis SemiBold"/>
              <a:sym typeface="Dosis SemiBold"/>
            </a:endParaRPr>
          </a:p>
        </p:txBody>
      </p:sp>
      <p:sp>
        <p:nvSpPr>
          <p:cNvPr id="4040" name="Google Shape;4040;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graphicFrame>
        <p:nvGraphicFramePr>
          <p:cNvPr id="4041" name="Google Shape;4041;p24"/>
          <p:cNvGraphicFramePr/>
          <p:nvPr/>
        </p:nvGraphicFramePr>
        <p:xfrm>
          <a:off x="345525" y="943195"/>
          <a:ext cx="7448400" cy="1787650"/>
        </p:xfrm>
        <a:graphic>
          <a:graphicData uri="http://schemas.openxmlformats.org/drawingml/2006/table">
            <a:tbl>
              <a:tblPr>
                <a:noFill/>
                <a:tableStyleId>{F14A3057-0DC4-4628-AE02-076FDA03BC6E}</a:tableStyleId>
              </a:tblPr>
              <a:tblGrid>
                <a:gridCol w="736800">
                  <a:extLst>
                    <a:ext uri="{9D8B030D-6E8A-4147-A177-3AD203B41FA5}">
                      <a16:colId xmlns:a16="http://schemas.microsoft.com/office/drawing/2014/main" val="20000"/>
                    </a:ext>
                  </a:extLst>
                </a:gridCol>
                <a:gridCol w="844575">
                  <a:extLst>
                    <a:ext uri="{9D8B030D-6E8A-4147-A177-3AD203B41FA5}">
                      <a16:colId xmlns:a16="http://schemas.microsoft.com/office/drawing/2014/main" val="20001"/>
                    </a:ext>
                  </a:extLst>
                </a:gridCol>
                <a:gridCol w="844575">
                  <a:extLst>
                    <a:ext uri="{9D8B030D-6E8A-4147-A177-3AD203B41FA5}">
                      <a16:colId xmlns:a16="http://schemas.microsoft.com/office/drawing/2014/main" val="20002"/>
                    </a:ext>
                  </a:extLst>
                </a:gridCol>
                <a:gridCol w="844575">
                  <a:extLst>
                    <a:ext uri="{9D8B030D-6E8A-4147-A177-3AD203B41FA5}">
                      <a16:colId xmlns:a16="http://schemas.microsoft.com/office/drawing/2014/main" val="20003"/>
                    </a:ext>
                  </a:extLst>
                </a:gridCol>
                <a:gridCol w="844575">
                  <a:extLst>
                    <a:ext uri="{9D8B030D-6E8A-4147-A177-3AD203B41FA5}">
                      <a16:colId xmlns:a16="http://schemas.microsoft.com/office/drawing/2014/main" val="20004"/>
                    </a:ext>
                  </a:extLst>
                </a:gridCol>
                <a:gridCol w="844575">
                  <a:extLst>
                    <a:ext uri="{9D8B030D-6E8A-4147-A177-3AD203B41FA5}">
                      <a16:colId xmlns:a16="http://schemas.microsoft.com/office/drawing/2014/main" val="20005"/>
                    </a:ext>
                  </a:extLst>
                </a:gridCol>
                <a:gridCol w="844575">
                  <a:extLst>
                    <a:ext uri="{9D8B030D-6E8A-4147-A177-3AD203B41FA5}">
                      <a16:colId xmlns:a16="http://schemas.microsoft.com/office/drawing/2014/main" val="20006"/>
                    </a:ext>
                  </a:extLst>
                </a:gridCol>
                <a:gridCol w="822075">
                  <a:extLst>
                    <a:ext uri="{9D8B030D-6E8A-4147-A177-3AD203B41FA5}">
                      <a16:colId xmlns:a16="http://schemas.microsoft.com/office/drawing/2014/main" val="20007"/>
                    </a:ext>
                  </a:extLst>
                </a:gridCol>
                <a:gridCol w="822075">
                  <a:extLst>
                    <a:ext uri="{9D8B030D-6E8A-4147-A177-3AD203B41FA5}">
                      <a16:colId xmlns:a16="http://schemas.microsoft.com/office/drawing/2014/main" val="20008"/>
                    </a:ext>
                  </a:extLst>
                </a:gridCol>
              </a:tblGrid>
              <a:tr h="376900">
                <a:tc>
                  <a:txBody>
                    <a:bodyPr/>
                    <a:lstStyle/>
                    <a:p>
                      <a:pPr marL="0" lvl="0" indent="0" algn="r" rtl="0">
                        <a:lnSpc>
                          <a:spcPct val="115000"/>
                        </a:lnSpc>
                        <a:spcBef>
                          <a:spcPts val="0"/>
                        </a:spcBef>
                        <a:spcAft>
                          <a:spcPts val="0"/>
                        </a:spcAft>
                        <a:buNone/>
                      </a:pPr>
                      <a:r>
                        <a:rPr lang="en" sz="900" b="1">
                          <a:solidFill>
                            <a:schemeClr val="dk2"/>
                          </a:solidFill>
                          <a:latin typeface="Titillium Web"/>
                          <a:ea typeface="Titillium Web"/>
                          <a:cs typeface="Titillium Web"/>
                          <a:sym typeface="Titillium Web"/>
                        </a:rPr>
                        <a:t>Data percentage</a:t>
                      </a:r>
                      <a:endParaRPr sz="9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900" b="1">
                          <a:solidFill>
                            <a:schemeClr val="dk2"/>
                          </a:solidFill>
                          <a:latin typeface="Titillium Web"/>
                          <a:ea typeface="Titillium Web"/>
                          <a:cs typeface="Titillium Web"/>
                          <a:sym typeface="Titillium Web"/>
                        </a:rPr>
                        <a:t>Data balance</a:t>
                      </a:r>
                      <a:endParaRPr sz="9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STAND_TO_SIT</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SIT_TO_STAND</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SIT_TO_LIE</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LIE_TO_SIT</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STAND_TO_LIE</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LIE_TO_STAND</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800" b="1">
                          <a:solidFill>
                            <a:schemeClr val="dk2"/>
                          </a:solidFill>
                          <a:latin typeface="Titillium Web"/>
                          <a:ea typeface="Titillium Web"/>
                          <a:cs typeface="Titillium Web"/>
                          <a:sym typeface="Titillium Web"/>
                        </a:rPr>
                        <a:t>F1-score%</a:t>
                      </a:r>
                      <a:endParaRPr sz="8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00000">
                <a:tc>
                  <a:txBody>
                    <a:bodyPr/>
                    <a:lstStyle/>
                    <a:p>
                      <a:pPr marL="0" lvl="0" indent="0" algn="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5% FT.</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solidFill>
                            <a:schemeClr val="dk2"/>
                          </a:solidFill>
                          <a:latin typeface="Titillium Web"/>
                          <a:ea typeface="Titillium Web"/>
                          <a:cs typeface="Titillium Web"/>
                          <a:sym typeface="Titillium Web"/>
                        </a:rPr>
                        <a:t>✔</a:t>
                      </a:r>
                      <a:r>
                        <a:rPr lang="en" sz="900" b="1">
                          <a:solidFill>
                            <a:schemeClr val="dk2"/>
                          </a:solidFill>
                          <a:latin typeface="Titillium Web"/>
                          <a:ea typeface="Titillium Web"/>
                          <a:cs typeface="Titillium Web"/>
                          <a:sym typeface="Titillium Web"/>
                        </a:rPr>
                        <a:t>raw</a:t>
                      </a:r>
                      <a:endParaRPr sz="900" b="1">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82.35</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80</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47.62</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31.58</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37.5</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22.22</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a:solidFill>
                            <a:schemeClr val="accent5"/>
                          </a:solidFill>
                          <a:latin typeface="Titillium Web"/>
                          <a:ea typeface="Titillium Web"/>
                          <a:cs typeface="Titillium Web"/>
                          <a:sym typeface="Titillium Web"/>
                        </a:rPr>
                        <a:t>70.55</a:t>
                      </a:r>
                      <a:endParaRPr sz="900" b="1">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05375">
                <a:tc>
                  <a:txBody>
                    <a:bodyPr/>
                    <a:lstStyle/>
                    <a:p>
                      <a:pPr marL="0" lvl="0" indent="0" algn="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5% FT.</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oversample</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69.57</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75</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40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13.33</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dirty="0">
                          <a:solidFill>
                            <a:schemeClr val="accent5"/>
                          </a:solidFill>
                          <a:latin typeface="Titillium Web"/>
                          <a:ea typeface="Titillium Web"/>
                          <a:cs typeface="Titillium Web"/>
                          <a:sym typeface="Titillium Web"/>
                        </a:rPr>
                        <a:t>43.75</a:t>
                      </a:r>
                      <a:endParaRPr sz="900" b="1" dirty="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b="1" dirty="0">
                          <a:solidFill>
                            <a:schemeClr val="accent5"/>
                          </a:solidFill>
                          <a:latin typeface="Titillium Web"/>
                          <a:ea typeface="Titillium Web"/>
                          <a:cs typeface="Titillium Web"/>
                          <a:sym typeface="Titillium Web"/>
                        </a:rPr>
                        <a:t>24</a:t>
                      </a:r>
                      <a:endParaRPr sz="900" b="1" dirty="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70.01</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05375">
                <a:tc>
                  <a:txBody>
                    <a:bodyPr/>
                    <a:lstStyle/>
                    <a:p>
                      <a:pPr marL="0" lvl="0" indent="0" algn="r" rtl="0">
                        <a:lnSpc>
                          <a:spcPct val="115000"/>
                        </a:lnSpc>
                        <a:spcBef>
                          <a:spcPts val="0"/>
                        </a:spcBef>
                        <a:spcAft>
                          <a:spcPts val="0"/>
                        </a:spcAft>
                        <a:buNone/>
                      </a:pPr>
                      <a:r>
                        <a:rPr lang="en" sz="900">
                          <a:solidFill>
                            <a:schemeClr val="dk2"/>
                          </a:solidFill>
                          <a:latin typeface="Titillium Web"/>
                          <a:ea typeface="Titillium Web"/>
                          <a:cs typeface="Titillium Web"/>
                          <a:sym typeface="Titillium Web"/>
                        </a:rPr>
                        <a:t>100% Sup</a:t>
                      </a:r>
                      <a:endParaRPr sz="90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a:solidFill>
                            <a:schemeClr val="dk2"/>
                          </a:solidFill>
                          <a:latin typeface="Titillium Web"/>
                          <a:ea typeface="Titillium Web"/>
                          <a:cs typeface="Titillium Web"/>
                          <a:sym typeface="Titillium Web"/>
                        </a:rPr>
                        <a:t>raw</a:t>
                      </a:r>
                      <a:endParaRPr sz="900" dirty="0">
                        <a:solidFill>
                          <a:schemeClr val="dk2"/>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46.16</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0</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solidFill>
                            <a:schemeClr val="accent5"/>
                          </a:solidFill>
                          <a:latin typeface="Titillium Web"/>
                          <a:ea typeface="Titillium Web"/>
                          <a:cs typeface="Titillium Web"/>
                          <a:sym typeface="Titillium Web"/>
                        </a:rPr>
                        <a:t>16.54</a:t>
                      </a:r>
                      <a:endParaRPr sz="90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dirty="0">
                          <a:solidFill>
                            <a:schemeClr val="accent5"/>
                          </a:solidFill>
                          <a:latin typeface="Titillium Web"/>
                          <a:ea typeface="Titillium Web"/>
                          <a:cs typeface="Titillium Web"/>
                          <a:sym typeface="Titillium Web"/>
                        </a:rPr>
                        <a:t>51.74</a:t>
                      </a:r>
                      <a:endParaRPr sz="900" dirty="0">
                        <a:solidFill>
                          <a:schemeClr val="accent5"/>
                        </a:solidFill>
                        <a:latin typeface="Titillium Web"/>
                        <a:ea typeface="Titillium Web"/>
                        <a:cs typeface="Titillium Web"/>
                        <a:sym typeface="Titillium Web"/>
                      </a:endParaRPr>
                    </a:p>
                  </a:txBody>
                  <a:tcPr marL="28575" marR="28575" marT="19050" marB="19050"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042" name="Google Shape;4042;p24"/>
          <p:cNvSpPr/>
          <p:nvPr/>
        </p:nvSpPr>
        <p:spPr>
          <a:xfrm>
            <a:off x="328875" y="943200"/>
            <a:ext cx="7481700" cy="7770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4"/>
          <p:cNvSpPr txBox="1"/>
          <p:nvPr/>
        </p:nvSpPr>
        <p:spPr>
          <a:xfrm>
            <a:off x="228600" y="589200"/>
            <a:ext cx="5228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Titillium Web Light"/>
                <a:ea typeface="Titillium Web Light"/>
                <a:cs typeface="Titillium Web Light"/>
                <a:sym typeface="Titillium Web Light"/>
              </a:rPr>
              <a:t>Table 3-1 SSL ‘s robustness in HAPT imbalance classes</a:t>
            </a:r>
            <a:endParaRPr sz="1100">
              <a:latin typeface="Titillium Web Light"/>
              <a:ea typeface="Titillium Web Light"/>
              <a:cs typeface="Titillium Web Light"/>
              <a:sym typeface="Titillium Web Light"/>
            </a:endParaRPr>
          </a:p>
        </p:txBody>
      </p:sp>
      <p:graphicFrame>
        <p:nvGraphicFramePr>
          <p:cNvPr id="4044" name="Google Shape;4044;p24"/>
          <p:cNvGraphicFramePr/>
          <p:nvPr/>
        </p:nvGraphicFramePr>
        <p:xfrm>
          <a:off x="355675" y="3165932"/>
          <a:ext cx="7448375" cy="1638300"/>
        </p:xfrm>
        <a:graphic>
          <a:graphicData uri="http://schemas.openxmlformats.org/drawingml/2006/table">
            <a:tbl>
              <a:tblPr>
                <a:noFill/>
                <a:tableStyleId>{F14A3057-0DC4-4628-AE02-076FDA03BC6E}</a:tableStyleId>
              </a:tblPr>
              <a:tblGrid>
                <a:gridCol w="1489675">
                  <a:extLst>
                    <a:ext uri="{9D8B030D-6E8A-4147-A177-3AD203B41FA5}">
                      <a16:colId xmlns:a16="http://schemas.microsoft.com/office/drawing/2014/main" val="20000"/>
                    </a:ext>
                  </a:extLst>
                </a:gridCol>
                <a:gridCol w="1489675">
                  <a:extLst>
                    <a:ext uri="{9D8B030D-6E8A-4147-A177-3AD203B41FA5}">
                      <a16:colId xmlns:a16="http://schemas.microsoft.com/office/drawing/2014/main" val="20001"/>
                    </a:ext>
                  </a:extLst>
                </a:gridCol>
                <a:gridCol w="1489675">
                  <a:extLst>
                    <a:ext uri="{9D8B030D-6E8A-4147-A177-3AD203B41FA5}">
                      <a16:colId xmlns:a16="http://schemas.microsoft.com/office/drawing/2014/main" val="20002"/>
                    </a:ext>
                  </a:extLst>
                </a:gridCol>
                <a:gridCol w="1489675">
                  <a:extLst>
                    <a:ext uri="{9D8B030D-6E8A-4147-A177-3AD203B41FA5}">
                      <a16:colId xmlns:a16="http://schemas.microsoft.com/office/drawing/2014/main" val="20003"/>
                    </a:ext>
                  </a:extLst>
                </a:gridCol>
                <a:gridCol w="1489675">
                  <a:extLst>
                    <a:ext uri="{9D8B030D-6E8A-4147-A177-3AD203B41FA5}">
                      <a16:colId xmlns:a16="http://schemas.microsoft.com/office/drawing/2014/main" val="20004"/>
                    </a:ext>
                  </a:extLst>
                </a:gridCol>
              </a:tblGrid>
              <a:tr h="409575">
                <a:tc>
                  <a:txBody>
                    <a:bodyPr/>
                    <a:lstStyle/>
                    <a:p>
                      <a:pPr marL="0" lvl="0" indent="0" algn="r" rtl="0">
                        <a:lnSpc>
                          <a:spcPct val="100000"/>
                        </a:lnSpc>
                        <a:spcBef>
                          <a:spcPts val="1200"/>
                        </a:spcBef>
                        <a:spcAft>
                          <a:spcPts val="1200"/>
                        </a:spcAft>
                        <a:buNone/>
                      </a:pPr>
                      <a:r>
                        <a:rPr lang="en" sz="900" b="1">
                          <a:solidFill>
                            <a:schemeClr val="dk2"/>
                          </a:solidFill>
                          <a:latin typeface="Titillium Web"/>
                          <a:ea typeface="Titillium Web"/>
                          <a:cs typeface="Titillium Web"/>
                          <a:sym typeface="Titillium Web"/>
                        </a:rPr>
                        <a:t>HHAR </a:t>
                      </a:r>
                      <a:r>
                        <a:rPr lang="en" sz="900">
                          <a:solidFill>
                            <a:schemeClr val="dk2"/>
                          </a:solidFill>
                          <a:latin typeface="Titillium Web"/>
                          <a:ea typeface="Titillium Web"/>
                          <a:cs typeface="Titillium Web"/>
                          <a:sym typeface="Titillium Web"/>
                        </a:rPr>
                        <a:t>F1-Score(%)</a:t>
                      </a:r>
                      <a:r>
                        <a:rPr lang="en" sz="900" b="1">
                          <a:solidFill>
                            <a:schemeClr val="dk2"/>
                          </a:solidFill>
                          <a:latin typeface="Titillium Web"/>
                          <a:ea typeface="Titillium Web"/>
                          <a:cs typeface="Titillium Web"/>
                          <a:sym typeface="Titillium Web"/>
                        </a:rPr>
                        <a:t> FT.</a:t>
                      </a:r>
                      <a:endParaRPr sz="900" b="1">
                        <a:solidFill>
                          <a:schemeClr val="dk2"/>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2"/>
                    </a:solidFill>
                  </a:tcPr>
                </a:tc>
                <a:tc>
                  <a:txBody>
                    <a:bodyPr/>
                    <a:lstStyle/>
                    <a:p>
                      <a:pPr marL="0" lvl="0" indent="0" algn="l" rtl="0">
                        <a:lnSpc>
                          <a:spcPct val="100000"/>
                        </a:lnSpc>
                        <a:spcBef>
                          <a:spcPts val="1200"/>
                        </a:spcBef>
                        <a:spcAft>
                          <a:spcPts val="1200"/>
                        </a:spcAft>
                        <a:buNone/>
                      </a:pPr>
                      <a:r>
                        <a:rPr lang="en" sz="900" b="1">
                          <a:solidFill>
                            <a:schemeClr val="dk2"/>
                          </a:solidFill>
                          <a:latin typeface="Titillium Web"/>
                          <a:ea typeface="Titillium Web"/>
                          <a:cs typeface="Titillium Web"/>
                          <a:sym typeface="Titillium Web"/>
                        </a:rPr>
                        <a:t>1%</a:t>
                      </a:r>
                      <a:endParaRPr sz="900" b="1">
                        <a:solidFill>
                          <a:schemeClr val="dk2"/>
                        </a:solidFill>
                        <a:latin typeface="Titillium Web"/>
                        <a:ea typeface="Titillium Web"/>
                        <a:cs typeface="Titillium Web"/>
                        <a:sym typeface="Titillium Web"/>
                      </a:endParaRPr>
                    </a:p>
                  </a:txBody>
                  <a:tcPr marL="18275" marR="18275" marT="0" marB="0" anchor="b">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2"/>
                    </a:solidFill>
                  </a:tcPr>
                </a:tc>
                <a:tc>
                  <a:txBody>
                    <a:bodyPr/>
                    <a:lstStyle/>
                    <a:p>
                      <a:pPr marL="0" lvl="0" indent="0" algn="l" rtl="0">
                        <a:lnSpc>
                          <a:spcPct val="100000"/>
                        </a:lnSpc>
                        <a:spcBef>
                          <a:spcPts val="1200"/>
                        </a:spcBef>
                        <a:spcAft>
                          <a:spcPts val="1200"/>
                        </a:spcAft>
                        <a:buNone/>
                      </a:pPr>
                      <a:r>
                        <a:rPr lang="en" sz="900" b="1">
                          <a:solidFill>
                            <a:schemeClr val="dk2"/>
                          </a:solidFill>
                          <a:latin typeface="Titillium Web"/>
                          <a:ea typeface="Titillium Web"/>
                          <a:cs typeface="Titillium Web"/>
                          <a:sym typeface="Titillium Web"/>
                        </a:rPr>
                        <a:t>5%</a:t>
                      </a:r>
                      <a:endParaRPr sz="900" b="1">
                        <a:solidFill>
                          <a:schemeClr val="dk2"/>
                        </a:solidFill>
                        <a:latin typeface="Titillium Web"/>
                        <a:ea typeface="Titillium Web"/>
                        <a:cs typeface="Titillium Web"/>
                        <a:sym typeface="Titillium Web"/>
                      </a:endParaRPr>
                    </a:p>
                  </a:txBody>
                  <a:tcPr marL="18275" marR="18275" marT="0" marB="0" anchor="b">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2"/>
                    </a:solidFill>
                  </a:tcPr>
                </a:tc>
                <a:tc>
                  <a:txBody>
                    <a:bodyPr/>
                    <a:lstStyle/>
                    <a:p>
                      <a:pPr marL="0" lvl="0" indent="0" algn="l" rtl="0">
                        <a:lnSpc>
                          <a:spcPct val="100000"/>
                        </a:lnSpc>
                        <a:spcBef>
                          <a:spcPts val="1200"/>
                        </a:spcBef>
                        <a:spcAft>
                          <a:spcPts val="1200"/>
                        </a:spcAft>
                        <a:buNone/>
                      </a:pPr>
                      <a:r>
                        <a:rPr lang="en" sz="900" b="1">
                          <a:solidFill>
                            <a:schemeClr val="dk2"/>
                          </a:solidFill>
                          <a:latin typeface="Titillium Web"/>
                          <a:ea typeface="Titillium Web"/>
                          <a:cs typeface="Titillium Web"/>
                          <a:sym typeface="Titillium Web"/>
                        </a:rPr>
                        <a:t>10%</a:t>
                      </a:r>
                      <a:endParaRPr sz="900" b="1">
                        <a:solidFill>
                          <a:schemeClr val="dk2"/>
                        </a:solidFill>
                        <a:latin typeface="Titillium Web"/>
                        <a:ea typeface="Titillium Web"/>
                        <a:cs typeface="Titillium Web"/>
                        <a:sym typeface="Titillium Web"/>
                      </a:endParaRPr>
                    </a:p>
                  </a:txBody>
                  <a:tcPr marL="18275" marR="18275" marT="0" marB="0" anchor="b">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2"/>
                    </a:solidFill>
                  </a:tcPr>
                </a:tc>
                <a:tc>
                  <a:txBody>
                    <a:bodyPr/>
                    <a:lstStyle/>
                    <a:p>
                      <a:pPr marL="0" lvl="0" indent="0" algn="l" rtl="0">
                        <a:lnSpc>
                          <a:spcPct val="100000"/>
                        </a:lnSpc>
                        <a:spcBef>
                          <a:spcPts val="1200"/>
                        </a:spcBef>
                        <a:spcAft>
                          <a:spcPts val="1200"/>
                        </a:spcAft>
                        <a:buNone/>
                      </a:pPr>
                      <a:r>
                        <a:rPr lang="en" sz="900" b="1">
                          <a:solidFill>
                            <a:schemeClr val="dk2"/>
                          </a:solidFill>
                          <a:latin typeface="Titillium Web"/>
                          <a:ea typeface="Titillium Web"/>
                          <a:cs typeface="Titillium Web"/>
                          <a:sym typeface="Titillium Web"/>
                        </a:rPr>
                        <a:t>50%</a:t>
                      </a:r>
                      <a:endParaRPr sz="900" b="1">
                        <a:solidFill>
                          <a:schemeClr val="dk2"/>
                        </a:solidFill>
                        <a:latin typeface="Titillium Web"/>
                        <a:ea typeface="Titillium Web"/>
                        <a:cs typeface="Titillium Web"/>
                        <a:sym typeface="Titillium Web"/>
                      </a:endParaRPr>
                    </a:p>
                  </a:txBody>
                  <a:tcPr marL="18275" marR="18275" marT="0" marB="0" anchor="b">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09575">
                <a:tc>
                  <a:txBody>
                    <a:bodyPr/>
                    <a:lstStyle/>
                    <a:p>
                      <a:pPr marL="0" lvl="0" indent="0" algn="r" rtl="0">
                        <a:lnSpc>
                          <a:spcPct val="100000"/>
                        </a:lnSpc>
                        <a:spcBef>
                          <a:spcPts val="1200"/>
                        </a:spcBef>
                        <a:spcAft>
                          <a:spcPts val="1200"/>
                        </a:spcAft>
                        <a:buNone/>
                      </a:pPr>
                      <a:r>
                        <a:rPr lang="en" sz="900">
                          <a:solidFill>
                            <a:schemeClr val="dk2"/>
                          </a:solidFill>
                          <a:latin typeface="Titillium Web"/>
                          <a:ea typeface="Titillium Web"/>
                          <a:cs typeface="Titillium Web"/>
                          <a:sym typeface="Titillium Web"/>
                        </a:rPr>
                        <a:t>Criterion</a:t>
                      </a:r>
                      <a:endParaRPr sz="900">
                        <a:solidFill>
                          <a:schemeClr val="dk2"/>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45.84%</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69.72%</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75.63%</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85.51%</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409575">
                <a:tc>
                  <a:txBody>
                    <a:bodyPr/>
                    <a:lstStyle/>
                    <a:p>
                      <a:pPr marL="0" lvl="0" indent="0" algn="r" rtl="0">
                        <a:lnSpc>
                          <a:spcPct val="100000"/>
                        </a:lnSpc>
                        <a:spcBef>
                          <a:spcPts val="1200"/>
                        </a:spcBef>
                        <a:spcAft>
                          <a:spcPts val="1200"/>
                        </a:spcAft>
                        <a:buNone/>
                      </a:pPr>
                      <a:r>
                        <a:rPr lang="en" sz="1000" b="1">
                          <a:solidFill>
                            <a:schemeClr val="dk2"/>
                          </a:solidFill>
                          <a:latin typeface="Titillium Web"/>
                          <a:ea typeface="Titillium Web"/>
                          <a:cs typeface="Titillium Web"/>
                          <a:sym typeface="Titillium Web"/>
                        </a:rPr>
                        <a:t>✔</a:t>
                      </a:r>
                      <a:r>
                        <a:rPr lang="en" sz="900">
                          <a:solidFill>
                            <a:schemeClr val="dk2"/>
                          </a:solidFill>
                          <a:latin typeface="Titillium Web"/>
                          <a:ea typeface="Titillium Web"/>
                          <a:cs typeface="Titillium Web"/>
                          <a:sym typeface="Titillium Web"/>
                        </a:rPr>
                        <a:t>MSE + Criterion</a:t>
                      </a:r>
                      <a:endParaRPr sz="900">
                        <a:solidFill>
                          <a:schemeClr val="dk2"/>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46.05%</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70.08%</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76.77%</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85.72%</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2"/>
                  </a:ext>
                </a:extLst>
              </a:tr>
              <a:tr h="409575">
                <a:tc>
                  <a:txBody>
                    <a:bodyPr/>
                    <a:lstStyle/>
                    <a:p>
                      <a:pPr marL="0" lvl="0" indent="0" algn="r" rtl="0">
                        <a:lnSpc>
                          <a:spcPct val="100000"/>
                        </a:lnSpc>
                        <a:spcBef>
                          <a:spcPts val="1200"/>
                        </a:spcBef>
                        <a:spcAft>
                          <a:spcPts val="1200"/>
                        </a:spcAft>
                        <a:buNone/>
                      </a:pPr>
                      <a:r>
                        <a:rPr lang="en" sz="900">
                          <a:solidFill>
                            <a:schemeClr val="dk2"/>
                          </a:solidFill>
                          <a:latin typeface="Titillium Web"/>
                          <a:ea typeface="Titillium Web"/>
                          <a:cs typeface="Titillium Web"/>
                          <a:sym typeface="Titillium Web"/>
                        </a:rPr>
                        <a:t>KLD + Criterion</a:t>
                      </a:r>
                      <a:endParaRPr sz="900">
                        <a:solidFill>
                          <a:schemeClr val="dk2"/>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51.11%</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71.10%</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76.90%</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900" b="1">
                          <a:solidFill>
                            <a:schemeClr val="dk1"/>
                          </a:solidFill>
                          <a:latin typeface="Titillium Web"/>
                          <a:ea typeface="Titillium Web"/>
                          <a:cs typeface="Titillium Web"/>
                          <a:sym typeface="Titillium Web"/>
                        </a:rPr>
                        <a:t>85.87%</a:t>
                      </a:r>
                      <a:endParaRPr sz="900" b="1">
                        <a:solidFill>
                          <a:schemeClr val="dk1"/>
                        </a:solidFill>
                        <a:latin typeface="Titillium Web"/>
                        <a:ea typeface="Titillium Web"/>
                        <a:cs typeface="Titillium Web"/>
                        <a:sym typeface="Titillium Web"/>
                      </a:endParaRPr>
                    </a:p>
                  </a:txBody>
                  <a:tcPr marL="18275" marR="18275" marT="0" marB="0"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045" name="Google Shape;4045;p24"/>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6" name="Google Shape;4046;p24"/>
          <p:cNvPicPr preferRelativeResize="0"/>
          <p:nvPr/>
        </p:nvPicPr>
        <p:blipFill>
          <a:blip r:embed="rId3">
            <a:alphaModFix/>
          </a:blip>
          <a:stretch>
            <a:fillRect/>
          </a:stretch>
        </p:blipFill>
        <p:spPr>
          <a:xfrm>
            <a:off x="8067863" y="4701300"/>
            <a:ext cx="1029576" cy="369499"/>
          </a:xfrm>
          <a:prstGeom prst="rect">
            <a:avLst/>
          </a:prstGeom>
          <a:noFill/>
          <a:ln>
            <a:noFill/>
          </a:ln>
        </p:spPr>
      </p:pic>
      <p:sp>
        <p:nvSpPr>
          <p:cNvPr id="4047" name="Google Shape;4047;p24"/>
          <p:cNvSpPr txBox="1"/>
          <p:nvPr/>
        </p:nvSpPr>
        <p:spPr>
          <a:xfrm>
            <a:off x="228600" y="2811925"/>
            <a:ext cx="428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Titillium Web Light"/>
                <a:ea typeface="Titillium Web Light"/>
                <a:cs typeface="Titillium Web Light"/>
                <a:sym typeface="Titillium Web Light"/>
              </a:rPr>
              <a:t>Table 3-2 SSL ‘s robustness with consistency loss</a:t>
            </a:r>
            <a:endParaRPr sz="1100">
              <a:latin typeface="Titillium Web Light"/>
              <a:ea typeface="Titillium Web Light"/>
              <a:cs typeface="Titillium Web Light"/>
              <a:sym typeface="Titillium Web Light"/>
            </a:endParaRPr>
          </a:p>
        </p:txBody>
      </p:sp>
      <p:sp>
        <p:nvSpPr>
          <p:cNvPr id="4048" name="Google Shape;4048;p24"/>
          <p:cNvSpPr/>
          <p:nvPr/>
        </p:nvSpPr>
        <p:spPr>
          <a:xfrm>
            <a:off x="339025" y="4042225"/>
            <a:ext cx="7481700" cy="4572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894;p17">
            <a:extLst>
              <a:ext uri="{FF2B5EF4-FFF2-40B4-BE49-F238E27FC236}">
                <a16:creationId xmlns:a16="http://schemas.microsoft.com/office/drawing/2014/main" id="{2DE6FB85-7D8D-6A97-A5DF-AFF089F90CAB}"/>
              </a:ext>
            </a:extLst>
          </p:cNvPr>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 name="Google Shape;3895;p17">
            <a:extLst>
              <a:ext uri="{FF2B5EF4-FFF2-40B4-BE49-F238E27FC236}">
                <a16:creationId xmlns:a16="http://schemas.microsoft.com/office/drawing/2014/main" id="{923E59CF-EB5C-3B51-8CBC-87A285641BC6}"/>
              </a:ext>
            </a:extLst>
          </p:cNvPr>
          <p:cNvGrpSpPr/>
          <p:nvPr/>
        </p:nvGrpSpPr>
        <p:grpSpPr>
          <a:xfrm>
            <a:off x="483381" y="4936618"/>
            <a:ext cx="226859" cy="158282"/>
            <a:chOff x="559275" y="1683950"/>
            <a:chExt cx="466500" cy="327300"/>
          </a:xfrm>
        </p:grpSpPr>
        <p:sp>
          <p:nvSpPr>
            <p:cNvPr id="4" name="Google Shape;3896;p17">
              <a:extLst>
                <a:ext uri="{FF2B5EF4-FFF2-40B4-BE49-F238E27FC236}">
                  <a16:creationId xmlns:a16="http://schemas.microsoft.com/office/drawing/2014/main" id="{AAF843E3-DE3A-8AAB-01CD-DC570B770BC3}"/>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5" name="Google Shape;3897;p17">
              <a:extLst>
                <a:ext uri="{FF2B5EF4-FFF2-40B4-BE49-F238E27FC236}">
                  <a16:creationId xmlns:a16="http://schemas.microsoft.com/office/drawing/2014/main" id="{D6B425A0-69D8-71A4-EE49-9D65EB32D001}"/>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Tree>
    <p:extLst>
      <p:ext uri="{BB962C8B-B14F-4D97-AF65-F5344CB8AC3E}">
        <p14:creationId xmlns:p14="http://schemas.microsoft.com/office/powerpoint/2010/main" val="285036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9"/>
        <p:cNvGrpSpPr/>
        <p:nvPr/>
      </p:nvGrpSpPr>
      <p:grpSpPr>
        <a:xfrm>
          <a:off x="0" y="0"/>
          <a:ext cx="0" cy="0"/>
          <a:chOff x="0" y="0"/>
          <a:chExt cx="0" cy="0"/>
        </a:xfrm>
      </p:grpSpPr>
      <p:sp>
        <p:nvSpPr>
          <p:cNvPr id="4170" name="Google Shape;4170;p34"/>
          <p:cNvSpPr txBox="1">
            <a:spLocks noGrp="1"/>
          </p:cNvSpPr>
          <p:nvPr>
            <p:ph type="ctrTitle" idx="4294967295"/>
          </p:nvPr>
        </p:nvSpPr>
        <p:spPr>
          <a:xfrm>
            <a:off x="3319625" y="668950"/>
            <a:ext cx="3731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HELLO!</a:t>
            </a:r>
            <a:endParaRPr sz="6000"/>
          </a:p>
        </p:txBody>
      </p:sp>
      <p:sp>
        <p:nvSpPr>
          <p:cNvPr id="4171" name="Google Shape;4171;p34"/>
          <p:cNvSpPr txBox="1">
            <a:spLocks noGrp="1"/>
          </p:cNvSpPr>
          <p:nvPr>
            <p:ph type="subTitle" idx="4294967295"/>
          </p:nvPr>
        </p:nvSpPr>
        <p:spPr>
          <a:xfrm>
            <a:off x="3319625" y="1968723"/>
            <a:ext cx="3731400" cy="248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I am Liao ZiXin</a:t>
            </a:r>
            <a:endParaRPr b="1">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t>I am here because I love to give presentations. </a:t>
            </a:r>
            <a:endParaRPr/>
          </a:p>
          <a:p>
            <a:pPr marL="0" lvl="0" indent="0" algn="l" rtl="0">
              <a:spcBef>
                <a:spcPts val="600"/>
              </a:spcBef>
              <a:spcAft>
                <a:spcPts val="0"/>
              </a:spcAft>
              <a:buClr>
                <a:schemeClr val="dk1"/>
              </a:buClr>
              <a:buSzPts val="1100"/>
              <a:buFont typeface="Arial"/>
              <a:buNone/>
            </a:pPr>
            <a:r>
              <a:rPr lang="en"/>
              <a:t>You can find me at liao0080@e.ntu.edu.sg</a:t>
            </a:r>
            <a:endParaRPr b="1"/>
          </a:p>
        </p:txBody>
      </p:sp>
      <p:pic>
        <p:nvPicPr>
          <p:cNvPr id="4172" name="Google Shape;4172;p34"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4173" name="Google Shape;4173;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4174" name="Google Shape;4174;p34"/>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75" name="Google Shape;4175;p34"/>
          <p:cNvPicPr preferRelativeResize="0"/>
          <p:nvPr/>
        </p:nvPicPr>
        <p:blipFill>
          <a:blip r:embed="rId4">
            <a:alphaModFix/>
          </a:blip>
          <a:stretch>
            <a:fillRect/>
          </a:stretch>
        </p:blipFill>
        <p:spPr>
          <a:xfrm>
            <a:off x="8067863" y="4701300"/>
            <a:ext cx="1029576" cy="369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79"/>
        <p:cNvGrpSpPr/>
        <p:nvPr/>
      </p:nvGrpSpPr>
      <p:grpSpPr>
        <a:xfrm>
          <a:off x="0" y="0"/>
          <a:ext cx="0" cy="0"/>
          <a:chOff x="0" y="0"/>
          <a:chExt cx="0" cy="0"/>
        </a:xfrm>
      </p:grpSpPr>
      <p:sp>
        <p:nvSpPr>
          <p:cNvPr id="4180" name="Google Shape;4180;p35"/>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End</a:t>
            </a:r>
            <a:endParaRPr/>
          </a:p>
        </p:txBody>
      </p:sp>
      <p:sp>
        <p:nvSpPr>
          <p:cNvPr id="4181" name="Google Shape;4181;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4182" name="Google Shape;4182;p35"/>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83" name="Google Shape;4183;p35"/>
          <p:cNvPicPr preferRelativeResize="0"/>
          <p:nvPr/>
        </p:nvPicPr>
        <p:blipFill>
          <a:blip r:embed="rId3">
            <a:alphaModFix/>
          </a:blip>
          <a:stretch>
            <a:fillRect/>
          </a:stretch>
        </p:blipFill>
        <p:spPr>
          <a:xfrm>
            <a:off x="8067863" y="4701300"/>
            <a:ext cx="1029576" cy="369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1"/>
        <p:cNvGrpSpPr/>
        <p:nvPr/>
      </p:nvGrpSpPr>
      <p:grpSpPr>
        <a:xfrm>
          <a:off x="0" y="0"/>
          <a:ext cx="0" cy="0"/>
          <a:chOff x="0" y="0"/>
          <a:chExt cx="0" cy="0"/>
        </a:xfrm>
      </p:grpSpPr>
      <p:sp>
        <p:nvSpPr>
          <p:cNvPr id="3862" name="Google Shape;3862;p15"/>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5"/>
          <p:cNvSpPr txBox="1">
            <a:spLocks noGrp="1"/>
          </p:cNvSpPr>
          <p:nvPr>
            <p:ph type="title"/>
          </p:nvPr>
        </p:nvSpPr>
        <p:spPr>
          <a:xfrm>
            <a:off x="459225" y="-124525"/>
            <a:ext cx="7852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5"/>
                </a:solidFill>
                <a:latin typeface="Dosis SemiBold"/>
                <a:ea typeface="Dosis SemiBold"/>
                <a:cs typeface="Dosis SemiBold"/>
                <a:sym typeface="Dosis SemiBold"/>
              </a:rPr>
              <a:t>Introduction</a:t>
            </a:r>
            <a:endParaRPr>
              <a:solidFill>
                <a:schemeClr val="accent5"/>
              </a:solidFill>
              <a:latin typeface="Dosis SemiBold"/>
              <a:ea typeface="Dosis SemiBold"/>
              <a:cs typeface="Dosis SemiBold"/>
              <a:sym typeface="Dosis SemiBold"/>
            </a:endParaRPr>
          </a:p>
        </p:txBody>
      </p:sp>
      <p:sp>
        <p:nvSpPr>
          <p:cNvPr id="3864" name="Google Shape;3864;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3865" name="Google Shape;3865;p15"/>
          <p:cNvSpPr txBox="1">
            <a:spLocks noGrp="1"/>
          </p:cNvSpPr>
          <p:nvPr>
            <p:ph type="body" idx="1"/>
          </p:nvPr>
        </p:nvSpPr>
        <p:spPr>
          <a:xfrm>
            <a:off x="2029750" y="3191553"/>
            <a:ext cx="6000900" cy="1281196"/>
          </a:xfrm>
          <a:prstGeom prst="rect">
            <a:avLst/>
          </a:prstGeom>
        </p:spPr>
        <p:txBody>
          <a:bodyPr spcFirstLastPara="1" wrap="square" lIns="91425" tIns="91425" rIns="91425" bIns="91425" anchor="ctr" anchorCtr="0">
            <a:noAutofit/>
          </a:bodyPr>
          <a:lstStyle/>
          <a:p>
            <a:pPr marL="0" lvl="0" indent="0" algn="l" rtl="0">
              <a:lnSpc>
                <a:spcPct val="100000"/>
              </a:lnSpc>
              <a:spcBef>
                <a:spcPts val="600"/>
              </a:spcBef>
              <a:spcAft>
                <a:spcPts val="0"/>
              </a:spcAft>
              <a:buNone/>
            </a:pPr>
            <a:r>
              <a:rPr lang="en" sz="2400" dirty="0">
                <a:solidFill>
                  <a:schemeClr val="accent4"/>
                </a:solidFill>
                <a:latin typeface="Titillium Web SemiBold"/>
                <a:ea typeface="Titillium Web SemiBold"/>
                <a:cs typeface="Titillium Web SemiBold"/>
                <a:sym typeface="Titillium Web SemiBold"/>
              </a:rPr>
              <a:t>5%</a:t>
            </a:r>
            <a:r>
              <a:rPr lang="en" sz="1600" dirty="0">
                <a:solidFill>
                  <a:schemeClr val="accent4"/>
                </a:solidFill>
                <a:latin typeface="Titillium Web SemiBold"/>
                <a:ea typeface="Titillium Web SemiBold"/>
                <a:cs typeface="Titillium Web SemiBold"/>
                <a:sym typeface="Titillium Web SemiBold"/>
              </a:rPr>
              <a:t> of labeled fine-tuning, SSL better than supervised learning </a:t>
            </a:r>
            <a:endParaRPr sz="1600" dirty="0">
              <a:solidFill>
                <a:schemeClr val="accent4"/>
              </a:solidFill>
              <a:latin typeface="Titillium Web SemiBold"/>
              <a:ea typeface="Titillium Web SemiBold"/>
              <a:cs typeface="Titillium Web SemiBold"/>
              <a:sym typeface="Titillium Web SemiBold"/>
            </a:endParaRPr>
          </a:p>
          <a:p>
            <a:pPr marL="0" lvl="0" indent="0" algn="l" rtl="0">
              <a:spcBef>
                <a:spcPts val="600"/>
              </a:spcBef>
              <a:spcAft>
                <a:spcPts val="0"/>
              </a:spcAft>
              <a:buNone/>
            </a:pPr>
            <a:r>
              <a:rPr lang="en" sz="2400" dirty="0">
                <a:solidFill>
                  <a:schemeClr val="accent4"/>
                </a:solidFill>
                <a:latin typeface="Titillium Web SemiBold"/>
                <a:ea typeface="Titillium Web SemiBold"/>
                <a:cs typeface="Titillium Web SemiBold"/>
                <a:sym typeface="Titillium Web SemiBold"/>
              </a:rPr>
              <a:t>Robustness</a:t>
            </a:r>
            <a:r>
              <a:rPr lang="en" sz="1600" dirty="0">
                <a:solidFill>
                  <a:schemeClr val="accent4"/>
                </a:solidFill>
                <a:latin typeface="Titillium Web SemiBold"/>
                <a:ea typeface="Titillium Web SemiBold"/>
                <a:cs typeface="Titillium Web SemiBold"/>
                <a:sym typeface="Titillium Web SemiBold"/>
              </a:rPr>
              <a:t> of SSL in label scarcity problem</a:t>
            </a:r>
            <a:endParaRPr sz="1600" dirty="0">
              <a:solidFill>
                <a:schemeClr val="accent4"/>
              </a:solidFill>
              <a:latin typeface="Titillium Web SemiBold"/>
              <a:ea typeface="Titillium Web SemiBold"/>
              <a:cs typeface="Titillium Web SemiBold"/>
              <a:sym typeface="Titillium Web SemiBold"/>
            </a:endParaRPr>
          </a:p>
          <a:p>
            <a:pPr marL="0" lvl="0" indent="0" algn="l" rtl="0">
              <a:lnSpc>
                <a:spcPct val="100000"/>
              </a:lnSpc>
              <a:spcBef>
                <a:spcPts val="600"/>
              </a:spcBef>
              <a:spcAft>
                <a:spcPts val="0"/>
              </a:spcAft>
              <a:buNone/>
            </a:pPr>
            <a:r>
              <a:rPr lang="en" sz="1600" dirty="0">
                <a:solidFill>
                  <a:schemeClr val="accent4"/>
                </a:solidFill>
                <a:latin typeface="Titillium Web SemiBold"/>
                <a:ea typeface="Titillium Web SemiBold"/>
                <a:cs typeface="Titillium Web SemiBold"/>
                <a:sym typeface="Titillium Web SemiBold"/>
              </a:rPr>
              <a:t>Effectiveness of the smart sensor</a:t>
            </a:r>
            <a:endParaRPr sz="1600" dirty="0">
              <a:solidFill>
                <a:schemeClr val="accent4"/>
              </a:solidFill>
              <a:latin typeface="Titillium Web SemiBold"/>
              <a:ea typeface="Titillium Web SemiBold"/>
              <a:cs typeface="Titillium Web SemiBold"/>
              <a:sym typeface="Titillium Web SemiBold"/>
            </a:endParaRPr>
          </a:p>
        </p:txBody>
      </p:sp>
      <p:pic>
        <p:nvPicPr>
          <p:cNvPr id="3866" name="Google Shape;3866;p15"/>
          <p:cNvPicPr preferRelativeResize="0"/>
          <p:nvPr/>
        </p:nvPicPr>
        <p:blipFill>
          <a:blip r:embed="rId3">
            <a:alphaModFix/>
          </a:blip>
          <a:stretch>
            <a:fillRect/>
          </a:stretch>
        </p:blipFill>
        <p:spPr>
          <a:xfrm>
            <a:off x="8067863" y="4701300"/>
            <a:ext cx="1029576" cy="369499"/>
          </a:xfrm>
          <a:prstGeom prst="rect">
            <a:avLst/>
          </a:prstGeom>
          <a:noFill/>
          <a:ln>
            <a:noFill/>
          </a:ln>
        </p:spPr>
      </p:pic>
      <p:cxnSp>
        <p:nvCxnSpPr>
          <p:cNvPr id="3867" name="Google Shape;3867;p15"/>
          <p:cNvCxnSpPr/>
          <p:nvPr/>
        </p:nvCxnSpPr>
        <p:spPr>
          <a:xfrm rot="10800000" flipH="1">
            <a:off x="1627525" y="708275"/>
            <a:ext cx="6000900" cy="12300"/>
          </a:xfrm>
          <a:prstGeom prst="straightConnector1">
            <a:avLst/>
          </a:prstGeom>
          <a:noFill/>
          <a:ln w="9525" cap="flat" cmpd="sng">
            <a:solidFill>
              <a:srgbClr val="FFFFFF"/>
            </a:solidFill>
            <a:prstDash val="solid"/>
            <a:round/>
            <a:headEnd type="none" w="med" len="med"/>
            <a:tailEnd type="none" w="med" len="med"/>
          </a:ln>
        </p:spPr>
      </p:cxnSp>
      <p:sp>
        <p:nvSpPr>
          <p:cNvPr id="3868" name="Google Shape;3868;p15"/>
          <p:cNvSpPr txBox="1"/>
          <p:nvPr/>
        </p:nvSpPr>
        <p:spPr>
          <a:xfrm>
            <a:off x="37050" y="1035160"/>
            <a:ext cx="1737000" cy="630912"/>
          </a:xfrm>
          <a:prstGeom prst="rect">
            <a:avLst/>
          </a:prstGeom>
          <a:noFill/>
          <a:ln>
            <a:noFill/>
          </a:ln>
        </p:spPr>
        <p:txBody>
          <a:bodyPr spcFirstLastPara="1" wrap="square" lIns="91425" tIns="91425" rIns="91425" bIns="91425" anchor="t" anchorCtr="0">
            <a:spAutoFit/>
          </a:bodyPr>
          <a:lstStyle/>
          <a:p>
            <a:pPr marL="457200" lvl="0" indent="-349250" algn="l" rtl="0">
              <a:lnSpc>
                <a:spcPct val="150000"/>
              </a:lnSpc>
              <a:spcBef>
                <a:spcPts val="600"/>
              </a:spcBef>
              <a:spcAft>
                <a:spcPts val="0"/>
              </a:spcAft>
              <a:buClr>
                <a:schemeClr val="accent4"/>
              </a:buClr>
              <a:buSzPts val="1900"/>
              <a:buFont typeface="Titillium Web"/>
              <a:buChar char="▪"/>
            </a:pPr>
            <a:r>
              <a:rPr lang="en" sz="1600" b="1">
                <a:solidFill>
                  <a:schemeClr val="accent4"/>
                </a:solidFill>
                <a:latin typeface="Titillium Web"/>
                <a:ea typeface="Titillium Web"/>
                <a:cs typeface="Titillium Web"/>
                <a:sym typeface="Titillium Web"/>
              </a:rPr>
              <a:t>Network</a:t>
            </a:r>
            <a:endParaRPr sz="1100" b="1">
              <a:latin typeface="Titillium Web"/>
              <a:ea typeface="Titillium Web"/>
              <a:cs typeface="Titillium Web"/>
              <a:sym typeface="Titillium Web"/>
            </a:endParaRPr>
          </a:p>
        </p:txBody>
      </p:sp>
      <p:sp>
        <p:nvSpPr>
          <p:cNvPr id="3869" name="Google Shape;3869;p15"/>
          <p:cNvSpPr txBox="1"/>
          <p:nvPr/>
        </p:nvSpPr>
        <p:spPr>
          <a:xfrm>
            <a:off x="2029750" y="874760"/>
            <a:ext cx="6488400" cy="1077188"/>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600"/>
              </a:spcBef>
              <a:spcAft>
                <a:spcPts val="0"/>
              </a:spcAft>
              <a:buNone/>
            </a:pPr>
            <a:r>
              <a:rPr lang="en" sz="1600" dirty="0">
                <a:solidFill>
                  <a:schemeClr val="accent4"/>
                </a:solidFill>
                <a:latin typeface="Titillium Web SemiBold"/>
                <a:ea typeface="Titillium Web SemiBold"/>
                <a:cs typeface="Titillium Web SemiBold"/>
                <a:sym typeface="Titillium Web SemiBold"/>
              </a:rPr>
              <a:t>A CNN-LSTM-Attention </a:t>
            </a:r>
            <a:r>
              <a:rPr lang="en" sz="2400" dirty="0">
                <a:solidFill>
                  <a:schemeClr val="accent4"/>
                </a:solidFill>
                <a:latin typeface="Titillium Web SemiBold"/>
                <a:ea typeface="Titillium Web SemiBold"/>
                <a:cs typeface="Titillium Web SemiBold"/>
                <a:sym typeface="Titillium Web SemiBold"/>
              </a:rPr>
              <a:t>supervised</a:t>
            </a:r>
            <a:r>
              <a:rPr lang="en" sz="1600" dirty="0">
                <a:solidFill>
                  <a:schemeClr val="accent4"/>
                </a:solidFill>
                <a:latin typeface="Titillium Web SemiBold"/>
                <a:ea typeface="Titillium Web SemiBold"/>
                <a:cs typeface="Titillium Web SemiBold"/>
                <a:sym typeface="Titillium Web SemiBold"/>
              </a:rPr>
              <a:t> network</a:t>
            </a:r>
            <a:endParaRPr sz="1600" dirty="0">
              <a:solidFill>
                <a:schemeClr val="accent4"/>
              </a:solidFill>
              <a:latin typeface="Titillium Web SemiBold"/>
              <a:ea typeface="Titillium Web SemiBold"/>
              <a:cs typeface="Titillium Web SemiBold"/>
              <a:sym typeface="Titillium Web SemiBold"/>
            </a:endParaRPr>
          </a:p>
          <a:p>
            <a:pPr marL="0" lvl="0" indent="0" algn="l" rtl="0">
              <a:lnSpc>
                <a:spcPct val="100000"/>
              </a:lnSpc>
              <a:spcBef>
                <a:spcPts val="600"/>
              </a:spcBef>
              <a:spcAft>
                <a:spcPts val="0"/>
              </a:spcAft>
              <a:buNone/>
            </a:pPr>
            <a:r>
              <a:rPr lang="en" sz="1600" dirty="0">
                <a:solidFill>
                  <a:schemeClr val="accent4"/>
                </a:solidFill>
                <a:latin typeface="Titillium Web SemiBold"/>
                <a:ea typeface="Titillium Web SemiBold"/>
                <a:cs typeface="Titillium Web SemiBold"/>
                <a:sym typeface="Titillium Web SemiBold"/>
              </a:rPr>
              <a:t>A 1-D CNN </a:t>
            </a:r>
            <a:r>
              <a:rPr lang="en" sz="2400" dirty="0">
                <a:solidFill>
                  <a:schemeClr val="accent4"/>
                </a:solidFill>
                <a:latin typeface="Titillium Web SemiBold"/>
                <a:ea typeface="Titillium Web SemiBold"/>
                <a:cs typeface="Titillium Web SemiBold"/>
                <a:sym typeface="Titillium Web SemiBold"/>
              </a:rPr>
              <a:t>self-supervised(SSL) </a:t>
            </a:r>
            <a:r>
              <a:rPr lang="en" sz="1600" dirty="0">
                <a:solidFill>
                  <a:schemeClr val="accent4"/>
                </a:solidFill>
                <a:latin typeface="Titillium Web SemiBold"/>
                <a:ea typeface="Titillium Web SemiBold"/>
                <a:cs typeface="Titillium Web SemiBold"/>
                <a:sym typeface="Titillium Web SemiBold"/>
              </a:rPr>
              <a:t>network</a:t>
            </a:r>
            <a:endParaRPr sz="1600" dirty="0">
              <a:solidFill>
                <a:schemeClr val="accent4"/>
              </a:solidFill>
              <a:latin typeface="Titillium Web SemiBold"/>
              <a:ea typeface="Titillium Web SemiBold"/>
              <a:cs typeface="Titillium Web SemiBold"/>
              <a:sym typeface="Titillium Web SemiBold"/>
            </a:endParaRPr>
          </a:p>
        </p:txBody>
      </p:sp>
      <p:sp>
        <p:nvSpPr>
          <p:cNvPr id="3870" name="Google Shape;3870;p15"/>
          <p:cNvSpPr txBox="1"/>
          <p:nvPr/>
        </p:nvSpPr>
        <p:spPr>
          <a:xfrm>
            <a:off x="37050" y="2304334"/>
            <a:ext cx="1737000" cy="630912"/>
          </a:xfrm>
          <a:prstGeom prst="rect">
            <a:avLst/>
          </a:prstGeom>
          <a:noFill/>
          <a:ln>
            <a:noFill/>
          </a:ln>
        </p:spPr>
        <p:txBody>
          <a:bodyPr spcFirstLastPara="1" wrap="square" lIns="91425" tIns="91425" rIns="91425" bIns="91425" anchor="t" anchorCtr="0">
            <a:spAutoFit/>
          </a:bodyPr>
          <a:lstStyle/>
          <a:p>
            <a:pPr marL="457200" lvl="0" indent="-349250" algn="l" rtl="0">
              <a:lnSpc>
                <a:spcPct val="150000"/>
              </a:lnSpc>
              <a:spcBef>
                <a:spcPts val="600"/>
              </a:spcBef>
              <a:spcAft>
                <a:spcPts val="0"/>
              </a:spcAft>
              <a:buClr>
                <a:schemeClr val="accent4"/>
              </a:buClr>
              <a:buSzPts val="1900"/>
              <a:buFont typeface="Titillium Web"/>
              <a:buChar char="▪"/>
            </a:pPr>
            <a:r>
              <a:rPr lang="en" sz="1600" b="1" dirty="0">
                <a:solidFill>
                  <a:schemeClr val="accent4"/>
                </a:solidFill>
                <a:latin typeface="Titillium Web"/>
                <a:ea typeface="Titillium Web"/>
                <a:cs typeface="Titillium Web"/>
                <a:sym typeface="Titillium Web"/>
              </a:rPr>
              <a:t>Dataset</a:t>
            </a:r>
            <a:endParaRPr sz="1100" b="1" dirty="0">
              <a:latin typeface="Titillium Web"/>
              <a:ea typeface="Titillium Web"/>
              <a:cs typeface="Titillium Web"/>
              <a:sym typeface="Titillium Web"/>
            </a:endParaRPr>
          </a:p>
        </p:txBody>
      </p:sp>
      <p:sp>
        <p:nvSpPr>
          <p:cNvPr id="3871" name="Google Shape;3871;p15"/>
          <p:cNvSpPr txBox="1"/>
          <p:nvPr/>
        </p:nvSpPr>
        <p:spPr>
          <a:xfrm>
            <a:off x="2029750" y="2250951"/>
            <a:ext cx="5495700" cy="630912"/>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2400" dirty="0">
                <a:solidFill>
                  <a:schemeClr val="accent4"/>
                </a:solidFill>
                <a:latin typeface="Titillium Web SemiBold"/>
                <a:ea typeface="Titillium Web SemiBold"/>
                <a:cs typeface="Titillium Web SemiBold"/>
                <a:sym typeface="Titillium Web SemiBold"/>
              </a:rPr>
              <a:t>3</a:t>
            </a:r>
            <a:r>
              <a:rPr lang="en" sz="1600" dirty="0">
                <a:solidFill>
                  <a:schemeClr val="accent4"/>
                </a:solidFill>
                <a:latin typeface="Titillium Web SemiBold"/>
                <a:ea typeface="Titillium Web SemiBold"/>
                <a:cs typeface="Titillium Web SemiBold"/>
                <a:sym typeface="Titillium Web SemiBold"/>
              </a:rPr>
              <a:t> public HAR datasets: UCIHAR, HHAR, HAPT*</a:t>
            </a:r>
            <a:endParaRPr sz="1600" dirty="0">
              <a:solidFill>
                <a:schemeClr val="accent4"/>
              </a:solidFill>
              <a:latin typeface="Titillium Web SemiBold"/>
              <a:ea typeface="Titillium Web SemiBold"/>
              <a:cs typeface="Titillium Web SemiBold"/>
              <a:sym typeface="Titillium Web SemiBold"/>
            </a:endParaRPr>
          </a:p>
        </p:txBody>
      </p:sp>
      <p:sp>
        <p:nvSpPr>
          <p:cNvPr id="3872" name="Google Shape;3872;p15"/>
          <p:cNvSpPr txBox="1"/>
          <p:nvPr/>
        </p:nvSpPr>
        <p:spPr>
          <a:xfrm>
            <a:off x="37050" y="3235614"/>
            <a:ext cx="2304300" cy="630912"/>
          </a:xfrm>
          <a:prstGeom prst="rect">
            <a:avLst/>
          </a:prstGeom>
          <a:noFill/>
          <a:ln>
            <a:noFill/>
          </a:ln>
        </p:spPr>
        <p:txBody>
          <a:bodyPr spcFirstLastPara="1" wrap="square" lIns="91425" tIns="91425" rIns="91425" bIns="91425" anchor="t" anchorCtr="0">
            <a:spAutoFit/>
          </a:bodyPr>
          <a:lstStyle/>
          <a:p>
            <a:pPr marL="457200" lvl="0" indent="-349250" algn="l" rtl="0">
              <a:lnSpc>
                <a:spcPct val="150000"/>
              </a:lnSpc>
              <a:spcBef>
                <a:spcPts val="600"/>
              </a:spcBef>
              <a:spcAft>
                <a:spcPts val="0"/>
              </a:spcAft>
              <a:buClr>
                <a:schemeClr val="accent4"/>
              </a:buClr>
              <a:buSzPts val="1900"/>
              <a:buFont typeface="Titillium Web"/>
              <a:buChar char="▪"/>
            </a:pPr>
            <a:r>
              <a:rPr lang="en" sz="1600" b="1">
                <a:solidFill>
                  <a:schemeClr val="accent4"/>
                </a:solidFill>
                <a:latin typeface="Titillium Web"/>
                <a:ea typeface="Titillium Web"/>
                <a:cs typeface="Titillium Web"/>
                <a:sym typeface="Titillium Web"/>
              </a:rPr>
              <a:t>Performance</a:t>
            </a:r>
            <a:endParaRPr sz="1100" b="1">
              <a:latin typeface="Titillium Web"/>
              <a:ea typeface="Titillium Web"/>
              <a:cs typeface="Titillium Web"/>
              <a:sym typeface="Titillium Web"/>
            </a:endParaRPr>
          </a:p>
        </p:txBody>
      </p:sp>
      <p:cxnSp>
        <p:nvCxnSpPr>
          <p:cNvPr id="3873" name="Google Shape;3873;p15"/>
          <p:cNvCxnSpPr/>
          <p:nvPr/>
        </p:nvCxnSpPr>
        <p:spPr>
          <a:xfrm>
            <a:off x="264125" y="2168275"/>
            <a:ext cx="7610100" cy="11100"/>
          </a:xfrm>
          <a:prstGeom prst="straightConnector1">
            <a:avLst/>
          </a:prstGeom>
          <a:noFill/>
          <a:ln w="9525" cap="flat" cmpd="sng">
            <a:solidFill>
              <a:srgbClr val="D3EBD5"/>
            </a:solidFill>
            <a:prstDash val="solid"/>
            <a:round/>
            <a:headEnd type="none" w="med" len="med"/>
            <a:tailEnd type="none" w="med" len="med"/>
          </a:ln>
        </p:spPr>
      </p:cxnSp>
      <p:cxnSp>
        <p:nvCxnSpPr>
          <p:cNvPr id="3874" name="Google Shape;3874;p15"/>
          <p:cNvCxnSpPr/>
          <p:nvPr/>
        </p:nvCxnSpPr>
        <p:spPr>
          <a:xfrm>
            <a:off x="264125" y="3086239"/>
            <a:ext cx="7610100" cy="11100"/>
          </a:xfrm>
          <a:prstGeom prst="straightConnector1">
            <a:avLst/>
          </a:prstGeom>
          <a:noFill/>
          <a:ln w="9525" cap="flat" cmpd="sng">
            <a:solidFill>
              <a:srgbClr val="D3EBD5"/>
            </a:solidFill>
            <a:prstDash val="solid"/>
            <a:round/>
            <a:headEnd type="none" w="med" len="med"/>
            <a:tailEnd type="none" w="med" len="med"/>
          </a:ln>
        </p:spPr>
      </p:cxnSp>
      <p:sp>
        <p:nvSpPr>
          <p:cNvPr id="2" name="Google Shape;3894;p17">
            <a:extLst>
              <a:ext uri="{FF2B5EF4-FFF2-40B4-BE49-F238E27FC236}">
                <a16:creationId xmlns:a16="http://schemas.microsoft.com/office/drawing/2014/main" id="{5A7FAC8A-B49D-4042-DB61-802AA7C746DA}"/>
              </a:ext>
            </a:extLst>
          </p:cNvPr>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 name="Google Shape;3895;p17">
            <a:extLst>
              <a:ext uri="{FF2B5EF4-FFF2-40B4-BE49-F238E27FC236}">
                <a16:creationId xmlns:a16="http://schemas.microsoft.com/office/drawing/2014/main" id="{96099865-FD81-6B3F-56F0-23254A05DA5F}"/>
              </a:ext>
            </a:extLst>
          </p:cNvPr>
          <p:cNvGrpSpPr/>
          <p:nvPr/>
        </p:nvGrpSpPr>
        <p:grpSpPr>
          <a:xfrm>
            <a:off x="483381" y="4936618"/>
            <a:ext cx="226859" cy="158282"/>
            <a:chOff x="559275" y="1683950"/>
            <a:chExt cx="466500" cy="327300"/>
          </a:xfrm>
        </p:grpSpPr>
        <p:sp>
          <p:nvSpPr>
            <p:cNvPr id="4" name="Google Shape;3896;p17">
              <a:extLst>
                <a:ext uri="{FF2B5EF4-FFF2-40B4-BE49-F238E27FC236}">
                  <a16:creationId xmlns:a16="http://schemas.microsoft.com/office/drawing/2014/main" id="{3057F406-48B0-366F-438B-72975959EB54}"/>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5" name="Google Shape;3897;p17">
              <a:extLst>
                <a:ext uri="{FF2B5EF4-FFF2-40B4-BE49-F238E27FC236}">
                  <a16:creationId xmlns:a16="http://schemas.microsoft.com/office/drawing/2014/main" id="{B8C2643C-F868-DF7A-B6EC-9E57936FF3B8}"/>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8"/>
        <p:cNvGrpSpPr/>
        <p:nvPr/>
      </p:nvGrpSpPr>
      <p:grpSpPr>
        <a:xfrm>
          <a:off x="0" y="0"/>
          <a:ext cx="0" cy="0"/>
          <a:chOff x="0" y="0"/>
          <a:chExt cx="0" cy="0"/>
        </a:xfrm>
      </p:grpSpPr>
      <p:sp>
        <p:nvSpPr>
          <p:cNvPr id="3879" name="Google Shape;3879;p16"/>
          <p:cNvSpPr txBox="1">
            <a:spLocks noGrp="1"/>
          </p:cNvSpPr>
          <p:nvPr>
            <p:ph type="body" idx="1"/>
          </p:nvPr>
        </p:nvSpPr>
        <p:spPr>
          <a:xfrm>
            <a:off x="589900" y="867075"/>
            <a:ext cx="3242400" cy="66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Supervised network(HAR):</a:t>
            </a:r>
            <a:endParaRPr b="1"/>
          </a:p>
          <a:p>
            <a:pPr marL="0" lvl="0" indent="0" algn="l" rtl="0">
              <a:spcBef>
                <a:spcPts val="600"/>
              </a:spcBef>
              <a:spcAft>
                <a:spcPts val="0"/>
              </a:spcAft>
              <a:buNone/>
            </a:pPr>
            <a:endParaRPr b="1"/>
          </a:p>
        </p:txBody>
      </p:sp>
      <p:sp>
        <p:nvSpPr>
          <p:cNvPr id="3880" name="Google Shape;3880;p1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3881" name="Google Shape;3881;p16"/>
          <p:cNvSpPr txBox="1">
            <a:spLocks noGrp="1"/>
          </p:cNvSpPr>
          <p:nvPr>
            <p:ph type="title"/>
          </p:nvPr>
        </p:nvSpPr>
        <p:spPr>
          <a:xfrm>
            <a:off x="465550" y="-124525"/>
            <a:ext cx="784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5"/>
                </a:solidFill>
                <a:latin typeface="Dosis SemiBold"/>
                <a:ea typeface="Dosis SemiBold"/>
                <a:cs typeface="Dosis SemiBold"/>
                <a:sym typeface="Dosis SemiBold"/>
              </a:rPr>
              <a:t>Previous work</a:t>
            </a:r>
            <a:endParaRPr>
              <a:solidFill>
                <a:schemeClr val="accent5"/>
              </a:solidFill>
              <a:latin typeface="Dosis SemiBold"/>
              <a:ea typeface="Dosis SemiBold"/>
              <a:cs typeface="Dosis SemiBold"/>
              <a:sym typeface="Dosis SemiBold"/>
            </a:endParaRPr>
          </a:p>
        </p:txBody>
      </p:sp>
      <p:sp>
        <p:nvSpPr>
          <p:cNvPr id="3882" name="Google Shape;3882;p16"/>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83" name="Google Shape;3883;p16"/>
          <p:cNvPicPr preferRelativeResize="0"/>
          <p:nvPr/>
        </p:nvPicPr>
        <p:blipFill>
          <a:blip r:embed="rId3">
            <a:alphaModFix/>
          </a:blip>
          <a:stretch>
            <a:fillRect/>
          </a:stretch>
        </p:blipFill>
        <p:spPr>
          <a:xfrm>
            <a:off x="8067863" y="4701300"/>
            <a:ext cx="1029576" cy="369499"/>
          </a:xfrm>
          <a:prstGeom prst="rect">
            <a:avLst/>
          </a:prstGeom>
          <a:noFill/>
          <a:ln>
            <a:noFill/>
          </a:ln>
        </p:spPr>
      </p:pic>
      <p:graphicFrame>
        <p:nvGraphicFramePr>
          <p:cNvPr id="3884" name="Google Shape;3884;p16"/>
          <p:cNvGraphicFramePr/>
          <p:nvPr>
            <p:extLst>
              <p:ext uri="{D42A27DB-BD31-4B8C-83A1-F6EECF244321}">
                <p14:modId xmlns:p14="http://schemas.microsoft.com/office/powerpoint/2010/main" val="3743179105"/>
              </p:ext>
            </p:extLst>
          </p:nvPr>
        </p:nvGraphicFramePr>
        <p:xfrm>
          <a:off x="645150" y="1467575"/>
          <a:ext cx="6859100" cy="1500250"/>
        </p:xfrm>
        <a:graphic>
          <a:graphicData uri="http://schemas.openxmlformats.org/drawingml/2006/table">
            <a:tbl>
              <a:tblPr>
                <a:noFill/>
                <a:tableStyleId>{F14A3057-0DC4-4628-AE02-076FDA03BC6E}</a:tableStyleId>
              </a:tblPr>
              <a:tblGrid>
                <a:gridCol w="3981475">
                  <a:extLst>
                    <a:ext uri="{9D8B030D-6E8A-4147-A177-3AD203B41FA5}">
                      <a16:colId xmlns:a16="http://schemas.microsoft.com/office/drawing/2014/main" val="20000"/>
                    </a:ext>
                  </a:extLst>
                </a:gridCol>
                <a:gridCol w="28776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dirty="0" err="1"/>
                        <a:t>Kwapisz</a:t>
                      </a:r>
                      <a:r>
                        <a:rPr lang="en" sz="1100" dirty="0"/>
                        <a:t>(2010): ML</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100" dirty="0"/>
                        <a:t>Acc 85%</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100" dirty="0" err="1"/>
                        <a:t>Esfahani</a:t>
                      </a:r>
                      <a:r>
                        <a:rPr lang="en" sz="1100" dirty="0"/>
                        <a:t> &amp; </a:t>
                      </a:r>
                      <a:r>
                        <a:rPr lang="en" sz="1100" dirty="0" err="1"/>
                        <a:t>Malazi</a:t>
                      </a:r>
                      <a:r>
                        <a:rPr lang="en" sz="1100" dirty="0"/>
                        <a:t>(2017): CNN</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100"/>
                        <a:t>Acc 88.5%</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99625">
                <a:tc>
                  <a:txBody>
                    <a:bodyPr/>
                    <a:lstStyle/>
                    <a:p>
                      <a:pPr marL="0" lvl="0" indent="0" algn="l" rtl="0">
                        <a:spcBef>
                          <a:spcPts val="0"/>
                        </a:spcBef>
                        <a:spcAft>
                          <a:spcPts val="0"/>
                        </a:spcAft>
                        <a:buNone/>
                      </a:pPr>
                      <a:r>
                        <a:rPr lang="en" sz="1100" dirty="0" err="1"/>
                        <a:t>Preeti</a:t>
                      </a:r>
                      <a:r>
                        <a:rPr lang="en" sz="1100" dirty="0"/>
                        <a:t> &amp; </a:t>
                      </a:r>
                      <a:r>
                        <a:rPr lang="en" sz="1100" dirty="0" err="1"/>
                        <a:t>Mansaf</a:t>
                      </a:r>
                      <a:r>
                        <a:rPr lang="en" sz="1100" dirty="0"/>
                        <a:t>(2020): RNN-LSTM</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100"/>
                        <a:t>Acc 95.78%</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99625">
                <a:tc>
                  <a:txBody>
                    <a:bodyPr/>
                    <a:lstStyle/>
                    <a:p>
                      <a:pPr marL="0" lvl="0" indent="0" algn="l" rtl="0">
                        <a:spcBef>
                          <a:spcPts val="0"/>
                        </a:spcBef>
                        <a:spcAft>
                          <a:spcPts val="0"/>
                        </a:spcAft>
                        <a:buNone/>
                      </a:pPr>
                      <a:r>
                        <a:rPr lang="en" sz="1100" dirty="0" err="1"/>
                        <a:t>Mutegeki</a:t>
                      </a:r>
                      <a:r>
                        <a:rPr lang="en" sz="1100" dirty="0"/>
                        <a:t> &amp; Han(2020): LSTM-CNN</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100" dirty="0"/>
                        <a:t>Acc 94%</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885" name="Google Shape;3885;p16"/>
          <p:cNvSpPr txBox="1">
            <a:spLocks noGrp="1"/>
          </p:cNvSpPr>
          <p:nvPr>
            <p:ph type="body" idx="1"/>
          </p:nvPr>
        </p:nvSpPr>
        <p:spPr>
          <a:xfrm>
            <a:off x="589900" y="3025188"/>
            <a:ext cx="3242400" cy="66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SSL network:</a:t>
            </a:r>
            <a:endParaRPr b="1"/>
          </a:p>
        </p:txBody>
      </p:sp>
      <p:graphicFrame>
        <p:nvGraphicFramePr>
          <p:cNvPr id="3886" name="Google Shape;3886;p16"/>
          <p:cNvGraphicFramePr/>
          <p:nvPr/>
        </p:nvGraphicFramePr>
        <p:xfrm>
          <a:off x="645150" y="3612775"/>
          <a:ext cx="6859100" cy="1051500"/>
        </p:xfrm>
        <a:graphic>
          <a:graphicData uri="http://schemas.openxmlformats.org/drawingml/2006/table">
            <a:tbl>
              <a:tblPr>
                <a:noFill/>
                <a:tableStyleId>{F14A3057-0DC4-4628-AE02-076FDA03BC6E}</a:tableStyleId>
              </a:tblPr>
              <a:tblGrid>
                <a:gridCol w="4033000">
                  <a:extLst>
                    <a:ext uri="{9D8B030D-6E8A-4147-A177-3AD203B41FA5}">
                      <a16:colId xmlns:a16="http://schemas.microsoft.com/office/drawing/2014/main" val="20000"/>
                    </a:ext>
                  </a:extLst>
                </a:gridCol>
                <a:gridCol w="28261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dirty="0"/>
                        <a:t>Sarkar &amp; </a:t>
                      </a:r>
                      <a:r>
                        <a:rPr lang="en" sz="1100" dirty="0" err="1"/>
                        <a:t>Etemad</a:t>
                      </a:r>
                      <a:r>
                        <a:rPr lang="en" sz="1100" dirty="0"/>
                        <a:t> (2020): ECG dataset</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100"/>
                        <a:t>Acc 99.2%</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100" dirty="0" err="1"/>
                        <a:t>Eldele</a:t>
                      </a:r>
                      <a:r>
                        <a:rPr lang="en" sz="1100" dirty="0"/>
                        <a:t>(2023): Sleep stage dataset</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100"/>
                        <a:t>Acc 90.37%</a:t>
                      </a:r>
                      <a:endParaRPr sz="11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100" dirty="0"/>
                        <a:t>Zhang (2021): HAR dataset</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100" dirty="0"/>
                        <a:t>Acc 95.78%</a:t>
                      </a:r>
                      <a:endParaRPr sz="1100"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3894;p17">
            <a:extLst>
              <a:ext uri="{FF2B5EF4-FFF2-40B4-BE49-F238E27FC236}">
                <a16:creationId xmlns:a16="http://schemas.microsoft.com/office/drawing/2014/main" id="{A4DDA819-204A-45A8-A036-0490EE99AB28}"/>
              </a:ext>
            </a:extLst>
          </p:cNvPr>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 name="Google Shape;3895;p17">
            <a:extLst>
              <a:ext uri="{FF2B5EF4-FFF2-40B4-BE49-F238E27FC236}">
                <a16:creationId xmlns:a16="http://schemas.microsoft.com/office/drawing/2014/main" id="{95A562CE-F20C-C785-F994-26D5A9697817}"/>
              </a:ext>
            </a:extLst>
          </p:cNvPr>
          <p:cNvGrpSpPr/>
          <p:nvPr/>
        </p:nvGrpSpPr>
        <p:grpSpPr>
          <a:xfrm>
            <a:off x="483381" y="4936618"/>
            <a:ext cx="226859" cy="158282"/>
            <a:chOff x="559275" y="1683950"/>
            <a:chExt cx="466500" cy="327300"/>
          </a:xfrm>
        </p:grpSpPr>
        <p:sp>
          <p:nvSpPr>
            <p:cNvPr id="4" name="Google Shape;3896;p17">
              <a:extLst>
                <a:ext uri="{FF2B5EF4-FFF2-40B4-BE49-F238E27FC236}">
                  <a16:creationId xmlns:a16="http://schemas.microsoft.com/office/drawing/2014/main" id="{D48C24ED-0C6B-0345-638A-67A331304ED1}"/>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5" name="Google Shape;3897;p17">
              <a:extLst>
                <a:ext uri="{FF2B5EF4-FFF2-40B4-BE49-F238E27FC236}">
                  <a16:creationId xmlns:a16="http://schemas.microsoft.com/office/drawing/2014/main" id="{6E927F8F-066F-CB59-238D-FCE7E5BBA74F}"/>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0"/>
        <p:cNvGrpSpPr/>
        <p:nvPr/>
      </p:nvGrpSpPr>
      <p:grpSpPr>
        <a:xfrm>
          <a:off x="0" y="0"/>
          <a:ext cx="0" cy="0"/>
          <a:chOff x="0" y="0"/>
          <a:chExt cx="0" cy="0"/>
        </a:xfrm>
      </p:grpSpPr>
      <p:sp>
        <p:nvSpPr>
          <p:cNvPr id="3891" name="Google Shape;3891;p17"/>
          <p:cNvSpPr txBox="1">
            <a:spLocks noGrp="1"/>
          </p:cNvSpPr>
          <p:nvPr>
            <p:ph type="title"/>
          </p:nvPr>
        </p:nvSpPr>
        <p:spPr>
          <a:xfrm>
            <a:off x="452925" y="-124525"/>
            <a:ext cx="78588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5"/>
                </a:solidFill>
                <a:latin typeface="Dosis SemiBold"/>
                <a:ea typeface="Dosis SemiBold"/>
                <a:cs typeface="Dosis SemiBold"/>
                <a:sym typeface="Dosis SemiBold"/>
              </a:rPr>
              <a:t>Supervised CNN-LSTM-ATT Model</a:t>
            </a:r>
            <a:endParaRPr>
              <a:solidFill>
                <a:schemeClr val="accent5"/>
              </a:solidFill>
              <a:latin typeface="Dosis SemiBold"/>
              <a:ea typeface="Dosis SemiBold"/>
              <a:cs typeface="Dosis SemiBold"/>
              <a:sym typeface="Dosis SemiBold"/>
            </a:endParaRPr>
          </a:p>
        </p:txBody>
      </p:sp>
      <p:sp>
        <p:nvSpPr>
          <p:cNvPr id="3892" name="Google Shape;3892;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pic>
        <p:nvPicPr>
          <p:cNvPr id="3893" name="Google Shape;3893;p17"/>
          <p:cNvPicPr preferRelativeResize="0"/>
          <p:nvPr/>
        </p:nvPicPr>
        <p:blipFill>
          <a:blip r:embed="rId3">
            <a:alphaModFix/>
          </a:blip>
          <a:stretch>
            <a:fillRect/>
          </a:stretch>
        </p:blipFill>
        <p:spPr>
          <a:xfrm>
            <a:off x="2327681" y="699800"/>
            <a:ext cx="4231347" cy="4105822"/>
          </a:xfrm>
          <a:prstGeom prst="rect">
            <a:avLst/>
          </a:prstGeom>
          <a:noFill/>
          <a:ln>
            <a:noFill/>
          </a:ln>
        </p:spPr>
      </p:pic>
      <p:sp>
        <p:nvSpPr>
          <p:cNvPr id="3894" name="Google Shape;3894;p17"/>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895" name="Google Shape;3895;p17"/>
          <p:cNvGrpSpPr/>
          <p:nvPr/>
        </p:nvGrpSpPr>
        <p:grpSpPr>
          <a:xfrm>
            <a:off x="483381" y="4936618"/>
            <a:ext cx="226859" cy="158282"/>
            <a:chOff x="559275" y="1683950"/>
            <a:chExt cx="466500" cy="327300"/>
          </a:xfrm>
        </p:grpSpPr>
        <p:sp>
          <p:nvSpPr>
            <p:cNvPr id="3896" name="Google Shape;3896;p17"/>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3897" name="Google Shape;3897;p17"/>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
        <p:nvSpPr>
          <p:cNvPr id="3898" name="Google Shape;3898;p17"/>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99" name="Google Shape;3899;p17"/>
          <p:cNvPicPr preferRelativeResize="0"/>
          <p:nvPr/>
        </p:nvPicPr>
        <p:blipFill>
          <a:blip r:embed="rId4">
            <a:alphaModFix/>
          </a:blip>
          <a:stretch>
            <a:fillRect/>
          </a:stretch>
        </p:blipFill>
        <p:spPr>
          <a:xfrm>
            <a:off x="8067863" y="4701300"/>
            <a:ext cx="1029576" cy="369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3"/>
        <p:cNvGrpSpPr/>
        <p:nvPr/>
      </p:nvGrpSpPr>
      <p:grpSpPr>
        <a:xfrm>
          <a:off x="0" y="0"/>
          <a:ext cx="0" cy="0"/>
          <a:chOff x="0" y="0"/>
          <a:chExt cx="0" cy="0"/>
        </a:xfrm>
      </p:grpSpPr>
      <p:sp>
        <p:nvSpPr>
          <p:cNvPr id="3904" name="Google Shape;3904;p18"/>
          <p:cNvSpPr txBox="1">
            <a:spLocks noGrp="1"/>
          </p:cNvSpPr>
          <p:nvPr>
            <p:ph type="title"/>
          </p:nvPr>
        </p:nvSpPr>
        <p:spPr>
          <a:xfrm>
            <a:off x="478300" y="-124525"/>
            <a:ext cx="7833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5"/>
                </a:solidFill>
                <a:latin typeface="Dosis SemiBold"/>
                <a:ea typeface="Dosis SemiBold"/>
                <a:cs typeface="Dosis SemiBold"/>
                <a:sym typeface="Dosis SemiBold"/>
              </a:rPr>
              <a:t>1</a:t>
            </a:r>
            <a:r>
              <a:rPr lang="en">
                <a:solidFill>
                  <a:schemeClr val="dk1"/>
                </a:solidFill>
                <a:latin typeface="Dosis SemiBold"/>
                <a:ea typeface="Dosis SemiBold"/>
                <a:cs typeface="Dosis SemiBold"/>
                <a:sym typeface="Dosis SemiBold"/>
              </a:rPr>
              <a:t>D-CNN </a:t>
            </a:r>
            <a:r>
              <a:rPr lang="en">
                <a:solidFill>
                  <a:schemeClr val="accent5"/>
                </a:solidFill>
                <a:latin typeface="Dosis SemiBold"/>
                <a:ea typeface="Dosis SemiBold"/>
                <a:cs typeface="Dosis SemiBold"/>
                <a:sym typeface="Dosis SemiBold"/>
              </a:rPr>
              <a:t>Self-supervised Model</a:t>
            </a:r>
            <a:endParaRPr>
              <a:solidFill>
                <a:schemeClr val="accent5"/>
              </a:solidFill>
              <a:latin typeface="Dosis SemiBold"/>
              <a:ea typeface="Dosis SemiBold"/>
              <a:cs typeface="Dosis SemiBold"/>
              <a:sym typeface="Dosis SemiBold"/>
            </a:endParaRPr>
          </a:p>
        </p:txBody>
      </p:sp>
      <p:sp>
        <p:nvSpPr>
          <p:cNvPr id="3905" name="Google Shape;3905;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3906" name="Google Shape;3906;p18"/>
          <p:cNvPicPr preferRelativeResize="0"/>
          <p:nvPr/>
        </p:nvPicPr>
        <p:blipFill>
          <a:blip r:embed="rId3">
            <a:alphaModFix/>
          </a:blip>
          <a:stretch>
            <a:fillRect/>
          </a:stretch>
        </p:blipFill>
        <p:spPr>
          <a:xfrm>
            <a:off x="370231" y="798300"/>
            <a:ext cx="3761296" cy="4105825"/>
          </a:xfrm>
          <a:prstGeom prst="rect">
            <a:avLst/>
          </a:prstGeom>
          <a:noFill/>
          <a:ln>
            <a:noFill/>
          </a:ln>
        </p:spPr>
      </p:pic>
      <p:sp>
        <p:nvSpPr>
          <p:cNvPr id="3907" name="Google Shape;3907;p18"/>
          <p:cNvSpPr txBox="1"/>
          <p:nvPr/>
        </p:nvSpPr>
        <p:spPr>
          <a:xfrm>
            <a:off x="4677550" y="12920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5"/>
                </a:solidFill>
                <a:latin typeface="Titillium Web SemiBold"/>
                <a:ea typeface="Titillium Web SemiBold"/>
                <a:cs typeface="Titillium Web SemiBold"/>
                <a:sym typeface="Titillium Web SemiBold"/>
              </a:rPr>
              <a:t>Stage 1: Pretext Task</a:t>
            </a:r>
            <a:endParaRPr>
              <a:solidFill>
                <a:schemeClr val="accent5"/>
              </a:solidFill>
              <a:latin typeface="Titillium Web SemiBold"/>
              <a:ea typeface="Titillium Web SemiBold"/>
              <a:cs typeface="Titillium Web SemiBold"/>
              <a:sym typeface="Titillium Web SemiBold"/>
            </a:endParaRPr>
          </a:p>
        </p:txBody>
      </p:sp>
      <p:sp>
        <p:nvSpPr>
          <p:cNvPr id="3908" name="Google Shape;3908;p18"/>
          <p:cNvSpPr txBox="1"/>
          <p:nvPr/>
        </p:nvSpPr>
        <p:spPr>
          <a:xfrm>
            <a:off x="4544200" y="38547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5"/>
                </a:solidFill>
                <a:latin typeface="Titillium Web SemiBold"/>
                <a:ea typeface="Titillium Web SemiBold"/>
                <a:cs typeface="Titillium Web SemiBold"/>
                <a:sym typeface="Titillium Web SemiBold"/>
              </a:rPr>
              <a:t>Stage 2: Learn to classify activity</a:t>
            </a:r>
            <a:endParaRPr>
              <a:solidFill>
                <a:schemeClr val="accent5"/>
              </a:solidFill>
              <a:latin typeface="Titillium Web SemiBold"/>
              <a:ea typeface="Titillium Web SemiBold"/>
              <a:cs typeface="Titillium Web SemiBold"/>
              <a:sym typeface="Titillium Web SemiBold"/>
            </a:endParaRPr>
          </a:p>
        </p:txBody>
      </p:sp>
      <p:grpSp>
        <p:nvGrpSpPr>
          <p:cNvPr id="3909" name="Google Shape;3909;p18"/>
          <p:cNvGrpSpPr/>
          <p:nvPr/>
        </p:nvGrpSpPr>
        <p:grpSpPr>
          <a:xfrm>
            <a:off x="4378420" y="1351767"/>
            <a:ext cx="299121" cy="423685"/>
            <a:chOff x="3984000" y="1594200"/>
            <a:chExt cx="357800" cy="506800"/>
          </a:xfrm>
        </p:grpSpPr>
        <p:sp>
          <p:nvSpPr>
            <p:cNvPr id="3910" name="Google Shape;3910;p1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2" name="Google Shape;3912;p18"/>
          <p:cNvGrpSpPr/>
          <p:nvPr/>
        </p:nvGrpSpPr>
        <p:grpSpPr>
          <a:xfrm>
            <a:off x="4245070" y="3842954"/>
            <a:ext cx="299121" cy="423685"/>
            <a:chOff x="3984000" y="1594200"/>
            <a:chExt cx="357800" cy="506800"/>
          </a:xfrm>
        </p:grpSpPr>
        <p:sp>
          <p:nvSpPr>
            <p:cNvPr id="3913" name="Google Shape;3913;p1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5" name="Google Shape;3915;p18"/>
          <p:cNvSpPr txBox="1"/>
          <p:nvPr/>
        </p:nvSpPr>
        <p:spPr>
          <a:xfrm>
            <a:off x="4924450" y="1692275"/>
            <a:ext cx="4236600" cy="1477297"/>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Titillium Web Light"/>
                <a:ea typeface="Titillium Web Light"/>
                <a:cs typeface="Titillium Web Light"/>
                <a:sym typeface="Titillium Web Light"/>
              </a:rPr>
              <a:t>Model robustness:</a:t>
            </a:r>
            <a:endParaRPr dirty="0">
              <a:latin typeface="Titillium Web Light"/>
              <a:ea typeface="Titillium Web Light"/>
              <a:cs typeface="Titillium Web Light"/>
              <a:sym typeface="Titillium Web Light"/>
            </a:endParaRPr>
          </a:p>
          <a:p>
            <a:pPr marL="0" lvl="0" indent="0" algn="l" rtl="0">
              <a:spcBef>
                <a:spcPts val="0"/>
              </a:spcBef>
              <a:spcAft>
                <a:spcPts val="0"/>
              </a:spcAft>
              <a:buNone/>
            </a:pPr>
            <a:endParaRPr dirty="0">
              <a:latin typeface="Titillium Web Light"/>
              <a:ea typeface="Titillium Web Light"/>
              <a:cs typeface="Titillium Web Light"/>
              <a:sym typeface="Titillium Web Light"/>
            </a:endParaRPr>
          </a:p>
          <a:p>
            <a:pPr marL="0" lvl="0" indent="0" algn="l" rtl="0">
              <a:spcBef>
                <a:spcPts val="0"/>
              </a:spcBef>
              <a:spcAft>
                <a:spcPts val="0"/>
              </a:spcAft>
              <a:buNone/>
            </a:pPr>
            <a:r>
              <a:rPr lang="en" dirty="0">
                <a:latin typeface="Titillium Web Light"/>
                <a:ea typeface="Titillium Web Light"/>
                <a:cs typeface="Titillium Web Light"/>
                <a:sym typeface="Titillium Web Light"/>
              </a:rPr>
              <a:t>   data augmentation techniques</a:t>
            </a:r>
            <a:endParaRPr dirty="0">
              <a:latin typeface="Titillium Web Light"/>
              <a:ea typeface="Titillium Web Light"/>
              <a:cs typeface="Titillium Web Light"/>
              <a:sym typeface="Titillium Web Light"/>
            </a:endParaRPr>
          </a:p>
          <a:p>
            <a:pPr marL="0" lvl="0" indent="0" algn="l" rtl="0">
              <a:spcBef>
                <a:spcPts val="0"/>
              </a:spcBef>
              <a:spcAft>
                <a:spcPts val="0"/>
              </a:spcAft>
              <a:buNone/>
            </a:pPr>
            <a:endParaRPr dirty="0">
              <a:latin typeface="Titillium Web Light"/>
              <a:ea typeface="Titillium Web Light"/>
              <a:cs typeface="Titillium Web Light"/>
              <a:sym typeface="Titillium Web Light"/>
            </a:endParaRPr>
          </a:p>
          <a:p>
            <a:pPr marL="0" lvl="0" indent="0" algn="l" rtl="0">
              <a:spcBef>
                <a:spcPts val="0"/>
              </a:spcBef>
              <a:spcAft>
                <a:spcPts val="0"/>
              </a:spcAft>
              <a:buNone/>
            </a:pPr>
            <a:r>
              <a:rPr lang="en" dirty="0">
                <a:latin typeface="Titillium Web Light"/>
                <a:ea typeface="Titillium Web Light"/>
                <a:cs typeface="Titillium Web Light"/>
                <a:sym typeface="Titillium Web Light"/>
              </a:rPr>
              <a:t>    </a:t>
            </a:r>
            <a:r>
              <a:rPr lang="en" dirty="0" err="1">
                <a:latin typeface="Titillium Web Light"/>
                <a:ea typeface="Titillium Web Light"/>
                <a:cs typeface="Titillium Web Light"/>
                <a:sym typeface="Titillium Web Light"/>
              </a:rPr>
              <a:t>onsistency</a:t>
            </a:r>
            <a:r>
              <a:rPr lang="en" dirty="0">
                <a:latin typeface="Titillium Web Light"/>
                <a:ea typeface="Titillium Web Light"/>
                <a:cs typeface="Titillium Web Light"/>
                <a:sym typeface="Titillium Web Light"/>
              </a:rPr>
              <a:t> loss: MSE loss for X </a:t>
            </a:r>
            <a:r>
              <a:rPr lang="en" dirty="0" err="1">
                <a:latin typeface="Titillium Web Light"/>
                <a:ea typeface="Titillium Web Light"/>
                <a:cs typeface="Titillium Web Light"/>
                <a:sym typeface="Titillium Web Light"/>
              </a:rPr>
              <a:t>ori</a:t>
            </a:r>
            <a:r>
              <a:rPr lang="en" dirty="0">
                <a:latin typeface="Titillium Web Light"/>
                <a:ea typeface="Titillium Web Light"/>
                <a:cs typeface="Titillium Web Light"/>
                <a:sym typeface="Titillium Web Light"/>
              </a:rPr>
              <a:t> and X trans;</a:t>
            </a:r>
          </a:p>
          <a:p>
            <a:r>
              <a:rPr lang="en-SG" dirty="0">
                <a:latin typeface="Titillium Web Light"/>
                <a:ea typeface="Titillium Web Light"/>
                <a:cs typeface="Titillium Web Light"/>
                <a:sym typeface="Titillium Web Light"/>
              </a:rPr>
              <a:t>	            Cross-entropy loss.</a:t>
            </a:r>
            <a:endParaRPr dirty="0">
              <a:latin typeface="Titillium Web Light"/>
              <a:ea typeface="Titillium Web Light"/>
              <a:cs typeface="Titillium Web Light"/>
              <a:sym typeface="Titillium Web Light"/>
            </a:endParaRPr>
          </a:p>
        </p:txBody>
      </p:sp>
      <p:sp>
        <p:nvSpPr>
          <p:cNvPr id="3916" name="Google Shape;3916;p18"/>
          <p:cNvSpPr txBox="1"/>
          <p:nvPr/>
        </p:nvSpPr>
        <p:spPr>
          <a:xfrm>
            <a:off x="4924450" y="4320000"/>
            <a:ext cx="423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tillium Web Light"/>
                <a:ea typeface="Titillium Web Light"/>
                <a:cs typeface="Titillium Web Light"/>
                <a:sym typeface="Titillium Web Light"/>
              </a:rPr>
              <a:t>Fine-tuning with limited data labels</a:t>
            </a:r>
            <a:endParaRPr>
              <a:latin typeface="Titillium Web Light"/>
              <a:ea typeface="Titillium Web Light"/>
              <a:cs typeface="Titillium Web Light"/>
              <a:sym typeface="Titillium Web Light"/>
            </a:endParaRPr>
          </a:p>
        </p:txBody>
      </p:sp>
      <p:sp>
        <p:nvSpPr>
          <p:cNvPr id="3917" name="Google Shape;3917;p18"/>
          <p:cNvSpPr txBox="1"/>
          <p:nvPr/>
        </p:nvSpPr>
        <p:spPr>
          <a:xfrm>
            <a:off x="4741400" y="1887450"/>
            <a:ext cx="451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a:latin typeface="Titillium Web Light"/>
                <a:ea typeface="Titillium Web Light"/>
                <a:cs typeface="Titillium Web Light"/>
                <a:sym typeface="Titillium Web Light"/>
              </a:rPr>
              <a:t>4</a:t>
            </a:r>
            <a:endParaRPr sz="4000">
              <a:latin typeface="Titillium Web Light"/>
              <a:ea typeface="Titillium Web Light"/>
              <a:cs typeface="Titillium Web Light"/>
              <a:sym typeface="Titillium Web Light"/>
            </a:endParaRPr>
          </a:p>
        </p:txBody>
      </p:sp>
      <p:sp>
        <p:nvSpPr>
          <p:cNvPr id="3918" name="Google Shape;3918;p18"/>
          <p:cNvSpPr txBox="1"/>
          <p:nvPr/>
        </p:nvSpPr>
        <p:spPr>
          <a:xfrm>
            <a:off x="4755473" y="2428723"/>
            <a:ext cx="451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dirty="0">
                <a:latin typeface="Titillium Web Light"/>
                <a:ea typeface="Titillium Web Light"/>
                <a:cs typeface="Titillium Web Light"/>
                <a:sym typeface="Titillium Web Light"/>
              </a:rPr>
              <a:t>C</a:t>
            </a:r>
            <a:endParaRPr sz="4000" dirty="0">
              <a:latin typeface="Titillium Web Light"/>
              <a:ea typeface="Titillium Web Light"/>
              <a:cs typeface="Titillium Web Light"/>
              <a:sym typeface="Titillium Web Light"/>
            </a:endParaRPr>
          </a:p>
        </p:txBody>
      </p:sp>
      <p:sp>
        <p:nvSpPr>
          <p:cNvPr id="3919" name="Google Shape;3919;p18"/>
          <p:cNvSpPr txBox="1"/>
          <p:nvPr/>
        </p:nvSpPr>
        <p:spPr>
          <a:xfrm>
            <a:off x="620391" y="48007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920" name="Google Shape;3920;p18"/>
          <p:cNvGrpSpPr/>
          <p:nvPr/>
        </p:nvGrpSpPr>
        <p:grpSpPr>
          <a:xfrm>
            <a:off x="443350" y="4973070"/>
            <a:ext cx="226859" cy="158282"/>
            <a:chOff x="559275" y="1683950"/>
            <a:chExt cx="466500" cy="327300"/>
          </a:xfrm>
        </p:grpSpPr>
        <p:sp>
          <p:nvSpPr>
            <p:cNvPr id="3921" name="Google Shape;3921;p1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3922" name="Google Shape;3922;p1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
        <p:nvSpPr>
          <p:cNvPr id="3923" name="Google Shape;3923;p18"/>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24" name="Google Shape;3924;p18"/>
          <p:cNvPicPr preferRelativeResize="0"/>
          <p:nvPr/>
        </p:nvPicPr>
        <p:blipFill>
          <a:blip r:embed="rId4">
            <a:alphaModFix/>
          </a:blip>
          <a:stretch>
            <a:fillRect/>
          </a:stretch>
        </p:blipFill>
        <p:spPr>
          <a:xfrm>
            <a:off x="8067863" y="4701300"/>
            <a:ext cx="1029576" cy="369499"/>
          </a:xfrm>
          <a:prstGeom prst="rect">
            <a:avLst/>
          </a:prstGeom>
          <a:noFill/>
          <a:ln>
            <a:noFill/>
          </a:ln>
        </p:spPr>
      </p:pic>
      <p:sp>
        <p:nvSpPr>
          <p:cNvPr id="3925" name="Google Shape;3925;p18"/>
          <p:cNvSpPr txBox="1"/>
          <p:nvPr/>
        </p:nvSpPr>
        <p:spPr>
          <a:xfrm>
            <a:off x="7480450" y="1505325"/>
            <a:ext cx="1663500" cy="9234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Titillium Web"/>
                <a:ea typeface="Titillium Web"/>
                <a:cs typeface="Titillium Web"/>
                <a:sym typeface="Titillium Web"/>
              </a:rPr>
              <a:t>Permutation</a:t>
            </a:r>
            <a:endParaRPr sz="1200" dirty="0">
              <a:latin typeface="Titillium Web"/>
              <a:ea typeface="Titillium Web"/>
              <a:cs typeface="Titillium Web"/>
              <a:sym typeface="Titillium Web"/>
            </a:endParaRPr>
          </a:p>
          <a:p>
            <a:pPr marL="0" lvl="0" indent="0" algn="l" rtl="0">
              <a:spcBef>
                <a:spcPts val="0"/>
              </a:spcBef>
              <a:spcAft>
                <a:spcPts val="0"/>
              </a:spcAft>
              <a:buNone/>
            </a:pPr>
            <a:r>
              <a:rPr lang="en" sz="1200" dirty="0">
                <a:latin typeface="Titillium Web"/>
                <a:ea typeface="Titillium Web"/>
                <a:cs typeface="Titillium Web"/>
                <a:sym typeface="Titillium Web"/>
              </a:rPr>
              <a:t>Time shift</a:t>
            </a:r>
            <a:endParaRPr sz="1200" dirty="0">
              <a:latin typeface="Titillium Web"/>
              <a:ea typeface="Titillium Web"/>
              <a:cs typeface="Titillium Web"/>
              <a:sym typeface="Titillium Web"/>
            </a:endParaRPr>
          </a:p>
          <a:p>
            <a:pPr marL="0" lvl="0" indent="0" algn="l" rtl="0">
              <a:spcBef>
                <a:spcPts val="0"/>
              </a:spcBef>
              <a:spcAft>
                <a:spcPts val="0"/>
              </a:spcAft>
              <a:buNone/>
            </a:pPr>
            <a:r>
              <a:rPr lang="en" sz="1200" dirty="0">
                <a:latin typeface="Titillium Web"/>
                <a:ea typeface="Titillium Web"/>
                <a:cs typeface="Titillium Web"/>
                <a:sym typeface="Titillium Web"/>
              </a:rPr>
              <a:t>Scaling</a:t>
            </a:r>
            <a:endParaRPr sz="1200" dirty="0">
              <a:latin typeface="Titillium Web"/>
              <a:ea typeface="Titillium Web"/>
              <a:cs typeface="Titillium Web"/>
              <a:sym typeface="Titillium Web"/>
            </a:endParaRPr>
          </a:p>
          <a:p>
            <a:pPr marL="0" lvl="0" indent="0" algn="l" rtl="0">
              <a:spcBef>
                <a:spcPts val="0"/>
              </a:spcBef>
              <a:spcAft>
                <a:spcPts val="0"/>
              </a:spcAft>
              <a:buNone/>
            </a:pPr>
            <a:r>
              <a:rPr lang="en" sz="1200" dirty="0">
                <a:latin typeface="Titillium Web"/>
                <a:ea typeface="Titillium Web"/>
                <a:cs typeface="Titillium Web"/>
                <a:sym typeface="Titillium Web"/>
              </a:rPr>
              <a:t>Adding noise</a:t>
            </a:r>
            <a:endParaRPr sz="1200" dirty="0">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9"/>
        <p:cNvGrpSpPr/>
        <p:nvPr/>
      </p:nvGrpSpPr>
      <p:grpSpPr>
        <a:xfrm>
          <a:off x="0" y="0"/>
          <a:ext cx="0" cy="0"/>
          <a:chOff x="0" y="0"/>
          <a:chExt cx="0" cy="0"/>
        </a:xfrm>
      </p:grpSpPr>
      <p:sp>
        <p:nvSpPr>
          <p:cNvPr id="3930" name="Google Shape;3930;p19"/>
          <p:cNvSpPr txBox="1">
            <a:spLocks noGrp="1"/>
          </p:cNvSpPr>
          <p:nvPr>
            <p:ph type="title"/>
          </p:nvPr>
        </p:nvSpPr>
        <p:spPr>
          <a:xfrm>
            <a:off x="478300" y="-124525"/>
            <a:ext cx="7833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5"/>
                </a:solidFill>
                <a:latin typeface="Dosis SemiBold"/>
                <a:ea typeface="Dosis SemiBold"/>
                <a:cs typeface="Dosis SemiBold"/>
                <a:sym typeface="Dosis SemiBold"/>
              </a:rPr>
              <a:t>Dataset and imbalanced issue</a:t>
            </a:r>
            <a:endParaRPr>
              <a:solidFill>
                <a:schemeClr val="accent5"/>
              </a:solidFill>
              <a:latin typeface="Dosis SemiBold"/>
              <a:ea typeface="Dosis SemiBold"/>
              <a:cs typeface="Dosis SemiBold"/>
              <a:sym typeface="Dosis SemiBold"/>
            </a:endParaRPr>
          </a:p>
        </p:txBody>
      </p:sp>
      <p:sp>
        <p:nvSpPr>
          <p:cNvPr id="3931" name="Google Shape;3931;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3932" name="Google Shape;3932;p19"/>
          <p:cNvSpPr txBox="1">
            <a:spLocks noGrp="1"/>
          </p:cNvSpPr>
          <p:nvPr>
            <p:ph type="ctrTitle" idx="4294967295"/>
          </p:nvPr>
        </p:nvSpPr>
        <p:spPr>
          <a:xfrm>
            <a:off x="375200" y="1080875"/>
            <a:ext cx="41595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D3EBD5"/>
                </a:highlight>
              </a:rPr>
              <a:t>UCIHAR</a:t>
            </a:r>
            <a:endParaRPr sz="6000">
              <a:solidFill>
                <a:srgbClr val="003B55"/>
              </a:solidFill>
              <a:highlight>
                <a:srgbClr val="D3EBD5"/>
              </a:highlight>
            </a:endParaRPr>
          </a:p>
        </p:txBody>
      </p:sp>
      <p:sp>
        <p:nvSpPr>
          <p:cNvPr id="3933" name="Google Shape;3933;p19"/>
          <p:cNvSpPr txBox="1">
            <a:spLocks noGrp="1"/>
          </p:cNvSpPr>
          <p:nvPr>
            <p:ph type="ctrTitle" idx="4294967295"/>
          </p:nvPr>
        </p:nvSpPr>
        <p:spPr>
          <a:xfrm>
            <a:off x="375200" y="3745032"/>
            <a:ext cx="41595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0B87A1"/>
                </a:highlight>
              </a:rPr>
              <a:t>HAPT</a:t>
            </a:r>
            <a:endParaRPr sz="6000">
              <a:solidFill>
                <a:srgbClr val="003B55"/>
              </a:solidFill>
              <a:highlight>
                <a:srgbClr val="0B87A1"/>
              </a:highlight>
            </a:endParaRPr>
          </a:p>
        </p:txBody>
      </p:sp>
      <p:sp>
        <p:nvSpPr>
          <p:cNvPr id="3934" name="Google Shape;3934;p19"/>
          <p:cNvSpPr txBox="1">
            <a:spLocks noGrp="1"/>
          </p:cNvSpPr>
          <p:nvPr>
            <p:ph type="subTitle" idx="4294967295"/>
          </p:nvPr>
        </p:nvSpPr>
        <p:spPr>
          <a:xfrm>
            <a:off x="375200" y="4317675"/>
            <a:ext cx="5687700" cy="434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Imbalanced classes and oversampling</a:t>
            </a:r>
            <a:endParaRPr sz="1600"/>
          </a:p>
          <a:p>
            <a:pPr marL="0" lvl="0" indent="0" algn="l" rtl="0">
              <a:spcBef>
                <a:spcPts val="600"/>
              </a:spcBef>
              <a:spcAft>
                <a:spcPts val="0"/>
              </a:spcAft>
              <a:buNone/>
            </a:pPr>
            <a:endParaRPr sz="1600"/>
          </a:p>
        </p:txBody>
      </p:sp>
      <p:sp>
        <p:nvSpPr>
          <p:cNvPr id="3935" name="Google Shape;3935;p19"/>
          <p:cNvSpPr txBox="1">
            <a:spLocks noGrp="1"/>
          </p:cNvSpPr>
          <p:nvPr>
            <p:ph type="ctrTitle" idx="4294967295"/>
          </p:nvPr>
        </p:nvSpPr>
        <p:spPr>
          <a:xfrm>
            <a:off x="375200" y="2270504"/>
            <a:ext cx="41595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80BFB7"/>
                </a:highlight>
              </a:rPr>
              <a:t>HHAR</a:t>
            </a:r>
            <a:endParaRPr sz="6000">
              <a:solidFill>
                <a:srgbClr val="003B55"/>
              </a:solidFill>
              <a:highlight>
                <a:srgbClr val="80BFB7"/>
              </a:highlight>
            </a:endParaRPr>
          </a:p>
        </p:txBody>
      </p:sp>
      <p:sp>
        <p:nvSpPr>
          <p:cNvPr id="3936" name="Google Shape;3936;p19"/>
          <p:cNvSpPr txBox="1">
            <a:spLocks noGrp="1"/>
          </p:cNvSpPr>
          <p:nvPr>
            <p:ph type="subTitle" idx="4294967295"/>
          </p:nvPr>
        </p:nvSpPr>
        <p:spPr>
          <a:xfrm>
            <a:off x="375200" y="2843150"/>
            <a:ext cx="5600700" cy="434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Effectiveness of different sensors</a:t>
            </a:r>
            <a:endParaRPr sz="1600"/>
          </a:p>
        </p:txBody>
      </p:sp>
      <p:pic>
        <p:nvPicPr>
          <p:cNvPr id="3937" name="Google Shape;3937;p19" title="Points scored"/>
          <p:cNvPicPr preferRelativeResize="0"/>
          <p:nvPr/>
        </p:nvPicPr>
        <p:blipFill>
          <a:blip r:embed="rId3">
            <a:alphaModFix/>
          </a:blip>
          <a:stretch>
            <a:fillRect/>
          </a:stretch>
        </p:blipFill>
        <p:spPr>
          <a:xfrm>
            <a:off x="3772653" y="2537500"/>
            <a:ext cx="4159500" cy="2571950"/>
          </a:xfrm>
          <a:prstGeom prst="rect">
            <a:avLst/>
          </a:prstGeom>
          <a:noFill/>
          <a:ln w="9525" cap="flat" cmpd="sng">
            <a:solidFill>
              <a:schemeClr val="dk2"/>
            </a:solidFill>
            <a:prstDash val="solid"/>
            <a:round/>
            <a:headEnd type="none" w="sm" len="sm"/>
            <a:tailEnd type="none" w="sm" len="sm"/>
          </a:ln>
        </p:spPr>
      </p:pic>
      <p:sp>
        <p:nvSpPr>
          <p:cNvPr id="3938" name="Google Shape;3938;p19"/>
          <p:cNvSpPr txBox="1"/>
          <p:nvPr/>
        </p:nvSpPr>
        <p:spPr>
          <a:xfrm>
            <a:off x="6274250" y="393525"/>
            <a:ext cx="550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tillium Web Light"/>
                <a:ea typeface="Titillium Web Light"/>
                <a:cs typeface="Titillium Web Light"/>
                <a:sym typeface="Titillium Web Light"/>
              </a:rPr>
              <a:t>Time-series data</a:t>
            </a:r>
            <a:endParaRPr>
              <a:latin typeface="Titillium Web Light"/>
              <a:ea typeface="Titillium Web Light"/>
              <a:cs typeface="Titillium Web Light"/>
              <a:sym typeface="Titillium Web Light"/>
            </a:endParaRPr>
          </a:p>
        </p:txBody>
      </p:sp>
      <p:sp>
        <p:nvSpPr>
          <p:cNvPr id="3939" name="Google Shape;3939;p19"/>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940" name="Google Shape;3940;p19"/>
          <p:cNvGrpSpPr/>
          <p:nvPr/>
        </p:nvGrpSpPr>
        <p:grpSpPr>
          <a:xfrm>
            <a:off x="478300" y="4907217"/>
            <a:ext cx="226859" cy="158282"/>
            <a:chOff x="559275" y="1683950"/>
            <a:chExt cx="466500" cy="327300"/>
          </a:xfrm>
        </p:grpSpPr>
        <p:sp>
          <p:nvSpPr>
            <p:cNvPr id="3941" name="Google Shape;3941;p1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3942" name="Google Shape;3942;p1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
        <p:nvSpPr>
          <p:cNvPr id="3943" name="Google Shape;3943;p19"/>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44" name="Google Shape;3944;p19"/>
          <p:cNvPicPr preferRelativeResize="0"/>
          <p:nvPr/>
        </p:nvPicPr>
        <p:blipFill>
          <a:blip r:embed="rId4">
            <a:alphaModFix/>
          </a:blip>
          <a:stretch>
            <a:fillRect/>
          </a:stretch>
        </p:blipFill>
        <p:spPr>
          <a:xfrm>
            <a:off x="8067863" y="4701300"/>
            <a:ext cx="1029576" cy="369499"/>
          </a:xfrm>
          <a:prstGeom prst="rect">
            <a:avLst/>
          </a:prstGeom>
          <a:noFill/>
          <a:ln>
            <a:noFill/>
          </a:ln>
        </p:spPr>
      </p:pic>
      <p:pic>
        <p:nvPicPr>
          <p:cNvPr id="3945" name="Google Shape;3945;p19" title="Chart"/>
          <p:cNvPicPr preferRelativeResize="0"/>
          <p:nvPr/>
        </p:nvPicPr>
        <p:blipFill>
          <a:blip r:embed="rId5">
            <a:alphaModFix/>
          </a:blip>
          <a:stretch>
            <a:fillRect/>
          </a:stretch>
        </p:blipFill>
        <p:spPr>
          <a:xfrm>
            <a:off x="3267859" y="852000"/>
            <a:ext cx="2635140" cy="1627225"/>
          </a:xfrm>
          <a:prstGeom prst="rect">
            <a:avLst/>
          </a:prstGeom>
          <a:noFill/>
          <a:ln w="9525" cap="flat" cmpd="sng">
            <a:solidFill>
              <a:schemeClr val="dk2"/>
            </a:solidFill>
            <a:prstDash val="solid"/>
            <a:round/>
            <a:headEnd type="none" w="sm" len="sm"/>
            <a:tailEnd type="none" w="sm" len="sm"/>
          </a:ln>
        </p:spPr>
      </p:pic>
      <p:pic>
        <p:nvPicPr>
          <p:cNvPr id="3946" name="Google Shape;3946;p19" title="Chart"/>
          <p:cNvPicPr preferRelativeResize="0"/>
          <p:nvPr/>
        </p:nvPicPr>
        <p:blipFill>
          <a:blip r:embed="rId6">
            <a:alphaModFix/>
          </a:blip>
          <a:stretch>
            <a:fillRect/>
          </a:stretch>
        </p:blipFill>
        <p:spPr>
          <a:xfrm>
            <a:off x="5975900" y="852012"/>
            <a:ext cx="2635149" cy="1627201"/>
          </a:xfrm>
          <a:prstGeom prst="rect">
            <a:avLst/>
          </a:prstGeom>
          <a:noFill/>
          <a:ln w="9525" cap="flat" cmpd="sng">
            <a:solidFill>
              <a:schemeClr val="dk2"/>
            </a:solidFill>
            <a:prstDash val="solid"/>
            <a:round/>
            <a:headEnd type="none" w="sm" len="sm"/>
            <a:tailEnd type="none" w="sm" len="sm"/>
          </a:ln>
        </p:spPr>
      </p:pic>
      <p:grpSp>
        <p:nvGrpSpPr>
          <p:cNvPr id="3947" name="Google Shape;3947;p19"/>
          <p:cNvGrpSpPr/>
          <p:nvPr/>
        </p:nvGrpSpPr>
        <p:grpSpPr>
          <a:xfrm>
            <a:off x="4534709" y="744543"/>
            <a:ext cx="351204" cy="324661"/>
            <a:chOff x="5975075" y="2327500"/>
            <a:chExt cx="420100" cy="388350"/>
          </a:xfrm>
        </p:grpSpPr>
        <p:sp>
          <p:nvSpPr>
            <p:cNvPr id="3948" name="Google Shape;3948;p1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50" name="Google Shape;3950;p19"/>
          <p:cNvGrpSpPr/>
          <p:nvPr/>
        </p:nvGrpSpPr>
        <p:grpSpPr>
          <a:xfrm>
            <a:off x="8067884" y="744543"/>
            <a:ext cx="351204" cy="324661"/>
            <a:chOff x="5975075" y="2327500"/>
            <a:chExt cx="420100" cy="388350"/>
          </a:xfrm>
        </p:grpSpPr>
        <p:sp>
          <p:nvSpPr>
            <p:cNvPr id="3951" name="Google Shape;3951;p1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solidFill>
                <a:schemeClr val="accent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3" name="Google Shape;3953;p19"/>
          <p:cNvGrpSpPr/>
          <p:nvPr/>
        </p:nvGrpSpPr>
        <p:grpSpPr>
          <a:xfrm>
            <a:off x="7165954" y="2598357"/>
            <a:ext cx="346104" cy="353231"/>
            <a:chOff x="3955900" y="2984500"/>
            <a:chExt cx="414000" cy="422525"/>
          </a:xfrm>
        </p:grpSpPr>
        <p:sp>
          <p:nvSpPr>
            <p:cNvPr id="3954" name="Google Shape;3954;p1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98D09A4-6BDB-6262-8220-BD1F6F596181}"/>
              </a:ext>
            </a:extLst>
          </p:cNvPr>
          <p:cNvSpPr txBox="1"/>
          <p:nvPr/>
        </p:nvSpPr>
        <p:spPr>
          <a:xfrm>
            <a:off x="7610061" y="2602337"/>
            <a:ext cx="1428596" cy="523220"/>
          </a:xfrm>
          <a:prstGeom prst="rect">
            <a:avLst/>
          </a:prstGeom>
          <a:solidFill>
            <a:schemeClr val="bg1"/>
          </a:solidFill>
        </p:spPr>
        <p:txBody>
          <a:bodyPr wrap="none" rtlCol="0">
            <a:spAutoFit/>
          </a:bodyPr>
          <a:lstStyle/>
          <a:p>
            <a:r>
              <a:rPr lang="en-US" dirty="0" err="1"/>
              <a:t>Upsampling</a:t>
            </a:r>
            <a:r>
              <a:rPr lang="en-US" dirty="0"/>
              <a:t>?</a:t>
            </a:r>
          </a:p>
          <a:p>
            <a:r>
              <a:rPr lang="en-US" dirty="0"/>
              <a:t>Better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0"/>
        <p:cNvGrpSpPr/>
        <p:nvPr/>
      </p:nvGrpSpPr>
      <p:grpSpPr>
        <a:xfrm>
          <a:off x="0" y="0"/>
          <a:ext cx="0" cy="0"/>
          <a:chOff x="0" y="0"/>
          <a:chExt cx="0" cy="0"/>
        </a:xfrm>
      </p:grpSpPr>
      <p:sp>
        <p:nvSpPr>
          <p:cNvPr id="3961" name="Google Shape;3961;p20"/>
          <p:cNvSpPr txBox="1">
            <a:spLocks noGrp="1"/>
          </p:cNvSpPr>
          <p:nvPr>
            <p:ph type="title"/>
          </p:nvPr>
        </p:nvSpPr>
        <p:spPr>
          <a:xfrm>
            <a:off x="465550" y="-124525"/>
            <a:ext cx="8005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5"/>
                </a:solidFill>
                <a:latin typeface="Dosis SemiBold"/>
                <a:ea typeface="Dosis SemiBold"/>
                <a:cs typeface="Dosis SemiBold"/>
                <a:sym typeface="Dosis SemiBold"/>
              </a:rPr>
              <a:t>Experiment 1: Supervised model performance</a:t>
            </a:r>
            <a:endParaRPr sz="2800">
              <a:solidFill>
                <a:schemeClr val="accent5"/>
              </a:solidFill>
              <a:latin typeface="Dosis SemiBold"/>
              <a:ea typeface="Dosis SemiBold"/>
              <a:cs typeface="Dosis SemiBold"/>
              <a:sym typeface="Dosis SemiBold"/>
            </a:endParaRPr>
          </a:p>
        </p:txBody>
      </p:sp>
      <p:sp>
        <p:nvSpPr>
          <p:cNvPr id="3962" name="Google Shape;3962;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graphicFrame>
        <p:nvGraphicFramePr>
          <p:cNvPr id="3963" name="Google Shape;3963;p20"/>
          <p:cNvGraphicFramePr/>
          <p:nvPr>
            <p:extLst>
              <p:ext uri="{D42A27DB-BD31-4B8C-83A1-F6EECF244321}">
                <p14:modId xmlns:p14="http://schemas.microsoft.com/office/powerpoint/2010/main" val="3648684204"/>
              </p:ext>
            </p:extLst>
          </p:nvPr>
        </p:nvGraphicFramePr>
        <p:xfrm>
          <a:off x="481879" y="940389"/>
          <a:ext cx="7077355" cy="2087278"/>
        </p:xfrm>
        <a:graphic>
          <a:graphicData uri="http://schemas.openxmlformats.org/drawingml/2006/table">
            <a:tbl>
              <a:tblPr>
                <a:noFill/>
                <a:tableStyleId>{F14A3057-0DC4-4628-AE02-076FDA03BC6E}</a:tableStyleId>
              </a:tblPr>
              <a:tblGrid>
                <a:gridCol w="1594498">
                  <a:extLst>
                    <a:ext uri="{9D8B030D-6E8A-4147-A177-3AD203B41FA5}">
                      <a16:colId xmlns:a16="http://schemas.microsoft.com/office/drawing/2014/main" val="20000"/>
                    </a:ext>
                  </a:extLst>
                </a:gridCol>
                <a:gridCol w="1827619">
                  <a:extLst>
                    <a:ext uri="{9D8B030D-6E8A-4147-A177-3AD203B41FA5}">
                      <a16:colId xmlns:a16="http://schemas.microsoft.com/office/drawing/2014/main" val="20001"/>
                    </a:ext>
                  </a:extLst>
                </a:gridCol>
                <a:gridCol w="1827619">
                  <a:extLst>
                    <a:ext uri="{9D8B030D-6E8A-4147-A177-3AD203B41FA5}">
                      <a16:colId xmlns:a16="http://schemas.microsoft.com/office/drawing/2014/main" val="20002"/>
                    </a:ext>
                  </a:extLst>
                </a:gridCol>
                <a:gridCol w="1827619">
                  <a:extLst>
                    <a:ext uri="{9D8B030D-6E8A-4147-A177-3AD203B41FA5}">
                      <a16:colId xmlns:a16="http://schemas.microsoft.com/office/drawing/2014/main" val="20003"/>
                    </a:ext>
                  </a:extLst>
                </a:gridCol>
              </a:tblGrid>
              <a:tr h="445820">
                <a:tc>
                  <a:txBody>
                    <a:bodyPr/>
                    <a:lstStyle/>
                    <a:p>
                      <a:pPr marL="0" lvl="0" indent="0" algn="r" rtl="0">
                        <a:spcBef>
                          <a:spcPts val="0"/>
                        </a:spcBef>
                        <a:spcAft>
                          <a:spcPts val="0"/>
                        </a:spcAft>
                        <a:buNone/>
                      </a:pPr>
                      <a:r>
                        <a:rPr lang="en" sz="1000" b="1">
                          <a:solidFill>
                            <a:schemeClr val="dk2"/>
                          </a:solidFill>
                          <a:latin typeface="Titillium Web"/>
                          <a:ea typeface="Titillium Web"/>
                          <a:cs typeface="Titillium Web"/>
                          <a:sym typeface="Titillium Web"/>
                        </a:rPr>
                        <a:t>Mean F1 Score%</a:t>
                      </a:r>
                      <a:endParaRPr sz="10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 </a:t>
                      </a:r>
                      <a:r>
                        <a:rPr lang="en" sz="900" b="1">
                          <a:solidFill>
                            <a:schemeClr val="dk2"/>
                          </a:solidFill>
                          <a:latin typeface="Titillium Web"/>
                          <a:ea typeface="Titillium Web"/>
                          <a:cs typeface="Titillium Web"/>
                          <a:sym typeface="Titillium Web"/>
                        </a:rPr>
                        <a:t>CNN-LSTM Sup.</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b="1">
                          <a:solidFill>
                            <a:schemeClr val="dk2"/>
                          </a:solidFill>
                          <a:latin typeface="Titillium Web"/>
                          <a:ea typeface="Titillium Web"/>
                          <a:cs typeface="Titillium Web"/>
                          <a:sym typeface="Titillium Web"/>
                        </a:rPr>
                        <a:t>CNN-LSTM-ATT Sup.</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b="1">
                          <a:solidFill>
                            <a:schemeClr val="dk2"/>
                          </a:solidFill>
                          <a:latin typeface="Titillium Web"/>
                          <a:ea typeface="Titillium Web"/>
                          <a:cs typeface="Titillium Web"/>
                          <a:sym typeface="Titillium Web"/>
                        </a:rPr>
                        <a:t>Baseline</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5820">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UCIHAR</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91.56</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88.10</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91.55</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97819">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HHAR</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Titillium Web"/>
                          <a:ea typeface="Titillium Web"/>
                          <a:cs typeface="Titillium Web"/>
                          <a:sym typeface="Titillium Web"/>
                        </a:rPr>
                        <a:t>92.05</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66.63</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86.50</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97819">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HAPT_replication</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Titillium Web"/>
                          <a:ea typeface="Titillium Web"/>
                          <a:cs typeface="Titillium Web"/>
                          <a:sym typeface="Titillium Web"/>
                        </a:rPr>
                        <a:t>83.81</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80.37</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Titillium Web"/>
                          <a:ea typeface="Titillium Web"/>
                          <a:cs typeface="Titillium Web"/>
                          <a:sym typeface="Titillium Web"/>
                        </a:rPr>
                        <a:t>-</a:t>
                      </a:r>
                      <a:endParaRPr sz="1000" dirty="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964" name="Google Shape;3964;p20"/>
          <p:cNvSpPr txBox="1"/>
          <p:nvPr/>
        </p:nvSpPr>
        <p:spPr>
          <a:xfrm>
            <a:off x="50033" y="631925"/>
            <a:ext cx="2835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latin typeface="Titillium Web Light"/>
                <a:ea typeface="Titillium Web Light"/>
                <a:cs typeface="Titillium Web Light"/>
                <a:sym typeface="Titillium Web Light"/>
              </a:rPr>
              <a:t>Table 1-1 Supervised learning</a:t>
            </a:r>
            <a:endParaRPr sz="1100" dirty="0">
              <a:latin typeface="Titillium Web Light"/>
              <a:ea typeface="Titillium Web Light"/>
              <a:cs typeface="Titillium Web Light"/>
              <a:sym typeface="Titillium Web Light"/>
            </a:endParaRPr>
          </a:p>
        </p:txBody>
      </p:sp>
      <p:sp>
        <p:nvSpPr>
          <p:cNvPr id="3965" name="Google Shape;3965;p20"/>
          <p:cNvSpPr txBox="1"/>
          <p:nvPr/>
        </p:nvSpPr>
        <p:spPr>
          <a:xfrm>
            <a:off x="1246525" y="4716900"/>
            <a:ext cx="65784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Titillium Web Light"/>
                <a:ea typeface="Titillium Web Light"/>
                <a:cs typeface="Titillium Web Light"/>
                <a:sym typeface="Titillium Web Light"/>
              </a:rPr>
              <a:t>FT. refers to fine-tuning performance, Sup. stands for supervised learning performance</a:t>
            </a:r>
            <a:endParaRPr sz="1000">
              <a:latin typeface="Titillium Web Light"/>
              <a:ea typeface="Titillium Web Light"/>
              <a:cs typeface="Titillium Web Light"/>
              <a:sym typeface="Titillium Web Light"/>
            </a:endParaRPr>
          </a:p>
        </p:txBody>
      </p:sp>
      <p:sp>
        <p:nvSpPr>
          <p:cNvPr id="3966" name="Google Shape;3966;p20"/>
          <p:cNvSpPr/>
          <p:nvPr/>
        </p:nvSpPr>
        <p:spPr>
          <a:xfrm>
            <a:off x="2098904" y="940389"/>
            <a:ext cx="1672995" cy="2087278"/>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0"/>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68" name="Google Shape;3968;p20"/>
          <p:cNvPicPr preferRelativeResize="0"/>
          <p:nvPr/>
        </p:nvPicPr>
        <p:blipFill>
          <a:blip r:embed="rId3">
            <a:alphaModFix/>
          </a:blip>
          <a:stretch>
            <a:fillRect/>
          </a:stretch>
        </p:blipFill>
        <p:spPr>
          <a:xfrm>
            <a:off x="8067863" y="4701300"/>
            <a:ext cx="1029576" cy="369499"/>
          </a:xfrm>
          <a:prstGeom prst="rect">
            <a:avLst/>
          </a:prstGeom>
          <a:noFill/>
          <a:ln>
            <a:noFill/>
          </a:ln>
        </p:spPr>
      </p:pic>
      <p:sp>
        <p:nvSpPr>
          <p:cNvPr id="3969" name="Google Shape;3969;p20"/>
          <p:cNvSpPr txBox="1"/>
          <p:nvPr/>
        </p:nvSpPr>
        <p:spPr>
          <a:xfrm>
            <a:off x="263425" y="3135875"/>
            <a:ext cx="7288800" cy="1261854"/>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500" dirty="0">
                <a:solidFill>
                  <a:schemeClr val="accent4"/>
                </a:solidFill>
                <a:latin typeface="Titillium Web"/>
                <a:ea typeface="Titillium Web"/>
                <a:cs typeface="Titillium Web"/>
                <a:sym typeface="Titillium Web"/>
              </a:rPr>
              <a:t>Take away: </a:t>
            </a:r>
            <a:endParaRPr sz="1500" dirty="0">
              <a:solidFill>
                <a:schemeClr val="accent4"/>
              </a:solidFill>
              <a:latin typeface="Titillium Web"/>
              <a:ea typeface="Titillium Web"/>
              <a:cs typeface="Titillium Web"/>
              <a:sym typeface="Titillium Web"/>
            </a:endParaRPr>
          </a:p>
          <a:p>
            <a:pPr marL="0" lvl="0" indent="0" algn="l" rtl="0">
              <a:spcBef>
                <a:spcPts val="600"/>
              </a:spcBef>
              <a:spcAft>
                <a:spcPts val="0"/>
              </a:spcAft>
              <a:buNone/>
            </a:pPr>
            <a:r>
              <a:rPr lang="en" sz="1500" b="1" dirty="0">
                <a:latin typeface="Titillium Web"/>
                <a:ea typeface="Titillium Web"/>
                <a:cs typeface="Titillium Web"/>
                <a:sym typeface="Titillium Web"/>
              </a:rPr>
              <a:t>CNN-LSTM</a:t>
            </a:r>
            <a:r>
              <a:rPr lang="en" sz="1500" dirty="0">
                <a:latin typeface="Titillium Web"/>
                <a:ea typeface="Titillium Web"/>
                <a:cs typeface="Titillium Web"/>
                <a:sym typeface="Titillium Web"/>
              </a:rPr>
              <a:t> model performs better than the CNN-LSTM-Attention model. CNN-LSTM model already captured the most relevant features with one-dimensional data, making the addition of an attention mechanism unnecessary.</a:t>
            </a:r>
            <a:endParaRPr sz="1500" dirty="0">
              <a:latin typeface="Titillium Web"/>
              <a:ea typeface="Titillium Web"/>
              <a:cs typeface="Titillium Web"/>
              <a:sym typeface="Titillium Web"/>
            </a:endParaRPr>
          </a:p>
        </p:txBody>
      </p:sp>
      <p:sp>
        <p:nvSpPr>
          <p:cNvPr id="2" name="Google Shape;3894;p17">
            <a:extLst>
              <a:ext uri="{FF2B5EF4-FFF2-40B4-BE49-F238E27FC236}">
                <a16:creationId xmlns:a16="http://schemas.microsoft.com/office/drawing/2014/main" id="{7AAC3A41-A127-C9F8-FAD8-F24296368B0B}"/>
              </a:ext>
            </a:extLst>
          </p:cNvPr>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 name="Google Shape;3895;p17">
            <a:extLst>
              <a:ext uri="{FF2B5EF4-FFF2-40B4-BE49-F238E27FC236}">
                <a16:creationId xmlns:a16="http://schemas.microsoft.com/office/drawing/2014/main" id="{A48BFA8A-D9EE-A085-B1AD-91E534B18115}"/>
              </a:ext>
            </a:extLst>
          </p:cNvPr>
          <p:cNvGrpSpPr/>
          <p:nvPr/>
        </p:nvGrpSpPr>
        <p:grpSpPr>
          <a:xfrm>
            <a:off x="483381" y="4936618"/>
            <a:ext cx="226859" cy="158282"/>
            <a:chOff x="559275" y="1683950"/>
            <a:chExt cx="466500" cy="327300"/>
          </a:xfrm>
        </p:grpSpPr>
        <p:sp>
          <p:nvSpPr>
            <p:cNvPr id="4" name="Google Shape;3896;p17">
              <a:extLst>
                <a:ext uri="{FF2B5EF4-FFF2-40B4-BE49-F238E27FC236}">
                  <a16:creationId xmlns:a16="http://schemas.microsoft.com/office/drawing/2014/main" id="{BFAF4677-1885-046B-DC90-665AC77858EC}"/>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5" name="Google Shape;3897;p17">
              <a:extLst>
                <a:ext uri="{FF2B5EF4-FFF2-40B4-BE49-F238E27FC236}">
                  <a16:creationId xmlns:a16="http://schemas.microsoft.com/office/drawing/2014/main" id="{C48F0938-B43C-B31E-B9EF-AFFC6FB4C967}"/>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4"/>
        <p:cNvGrpSpPr/>
        <p:nvPr/>
      </p:nvGrpSpPr>
      <p:grpSpPr>
        <a:xfrm>
          <a:off x="0" y="0"/>
          <a:ext cx="0" cy="0"/>
          <a:chOff x="0" y="0"/>
          <a:chExt cx="0" cy="0"/>
        </a:xfrm>
      </p:grpSpPr>
      <p:sp>
        <p:nvSpPr>
          <p:cNvPr id="3975" name="Google Shape;3975;p21"/>
          <p:cNvSpPr txBox="1">
            <a:spLocks noGrp="1"/>
          </p:cNvSpPr>
          <p:nvPr>
            <p:ph type="title"/>
          </p:nvPr>
        </p:nvSpPr>
        <p:spPr>
          <a:xfrm>
            <a:off x="465550" y="-124525"/>
            <a:ext cx="8005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accent5"/>
                </a:solidFill>
                <a:latin typeface="Dosis SemiBold"/>
                <a:ea typeface="Dosis SemiBold"/>
                <a:cs typeface="Dosis SemiBold"/>
                <a:sym typeface="Dosis SemiBold"/>
              </a:rPr>
              <a:t>Experiment 1: SSL model performance</a:t>
            </a:r>
            <a:endParaRPr sz="2800">
              <a:solidFill>
                <a:schemeClr val="accent5"/>
              </a:solidFill>
              <a:latin typeface="Dosis SemiBold"/>
              <a:ea typeface="Dosis SemiBold"/>
              <a:cs typeface="Dosis SemiBold"/>
              <a:sym typeface="Dosis SemiBold"/>
            </a:endParaRPr>
          </a:p>
        </p:txBody>
      </p:sp>
      <p:sp>
        <p:nvSpPr>
          <p:cNvPr id="3976" name="Google Shape;3976;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graphicFrame>
        <p:nvGraphicFramePr>
          <p:cNvPr id="3977" name="Google Shape;3977;p21"/>
          <p:cNvGraphicFramePr/>
          <p:nvPr/>
        </p:nvGraphicFramePr>
        <p:xfrm>
          <a:off x="1000825" y="1029420"/>
          <a:ext cx="4412450" cy="1979275"/>
        </p:xfrm>
        <a:graphic>
          <a:graphicData uri="http://schemas.openxmlformats.org/drawingml/2006/table">
            <a:tbl>
              <a:tblPr>
                <a:noFill/>
                <a:tableStyleId>{F14A3057-0DC4-4628-AE02-076FDA03BC6E}</a:tableStyleId>
              </a:tblPr>
              <a:tblGrid>
                <a:gridCol w="994100">
                  <a:extLst>
                    <a:ext uri="{9D8B030D-6E8A-4147-A177-3AD203B41FA5}">
                      <a16:colId xmlns:a16="http://schemas.microsoft.com/office/drawing/2014/main" val="20000"/>
                    </a:ext>
                  </a:extLst>
                </a:gridCol>
                <a:gridCol w="1139450">
                  <a:extLst>
                    <a:ext uri="{9D8B030D-6E8A-4147-A177-3AD203B41FA5}">
                      <a16:colId xmlns:a16="http://schemas.microsoft.com/office/drawing/2014/main" val="20001"/>
                    </a:ext>
                  </a:extLst>
                </a:gridCol>
                <a:gridCol w="1139450">
                  <a:extLst>
                    <a:ext uri="{9D8B030D-6E8A-4147-A177-3AD203B41FA5}">
                      <a16:colId xmlns:a16="http://schemas.microsoft.com/office/drawing/2014/main" val="20002"/>
                    </a:ext>
                  </a:extLst>
                </a:gridCol>
                <a:gridCol w="1139450">
                  <a:extLst>
                    <a:ext uri="{9D8B030D-6E8A-4147-A177-3AD203B41FA5}">
                      <a16:colId xmlns:a16="http://schemas.microsoft.com/office/drawing/2014/main" val="20003"/>
                    </a:ext>
                  </a:extLst>
                </a:gridCol>
              </a:tblGrid>
              <a:tr h="405125">
                <a:tc>
                  <a:txBody>
                    <a:bodyPr/>
                    <a:lstStyle/>
                    <a:p>
                      <a:pPr marL="0" lvl="0" indent="0" algn="r" rtl="0">
                        <a:spcBef>
                          <a:spcPts val="0"/>
                        </a:spcBef>
                        <a:spcAft>
                          <a:spcPts val="0"/>
                        </a:spcAft>
                        <a:buNone/>
                      </a:pPr>
                      <a:r>
                        <a:rPr lang="en" sz="1000" b="1">
                          <a:solidFill>
                            <a:schemeClr val="dk2"/>
                          </a:solidFill>
                          <a:latin typeface="Titillium Web"/>
                          <a:ea typeface="Titillium Web"/>
                          <a:cs typeface="Titillium Web"/>
                          <a:sym typeface="Titillium Web"/>
                        </a:rPr>
                        <a:t>Mean F1 Score%</a:t>
                      </a:r>
                      <a:endParaRPr sz="10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 </a:t>
                      </a:r>
                      <a:r>
                        <a:rPr lang="en" sz="900" b="1">
                          <a:solidFill>
                            <a:schemeClr val="dk2"/>
                          </a:solidFill>
                          <a:latin typeface="Titillium Web"/>
                          <a:ea typeface="Titillium Web"/>
                          <a:cs typeface="Titillium Web"/>
                          <a:sym typeface="Titillium Web"/>
                        </a:rPr>
                        <a:t>5% FT.</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b="1">
                          <a:solidFill>
                            <a:schemeClr val="dk2"/>
                          </a:solidFill>
                          <a:latin typeface="Titillium Web"/>
                          <a:ea typeface="Titillium Web"/>
                          <a:cs typeface="Titillium Web"/>
                          <a:sym typeface="Titillium Web"/>
                        </a:rPr>
                        <a:t>10% FT.</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900" b="1">
                          <a:solidFill>
                            <a:schemeClr val="dk2"/>
                          </a:solidFill>
                          <a:latin typeface="Titillium Web"/>
                          <a:ea typeface="Titillium Web"/>
                          <a:cs typeface="Titillium Web"/>
                          <a:sym typeface="Titillium Web"/>
                        </a:rPr>
                        <a:t>100% Sup.(CNN-LSTM)</a:t>
                      </a:r>
                      <a:endParaRPr sz="900" b="1">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05125">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UCIHAR</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91.73</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93.02</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91.50</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43250">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HHAR</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Titillium Web"/>
                          <a:ea typeface="Titillium Web"/>
                          <a:cs typeface="Titillium Web"/>
                          <a:sym typeface="Titillium Web"/>
                        </a:rPr>
                        <a:t>-</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96.38</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92.40</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43250">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HAPT_raw</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Titillium Web"/>
                          <a:ea typeface="Titillium Web"/>
                          <a:cs typeface="Titillium Web"/>
                          <a:sym typeface="Titillium Web"/>
                        </a:rPr>
                        <a:t>85.16</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86.38</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latin typeface="Titillium Web"/>
                          <a:ea typeface="Titillium Web"/>
                          <a:cs typeface="Titillium Web"/>
                          <a:sym typeface="Titillium Web"/>
                        </a:rPr>
                        <a:t>84.79</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978" name="Google Shape;3978;p21"/>
          <p:cNvSpPr txBox="1"/>
          <p:nvPr/>
        </p:nvSpPr>
        <p:spPr>
          <a:xfrm>
            <a:off x="1246525" y="4716900"/>
            <a:ext cx="6578400" cy="354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100">
                <a:latin typeface="Titillium Web Light"/>
                <a:ea typeface="Titillium Web Light"/>
                <a:cs typeface="Titillium Web Light"/>
                <a:sym typeface="Titillium Web Light"/>
              </a:rPr>
              <a:t>FT. refers to fine-tuning performance, Sup. stands for supervised learning performance</a:t>
            </a:r>
            <a:endParaRPr sz="1100">
              <a:latin typeface="Titillium Web Light"/>
              <a:ea typeface="Titillium Web Light"/>
              <a:cs typeface="Titillium Web Light"/>
              <a:sym typeface="Titillium Web Light"/>
            </a:endParaRPr>
          </a:p>
        </p:txBody>
      </p:sp>
      <p:sp>
        <p:nvSpPr>
          <p:cNvPr id="3979" name="Google Shape;3979;p21"/>
          <p:cNvSpPr txBox="1"/>
          <p:nvPr/>
        </p:nvSpPr>
        <p:spPr>
          <a:xfrm>
            <a:off x="1291500" y="950751"/>
            <a:ext cx="206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3980" name="Google Shape;3980;p21"/>
          <p:cNvSpPr txBox="1"/>
          <p:nvPr/>
        </p:nvSpPr>
        <p:spPr>
          <a:xfrm>
            <a:off x="465550" y="676075"/>
            <a:ext cx="2731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Titillium Web Light"/>
                <a:ea typeface="Titillium Web Light"/>
                <a:cs typeface="Titillium Web Light"/>
                <a:sym typeface="Titillium Web Light"/>
              </a:rPr>
              <a:t>Table 1-2 Self-supervised learning</a:t>
            </a:r>
            <a:endParaRPr sz="1100">
              <a:latin typeface="Titillium Web Light"/>
              <a:ea typeface="Titillium Web Light"/>
              <a:cs typeface="Titillium Web Light"/>
              <a:sym typeface="Titillium Web Light"/>
            </a:endParaRPr>
          </a:p>
        </p:txBody>
      </p:sp>
      <p:sp>
        <p:nvSpPr>
          <p:cNvPr id="3981" name="Google Shape;3981;p21"/>
          <p:cNvSpPr/>
          <p:nvPr/>
        </p:nvSpPr>
        <p:spPr>
          <a:xfrm>
            <a:off x="1994925" y="1030075"/>
            <a:ext cx="1139400" cy="18969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1"/>
          <p:cNvSpPr/>
          <p:nvPr/>
        </p:nvSpPr>
        <p:spPr>
          <a:xfrm>
            <a:off x="8067875" y="4701300"/>
            <a:ext cx="1012200" cy="393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83" name="Google Shape;3983;p21"/>
          <p:cNvPicPr preferRelativeResize="0"/>
          <p:nvPr/>
        </p:nvPicPr>
        <p:blipFill>
          <a:blip r:embed="rId3">
            <a:alphaModFix/>
          </a:blip>
          <a:stretch>
            <a:fillRect/>
          </a:stretch>
        </p:blipFill>
        <p:spPr>
          <a:xfrm>
            <a:off x="8067863" y="4701300"/>
            <a:ext cx="1029576" cy="369499"/>
          </a:xfrm>
          <a:prstGeom prst="rect">
            <a:avLst/>
          </a:prstGeom>
          <a:noFill/>
          <a:ln>
            <a:noFill/>
          </a:ln>
        </p:spPr>
      </p:pic>
      <p:sp>
        <p:nvSpPr>
          <p:cNvPr id="3984" name="Google Shape;3984;p21"/>
          <p:cNvSpPr txBox="1"/>
          <p:nvPr/>
        </p:nvSpPr>
        <p:spPr>
          <a:xfrm>
            <a:off x="263425" y="3135875"/>
            <a:ext cx="7288800" cy="1261854"/>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500" dirty="0">
                <a:solidFill>
                  <a:schemeClr val="accent4"/>
                </a:solidFill>
                <a:latin typeface="Titillium Web"/>
                <a:ea typeface="Titillium Web"/>
                <a:cs typeface="Titillium Web"/>
                <a:sym typeface="Titillium Web"/>
              </a:rPr>
              <a:t>Take away: </a:t>
            </a:r>
            <a:endParaRPr sz="1500" dirty="0">
              <a:solidFill>
                <a:schemeClr val="accent4"/>
              </a:solidFill>
              <a:latin typeface="Titillium Web"/>
              <a:ea typeface="Titillium Web"/>
              <a:cs typeface="Titillium Web"/>
              <a:sym typeface="Titillium Web"/>
            </a:endParaRPr>
          </a:p>
          <a:p>
            <a:pPr marL="0" lvl="0" indent="0" algn="l" rtl="0">
              <a:spcBef>
                <a:spcPts val="600"/>
              </a:spcBef>
              <a:spcAft>
                <a:spcPts val="0"/>
              </a:spcAft>
              <a:buNone/>
            </a:pPr>
            <a:r>
              <a:rPr lang="en" sz="1500" dirty="0">
                <a:latin typeface="Titillium Web"/>
                <a:ea typeface="Titillium Web"/>
                <a:cs typeface="Titillium Web"/>
                <a:sym typeface="Titillium Web"/>
              </a:rPr>
              <a:t>Fine-tuning only 5% label data, </a:t>
            </a:r>
            <a:r>
              <a:rPr lang="en" sz="1500" b="1" dirty="0">
                <a:latin typeface="Titillium Web"/>
                <a:ea typeface="Titillium Web"/>
                <a:cs typeface="Titillium Web"/>
                <a:sym typeface="Titillium Web"/>
              </a:rPr>
              <a:t>1-D CNN SSL </a:t>
            </a:r>
            <a:r>
              <a:rPr lang="en" sz="1500" dirty="0">
                <a:latin typeface="Titillium Web"/>
                <a:ea typeface="Titillium Web"/>
                <a:cs typeface="Titillium Web"/>
                <a:sym typeface="Titillium Web"/>
              </a:rPr>
              <a:t>performs better than CNN-LSTM fully-supervised network with full-label data training. Our work is ranked second best comparing with baselines.</a:t>
            </a:r>
            <a:endParaRPr sz="1500" dirty="0">
              <a:latin typeface="Titillium Web"/>
              <a:ea typeface="Titillium Web"/>
              <a:cs typeface="Titillium Web"/>
              <a:sym typeface="Titillium Web"/>
            </a:endParaRPr>
          </a:p>
        </p:txBody>
      </p:sp>
      <p:graphicFrame>
        <p:nvGraphicFramePr>
          <p:cNvPr id="3985" name="Google Shape;3985;p21"/>
          <p:cNvGraphicFramePr/>
          <p:nvPr>
            <p:extLst>
              <p:ext uri="{D42A27DB-BD31-4B8C-83A1-F6EECF244321}">
                <p14:modId xmlns:p14="http://schemas.microsoft.com/office/powerpoint/2010/main" val="3798715544"/>
              </p:ext>
            </p:extLst>
          </p:nvPr>
        </p:nvGraphicFramePr>
        <p:xfrm>
          <a:off x="5496225" y="1030070"/>
          <a:ext cx="2974525" cy="2158250"/>
        </p:xfrm>
        <a:graphic>
          <a:graphicData uri="http://schemas.openxmlformats.org/drawingml/2006/table">
            <a:tbl>
              <a:tblPr>
                <a:noFill/>
                <a:tableStyleId>{F14A3057-0DC4-4628-AE02-076FDA03BC6E}</a:tableStyleId>
              </a:tblPr>
              <a:tblGrid>
                <a:gridCol w="1648125">
                  <a:extLst>
                    <a:ext uri="{9D8B030D-6E8A-4147-A177-3AD203B41FA5}">
                      <a16:colId xmlns:a16="http://schemas.microsoft.com/office/drawing/2014/main" val="20000"/>
                    </a:ext>
                  </a:extLst>
                </a:gridCol>
                <a:gridCol w="1326400">
                  <a:extLst>
                    <a:ext uri="{9D8B030D-6E8A-4147-A177-3AD203B41FA5}">
                      <a16:colId xmlns:a16="http://schemas.microsoft.com/office/drawing/2014/main" val="20001"/>
                    </a:ext>
                  </a:extLst>
                </a:gridCol>
              </a:tblGrid>
              <a:tr h="316100">
                <a:tc>
                  <a:txBody>
                    <a:bodyPr/>
                    <a:lstStyle/>
                    <a:p>
                      <a:pPr marL="0" lvl="0" indent="0" algn="r" rtl="0">
                        <a:spcBef>
                          <a:spcPts val="0"/>
                        </a:spcBef>
                        <a:spcAft>
                          <a:spcPts val="0"/>
                        </a:spcAft>
                        <a:buNone/>
                      </a:pPr>
                      <a:r>
                        <a:rPr lang="en" sz="1000" b="1" dirty="0">
                          <a:solidFill>
                            <a:schemeClr val="dk2"/>
                          </a:solidFill>
                          <a:latin typeface="Titillium Web"/>
                          <a:ea typeface="Titillium Web"/>
                          <a:cs typeface="Titillium Web"/>
                          <a:sym typeface="Titillium Web"/>
                        </a:rPr>
                        <a:t>Baselines</a:t>
                      </a:r>
                      <a:endParaRPr sz="1000" b="1" dirty="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r" rtl="0">
                        <a:spcBef>
                          <a:spcPts val="0"/>
                        </a:spcBef>
                        <a:spcAft>
                          <a:spcPts val="0"/>
                        </a:spcAft>
                        <a:buNone/>
                      </a:pPr>
                      <a:r>
                        <a:rPr lang="en" sz="1000" b="1" dirty="0">
                          <a:solidFill>
                            <a:schemeClr val="dk2"/>
                          </a:solidFill>
                          <a:latin typeface="Titillium Web"/>
                          <a:ea typeface="Titillium Web"/>
                          <a:cs typeface="Titillium Web"/>
                          <a:sym typeface="Titillium Web"/>
                        </a:rPr>
                        <a:t>UCI-Mean F1 Score%</a:t>
                      </a:r>
                      <a:endParaRPr sz="900" b="1" dirty="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16100">
                <a:tc>
                  <a:txBody>
                    <a:bodyPr/>
                    <a:lstStyle/>
                    <a:p>
                      <a:pPr marL="0" lvl="0" indent="0" algn="r" rtl="0">
                        <a:spcBef>
                          <a:spcPts val="0"/>
                        </a:spcBef>
                        <a:spcAft>
                          <a:spcPts val="0"/>
                        </a:spcAft>
                        <a:buNone/>
                      </a:pPr>
                      <a:r>
                        <a:rPr lang="en" sz="900" dirty="0">
                          <a:solidFill>
                            <a:schemeClr val="dk2"/>
                          </a:solidFill>
                          <a:latin typeface="Titillium Web"/>
                          <a:ea typeface="Titillium Web"/>
                          <a:cs typeface="Titillium Web"/>
                          <a:sym typeface="Titillium Web"/>
                        </a:rPr>
                        <a:t>TS-TCC(</a:t>
                      </a:r>
                      <a:r>
                        <a:rPr lang="en" sz="900" dirty="0" err="1">
                          <a:solidFill>
                            <a:schemeClr val="dk2"/>
                          </a:solidFill>
                          <a:latin typeface="Titillium Web"/>
                          <a:ea typeface="Titillium Web"/>
                          <a:cs typeface="Titillium Web"/>
                          <a:sym typeface="Titillium Web"/>
                        </a:rPr>
                        <a:t>Eldele</a:t>
                      </a:r>
                      <a:r>
                        <a:rPr lang="en" sz="900" dirty="0">
                          <a:solidFill>
                            <a:schemeClr val="dk2"/>
                          </a:solidFill>
                          <a:latin typeface="Titillium Web"/>
                          <a:ea typeface="Titillium Web"/>
                          <a:cs typeface="Titillium Web"/>
                          <a:sym typeface="Titillium Web"/>
                        </a:rPr>
                        <a:t>(2021))</a:t>
                      </a:r>
                      <a:endParaRPr sz="900" dirty="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Titillium Web"/>
                          <a:ea typeface="Titillium Web"/>
                          <a:cs typeface="Titillium Web"/>
                          <a:sym typeface="Titillium Web"/>
                        </a:rPr>
                        <a:t>90.38</a:t>
                      </a:r>
                      <a:endParaRPr sz="1000" b="1">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23850">
                <a:tc>
                  <a:txBody>
                    <a:bodyPr/>
                    <a:lstStyle/>
                    <a:p>
                      <a:pPr marL="0" lvl="0" indent="0" algn="r" rtl="0">
                        <a:spcBef>
                          <a:spcPts val="0"/>
                        </a:spcBef>
                        <a:spcAft>
                          <a:spcPts val="0"/>
                        </a:spcAft>
                        <a:buNone/>
                      </a:pPr>
                      <a:r>
                        <a:rPr lang="en" sz="900">
                          <a:solidFill>
                            <a:schemeClr val="dk2"/>
                          </a:solidFill>
                          <a:latin typeface="Titillium Web"/>
                          <a:ea typeface="Titillium Web"/>
                          <a:cs typeface="Titillium Web"/>
                          <a:sym typeface="Titillium Web"/>
                        </a:rPr>
                        <a:t>Ours work</a:t>
                      </a:r>
                      <a:endParaRPr sz="9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u="sng">
                          <a:solidFill>
                            <a:schemeClr val="dk1"/>
                          </a:solidFill>
                          <a:latin typeface="Titillium Web"/>
                          <a:ea typeface="Titillium Web"/>
                          <a:cs typeface="Titillium Web"/>
                          <a:sym typeface="Titillium Web"/>
                        </a:rPr>
                        <a:t>89.83</a:t>
                      </a:r>
                      <a:endParaRPr sz="1000" u="sng">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23850">
                <a:tc>
                  <a:txBody>
                    <a:bodyPr/>
                    <a:lstStyle/>
                    <a:p>
                      <a:pPr marL="0" lvl="0" indent="0" algn="r" rtl="0">
                        <a:spcBef>
                          <a:spcPts val="0"/>
                        </a:spcBef>
                        <a:spcAft>
                          <a:spcPts val="0"/>
                        </a:spcAft>
                        <a:buNone/>
                      </a:pPr>
                      <a:r>
                        <a:rPr lang="en" sz="900" dirty="0">
                          <a:solidFill>
                            <a:schemeClr val="dk2"/>
                          </a:solidFill>
                          <a:latin typeface="Titillium Web"/>
                          <a:ea typeface="Titillium Web"/>
                          <a:cs typeface="Titillium Web"/>
                          <a:sym typeface="Titillium Web"/>
                        </a:rPr>
                        <a:t>CNN-SSL(Saeed (2019))</a:t>
                      </a:r>
                      <a:endParaRPr sz="900" dirty="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Titillium Web"/>
                          <a:ea typeface="Titillium Web"/>
                          <a:cs typeface="Titillium Web"/>
                          <a:sym typeface="Titillium Web"/>
                        </a:rPr>
                        <a:t>88.90</a:t>
                      </a:r>
                      <a:endParaRPr sz="10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99375">
                <a:tc>
                  <a:txBody>
                    <a:bodyPr/>
                    <a:lstStyle/>
                    <a:p>
                      <a:pPr marL="0" lvl="0" indent="0" algn="r" rtl="0">
                        <a:spcBef>
                          <a:spcPts val="0"/>
                        </a:spcBef>
                        <a:spcAft>
                          <a:spcPts val="0"/>
                        </a:spcAft>
                        <a:buNone/>
                      </a:pPr>
                      <a:r>
                        <a:rPr lang="en" sz="900" dirty="0">
                          <a:solidFill>
                            <a:schemeClr val="dk2"/>
                          </a:solidFill>
                          <a:latin typeface="Titillium Web"/>
                          <a:ea typeface="Titillium Web"/>
                          <a:cs typeface="Titillium Web"/>
                          <a:sym typeface="Titillium Web"/>
                        </a:rPr>
                        <a:t>CNN-SSL(Sarkar(2020))</a:t>
                      </a:r>
                      <a:endParaRPr sz="900" dirty="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000" b="1" dirty="0">
                        <a:solidFill>
                          <a:schemeClr val="dk1"/>
                        </a:solidFill>
                        <a:latin typeface="Titillium Web"/>
                        <a:ea typeface="Titillium Web"/>
                        <a:cs typeface="Titillium Web"/>
                        <a:sym typeface="Titillium Web"/>
                      </a:endParaRPr>
                    </a:p>
                    <a:p>
                      <a:pPr marL="0" lvl="0" indent="0" algn="ctr" rtl="0">
                        <a:spcBef>
                          <a:spcPts val="0"/>
                        </a:spcBef>
                        <a:spcAft>
                          <a:spcPts val="0"/>
                        </a:spcAft>
                        <a:buNone/>
                      </a:pPr>
                      <a:r>
                        <a:rPr lang="en" sz="1000" dirty="0">
                          <a:solidFill>
                            <a:schemeClr val="dk1"/>
                          </a:solidFill>
                          <a:latin typeface="Titillium Web"/>
                          <a:ea typeface="Titillium Web"/>
                          <a:cs typeface="Titillium Web"/>
                          <a:sym typeface="Titillium Web"/>
                        </a:rPr>
                        <a:t>63.73</a:t>
                      </a:r>
                      <a:endParaRPr sz="1000" dirty="0">
                        <a:solidFill>
                          <a:schemeClr val="dk1"/>
                        </a:solidFill>
                        <a:latin typeface="Titillium Web"/>
                        <a:ea typeface="Titillium Web"/>
                        <a:cs typeface="Titillium Web"/>
                        <a:sym typeface="Titillium Web"/>
                      </a:endParaRPr>
                    </a:p>
                    <a:p>
                      <a:pPr marL="0" lvl="0" indent="0" algn="ctr" rtl="0">
                        <a:spcBef>
                          <a:spcPts val="0"/>
                        </a:spcBef>
                        <a:spcAft>
                          <a:spcPts val="0"/>
                        </a:spcAft>
                        <a:buNone/>
                      </a:pPr>
                      <a:endParaRPr sz="1000" b="1" dirty="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2" name="Google Shape;3894;p17">
            <a:extLst>
              <a:ext uri="{FF2B5EF4-FFF2-40B4-BE49-F238E27FC236}">
                <a16:creationId xmlns:a16="http://schemas.microsoft.com/office/drawing/2014/main" id="{5D2FC384-42A6-C5BE-44C5-9CCB609A9200}"/>
              </a:ext>
            </a:extLst>
          </p:cNvPr>
          <p:cNvSpPr txBox="1"/>
          <p:nvPr/>
        </p:nvSpPr>
        <p:spPr>
          <a:xfrm>
            <a:off x="620391" y="4724550"/>
            <a:ext cx="1833300" cy="3849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300">
                <a:solidFill>
                  <a:schemeClr val="accent2"/>
                </a:solidFill>
                <a:latin typeface="Titillium Web Light"/>
                <a:ea typeface="Titillium Web Light"/>
                <a:cs typeface="Titillium Web Light"/>
                <a:sym typeface="Titillium Web Light"/>
              </a:rPr>
              <a:t> liao0080@e.ntu.edu.sg</a:t>
            </a:r>
            <a:endParaRPr sz="1300" b="1">
              <a:solidFill>
                <a:schemeClr val="accent2"/>
              </a:solidFill>
              <a:latin typeface="Titillium Web Light"/>
              <a:ea typeface="Titillium Web Light"/>
              <a:cs typeface="Titillium Web Light"/>
              <a:sym typeface="Titillium Web Light"/>
            </a:endParaRPr>
          </a:p>
        </p:txBody>
      </p:sp>
      <p:grpSp>
        <p:nvGrpSpPr>
          <p:cNvPr id="3" name="Google Shape;3895;p17">
            <a:extLst>
              <a:ext uri="{FF2B5EF4-FFF2-40B4-BE49-F238E27FC236}">
                <a16:creationId xmlns:a16="http://schemas.microsoft.com/office/drawing/2014/main" id="{673CD785-5DF0-89F3-3379-3E122D6AF17E}"/>
              </a:ext>
            </a:extLst>
          </p:cNvPr>
          <p:cNvGrpSpPr/>
          <p:nvPr/>
        </p:nvGrpSpPr>
        <p:grpSpPr>
          <a:xfrm>
            <a:off x="483381" y="4936618"/>
            <a:ext cx="226859" cy="158282"/>
            <a:chOff x="559275" y="1683950"/>
            <a:chExt cx="466500" cy="327300"/>
          </a:xfrm>
        </p:grpSpPr>
        <p:sp>
          <p:nvSpPr>
            <p:cNvPr id="4" name="Google Shape;3896;p17">
              <a:extLst>
                <a:ext uri="{FF2B5EF4-FFF2-40B4-BE49-F238E27FC236}">
                  <a16:creationId xmlns:a16="http://schemas.microsoft.com/office/drawing/2014/main" id="{EBE5E793-8C14-286A-B3CA-E79C4962C15E}"/>
                </a:ext>
              </a:extLst>
            </p:cNvPr>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sp>
          <p:nvSpPr>
            <p:cNvPr id="5" name="Google Shape;3897;p17">
              <a:extLst>
                <a:ext uri="{FF2B5EF4-FFF2-40B4-BE49-F238E27FC236}">
                  <a16:creationId xmlns:a16="http://schemas.microsoft.com/office/drawing/2014/main" id="{921457DA-70B6-D7AA-3469-DDF11EF6BC21}"/>
                </a:ext>
              </a:extLst>
            </p:cNvPr>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00">
                <a:solidFill>
                  <a:schemeClr val="accent2"/>
                </a:solidFill>
              </a:endParaRPr>
            </a:p>
          </p:txBody>
        </p:sp>
      </p:grpSp>
      <p:sp>
        <p:nvSpPr>
          <p:cNvPr id="6" name="Google Shape;3981;p21">
            <a:extLst>
              <a:ext uri="{FF2B5EF4-FFF2-40B4-BE49-F238E27FC236}">
                <a16:creationId xmlns:a16="http://schemas.microsoft.com/office/drawing/2014/main" id="{C5A350F5-FEE4-8636-34EC-805DF00A2FEA}"/>
              </a:ext>
            </a:extLst>
          </p:cNvPr>
          <p:cNvSpPr/>
          <p:nvPr/>
        </p:nvSpPr>
        <p:spPr>
          <a:xfrm>
            <a:off x="3134325" y="1890225"/>
            <a:ext cx="1139400" cy="571621"/>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1277</Words>
  <Application>Microsoft Macintosh PowerPoint</Application>
  <PresentationFormat>On-screen Show (16:9)</PresentationFormat>
  <Paragraphs>325</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Dosis</vt:lpstr>
      <vt:lpstr>Calibri</vt:lpstr>
      <vt:lpstr>Titillium Web Light</vt:lpstr>
      <vt:lpstr>Dosis Light</vt:lpstr>
      <vt:lpstr>Titillium Web SemiBold</vt:lpstr>
      <vt:lpstr>Dosis SemiBold</vt:lpstr>
      <vt:lpstr>Titillium Web</vt:lpstr>
      <vt:lpstr>Arial</vt:lpstr>
      <vt:lpstr>Mowbray template</vt:lpstr>
      <vt:lpstr>Deep CNN-LSTM Supervised model and CNN Self-supervised model for Human Activity Recognition PSCSE21-0033</vt:lpstr>
      <vt:lpstr>Introduction Previous work Network architecture  Dataset Experiment Future work   </vt:lpstr>
      <vt:lpstr>Introduction</vt:lpstr>
      <vt:lpstr>Previous work</vt:lpstr>
      <vt:lpstr>Supervised CNN-LSTM-ATT Model</vt:lpstr>
      <vt:lpstr>1D-CNN Self-supervised Model</vt:lpstr>
      <vt:lpstr>Dataset and imbalanced issue</vt:lpstr>
      <vt:lpstr>Experiment 1: Supervised model performance</vt:lpstr>
      <vt:lpstr>Experiment 1: SSL model performance</vt:lpstr>
      <vt:lpstr>Experiment 2: HAPT Imbalanced data issue</vt:lpstr>
      <vt:lpstr>Experiment 2: HAPT Imbalanced data issue</vt:lpstr>
      <vt:lpstr>Experiment 3: SSL robustness</vt:lpstr>
      <vt:lpstr>Experiment 4: HHAR Sensor effectiveness</vt:lpstr>
      <vt:lpstr>Future work</vt:lpstr>
      <vt:lpstr>PowerPoint Presentation</vt:lpstr>
      <vt:lpstr>Thank you.</vt:lpstr>
      <vt:lpstr>Apx: Project Planner</vt:lpstr>
      <vt:lpstr>Apx: Datasets</vt:lpstr>
      <vt:lpstr>Apx: Network parameters-supervised</vt:lpstr>
      <vt:lpstr>Apx: Network parameters-SSL</vt:lpstr>
      <vt:lpstr>Apx: project material and costing</vt:lpstr>
      <vt:lpstr>Experiment 3: SSL robustness</vt:lpstr>
      <vt:lpstr>HELLO!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CNN-LSTM Supervised model and CNN Self-supervised model for Human Activity Recognition PSCSE21-0033</dc:title>
  <cp:lastModifiedBy>#LIAO ZIXIN#</cp:lastModifiedBy>
  <cp:revision>13</cp:revision>
  <dcterms:modified xsi:type="dcterms:W3CDTF">2023-05-07T12:54:44Z</dcterms:modified>
</cp:coreProperties>
</file>