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8" r:id="rId12"/>
    <p:sldId id="265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B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3" d="100"/>
          <a:sy n="73" d="100"/>
        </p:scale>
        <p:origin x="9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3351-0C42-45D1-1650-A531E355D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1D51C-C4AA-0040-45DE-93DCC8E22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B1E83-649B-F3E7-F8C6-0DEE694C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8ADF3-8F30-3B6B-647C-322BEDC1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EE062-73D9-8C13-D4AE-DD4120A0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CCBA-FE16-E320-50E3-6C2DEB3C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F14D2-FAF8-B066-E6D1-F40DFEC65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C19A5-676B-89CB-7292-8B499849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C72E5-C0D9-D3D9-E21C-F9A233BB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9AC5-F5A3-C65B-FB66-4D8B4491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2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E4D1C-487F-8968-71A2-30C1AAC1A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3AA43-6EF7-FE93-227E-212CE6491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000E9-525A-760C-9132-BD13E82E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3F8A5-D609-E67A-A59D-05116BC4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5E7B6-5593-4737-AD90-6C099385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1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E223-1FE3-093B-0120-2440B5B5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9D574-3369-4C42-B842-BBFABE22A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D68B0-75F2-7E2E-AC2B-9A711C85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C8847-6876-4863-EB63-3A51DB2B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BC794-0D67-020C-7D59-D69D5022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7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CBC0-0AC5-18DD-C262-F549B4B6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346CD-A7E3-410F-0C29-35FEFA108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47C6C-8D48-C9B1-5944-838B1700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2037C-E444-C427-E06B-63CB89FD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CE504-A2D8-2F93-8047-26926F74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3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5EFC-C031-2904-3A44-F2D080F2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AE3B6-2B32-C42F-7213-3E5A37E89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6F804-B810-DAF9-7627-6EA1240AB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BF787-56F3-F9DD-775E-474DEF0C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7BF90-9CE2-A0E8-AE72-5086FCCA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90D31-2B5B-6030-C21D-6AFDF346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6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F875-4185-4470-6725-B71D8D8D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D640B-A62B-0EC4-7CE0-CF2945329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78867-B933-2563-3BDB-B388FF0DA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D0BAB-8E94-7693-25E8-46F0C7D4D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42B4E-9EB7-F391-5C1B-50D6E7ABA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20AA72-E819-1283-E089-A7C2407C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CDD7C-A4ED-5A16-252F-E21EEF5B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10A1E-FA03-0D1A-0183-B8802392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0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3122-939C-691B-F3B7-9418F2B1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72E02-20AC-7DC5-914D-5D4AE12A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EF642-F5AE-5197-3E3D-DC439C68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D2DD-85A1-91A7-81F1-C213CB74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2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62B1F-B2BE-15C2-ED77-D76EE6D1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CFA81-3DA7-9ED7-24CE-D6444E5E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46EFC-37D6-345E-E48E-CA7A855F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BB4A-A9D8-F459-C02E-813F5B9D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E7CFF-E38F-3928-6374-29D5B385E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A51F2-6FB0-E153-B1AF-DCBCF8D31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9B3AA-C68D-2E5C-6A21-3B8D8596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85970-FA83-6E44-5C5C-8708832D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0D216-0BEC-EA59-3310-76617DA4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8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22A1-0025-491E-C7FE-4AA003E0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7BE9AC-A069-3C1D-5921-456921DEE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31C84-AB7A-E814-7972-1CA5C3EAD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4E995-8C17-C32F-F9E7-D019243B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FA5E8-B9CC-F4DF-FB8F-05EAA21E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CB15B-F03F-C4F1-1FEF-29F2D5B7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7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EE789-54E1-C32E-B0D6-58B91A43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9403B-4196-A34D-0D5E-60DBADF1E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B8D9D-04C3-055C-9E1C-055FBDC6D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94BFB-2BB5-28C8-A6A6-57E67CF02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853F7-4862-8890-D6ED-F3CEF3A40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red and blue rectangle with black background&#10;&#10;Description automatically generated">
            <a:extLst>
              <a:ext uri="{FF2B5EF4-FFF2-40B4-BE49-F238E27FC236}">
                <a16:creationId xmlns:a16="http://schemas.microsoft.com/office/drawing/2014/main" id="{37FA8541-7B59-95E4-5424-9DBC3CE38D0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461" y="6414647"/>
            <a:ext cx="732739" cy="427431"/>
          </a:xfrm>
          <a:prstGeom prst="rect">
            <a:avLst/>
          </a:prstGeom>
        </p:spPr>
      </p:pic>
      <p:pic>
        <p:nvPicPr>
          <p:cNvPr id="8" name="Picture 7" descr="A black and orange logo&#10;&#10;Description automatically generated">
            <a:extLst>
              <a:ext uri="{FF2B5EF4-FFF2-40B4-BE49-F238E27FC236}">
                <a16:creationId xmlns:a16="http://schemas.microsoft.com/office/drawing/2014/main" id="{4A575889-4E4C-EC4D-DA00-14B2ED71A84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28972" y="6350274"/>
            <a:ext cx="894900" cy="503382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19AF06B6-EE74-98C9-D3A2-032AD1D31522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011286" y="6449850"/>
            <a:ext cx="1127941" cy="26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7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Liza-Sareen/Bob_Hackath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47;p2">
            <a:extLst>
              <a:ext uri="{FF2B5EF4-FFF2-40B4-BE49-F238E27FC236}">
                <a16:creationId xmlns:a16="http://schemas.microsoft.com/office/drawing/2014/main" id="{2CB2BB52-A170-8EFC-CC28-CD72B97393E1}"/>
              </a:ext>
            </a:extLst>
          </p:cNvPr>
          <p:cNvSpPr txBox="1">
            <a:spLocks/>
          </p:cNvSpPr>
          <p:nvPr/>
        </p:nvSpPr>
        <p:spPr>
          <a:xfrm>
            <a:off x="2879834" y="2853000"/>
            <a:ext cx="6432331" cy="57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" sz="32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Bank of Baroda Hackathon 2024</a:t>
            </a:r>
            <a:endParaRPr lang="en-US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2A84C1-7E0B-8EEB-A3B6-1FF5B539E40D}"/>
              </a:ext>
            </a:extLst>
          </p:cNvPr>
          <p:cNvSpPr txBox="1"/>
          <p:nvPr/>
        </p:nvSpPr>
        <p:spPr>
          <a:xfrm>
            <a:off x="-1418569" y="5045171"/>
            <a:ext cx="588021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Team Name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: Quad_Squad</a:t>
            </a:r>
          </a:p>
          <a:p>
            <a:pPr algn="ctr"/>
            <a:r>
              <a:rPr lang="en-US" sz="12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Team – Bio: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B-Tech students at </a:t>
            </a:r>
          </a:p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Thapar Institute of Eng. And Tech, Patiala</a:t>
            </a:r>
            <a:endParaRPr lang="en-US" sz="1200" b="1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2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Date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 : 29</a:t>
            </a:r>
            <a:r>
              <a:rPr lang="en-US" sz="1200" b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  June, 2024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9F26E3-01C7-4E10-47C9-B3D9F55A048B}"/>
              </a:ext>
            </a:extLst>
          </p:cNvPr>
          <p:cNvSpPr txBox="1"/>
          <p:nvPr/>
        </p:nvSpPr>
        <p:spPr>
          <a:xfrm>
            <a:off x="3696367" y="2659559"/>
            <a:ext cx="4799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i="0" dirty="0">
                <a:solidFill>
                  <a:srgbClr val="162B75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Customer Service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448271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800" b="1" u="none" strike="noStrike" cap="none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User Experience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dirty="0"/>
              <a:t>The idea aims 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1600" dirty="0"/>
              <a:t>Transform the traditional banking experience into a modern, user-centric digital experience.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1600" dirty="0"/>
              <a:t> Prioritizing convenience, personalization, efficiency, security, and interactive support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1600" dirty="0"/>
              <a:t>The digital banking solution exceeds user expectations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1600" dirty="0"/>
              <a:t>Positioning the bank as a leader in customer-centric financial services.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1600" dirty="0"/>
              <a:t>Iterative enhancements to the app's features and functionalities based on user input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1600" dirty="0"/>
              <a:t>Enables users to receive immediate responses to inquiries and issues, 24/7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IN" sz="16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  <p:pic>
        <p:nvPicPr>
          <p:cNvPr id="3074" name="Picture 2" descr="The term &quot;Enterprise user experience&quot; is becoming very popular nowadays.  Earlier user experience design was related only to consumer applications.  Many of the small, medium enterprises were not using software for their">
            <a:extLst>
              <a:ext uri="{FF2B5EF4-FFF2-40B4-BE49-F238E27FC236}">
                <a16:creationId xmlns:a16="http://schemas.microsoft.com/office/drawing/2014/main" id="{9CB8D7DE-0DCC-8138-5BA3-B3D645B60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764" y="2892380"/>
            <a:ext cx="5003236" cy="281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32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Branding vs. Performance Marketing: Which is Better?">
            <a:extLst>
              <a:ext uri="{FF2B5EF4-FFF2-40B4-BE49-F238E27FC236}">
                <a16:creationId xmlns:a16="http://schemas.microsoft.com/office/drawing/2014/main" id="{A462CCB6-0AEC-578D-5B03-A499D52945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3" b="26134"/>
          <a:stretch/>
        </p:blipFill>
        <p:spPr bwMode="auto">
          <a:xfrm>
            <a:off x="7969102" y="4509720"/>
            <a:ext cx="4058631" cy="148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800" b="1" u="none" strike="noStrike" cap="none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Scalability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dirty="0"/>
              <a:t>The scalability of our digital banking solution is designed to effectively accommodate growth while maintaining optimal performance across several key strategies: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IN" sz="1600" b="1" dirty="0"/>
              <a:t>Cloud Infrastructure</a:t>
            </a:r>
            <a:r>
              <a:rPr lang="en-IN" sz="1600" dirty="0"/>
              <a:t>:</a:t>
            </a:r>
            <a:r>
              <a:rPr lang="en-US" sz="1600" dirty="0"/>
              <a:t>The mobile banking application can handle surges in traffic and transaction volumes without experiencing performance degradation.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1600" b="1" dirty="0"/>
              <a:t>Load Balancing</a:t>
            </a:r>
            <a:r>
              <a:rPr lang="en-US" sz="1600" dirty="0"/>
              <a:t>: Implementing load balancing techniques distributes incoming traffic evenly across multiple servers or instances.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1600" b="1" dirty="0"/>
              <a:t>Database Scalability</a:t>
            </a:r>
            <a:r>
              <a:rPr lang="en-US" sz="1600" dirty="0"/>
              <a:t>: Utilizing scalable database solutions, such as NoSQL databases or sharded relational databases, ensures that our system can efficiently manage growing volumes of data without sacrificing query performance or data integrity.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1600" b="1" dirty="0"/>
              <a:t>Monitoring and Optimization</a:t>
            </a:r>
            <a:r>
              <a:rPr lang="en-US" sz="1600" dirty="0"/>
              <a:t>: Continuous monitoring of system performance metrics, including response times, throughput, and resource utilization, allows us to proactively identify bottlenecks or performance issues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  <p:sp>
        <p:nvSpPr>
          <p:cNvPr id="2" name="AutoShape 2" descr="How can startup brands balance performance marketing with brand building?">
            <a:extLst>
              <a:ext uri="{FF2B5EF4-FFF2-40B4-BE49-F238E27FC236}">
                <a16:creationId xmlns:a16="http://schemas.microsoft.com/office/drawing/2014/main" id="{03B40D75-6750-ADAE-7BEA-32802C389A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18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160,800+ Ease Stock Illustrations, Royalty-Free Vector Graphics &amp; Clip Art  - iStock | Easy icon, Simple, Convenience">
            <a:extLst>
              <a:ext uri="{FF2B5EF4-FFF2-40B4-BE49-F238E27FC236}">
                <a16:creationId xmlns:a16="http://schemas.microsoft.com/office/drawing/2014/main" id="{848DBA6A-A08A-58E1-6438-3AEE1D84C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160" y="2921000"/>
            <a:ext cx="4408170" cy="293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Ease of Deployment and Maintenance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Implementing and maintaining our digital banking solution is designed to be straightforward and efficient, focusing on simplicity and sustainability throughout its lifecycle:</a:t>
            </a:r>
          </a:p>
          <a:p>
            <a:r>
              <a:rPr lang="en-US" sz="1600" b="1" dirty="0"/>
              <a:t>Modular Design</a:t>
            </a:r>
            <a:r>
              <a:rPr lang="en-US" sz="1600" dirty="0"/>
              <a:t>: Our solution is structured with a modular architecture, making it easier to develop, deploy, and maintain individual components independently.</a:t>
            </a:r>
          </a:p>
          <a:p>
            <a:r>
              <a:rPr lang="en-US" sz="1600" b="1" dirty="0"/>
              <a:t>Pre-built Components</a:t>
            </a:r>
            <a:r>
              <a:rPr lang="en-US" sz="1600" dirty="0"/>
              <a:t>: Leveraging pre-built components and frameworks, such as open-source libraries and APIs for functionalities</a:t>
            </a:r>
          </a:p>
          <a:p>
            <a:r>
              <a:rPr lang="en-US" sz="1600" b="1" dirty="0"/>
              <a:t>Scalable Infrastructure</a:t>
            </a:r>
            <a:r>
              <a:rPr lang="en-US" sz="1600" dirty="0"/>
              <a:t>: Utilizing cloud-based infrastructure providers, such as Azure, streamlines deployment and scalability.</a:t>
            </a:r>
          </a:p>
          <a:p>
            <a:r>
              <a:rPr lang="en-US" sz="1600" b="1" dirty="0"/>
              <a:t>Automated Testing and Deployment</a:t>
            </a:r>
            <a:r>
              <a:rPr lang="en-US" sz="1600" dirty="0"/>
              <a:t>: Implementing continuous integration and deployment automates the testing, validation, and deployment of code changes. </a:t>
            </a:r>
          </a:p>
          <a:p>
            <a:r>
              <a:rPr lang="en-US" sz="1600" b="1" dirty="0"/>
              <a:t>Monitoring and Analytics</a:t>
            </a:r>
            <a:r>
              <a:rPr lang="en-US" sz="1600" dirty="0"/>
              <a:t>: Integrating robust monitoring and analytics tools allows for real-time performance monitoring, proactive issue detection, and actionable insights into system behavior. </a:t>
            </a:r>
          </a:p>
          <a:p>
            <a:r>
              <a:rPr lang="en-US" sz="1600" b="1" dirty="0"/>
              <a:t>User-friendly Interfaces</a:t>
            </a:r>
            <a:r>
              <a:rPr lang="en-US" sz="1600" dirty="0"/>
              <a:t>: Designing intuitive user interfaces (UI) and user experiences (UX) ensures that both end-users and administrators can navigate the application effortlessly.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3475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800" b="1" u="none" strike="noStrike" cap="none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Security Considerations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dirty="0"/>
              <a:t>Ensuring the security and integrity of our digital banking solution is paramount, and we have implemented several measures to safeguard sensitive information, protect user data, and maintain system reliability: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IN" sz="1600" b="1" dirty="0"/>
              <a:t>Data Encryption</a:t>
            </a:r>
            <a:r>
              <a:rPr lang="en-IN" sz="1600" dirty="0"/>
              <a:t>: All sensitive data, including user credentials, financial transactions, and personal information, is encrypted using Azure Bot Service</a:t>
            </a:r>
            <a:r>
              <a:rPr lang="en-IN" sz="1600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and Azure Sentinel.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1600" b="1" dirty="0"/>
              <a:t>Secure Authentication</a:t>
            </a:r>
            <a:r>
              <a:rPr lang="en-US" sz="1600" dirty="0"/>
              <a:t>: Implementing multi-factor authentication (MFA) and strong password policies enhances user authentication security</a:t>
            </a:r>
            <a:r>
              <a:rPr lang="en-IN" sz="1600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1600" b="1" dirty="0"/>
              <a:t>Regular Audits and Monitoring</a:t>
            </a:r>
            <a:r>
              <a:rPr lang="en-US" sz="1600" dirty="0"/>
              <a:t>: Conducting regular security audits, vulnerability assessments, and penetration testing helps identify and mitigate potential security weaknesses or vulnerabilities in our system.</a:t>
            </a:r>
            <a:endParaRPr lang="en-IN" sz="1600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1600" b="1" dirty="0"/>
              <a:t>Incident Response Plan</a:t>
            </a:r>
            <a:r>
              <a:rPr lang="en-US" sz="1600" dirty="0"/>
              <a:t>: Maintaining an incident response plan outlines protocols for identifying, responding to, and recovering from security incidents or data breaches promptly.</a:t>
            </a:r>
            <a:endParaRPr lang="en-IN" sz="1600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600" dirty="0"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  <p:pic>
        <p:nvPicPr>
          <p:cNvPr id="9218" name="Picture 2" descr="Security and Privacy | LivePerson">
            <a:extLst>
              <a:ext uri="{FF2B5EF4-FFF2-40B4-BE49-F238E27FC236}">
                <a16:creationId xmlns:a16="http://schemas.microsoft.com/office/drawing/2014/main" id="{846ECA36-A227-F136-599F-DE060B450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789" y="1296761"/>
            <a:ext cx="4819451" cy="361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128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B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89;p9">
            <a:extLst>
              <a:ext uri="{FF2B5EF4-FFF2-40B4-BE49-F238E27FC236}">
                <a16:creationId xmlns:a16="http://schemas.microsoft.com/office/drawing/2014/main" id="{DC942967-4136-9C83-3D0B-68D40767EDAB}"/>
              </a:ext>
            </a:extLst>
          </p:cNvPr>
          <p:cNvSpPr txBox="1">
            <a:spLocks/>
          </p:cNvSpPr>
          <p:nvPr/>
        </p:nvSpPr>
        <p:spPr>
          <a:xfrm>
            <a:off x="408614" y="2948556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IN" sz="3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lang="en-IN" sz="3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Google Shape;390;p9">
            <a:extLst>
              <a:ext uri="{FF2B5EF4-FFF2-40B4-BE49-F238E27FC236}">
                <a16:creationId xmlns:a16="http://schemas.microsoft.com/office/drawing/2014/main" id="{C0A98992-7D9F-A384-1D8D-1A105D95D0FF}"/>
              </a:ext>
            </a:extLst>
          </p:cNvPr>
          <p:cNvSpPr txBox="1">
            <a:spLocks/>
          </p:cNvSpPr>
          <p:nvPr/>
        </p:nvSpPr>
        <p:spPr>
          <a:xfrm>
            <a:off x="-646589" y="3792712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Members: </a:t>
            </a:r>
          </a:p>
          <a:p>
            <a:pPr marL="0" indent="0" algn="ctr">
              <a:buNone/>
            </a:pP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Amrinder Singh</a:t>
            </a:r>
          </a:p>
          <a:p>
            <a:pPr marL="0" indent="0" algn="ctr">
              <a:buNone/>
            </a:pP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Ishan Grover</a:t>
            </a:r>
          </a:p>
          <a:p>
            <a:pPr marL="0" indent="0" algn="ctr">
              <a:buNone/>
            </a:pP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Liza Sareen</a:t>
            </a:r>
          </a:p>
          <a:p>
            <a:pPr marL="0" indent="0" algn="ctr">
              <a:buNone/>
            </a:pP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Sanchit Sahni</a:t>
            </a:r>
          </a:p>
        </p:txBody>
      </p:sp>
    </p:spTree>
    <p:extLst>
      <p:ext uri="{BB962C8B-B14F-4D97-AF65-F5344CB8AC3E}">
        <p14:creationId xmlns:p14="http://schemas.microsoft.com/office/powerpoint/2010/main" val="45251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Statement: </a:t>
            </a:r>
            <a:r>
              <a:rPr lang="en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 Service</a:t>
            </a:r>
            <a:endParaRPr sz="2800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415290" y="1158920"/>
            <a:ext cx="1136142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dirty="0"/>
              <a:t>Enhancing customer service in banks is not just a nicety—it's a necessity. In today's competitive financial landscape, exceptional customer service is the foundation upon which banks build trust, loyalty, and long-term relationships with their clients. Here are some key reasons why our team decided to enhance ‘Customer Service’: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94000"/>
              <a:buFont typeface="Wingdings" panose="05000000000000000000" pitchFamily="2" charset="2"/>
              <a:buChar char="ü"/>
            </a:pPr>
            <a:r>
              <a:rPr lang="en-IN" sz="1600" dirty="0"/>
              <a:t>Customer Retention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94000"/>
              <a:buFont typeface="Wingdings" panose="05000000000000000000" pitchFamily="2" charset="2"/>
              <a:buChar char="ü"/>
            </a:pPr>
            <a:r>
              <a:rPr lang="en-IN" sz="1600" dirty="0"/>
              <a:t>Competitive Advantage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94000"/>
              <a:buFont typeface="Wingdings" panose="05000000000000000000" pitchFamily="2" charset="2"/>
              <a:buChar char="ü"/>
            </a:pPr>
            <a:r>
              <a:rPr lang="en-IN" sz="1600" dirty="0"/>
              <a:t>Increased Revenue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94000"/>
              <a:buFont typeface="Wingdings" panose="05000000000000000000" pitchFamily="2" charset="2"/>
              <a:buChar char="ü"/>
            </a:pPr>
            <a:r>
              <a:rPr lang="en-IN" sz="1600" dirty="0"/>
              <a:t>Customer Experience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94000"/>
              <a:buFont typeface="Wingdings" panose="05000000000000000000" pitchFamily="2" charset="2"/>
              <a:buChar char="ü"/>
            </a:pPr>
            <a:r>
              <a:rPr lang="en-IN" sz="1600" dirty="0"/>
              <a:t>Technological Integration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94000"/>
              <a:buFont typeface="Wingdings" panose="05000000000000000000" pitchFamily="2" charset="2"/>
              <a:buChar char="ü"/>
            </a:pPr>
            <a:r>
              <a:rPr lang="en-US" sz="1600" dirty="0"/>
              <a:t>Regulatory Compliance and Risk Management</a:t>
            </a:r>
            <a:endParaRPr lang="en-IN" sz="1600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dirty="0"/>
              <a:t>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ü"/>
            </a:pPr>
            <a:endParaRPr sz="1600" u="none" strike="noStrike" cap="none" dirty="0">
              <a:solidFill>
                <a:schemeClr val="tx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5513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Pre-Requisite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121920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dirty="0"/>
              <a:t>Banks are increasingly adopting and integrating advanced technologies to enhance customer service, streamline operations, and provide a secure and efficient banking experience. By leveraging below technologies, these banks are able to meet the evolving demands and expectations of their customers in a competitive market.</a:t>
            </a:r>
            <a:r>
              <a:rPr lang="en-IN" sz="1600" dirty="0"/>
              <a:t>Chatbots and Virtual Assistants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600" dirty="0"/>
              <a:t>Mobile Banking Apps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600" dirty="0"/>
              <a:t>AI and Machine Learning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600" dirty="0"/>
              <a:t>Robotic Process Automation (RPA)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600" dirty="0"/>
              <a:t>Voice Banking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600" dirty="0"/>
              <a:t>Blockchain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600" dirty="0"/>
              <a:t>Biometrics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IN" sz="1600" dirty="0"/>
              <a:t>Video Banking</a:t>
            </a: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  <p:pic>
        <p:nvPicPr>
          <p:cNvPr id="8194" name="Picture 2" descr="Difference Between Good and Evil | Compare the Difference Between Similar  Terms">
            <a:extLst>
              <a:ext uri="{FF2B5EF4-FFF2-40B4-BE49-F238E27FC236}">
                <a16:creationId xmlns:a16="http://schemas.microsoft.com/office/drawing/2014/main" id="{F2B3ACF1-E20C-F24A-8F25-AE24B130C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279" y="2046306"/>
            <a:ext cx="4872355" cy="412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85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 or resources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1201928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u="none" strike="noStrike" cap="none" dirty="0">
                <a:solidFill>
                  <a:schemeClr val="tx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For proper implementation of our idea, we would require the following Microsoft Azure tools</a:t>
            </a:r>
            <a:r>
              <a:rPr lang="en-US" sz="1600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IN" sz="1600" dirty="0"/>
              <a:t>Azure Bot Service</a:t>
            </a:r>
            <a:endParaRPr lang="en-US" sz="1600" dirty="0"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IN" sz="1600" dirty="0"/>
              <a:t>Azure Cognitive Services</a:t>
            </a:r>
            <a:endParaRPr lang="en-US" sz="1600" dirty="0"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IN" sz="1600" dirty="0"/>
              <a:t>Azure Sentinel</a:t>
            </a:r>
            <a:endParaRPr lang="en-US" sz="1600" dirty="0"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1600" u="none" strike="noStrike" cap="none" dirty="0">
                <a:solidFill>
                  <a:schemeClr val="tx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Azure SQL database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1600" u="none" strike="noStrike" cap="none" dirty="0">
                <a:solidFill>
                  <a:schemeClr val="tx1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Azure Data Factory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endParaRPr lang="en-US" sz="1600" u="none" strike="noStrike" cap="none" dirty="0">
              <a:solidFill>
                <a:schemeClr val="tx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  <p:pic>
        <p:nvPicPr>
          <p:cNvPr id="7172" name="Picture 4" descr="Microsoft Azure - Wikipedia">
            <a:extLst>
              <a:ext uri="{FF2B5EF4-FFF2-40B4-BE49-F238E27FC236}">
                <a16:creationId xmlns:a16="http://schemas.microsoft.com/office/drawing/2014/main" id="{6D6E1B9C-6893-DB15-3AAA-C60E0818D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800" y="2858450"/>
            <a:ext cx="2052320" cy="205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21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219FC4-B179-B2D6-CF90-ADF68B246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910" y="229550"/>
            <a:ext cx="5073180" cy="3093403"/>
          </a:xfrm>
          <a:prstGeom prst="rect">
            <a:avLst/>
          </a:prstGeom>
        </p:spPr>
      </p:pic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Methodology and Architecture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7975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IN" b="1" u="sng" dirty="0"/>
              <a:t>Website Design Enhancement</a:t>
            </a:r>
            <a:r>
              <a:rPr lang="en-IN" u="sng" dirty="0"/>
              <a:t>:</a:t>
            </a:r>
          </a:p>
          <a:p>
            <a:pPr>
              <a:buClr>
                <a:srgbClr val="000000"/>
              </a:buClr>
              <a:buSzPts val="1400"/>
            </a:pPr>
            <a:r>
              <a:rPr lang="en-US" b="1" dirty="0"/>
              <a:t>Approach</a:t>
            </a:r>
            <a:r>
              <a:rPr lang="en-US" dirty="0"/>
              <a:t>: Our UI/UX experts and web developers will analyze the current website usability.</a:t>
            </a:r>
            <a:r>
              <a:rPr lang="en-IN" dirty="0"/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dirty="0"/>
              <a:t>Method</a:t>
            </a:r>
            <a:r>
              <a:rPr lang="en-US" dirty="0"/>
              <a:t>: Conduct user research, gather feedback, and implement design improvements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dirty="0"/>
              <a:t>Outcome</a:t>
            </a:r>
            <a:r>
              <a:rPr lang="en-US" dirty="0"/>
              <a:t>: Aim to create a visually appealing, intuitive, and responsive website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u="sng" dirty="0"/>
              <a:t>Virtual Assistants and Chatbots Implementation</a:t>
            </a:r>
            <a:r>
              <a:rPr lang="en-US" u="sng" dirty="0"/>
              <a:t>: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dirty="0"/>
              <a:t>Approach</a:t>
            </a:r>
            <a:r>
              <a:rPr lang="en-US" dirty="0"/>
              <a:t>: Employ AI and machine learning techniques to train models for chatbot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dirty="0"/>
              <a:t>Enhancements</a:t>
            </a:r>
            <a:r>
              <a:rPr lang="en-US" dirty="0"/>
              <a:t>: Integrate escalation paths to human backend bank service agents for complex queries beyond the chatbot's capabilities.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dirty="0"/>
              <a:t>Benefits</a:t>
            </a:r>
            <a:r>
              <a:rPr lang="en-US" dirty="0"/>
              <a:t>: Improve response times, provide consistent service, and increase customer satisfaction through personalized interactions.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IN" b="1" u="sng" dirty="0"/>
              <a:t>Mobile Banking Application Development</a:t>
            </a:r>
            <a:r>
              <a:rPr lang="en-IN" u="sng" dirty="0"/>
              <a:t>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IN" b="1" dirty="0"/>
              <a:t>Approach: </a:t>
            </a:r>
            <a:r>
              <a:rPr lang="en-US" dirty="0"/>
              <a:t>Prioritize essential functionalities and user experience enhancements.</a:t>
            </a:r>
            <a:endParaRPr lang="en-IN" u="sng" dirty="0"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dirty="0"/>
              <a:t>Method</a:t>
            </a:r>
            <a:r>
              <a:rPr lang="en-US" dirty="0"/>
              <a:t>: Utilize cloud-based infrastructure by Azure for security , reliability and scalability.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dirty="0"/>
              <a:t>Features</a:t>
            </a:r>
            <a:r>
              <a:rPr lang="en-US" dirty="0"/>
              <a:t>: Include UPI integration and offline capabilities.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837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Differentiators &amp; Adoption Plan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121920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600" dirty="0"/>
              <a:t>To address the issues </a:t>
            </a:r>
            <a:r>
              <a:rPr lang="en-US" sz="1600" dirty="0"/>
              <a:t>commonly faced by the users upon our survey, our idea serves the following problems:</a:t>
            </a: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b="1" dirty="0"/>
              <a:t>Enhance Website Performance</a:t>
            </a:r>
            <a:r>
              <a:rPr lang="en-US" sz="1600" dirty="0"/>
              <a:t>: Many banking websites and mobile applications experience slow loading times.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Improve Design Aesthetics and Usability</a:t>
            </a:r>
            <a:r>
              <a:rPr lang="en-US" sz="1600" dirty="0"/>
              <a:t>: : There is often a lack of visually appealing and user-friendly design.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b="1" dirty="0"/>
              <a:t>Incorporate Direct Communication Channels</a:t>
            </a:r>
            <a:r>
              <a:rPr lang="en-US" sz="1600" dirty="0"/>
              <a:t>: Person-to-person communication options are frequently unavailable.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b="1" dirty="0"/>
              <a:t>Refine Chatbot Functionalities</a:t>
            </a:r>
            <a:r>
              <a:rPr lang="en-IN" sz="1600" dirty="0"/>
              <a:t>:</a:t>
            </a:r>
            <a:r>
              <a:rPr lang="en-US" sz="1600" dirty="0"/>
              <a:t>: Chatbots, while offering multiple options, often fail to address user queries outside of predefined selections.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b="1" dirty="0"/>
              <a:t>Implement Application Tracking Systems</a:t>
            </a:r>
            <a:r>
              <a:rPr lang="en-US" sz="1600" dirty="0"/>
              <a:t>: There is a lack of tracking systems to monitor application progress, making it difficult for users to determine when to visit the bank.</a:t>
            </a:r>
          </a:p>
        </p:txBody>
      </p:sp>
      <p:pic>
        <p:nvPicPr>
          <p:cNvPr id="1031" name="Picture 7" descr="How to Write a Business Plan in 2023 [Examples Included] | Databox">
            <a:extLst>
              <a:ext uri="{FF2B5EF4-FFF2-40B4-BE49-F238E27FC236}">
                <a16:creationId xmlns:a16="http://schemas.microsoft.com/office/drawing/2014/main" id="{7D7373DD-6969-8652-8E91-24ED0CCCD4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05"/>
          <a:stretch/>
        </p:blipFill>
        <p:spPr bwMode="auto">
          <a:xfrm>
            <a:off x="6096000" y="2858450"/>
            <a:ext cx="6069867" cy="301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84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11477297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 Repository Link &amp; supporting diagrams, screenshots, if any</a:t>
            </a:r>
            <a:b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315310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b="1" u="sng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GitHub </a:t>
            </a:r>
            <a:r>
              <a:rPr lang="en-US" sz="1600" b="1" u="sng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Repository Link</a:t>
            </a:r>
            <a:r>
              <a:rPr lang="en-US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: </a:t>
            </a:r>
            <a:r>
              <a:rPr lang="en-US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  <a:hlinkClick r:id="rId2"/>
              </a:rPr>
              <a:t>https://github.com/Liza-Sareen/Bob_Hackathon</a:t>
            </a:r>
            <a:endParaRPr lang="en-US" sz="160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u="sng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Supporting Diagrams:</a:t>
            </a:r>
            <a:endParaRPr lang="en-IN" sz="1600" b="1" u="sng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F62C77-D004-06E8-CFB4-E18371470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536" y="2353609"/>
            <a:ext cx="8634208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3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ower Images - Free Download on Freepik">
            <a:extLst>
              <a:ext uri="{FF2B5EF4-FFF2-40B4-BE49-F238E27FC236}">
                <a16:creationId xmlns:a16="http://schemas.microsoft.com/office/drawing/2014/main" id="{0D549374-0843-ADEE-8F60-C1613ED36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480" y="1665630"/>
            <a:ext cx="4491330" cy="449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Potential and Relevance</a:t>
            </a:r>
            <a:b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dirty="0"/>
              <a:t>Our idea for developing a comprehensive digital banking solution can be applied across various business applications within the banking and financial services industry. Here are some key areas where your solution can be implemented: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IN" sz="1600" b="1" dirty="0"/>
              <a:t>Retail Banking Services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IN" sz="1600" b="1" dirty="0"/>
              <a:t>Insurance Companies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IN" sz="1600" b="1" dirty="0"/>
              <a:t>E-commerce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IN" sz="1600" b="1" dirty="0"/>
              <a:t>Telecommunications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IN" sz="1600" b="1" dirty="0"/>
              <a:t>Healthcare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IN" sz="1600" b="1" dirty="0"/>
              <a:t>Travel and Hospitality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IN" sz="1600" b="1" dirty="0"/>
              <a:t>Education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IN" sz="1600" b="1" dirty="0"/>
              <a:t>Government and Public Sector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IN" sz="1600" b="1" dirty="0"/>
              <a:t>Consumer Goods and Retail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IN" sz="1600" b="1" dirty="0"/>
              <a:t>Energy and Utilities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IN" sz="1600" b="1" dirty="0"/>
              <a:t>Transportation and Logistics</a:t>
            </a:r>
          </a:p>
        </p:txBody>
      </p:sp>
    </p:spTree>
    <p:extLst>
      <p:ext uri="{BB962C8B-B14F-4D97-AF65-F5344CB8AC3E}">
        <p14:creationId xmlns:p14="http://schemas.microsoft.com/office/powerpoint/2010/main" val="59727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Uniqueness of Approach and Solution</a:t>
            </a:r>
            <a:b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dirty="0"/>
              <a:t>The idea for developing a comprehensive digital banking solution can stand out in several ways that highlight its uniqueness and potential competitive advantages: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b="1" dirty="0"/>
              <a:t>Integrated User Experience: </a:t>
            </a:r>
            <a:r>
              <a:rPr lang="en-US" sz="1600" dirty="0"/>
              <a:t>This includes features such as UPI integration, document access, and loan applications, all accessible through a unified mobile banking application. </a:t>
            </a:r>
            <a:endParaRPr lang="en-IN" sz="1600" b="1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b="1" dirty="0"/>
              <a:t>Personalization and AI-driven Insights: </a:t>
            </a:r>
            <a:r>
              <a:rPr lang="en-US" sz="1600" dirty="0"/>
              <a:t>By analyzing user data in real-time, the system can anticipate customer needs, offer relevant products or services, and enhance overall user satisfaction.</a:t>
            </a:r>
            <a:endParaRPr lang="en-IN" sz="1600" b="1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b="1" dirty="0"/>
              <a:t>Scalable and Secure Infrastructure:</a:t>
            </a:r>
            <a:r>
              <a:rPr lang="en-US" sz="1600" dirty="0"/>
              <a:t>BY emphasizing Azure, this solution ensures that the mobile banking application can handle increasing user loads while maintaining high levels of reliability, security, and data privacy</a:t>
            </a:r>
            <a:endParaRPr lang="en-IN" sz="1600" b="1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b="1" dirty="0"/>
              <a:t>Enhanced Customer Engagement:</a:t>
            </a:r>
            <a:r>
              <a:rPr lang="en-US" sz="1600" dirty="0"/>
              <a:t>By offering a user-friendly interface, proactive customer service, and transparent communication channels, banks can build stronger relationships with customers and improve retention rates.</a:t>
            </a:r>
            <a:endParaRPr lang="en-IN" sz="1600" b="1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1600" b="1" dirty="0"/>
              <a:t>Innovation and Competitive Advantage:</a:t>
            </a:r>
            <a:r>
              <a:rPr lang="en-US" sz="1600" dirty="0"/>
              <a:t>This proactive approach not only meets current customer expectations but also prepares the bank to adapt to evolving market trends and customer preferences effectively.</a:t>
            </a:r>
            <a:endParaRPr lang="en-IN" sz="1600" b="1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IN" sz="1600" b="1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4116" name="Picture 20" descr="Solution - Free electronics icons">
            <a:extLst>
              <a:ext uri="{FF2B5EF4-FFF2-40B4-BE49-F238E27FC236}">
                <a16:creationId xmlns:a16="http://schemas.microsoft.com/office/drawing/2014/main" id="{FE0A0562-BFA9-B5DD-9AED-097027A0E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440" y="1071880"/>
            <a:ext cx="3042920" cy="304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751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1286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Problem Statement: Customer Service</vt:lpstr>
      <vt:lpstr>Pre-Requisite</vt:lpstr>
      <vt:lpstr>Tools or resources</vt:lpstr>
      <vt:lpstr>Methodology and Architecture</vt:lpstr>
      <vt:lpstr>Key Differentiators &amp; Adoption Plan</vt:lpstr>
      <vt:lpstr>GitHub Repository Link &amp; supporting diagrams, screenshots, if any </vt:lpstr>
      <vt:lpstr>Business Potential and Relevance </vt:lpstr>
      <vt:lpstr>Uniqueness of Approach and Solution </vt:lpstr>
      <vt:lpstr>User Experience</vt:lpstr>
      <vt:lpstr>Scalability</vt:lpstr>
      <vt:lpstr>Ease of Deployment and Maintenance</vt:lpstr>
      <vt:lpstr>Security Considerations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Rohit</dc:creator>
  <cp:lastModifiedBy>Sandeep Sareen</cp:lastModifiedBy>
  <cp:revision>7</cp:revision>
  <dcterms:created xsi:type="dcterms:W3CDTF">2024-06-09T08:34:46Z</dcterms:created>
  <dcterms:modified xsi:type="dcterms:W3CDTF">2024-06-29T16:17:55Z</dcterms:modified>
</cp:coreProperties>
</file>