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345" r:id="rId2"/>
    <p:sldId id="347" r:id="rId3"/>
    <p:sldId id="318" r:id="rId4"/>
    <p:sldId id="319" r:id="rId5"/>
    <p:sldId id="320" r:id="rId6"/>
    <p:sldId id="322" r:id="rId7"/>
    <p:sldId id="321" r:id="rId8"/>
    <p:sldId id="348" r:id="rId9"/>
    <p:sldId id="354" r:id="rId10"/>
    <p:sldId id="350" r:id="rId11"/>
    <p:sldId id="351" r:id="rId12"/>
    <p:sldId id="352" r:id="rId13"/>
    <p:sldId id="353" r:id="rId14"/>
    <p:sldId id="523" r:id="rId15"/>
    <p:sldId id="524" r:id="rId16"/>
    <p:sldId id="525" r:id="rId17"/>
    <p:sldId id="520" r:id="rId18"/>
    <p:sldId id="521" r:id="rId19"/>
    <p:sldId id="522" r:id="rId20"/>
    <p:sldId id="551" r:id="rId21"/>
    <p:sldId id="552" r:id="rId22"/>
    <p:sldId id="553" r:id="rId23"/>
    <p:sldId id="355" r:id="rId24"/>
    <p:sldId id="356" r:id="rId25"/>
    <p:sldId id="526" r:id="rId26"/>
    <p:sldId id="527" r:id="rId27"/>
    <p:sldId id="528" r:id="rId28"/>
    <p:sldId id="529" r:id="rId29"/>
    <p:sldId id="530" r:id="rId30"/>
    <p:sldId id="531" r:id="rId31"/>
    <p:sldId id="495" r:id="rId32"/>
    <p:sldId id="349" r:id="rId33"/>
    <p:sldId id="323" r:id="rId34"/>
    <p:sldId id="324" r:id="rId35"/>
    <p:sldId id="325" r:id="rId36"/>
    <p:sldId id="326" r:id="rId37"/>
    <p:sldId id="327" r:id="rId38"/>
    <p:sldId id="358" r:id="rId39"/>
    <p:sldId id="359" r:id="rId40"/>
    <p:sldId id="539" r:id="rId41"/>
    <p:sldId id="540" r:id="rId42"/>
    <p:sldId id="541" r:id="rId43"/>
    <p:sldId id="542" r:id="rId44"/>
    <p:sldId id="532" r:id="rId45"/>
    <p:sldId id="533" r:id="rId46"/>
    <p:sldId id="329" r:id="rId47"/>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768">
          <p15:clr>
            <a:srgbClr val="A4A3A4"/>
          </p15:clr>
        </p15:guide>
        <p15:guide id="5" pos="480">
          <p15:clr>
            <a:srgbClr val="A4A3A4"/>
          </p15:clr>
        </p15:guide>
        <p15:guide id="6" pos="384">
          <p15:clr>
            <a:srgbClr val="A4A3A4"/>
          </p15:clr>
        </p15:guide>
        <p15:guide id="7" pos="624">
          <p15:clr>
            <a:srgbClr val="A4A3A4"/>
          </p15:clr>
        </p15:guide>
      </p15:sldGuideLst>
    </p:ext>
    <p:ext uri="{2D200454-40CA-4A62-9FC3-DE9A4176ACB9}">
      <p15:notesGuideLst xmlns:p15="http://schemas.microsoft.com/office/powerpoint/2012/main">
        <p15:guide id="1" orient="horz" pos="1986">
          <p15:clr>
            <a:srgbClr val="A4A3A4"/>
          </p15:clr>
        </p15:guide>
        <p15:guide id="2" orient="horz" pos="3426">
          <p15:clr>
            <a:srgbClr val="A4A3A4"/>
          </p15:clr>
        </p15:guide>
        <p15:guide id="3" orient="horz" pos="3575">
          <p15:clr>
            <a:srgbClr val="A4A3A4"/>
          </p15:clr>
        </p15:guide>
        <p15:guide id="4" pos="301">
          <p15:clr>
            <a:srgbClr val="A4A3A4"/>
          </p15:clr>
        </p15:guide>
        <p15:guide id="5" pos="402">
          <p15:clr>
            <a:srgbClr val="A4A3A4"/>
          </p15:clr>
        </p15:guide>
        <p15:guide id="6" pos="452">
          <p15:clr>
            <a:srgbClr val="A4A3A4"/>
          </p15:clr>
        </p15:guide>
        <p15:guide id="7" pos="6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66CCFF"/>
    <a:srgbClr val="CC6600"/>
    <a:srgbClr val="FFCC66"/>
    <a:srgbClr val="CC9900"/>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76214" autoAdjust="0"/>
  </p:normalViewPr>
  <p:slideViewPr>
    <p:cSldViewPr>
      <p:cViewPr varScale="1">
        <p:scale>
          <a:sx n="55" d="100"/>
          <a:sy n="55" d="100"/>
        </p:scale>
        <p:origin x="1624" y="44"/>
      </p:cViewPr>
      <p:guideLst>
        <p:guide orient="horz" pos="960"/>
        <p:guide orient="horz" pos="480"/>
        <p:guide orient="horz" pos="336"/>
        <p:guide pos="768"/>
        <p:guide pos="480"/>
        <p:guide pos="384"/>
        <p:guide pos="62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986" y="1842"/>
      </p:cViewPr>
      <p:guideLst>
        <p:guide orient="horz" pos="1986"/>
        <p:guide orient="horz" pos="3426"/>
        <p:guide orient="horz" pos="3575"/>
        <p:guide pos="301"/>
        <p:guide pos="402"/>
        <p:guide pos="452"/>
        <p:guide pos="6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32.xml"/><Relationship Id="rId26" Type="http://schemas.openxmlformats.org/officeDocument/2006/relationships/slide" Target="slides/slide40.xml"/><Relationship Id="rId3" Type="http://schemas.openxmlformats.org/officeDocument/2006/relationships/slide" Target="slides/slide5.xml"/><Relationship Id="rId21" Type="http://schemas.openxmlformats.org/officeDocument/2006/relationships/slide" Target="slides/slide35.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31.xml"/><Relationship Id="rId25" Type="http://schemas.openxmlformats.org/officeDocument/2006/relationships/slide" Target="slides/slide39.xml"/><Relationship Id="rId2" Type="http://schemas.openxmlformats.org/officeDocument/2006/relationships/slide" Target="slides/slide4.xml"/><Relationship Id="rId16" Type="http://schemas.openxmlformats.org/officeDocument/2006/relationships/slide" Target="slides/slide24.xml"/><Relationship Id="rId20" Type="http://schemas.openxmlformats.org/officeDocument/2006/relationships/slide" Target="slides/slide34.xml"/><Relationship Id="rId29" Type="http://schemas.openxmlformats.org/officeDocument/2006/relationships/slide" Target="slides/slide43.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38.xml"/><Relationship Id="rId5" Type="http://schemas.openxmlformats.org/officeDocument/2006/relationships/slide" Target="slides/slide7.xml"/><Relationship Id="rId15" Type="http://schemas.openxmlformats.org/officeDocument/2006/relationships/slide" Target="slides/slide23.xml"/><Relationship Id="rId23" Type="http://schemas.openxmlformats.org/officeDocument/2006/relationships/slide" Target="slides/slide37.xml"/><Relationship Id="rId28" Type="http://schemas.openxmlformats.org/officeDocument/2006/relationships/slide" Target="slides/slide42.xml"/><Relationship Id="rId10" Type="http://schemas.openxmlformats.org/officeDocument/2006/relationships/slide" Target="slides/slide12.xml"/><Relationship Id="rId19"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9.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1" y="0"/>
            <a:ext cx="3169256" cy="47948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l" defTabSz="990836">
              <a:spcBef>
                <a:spcPct val="0"/>
              </a:spcBef>
              <a:buClr>
                <a:srgbClr val="000000"/>
              </a:buClr>
              <a:defRPr sz="1300"/>
            </a:lvl1pPr>
          </a:lstStyle>
          <a:p>
            <a:endParaRPr lang="en-US"/>
          </a:p>
        </p:txBody>
      </p:sp>
      <p:sp>
        <p:nvSpPr>
          <p:cNvPr id="115715" name="Rectangle 3"/>
          <p:cNvSpPr>
            <a:spLocks noGrp="1" noChangeArrowheads="1"/>
          </p:cNvSpPr>
          <p:nvPr>
            <p:ph type="dt" sz="quarter" idx="1"/>
          </p:nvPr>
        </p:nvSpPr>
        <p:spPr bwMode="auto">
          <a:xfrm>
            <a:off x="4145944" y="0"/>
            <a:ext cx="3169256" cy="47948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r" defTabSz="990836">
              <a:spcBef>
                <a:spcPct val="0"/>
              </a:spcBef>
              <a:buClr>
                <a:srgbClr val="000000"/>
              </a:buClr>
              <a:defRPr sz="1300"/>
            </a:lvl1pPr>
          </a:lstStyle>
          <a:p>
            <a:endParaRPr lang="en-US"/>
          </a:p>
        </p:txBody>
      </p:sp>
      <p:sp>
        <p:nvSpPr>
          <p:cNvPr id="115716" name="Rectangle 4"/>
          <p:cNvSpPr>
            <a:spLocks noGrp="1" noChangeArrowheads="1"/>
          </p:cNvSpPr>
          <p:nvPr>
            <p:ph type="ftr" sz="quarter" idx="2"/>
          </p:nvPr>
        </p:nvSpPr>
        <p:spPr bwMode="auto">
          <a:xfrm>
            <a:off x="1" y="9121715"/>
            <a:ext cx="3169256" cy="47948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l" defTabSz="990836">
              <a:spcBef>
                <a:spcPct val="0"/>
              </a:spcBef>
              <a:buClr>
                <a:srgbClr val="000000"/>
              </a:buClr>
              <a:defRPr sz="1300"/>
            </a:lvl1pPr>
          </a:lstStyle>
          <a:p>
            <a:endParaRPr lang="en-US"/>
          </a:p>
        </p:txBody>
      </p:sp>
      <p:sp>
        <p:nvSpPr>
          <p:cNvPr id="115717" name="Rectangle 5"/>
          <p:cNvSpPr>
            <a:spLocks noGrp="1" noChangeArrowheads="1"/>
          </p:cNvSpPr>
          <p:nvPr>
            <p:ph type="sldNum" sz="quarter" idx="3"/>
          </p:nvPr>
        </p:nvSpPr>
        <p:spPr bwMode="auto">
          <a:xfrm>
            <a:off x="4145944" y="9121715"/>
            <a:ext cx="3169256" cy="47948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defTabSz="990836">
              <a:spcBef>
                <a:spcPct val="0"/>
              </a:spcBef>
              <a:buClr>
                <a:srgbClr val="000000"/>
              </a:buClr>
              <a:defRPr sz="1300"/>
            </a:lvl1pPr>
          </a:lstStyle>
          <a:p>
            <a:fld id="{E76C46E4-D5D6-467D-8110-039E6C0E475B}"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Grp="1" noRot="1" noChangeAspect="1"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8380" y="5400777"/>
            <a:ext cx="6358443" cy="3781693"/>
          </a:xfrm>
          <a:prstGeom prst="rect">
            <a:avLst/>
          </a:prstGeom>
          <a:noFill/>
          <a:ln w="9525">
            <a:noFill/>
            <a:miter lim="800000"/>
            <a:headEnd/>
            <a:tailEnd/>
          </a:ln>
          <a:effectLst/>
        </p:spPr>
        <p:txBody>
          <a:bodyPr vert="horz" wrap="square" lIns="13756" tIns="13756" rIns="13756" bIns="137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6" name="Rectangle 10"/>
          <p:cNvSpPr>
            <a:spLocks noGrp="1" noChangeArrowheads="1"/>
          </p:cNvSpPr>
          <p:nvPr>
            <p:ph type="ftr" sz="quarter" idx="4"/>
          </p:nvPr>
        </p:nvSpPr>
        <p:spPr bwMode="auto">
          <a:xfrm>
            <a:off x="478380" y="9310553"/>
            <a:ext cx="6358443" cy="236458"/>
          </a:xfrm>
          <a:prstGeom prst="rect">
            <a:avLst/>
          </a:prstGeom>
          <a:noFill/>
          <a:ln w="9525">
            <a:noFill/>
            <a:miter lim="800000"/>
            <a:headEnd/>
            <a:tailEnd/>
          </a:ln>
          <a:effectLst/>
        </p:spPr>
        <p:txBody>
          <a:bodyPr vert="horz" wrap="square" lIns="97393" tIns="48696" rIns="97393" bIns="48696" numCol="1" anchor="b" anchorCtr="0" compatLnSpc="1">
            <a:prstTxWarp prst="textNoShape">
              <a:avLst/>
            </a:prstTxWarp>
          </a:bodyPr>
          <a:lstStyle>
            <a:lvl1pPr>
              <a:spcBef>
                <a:spcPct val="0"/>
              </a:spcBef>
              <a:buClrTx/>
              <a:buFontTx/>
              <a:buNone/>
              <a:defRPr sz="1200">
                <a:solidFill>
                  <a:srgbClr val="000000"/>
                </a:solidFill>
                <a:cs typeface="Arial" charset="0"/>
              </a:defRPr>
            </a:lvl1pPr>
          </a:lstStyle>
          <a:p>
            <a:r>
              <a:rPr lang="en-US"/>
              <a:t>Oracle Fusion Middleware 11</a:t>
            </a:r>
            <a:r>
              <a:rPr lang="en-US" i="1"/>
              <a:t>g</a:t>
            </a:r>
            <a:r>
              <a:rPr lang="en-US"/>
              <a:t>: Build Java EE Applications   4 - </a:t>
            </a:r>
            <a:fld id="{4F40B96B-2998-4014-8A03-FC426DD2CF2B}"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charset="0"/>
      <a:defRPr sz="1200" kern="1200">
        <a:solidFill>
          <a:srgbClr val="000000"/>
        </a:solidFill>
        <a:latin typeface="Times New Roman" charset="0"/>
        <a:ea typeface="+mn-ea"/>
        <a:cs typeface="+mn-cs"/>
      </a:defRPr>
    </a:lvl2pPr>
    <a:lvl3pPr marL="457200" indent="-228600" algn="l" defTabSz="457200" rtl="0" fontAlgn="base">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3pPr>
    <a:lvl4pPr marL="800100" indent="-228600" algn="l" defTabSz="457200" rtl="0" fontAlgn="base">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4pPr>
    <a:lvl5pPr marL="914400" algn="l" defTabSz="457200" rtl="0" fontAlgn="base">
      <a:spcBef>
        <a:spcPct val="0"/>
      </a:spcBef>
      <a:spcAft>
        <a:spcPct val="0"/>
      </a:spcAft>
      <a:buSzPct val="100000"/>
      <a:buFont typeface="Times New Roman"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image" Target="../media/image15.png"/></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xfrm>
            <a:off x="4143428" y="9120172"/>
            <a:ext cx="3170138" cy="479539"/>
          </a:xfrm>
          <a:prstGeom prst="rect">
            <a:avLst/>
          </a:prstGeom>
          <a:noFill/>
        </p:spPr>
        <p:txBody>
          <a:bodyPr lIns="91432" tIns="45716" rIns="91432" bIns="45716"/>
          <a:lstStyle/>
          <a:p>
            <a:fld id="{6991207F-4CBC-4E79-B65E-C1C4DA6C92AD}" type="slidenum">
              <a:rPr lang="en-US" smtClean="0"/>
              <a:pPr/>
              <a:t>1</a:t>
            </a:fld>
            <a:endParaRPr lang="en-US"/>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10</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11</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12</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13</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9EF28137-78A8-465F-A658-EAA974C7E4BB}" type="slidenum">
              <a:rPr lang="en-US" smtClean="0">
                <a:latin typeface="Arial" charset="0"/>
              </a:rPr>
              <a:pPr>
                <a:defRPr/>
              </a:pPr>
              <a:t>14</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a:t>Request Object</a:t>
            </a:r>
          </a:p>
          <a:p>
            <a:pPr lvl="1"/>
            <a:r>
              <a:rPr lang="en-US"/>
              <a:t>An </a:t>
            </a:r>
            <a:r>
              <a:rPr lang="en-US">
                <a:latin typeface="Courier New" pitchFamily="49" charset="0"/>
                <a:cs typeface="Courier New" pitchFamily="49" charset="0"/>
              </a:rPr>
              <a:t>HttpServlet</a:t>
            </a:r>
            <a:r>
              <a:rPr lang="en-US"/>
              <a:t> receives an object that implements the </a:t>
            </a:r>
            <a:r>
              <a:rPr lang="en-US">
                <a:latin typeface="Courier New" pitchFamily="49" charset="0"/>
                <a:cs typeface="Courier New" pitchFamily="49" charset="0"/>
              </a:rPr>
              <a:t>HttpServletRequest</a:t>
            </a:r>
            <a:r>
              <a:rPr lang="en-US"/>
              <a:t> interface as its request object. </a:t>
            </a:r>
            <a:r>
              <a:rPr lang="en-US">
                <a:latin typeface="Courier New" pitchFamily="49" charset="0"/>
                <a:cs typeface="Courier New" pitchFamily="49" charset="0"/>
              </a:rPr>
              <a:t>HttpServletRequest</a:t>
            </a:r>
            <a:r>
              <a:rPr lang="en-US"/>
              <a:t> is a subinterface of </a:t>
            </a:r>
            <a:r>
              <a:rPr lang="en-US">
                <a:latin typeface="Courier New" pitchFamily="49" charset="0"/>
                <a:cs typeface="Courier New" pitchFamily="49" charset="0"/>
              </a:rPr>
              <a:t>ServletRequest</a:t>
            </a:r>
            <a:r>
              <a:rPr lang="en-US"/>
              <a:t>, so the servlet can call methods that are defined on either of these interfaces. The table in the slide summarizes the most important methods that are exposed by the </a:t>
            </a:r>
            <a:r>
              <a:rPr lang="en-US">
                <a:latin typeface="Courier New" pitchFamily="49" charset="0"/>
                <a:cs typeface="Courier New" pitchFamily="49" charset="0"/>
              </a:rPr>
              <a:t>ServletRequest</a:t>
            </a:r>
            <a:r>
              <a:rPr lang="en-US">
                <a:cs typeface="Arial" pitchFamily="34" charset="0"/>
              </a:rPr>
              <a:t> and </a:t>
            </a:r>
            <a:r>
              <a:rPr lang="en-US">
                <a:latin typeface="Courier New" pitchFamily="49" charset="0"/>
                <a:cs typeface="Courier New" pitchFamily="49" charset="0"/>
              </a:rPr>
              <a:t>HTTPServletRequest</a:t>
            </a:r>
            <a:r>
              <a:rPr lang="en-US"/>
              <a:t> interface.</a:t>
            </a:r>
          </a:p>
          <a:p>
            <a:pPr lvl="1"/>
            <a:endParaRPr lang="en-US"/>
          </a:p>
        </p:txBody>
      </p:sp>
      <p:sp>
        <p:nvSpPr>
          <p:cNvPr id="59396"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FCAD9D59-6947-408B-898A-BE5FB70A36B3}" type="slidenum">
              <a:rPr lang="en-US" smtClean="0">
                <a:latin typeface="Arial" charset="0"/>
              </a:rPr>
              <a:pPr>
                <a:defRPr/>
              </a:pPr>
              <a:t>15</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a:t>Response Object</a:t>
            </a:r>
          </a:p>
          <a:p>
            <a:pPr lvl="1"/>
            <a:r>
              <a:rPr lang="en-US"/>
              <a:t>An </a:t>
            </a:r>
            <a:r>
              <a:rPr lang="en-US">
                <a:latin typeface="Courier New" pitchFamily="49" charset="0"/>
                <a:cs typeface="Courier New" pitchFamily="49" charset="0"/>
              </a:rPr>
              <a:t>HttpServlet</a:t>
            </a:r>
            <a:r>
              <a:rPr lang="en-US"/>
              <a:t> receives an object that implements the </a:t>
            </a:r>
            <a:r>
              <a:rPr lang="en-US">
                <a:latin typeface="Courier New" pitchFamily="49" charset="0"/>
                <a:cs typeface="Courier New" pitchFamily="49" charset="0"/>
              </a:rPr>
              <a:t>HttpServletResponse</a:t>
            </a:r>
            <a:r>
              <a:rPr lang="en-US"/>
              <a:t> interface as its response object. </a:t>
            </a:r>
            <a:r>
              <a:rPr lang="en-US">
                <a:latin typeface="Courier New" pitchFamily="49" charset="0"/>
                <a:cs typeface="Courier New" pitchFamily="49" charset="0"/>
              </a:rPr>
              <a:t>HttpServletResponse</a:t>
            </a:r>
            <a:r>
              <a:rPr lang="en-US"/>
              <a:t> is a subinterface of </a:t>
            </a:r>
            <a:r>
              <a:rPr lang="en-US">
                <a:latin typeface="Courier New" pitchFamily="49" charset="0"/>
                <a:cs typeface="Courier New" pitchFamily="49" charset="0"/>
              </a:rPr>
              <a:t>ServletResponse</a:t>
            </a:r>
            <a:r>
              <a:rPr lang="en-US"/>
              <a:t>, so the servlet can call methods that are defined on either of these interface. The table in the slide summarizes the most important methods that are exposed by the </a:t>
            </a:r>
            <a:r>
              <a:rPr lang="en-US">
                <a:latin typeface="Courier New" pitchFamily="49" charset="0"/>
                <a:cs typeface="Courier New" pitchFamily="49" charset="0"/>
              </a:rPr>
              <a:t>ServletResponse</a:t>
            </a:r>
            <a:r>
              <a:rPr lang="en-US"/>
              <a:t> and </a:t>
            </a:r>
            <a:r>
              <a:rPr lang="en-US">
                <a:latin typeface="Courier New" pitchFamily="49" charset="0"/>
                <a:cs typeface="Courier New" pitchFamily="49" charset="0"/>
              </a:rPr>
              <a:t>HTTPServletResponse</a:t>
            </a:r>
            <a:r>
              <a:rPr lang="en-US">
                <a:cs typeface="Arial" pitchFamily="34" charset="0"/>
              </a:rPr>
              <a:t> </a:t>
            </a:r>
            <a:r>
              <a:rPr lang="en-US"/>
              <a:t>interface.</a:t>
            </a:r>
          </a:p>
          <a:p>
            <a:pPr lvl="1"/>
            <a:endParaRPr lang="en-US"/>
          </a:p>
        </p:txBody>
      </p:sp>
      <p:sp>
        <p:nvSpPr>
          <p:cNvPr id="60420"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36F89CE9-039F-4005-B183-07C02C9E41D8}" type="slidenum">
              <a:rPr lang="en-US" smtClean="0">
                <a:latin typeface="Arial" charset="0"/>
              </a:rPr>
              <a:pPr>
                <a:defRPr/>
              </a:pPr>
              <a:t>16</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D7271C48-95DD-41A3-BED3-54C10719F96C}" type="slidenum">
              <a:rPr lang="en-US">
                <a:solidFill>
                  <a:schemeClr val="tx1"/>
                </a:solidFill>
              </a:rPr>
              <a:pPr/>
              <a:t>17</a:t>
            </a:fld>
            <a:endParaRPr lang="en-US">
              <a:solidFill>
                <a:schemeClr val="tx1"/>
              </a:solidFill>
            </a:endParaRPr>
          </a:p>
        </p:txBody>
      </p:sp>
      <p:sp>
        <p:nvSpPr>
          <p:cNvPr id="389124" name="Rectangle 4"/>
          <p:cNvSpPr>
            <a:spLocks noGrp="1" noRot="1" noChangeAspect="1" noChangeArrowheads="1" noTextEdit="1"/>
          </p:cNvSpPr>
          <p:nvPr>
            <p:ph type="sldImg"/>
          </p:nvPr>
        </p:nvSpPr>
        <p:spPr>
          <a:ln/>
        </p:spPr>
      </p:sp>
      <p:sp>
        <p:nvSpPr>
          <p:cNvPr id="38912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80240691-4305-422E-85DE-6B1210DCD8E9}" type="slidenum">
              <a:rPr lang="en-US">
                <a:solidFill>
                  <a:schemeClr val="tx1"/>
                </a:solidFill>
              </a:rPr>
              <a:pPr/>
              <a:t>18</a:t>
            </a:fld>
            <a:endParaRPr lang="en-US">
              <a:solidFill>
                <a:schemeClr val="tx1"/>
              </a:solidFill>
            </a:endParaRPr>
          </a:p>
        </p:txBody>
      </p:sp>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41EBA15-1FE5-4D7E-BDBC-F8BB83380518}" type="slidenum">
              <a:rPr lang="en-US">
                <a:solidFill>
                  <a:schemeClr val="tx1"/>
                </a:solidFill>
              </a:rPr>
              <a:pPr/>
              <a:t>19</a:t>
            </a:fld>
            <a:endParaRPr lang="en-US">
              <a:solidFill>
                <a:schemeClr val="tx1"/>
              </a:solidFill>
            </a:endParaRPr>
          </a:p>
        </p:txBody>
      </p:sp>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xfrm>
            <a:off x="4143428" y="9120172"/>
            <a:ext cx="3170138" cy="479539"/>
          </a:xfrm>
          <a:prstGeom prst="rect">
            <a:avLst/>
          </a:prstGeom>
          <a:noFill/>
        </p:spPr>
        <p:txBody>
          <a:bodyPr lIns="91432" tIns="45716" rIns="91432" bIns="45716"/>
          <a:lstStyle/>
          <a:p>
            <a:fld id="{6991207F-4CBC-4E79-B65E-C1C4DA6C92AD}" type="slidenum">
              <a:rPr lang="en-US" smtClean="0"/>
              <a:pPr/>
              <a:t>2</a:t>
            </a:fld>
            <a:endParaRPr lang="en-US"/>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1258888" y="720725"/>
            <a:ext cx="4797425" cy="3598863"/>
          </a:xfrm>
          <a:prstGeom prst="rect">
            <a:avLst/>
          </a:prstGeom>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29028" name="Slide Number Placeholder 4"/>
          <p:cNvSpPr>
            <a:spLocks noGrp="1"/>
          </p:cNvSpPr>
          <p:nvPr>
            <p:ph type="sldNum" sz="quarter" idx="5"/>
          </p:nvPr>
        </p:nvSpPr>
        <p:spPr bwMode="auto">
          <a:xfrm>
            <a:off x="4143588" y="9119474"/>
            <a:ext cx="3169920" cy="480060"/>
          </a:xfrm>
          <a:prstGeom prst="rect">
            <a:avLst/>
          </a:prstGeom>
          <a:noFill/>
          <a:ln>
            <a:miter lim="800000"/>
            <a:headEnd/>
            <a:tailEnd/>
          </a:ln>
        </p:spPr>
        <p:txBody>
          <a:bodyPr wrap="square" lIns="99048" tIns="49524" rIns="99048" bIns="49524" numCol="1" anchorCtr="0" compatLnSpc="1">
            <a:prstTxWarp prst="textNoShape">
              <a:avLst/>
            </a:prstTxWarp>
          </a:bodyPr>
          <a:lstStyle/>
          <a:p>
            <a:fld id="{BBCE2781-50B8-48E7-A090-667497CF2AB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xfrm>
            <a:off x="1258888" y="720725"/>
            <a:ext cx="4797425" cy="3598863"/>
          </a:xfrm>
          <a:prstGeom prst="rect">
            <a:avLst/>
          </a:prstGeom>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a:t>For HTTP servlets, parameters are contained in the query string or posted form data</a:t>
            </a:r>
          </a:p>
          <a:p>
            <a:pPr algn="just"/>
            <a:endParaRPr lang="en-US"/>
          </a:p>
        </p:txBody>
      </p:sp>
      <p:sp>
        <p:nvSpPr>
          <p:cNvPr id="130052" name="Slide Number Placeholder 3"/>
          <p:cNvSpPr>
            <a:spLocks noGrp="1"/>
          </p:cNvSpPr>
          <p:nvPr>
            <p:ph type="sldNum" sz="quarter" idx="5"/>
          </p:nvPr>
        </p:nvSpPr>
        <p:spPr bwMode="auto">
          <a:xfrm>
            <a:off x="4143588" y="9119474"/>
            <a:ext cx="3169920" cy="480060"/>
          </a:xfrm>
          <a:prstGeom prst="rect">
            <a:avLst/>
          </a:prstGeom>
          <a:noFill/>
          <a:ln>
            <a:miter lim="800000"/>
            <a:headEnd/>
            <a:tailEnd/>
          </a:ln>
        </p:spPr>
        <p:txBody>
          <a:bodyPr wrap="square" lIns="99048" tIns="49524" rIns="99048" bIns="49524" numCol="1" anchorCtr="0" compatLnSpc="1">
            <a:prstTxWarp prst="textNoShape">
              <a:avLst/>
            </a:prstTxWarp>
          </a:bodyPr>
          <a:lstStyle/>
          <a:p>
            <a:fld id="{4E276113-CCB5-4971-B90B-6C08F7AA54B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xfrm>
            <a:off x="1258888" y="720725"/>
            <a:ext cx="4797425" cy="3598863"/>
          </a:xfrm>
          <a:prstGeom prst="rect">
            <a:avLst/>
          </a:prstGeom>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31076" name="Slide Number Placeholder 3"/>
          <p:cNvSpPr>
            <a:spLocks noGrp="1"/>
          </p:cNvSpPr>
          <p:nvPr>
            <p:ph type="sldNum" sz="quarter" idx="5"/>
          </p:nvPr>
        </p:nvSpPr>
        <p:spPr bwMode="auto">
          <a:xfrm>
            <a:off x="4143588" y="9119474"/>
            <a:ext cx="3169920" cy="480060"/>
          </a:xfrm>
          <a:prstGeom prst="rect">
            <a:avLst/>
          </a:prstGeom>
          <a:noFill/>
          <a:ln>
            <a:miter lim="800000"/>
            <a:headEnd/>
            <a:tailEnd/>
          </a:ln>
        </p:spPr>
        <p:txBody>
          <a:bodyPr wrap="square" lIns="99048" tIns="49524" rIns="99048" bIns="49524" numCol="1" anchorCtr="0" compatLnSpc="1">
            <a:prstTxWarp prst="textNoShape">
              <a:avLst/>
            </a:prstTxWarp>
          </a:bodyPr>
          <a:lstStyle/>
          <a:p>
            <a:fld id="{5C99BB43-D3D4-475D-9A8C-DE1451316E9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23</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24</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93E310C2-5505-45F9-86E4-CF467AEFCBFC}" type="slidenum">
              <a:rPr lang="en-US" smtClean="0">
                <a:latin typeface="Arial" charset="0"/>
              </a:rPr>
              <a:pPr>
                <a:defRPr/>
              </a:pPr>
              <a:t>25</a:t>
            </a:fld>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FB7B1D48-0FB9-48CD-8127-6F7D49D7A37F}" type="slidenum">
              <a:rPr lang="en-US" smtClean="0">
                <a:latin typeface="Arial" charset="0"/>
              </a:rPr>
              <a:pPr>
                <a:defRPr/>
              </a:pPr>
              <a:t>26</a:t>
            </a:fld>
            <a:endParaRPr lang="en-US">
              <a:latin typeface="Arial" charset="0"/>
            </a:endParaRPr>
          </a:p>
        </p:txBody>
      </p:sp>
      <p:sp>
        <p:nvSpPr>
          <p:cNvPr id="64515" name="Slide Image Placeholder 5"/>
          <p:cNvSpPr>
            <a:spLocks noGrp="1" noRot="1" noChangeAspect="1" noTextEdit="1"/>
          </p:cNvSpPr>
          <p:nvPr>
            <p:ph type="sldImg"/>
          </p:nvPr>
        </p:nvSpPr>
        <p:spPr>
          <a:ln/>
        </p:spPr>
      </p:sp>
      <p:sp>
        <p:nvSpPr>
          <p:cNvPr id="64516" name="Notes Placeholder 6"/>
          <p:cNvSpPr>
            <a:spLocks noGrp="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F6B4960B-2711-4E1D-A884-C1EB2DC29B98}" type="slidenum">
              <a:rPr lang="en-US" smtClean="0">
                <a:latin typeface="Arial" charset="0"/>
              </a:rPr>
              <a:pPr>
                <a:defRPr/>
              </a:pPr>
              <a:t>27</a:t>
            </a:fld>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a:t>The </a:t>
            </a:r>
            <a:r>
              <a:rPr lang="en-US">
                <a:latin typeface="Courier New" pitchFamily="49" charset="0"/>
                <a:cs typeface="Courier New" pitchFamily="49" charset="0"/>
              </a:rPr>
              <a:t>RequestDispatcher</a:t>
            </a:r>
            <a:r>
              <a:rPr lang="en-US"/>
              <a:t> Target and the Context Root</a:t>
            </a:r>
          </a:p>
          <a:p>
            <a:pPr lvl="1"/>
            <a:r>
              <a:rPr lang="en-US"/>
              <a:t>According to the servlet specification, a URI that is passed as an argument to </a:t>
            </a:r>
            <a:r>
              <a:rPr lang="en-US">
                <a:latin typeface="Courier New" pitchFamily="49" charset="0"/>
                <a:cs typeface="Courier New" pitchFamily="49" charset="0"/>
              </a:rPr>
              <a:t>ServletContext.getRequestDispatcher</a:t>
            </a:r>
            <a:r>
              <a:rPr lang="en-US"/>
              <a:t> must begin with a slash (/), but this URI should not contain a context root or be a full URI. Developers often find this confusing, because the leading slash gives the impression that an absolute URI is being specified. It might help to consider that the leading slash is a short-cut for the context root. The presence of the slash is what prevents the need to give the context root itself.</a:t>
            </a:r>
          </a:p>
          <a:p>
            <a:pPr lvl="1"/>
            <a:r>
              <a:rPr lang="en-US"/>
              <a:t>The </a:t>
            </a:r>
            <a:r>
              <a:rPr lang="en-US">
                <a:latin typeface="Courier New" pitchFamily="49" charset="0"/>
                <a:cs typeface="Courier New" pitchFamily="49" charset="0"/>
              </a:rPr>
              <a:t>ServletRequest.getRequestDispatcher</a:t>
            </a:r>
            <a:r>
              <a:rPr lang="en-US"/>
              <a:t> method can take a relative URL as long as it is within the application context.</a:t>
            </a:r>
          </a:p>
          <a:p>
            <a:pPr lvl="1"/>
            <a:endParaRPr lang="en-US"/>
          </a:p>
          <a:p>
            <a:pPr lvl="1"/>
            <a:endParaRPr lang="en-US"/>
          </a:p>
        </p:txBody>
      </p:sp>
      <p:sp>
        <p:nvSpPr>
          <p:cNvPr id="66564"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82AAA20F-663C-4B5F-BA7F-16EA587B10D5}" type="slidenum">
              <a:rPr lang="en-US" smtClean="0">
                <a:latin typeface="Arial" charset="0"/>
              </a:rPr>
              <a:pPr>
                <a:defRPr/>
              </a:pPr>
              <a:t>28</a:t>
            </a:fld>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a:t>The </a:t>
            </a:r>
            <a:r>
              <a:rPr lang="en-US">
                <a:latin typeface="Courier New" pitchFamily="49" charset="0"/>
                <a:cs typeface="Courier New" pitchFamily="49" charset="0"/>
              </a:rPr>
              <a:t>forward</a:t>
            </a:r>
            <a:r>
              <a:rPr lang="en-US"/>
              <a:t> and </a:t>
            </a:r>
            <a:r>
              <a:rPr lang="en-US">
                <a:latin typeface="Courier New" pitchFamily="49" charset="0"/>
                <a:cs typeface="Courier New" pitchFamily="49" charset="0"/>
              </a:rPr>
              <a:t>include</a:t>
            </a:r>
            <a:r>
              <a:rPr lang="en-US"/>
              <a:t> Methods</a:t>
            </a:r>
          </a:p>
          <a:p>
            <a:pPr lvl="1"/>
            <a:r>
              <a:rPr lang="en-US"/>
              <a:t>The </a:t>
            </a:r>
            <a:r>
              <a:rPr lang="en-US">
                <a:latin typeface="Courier New" pitchFamily="49" charset="0"/>
                <a:cs typeface="Courier New" pitchFamily="49" charset="0"/>
              </a:rPr>
              <a:t>RequestDispatcher.forward</a:t>
            </a:r>
            <a:r>
              <a:rPr lang="en-US"/>
              <a:t> method: The output of the component to which control is transferred becomes the output of the component that invoked it. The invoking component cannot produce any output of its own. </a:t>
            </a:r>
          </a:p>
          <a:p>
            <a:pPr lvl="1"/>
            <a:r>
              <a:rPr lang="en-US"/>
              <a:t>The </a:t>
            </a:r>
            <a:r>
              <a:rPr lang="en-US">
                <a:latin typeface="Courier New" pitchFamily="49" charset="0"/>
                <a:cs typeface="Courier New" pitchFamily="49" charset="0"/>
              </a:rPr>
              <a:t>RequestDispatcher.include</a:t>
            </a:r>
            <a:r>
              <a:rPr lang="en-US"/>
              <a:t> method: The output of the component to which control is transferred is inserted into any output that is generated by the invoking component. </a:t>
            </a:r>
          </a:p>
          <a:p>
            <a:pPr lvl="1"/>
            <a:r>
              <a:rPr lang="en-US" b="1"/>
              <a:t>Note: </a:t>
            </a:r>
            <a:r>
              <a:rPr lang="en-US"/>
              <a:t>The </a:t>
            </a:r>
            <a:r>
              <a:rPr lang="en-US">
                <a:latin typeface="Courier New" pitchFamily="49" charset="0"/>
                <a:cs typeface="Courier New" pitchFamily="49" charset="0"/>
              </a:rPr>
              <a:t>forward</a:t>
            </a:r>
            <a:r>
              <a:rPr lang="en-US"/>
              <a:t> method cannot be used if the servlet has already begun to produce output. This means that after the servlet has called the </a:t>
            </a:r>
            <a:r>
              <a:rPr lang="en-US">
                <a:latin typeface="Courier New" pitchFamily="49" charset="0"/>
                <a:cs typeface="Courier New" pitchFamily="49" charset="0"/>
              </a:rPr>
              <a:t>response.getWriter</a:t>
            </a:r>
            <a:r>
              <a:rPr lang="en-US"/>
              <a:t> method, it is too late to use the </a:t>
            </a:r>
            <a:r>
              <a:rPr lang="en-US">
                <a:latin typeface="Courier New" pitchFamily="49" charset="0"/>
                <a:cs typeface="Courier New" pitchFamily="49" charset="0"/>
              </a:rPr>
              <a:t>forward</a:t>
            </a:r>
            <a:r>
              <a:rPr lang="en-US"/>
              <a:t> method, regardless of whether the servlet has used the writer itself. This is because the web container might already have sent some header information back to the browser.</a:t>
            </a:r>
          </a:p>
          <a:p>
            <a:pPr lvl="1"/>
            <a:endParaRPr lang="en-US"/>
          </a:p>
          <a:p>
            <a:endParaRPr lang="en-US"/>
          </a:p>
          <a:p>
            <a:endParaRPr lang="en-US"/>
          </a:p>
          <a:p>
            <a:endParaRPr lang="en-US"/>
          </a:p>
        </p:txBody>
      </p:sp>
      <p:sp>
        <p:nvSpPr>
          <p:cNvPr id="67588"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38C6B2C5-4E3A-42F0-A533-4E351C070585}" type="slidenum">
              <a:rPr lang="en-US" smtClean="0">
                <a:latin typeface="Arial" charset="0"/>
              </a:rPr>
              <a:pPr>
                <a:defRPr/>
              </a:pPr>
              <a:t>29</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F92D5C07-1063-4B60-9DF4-6DD8A669A9B4}" type="slidenum">
              <a:rPr lang="en-US">
                <a:solidFill>
                  <a:schemeClr val="tx1"/>
                </a:solidFill>
              </a:rPr>
              <a:pPr/>
              <a:t>3</a:t>
            </a:fld>
            <a:endParaRPr lang="en-US">
              <a:solidFill>
                <a:schemeClr val="tx1"/>
              </a:solidFill>
            </a:endParaRPr>
          </a:p>
        </p:txBody>
      </p:sp>
      <p:sp>
        <p:nvSpPr>
          <p:cNvPr id="350212" name="Rectangle 4"/>
          <p:cNvSpPr>
            <a:spLocks noGrp="1" noRot="1" noChangeAspect="1" noChangeArrowheads="1" noTextEdit="1"/>
          </p:cNvSpPr>
          <p:nvPr>
            <p:ph type="sldImg"/>
          </p:nvPr>
        </p:nvSpPr>
        <p:spPr>
          <a:ln/>
        </p:spPr>
      </p:sp>
      <p:sp>
        <p:nvSpPr>
          <p:cNvPr id="350213"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ln/>
        </p:spPr>
        <p:txBody>
          <a:bodyPr/>
          <a:lstStyle/>
          <a:p>
            <a:pPr>
              <a:buFont typeface="Arial" charset="0"/>
              <a:buNone/>
              <a:defRPr/>
            </a:pPr>
            <a:r>
              <a:rPr lang="en-US" dirty="0">
                <a:latin typeface="Arial" charset="0"/>
              </a:rPr>
              <a:t>Transfer of Data in the </a:t>
            </a:r>
            <a:r>
              <a:rPr lang="en-US" dirty="0">
                <a:latin typeface="Courier New" pitchFamily="49" charset="0"/>
                <a:cs typeface="Courier New" pitchFamily="49" charset="0"/>
              </a:rPr>
              <a:t>Request</a:t>
            </a:r>
            <a:r>
              <a:rPr lang="en-US" dirty="0">
                <a:latin typeface="Arial" charset="0"/>
              </a:rPr>
              <a:t> Object</a:t>
            </a:r>
          </a:p>
          <a:p>
            <a:pPr lvl="1">
              <a:defRPr/>
            </a:pPr>
            <a:r>
              <a:rPr lang="en-US" dirty="0">
                <a:latin typeface="Arial" charset="0"/>
              </a:rPr>
              <a:t>The request object can carry data from one component to another component with the use of the following procedure:</a:t>
            </a:r>
          </a:p>
          <a:p>
            <a:pPr lvl="2">
              <a:buFont typeface="Times New Roman" pitchFamily="18" charset="0"/>
              <a:buNone/>
              <a:defRPr/>
            </a:pPr>
            <a:r>
              <a:rPr lang="en-US" dirty="0">
                <a:latin typeface="Arial" charset="0"/>
              </a:rPr>
              <a:t>1.	In the invoking component, gather the required data. </a:t>
            </a:r>
          </a:p>
          <a:p>
            <a:pPr lvl="2">
              <a:buFont typeface="Times New Roman" pitchFamily="18" charset="0"/>
              <a:buNone/>
              <a:defRPr/>
            </a:pPr>
            <a:r>
              <a:rPr lang="en-US" dirty="0">
                <a:latin typeface="Arial" charset="0"/>
              </a:rPr>
              <a:t>2.	Before the servlet transfers control, it adds the data as a named attribute to the request as shown in the code snippet under the first bullet in the slide</a:t>
            </a:r>
          </a:p>
          <a:p>
            <a:pPr lvl="2">
              <a:buFont typeface="Times New Roman" pitchFamily="18" charset="0"/>
              <a:buNone/>
              <a:defRPr/>
            </a:pPr>
            <a:r>
              <a:rPr lang="en-US" dirty="0">
                <a:latin typeface="Arial" charset="0"/>
              </a:rPr>
              <a:t>3.	In the component that is being invoked, retrieve the named attribute, which contains the data as shown in the code snippet under the second bullet in the slide.</a:t>
            </a:r>
          </a:p>
          <a:p>
            <a:pPr lvl="2">
              <a:buFont typeface="Times New Roman" pitchFamily="18" charset="0"/>
              <a:buNone/>
              <a:defRPr/>
            </a:pPr>
            <a:r>
              <a:rPr lang="en-US" dirty="0">
                <a:latin typeface="Arial" charset="0"/>
              </a:rPr>
              <a:t>4.	If the invoked object is a JSP component, the same effect can be achieved as shown in the code snippet under the third bullet in the slide. There is no need for embedding Java programming language statements.</a:t>
            </a:r>
          </a:p>
          <a:p>
            <a:pPr marL="243482" lvl="2" indent="0">
              <a:buNone/>
              <a:defRPr/>
            </a:pPr>
            <a:r>
              <a:rPr lang="en-US" b="1" dirty="0">
                <a:latin typeface="Arial" charset="0"/>
              </a:rPr>
              <a:t>Note: </a:t>
            </a:r>
            <a:r>
              <a:rPr lang="en-US" dirty="0">
                <a:latin typeface="Courier New" pitchFamily="49" charset="0"/>
                <a:cs typeface="Courier New" pitchFamily="49" charset="0"/>
              </a:rPr>
              <a:t>jsp:useBean</a:t>
            </a:r>
            <a:r>
              <a:rPr lang="en-US" dirty="0">
                <a:latin typeface="Arial" charset="0"/>
              </a:rPr>
              <a:t> is covered in the lesson titled “Developing with JavaServer Pages Technology.”</a:t>
            </a:r>
          </a:p>
          <a:p>
            <a:pPr lvl="2">
              <a:buFont typeface="Times New Roman" pitchFamily="18" charset="0"/>
              <a:buNone/>
              <a:defRPr/>
            </a:pPr>
            <a:endParaRPr lang="en-US" b="1" dirty="0">
              <a:latin typeface="Arial" charset="0"/>
            </a:endParaRPr>
          </a:p>
        </p:txBody>
      </p:sp>
      <p:sp>
        <p:nvSpPr>
          <p:cNvPr id="68612"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B72FAA68-F7D6-4658-8217-20B15E10E742}" type="slidenum">
              <a:rPr lang="en-US" smtClean="0">
                <a:latin typeface="Arial" charset="0"/>
              </a:rPr>
              <a:pPr>
                <a:defRPr/>
              </a:pPr>
              <a:t>30</a:t>
            </a:fld>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87009AB2-826A-4B4E-96BE-57020351168F}" type="slidenum">
              <a:rPr lang="en-US">
                <a:solidFill>
                  <a:schemeClr val="tx1"/>
                </a:solidFill>
              </a:rPr>
              <a:pPr/>
              <a:t>31</a:t>
            </a:fld>
            <a:endParaRPr lang="en-US">
              <a:solidFill>
                <a:schemeClr val="tx1"/>
              </a:solidFill>
            </a:endParaRPr>
          </a:p>
        </p:txBody>
      </p:sp>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a:t>Methods for Invoking Servlets</a:t>
            </a:r>
          </a:p>
          <a:p>
            <a:pPr lvl="1"/>
            <a:r>
              <a:rPr lang="en-US" altLang="en-US"/>
              <a:t>You can use the following methods to invoke a servlet:</a:t>
            </a:r>
          </a:p>
          <a:p>
            <a:pPr lvl="2"/>
            <a:r>
              <a:rPr lang="en-US" altLang="en-US"/>
              <a:t>You can directly enter the URL in a browser.</a:t>
            </a:r>
          </a:p>
          <a:p>
            <a:pPr lvl="2"/>
            <a:r>
              <a:rPr lang="en-US" altLang="en-US"/>
              <a:t>Any HTML page can contain a servlet URL by using either the </a:t>
            </a:r>
            <a:r>
              <a:rPr lang="en-US" altLang="en-US">
                <a:latin typeface="Courier New" pitchFamily="49" charset="0"/>
              </a:rPr>
              <a:t>&lt;a href=&gt;</a:t>
            </a:r>
            <a:r>
              <a:rPr lang="en-US" altLang="en-US"/>
              <a:t> or the </a:t>
            </a:r>
            <a:r>
              <a:rPr lang="en-US" altLang="en-US">
                <a:latin typeface="Courier New" pitchFamily="49" charset="0"/>
              </a:rPr>
              <a:t>&lt;FORM action=&gt;</a:t>
            </a:r>
            <a:r>
              <a:rPr lang="en-US" altLang="en-US"/>
              <a:t> tag.</a:t>
            </a:r>
          </a:p>
          <a:p>
            <a:pPr lvl="2"/>
            <a:r>
              <a:rPr lang="en-US" altLang="en-US"/>
              <a:t>JSPs provide yet another way of invoking a servlet. The JSP can have Java code directly embedded in it. </a:t>
            </a:r>
          </a:p>
          <a:p>
            <a:pPr lvl="2"/>
            <a:r>
              <a:rPr lang="en-US" altLang="en-US"/>
              <a:t>A servlet can be invoked by another servlet through chaining. A servlet chain is a sequence of servlets in which the output of a servlet is sent to the next servlet in the chain. The last servlet produces the actual output that is seen by the Web browser. A servlet chain has the same advantages that the pipe command has in an operating system. Any number of servlets can be chained together. Additionally, servlet filters can intercept the request and pass the output to the next filter or servlet in the filter chain.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32</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r>
              <a:rPr lang="en-US" altLang="en-US" dirty="0"/>
              <a:t>HTTP </a:t>
            </a:r>
            <a:r>
              <a:rPr lang="en-US" altLang="en-US" dirty="0" err="1"/>
              <a:t>Servlets</a:t>
            </a:r>
            <a:endParaRPr lang="en-US" altLang="en-US" dirty="0"/>
          </a:p>
          <a:p>
            <a:pPr lvl="1"/>
            <a:r>
              <a:rPr lang="en-US" altLang="en-US" dirty="0"/>
              <a:t>HTTP </a:t>
            </a:r>
            <a:r>
              <a:rPr lang="en-US" altLang="en-US" dirty="0" err="1"/>
              <a:t>servlets</a:t>
            </a:r>
            <a:r>
              <a:rPr lang="en-US" altLang="en-US" dirty="0"/>
              <a:t> extend the </a:t>
            </a:r>
            <a:r>
              <a:rPr lang="en-US" altLang="en-US" dirty="0" err="1">
                <a:latin typeface="Courier New" pitchFamily="49" charset="0"/>
              </a:rPr>
              <a:t>javax.servlet.http.HttpServlet</a:t>
            </a:r>
            <a:r>
              <a:rPr lang="en-US" altLang="en-US" dirty="0"/>
              <a:t> class, which extends the </a:t>
            </a:r>
            <a:r>
              <a:rPr lang="en-US" altLang="en-US" dirty="0" err="1">
                <a:latin typeface="Courier New" pitchFamily="49" charset="0"/>
              </a:rPr>
              <a:t>GenericServlet</a:t>
            </a:r>
            <a:r>
              <a:rPr lang="en-US" altLang="en-US" dirty="0"/>
              <a:t> class. The </a:t>
            </a:r>
            <a:r>
              <a:rPr lang="en-US" altLang="en-US" dirty="0" err="1">
                <a:latin typeface="Courier New" pitchFamily="49" charset="0"/>
              </a:rPr>
              <a:t>GenericServlet</a:t>
            </a:r>
            <a:r>
              <a:rPr lang="en-US" altLang="en-US" dirty="0"/>
              <a:t> class implements the </a:t>
            </a:r>
            <a:r>
              <a:rPr lang="en-US" altLang="en-US" dirty="0" err="1">
                <a:latin typeface="Courier New" pitchFamily="49" charset="0"/>
              </a:rPr>
              <a:t>Servlet</a:t>
            </a:r>
            <a:r>
              <a:rPr lang="en-US" altLang="en-US" dirty="0"/>
              <a:t> interface. These </a:t>
            </a:r>
            <a:r>
              <a:rPr lang="en-US" altLang="en-US" dirty="0" err="1"/>
              <a:t>servlets</a:t>
            </a:r>
            <a:r>
              <a:rPr lang="en-US" altLang="en-US" dirty="0"/>
              <a:t> provide more features than just providing fast responses to clients. For instance, the </a:t>
            </a:r>
            <a:r>
              <a:rPr lang="en-US" altLang="en-US" dirty="0">
                <a:latin typeface="Courier New" pitchFamily="49" charset="0"/>
              </a:rPr>
              <a:t>GET</a:t>
            </a:r>
            <a:r>
              <a:rPr lang="en-US" altLang="en-US" dirty="0"/>
              <a:t> parameters that are passed through a Web browser to a Web server are available to the user of the </a:t>
            </a:r>
            <a:r>
              <a:rPr lang="en-US" altLang="en-US" dirty="0" err="1"/>
              <a:t>servlet</a:t>
            </a:r>
            <a:r>
              <a:rPr lang="en-US" altLang="en-US" dirty="0"/>
              <a:t> API. Similarly, data submitted by means of a form is sent to the </a:t>
            </a:r>
            <a:r>
              <a:rPr lang="en-US" altLang="en-US" dirty="0" err="1"/>
              <a:t>servlet</a:t>
            </a:r>
            <a:r>
              <a:rPr lang="en-US" altLang="en-US" dirty="0"/>
              <a:t> by using the </a:t>
            </a:r>
            <a:r>
              <a:rPr lang="en-US" altLang="en-US" dirty="0" err="1">
                <a:latin typeface="Courier New" pitchFamily="49" charset="0"/>
              </a:rPr>
              <a:t>doPost</a:t>
            </a:r>
            <a:r>
              <a:rPr lang="en-US" altLang="en-US" dirty="0">
                <a:latin typeface="Courier New" pitchFamily="49" charset="0"/>
              </a:rPr>
              <a:t>()</a:t>
            </a:r>
            <a:r>
              <a:rPr lang="en-US" altLang="en-US" dirty="0"/>
              <a:t>method.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6BA76A3-50DD-4DE4-9C80-EA37F7FD9213}" type="slidenum">
              <a:rPr lang="en-US">
                <a:solidFill>
                  <a:schemeClr val="tx1"/>
                </a:solidFill>
              </a:rPr>
              <a:pPr/>
              <a:t>33</a:t>
            </a:fld>
            <a:endParaRPr lang="en-US">
              <a:solidFill>
                <a:schemeClr val="tx1"/>
              </a:solidFill>
            </a:endParaRPr>
          </a:p>
        </p:txBody>
      </p:sp>
      <p:sp>
        <p:nvSpPr>
          <p:cNvPr id="360452" name="Rectangle 4"/>
          <p:cNvSpPr>
            <a:spLocks noGrp="1" noRot="1" noChangeAspect="1" noChangeArrowheads="1" noTextEdit="1"/>
          </p:cNvSpPr>
          <p:nvPr>
            <p:ph type="sldImg"/>
          </p:nvPr>
        </p:nvSpPr>
        <p:spPr>
          <a:ln/>
        </p:spPr>
      </p:sp>
      <p:sp>
        <p:nvSpPr>
          <p:cNvPr id="360453" name="Rectangle 5"/>
          <p:cNvSpPr>
            <a:spLocks noGrp="1" noChangeArrowheads="1"/>
          </p:cNvSpPr>
          <p:nvPr>
            <p:ph type="body" idx="1"/>
          </p:nvPr>
        </p:nvSpPr>
        <p:spPr/>
        <p:txBody>
          <a:bodyPr/>
          <a:lstStyle/>
          <a:p>
            <a:r>
              <a:rPr lang="en-US" altLang="en-US"/>
              <a:t>Inside an HTTP Servlet</a:t>
            </a:r>
          </a:p>
          <a:p>
            <a:pPr lvl="1"/>
            <a:r>
              <a:rPr lang="en-US" altLang="en-US"/>
              <a:t>When an HTTP servlet is invoked, the servlet engine calls the </a:t>
            </a:r>
            <a:r>
              <a:rPr lang="en-US" altLang="en-US">
                <a:latin typeface="Courier New" pitchFamily="49" charset="0"/>
              </a:rPr>
              <a:t>service()</a:t>
            </a:r>
            <a:r>
              <a:rPr lang="en-US" altLang="en-US"/>
              <a:t>method in your servlet. This is possible because you have implemented the </a:t>
            </a:r>
            <a:r>
              <a:rPr lang="en-US" altLang="en-US">
                <a:latin typeface="Courier New" pitchFamily="49" charset="0"/>
              </a:rPr>
              <a:t>Servlet</a:t>
            </a:r>
            <a:r>
              <a:rPr lang="en-US" altLang="en-US"/>
              <a:t> interface. If the Web browser has invoked the </a:t>
            </a:r>
            <a:r>
              <a:rPr lang="en-US" altLang="en-US">
                <a:latin typeface="Courier New" pitchFamily="49" charset="0"/>
              </a:rPr>
              <a:t>GET</a:t>
            </a:r>
            <a:r>
              <a:rPr lang="en-US" altLang="en-US"/>
              <a:t> method in the HTTP protocol, the </a:t>
            </a:r>
            <a:r>
              <a:rPr lang="en-US" altLang="en-US">
                <a:latin typeface="Courier New" pitchFamily="49" charset="0"/>
              </a:rPr>
              <a:t>service()</a:t>
            </a:r>
            <a:r>
              <a:rPr lang="en-US" altLang="en-US"/>
              <a:t>method invokes the </a:t>
            </a:r>
            <a:r>
              <a:rPr lang="en-US" altLang="en-US">
                <a:latin typeface="Courier New" pitchFamily="49" charset="0"/>
              </a:rPr>
              <a:t>doGet()</a:t>
            </a:r>
            <a:r>
              <a:rPr lang="en-US" altLang="en-US"/>
              <a:t>method in your object. Therefore, it makes sense to override this method, which has two parameters as input. Similarly, if the browser invokes the </a:t>
            </a:r>
            <a:r>
              <a:rPr lang="en-US" altLang="en-US">
                <a:latin typeface="Courier New" pitchFamily="49" charset="0"/>
              </a:rPr>
              <a:t>POST</a:t>
            </a:r>
            <a:r>
              <a:rPr lang="en-US" altLang="en-US"/>
              <a:t> method in the HTTP protocol (for example, when the user submits an HTML form), the </a:t>
            </a:r>
            <a:r>
              <a:rPr lang="en-US" altLang="en-US">
                <a:latin typeface="Courier New" pitchFamily="49" charset="0"/>
              </a:rPr>
              <a:t>service()</a:t>
            </a:r>
            <a:r>
              <a:rPr lang="en-US" altLang="en-US"/>
              <a:t>method invokes the </a:t>
            </a:r>
            <a:r>
              <a:rPr lang="en-US" altLang="en-US">
                <a:latin typeface="Courier New" pitchFamily="49" charset="0"/>
              </a:rPr>
              <a:t>doPost()</a:t>
            </a:r>
            <a:r>
              <a:rPr lang="en-US" altLang="en-US"/>
              <a:t>method. Sometimes, the functionality that you want is the same; you often see servlets in which </a:t>
            </a:r>
            <a:r>
              <a:rPr lang="en-US" altLang="en-US">
                <a:latin typeface="Courier New" pitchFamily="49" charset="0"/>
              </a:rPr>
              <a:t>doPost()</a:t>
            </a:r>
            <a:r>
              <a:rPr lang="en-US" altLang="en-US"/>
              <a:t>calls </a:t>
            </a:r>
            <a:r>
              <a:rPr lang="en-US" altLang="en-US">
                <a:latin typeface="Courier New" pitchFamily="49" charset="0"/>
              </a:rPr>
              <a:t>doGet()</a:t>
            </a:r>
            <a:r>
              <a:rPr lang="en-US" altLang="en-US"/>
              <a:t>. Many examples mention only </a:t>
            </a:r>
            <a:r>
              <a:rPr lang="en-US" altLang="en-US">
                <a:latin typeface="Courier New" pitchFamily="49" charset="0"/>
              </a:rPr>
              <a:t>doGet()</a:t>
            </a:r>
            <a:r>
              <a:rPr lang="en-US" altLang="en-US"/>
              <a:t>, even though the concept is equally applicable for the </a:t>
            </a:r>
            <a:r>
              <a:rPr lang="en-US" altLang="en-US">
                <a:latin typeface="Courier New" pitchFamily="49" charset="0"/>
              </a:rPr>
              <a:t>doPost()</a:t>
            </a:r>
            <a:r>
              <a:rPr lang="en-US" altLang="en-US"/>
              <a:t>method.</a:t>
            </a:r>
          </a:p>
          <a:p>
            <a:pPr lvl="1"/>
            <a:r>
              <a:rPr lang="en-US" altLang="en-US"/>
              <a:t>The servlet engine provides the Web browser input to your </a:t>
            </a:r>
            <a:r>
              <a:rPr lang="en-US" altLang="en-US">
                <a:latin typeface="Courier New" pitchFamily="49" charset="0"/>
              </a:rPr>
              <a:t>doGet()</a:t>
            </a:r>
            <a:r>
              <a:rPr lang="en-US" altLang="en-US"/>
              <a:t>method and, therefore, you do not have to worry about the difference between the two HTTP methods. This is another advantage of using the servlet API.</a:t>
            </a:r>
          </a:p>
          <a:p>
            <a:pPr lvl="1"/>
            <a:r>
              <a:rPr lang="en-US" altLang="en-US"/>
              <a:t>Note that other methods are available in servlets, such as </a:t>
            </a:r>
            <a:r>
              <a:rPr lang="en-US" altLang="en-US">
                <a:latin typeface="Courier New" pitchFamily="49" charset="0"/>
              </a:rPr>
              <a:t>doPut()</a:t>
            </a:r>
            <a:r>
              <a:rPr lang="en-US" altLang="en-US"/>
              <a:t>and </a:t>
            </a:r>
            <a:r>
              <a:rPr lang="en-US" altLang="en-US">
                <a:latin typeface="Courier New" pitchFamily="49" charset="0"/>
              </a:rPr>
              <a:t>doDelete()</a:t>
            </a:r>
            <a:r>
              <a:rPr lang="en-US" altLang="en-US"/>
              <a:t>, for FTP operations.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C27B76C7-96B1-4191-B469-E396E11C40C1}" type="slidenum">
              <a:rPr lang="en-US">
                <a:solidFill>
                  <a:schemeClr val="tx1"/>
                </a:solidFill>
              </a:rPr>
              <a:pPr/>
              <a:t>34</a:t>
            </a:fld>
            <a:endParaRPr lang="en-US">
              <a:solidFill>
                <a:schemeClr val="tx1"/>
              </a:solidFill>
            </a:endParaRPr>
          </a:p>
        </p:txBody>
      </p:sp>
      <p:sp>
        <p:nvSpPr>
          <p:cNvPr id="362500" name="Rectangle 4"/>
          <p:cNvSpPr>
            <a:spLocks noGrp="1" noRot="1" noChangeAspect="1" noChangeArrowheads="1" noTextEdit="1"/>
          </p:cNvSpPr>
          <p:nvPr>
            <p:ph type="sldImg"/>
          </p:nvPr>
        </p:nvSpPr>
        <p:spPr>
          <a:ln/>
        </p:spPr>
      </p:sp>
      <p:sp>
        <p:nvSpPr>
          <p:cNvPr id="362501" name="Rectangle 5"/>
          <p:cNvSpPr>
            <a:spLocks noGrp="1" noChangeArrowheads="1"/>
          </p:cNvSpPr>
          <p:nvPr>
            <p:ph type="body" idx="1"/>
          </p:nvPr>
        </p:nvSpPr>
        <p:spPr/>
        <p:txBody>
          <a:bodyPr/>
          <a:lstStyle/>
          <a:p>
            <a:r>
              <a:rPr lang="en-US" altLang="en-US">
                <a:latin typeface="Courier New" pitchFamily="49" charset="0"/>
              </a:rPr>
              <a:t>doGet()</a:t>
            </a:r>
            <a:r>
              <a:rPr lang="en-US" altLang="en-US"/>
              <a:t> Method</a:t>
            </a:r>
          </a:p>
          <a:p>
            <a:pPr lvl="1"/>
            <a:r>
              <a:rPr lang="en-US" altLang="en-US"/>
              <a:t>The </a:t>
            </a:r>
            <a:r>
              <a:rPr lang="en-US" altLang="en-US">
                <a:latin typeface="Courier New" pitchFamily="49" charset="0"/>
              </a:rPr>
              <a:t>doGet()</a:t>
            </a:r>
            <a:r>
              <a:rPr lang="en-US" altLang="en-US"/>
              <a:t> method, which receives two parameters as input, is usually the first method that you must modify from the JDeveloper-generated stubs. The request parameters are passed to the </a:t>
            </a:r>
            <a:r>
              <a:rPr lang="en-US" altLang="en-US">
                <a:latin typeface="Courier New" pitchFamily="49" charset="0"/>
              </a:rPr>
              <a:t>doGet()</a:t>
            </a:r>
            <a:r>
              <a:rPr lang="en-US" altLang="en-US"/>
              <a:t> method by appending them to the URL, for instance http://www.oracle.com/servlet?param1=value1. Multiple parameters can be accessed by using the following:</a:t>
            </a:r>
          </a:p>
          <a:p>
            <a:pPr lvl="1"/>
            <a:r>
              <a:rPr lang="en-US" altLang="en-US"/>
              <a:t>http://www.oracle.com/servlet?param1=value1&amp;param2=value2 </a:t>
            </a:r>
          </a:p>
          <a:p>
            <a:pPr lvl="1"/>
            <a:r>
              <a:rPr lang="en-US" altLang="en-US"/>
              <a:t>Additionally, a helper class, </a:t>
            </a:r>
            <a:r>
              <a:rPr lang="en-US" altLang="en-US">
                <a:latin typeface="Courier New" pitchFamily="49" charset="0"/>
              </a:rPr>
              <a:t>java.net.URLEncoder</a:t>
            </a:r>
            <a:r>
              <a:rPr lang="en-US" altLang="en-US"/>
              <a:t>, exists for encoding the parameters that are passed in the URL. The encode(</a:t>
            </a:r>
            <a:r>
              <a:rPr lang="en-US" altLang="en-US">
                <a:latin typeface="Courier New" pitchFamily="49" charset="0"/>
              </a:rPr>
              <a:t>String</a:t>
            </a:r>
            <a:r>
              <a:rPr lang="en-US" altLang="en-US"/>
              <a:t> </a:t>
            </a:r>
            <a:r>
              <a:rPr lang="en-US" altLang="en-US">
                <a:latin typeface="Courier New" pitchFamily="49" charset="0"/>
              </a:rPr>
              <a:t>s</a:t>
            </a:r>
            <a:r>
              <a:rPr lang="en-US" altLang="en-US"/>
              <a:t>, </a:t>
            </a:r>
            <a:r>
              <a:rPr lang="en-US" altLang="en-US">
                <a:latin typeface="Courier New" pitchFamily="49" charset="0"/>
              </a:rPr>
              <a:t>String</a:t>
            </a:r>
            <a:r>
              <a:rPr lang="en-US" altLang="en-US"/>
              <a:t> </a:t>
            </a:r>
            <a:r>
              <a:rPr lang="en-US" altLang="en-US">
                <a:latin typeface="Courier New" pitchFamily="49" charset="0"/>
              </a:rPr>
              <a:t>enc</a:t>
            </a:r>
            <a:r>
              <a:rPr lang="en-US" altLang="en-US"/>
              <a:t>) method of this class converts a string (“</a:t>
            </a:r>
            <a:r>
              <a:rPr lang="en-US" altLang="en-US">
                <a:latin typeface="Courier New" pitchFamily="49" charset="0"/>
              </a:rPr>
              <a:t>s</a:t>
            </a:r>
            <a:r>
              <a:rPr lang="en-US" altLang="en-US"/>
              <a:t>”) using the encoding character (“</a:t>
            </a:r>
            <a:r>
              <a:rPr lang="en-US" altLang="en-US">
                <a:latin typeface="Courier New" pitchFamily="49" charset="0"/>
              </a:rPr>
              <a:t>enc</a:t>
            </a:r>
            <a:r>
              <a:rPr lang="en-US" altLang="en-US"/>
              <a:t>”), and returns the converted string. This is helpful for passing parameters that include special characters.</a:t>
            </a:r>
          </a:p>
          <a:p>
            <a:pPr lvl="1"/>
            <a:r>
              <a:rPr lang="en-US" altLang="en-US">
                <a:latin typeface="Courier New" pitchFamily="49" charset="0"/>
              </a:rPr>
              <a:t>GET</a:t>
            </a:r>
            <a:r>
              <a:rPr lang="en-US" altLang="en-US"/>
              <a:t> requests are generated by a browser in the following instances:</a:t>
            </a:r>
          </a:p>
          <a:p>
            <a:pPr lvl="2"/>
            <a:r>
              <a:rPr lang="en-US" altLang="en-US"/>
              <a:t>When a user enters a URL in the address line</a:t>
            </a:r>
          </a:p>
          <a:p>
            <a:pPr lvl="2"/>
            <a:r>
              <a:rPr lang="en-US" altLang="en-US"/>
              <a:t>When a user follows an </a:t>
            </a:r>
            <a:r>
              <a:rPr lang="en-US" altLang="en-US">
                <a:latin typeface="Courier New" pitchFamily="49" charset="0"/>
              </a:rPr>
              <a:t>href</a:t>
            </a:r>
            <a:r>
              <a:rPr lang="en-US" altLang="en-US"/>
              <a:t> link from another page</a:t>
            </a:r>
          </a:p>
          <a:p>
            <a:pPr lvl="2"/>
            <a:r>
              <a:rPr lang="en-US" altLang="en-US"/>
              <a:t>When a user submits an HTML form that does not specify a method</a:t>
            </a:r>
          </a:p>
          <a:p>
            <a:pPr lvl="2"/>
            <a:r>
              <a:rPr lang="en-US" altLang="en-US"/>
              <a:t>When the method is specified as </a:t>
            </a:r>
            <a:r>
              <a:rPr lang="en-US" altLang="en-US">
                <a:latin typeface="Courier New" pitchFamily="49" charset="0"/>
              </a:rPr>
              <a:t>GET</a:t>
            </a:r>
            <a:r>
              <a:rPr lang="en-US" altLang="en-US"/>
              <a:t>: </a:t>
            </a:r>
            <a:r>
              <a:rPr lang="en-US" altLang="en-US">
                <a:latin typeface="Courier New" pitchFamily="49" charset="0"/>
              </a:rPr>
              <a:t>&lt;FORM METHOD="GET"&gt;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7F133C9E-3DFD-43B3-99F6-E79ED9EDB227}" type="slidenum">
              <a:rPr lang="en-US">
                <a:solidFill>
                  <a:schemeClr val="tx1"/>
                </a:solidFill>
              </a:rPr>
              <a:pPr/>
              <a:t>35</a:t>
            </a:fld>
            <a:endParaRPr lang="en-US">
              <a:solidFill>
                <a:schemeClr val="tx1"/>
              </a:solidFill>
            </a:endParaRPr>
          </a:p>
        </p:txBody>
      </p:sp>
      <p:sp>
        <p:nvSpPr>
          <p:cNvPr id="364548" name="Rectangle 4"/>
          <p:cNvSpPr>
            <a:spLocks noGrp="1" noRot="1" noChangeAspect="1" noChangeArrowheads="1" noTextEdit="1"/>
          </p:cNvSpPr>
          <p:nvPr>
            <p:ph type="sldImg"/>
          </p:nvPr>
        </p:nvSpPr>
        <p:spPr>
          <a:ln/>
        </p:spPr>
      </p:sp>
      <p:sp>
        <p:nvSpPr>
          <p:cNvPr id="364549" name="Rectangle 5"/>
          <p:cNvSpPr>
            <a:spLocks noGrp="1" noChangeArrowheads="1"/>
          </p:cNvSpPr>
          <p:nvPr>
            <p:ph type="body" idx="1"/>
          </p:nvPr>
        </p:nvSpPr>
        <p:spPr/>
        <p:txBody>
          <a:bodyPr/>
          <a:lstStyle/>
          <a:p>
            <a:r>
              <a:rPr lang="en-US" altLang="en-US">
                <a:latin typeface="Courier New" pitchFamily="49" charset="0"/>
              </a:rPr>
              <a:t>doPost()</a:t>
            </a:r>
            <a:r>
              <a:rPr lang="en-US" altLang="en-US"/>
              <a:t> Method</a:t>
            </a:r>
          </a:p>
          <a:p>
            <a:pPr lvl="1"/>
            <a:r>
              <a:rPr lang="en-US" altLang="en-US"/>
              <a:t>The </a:t>
            </a:r>
            <a:r>
              <a:rPr lang="en-US" altLang="en-US">
                <a:latin typeface="Courier New" pitchFamily="49" charset="0"/>
              </a:rPr>
              <a:t>doPost()</a:t>
            </a:r>
            <a:r>
              <a:rPr lang="en-US" altLang="en-US"/>
              <a:t> method is used in conjunction with an HTML form. When the user clicks Submit, specified parameters are passed to the servlet that is specified in the action tag. Like the </a:t>
            </a:r>
            <a:r>
              <a:rPr lang="en-US" altLang="en-US">
                <a:latin typeface="Courier New" pitchFamily="49" charset="0"/>
              </a:rPr>
              <a:t>doGet()</a:t>
            </a:r>
            <a:r>
              <a:rPr lang="en-US" altLang="en-US"/>
              <a:t> method, </a:t>
            </a:r>
            <a:r>
              <a:rPr lang="en-US" altLang="en-US">
                <a:latin typeface="Courier New" pitchFamily="49" charset="0"/>
              </a:rPr>
              <a:t>doPost()</a:t>
            </a:r>
            <a:r>
              <a:rPr lang="en-US" altLang="en-US"/>
              <a:t> receives two parameters as input: </a:t>
            </a:r>
            <a:r>
              <a:rPr lang="en-US" altLang="en-US">
                <a:latin typeface="Courier New" pitchFamily="49" charset="0"/>
              </a:rPr>
              <a:t>HttpServletRequest</a:t>
            </a:r>
            <a:r>
              <a:rPr lang="en-US" altLang="en-US"/>
              <a:t> and </a:t>
            </a:r>
            <a:r>
              <a:rPr lang="en-US" altLang="en-US">
                <a:latin typeface="Courier New" pitchFamily="49" charset="0"/>
              </a:rPr>
              <a:t>HttpServletResponse</a:t>
            </a:r>
            <a:r>
              <a:rPr lang="en-US" altLang="en-US"/>
              <a:t>. Parameter name–value pairs are passed to the Web server in an additional HTTP request header, and not by appending them to the URL. Therefore, the advantages of using </a:t>
            </a:r>
            <a:r>
              <a:rPr lang="en-US" altLang="en-US">
                <a:latin typeface="Courier New" pitchFamily="49" charset="0"/>
              </a:rPr>
              <a:t>POST</a:t>
            </a:r>
            <a:r>
              <a:rPr lang="en-US" altLang="en-US"/>
              <a:t> include the following:</a:t>
            </a:r>
          </a:p>
          <a:p>
            <a:pPr lvl="2"/>
            <a:r>
              <a:rPr lang="en-US" altLang="en-US"/>
              <a:t>Parameters (like passwords) are not visible in the browser’s URL field.</a:t>
            </a:r>
          </a:p>
          <a:p>
            <a:pPr lvl="2"/>
            <a:r>
              <a:rPr lang="en-US" altLang="en-US"/>
              <a:t>You cannot bookmark a URL containing the parameter values.</a:t>
            </a:r>
          </a:p>
          <a:p>
            <a:pPr lvl="2"/>
            <a:r>
              <a:rPr lang="en-US" altLang="en-US"/>
              <a:t>Web servers usually limit the amount of characters that can be passed in the URL (2–4 kilobytes), but there is no theoretical limit to the size of </a:t>
            </a:r>
            <a:r>
              <a:rPr lang="en-US" altLang="en-US">
                <a:latin typeface="Courier New" pitchFamily="49" charset="0"/>
              </a:rPr>
              <a:t>POST</a:t>
            </a:r>
            <a:r>
              <a:rPr lang="en-US" altLang="en-US"/>
              <a:t> parameters.</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E2939113-CCB8-46B1-BD71-6E8C59AD47B2}" type="slidenum">
              <a:rPr lang="en-US">
                <a:solidFill>
                  <a:schemeClr val="tx1"/>
                </a:solidFill>
              </a:rPr>
              <a:pPr/>
              <a:t>36</a:t>
            </a:fld>
            <a:endParaRPr lang="en-US">
              <a:solidFill>
                <a:schemeClr val="tx1"/>
              </a:solidFill>
            </a:endParaRPr>
          </a:p>
        </p:txBody>
      </p:sp>
      <p:sp>
        <p:nvSpPr>
          <p:cNvPr id="366622" name="Rectangle 30"/>
          <p:cNvSpPr>
            <a:spLocks noGrp="1" noRot="1" noChangeAspect="1" noChangeArrowheads="1" noTextEdit="1"/>
          </p:cNvSpPr>
          <p:nvPr>
            <p:ph type="sldImg"/>
          </p:nvPr>
        </p:nvSpPr>
        <p:spPr>
          <a:ln/>
        </p:spPr>
      </p:sp>
      <p:sp>
        <p:nvSpPr>
          <p:cNvPr id="366623" name="Rectangle 31"/>
          <p:cNvSpPr>
            <a:spLocks noGrp="1" noChangeArrowheads="1"/>
          </p:cNvSpPr>
          <p:nvPr>
            <p:ph type="body" idx="1"/>
          </p:nvPr>
        </p:nvSpPr>
        <p:spPr/>
        <p:txBody>
          <a:bodyPr/>
          <a:lstStyle/>
          <a:p>
            <a:r>
              <a:rPr lang="en-US" altLang="en-US">
                <a:latin typeface="Courier New" pitchFamily="49" charset="0"/>
              </a:rPr>
              <a:t>HttpServletRequest</a:t>
            </a:r>
            <a:r>
              <a:rPr lang="en-US" altLang="en-US"/>
              <a:t> Object</a:t>
            </a:r>
          </a:p>
          <a:p>
            <a:pPr lvl="1"/>
            <a:r>
              <a:rPr lang="en-US" altLang="en-US"/>
              <a:t>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take the </a:t>
            </a:r>
            <a:r>
              <a:rPr lang="en-US" altLang="en-US">
                <a:latin typeface="Courier New" pitchFamily="49" charset="0"/>
              </a:rPr>
              <a:t>HttpServletRequest</a:t>
            </a:r>
            <a:r>
              <a:rPr lang="en-US" altLang="en-US"/>
              <a:t> object as a parameter. The following table describes several methods in the </a:t>
            </a:r>
            <a:r>
              <a:rPr lang="en-US" altLang="en-US">
                <a:latin typeface="Courier New" pitchFamily="49" charset="0"/>
              </a:rPr>
              <a:t>HttpServletRequest</a:t>
            </a:r>
            <a:r>
              <a:rPr lang="en-US" altLang="en-US"/>
              <a:t> object and their purposes, based on the example URL: http://bighost:7101/finance/servlet/Ledger/June?region=east</a:t>
            </a:r>
          </a:p>
        </p:txBody>
      </p:sp>
      <p:graphicFrame>
        <p:nvGraphicFramePr>
          <p:cNvPr id="366596" name="Group 4"/>
          <p:cNvGraphicFramePr>
            <a:graphicFrameLocks noGrp="1"/>
          </p:cNvGraphicFramePr>
          <p:nvPr/>
        </p:nvGraphicFramePr>
        <p:xfrm>
          <a:off x="717568" y="6542018"/>
          <a:ext cx="5740539" cy="1977055"/>
        </p:xfrm>
        <a:graphic>
          <a:graphicData uri="http://schemas.openxmlformats.org/drawingml/2006/table">
            <a:tbl>
              <a:tblPr/>
              <a:tblGrid>
                <a:gridCol w="1941751">
                  <a:extLst>
                    <a:ext uri="{9D8B030D-6E8A-4147-A177-3AD203B41FA5}">
                      <a16:colId xmlns:a16="http://schemas.microsoft.com/office/drawing/2014/main" val="20000"/>
                    </a:ext>
                  </a:extLst>
                </a:gridCol>
                <a:gridCol w="3798787">
                  <a:extLst>
                    <a:ext uri="{9D8B030D-6E8A-4147-A177-3AD203B41FA5}">
                      <a16:colId xmlns:a16="http://schemas.microsoft.com/office/drawing/2014/main" val="20001"/>
                    </a:ext>
                  </a:extLst>
                </a:gridCol>
              </a:tblGrid>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charset="0"/>
                        </a:rPr>
                        <a:t>Request methods</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charset="0"/>
                        </a:rPr>
                        <a:t>Return values</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getServerName()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bighost</a:t>
                      </a:r>
                      <a:endParaRPr kumimoji="0" lang="en-US" sz="24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getServerPort()</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7101</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getPathInfo()</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/finance/servlet/Ledger/June.class</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getServletPath()</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urier New" pitchFamily="49" charset="0"/>
                        </a:rPr>
                        <a:t>/servlet/Ledger.June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getContextPath()</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/finance</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83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getRequestURI()</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/finance</a:t>
                      </a:r>
                      <a:r>
                        <a:rPr kumimoji="0" lang="en-US" altLang="en-US" sz="1200" b="0" i="0" u="none" strike="noStrike" cap="none" normalizeH="0" baseline="0">
                          <a:ln>
                            <a:noFill/>
                          </a:ln>
                          <a:solidFill>
                            <a:schemeClr val="tx1"/>
                          </a:solidFill>
                          <a:effectLst/>
                          <a:latin typeface="Courier New" pitchFamily="49" charset="0"/>
                        </a:rPr>
                        <a:t>/servlet/Ledger.June</a:t>
                      </a:r>
                      <a:endParaRPr kumimoji="0" lang="en-US" sz="1200" b="0" i="0" u="none" strike="noStrike" cap="none" normalizeH="0" baseline="0">
                        <a:ln>
                          <a:noFill/>
                        </a:ln>
                        <a:solidFill>
                          <a:schemeClr val="tx1"/>
                        </a:solidFill>
                        <a:effectLst/>
                        <a:latin typeface="Courier New" pitchFamily="49"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8FF8A1E-A54D-48D3-ACA3-016C45D36B1A}" type="slidenum">
              <a:rPr lang="en-US">
                <a:solidFill>
                  <a:schemeClr val="tx1"/>
                </a:solidFill>
              </a:rPr>
              <a:pPr/>
              <a:t>37</a:t>
            </a:fld>
            <a:endParaRPr lang="en-US">
              <a:solidFill>
                <a:schemeClr val="tx1"/>
              </a:solidFill>
            </a:endParaRPr>
          </a:p>
        </p:txBody>
      </p:sp>
      <p:sp>
        <p:nvSpPr>
          <p:cNvPr id="368658" name="Rectangle 18"/>
          <p:cNvSpPr>
            <a:spLocks noGrp="1" noRot="1" noChangeAspect="1" noChangeArrowheads="1" noTextEdit="1"/>
          </p:cNvSpPr>
          <p:nvPr>
            <p:ph type="sldImg"/>
          </p:nvPr>
        </p:nvSpPr>
        <p:spPr>
          <a:ln/>
        </p:spPr>
      </p:sp>
      <p:sp>
        <p:nvSpPr>
          <p:cNvPr id="368659" name="Rectangle 19"/>
          <p:cNvSpPr>
            <a:spLocks noGrp="1" noChangeArrowheads="1"/>
          </p:cNvSpPr>
          <p:nvPr>
            <p:ph type="body" idx="1"/>
          </p:nvPr>
        </p:nvSpPr>
        <p:spPr/>
        <p:txBody>
          <a:bodyPr/>
          <a:lstStyle/>
          <a:p>
            <a:r>
              <a:rPr lang="en-US" altLang="en-US">
                <a:latin typeface="Courier New" pitchFamily="49" charset="0"/>
              </a:rPr>
              <a:t>HttpServletResponse</a:t>
            </a:r>
            <a:r>
              <a:rPr lang="en-US" altLang="en-US"/>
              <a:t> Object</a:t>
            </a:r>
          </a:p>
          <a:p>
            <a:pPr lvl="1"/>
            <a:r>
              <a:rPr lang="en-US" altLang="en-US"/>
              <a:t>The second parameter for the </a:t>
            </a:r>
            <a:r>
              <a:rPr lang="en-US" altLang="en-US">
                <a:latin typeface="Courier New" pitchFamily="49" charset="0"/>
              </a:rPr>
              <a:t>doGet()</a:t>
            </a:r>
            <a:r>
              <a:rPr lang="en-US" altLang="en-US"/>
              <a:t> and </a:t>
            </a:r>
            <a:r>
              <a:rPr lang="en-US" altLang="en-US">
                <a:latin typeface="Courier New" pitchFamily="49" charset="0"/>
              </a:rPr>
              <a:t>doPost()</a:t>
            </a:r>
            <a:r>
              <a:rPr lang="en-US" altLang="en-US"/>
              <a:t> methods is the </a:t>
            </a:r>
            <a:r>
              <a:rPr lang="en-US" altLang="en-US">
                <a:latin typeface="Courier New" pitchFamily="49" charset="0"/>
              </a:rPr>
              <a:t>HttpServletResponse</a:t>
            </a:r>
            <a:r>
              <a:rPr lang="en-US" altLang="en-US"/>
              <a:t> object. The first bullet in the slide describes that an HTTP response consists of a status line (whether or not the call to the servlet was successful), one or more headers (the content type and optional content length), and the actual output, in that order. The following table describes several methods that are available in the </a:t>
            </a:r>
            <a:r>
              <a:rPr lang="en-US" altLang="en-US">
                <a:latin typeface="Courier New" pitchFamily="49" charset="0"/>
              </a:rPr>
              <a:t>HttpServletResponse</a:t>
            </a:r>
            <a:r>
              <a:rPr lang="en-US" altLang="en-US"/>
              <a:t> object and their purposes:</a:t>
            </a:r>
          </a:p>
        </p:txBody>
      </p:sp>
      <p:grpSp>
        <p:nvGrpSpPr>
          <p:cNvPr id="368662" name="Group 22"/>
          <p:cNvGrpSpPr>
            <a:grpSpLocks/>
          </p:cNvGrpSpPr>
          <p:nvPr/>
        </p:nvGrpSpPr>
        <p:grpSpPr bwMode="auto">
          <a:xfrm>
            <a:off x="717567" y="6901633"/>
            <a:ext cx="6139187" cy="1926150"/>
            <a:chOff x="432" y="4203"/>
            <a:chExt cx="3696" cy="1173"/>
          </a:xfrm>
        </p:grpSpPr>
        <p:sp>
          <p:nvSpPr>
            <p:cNvPr id="368645" name="Rectangle 5"/>
            <p:cNvSpPr>
              <a:spLocks noChangeArrowheads="1"/>
            </p:cNvSpPr>
            <p:nvPr/>
          </p:nvSpPr>
          <p:spPr bwMode="auto">
            <a:xfrm>
              <a:off x="1564" y="5071"/>
              <a:ext cx="2564" cy="257"/>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Location</a:t>
              </a:r>
              <a:r>
                <a:rPr lang="en-US" sz="1300" b="0" dirty="0">
                  <a:solidFill>
                    <a:srgbClr val="000000"/>
                  </a:solidFill>
                  <a:latin typeface="Times New Roman" charset="0"/>
                  <a:cs typeface="Times New Roman" charset="0"/>
                </a:rPr>
                <a:t> header and sets the status code to 302 </a:t>
              </a:r>
              <a:endParaRPr lang="en-US" sz="1300" b="0" dirty="0">
                <a:latin typeface="Times New Roman" charset="0"/>
              </a:endParaRPr>
            </a:p>
          </p:txBody>
        </p:sp>
        <p:sp>
          <p:nvSpPr>
            <p:cNvPr id="368646" name="Rectangle 6"/>
            <p:cNvSpPr>
              <a:spLocks noChangeArrowheads="1"/>
            </p:cNvSpPr>
            <p:nvPr/>
          </p:nvSpPr>
          <p:spPr bwMode="auto">
            <a:xfrm>
              <a:off x="432" y="5071"/>
              <a:ext cx="1132" cy="257"/>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sendRedirect</a:t>
              </a:r>
              <a:r>
                <a:rPr lang="en-US" sz="1300" b="0" dirty="0">
                  <a:solidFill>
                    <a:srgbClr val="000000"/>
                  </a:solidFill>
                  <a:latin typeface="Courier New" pitchFamily="49" charset="0"/>
                  <a:cs typeface="Times New Roman" charset="0"/>
                </a:rPr>
                <a:t>()</a:t>
              </a:r>
              <a:endParaRPr lang="en-US" sz="1300" b="0" dirty="0">
                <a:latin typeface="Courier New" pitchFamily="49" charset="0"/>
                <a:cs typeface="Times New Roman" charset="0"/>
              </a:endParaRPr>
            </a:p>
            <a:p>
              <a:pPr algn="l">
                <a:spcBef>
                  <a:spcPct val="0"/>
                </a:spcBef>
                <a:buClrTx/>
                <a:buFontTx/>
                <a:buNone/>
              </a:pPr>
              <a:endParaRPr lang="en-US" sz="1300" b="0" dirty="0">
                <a:latin typeface="Courier New" pitchFamily="49" charset="0"/>
              </a:endParaRPr>
            </a:p>
          </p:txBody>
        </p:sp>
        <p:sp>
          <p:nvSpPr>
            <p:cNvPr id="368647" name="Rectangle 7"/>
            <p:cNvSpPr>
              <a:spLocks noChangeArrowheads="1"/>
            </p:cNvSpPr>
            <p:nvPr/>
          </p:nvSpPr>
          <p:spPr bwMode="auto">
            <a:xfrm>
              <a:off x="1564" y="4709"/>
              <a:ext cx="2564" cy="380"/>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An optional method that sets the </a:t>
              </a:r>
              <a:r>
                <a:rPr lang="en-US" sz="1300" b="0" dirty="0">
                  <a:solidFill>
                    <a:srgbClr val="000000"/>
                  </a:solidFill>
                  <a:latin typeface="Courier New" pitchFamily="49" charset="0"/>
                  <a:cs typeface="Courier New" pitchFamily="49" charset="0"/>
                </a:rPr>
                <a:t>Content-Length</a:t>
              </a:r>
              <a:r>
                <a:rPr lang="en-US" sz="1300" b="0" dirty="0">
                  <a:solidFill>
                    <a:srgbClr val="000000"/>
                  </a:solidFill>
                  <a:latin typeface="Times New Roman" charset="0"/>
                  <a:cs typeface="Times New Roman" charset="0"/>
                </a:rPr>
                <a:t> header; useful for persistent HTTP connections</a:t>
              </a:r>
              <a:endParaRPr lang="en-US" sz="1300" b="0" dirty="0">
                <a:latin typeface="Times New Roman" charset="0"/>
              </a:endParaRPr>
            </a:p>
          </p:txBody>
        </p:sp>
        <p:sp>
          <p:nvSpPr>
            <p:cNvPr id="368648" name="Rectangle 8"/>
            <p:cNvSpPr>
              <a:spLocks noChangeArrowheads="1"/>
            </p:cNvSpPr>
            <p:nvPr/>
          </p:nvSpPr>
          <p:spPr bwMode="auto">
            <a:xfrm>
              <a:off x="432" y="4709"/>
              <a:ext cx="1132" cy="380"/>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setContentLength</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49" name="Rectangle 9"/>
            <p:cNvSpPr>
              <a:spLocks noChangeArrowheads="1"/>
            </p:cNvSpPr>
            <p:nvPr/>
          </p:nvSpPr>
          <p:spPr bwMode="auto">
            <a:xfrm>
              <a:off x="1564" y="4203"/>
              <a:ext cx="2564" cy="488"/>
            </a:xfrm>
            <a:prstGeom prst="rect">
              <a:avLst/>
            </a:prstGeom>
            <a:noFill/>
            <a:ln w="12700">
              <a:noFill/>
              <a:miter lim="800000"/>
              <a:headEnd/>
              <a:tailEnd type="none" w="med" len="lg"/>
            </a:ln>
            <a:effectLst/>
          </p:spPr>
          <p:txBody>
            <a:bodyPr lIns="90475" tIns="45237" rIns="90475" bIns="45237"/>
            <a:lstStyle/>
            <a:p>
              <a:pPr algn="l">
                <a:spcBef>
                  <a:spcPct val="0"/>
                </a:spcBef>
                <a:buClrTx/>
                <a:buFontTx/>
                <a:buNone/>
              </a:pPr>
              <a:r>
                <a:rPr lang="en-US" sz="1300" b="0" dirty="0">
                  <a:solidFill>
                    <a:srgbClr val="000000"/>
                  </a:solidFill>
                  <a:latin typeface="Times New Roman" charset="0"/>
                  <a:cs typeface="Times New Roman" charset="0"/>
                </a:rPr>
                <a:t>Sets the </a:t>
              </a:r>
              <a:r>
                <a:rPr lang="en-US" sz="1300" b="0" dirty="0">
                  <a:solidFill>
                    <a:srgbClr val="000000"/>
                  </a:solidFill>
                  <a:latin typeface="Courier New" pitchFamily="49" charset="0"/>
                  <a:cs typeface="Courier New" pitchFamily="49" charset="0"/>
                </a:rPr>
                <a:t>Content-Type</a:t>
              </a:r>
              <a:r>
                <a:rPr lang="en-US" sz="1300" b="0" dirty="0">
                  <a:solidFill>
                    <a:srgbClr val="000000"/>
                  </a:solidFill>
                  <a:latin typeface="Times New Roman" charset="0"/>
                  <a:cs typeface="Times New Roman" charset="0"/>
                </a:rPr>
                <a:t> header for the document. This must be used for </a:t>
              </a:r>
              <a:r>
                <a:rPr lang="en-US" sz="1300" b="0" dirty="0" err="1">
                  <a:solidFill>
                    <a:srgbClr val="000000"/>
                  </a:solidFill>
                  <a:latin typeface="Times New Roman" charset="0"/>
                  <a:cs typeface="Times New Roman" charset="0"/>
                </a:rPr>
                <a:t>servlets</a:t>
              </a:r>
              <a:r>
                <a:rPr lang="en-US" sz="1300" b="0" dirty="0">
                  <a:solidFill>
                    <a:srgbClr val="000000"/>
                  </a:solidFill>
                  <a:latin typeface="Times New Roman" charset="0"/>
                  <a:cs typeface="Times New Roman" charset="0"/>
                </a:rPr>
                <a:t> that return the document content. Common settings include </a:t>
              </a:r>
              <a:r>
                <a:rPr lang="en-US" sz="1300" b="0" dirty="0">
                  <a:latin typeface="Courier New" pitchFamily="49" charset="0"/>
                  <a:cs typeface="Courier New" pitchFamily="49" charset="0"/>
                </a:rPr>
                <a:t>text/html</a:t>
              </a:r>
              <a:r>
                <a:rPr lang="en-US" sz="1300" b="0" dirty="0">
                  <a:latin typeface="Times New Roman" charset="0"/>
                  <a:cs typeface="Times New Roman" charset="0"/>
                </a:rPr>
                <a:t>, </a:t>
              </a:r>
              <a:r>
                <a:rPr lang="en-US" sz="1300" b="0" dirty="0">
                  <a:latin typeface="Courier New" pitchFamily="49" charset="0"/>
                  <a:cs typeface="Courier New" pitchFamily="49" charset="0"/>
                </a:rPr>
                <a:t>application/</a:t>
              </a:r>
              <a:r>
                <a:rPr lang="en-US" sz="1300" b="0" dirty="0" err="1">
                  <a:latin typeface="Courier New" pitchFamily="49" charset="0"/>
                  <a:cs typeface="Courier New" pitchFamily="49" charset="0"/>
                </a:rPr>
                <a:t>pdf</a:t>
              </a:r>
              <a:r>
                <a:rPr lang="en-US" sz="1300" b="0" dirty="0">
                  <a:latin typeface="Times New Roman" charset="0"/>
                  <a:cs typeface="Times New Roman" charset="0"/>
                </a:rPr>
                <a:t>, and </a:t>
              </a:r>
              <a:r>
                <a:rPr lang="en-US" sz="1300" b="0" dirty="0">
                  <a:latin typeface="Courier New" pitchFamily="49" charset="0"/>
                  <a:cs typeface="Courier New" pitchFamily="49" charset="0"/>
                </a:rPr>
                <a:t>image/gif</a:t>
              </a:r>
              <a:r>
                <a:rPr lang="en-US" sz="1300" b="0" dirty="0">
                  <a:solidFill>
                    <a:srgbClr val="000000"/>
                  </a:solidFill>
                  <a:latin typeface="Times New Roman" charset="0"/>
                  <a:cs typeface="Times New Roman" charset="0"/>
                </a:rPr>
                <a:t>.</a:t>
              </a:r>
              <a:r>
                <a:rPr lang="en-US" sz="1300" b="0" dirty="0">
                  <a:latin typeface="Times New Roman" charset="0"/>
                </a:rPr>
                <a:t> </a:t>
              </a:r>
            </a:p>
          </p:txBody>
        </p:sp>
        <p:sp>
          <p:nvSpPr>
            <p:cNvPr id="368650" name="Rectangle 10"/>
            <p:cNvSpPr>
              <a:spLocks noChangeArrowheads="1"/>
            </p:cNvSpPr>
            <p:nvPr/>
          </p:nvSpPr>
          <p:spPr bwMode="auto">
            <a:xfrm>
              <a:off x="432" y="4203"/>
              <a:ext cx="1132" cy="488"/>
            </a:xfrm>
            <a:prstGeom prst="rect">
              <a:avLst/>
            </a:prstGeom>
            <a:noFill/>
            <a:ln w="12700">
              <a:noFill/>
              <a:miter lim="800000"/>
              <a:headEnd/>
              <a:tailEnd type="none" w="med" len="lg"/>
            </a:ln>
            <a:effectLst/>
          </p:spPr>
          <p:txBody>
            <a:bodyPr lIns="45720" tIns="45237" rIns="90475" bIns="45237"/>
            <a:lstStyle/>
            <a:p>
              <a:pPr algn="l">
                <a:spcBef>
                  <a:spcPct val="0"/>
                </a:spcBef>
                <a:buClrTx/>
                <a:buFontTx/>
                <a:buNone/>
              </a:pPr>
              <a:r>
                <a:rPr lang="en-US" sz="1300" b="0" dirty="0" err="1">
                  <a:solidFill>
                    <a:srgbClr val="000000"/>
                  </a:solidFill>
                  <a:latin typeface="Courier New" pitchFamily="49" charset="0"/>
                  <a:cs typeface="Times New Roman" charset="0"/>
                </a:rPr>
                <a:t>setContentType</a:t>
              </a:r>
              <a:r>
                <a:rPr lang="en-US" sz="1300" b="0" dirty="0">
                  <a:solidFill>
                    <a:srgbClr val="000000"/>
                  </a:solidFill>
                  <a:latin typeface="Courier New" pitchFamily="49" charset="0"/>
                  <a:cs typeface="Times New Roman" charset="0"/>
                </a:rPr>
                <a:t>()</a:t>
              </a:r>
              <a:r>
                <a:rPr lang="en-US" sz="1300" b="0" dirty="0">
                  <a:latin typeface="Times New Roman" charset="0"/>
                </a:rPr>
                <a:t> </a:t>
              </a:r>
            </a:p>
          </p:txBody>
        </p:sp>
        <p:sp>
          <p:nvSpPr>
            <p:cNvPr id="368652" name="Line 12"/>
            <p:cNvSpPr>
              <a:spLocks noChangeShapeType="1"/>
            </p:cNvSpPr>
            <p:nvPr/>
          </p:nvSpPr>
          <p:spPr bwMode="auto">
            <a:xfrm>
              <a:off x="432" y="4709"/>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3" name="Line 13"/>
            <p:cNvSpPr>
              <a:spLocks noChangeShapeType="1"/>
            </p:cNvSpPr>
            <p:nvPr/>
          </p:nvSpPr>
          <p:spPr bwMode="auto">
            <a:xfrm>
              <a:off x="432" y="5071"/>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1" name="Line 11"/>
            <p:cNvSpPr>
              <a:spLocks noChangeShapeType="1"/>
            </p:cNvSpPr>
            <p:nvPr/>
          </p:nvSpPr>
          <p:spPr bwMode="auto">
            <a:xfrm>
              <a:off x="432" y="4203"/>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4" name="Line 14"/>
            <p:cNvSpPr>
              <a:spLocks noChangeShapeType="1"/>
            </p:cNvSpPr>
            <p:nvPr/>
          </p:nvSpPr>
          <p:spPr bwMode="auto">
            <a:xfrm>
              <a:off x="432" y="5376"/>
              <a:ext cx="3696" cy="0"/>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5" name="Line 15"/>
            <p:cNvSpPr>
              <a:spLocks noChangeShapeType="1"/>
            </p:cNvSpPr>
            <p:nvPr/>
          </p:nvSpPr>
          <p:spPr bwMode="auto">
            <a:xfrm>
              <a:off x="432"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6" name="Line 16"/>
            <p:cNvSpPr>
              <a:spLocks noChangeShapeType="1"/>
            </p:cNvSpPr>
            <p:nvPr/>
          </p:nvSpPr>
          <p:spPr bwMode="auto">
            <a:xfrm>
              <a:off x="1564"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sp>
          <p:nvSpPr>
            <p:cNvPr id="368657" name="Line 17"/>
            <p:cNvSpPr>
              <a:spLocks noChangeShapeType="1"/>
            </p:cNvSpPr>
            <p:nvPr/>
          </p:nvSpPr>
          <p:spPr bwMode="auto">
            <a:xfrm>
              <a:off x="4128" y="4203"/>
              <a:ext cx="0" cy="1173"/>
            </a:xfrm>
            <a:prstGeom prst="line">
              <a:avLst/>
            </a:prstGeom>
            <a:noFill/>
            <a:ln w="12700">
              <a:solidFill>
                <a:schemeClr val="tx1"/>
              </a:solidFill>
              <a:round/>
              <a:headEnd/>
              <a:tailEnd type="none" w="med" len="lg"/>
            </a:ln>
            <a:effectLst/>
          </p:spPr>
          <p:txBody>
            <a:bodyPr lIns="90475" tIns="45237" rIns="90475" bIns="45237"/>
            <a:lstStyle/>
            <a:p>
              <a:endParaRPr lang="en-IN"/>
            </a:p>
          </p:txBody>
        </p:sp>
      </p:gr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C4B58EB-6A1F-4B5B-A616-DEF0FCEA449C}" type="slidenum">
              <a:rPr lang="en-US">
                <a:solidFill>
                  <a:schemeClr val="tx1"/>
                </a:solidFill>
              </a:rPr>
              <a:pPr/>
              <a:t>38</a:t>
            </a:fld>
            <a:endParaRPr lang="en-US">
              <a:solidFill>
                <a:schemeClr val="tx1"/>
              </a:solidFill>
            </a:endParaRPr>
          </a:p>
        </p:txBody>
      </p:sp>
      <p:sp>
        <p:nvSpPr>
          <p:cNvPr id="376837" name="Rectangle 5"/>
          <p:cNvSpPr>
            <a:spLocks noGrp="1" noRot="1" noChangeAspect="1" noChangeArrowheads="1" noTextEdit="1"/>
          </p:cNvSpPr>
          <p:nvPr>
            <p:ph type="sldImg"/>
          </p:nvPr>
        </p:nvSpPr>
        <p:spPr>
          <a:ln/>
        </p:spPr>
      </p:sp>
      <p:sp>
        <p:nvSpPr>
          <p:cNvPr id="376838" name="Rectangle 6"/>
          <p:cNvSpPr>
            <a:spLocks noGrp="1" noChangeArrowheads="1"/>
          </p:cNvSpPr>
          <p:nvPr>
            <p:ph type="body" idx="1"/>
          </p:nvPr>
        </p:nvSpPr>
        <p:spPr/>
        <p:txBody>
          <a:bodyPr/>
          <a:lstStyle/>
          <a:p>
            <a:r>
              <a:rPr lang="en-US" altLang="en-US" dirty="0"/>
              <a:t>Handling Input: The Form</a:t>
            </a:r>
          </a:p>
          <a:p>
            <a:pPr lvl="1"/>
            <a:r>
              <a:rPr lang="en-US" altLang="en-US" dirty="0"/>
              <a:t>In this slide, an HTML form is used, which passes the input to the Web server. Your task is to process this input. The HTML output is shown below.</a:t>
            </a:r>
          </a:p>
        </p:txBody>
      </p:sp>
      <p:grpSp>
        <p:nvGrpSpPr>
          <p:cNvPr id="2" name="Group 11"/>
          <p:cNvGrpSpPr>
            <a:grpSpLocks/>
          </p:cNvGrpSpPr>
          <p:nvPr/>
        </p:nvGrpSpPr>
        <p:grpSpPr bwMode="auto">
          <a:xfrm>
            <a:off x="1355406" y="6226740"/>
            <a:ext cx="4624323" cy="2206946"/>
            <a:chOff x="768" y="3886"/>
            <a:chExt cx="2976" cy="1442"/>
          </a:xfrm>
        </p:grpSpPr>
        <p:pic>
          <p:nvPicPr>
            <p:cNvPr id="376836" name="Picture 4"/>
            <p:cNvPicPr>
              <a:picLocks noChangeAspect="1" noChangeArrowheads="1"/>
            </p:cNvPicPr>
            <p:nvPr/>
          </p:nvPicPr>
          <p:blipFill>
            <a:blip r:embed="rId3"/>
            <a:srcRect/>
            <a:stretch>
              <a:fillRect/>
            </a:stretch>
          </p:blipFill>
          <p:spPr bwMode="auto">
            <a:xfrm>
              <a:off x="768" y="3886"/>
              <a:ext cx="2976" cy="1442"/>
            </a:xfrm>
            <a:prstGeom prst="rect">
              <a:avLst/>
            </a:prstGeom>
            <a:noFill/>
            <a:ln w="28575">
              <a:noFill/>
              <a:miter lim="800000"/>
              <a:headEnd type="none" w="sm" len="sm"/>
              <a:tailEnd type="none" w="sm" len="sm"/>
            </a:ln>
            <a:effectLst/>
          </p:spPr>
        </p:pic>
        <p:pic>
          <p:nvPicPr>
            <p:cNvPr id="376842" name="Picture 10"/>
            <p:cNvPicPr>
              <a:picLocks noChangeAspect="1" noChangeArrowheads="1"/>
            </p:cNvPicPr>
            <p:nvPr/>
          </p:nvPicPr>
          <p:blipFill>
            <a:blip r:embed="rId4"/>
            <a:srcRect/>
            <a:stretch>
              <a:fillRect/>
            </a:stretch>
          </p:blipFill>
          <p:spPr bwMode="auto">
            <a:xfrm>
              <a:off x="1677" y="4347"/>
              <a:ext cx="150" cy="66"/>
            </a:xfrm>
            <a:prstGeom prst="rect">
              <a:avLst/>
            </a:prstGeom>
            <a:noFill/>
            <a:ln w="28575">
              <a:noFill/>
              <a:miter lim="800000"/>
              <a:headEnd type="none" w="sm" len="sm"/>
              <a:tailEnd type="none" w="sm" len="sm"/>
            </a:ln>
            <a:effectLst/>
          </p:spPr>
        </p:pic>
      </p:gr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DE1FCC20-4905-4D87-BD77-CD0F16E69416}" type="slidenum">
              <a:rPr lang="en-US">
                <a:solidFill>
                  <a:schemeClr val="tx1"/>
                </a:solidFill>
              </a:rPr>
              <a:pPr/>
              <a:t>39</a:t>
            </a:fld>
            <a:endParaRPr lang="en-US">
              <a:solidFill>
                <a:schemeClr val="tx1"/>
              </a:solidFill>
            </a:endParaRPr>
          </a:p>
        </p:txBody>
      </p:sp>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a:t>Handling Input: The Servlet</a:t>
            </a:r>
          </a:p>
          <a:p>
            <a:pPr lvl="1"/>
            <a:r>
              <a:rPr lang="en-US" altLang="en-US"/>
              <a:t>The preceding slide shows an HTML form that passes some input. This slide shows how you can process the input. Note that the content type, </a:t>
            </a:r>
            <a:r>
              <a:rPr lang="en-US" altLang="en-US">
                <a:latin typeface="Courier New" pitchFamily="49" charset="0"/>
              </a:rPr>
              <a:t>res</a:t>
            </a:r>
            <a:r>
              <a:rPr lang="en-US" altLang="en-US"/>
              <a:t>.</a:t>
            </a:r>
            <a:r>
              <a:rPr lang="en-US" altLang="en-US">
                <a:latin typeface="Courier New" pitchFamily="49" charset="0"/>
              </a:rPr>
              <a:t>setContentType("text/html")</a:t>
            </a:r>
            <a:r>
              <a:rPr lang="en-US" altLang="en-US"/>
              <a:t>, is set before submitting the document. In the example in the slide, </a:t>
            </a:r>
            <a:r>
              <a:rPr lang="en-US" altLang="en-US">
                <a:latin typeface="Courier New" pitchFamily="49" charset="0"/>
              </a:rPr>
              <a:t>getParameter()</a:t>
            </a:r>
            <a:r>
              <a:rPr lang="en-US" altLang="en-US"/>
              <a:t> is used to retrieve the case-sensitive </a:t>
            </a:r>
            <a:r>
              <a:rPr lang="en-US" altLang="en-US">
                <a:latin typeface="Courier New" pitchFamily="49" charset="0"/>
              </a:rPr>
              <a:t>firstName</a:t>
            </a:r>
            <a:r>
              <a:rPr lang="en-US" altLang="en-US"/>
              <a:t> parameter as a string from the HTML form. If no value is found, an empty string is returned, and null is returned, if there is no parameter by that name. </a:t>
            </a:r>
            <a:r>
              <a:rPr lang="en-US" altLang="en-US">
                <a:latin typeface="Courier New" pitchFamily="49" charset="0"/>
              </a:rPr>
              <a:t>getParameter()</a:t>
            </a:r>
            <a:r>
              <a:rPr lang="en-US" altLang="en-US"/>
              <a:t> is used in the same way for </a:t>
            </a:r>
            <a:r>
              <a:rPr lang="en-US" altLang="en-US">
                <a:latin typeface="Courier New" pitchFamily="49" charset="0"/>
              </a:rPr>
              <a:t>GET</a:t>
            </a:r>
            <a:r>
              <a:rPr lang="en-US" altLang="en-US"/>
              <a:t> and </a:t>
            </a:r>
            <a:r>
              <a:rPr lang="en-US" altLang="en-US">
                <a:latin typeface="Courier New" pitchFamily="49" charset="0"/>
              </a:rPr>
              <a:t>POST</a:t>
            </a:r>
            <a:r>
              <a:rPr lang="en-US" altLang="en-US"/>
              <a:t> requests. Additionally, </a:t>
            </a:r>
            <a:r>
              <a:rPr lang="en-US" altLang="en-US">
                <a:latin typeface="Courier New" pitchFamily="49" charset="0"/>
              </a:rPr>
              <a:t>getParameterValues()</a:t>
            </a:r>
            <a:r>
              <a:rPr lang="en-US" altLang="en-US"/>
              <a:t> can be used to return an array of strings, if the parameter can have more than one value.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49D5FDBD-1615-41AE-A820-79C9CA3EEED9}" type="slidenum">
              <a:rPr lang="en-US">
                <a:solidFill>
                  <a:schemeClr val="tx1"/>
                </a:solidFill>
              </a:rPr>
              <a:pPr/>
              <a:t>4</a:t>
            </a:fld>
            <a:endParaRPr lang="en-US">
              <a:solidFill>
                <a:schemeClr val="tx1"/>
              </a:solidFill>
            </a:endParaRPr>
          </a:p>
        </p:txBody>
      </p:sp>
      <p:sp>
        <p:nvSpPr>
          <p:cNvPr id="352260" name="Rectangle 4"/>
          <p:cNvSpPr>
            <a:spLocks noGrp="1" noRot="1" noChangeAspect="1" noChangeArrowheads="1" noTextEdit="1"/>
          </p:cNvSpPr>
          <p:nvPr>
            <p:ph type="sldImg"/>
          </p:nvPr>
        </p:nvSpPr>
        <p:spPr>
          <a:ln/>
        </p:spPr>
      </p:sp>
      <p:sp>
        <p:nvSpPr>
          <p:cNvPr id="352261" name="Rectangle 5"/>
          <p:cNvSpPr>
            <a:spLocks noGrp="1" noChangeArrowheads="1"/>
          </p:cNvSpPr>
          <p:nvPr>
            <p:ph type="body" idx="1"/>
          </p:nvPr>
        </p:nvSpPr>
        <p:spPr/>
        <p:txBody>
          <a:bodyPr/>
          <a:lstStyle/>
          <a:p>
            <a:r>
              <a:rPr lang="en-US" altLang="en-US" dirty="0"/>
              <a:t>About Java </a:t>
            </a:r>
            <a:r>
              <a:rPr lang="en-US" altLang="en-US" dirty="0" err="1"/>
              <a:t>Servlets</a:t>
            </a:r>
            <a:endParaRPr lang="en-US" altLang="en-US" dirty="0"/>
          </a:p>
          <a:p>
            <a:pPr lvl="1"/>
            <a:r>
              <a:rPr lang="en-US" altLang="en-US" dirty="0"/>
              <a:t>A </a:t>
            </a:r>
            <a:r>
              <a:rPr lang="en-US" altLang="en-US" dirty="0" err="1"/>
              <a:t>servlet</a:t>
            </a:r>
            <a:r>
              <a:rPr lang="en-US" altLang="en-US" dirty="0"/>
              <a:t> is a Java class that implements the </a:t>
            </a:r>
            <a:r>
              <a:rPr lang="en-US" altLang="en-US" dirty="0" err="1"/>
              <a:t>servlet</a:t>
            </a:r>
            <a:r>
              <a:rPr lang="en-US" altLang="en-US" dirty="0"/>
              <a:t> interface. These classes are found in the </a:t>
            </a:r>
            <a:r>
              <a:rPr lang="en-US" altLang="en-US" dirty="0" err="1">
                <a:latin typeface="Courier New" pitchFamily="49" charset="0"/>
              </a:rPr>
              <a:t>javax.servlet</a:t>
            </a:r>
            <a:r>
              <a:rPr lang="en-US" altLang="en-US" dirty="0"/>
              <a:t> package. When you use the </a:t>
            </a:r>
            <a:r>
              <a:rPr lang="en-US" altLang="en-US" dirty="0" err="1"/>
              <a:t>Servlet</a:t>
            </a:r>
            <a:r>
              <a:rPr lang="en-US" altLang="en-US" dirty="0"/>
              <a:t> API, it takes care of some of the common tasks that are involved in responding to a request from a client. For instance, the API supports </a:t>
            </a:r>
            <a:r>
              <a:rPr lang="en-US" altLang="en-US" dirty="0" err="1"/>
              <a:t>preinstantiating</a:t>
            </a:r>
            <a:r>
              <a:rPr lang="en-US" altLang="en-US" dirty="0"/>
              <a:t> objects in a Java Virtual Machine (JVM), if multiple clients must simultaneously access a particular functionality that you provide as a Java class. This feature is referred to as the </a:t>
            </a:r>
            <a:r>
              <a:rPr lang="en-US" altLang="en-US" dirty="0" err="1"/>
              <a:t>servlet</a:t>
            </a:r>
            <a:r>
              <a:rPr lang="en-US" altLang="en-US" dirty="0"/>
              <a:t> life cycle.</a:t>
            </a:r>
          </a:p>
          <a:p>
            <a:pPr lvl="1"/>
            <a:r>
              <a:rPr lang="en-US" altLang="en-US" dirty="0"/>
              <a:t>Just as applets run in the context of a Web browser, a </a:t>
            </a:r>
            <a:r>
              <a:rPr lang="en-US" altLang="en-US" dirty="0" err="1"/>
              <a:t>servlet</a:t>
            </a:r>
            <a:r>
              <a:rPr lang="en-US" altLang="en-US" dirty="0"/>
              <a:t> runs in the context of a </a:t>
            </a:r>
            <a:r>
              <a:rPr lang="en-US" altLang="en-US" dirty="0" err="1"/>
              <a:t>servlet</a:t>
            </a:r>
            <a:r>
              <a:rPr lang="en-US" altLang="en-US" dirty="0"/>
              <a:t> container. The Web browser and the </a:t>
            </a:r>
            <a:r>
              <a:rPr lang="en-US" altLang="en-US" dirty="0" err="1"/>
              <a:t>servlet</a:t>
            </a:r>
            <a:r>
              <a:rPr lang="en-US" altLang="en-US" dirty="0"/>
              <a:t> container contain a JVM that is usually functional all the time. Unlike an applet, a </a:t>
            </a:r>
            <a:r>
              <a:rPr lang="en-US" altLang="en-US" dirty="0" err="1"/>
              <a:t>servlet</a:t>
            </a:r>
            <a:r>
              <a:rPr lang="en-US" altLang="en-US" dirty="0"/>
              <a:t> does not use any user interface features of the Java language, such as the classes in the </a:t>
            </a:r>
            <a:r>
              <a:rPr lang="en-US" altLang="en-US" dirty="0" err="1">
                <a:latin typeface="Courier New" pitchFamily="49" charset="0"/>
              </a:rPr>
              <a:t>java.swing</a:t>
            </a:r>
            <a:r>
              <a:rPr lang="en-US" altLang="en-US" dirty="0"/>
              <a:t> package.</a:t>
            </a:r>
          </a:p>
          <a:p>
            <a:pPr lvl="1"/>
            <a:r>
              <a:rPr lang="en-US" altLang="en-US" dirty="0"/>
              <a:t>As shown in the slide, a multitude of clients can invoke a </a:t>
            </a:r>
            <a:r>
              <a:rPr lang="en-US" altLang="en-US" dirty="0" err="1"/>
              <a:t>servlet</a:t>
            </a:r>
            <a:r>
              <a:rPr lang="en-US" altLang="en-US" dirty="0"/>
              <a:t> and can use different protocols. For example, it is possible to write a </a:t>
            </a:r>
            <a:r>
              <a:rPr lang="en-US" altLang="en-US" dirty="0" err="1"/>
              <a:t>servlet</a:t>
            </a:r>
            <a:r>
              <a:rPr lang="en-US" altLang="en-US" dirty="0"/>
              <a:t> that implements the FTP server protocol.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A0D39CD-049E-478A-B600-3A9A3C2BB251}" type="slidenum">
              <a:rPr lang="en-US">
                <a:solidFill>
                  <a:schemeClr val="tx1"/>
                </a:solidFill>
              </a:rPr>
              <a:pPr/>
              <a:t>40</a:t>
            </a:fld>
            <a:endParaRPr lang="en-US">
              <a:solidFill>
                <a:schemeClr val="tx1"/>
              </a:solidFill>
            </a:endParaRPr>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endParaRPr lang="en-US" dirty="0">
              <a:latin typeface="Courier New" pitchFamily="49"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A0D39CD-049E-478A-B600-3A9A3C2BB251}" type="slidenum">
              <a:rPr lang="en-US">
                <a:solidFill>
                  <a:schemeClr val="tx1"/>
                </a:solidFill>
              </a:rPr>
              <a:pPr/>
              <a:t>41</a:t>
            </a:fld>
            <a:endParaRPr lang="en-US">
              <a:solidFill>
                <a:schemeClr val="tx1"/>
              </a:solidFill>
            </a:endParaRPr>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endParaRPr lang="en-US" dirty="0">
              <a:latin typeface="Courier New"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A0D39CD-049E-478A-B600-3A9A3C2BB251}" type="slidenum">
              <a:rPr lang="en-US">
                <a:solidFill>
                  <a:schemeClr val="tx1"/>
                </a:solidFill>
              </a:rPr>
              <a:pPr/>
              <a:t>42</a:t>
            </a:fld>
            <a:endParaRPr lang="en-US">
              <a:solidFill>
                <a:schemeClr val="tx1"/>
              </a:solidFill>
            </a:endParaRPr>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endParaRPr lang="en-US" dirty="0">
              <a:latin typeface="Courier New" pitchFamily="49"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A0D39CD-049E-478A-B600-3A9A3C2BB251}" type="slidenum">
              <a:rPr lang="en-US">
                <a:solidFill>
                  <a:schemeClr val="tx1"/>
                </a:solidFill>
              </a:rPr>
              <a:pPr/>
              <a:t>43</a:t>
            </a:fld>
            <a:endParaRPr lang="en-US">
              <a:solidFill>
                <a:schemeClr val="tx1"/>
              </a:solidFill>
            </a:endParaRPr>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endParaRPr lang="en-US" dirty="0">
              <a:latin typeface="Courier New" pitchFamily="49"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en-US"/>
              <a:t>Using the Session Management API</a:t>
            </a:r>
          </a:p>
          <a:p>
            <a:pPr lvl="1"/>
            <a:r>
              <a:rPr lang="en-US"/>
              <a:t>The web container implements the Java EE session management functions and provides each client (browser) with its own private storage area on the server. This storage area is an object that implements the </a:t>
            </a:r>
            <a:r>
              <a:rPr lang="en-US">
                <a:latin typeface="Courier New" pitchFamily="49" charset="0"/>
                <a:cs typeface="Courier New" pitchFamily="49" charset="0"/>
              </a:rPr>
              <a:t>HttpSession</a:t>
            </a:r>
            <a:r>
              <a:rPr lang="en-US"/>
              <a:t> interface. It behaves essentially the same way as a </a:t>
            </a:r>
            <a:r>
              <a:rPr lang="en-US">
                <a:latin typeface="Courier New" pitchFamily="49" charset="0"/>
                <a:cs typeface="Courier New" pitchFamily="49" charset="0"/>
              </a:rPr>
              <a:t>Hashtable</a:t>
            </a:r>
            <a:r>
              <a:rPr lang="en-US"/>
              <a:t> object into which the servlet can store named items of data. When the web component retrieves a </a:t>
            </a:r>
            <a:r>
              <a:rPr lang="en-US">
                <a:latin typeface="Courier New" pitchFamily="49" charset="0"/>
                <a:cs typeface="Courier New" pitchFamily="49" charset="0"/>
              </a:rPr>
              <a:t>HttpSession</a:t>
            </a:r>
            <a:r>
              <a:rPr lang="en-US"/>
              <a:t> object, the container ensures that the web component obtains the correct object for the client whose request is being serviced. </a:t>
            </a:r>
          </a:p>
          <a:p>
            <a:pPr lvl="1"/>
            <a:r>
              <a:rPr lang="en-US"/>
              <a:t>To make it possible for the server to identify the client from one request to the next, one of the items stored in each session is a session identifier, called a session ID. Each new browser gets its own unique session ID when its session is first created. The session ID is sent to the browser, along with the response from the server, and the browser then presents the session ID on each subsequent request.</a:t>
            </a:r>
          </a:p>
          <a:p>
            <a:pPr lvl="1"/>
            <a:endParaRPr lang="en-US"/>
          </a:p>
        </p:txBody>
      </p:sp>
      <p:sp>
        <p:nvSpPr>
          <p:cNvPr id="69636"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62A41024-4A8C-4FED-9286-E813E3DEA31B}" type="slidenum">
              <a:rPr lang="en-US" smtClean="0">
                <a:latin typeface="Arial" charset="0"/>
              </a:rPr>
              <a:pPr>
                <a:defRPr/>
              </a:pPr>
              <a:t>44</a:t>
            </a:fld>
            <a:endParaRPr lang="en-US">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a:t>Java EE Platform Web-Tier Session Management Model</a:t>
            </a:r>
          </a:p>
          <a:p>
            <a:pPr lvl="1"/>
            <a:r>
              <a:rPr lang="en-US"/>
              <a:t>The figure in the slide shows the web-tier session management model that is used by the Java EE platform.</a:t>
            </a:r>
          </a:p>
          <a:p>
            <a:pPr lvl="1"/>
            <a:endParaRPr lang="en-US"/>
          </a:p>
        </p:txBody>
      </p:sp>
      <p:sp>
        <p:nvSpPr>
          <p:cNvPr id="70660" name="Footer Placeholder 4"/>
          <p:cNvSpPr>
            <a:spLocks noGrp="1"/>
          </p:cNvSpPr>
          <p:nvPr>
            <p:ph type="ftr" sz="quarter" idx="4"/>
          </p:nvPr>
        </p:nvSpPr>
        <p:spPr/>
        <p:txBody>
          <a:bodyPr/>
          <a:lstStyle/>
          <a:p>
            <a:pPr>
              <a:defRPr/>
            </a:pPr>
            <a:r>
              <a:rPr lang="en-US">
                <a:latin typeface="Arial" charset="0"/>
              </a:rPr>
              <a:t>Developing Applications for the Java EE 6 Platform   4 - </a:t>
            </a:r>
            <a:fld id="{8CBB1710-591A-4D05-AAB4-B944671D6CEA}" type="slidenum">
              <a:rPr lang="en-US" smtClean="0">
                <a:latin typeface="Arial" charset="0"/>
              </a:rPr>
              <a:pPr>
                <a:defRPr/>
              </a:pPr>
              <a:t>45</a:t>
            </a:fld>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B83CE822-DC2E-4636-A111-7AA2382BCD13}" type="slidenum">
              <a:rPr lang="en-US">
                <a:solidFill>
                  <a:schemeClr val="tx1"/>
                </a:solidFill>
              </a:rPr>
              <a:pPr/>
              <a:t>46</a:t>
            </a:fld>
            <a:endParaRPr lang="en-US">
              <a:solidFill>
                <a:schemeClr val="tx1"/>
              </a:solidFill>
            </a:endParaRPr>
          </a:p>
        </p:txBody>
      </p:sp>
      <p:sp>
        <p:nvSpPr>
          <p:cNvPr id="372760" name="Rectangle 24"/>
          <p:cNvSpPr>
            <a:spLocks noGrp="1" noRot="1" noChangeAspect="1" noChangeArrowheads="1" noTextEdit="1"/>
          </p:cNvSpPr>
          <p:nvPr>
            <p:ph type="sldImg"/>
          </p:nvPr>
        </p:nvSpPr>
        <p:spPr>
          <a:ln/>
        </p:spPr>
      </p:sp>
      <p:sp>
        <p:nvSpPr>
          <p:cNvPr id="372761" name="Rectangle 25"/>
          <p:cNvSpPr>
            <a:spLocks noGrp="1" noChangeArrowheads="1"/>
          </p:cNvSpPr>
          <p:nvPr>
            <p:ph type="body" idx="1"/>
          </p:nvPr>
        </p:nvSpPr>
        <p:spPr/>
        <p:txBody>
          <a:bodyPr/>
          <a:lstStyle/>
          <a:p>
            <a:r>
              <a:rPr lang="en-US"/>
              <a:t>Session Objects</a:t>
            </a:r>
          </a:p>
          <a:p>
            <a:pPr lvl="1"/>
            <a:r>
              <a:rPr lang="en-US"/>
              <a:t>The table below describes the methods in the </a:t>
            </a:r>
            <a:r>
              <a:rPr lang="en-US">
                <a:latin typeface="Courier New" pitchFamily="49" charset="0"/>
              </a:rPr>
              <a:t>HttpSession</a:t>
            </a:r>
            <a:r>
              <a:rPr lang="en-US"/>
              <a:t> class and their meanings:</a:t>
            </a:r>
          </a:p>
        </p:txBody>
      </p:sp>
      <p:graphicFrame>
        <p:nvGraphicFramePr>
          <p:cNvPr id="372740" name="Group 4"/>
          <p:cNvGraphicFramePr>
            <a:graphicFrameLocks noGrp="1"/>
          </p:cNvGraphicFramePr>
          <p:nvPr/>
        </p:nvGraphicFramePr>
        <p:xfrm>
          <a:off x="717567" y="5903253"/>
          <a:ext cx="5564469" cy="2922889"/>
        </p:xfrm>
        <a:graphic>
          <a:graphicData uri="http://schemas.openxmlformats.org/drawingml/2006/table">
            <a:tbl>
              <a:tblPr/>
              <a:tblGrid>
                <a:gridCol w="2614470">
                  <a:extLst>
                    <a:ext uri="{9D8B030D-6E8A-4147-A177-3AD203B41FA5}">
                      <a16:colId xmlns:a16="http://schemas.microsoft.com/office/drawing/2014/main" val="20000"/>
                    </a:ext>
                  </a:extLst>
                </a:gridCol>
                <a:gridCol w="2949999">
                  <a:extLst>
                    <a:ext uri="{9D8B030D-6E8A-4147-A177-3AD203B41FA5}">
                      <a16:colId xmlns:a16="http://schemas.microsoft.com/office/drawing/2014/main" val="20001"/>
                    </a:ext>
                  </a:extLst>
                </a:gridCol>
              </a:tblGrid>
              <a:tr h="472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getLastAccessedTime()</a:t>
                      </a:r>
                      <a:endParaRPr kumimoji="0" lang="en-US" sz="1200" b="0" i="0" u="none" strike="noStrike" cap="none" normalizeH="0" baseline="0">
                        <a:ln>
                          <a:noFill/>
                        </a:ln>
                        <a:solidFill>
                          <a:schemeClr val="tx1"/>
                        </a:solidFill>
                        <a:effectLst/>
                        <a:latin typeface="Arial"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rPr>
                        <a:t>A </a:t>
                      </a:r>
                      <a:r>
                        <a:rPr kumimoji="0" lang="en-US" sz="1200" b="0" i="0" u="none" strike="noStrike" cap="none" normalizeH="0" baseline="0">
                          <a:ln>
                            <a:noFill/>
                          </a:ln>
                          <a:solidFill>
                            <a:schemeClr val="tx1"/>
                          </a:solidFill>
                          <a:effectLst/>
                          <a:latin typeface="Courier New" pitchFamily="49" charset="0"/>
                        </a:rPr>
                        <a:t>long</a:t>
                      </a:r>
                      <a:r>
                        <a:rPr kumimoji="0" lang="en-US" sz="1200" b="0" i="0" u="none" strike="noStrike" cap="none" normalizeH="0" baseline="0">
                          <a:ln>
                            <a:noFill/>
                          </a:ln>
                          <a:solidFill>
                            <a:srgbClr val="000000"/>
                          </a:solidFill>
                          <a:effectLst/>
                          <a:latin typeface="Times New Roman" charset="0"/>
                        </a:rPr>
                        <a:t> </a:t>
                      </a:r>
                      <a:r>
                        <a:rPr kumimoji="0" lang="en-US" sz="1200" b="0" i="0" u="none" strike="noStrike" cap="none" normalizeH="0" baseline="0">
                          <a:ln>
                            <a:noFill/>
                          </a:ln>
                          <a:solidFill>
                            <a:schemeClr val="tx1"/>
                          </a:solidFill>
                          <a:effectLst/>
                          <a:latin typeface="Times New Roman" charset="0"/>
                        </a:rPr>
                        <a:t>object denoting when the session was last accessed by the client</a:t>
                      </a:r>
                      <a:endParaRPr kumimoji="0" lang="en-US" sz="2400" b="0" i="0" u="none" strike="noStrike" cap="none" normalizeH="0" baseline="0">
                        <a:ln>
                          <a:noFill/>
                        </a:ln>
                        <a:solidFill>
                          <a:schemeClr val="tx1"/>
                        </a:solidFill>
                        <a:effectLst/>
                        <a:latin typeface="Times New Roman"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72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getId()</a:t>
                      </a:r>
                      <a:endParaRPr kumimoji="0" lang="en-US" sz="1200" b="0" i="0" u="none" strike="noStrike" cap="none" normalizeH="0" baseline="0">
                        <a:ln>
                          <a:noFill/>
                        </a:ln>
                        <a:solidFill>
                          <a:schemeClr val="tx1"/>
                        </a:solidFill>
                        <a:effectLst/>
                        <a:latin typeface="Arial"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rPr>
                        <a:t>A string denoting the unique identity of a client</a:t>
                      </a:r>
                      <a:endParaRPr kumimoji="0" lang="en-US" sz="2400" b="0" i="0" u="none" strike="noStrike" cap="none" normalizeH="0" baseline="0">
                        <a:ln>
                          <a:noFill/>
                        </a:ln>
                        <a:solidFill>
                          <a:schemeClr val="tx1"/>
                        </a:solidFill>
                        <a:effectLst/>
                        <a:latin typeface="Times New Roman"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10237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setAttribute(String name, Object value)</a:t>
                      </a:r>
                      <a:endParaRPr kumimoji="0" lang="en-US" sz="1200" b="0" i="0" u="none" strike="noStrike" cap="none" normalizeH="0" baseline="0">
                        <a:ln>
                          <a:noFill/>
                        </a:ln>
                        <a:solidFill>
                          <a:schemeClr val="tx1"/>
                        </a:solidFill>
                        <a:effectLst/>
                        <a:latin typeface="Arial"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rPr>
                        <a:t>Places an object with the </a:t>
                      </a:r>
                      <a:r>
                        <a:rPr kumimoji="0" lang="en-US" sz="1200" b="0" i="0" u="none" strike="noStrike" cap="none" normalizeH="0" baseline="0">
                          <a:ln>
                            <a:noFill/>
                          </a:ln>
                          <a:solidFill>
                            <a:schemeClr val="tx1"/>
                          </a:solidFill>
                          <a:effectLst/>
                          <a:latin typeface="Courier New" pitchFamily="49" charset="0"/>
                        </a:rPr>
                        <a:t>name</a:t>
                      </a:r>
                      <a:r>
                        <a:rPr kumimoji="0" lang="en-US" sz="1200" b="0" i="0" u="none" strike="noStrike" cap="none" normalizeH="0" baseline="0">
                          <a:ln>
                            <a:noFill/>
                          </a:ln>
                          <a:solidFill>
                            <a:schemeClr val="tx1"/>
                          </a:solidFill>
                          <a:effectLst/>
                          <a:latin typeface="Times New Roman" charset="0"/>
                        </a:rPr>
                        <a:t> alias in the </a:t>
                      </a:r>
                      <a:r>
                        <a:rPr kumimoji="0" lang="en-US" sz="1200" b="0" i="0" u="none" strike="noStrike" cap="none" normalizeH="0" baseline="0">
                          <a:ln>
                            <a:noFill/>
                          </a:ln>
                          <a:solidFill>
                            <a:schemeClr val="tx1"/>
                          </a:solidFill>
                          <a:effectLst/>
                          <a:latin typeface="Courier New" pitchFamily="49" charset="0"/>
                        </a:rPr>
                        <a:t>HttpSession</a:t>
                      </a:r>
                      <a:r>
                        <a:rPr kumimoji="0" lang="en-US" sz="1200" b="0" i="0" u="none" strike="noStrike" cap="none" normalizeH="0" baseline="0">
                          <a:ln>
                            <a:noFill/>
                          </a:ln>
                          <a:solidFill>
                            <a:schemeClr val="tx1"/>
                          </a:solidFill>
                          <a:effectLst/>
                          <a:latin typeface="Times New Roman" charset="0"/>
                        </a:rPr>
                        <a:t> object (You must make sure that the name is unique across all possible servlets in the engine.)</a:t>
                      </a:r>
                      <a:endParaRPr kumimoji="0" lang="en-US" sz="2400" b="0" i="0" u="none" strike="noStrike" cap="none" normalizeH="0" baseline="0">
                        <a:ln>
                          <a:noFill/>
                        </a:ln>
                        <a:solidFill>
                          <a:schemeClr val="tx1"/>
                        </a:solidFill>
                        <a:effectLst/>
                        <a:latin typeface="Times New Roman"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72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getAttribute(String name)</a:t>
                      </a:r>
                      <a:endParaRPr kumimoji="0" lang="en-US" sz="1200" b="0" i="0" u="none" strike="noStrike" cap="none" normalizeH="0" baseline="0">
                        <a:ln>
                          <a:noFill/>
                        </a:ln>
                        <a:solidFill>
                          <a:schemeClr val="tx1"/>
                        </a:solidFill>
                        <a:effectLst/>
                        <a:latin typeface="Arial"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rPr>
                        <a:t>Retrieves the previously stored value from the session object</a:t>
                      </a:r>
                      <a:endParaRPr kumimoji="0" lang="en-US" sz="2400" b="0" i="0" u="none" strike="noStrike" cap="none" normalizeH="0" baseline="0">
                        <a:ln>
                          <a:noFill/>
                        </a:ln>
                        <a:solidFill>
                          <a:schemeClr val="tx1"/>
                        </a:solidFill>
                        <a:effectLst/>
                        <a:latin typeface="Times New Roman" charset="0"/>
                      </a:endParaRP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661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isNew()</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rPr>
                        <a:t>A Boolean method that returns “false,” if the session existed previously for the client, and “true,” otherwise</a:t>
                      </a:r>
                    </a:p>
                  </a:txBody>
                  <a:tcPr marL="95576" marR="95576" marT="47242" marB="47242"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3C0A95F6-BC6F-4DDF-9B8D-A182F3A0696C}" type="slidenum">
              <a:rPr lang="en-US">
                <a:solidFill>
                  <a:schemeClr val="tx1"/>
                </a:solidFill>
              </a:rPr>
              <a:pPr/>
              <a:t>5</a:t>
            </a:fld>
            <a:endParaRPr lang="en-US">
              <a:solidFill>
                <a:schemeClr val="tx1"/>
              </a:solidFill>
            </a:endParaRPr>
          </a:p>
        </p:txBody>
      </p:sp>
      <p:sp>
        <p:nvSpPr>
          <p:cNvPr id="354308" name="Rectangle 4"/>
          <p:cNvSpPr>
            <a:spLocks noGrp="1" noRot="1" noChangeAspect="1" noChangeArrowheads="1" noTextEdit="1"/>
          </p:cNvSpPr>
          <p:nvPr>
            <p:ph type="sldImg"/>
          </p:nvPr>
        </p:nvSpPr>
        <p:spPr>
          <a:ln/>
        </p:spPr>
      </p:sp>
      <p:sp>
        <p:nvSpPr>
          <p:cNvPr id="354309" name="Rectangle 5"/>
          <p:cNvSpPr>
            <a:spLocks noGrp="1" noChangeArrowheads="1"/>
          </p:cNvSpPr>
          <p:nvPr>
            <p:ph type="body" idx="1"/>
          </p:nvPr>
        </p:nvSpPr>
        <p:spPr/>
        <p:txBody>
          <a:bodyPr/>
          <a:lstStyle/>
          <a:p>
            <a:r>
              <a:rPr lang="en-US" altLang="en-US"/>
              <a:t>Principal Features of Servlets</a:t>
            </a:r>
          </a:p>
          <a:p>
            <a:pPr lvl="1"/>
            <a:r>
              <a:rPr lang="en-US" altLang="en-US"/>
              <a:t>Multiple requests for the same servlet are run in multiple threads. This means that you should develop the servlet to be thread safe. </a:t>
            </a:r>
          </a:p>
          <a:p>
            <a:pPr lvl="1"/>
            <a:r>
              <a:rPr lang="en-US" altLang="en-US"/>
              <a:t>Similarly, when there are no more requests for a servlet, the instance is not extinguished. Instead, in anticipation of future requests, the memory and other resources are reused when necessary.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6</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6491076E-0C5C-41C2-8D64-CF9FD2214C93}" type="slidenum">
              <a:rPr lang="en-US">
                <a:solidFill>
                  <a:schemeClr val="tx1"/>
                </a:solidFill>
              </a:rPr>
              <a:pPr/>
              <a:t>7</a:t>
            </a:fld>
            <a:endParaRPr lang="en-US">
              <a:solidFill>
                <a:schemeClr val="tx1"/>
              </a:solidFill>
            </a:endParaRPr>
          </a:p>
        </p:txBody>
      </p:sp>
      <p:sp>
        <p:nvSpPr>
          <p:cNvPr id="356356" name="Rectangle 4"/>
          <p:cNvSpPr>
            <a:spLocks noGrp="1" noRot="1" noChangeAspect="1" noChangeArrowheads="1" noTextEdit="1"/>
          </p:cNvSpPr>
          <p:nvPr>
            <p:ph type="sldImg"/>
          </p:nvPr>
        </p:nvSpPr>
        <p:spPr>
          <a:ln/>
        </p:spPr>
      </p:sp>
      <p:sp>
        <p:nvSpPr>
          <p:cNvPr id="356357" name="Rectangle 5"/>
          <p:cNvSpPr>
            <a:spLocks noGrp="1" noChangeArrowheads="1"/>
          </p:cNvSpPr>
          <p:nvPr>
            <p:ph type="body" idx="1"/>
          </p:nvPr>
        </p:nvSpPr>
        <p:spPr/>
        <p:txBody>
          <a:bodyPr/>
          <a:lstStyle/>
          <a:p>
            <a:r>
              <a:rPr lang="en-US" altLang="en-US"/>
              <a:t>Life Cycle of Servlets</a:t>
            </a:r>
          </a:p>
          <a:p>
            <a:pPr lvl="1"/>
            <a:r>
              <a:rPr lang="en-US" altLang="en-US"/>
              <a:t>The life cycle of a servlet has the following characteristics:</a:t>
            </a:r>
          </a:p>
          <a:p>
            <a:pPr lvl="2"/>
            <a:r>
              <a:rPr lang="en-US" altLang="en-US"/>
              <a:t>Many servlet engines execute within a single JVM. Additionally, with WebLogic Server, you can use multiple JVMs.</a:t>
            </a:r>
          </a:p>
          <a:p>
            <a:pPr lvl="2"/>
            <a:r>
              <a:rPr lang="en-US" altLang="en-US"/>
              <a:t>Servlets persist between requests as object instances. If an object instance makes a connection to a database, there is no need to make another connection for the second request. Threads also persist as in any Java program, unless they die in the natural thread life cycle.</a:t>
            </a:r>
          </a:p>
          <a:p>
            <a:pPr lvl="2"/>
            <a:r>
              <a:rPr lang="en-US" altLang="en-US"/>
              <a:t>You can override the </a:t>
            </a:r>
            <a:r>
              <a:rPr lang="en-US" altLang="en-US">
                <a:latin typeface="Courier New" pitchFamily="49" charset="0"/>
              </a:rPr>
              <a:t>init()</a:t>
            </a:r>
            <a:r>
              <a:rPr lang="en-US" altLang="en-US"/>
              <a:t>method, which is invoked by the servlet engine before the servicing of client requests, and the </a:t>
            </a:r>
            <a:r>
              <a:rPr lang="en-US" altLang="en-US">
                <a:latin typeface="Courier New" pitchFamily="49" charset="0"/>
              </a:rPr>
              <a:t>destroy()</a:t>
            </a:r>
            <a:r>
              <a:rPr lang="en-US" altLang="en-US"/>
              <a:t>method, which is invoked after the engine removes the servlet.</a:t>
            </a:r>
          </a:p>
          <a:p>
            <a:pPr lvl="2"/>
            <a:r>
              <a:rPr lang="en-US" altLang="en-US"/>
              <a:t>A servlet can also be explicitly written in a single-threaded model. In this case, if two requests are received at the same time, the servlet engine uses another instance.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5EDAD04C-4BF7-42B9-A8E6-EF222DC1FA9C}" type="slidenum">
              <a:rPr lang="en-US">
                <a:solidFill>
                  <a:schemeClr val="tx1"/>
                </a:solidFill>
              </a:rPr>
              <a:pPr/>
              <a:t>8</a:t>
            </a:fld>
            <a:endParaRPr lang="en-US">
              <a:solidFill>
                <a:schemeClr val="tx1"/>
              </a:solidFill>
            </a:endParaRPr>
          </a:p>
        </p:txBody>
      </p:sp>
      <p:sp>
        <p:nvSpPr>
          <p:cNvPr id="358404" name="Rectangle 4"/>
          <p:cNvSpPr>
            <a:spLocks noGrp="1" noRot="1" noChangeAspect="1" noChangeArrowheads="1" noTextEdit="1"/>
          </p:cNvSpPr>
          <p:nvPr>
            <p:ph type="sldImg"/>
          </p:nvPr>
        </p:nvSpPr>
        <p:spPr>
          <a:ln/>
        </p:spPr>
      </p:sp>
      <p:sp>
        <p:nvSpPr>
          <p:cNvPr id="35840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4 - </a:t>
            </a:r>
            <a:fld id="{BAE59148-D52A-4FF7-9E02-CF1FD068E5DC}" type="slidenum">
              <a:rPr lang="en-US">
                <a:solidFill>
                  <a:schemeClr val="tx1"/>
                </a:solidFill>
              </a:rPr>
              <a:pPr/>
              <a:t>9</a:t>
            </a:fld>
            <a:endParaRPr lang="en-US">
              <a:solidFill>
                <a:schemeClr val="tx1"/>
              </a:solidFill>
            </a:endParaRPr>
          </a:p>
        </p:txBody>
      </p:sp>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ltLang="en-US"/>
              <a:t>Initialization and Destruction</a:t>
            </a:r>
          </a:p>
          <a:p>
            <a:pPr lvl="1"/>
            <a:r>
              <a:rPr lang="en-US" altLang="en-US"/>
              <a:t>The </a:t>
            </a:r>
            <a:r>
              <a:rPr lang="en-US" altLang="en-US">
                <a:latin typeface="Courier New" pitchFamily="49" charset="0"/>
              </a:rPr>
              <a:t>ServletConfig</a:t>
            </a:r>
            <a:r>
              <a:rPr lang="en-US" altLang="en-US"/>
              <a:t> object of </a:t>
            </a:r>
            <a:r>
              <a:rPr lang="en-US" altLang="en-US">
                <a:latin typeface="Courier New" pitchFamily="49" charset="0"/>
              </a:rPr>
              <a:t>init()</a:t>
            </a:r>
            <a:r>
              <a:rPr lang="en-US" altLang="en-US"/>
              <a:t> can be used to find the initialization parameters that are associated with the servlet. It uses the </a:t>
            </a:r>
            <a:r>
              <a:rPr lang="en-US" altLang="en-US">
                <a:latin typeface="Courier New" pitchFamily="49" charset="0"/>
              </a:rPr>
              <a:t>getInitParameter()</a:t>
            </a:r>
            <a:r>
              <a:rPr lang="en-US" altLang="en-US"/>
              <a:t> method to retrieve the name of the initialization parameter. Note that you must call </a:t>
            </a:r>
            <a:r>
              <a:rPr lang="en-US" altLang="en-US">
                <a:latin typeface="Courier New" pitchFamily="49" charset="0"/>
              </a:rPr>
              <a:t>super.init()</a:t>
            </a:r>
            <a:r>
              <a:rPr lang="en-US" altLang="en-US"/>
              <a:t> in the </a:t>
            </a:r>
            <a:r>
              <a:rPr lang="en-US" altLang="en-US">
                <a:latin typeface="Courier New" pitchFamily="49" charset="0"/>
              </a:rPr>
              <a:t>init()</a:t>
            </a:r>
            <a:r>
              <a:rPr lang="en-US" altLang="en-US"/>
              <a:t> method if you use the </a:t>
            </a:r>
            <a:r>
              <a:rPr lang="en-US" altLang="en-US">
                <a:latin typeface="Courier New" pitchFamily="49" charset="0"/>
              </a:rPr>
              <a:t>ServletConfig</a:t>
            </a:r>
            <a:r>
              <a:rPr lang="en-US" altLang="en-US"/>
              <a:t> object, because the </a:t>
            </a:r>
            <a:r>
              <a:rPr lang="en-US" altLang="en-US">
                <a:latin typeface="Courier New" pitchFamily="49" charset="0"/>
              </a:rPr>
              <a:t>ServletConfig</a:t>
            </a:r>
            <a:r>
              <a:rPr lang="en-US" altLang="en-US"/>
              <a:t> object can be used elsewhere in the servlet. For instance:</a:t>
            </a:r>
          </a:p>
          <a:p>
            <a:pPr lvl="4"/>
            <a:r>
              <a:rPr lang="en-US" altLang="en-US"/>
              <a:t>public void init(ServletConfig config) throws ServletException</a:t>
            </a:r>
          </a:p>
          <a:p>
            <a:pPr lvl="4"/>
            <a:r>
              <a:rPr lang="en-US" altLang="en-US"/>
              <a:t>  { super.init(config);</a:t>
            </a:r>
          </a:p>
          <a:p>
            <a:pPr lvl="4"/>
            <a:r>
              <a:rPr lang="en-US" altLang="en-US"/>
              <a:t>    ... // your initialization here  }</a:t>
            </a:r>
          </a:p>
          <a:p>
            <a:pPr lvl="1"/>
            <a:r>
              <a:rPr lang="en-US" altLang="en-US"/>
              <a:t>In a Java EE Web application, an initialization parameter is defined in the </a:t>
            </a:r>
            <a:r>
              <a:rPr lang="en-US" altLang="en-US">
                <a:latin typeface="Courier New" pitchFamily="49" charset="0"/>
              </a:rPr>
              <a:t>web</a:t>
            </a:r>
            <a:r>
              <a:rPr lang="en-US" altLang="en-US"/>
              <a:t>.</a:t>
            </a:r>
            <a:r>
              <a:rPr lang="en-US" altLang="en-US">
                <a:latin typeface="Courier New" pitchFamily="49" charset="0"/>
              </a:rPr>
              <a:t>xml</a:t>
            </a:r>
            <a:r>
              <a:rPr lang="en-US" altLang="en-US"/>
              <a:t> file as follows:</a:t>
            </a:r>
          </a:p>
          <a:p>
            <a:pPr lvl="4"/>
            <a:r>
              <a:rPr lang="en-US" altLang="en-US"/>
              <a:t>&lt;init-param&gt;</a:t>
            </a:r>
          </a:p>
          <a:p>
            <a:pPr lvl="4"/>
            <a:r>
              <a:rPr lang="en-US" altLang="en-US"/>
              <a:t>   &lt;param-name&gt;message&lt;/param-name&gt;</a:t>
            </a:r>
          </a:p>
          <a:p>
            <a:pPr lvl="4"/>
            <a:r>
              <a:rPr lang="en-US" altLang="en-US"/>
              <a:t>   &lt;param-value&gt;Hello From Init Parameter&lt;/param-value&gt;</a:t>
            </a:r>
          </a:p>
          <a:p>
            <a:pPr lvl="4"/>
            <a:r>
              <a:rPr lang="en-US" altLang="en-US"/>
              <a:t>&lt;/init-param&gt;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a:t>Click to edit Master title style </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fontAlgn="base">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fontAlgn="base">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fontAlgn="base">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28600" y="268288"/>
            <a:ext cx="8686800" cy="6400800"/>
          </a:xfrm>
          <a:prstGeom prst="rect">
            <a:avLst/>
          </a:prstGeom>
          <a:solidFill>
            <a:schemeClr val="bg1"/>
          </a:solidFill>
          <a:ln w="76200" cmpd="tri">
            <a:solidFill>
              <a:srgbClr val="4B78B5"/>
            </a:solidFill>
            <a:miter lim="800000"/>
            <a:headEnd/>
            <a:tailEnd/>
          </a:ln>
        </p:spPr>
        <p:txBody>
          <a:bodyPr wrap="none" anchor="ctr"/>
          <a:lstStyle/>
          <a:p>
            <a:endParaRPr lang="en-US"/>
          </a:p>
          <a:p>
            <a:endParaRPr lang="en-US"/>
          </a:p>
          <a:p>
            <a:endParaRPr lang="en-US"/>
          </a:p>
          <a:p>
            <a:endParaRPr lang="en-US"/>
          </a:p>
          <a:p>
            <a:endParaRPr lang="en-US"/>
          </a:p>
          <a:p>
            <a:endParaRPr lang="en-US"/>
          </a:p>
          <a:p>
            <a:endParaRPr lang="en-US"/>
          </a:p>
          <a:p>
            <a:endParaRPr lang="en-US"/>
          </a:p>
          <a:p>
            <a:endParaRPr lang="en-US" sz="2000"/>
          </a:p>
          <a:p>
            <a:endParaRPr lang="en-US" sz="2000"/>
          </a:p>
          <a:p>
            <a:endParaRPr lang="en-US" sz="2000"/>
          </a:p>
          <a:p>
            <a:endParaRPr lang="en-US" sz="2000"/>
          </a:p>
          <a:p>
            <a:endParaRPr lang="en-US" sz="2000"/>
          </a:p>
        </p:txBody>
      </p:sp>
      <p:sp>
        <p:nvSpPr>
          <p:cNvPr id="6147" name="Rectangle 2"/>
          <p:cNvSpPr>
            <a:spLocks noGrp="1" noChangeArrowheads="1"/>
          </p:cNvSpPr>
          <p:nvPr>
            <p:ph type="ctrTitle"/>
          </p:nvPr>
        </p:nvSpPr>
        <p:spPr>
          <a:xfrm>
            <a:off x="821432" y="2216696"/>
            <a:ext cx="7278960" cy="1593304"/>
          </a:xfrm>
        </p:spPr>
        <p:txBody>
          <a:bodyPr/>
          <a:lstStyle/>
          <a:p>
            <a:pPr eaLnBrk="1" hangingPunct="1"/>
            <a:r>
              <a:rPr lang="en-US" sz="6000" b="0" dirty="0" err="1"/>
              <a:t>Servlets</a:t>
            </a:r>
            <a:endParaRPr lang="en-US" sz="6000" b="0" baseline="100000" dirty="0">
              <a:solidFill>
                <a:srgbClr val="FF0000"/>
              </a:solidFill>
            </a:endParaRPr>
          </a:p>
        </p:txBody>
      </p:sp>
      <p:pic>
        <p:nvPicPr>
          <p:cNvPr id="7" name="Picture 5" descr="C:\Softwares\j2sdkee1.3.1\images\duke-suitcase.gif"/>
          <p:cNvPicPr>
            <a:picLocks noChangeAspect="1" noChangeArrowheads="1"/>
          </p:cNvPicPr>
          <p:nvPr/>
        </p:nvPicPr>
        <p:blipFill>
          <a:blip r:embed="rId3" cstate="print"/>
          <a:srcRect/>
          <a:stretch>
            <a:fillRect/>
          </a:stretch>
        </p:blipFill>
        <p:spPr bwMode="auto">
          <a:xfrm>
            <a:off x="6975337" y="4653483"/>
            <a:ext cx="1629111" cy="1727845"/>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a:t>
            </a:r>
            <a:r>
              <a:rPr lang="en-US" altLang="en-US" dirty="0"/>
              <a:t>  API</a:t>
            </a:r>
          </a:p>
        </p:txBody>
      </p:sp>
      <p:sp>
        <p:nvSpPr>
          <p:cNvPr id="15" name="Rectangle 5"/>
          <p:cNvSpPr txBox="1">
            <a:spLocks noChangeArrowheads="1"/>
          </p:cNvSpPr>
          <p:nvPr/>
        </p:nvSpPr>
        <p:spPr bwMode="gray">
          <a:xfrm>
            <a:off x="609600" y="1447800"/>
            <a:ext cx="7918450" cy="4047518"/>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algn="l">
              <a:lnSpc>
                <a:spcPct val="120000"/>
              </a:lnSpc>
              <a:buFont typeface="Monotype Sorts" pitchFamily="2" charset="2"/>
              <a:buNone/>
            </a:pPr>
            <a:r>
              <a:rPr lang="en-US" sz="2400" b="0" u="sng" dirty="0" err="1">
                <a:solidFill>
                  <a:srgbClr val="FF0000"/>
                </a:solidFill>
              </a:rPr>
              <a:t>Servlet</a:t>
            </a:r>
            <a:r>
              <a:rPr lang="en-US" sz="2400" b="0" u="sng" dirty="0">
                <a:solidFill>
                  <a:srgbClr val="FF0000"/>
                </a:solidFill>
              </a:rPr>
              <a:t>  interface</a:t>
            </a:r>
          </a:p>
          <a:p>
            <a:pPr algn="l">
              <a:lnSpc>
                <a:spcPct val="120000"/>
              </a:lnSpc>
              <a:buFont typeface="Monotype Sorts" pitchFamily="2" charset="2"/>
              <a:buNone/>
            </a:pPr>
            <a:endParaRPr lang="en-US" sz="2400" b="0" u="sng" dirty="0">
              <a:solidFill>
                <a:srgbClr val="993300"/>
              </a:solidFill>
            </a:endParaRPr>
          </a:p>
          <a:p>
            <a:pPr algn="l">
              <a:lnSpc>
                <a:spcPct val="120000"/>
              </a:lnSpc>
              <a:buFont typeface="Monotype Sorts" pitchFamily="2" charset="2"/>
              <a:buNone/>
            </a:pPr>
            <a:r>
              <a:rPr lang="en-US" sz="2400" b="0" dirty="0">
                <a:solidFill>
                  <a:srgbClr val="FF0000"/>
                </a:solidFill>
              </a:rPr>
              <a:t> </a:t>
            </a:r>
            <a:r>
              <a:rPr lang="en-US" sz="2400" b="0" dirty="0"/>
              <a:t>All </a:t>
            </a:r>
            <a:r>
              <a:rPr lang="en-US" sz="2400" b="0" dirty="0" err="1"/>
              <a:t>servlets</a:t>
            </a:r>
            <a:r>
              <a:rPr lang="en-US" sz="2400" b="0" dirty="0"/>
              <a:t> must implement this interface</a:t>
            </a:r>
          </a:p>
          <a:p>
            <a:pPr algn="l">
              <a:lnSpc>
                <a:spcPct val="120000"/>
              </a:lnSpc>
              <a:buFont typeface="Monotype Sorts" pitchFamily="2" charset="2"/>
              <a:buNone/>
            </a:pPr>
            <a:r>
              <a:rPr lang="en-US" sz="2400" b="0" dirty="0">
                <a:solidFill>
                  <a:srgbClr val="FF0000"/>
                </a:solidFill>
              </a:rPr>
              <a:t>  </a:t>
            </a:r>
            <a:r>
              <a:rPr lang="en-US" sz="2400" b="0" u="sng" dirty="0">
                <a:solidFill>
                  <a:srgbClr val="993300"/>
                </a:solidFill>
              </a:rPr>
              <a:t>methods</a:t>
            </a:r>
          </a:p>
          <a:p>
            <a:pPr algn="l">
              <a:lnSpc>
                <a:spcPct val="120000"/>
              </a:lnSpc>
              <a:buFont typeface="Monotype Sorts" pitchFamily="2" charset="2"/>
              <a:buNone/>
            </a:pPr>
            <a:r>
              <a:rPr lang="en-US" sz="2400" b="0" dirty="0">
                <a:solidFill>
                  <a:srgbClr val="993300"/>
                </a:solidFill>
              </a:rPr>
              <a:t>    </a:t>
            </a:r>
            <a:r>
              <a:rPr lang="en-US" sz="2400" b="0" dirty="0">
                <a:solidFill>
                  <a:srgbClr val="0000FF"/>
                </a:solidFill>
              </a:rPr>
              <a:t>void init( </a:t>
            </a:r>
            <a:r>
              <a:rPr lang="en-US" sz="2400" b="0" dirty="0" err="1">
                <a:solidFill>
                  <a:srgbClr val="0000FF"/>
                </a:solidFill>
              </a:rPr>
              <a:t>ServletConfig</a:t>
            </a:r>
            <a:r>
              <a:rPr lang="en-US" sz="2400" b="0" dirty="0">
                <a:solidFill>
                  <a:srgbClr val="0000FF"/>
                </a:solidFill>
              </a:rPr>
              <a:t> )</a:t>
            </a:r>
          </a:p>
          <a:p>
            <a:pPr algn="l">
              <a:lnSpc>
                <a:spcPct val="120000"/>
              </a:lnSpc>
              <a:buFont typeface="Monotype Sorts" pitchFamily="2" charset="2"/>
              <a:buNone/>
            </a:pPr>
            <a:r>
              <a:rPr lang="en-US" sz="2400" b="0" dirty="0">
                <a:solidFill>
                  <a:srgbClr val="0000FF"/>
                </a:solidFill>
              </a:rPr>
              <a:t>    void destroy( ) </a:t>
            </a:r>
          </a:p>
          <a:p>
            <a:pPr algn="l">
              <a:lnSpc>
                <a:spcPct val="120000"/>
              </a:lnSpc>
              <a:buFont typeface="Monotype Sorts" pitchFamily="2" charset="2"/>
              <a:buNone/>
            </a:pPr>
            <a:r>
              <a:rPr lang="en-US" sz="2400" b="0" dirty="0">
                <a:solidFill>
                  <a:srgbClr val="0000FF"/>
                </a:solidFill>
              </a:rPr>
              <a:t>    void service ( </a:t>
            </a:r>
            <a:r>
              <a:rPr lang="en-US" sz="2400" b="0" dirty="0" err="1">
                <a:solidFill>
                  <a:srgbClr val="0000FF"/>
                </a:solidFill>
              </a:rPr>
              <a:t>ServletRequest</a:t>
            </a:r>
            <a:r>
              <a:rPr lang="en-US" sz="2400" b="0" dirty="0">
                <a:solidFill>
                  <a:srgbClr val="0000FF"/>
                </a:solidFill>
              </a:rPr>
              <a:t> , </a:t>
            </a:r>
            <a:r>
              <a:rPr lang="en-US" sz="2400" b="0" dirty="0" err="1">
                <a:solidFill>
                  <a:srgbClr val="0000FF"/>
                </a:solidFill>
              </a:rPr>
              <a:t>ServletResponse</a:t>
            </a:r>
            <a:r>
              <a:rPr lang="en-US" sz="2400" b="0" dirty="0">
                <a:solidFill>
                  <a:srgbClr val="0000FF"/>
                </a:solidFill>
              </a:rPr>
              <a:t> )</a:t>
            </a:r>
            <a:endParaRPr lang="en-US" sz="2400" b="0" u="sng" dirty="0">
              <a:solidFill>
                <a:srgbClr val="0000FF"/>
              </a:solidFill>
            </a:endParaRPr>
          </a:p>
          <a:p>
            <a:pPr algn="l">
              <a:lnSpc>
                <a:spcPct val="120000"/>
              </a:lnSpc>
              <a:buFont typeface="Monotype Sorts" pitchFamily="2" charset="2"/>
              <a:buNone/>
            </a:pPr>
            <a:r>
              <a:rPr lang="en-US" sz="2400" b="0" dirty="0">
                <a:solidFill>
                  <a:srgbClr val="0000FF"/>
                </a:solidFill>
              </a:rPr>
              <a:t>    String </a:t>
            </a:r>
            <a:r>
              <a:rPr lang="en-US" sz="2400" b="0" dirty="0" err="1">
                <a:solidFill>
                  <a:srgbClr val="0000FF"/>
                </a:solidFill>
              </a:rPr>
              <a:t>getServletInfo</a:t>
            </a:r>
            <a:r>
              <a:rPr lang="en-US" sz="2400" b="0" dirty="0">
                <a:solidFill>
                  <a:srgbClr val="0000FF"/>
                </a:solidFill>
              </a:rPr>
              <a:t> ( ) </a:t>
            </a:r>
            <a:endParaRPr lang="en-US" altLang="en-US" sz="2200" b="0" kern="0" dirty="0">
              <a:solidFill>
                <a:srgbClr val="0000FF"/>
              </a:solidFill>
              <a:latin typeface="+mn-l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a:t>
            </a:r>
            <a:r>
              <a:rPr lang="en-US" altLang="en-US" dirty="0"/>
              <a:t>  API </a:t>
            </a:r>
          </a:p>
        </p:txBody>
      </p:sp>
      <p:sp>
        <p:nvSpPr>
          <p:cNvPr id="15" name="Rectangle 5"/>
          <p:cNvSpPr txBox="1">
            <a:spLocks noChangeArrowheads="1"/>
          </p:cNvSpPr>
          <p:nvPr/>
        </p:nvSpPr>
        <p:spPr bwMode="gray">
          <a:xfrm>
            <a:off x="609600" y="1447800"/>
            <a:ext cx="7918450" cy="4777718"/>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algn="l">
              <a:lnSpc>
                <a:spcPct val="120000"/>
              </a:lnSpc>
              <a:buFont typeface="Monotype Sorts" pitchFamily="2" charset="2"/>
              <a:buNone/>
            </a:pPr>
            <a:r>
              <a:rPr lang="en-US" sz="2400" b="0" u="sng" dirty="0" err="1">
                <a:solidFill>
                  <a:srgbClr val="FF0000"/>
                </a:solidFill>
              </a:rPr>
              <a:t>ServletConfig</a:t>
            </a:r>
            <a:r>
              <a:rPr lang="en-US" sz="2400" b="0" u="sng" dirty="0">
                <a:solidFill>
                  <a:srgbClr val="FF0000"/>
                </a:solidFill>
              </a:rPr>
              <a:t>  interface</a:t>
            </a:r>
          </a:p>
          <a:p>
            <a:pPr algn="l">
              <a:lnSpc>
                <a:spcPct val="120000"/>
              </a:lnSpc>
              <a:buFont typeface="Monotype Sorts" pitchFamily="2" charset="2"/>
              <a:buNone/>
            </a:pPr>
            <a:r>
              <a:rPr lang="en-US" sz="2400" b="0" dirty="0">
                <a:solidFill>
                  <a:srgbClr val="FF0000"/>
                </a:solidFill>
              </a:rPr>
              <a:t> </a:t>
            </a:r>
            <a:r>
              <a:rPr lang="en-US" sz="2400" b="0" dirty="0"/>
              <a:t>this interface is implemented by the server</a:t>
            </a:r>
          </a:p>
          <a:p>
            <a:pPr algn="l">
              <a:lnSpc>
                <a:spcPct val="120000"/>
              </a:lnSpc>
              <a:buFont typeface="Monotype Sorts" pitchFamily="2" charset="2"/>
              <a:buNone/>
            </a:pPr>
            <a:r>
              <a:rPr lang="en-US" sz="2400" b="0" dirty="0">
                <a:solidFill>
                  <a:srgbClr val="FF0000"/>
                </a:solidFill>
              </a:rPr>
              <a:t>  </a:t>
            </a:r>
            <a:r>
              <a:rPr lang="en-US" sz="2400" b="0" u="sng" dirty="0">
                <a:solidFill>
                  <a:srgbClr val="993300"/>
                </a:solidFill>
              </a:rPr>
              <a:t>methods</a:t>
            </a:r>
          </a:p>
          <a:p>
            <a:pPr algn="l">
              <a:lnSpc>
                <a:spcPct val="110000"/>
              </a:lnSpc>
              <a:buFont typeface="Monotype Sorts" pitchFamily="2" charset="2"/>
              <a:buNone/>
            </a:pPr>
            <a:endParaRPr lang="en-US" sz="2000" dirty="0">
              <a:solidFill>
                <a:srgbClr val="993300"/>
              </a:solidFill>
            </a:endParaRPr>
          </a:p>
          <a:p>
            <a:pPr algn="l">
              <a:lnSpc>
                <a:spcPct val="110000"/>
              </a:lnSpc>
              <a:buFont typeface="Monotype Sorts" pitchFamily="2" charset="2"/>
              <a:buNone/>
            </a:pPr>
            <a:r>
              <a:rPr lang="en-US" sz="2000" dirty="0">
                <a:solidFill>
                  <a:srgbClr val="993300"/>
                </a:solidFill>
              </a:rPr>
              <a:t>     </a:t>
            </a:r>
            <a:r>
              <a:rPr lang="en-US" sz="2000" b="0" dirty="0" err="1">
                <a:solidFill>
                  <a:srgbClr val="0000FF"/>
                </a:solidFill>
              </a:rPr>
              <a:t>ServletContext</a:t>
            </a:r>
            <a:r>
              <a:rPr lang="en-US" sz="2000" b="0" dirty="0">
                <a:solidFill>
                  <a:srgbClr val="0000FF"/>
                </a:solidFill>
              </a:rPr>
              <a:t>  </a:t>
            </a:r>
            <a:r>
              <a:rPr lang="en-US" sz="2000" b="0" dirty="0" err="1">
                <a:solidFill>
                  <a:srgbClr val="0000FF"/>
                </a:solidFill>
              </a:rPr>
              <a:t>getServletContext</a:t>
            </a:r>
            <a:r>
              <a:rPr lang="en-US" sz="2000" b="0" dirty="0">
                <a:solidFill>
                  <a:srgbClr val="0000FF"/>
                </a:solidFill>
              </a:rPr>
              <a:t> ( )</a:t>
            </a:r>
          </a:p>
          <a:p>
            <a:pPr algn="l">
              <a:lnSpc>
                <a:spcPct val="110000"/>
              </a:lnSpc>
              <a:buFont typeface="Monotype Sorts" pitchFamily="2" charset="2"/>
              <a:buNone/>
            </a:pPr>
            <a:endParaRPr lang="en-US" sz="2000" b="0" dirty="0">
              <a:solidFill>
                <a:srgbClr val="0000FF"/>
              </a:solidFill>
            </a:endParaRPr>
          </a:p>
          <a:p>
            <a:pPr algn="l">
              <a:lnSpc>
                <a:spcPct val="110000"/>
              </a:lnSpc>
              <a:buFont typeface="Monotype Sorts" pitchFamily="2" charset="2"/>
              <a:buNone/>
            </a:pPr>
            <a:r>
              <a:rPr lang="en-US" sz="2000" b="0" dirty="0">
                <a:solidFill>
                  <a:srgbClr val="0000FF"/>
                </a:solidFill>
              </a:rPr>
              <a:t>     String </a:t>
            </a:r>
            <a:r>
              <a:rPr lang="en-US" sz="2000" b="0" dirty="0" err="1">
                <a:solidFill>
                  <a:srgbClr val="0000FF"/>
                </a:solidFill>
              </a:rPr>
              <a:t>getInitParameter</a:t>
            </a:r>
            <a:r>
              <a:rPr lang="en-US" sz="2000" b="0" dirty="0">
                <a:solidFill>
                  <a:srgbClr val="0000FF"/>
                </a:solidFill>
              </a:rPr>
              <a:t> ( String  ) </a:t>
            </a:r>
          </a:p>
          <a:p>
            <a:pPr algn="l">
              <a:lnSpc>
                <a:spcPct val="110000"/>
              </a:lnSpc>
              <a:buFont typeface="Monotype Sorts" pitchFamily="2" charset="2"/>
              <a:buNone/>
            </a:pPr>
            <a:endParaRPr lang="en-US" sz="2000" b="0" dirty="0">
              <a:solidFill>
                <a:srgbClr val="0000FF"/>
              </a:solidFill>
            </a:endParaRPr>
          </a:p>
          <a:p>
            <a:pPr algn="l">
              <a:lnSpc>
                <a:spcPct val="110000"/>
              </a:lnSpc>
              <a:buFont typeface="Monotype Sorts" pitchFamily="2" charset="2"/>
              <a:buNone/>
            </a:pPr>
            <a:r>
              <a:rPr lang="en-US" sz="2000" b="0" dirty="0">
                <a:solidFill>
                  <a:srgbClr val="0000FF"/>
                </a:solidFill>
              </a:rPr>
              <a:t>     Enumeration </a:t>
            </a:r>
            <a:r>
              <a:rPr lang="en-US" sz="2000" b="0" dirty="0" err="1">
                <a:solidFill>
                  <a:srgbClr val="0000FF"/>
                </a:solidFill>
              </a:rPr>
              <a:t>getInitParameternames</a:t>
            </a:r>
            <a:r>
              <a:rPr lang="en-US" sz="2000" b="0" dirty="0">
                <a:solidFill>
                  <a:srgbClr val="0000FF"/>
                </a:solidFill>
              </a:rPr>
              <a:t> ( ) </a:t>
            </a:r>
          </a:p>
          <a:p>
            <a:pPr algn="l">
              <a:lnSpc>
                <a:spcPct val="110000"/>
              </a:lnSpc>
              <a:buFont typeface="Monotype Sorts" pitchFamily="2" charset="2"/>
              <a:buNone/>
            </a:pPr>
            <a:r>
              <a:rPr lang="en-US" sz="2000" b="0" dirty="0">
                <a:solidFill>
                  <a:srgbClr val="0000FF"/>
                </a:solidFill>
              </a:rPr>
              <a:t>    </a:t>
            </a:r>
            <a:endParaRPr lang="en-US" sz="2000" b="0" u="sng" dirty="0">
              <a:solidFill>
                <a:srgbClr val="0000FF"/>
              </a:solidFill>
            </a:endParaRPr>
          </a:p>
          <a:p>
            <a:pPr algn="l">
              <a:lnSpc>
                <a:spcPct val="120000"/>
              </a:lnSpc>
              <a:buFont typeface="Monotype Sorts" pitchFamily="2" charset="2"/>
              <a:buNone/>
            </a:pPr>
            <a:endParaRPr lang="en-US" altLang="en-US" sz="2200" b="0" kern="0" dirty="0">
              <a:solidFill>
                <a:srgbClr val="0000FF"/>
              </a:solidFill>
              <a:latin typeface="+mn-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a:t>
            </a:r>
            <a:r>
              <a:rPr lang="en-US" altLang="en-US" dirty="0"/>
              <a:t>  API</a:t>
            </a:r>
          </a:p>
        </p:txBody>
      </p:sp>
      <p:sp>
        <p:nvSpPr>
          <p:cNvPr id="15" name="Rectangle 5"/>
          <p:cNvSpPr txBox="1">
            <a:spLocks noChangeArrowheads="1"/>
          </p:cNvSpPr>
          <p:nvPr/>
        </p:nvSpPr>
        <p:spPr bwMode="gray">
          <a:xfrm>
            <a:off x="609600" y="1447800"/>
            <a:ext cx="7918450" cy="4703852"/>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algn="l">
              <a:lnSpc>
                <a:spcPct val="120000"/>
              </a:lnSpc>
              <a:buFont typeface="Monotype Sorts" pitchFamily="2" charset="2"/>
              <a:buNone/>
            </a:pPr>
            <a:r>
              <a:rPr lang="en-US" sz="2400" b="0" u="sng" dirty="0" err="1">
                <a:solidFill>
                  <a:srgbClr val="FF0000"/>
                </a:solidFill>
              </a:rPr>
              <a:t>ServletRequest</a:t>
            </a:r>
            <a:r>
              <a:rPr lang="en-US" sz="2400" b="0" u="sng" dirty="0">
                <a:solidFill>
                  <a:srgbClr val="FF0000"/>
                </a:solidFill>
              </a:rPr>
              <a:t>  interface</a:t>
            </a:r>
          </a:p>
          <a:p>
            <a:pPr algn="l">
              <a:lnSpc>
                <a:spcPct val="120000"/>
              </a:lnSpc>
              <a:buFont typeface="Monotype Sorts" pitchFamily="2" charset="2"/>
              <a:buNone/>
            </a:pPr>
            <a:r>
              <a:rPr lang="en-US" sz="2400" b="0" dirty="0">
                <a:solidFill>
                  <a:srgbClr val="FF0000"/>
                </a:solidFill>
              </a:rPr>
              <a:t> </a:t>
            </a:r>
            <a:r>
              <a:rPr lang="en-US" sz="2400" b="0" dirty="0"/>
              <a:t>this interface is implemented by the server</a:t>
            </a:r>
          </a:p>
          <a:p>
            <a:pPr algn="l">
              <a:lnSpc>
                <a:spcPct val="120000"/>
              </a:lnSpc>
              <a:buFont typeface="Monotype Sorts" pitchFamily="2" charset="2"/>
              <a:buNone/>
            </a:pPr>
            <a:r>
              <a:rPr lang="en-US" sz="2400" b="0" dirty="0">
                <a:solidFill>
                  <a:srgbClr val="FF0000"/>
                </a:solidFill>
              </a:rPr>
              <a:t>  </a:t>
            </a:r>
            <a:r>
              <a:rPr lang="en-US" sz="2400" b="0" u="sng" dirty="0">
                <a:solidFill>
                  <a:srgbClr val="993300"/>
                </a:solidFill>
              </a:rPr>
              <a:t>methods</a:t>
            </a:r>
          </a:p>
          <a:p>
            <a:pPr algn="l">
              <a:lnSpc>
                <a:spcPct val="110000"/>
              </a:lnSpc>
              <a:buFont typeface="Monotype Sorts" pitchFamily="2" charset="2"/>
              <a:buNone/>
            </a:pPr>
            <a:endParaRPr lang="en-US" sz="2000" dirty="0">
              <a:solidFill>
                <a:srgbClr val="008080"/>
              </a:solidFill>
            </a:endParaRPr>
          </a:p>
          <a:p>
            <a:pPr algn="l">
              <a:lnSpc>
                <a:spcPct val="110000"/>
              </a:lnSpc>
              <a:buFont typeface="Monotype Sorts" pitchFamily="2" charset="2"/>
              <a:buNone/>
            </a:pPr>
            <a:r>
              <a:rPr lang="en-US" sz="2000" b="0" dirty="0">
                <a:solidFill>
                  <a:srgbClr val="0000FF"/>
                </a:solidFill>
              </a:rPr>
              <a:t>     </a:t>
            </a:r>
            <a:r>
              <a:rPr lang="en-US" sz="2000" b="0" dirty="0" err="1">
                <a:solidFill>
                  <a:srgbClr val="0000FF"/>
                </a:solidFill>
              </a:rPr>
              <a:t>ServletInputStream</a:t>
            </a:r>
            <a:r>
              <a:rPr lang="en-US" sz="2000" b="0" dirty="0">
                <a:solidFill>
                  <a:srgbClr val="0000FF"/>
                </a:solidFill>
              </a:rPr>
              <a:t>  </a:t>
            </a:r>
            <a:r>
              <a:rPr lang="en-US" sz="2000" b="0" dirty="0" err="1">
                <a:solidFill>
                  <a:srgbClr val="0000FF"/>
                </a:solidFill>
              </a:rPr>
              <a:t>getInputStream</a:t>
            </a:r>
            <a:r>
              <a:rPr lang="en-US" sz="2000" b="0" dirty="0">
                <a:solidFill>
                  <a:srgbClr val="0000FF"/>
                </a:solidFill>
              </a:rPr>
              <a:t> ( )</a:t>
            </a:r>
          </a:p>
          <a:p>
            <a:pPr algn="l">
              <a:lnSpc>
                <a:spcPct val="110000"/>
              </a:lnSpc>
              <a:buFont typeface="Monotype Sorts" pitchFamily="2" charset="2"/>
              <a:buNone/>
            </a:pPr>
            <a:endParaRPr lang="en-US" sz="2000" b="0" dirty="0">
              <a:solidFill>
                <a:srgbClr val="0000FF"/>
              </a:solidFill>
            </a:endParaRPr>
          </a:p>
          <a:p>
            <a:pPr algn="l">
              <a:lnSpc>
                <a:spcPct val="110000"/>
              </a:lnSpc>
              <a:buFont typeface="Monotype Sorts" pitchFamily="2" charset="2"/>
              <a:buNone/>
            </a:pPr>
            <a:r>
              <a:rPr lang="en-US" sz="2000" b="0" dirty="0">
                <a:solidFill>
                  <a:srgbClr val="0000FF"/>
                </a:solidFill>
              </a:rPr>
              <a:t>     String </a:t>
            </a:r>
            <a:r>
              <a:rPr lang="en-US" sz="2000" b="0" dirty="0" err="1">
                <a:solidFill>
                  <a:srgbClr val="0000FF"/>
                </a:solidFill>
              </a:rPr>
              <a:t>getParameter</a:t>
            </a:r>
            <a:r>
              <a:rPr lang="en-US" sz="2000" b="0" dirty="0">
                <a:solidFill>
                  <a:srgbClr val="0000FF"/>
                </a:solidFill>
              </a:rPr>
              <a:t> ( String  ) </a:t>
            </a:r>
          </a:p>
          <a:p>
            <a:pPr algn="l">
              <a:lnSpc>
                <a:spcPct val="110000"/>
              </a:lnSpc>
              <a:buFont typeface="Monotype Sorts" pitchFamily="2" charset="2"/>
              <a:buNone/>
            </a:pPr>
            <a:r>
              <a:rPr lang="en-US" sz="2000" b="0" dirty="0">
                <a:solidFill>
                  <a:srgbClr val="0000FF"/>
                </a:solidFill>
              </a:rPr>
              <a:t>     </a:t>
            </a:r>
          </a:p>
          <a:p>
            <a:pPr algn="l">
              <a:lnSpc>
                <a:spcPct val="110000"/>
              </a:lnSpc>
              <a:buFont typeface="Monotype Sorts" pitchFamily="2" charset="2"/>
              <a:buNone/>
            </a:pPr>
            <a:r>
              <a:rPr lang="en-US" sz="2000" b="0" dirty="0">
                <a:solidFill>
                  <a:srgbClr val="0000FF"/>
                </a:solidFill>
              </a:rPr>
              <a:t>     Enumeration </a:t>
            </a:r>
            <a:r>
              <a:rPr lang="en-US" sz="2000" b="0" dirty="0" err="1">
                <a:solidFill>
                  <a:srgbClr val="0000FF"/>
                </a:solidFill>
              </a:rPr>
              <a:t>getParameternames</a:t>
            </a:r>
            <a:r>
              <a:rPr lang="en-US" sz="2000" b="0" dirty="0">
                <a:solidFill>
                  <a:srgbClr val="0000FF"/>
                </a:solidFill>
              </a:rPr>
              <a:t> ( )</a:t>
            </a:r>
          </a:p>
          <a:p>
            <a:pPr algn="l">
              <a:lnSpc>
                <a:spcPct val="110000"/>
              </a:lnSpc>
              <a:buFont typeface="Monotype Sorts" pitchFamily="2" charset="2"/>
              <a:buNone/>
            </a:pPr>
            <a:r>
              <a:rPr lang="en-US" sz="2000" b="0" dirty="0">
                <a:solidFill>
                  <a:srgbClr val="0000FF"/>
                </a:solidFill>
              </a:rPr>
              <a:t>   </a:t>
            </a:r>
          </a:p>
          <a:p>
            <a:pPr algn="l">
              <a:lnSpc>
                <a:spcPct val="110000"/>
              </a:lnSpc>
              <a:buFont typeface="Monotype Sorts" pitchFamily="2" charset="2"/>
              <a:buNone/>
            </a:pPr>
            <a:r>
              <a:rPr lang="en-US" sz="2000" b="0" dirty="0">
                <a:solidFill>
                  <a:srgbClr val="0000FF"/>
                </a:solidFill>
              </a:rPr>
              <a:t>     String [ ] </a:t>
            </a:r>
            <a:r>
              <a:rPr lang="en-US" sz="2000" b="0" dirty="0" err="1">
                <a:solidFill>
                  <a:srgbClr val="0000FF"/>
                </a:solidFill>
              </a:rPr>
              <a:t>getParameterValues</a:t>
            </a:r>
            <a:r>
              <a:rPr lang="en-US" sz="2000" b="0" dirty="0">
                <a:solidFill>
                  <a:srgbClr val="0000FF"/>
                </a:solidFill>
              </a:rPr>
              <a:t> ( String </a:t>
            </a:r>
            <a:r>
              <a:rPr lang="en-US" sz="2000" b="0" dirty="0" err="1">
                <a:solidFill>
                  <a:srgbClr val="0000FF"/>
                </a:solidFill>
              </a:rPr>
              <a:t>paramName</a:t>
            </a:r>
            <a:r>
              <a:rPr lang="en-US" sz="2000" b="0" dirty="0">
                <a:solidFill>
                  <a:srgbClr val="0000FF"/>
                </a:solidFill>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a:t>
            </a:r>
            <a:r>
              <a:rPr lang="en-US" altLang="en-US" dirty="0"/>
              <a:t>  API</a:t>
            </a:r>
          </a:p>
        </p:txBody>
      </p:sp>
      <p:sp>
        <p:nvSpPr>
          <p:cNvPr id="15" name="Rectangle 5"/>
          <p:cNvSpPr txBox="1">
            <a:spLocks noChangeArrowheads="1"/>
          </p:cNvSpPr>
          <p:nvPr/>
        </p:nvSpPr>
        <p:spPr bwMode="gray">
          <a:xfrm>
            <a:off x="609600" y="1447800"/>
            <a:ext cx="7918450" cy="4020588"/>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algn="l">
              <a:lnSpc>
                <a:spcPct val="120000"/>
              </a:lnSpc>
              <a:buFont typeface="Monotype Sorts" pitchFamily="2" charset="2"/>
              <a:buNone/>
            </a:pPr>
            <a:r>
              <a:rPr lang="en-US" sz="2400" b="0" u="sng" dirty="0" err="1">
                <a:solidFill>
                  <a:srgbClr val="FF0000"/>
                </a:solidFill>
              </a:rPr>
              <a:t>ServletResponse</a:t>
            </a:r>
            <a:r>
              <a:rPr lang="en-US" sz="2400" b="0" u="sng" dirty="0">
                <a:solidFill>
                  <a:srgbClr val="FF0000"/>
                </a:solidFill>
              </a:rPr>
              <a:t>  interface</a:t>
            </a:r>
          </a:p>
          <a:p>
            <a:pPr algn="l">
              <a:lnSpc>
                <a:spcPct val="120000"/>
              </a:lnSpc>
              <a:buFont typeface="Monotype Sorts" pitchFamily="2" charset="2"/>
              <a:buNone/>
            </a:pPr>
            <a:r>
              <a:rPr lang="en-US" sz="2400" b="0" dirty="0">
                <a:solidFill>
                  <a:srgbClr val="FF0000"/>
                </a:solidFill>
              </a:rPr>
              <a:t> </a:t>
            </a:r>
            <a:r>
              <a:rPr lang="en-US" sz="2400" b="0" dirty="0"/>
              <a:t>this interface is implemented by the server</a:t>
            </a:r>
          </a:p>
          <a:p>
            <a:pPr algn="l">
              <a:lnSpc>
                <a:spcPct val="120000"/>
              </a:lnSpc>
              <a:buFont typeface="Monotype Sorts" pitchFamily="2" charset="2"/>
              <a:buNone/>
            </a:pPr>
            <a:endParaRPr lang="en-US" sz="2400" b="0" dirty="0"/>
          </a:p>
          <a:p>
            <a:pPr algn="l">
              <a:lnSpc>
                <a:spcPct val="120000"/>
              </a:lnSpc>
              <a:buFont typeface="Monotype Sorts" pitchFamily="2" charset="2"/>
              <a:buNone/>
            </a:pPr>
            <a:r>
              <a:rPr lang="en-US" sz="2400" b="0" dirty="0">
                <a:solidFill>
                  <a:srgbClr val="FF0000"/>
                </a:solidFill>
              </a:rPr>
              <a:t>  </a:t>
            </a:r>
            <a:r>
              <a:rPr lang="en-US" sz="2400" b="0" u="sng" dirty="0">
                <a:solidFill>
                  <a:srgbClr val="993300"/>
                </a:solidFill>
              </a:rPr>
              <a:t>methods</a:t>
            </a:r>
          </a:p>
          <a:p>
            <a:pPr algn="l">
              <a:lnSpc>
                <a:spcPct val="110000"/>
              </a:lnSpc>
              <a:buFont typeface="Monotype Sorts" pitchFamily="2" charset="2"/>
              <a:buNone/>
            </a:pPr>
            <a:endParaRPr lang="en-US" sz="2000" dirty="0">
              <a:solidFill>
                <a:srgbClr val="008080"/>
              </a:solidFill>
            </a:endParaRPr>
          </a:p>
          <a:p>
            <a:pPr algn="l">
              <a:lnSpc>
                <a:spcPct val="110000"/>
              </a:lnSpc>
              <a:buFont typeface="Monotype Sorts" pitchFamily="2" charset="2"/>
              <a:buNone/>
            </a:pPr>
            <a:r>
              <a:rPr lang="en-US" sz="2000" b="0" dirty="0">
                <a:solidFill>
                  <a:srgbClr val="0000FF"/>
                </a:solidFill>
              </a:rPr>
              <a:t>     </a:t>
            </a:r>
            <a:r>
              <a:rPr lang="en-US" sz="2000" b="0" dirty="0" err="1">
                <a:solidFill>
                  <a:srgbClr val="0000FF"/>
                </a:solidFill>
              </a:rPr>
              <a:t>ServletOutputStream</a:t>
            </a:r>
            <a:r>
              <a:rPr lang="en-US" sz="2000" b="0" dirty="0">
                <a:solidFill>
                  <a:srgbClr val="0000FF"/>
                </a:solidFill>
              </a:rPr>
              <a:t>  </a:t>
            </a:r>
            <a:r>
              <a:rPr lang="en-US" sz="2000" b="0" dirty="0" err="1">
                <a:solidFill>
                  <a:srgbClr val="0000FF"/>
                </a:solidFill>
              </a:rPr>
              <a:t>getOutputStream</a:t>
            </a:r>
            <a:r>
              <a:rPr lang="en-US" sz="2000" b="0" dirty="0">
                <a:solidFill>
                  <a:srgbClr val="0000FF"/>
                </a:solidFill>
              </a:rPr>
              <a:t> ( )</a:t>
            </a:r>
          </a:p>
          <a:p>
            <a:pPr algn="l">
              <a:lnSpc>
                <a:spcPct val="110000"/>
              </a:lnSpc>
              <a:buFont typeface="Monotype Sorts" pitchFamily="2" charset="2"/>
              <a:buNone/>
            </a:pPr>
            <a:endParaRPr lang="en-US" sz="2000" b="0" dirty="0">
              <a:solidFill>
                <a:srgbClr val="0000FF"/>
              </a:solidFill>
            </a:endParaRPr>
          </a:p>
          <a:p>
            <a:pPr algn="l">
              <a:lnSpc>
                <a:spcPct val="110000"/>
              </a:lnSpc>
              <a:buFont typeface="Monotype Sorts" pitchFamily="2" charset="2"/>
              <a:buNone/>
            </a:pPr>
            <a:r>
              <a:rPr lang="en-US" sz="2000" b="0" dirty="0">
                <a:solidFill>
                  <a:srgbClr val="0000FF"/>
                </a:solidFill>
              </a:rPr>
              <a:t>     </a:t>
            </a:r>
            <a:r>
              <a:rPr lang="en-US" sz="2000" b="0" dirty="0" err="1">
                <a:solidFill>
                  <a:srgbClr val="0000FF"/>
                </a:solidFill>
              </a:rPr>
              <a:t>PrintWriter</a:t>
            </a:r>
            <a:r>
              <a:rPr lang="en-US" sz="2000" b="0" dirty="0">
                <a:solidFill>
                  <a:srgbClr val="0000FF"/>
                </a:solidFill>
              </a:rPr>
              <a:t> </a:t>
            </a:r>
            <a:r>
              <a:rPr lang="en-US" sz="2000" b="0" dirty="0" err="1">
                <a:solidFill>
                  <a:srgbClr val="0000FF"/>
                </a:solidFill>
              </a:rPr>
              <a:t>getWriter</a:t>
            </a:r>
            <a:r>
              <a:rPr lang="en-US" sz="2000" b="0" dirty="0">
                <a:solidFill>
                  <a:srgbClr val="0000FF"/>
                </a:solidFill>
              </a:rPr>
              <a:t> ( ) </a:t>
            </a:r>
          </a:p>
          <a:p>
            <a:pPr algn="l">
              <a:lnSpc>
                <a:spcPct val="110000"/>
              </a:lnSpc>
              <a:buFont typeface="Monotype Sorts" pitchFamily="2" charset="2"/>
              <a:buNone/>
            </a:pPr>
            <a:r>
              <a:rPr lang="en-US" sz="2000" b="0" dirty="0">
                <a:solidFill>
                  <a:srgbClr val="0000FF"/>
                </a:solidFill>
              </a:rPr>
              <a:t>     </a:t>
            </a:r>
            <a:endParaRPr lang="en-US" sz="2000" u="sng" dirty="0">
              <a:solidFill>
                <a:srgbClr val="00808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Using the Request and Response APIs</a:t>
            </a:r>
          </a:p>
        </p:txBody>
      </p:sp>
      <p:sp>
        <p:nvSpPr>
          <p:cNvPr id="16387" name="Content Placeholder 2"/>
          <p:cNvSpPr>
            <a:spLocks noGrp="1"/>
          </p:cNvSpPr>
          <p:nvPr>
            <p:ph idx="1"/>
          </p:nvPr>
        </p:nvSpPr>
        <p:spPr>
          <a:xfrm>
            <a:off x="609600" y="1447800"/>
            <a:ext cx="7918450" cy="3343275"/>
          </a:xfrm>
        </p:spPr>
        <p:txBody>
          <a:bodyPr/>
          <a:lstStyle/>
          <a:p>
            <a:pPr eaLnBrk="1" hangingPunct="1"/>
            <a:r>
              <a:rPr lang="en-US"/>
              <a:t>The servlet (web) container creates a request and response object for each new request. The request and response objects are passed to the servlet’s </a:t>
            </a:r>
            <a:r>
              <a:rPr lang="en-US">
                <a:latin typeface="Courier New" pitchFamily="49" charset="0"/>
                <a:cs typeface="Courier New" pitchFamily="49" charset="0"/>
              </a:rPr>
              <a:t>service</a:t>
            </a:r>
            <a:r>
              <a:rPr lang="en-US"/>
              <a:t> method.</a:t>
            </a:r>
          </a:p>
          <a:p>
            <a:pPr lvl="1" eaLnBrk="1" hangingPunct="1"/>
            <a:r>
              <a:rPr lang="en-US"/>
              <a:t>The request object:</a:t>
            </a:r>
          </a:p>
          <a:p>
            <a:pPr lvl="2" eaLnBrk="1" hangingPunct="1"/>
            <a:r>
              <a:rPr lang="en-US"/>
              <a:t>Provides information about the request</a:t>
            </a:r>
          </a:p>
          <a:p>
            <a:pPr lvl="2" eaLnBrk="1" hangingPunct="1"/>
            <a:r>
              <a:rPr lang="en-US"/>
              <a:t>Allows the servlet to obtain user information and to pass data to other web components</a:t>
            </a:r>
          </a:p>
          <a:p>
            <a:pPr lvl="1" eaLnBrk="1" hangingPunct="1"/>
            <a:r>
              <a:rPr lang="en-US"/>
              <a:t>The response object provides the servlet with mechanisms to generate a response or an error code to the browser.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Request Object</a:t>
            </a:r>
          </a:p>
        </p:txBody>
      </p:sp>
      <p:graphicFrame>
        <p:nvGraphicFramePr>
          <p:cNvPr id="4" name="Group 471"/>
          <p:cNvGraphicFramePr>
            <a:graphicFrameLocks noGrp="1"/>
          </p:cNvGraphicFramePr>
          <p:nvPr/>
        </p:nvGraphicFramePr>
        <p:xfrm>
          <a:off x="1038225" y="1371600"/>
          <a:ext cx="7064375" cy="4730814"/>
        </p:xfrm>
        <a:graphic>
          <a:graphicData uri="http://schemas.openxmlformats.org/drawingml/2006/table">
            <a:tbl>
              <a:tblPr/>
              <a:tblGrid>
                <a:gridCol w="3533610">
                  <a:extLst>
                    <a:ext uri="{9D8B030D-6E8A-4147-A177-3AD203B41FA5}">
                      <a16:colId xmlns:a16="http://schemas.microsoft.com/office/drawing/2014/main" val="20000"/>
                    </a:ext>
                  </a:extLst>
                </a:gridCol>
                <a:gridCol w="3530765">
                  <a:extLst>
                    <a:ext uri="{9D8B030D-6E8A-4147-A177-3AD203B41FA5}">
                      <a16:colId xmlns:a16="http://schemas.microsoft.com/office/drawing/2014/main" val="20001"/>
                    </a:ext>
                  </a:extLst>
                </a:gridCol>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Generic Methods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Purpose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Courier New" pitchFamily="49" charset="0"/>
                          <a:cs typeface="Courier New" pitchFamily="49" charset="0"/>
                        </a:rPr>
                        <a:t>getParameter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form data elements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getAttribute</a:t>
                      </a:r>
                      <a:r>
                        <a:rPr kumimoji="0" lang="en-US" sz="1600" b="0" i="0" u="none" strike="noStrike" cap="none" normalizeH="0" baseline="0" dirty="0">
                          <a:ln>
                            <a:noFill/>
                          </a:ln>
                          <a:solidFill>
                            <a:schemeClr val="tx1"/>
                          </a:solidFill>
                          <a:effectLst/>
                          <a:latin typeface="Arial" pitchFamily="34" charset="0"/>
                        </a:rPr>
                        <a:t> and </a:t>
                      </a: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setAttribute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and sets attributes, which are used for passing data between components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getRequestDispatcher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a request dispatcher to transfer control to another component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Arial" pitchFamily="34" charset="0"/>
                        </a:rPr>
                        <a:t>HTTP-Specific Methods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Arial" pitchFamily="34" charset="0"/>
                        </a:rPr>
                        <a:t>Purpose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4"/>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getUserPrincipal</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The identity of the user, if authenticated</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5"/>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getCookies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a:t>
                      </a:r>
                      <a:r>
                        <a:rPr lang="en-US" sz="1600" kern="1200" dirty="0">
                          <a:solidFill>
                            <a:schemeClr val="tx1"/>
                          </a:solidFill>
                          <a:latin typeface="+mn-lt"/>
                          <a:ea typeface="+mn-ea"/>
                          <a:cs typeface="+mn-cs"/>
                        </a:rPr>
                        <a:t>the identity of the user, if authenticated</a:t>
                      </a:r>
                      <a:endParaRPr kumimoji="0" lang="en-US" sz="1600" b="0" i="0" u="none" strike="noStrike" cap="none" normalizeH="0" baseline="0" dirty="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6"/>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getSession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client session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Response Object</a:t>
            </a:r>
          </a:p>
        </p:txBody>
      </p:sp>
      <p:graphicFrame>
        <p:nvGraphicFramePr>
          <p:cNvPr id="4" name="Group 471"/>
          <p:cNvGraphicFramePr>
            <a:graphicFrameLocks noGrp="1"/>
          </p:cNvGraphicFramePr>
          <p:nvPr/>
        </p:nvGraphicFramePr>
        <p:xfrm>
          <a:off x="1038225" y="1555750"/>
          <a:ext cx="7064375" cy="3747199"/>
        </p:xfrm>
        <a:graphic>
          <a:graphicData uri="http://schemas.openxmlformats.org/drawingml/2006/table">
            <a:tbl>
              <a:tblPr/>
              <a:tblGrid>
                <a:gridCol w="3533610">
                  <a:extLst>
                    <a:ext uri="{9D8B030D-6E8A-4147-A177-3AD203B41FA5}">
                      <a16:colId xmlns:a16="http://schemas.microsoft.com/office/drawing/2014/main" val="20000"/>
                    </a:ext>
                  </a:extLst>
                </a:gridCol>
                <a:gridCol w="3530765">
                  <a:extLst>
                    <a:ext uri="{9D8B030D-6E8A-4147-A177-3AD203B41FA5}">
                      <a16:colId xmlns:a16="http://schemas.microsoft.com/office/drawing/2014/main" val="20001"/>
                    </a:ext>
                  </a:extLst>
                </a:gridCol>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Generic Methods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Purpose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Courier New" pitchFamily="49" charset="0"/>
                          <a:cs typeface="Courier New" pitchFamily="49" charset="0"/>
                        </a:rPr>
                        <a:t>getOutputStream,</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Courier New" pitchFamily="49" charset="0"/>
                          <a:cs typeface="Courier New" pitchFamily="49" charset="0"/>
                        </a:rPr>
                        <a:t>getWriter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Gets a stream or writer to send data to the browser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setContentType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Indicates the MIME type of response body</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Arial" pitchFamily="34" charset="0"/>
                        </a:rPr>
                        <a:t>HTTP-Specific Methods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Arial" pitchFamily="34" charset="0"/>
                        </a:rPr>
                        <a:t>Purpose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encodeURL</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Adds a session ID to a URL</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4"/>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addCookie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Sends a cookie to the browser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5"/>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Courier New" pitchFamily="49" charset="0"/>
                          <a:ea typeface="+mn-ea"/>
                          <a:cs typeface="Courier New" pitchFamily="49" charset="0"/>
                        </a:rPr>
                        <a:t>sendError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Arial" pitchFamily="34" charset="0"/>
                        </a:rPr>
                        <a:t>Sends an HTTP error 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88100" name="Rectangle 4"/>
          <p:cNvSpPr>
            <a:spLocks noGrp="1" noChangeArrowheads="1"/>
          </p:cNvSpPr>
          <p:nvPr>
            <p:ph type="title"/>
          </p:nvPr>
        </p:nvSpPr>
        <p:spPr/>
        <p:txBody>
          <a:bodyPr/>
          <a:lstStyle/>
          <a:p>
            <a:r>
              <a:rPr lang="en-US" altLang="en-US"/>
              <a:t>Servlet Mapping</a:t>
            </a:r>
          </a:p>
        </p:txBody>
      </p:sp>
      <p:sp>
        <p:nvSpPr>
          <p:cNvPr id="388101" name="Rectangle 5"/>
          <p:cNvSpPr>
            <a:spLocks noGrp="1" noChangeArrowheads="1"/>
          </p:cNvSpPr>
          <p:nvPr>
            <p:ph type="body" idx="1"/>
          </p:nvPr>
        </p:nvSpPr>
        <p:spPr>
          <a:xfrm>
            <a:off x="609600" y="1447800"/>
            <a:ext cx="7918450" cy="1900238"/>
          </a:xfrm>
        </p:spPr>
        <p:txBody>
          <a:bodyPr/>
          <a:lstStyle/>
          <a:p>
            <a:pPr lvl="1"/>
            <a:r>
              <a:rPr lang="en-US" altLang="en-US" dirty="0"/>
              <a:t>Mapping a </a:t>
            </a:r>
            <a:r>
              <a:rPr lang="en-US" altLang="en-US" dirty="0" err="1"/>
              <a:t>servlet</a:t>
            </a:r>
            <a:r>
              <a:rPr lang="en-US" altLang="en-US" dirty="0"/>
              <a:t> refers to how a client can access a </a:t>
            </a:r>
            <a:r>
              <a:rPr lang="en-US" altLang="en-US" dirty="0" err="1"/>
              <a:t>servlet</a:t>
            </a:r>
            <a:r>
              <a:rPr lang="en-US" altLang="en-US" dirty="0"/>
              <a:t>.</a:t>
            </a:r>
          </a:p>
          <a:p>
            <a:pPr lvl="1"/>
            <a:r>
              <a:rPr lang="en-US" altLang="en-US" dirty="0"/>
              <a:t>You can map a </a:t>
            </a:r>
            <a:r>
              <a:rPr lang="en-US" altLang="en-US" dirty="0" err="1"/>
              <a:t>servlet</a:t>
            </a:r>
            <a:r>
              <a:rPr lang="en-US" altLang="en-US" dirty="0"/>
              <a:t> by using the mapped URL:</a:t>
            </a:r>
          </a:p>
          <a:p>
            <a:pPr lvl="2">
              <a:buFont typeface="Arial" charset="0"/>
              <a:buNone/>
            </a:pPr>
            <a:r>
              <a:rPr lang="en-US" altLang="en-US" sz="2200" dirty="0"/>
              <a:t>http://host:port/&lt;context-root&gt;/&lt;mappedservletname&gt;</a:t>
            </a:r>
          </a:p>
          <a:p>
            <a:pPr lvl="1"/>
            <a:r>
              <a:rPr lang="en-US" altLang="en-US" dirty="0"/>
              <a:t>&lt;context-root&gt; is the mapping for the Web module.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90149" name="Rectangle 5"/>
          <p:cNvSpPr>
            <a:spLocks noGrp="1" noChangeArrowheads="1"/>
          </p:cNvSpPr>
          <p:nvPr>
            <p:ph type="title"/>
          </p:nvPr>
        </p:nvSpPr>
        <p:spPr/>
        <p:txBody>
          <a:bodyPr/>
          <a:lstStyle/>
          <a:p>
            <a:r>
              <a:rPr lang="en-US" dirty="0" err="1"/>
              <a:t>Servlet</a:t>
            </a:r>
            <a:r>
              <a:rPr lang="en-US" dirty="0"/>
              <a:t> Mapping </a:t>
            </a:r>
          </a:p>
        </p:txBody>
      </p:sp>
      <p:sp>
        <p:nvSpPr>
          <p:cNvPr id="390150" name="Rectangle 6"/>
          <p:cNvSpPr>
            <a:spLocks noGrp="1" noChangeArrowheads="1"/>
          </p:cNvSpPr>
          <p:nvPr>
            <p:ph type="body" idx="1"/>
          </p:nvPr>
        </p:nvSpPr>
        <p:spPr>
          <a:xfrm>
            <a:off x="609600" y="1447800"/>
            <a:ext cx="7918450" cy="702756"/>
          </a:xfrm>
        </p:spPr>
        <p:txBody>
          <a:bodyPr/>
          <a:lstStyle/>
          <a:p>
            <a:r>
              <a:rPr lang="en-US" dirty="0"/>
              <a:t>the standard Java EE model for mapping </a:t>
            </a:r>
            <a:r>
              <a:rPr lang="en-US" dirty="0" err="1"/>
              <a:t>servlets</a:t>
            </a:r>
            <a:r>
              <a:rPr lang="en-US" dirty="0"/>
              <a:t> by using the </a:t>
            </a:r>
            <a:r>
              <a:rPr lang="en-US" dirty="0">
                <a:latin typeface="Courier New" pitchFamily="49" charset="0"/>
              </a:rPr>
              <a:t>web.xml</a:t>
            </a:r>
            <a:r>
              <a:rPr lang="en-US" dirty="0"/>
              <a:t> file:</a:t>
            </a:r>
          </a:p>
        </p:txBody>
      </p:sp>
      <p:sp>
        <p:nvSpPr>
          <p:cNvPr id="390148" name="Rectangle 4"/>
          <p:cNvSpPr>
            <a:spLocks noChangeArrowheads="1"/>
          </p:cNvSpPr>
          <p:nvPr/>
        </p:nvSpPr>
        <p:spPr bwMode="blackGray">
          <a:xfrm>
            <a:off x="685800" y="2362200"/>
            <a:ext cx="7723188" cy="3098800"/>
          </a:xfrm>
          <a:prstGeom prst="rect">
            <a:avLst/>
          </a:prstGeom>
          <a:solidFill>
            <a:srgbClr val="CCCCCC"/>
          </a:solidFill>
          <a:ln w="28575">
            <a:solidFill>
              <a:srgbClr val="000000"/>
            </a:solidFill>
            <a:miter lim="800000"/>
            <a:headEnd/>
            <a:tailEnd type="none" w="med" len="lg"/>
          </a:ln>
          <a:effectLst/>
        </p:spPr>
        <p:txBody>
          <a:bodyPr lIns="92075" tIns="46038" rIns="92075" bIns="46038">
            <a:spAutoFit/>
          </a:bodyPr>
          <a:lstStyle/>
          <a:p>
            <a:pPr algn="l" defTabSz="400050" eaLnBrk="0" hangingPunct="0">
              <a:spcBef>
                <a:spcPct val="0"/>
              </a:spcBef>
              <a:buClrTx/>
              <a:buFontTx/>
              <a:buNone/>
              <a:tabLst>
                <a:tab pos="673100" algn="l"/>
              </a:tabLst>
            </a:pPr>
            <a:r>
              <a:rPr lang="en-US" sz="1400">
                <a:latin typeface="Courier New" pitchFamily="49" charset="0"/>
              </a:rPr>
              <a:t>&lt;?xml version = '1.0' encoding = 'UTF-8'?&gt;</a:t>
            </a:r>
          </a:p>
          <a:p>
            <a:pPr algn="l" defTabSz="400050" eaLnBrk="0" hangingPunct="0">
              <a:spcBef>
                <a:spcPct val="0"/>
              </a:spcBef>
              <a:buClrTx/>
              <a:buFontTx/>
              <a:buNone/>
              <a:tabLst>
                <a:tab pos="673100" algn="l"/>
              </a:tabLst>
            </a:pPr>
            <a:r>
              <a:rPr lang="en-US" sz="1400">
                <a:latin typeface="Courier New" pitchFamily="49" charset="0"/>
              </a:rPr>
              <a:t>&lt;!DOCTYPE web-app PUBLIC "-//Sun Microsystems, Inc.//DTD Web Application 2.2//EN" "http://java.sun.com/j2ee/dtds/web-app_2_2.dtd"&gt;</a:t>
            </a:r>
          </a:p>
          <a:p>
            <a:pPr algn="l" defTabSz="400050" eaLnBrk="0" hangingPunct="0">
              <a:spcBef>
                <a:spcPct val="0"/>
              </a:spcBef>
              <a:buClrTx/>
              <a:buFontTx/>
              <a:buNone/>
              <a:tabLst>
                <a:tab pos="673100" algn="l"/>
              </a:tabLst>
            </a:pPr>
            <a:r>
              <a:rPr lang="en-US" sz="1400">
                <a:latin typeface="Courier New" pitchFamily="49" charset="0"/>
              </a:rPr>
              <a:t>&lt;web-app&gt;</a:t>
            </a:r>
          </a:p>
          <a:p>
            <a:pPr algn="l" defTabSz="400050" eaLnBrk="0" hangingPunct="0">
              <a:spcBef>
                <a:spcPct val="0"/>
              </a:spcBef>
              <a:buClrTx/>
              <a:buFontTx/>
              <a:buNone/>
              <a:tabLst>
                <a:tab pos="673100" algn="l"/>
              </a:tabLst>
            </a:pPr>
            <a:r>
              <a:rPr lang="en-US" sz="1400">
                <a:latin typeface="Courier New" pitchFamily="49" charset="0"/>
              </a:rPr>
              <a:t>   &lt;servlet&gt;</a:t>
            </a:r>
          </a:p>
          <a:p>
            <a:pPr algn="l" defTabSz="400050" eaLnBrk="0" hangingPunct="0">
              <a:spcBef>
                <a:spcPct val="0"/>
              </a:spcBef>
              <a:buClrTx/>
              <a:buFontTx/>
              <a:buNone/>
              <a:tabLst>
                <a:tab pos="673100" algn="l"/>
              </a:tabLst>
            </a:pPr>
            <a:r>
              <a:rPr lang="en-US" sz="1400">
                <a:latin typeface="Courier New" pitchFamily="49" charset="0"/>
              </a:rPr>
              <a:t>      &lt;servlet-name&gt;LoginServlet&lt;/servlet-name&gt;</a:t>
            </a:r>
          </a:p>
          <a:p>
            <a:pPr algn="l" defTabSz="400050" eaLnBrk="0" hangingPunct="0">
              <a:spcBef>
                <a:spcPct val="0"/>
              </a:spcBef>
              <a:buClrTx/>
              <a:buFontTx/>
              <a:buNone/>
              <a:tabLst>
                <a:tab pos="673100" algn="l"/>
              </a:tabLst>
            </a:pPr>
            <a:r>
              <a:rPr lang="en-US" sz="1400">
                <a:latin typeface="Courier New" pitchFamily="49" charset="0"/>
              </a:rPr>
              <a:t>      &lt;servlet-class&gt;oracle.servlets.LoginServlet&lt;/servlet-class&gt;</a:t>
            </a:r>
          </a:p>
          <a:p>
            <a:pPr algn="l" defTabSz="400050" eaLnBrk="0" hangingPunct="0">
              <a:spcBef>
                <a:spcPct val="0"/>
              </a:spcBef>
              <a:buClrTx/>
              <a:buFontTx/>
              <a:buNone/>
              <a:tabLst>
                <a:tab pos="673100" algn="l"/>
              </a:tabLst>
            </a:pPr>
            <a:r>
              <a:rPr lang="en-US" sz="1400">
                <a:latin typeface="Courier New" pitchFamily="49" charset="0"/>
              </a:rPr>
              <a:t>   &lt;/servlet&gt;</a:t>
            </a:r>
          </a:p>
          <a:p>
            <a:pPr algn="l" defTabSz="400050" eaLnBrk="0" hangingPunct="0">
              <a:spcBef>
                <a:spcPct val="0"/>
              </a:spcBef>
              <a:buClrTx/>
              <a:buFontTx/>
              <a:buNone/>
              <a:tabLst>
                <a:tab pos="673100" algn="l"/>
              </a:tabLst>
            </a:pPr>
            <a:r>
              <a:rPr lang="en-US" sz="1400">
                <a:latin typeface="Courier New" pitchFamily="49" charset="0"/>
              </a:rPr>
              <a:t>   &lt;servlet-mapping&gt;</a:t>
            </a:r>
          </a:p>
          <a:p>
            <a:pPr algn="l" defTabSz="400050" eaLnBrk="0" hangingPunct="0">
              <a:spcBef>
                <a:spcPct val="0"/>
              </a:spcBef>
              <a:buClrTx/>
              <a:buFontTx/>
              <a:buNone/>
              <a:tabLst>
                <a:tab pos="673100" algn="l"/>
              </a:tabLst>
            </a:pPr>
            <a:r>
              <a:rPr lang="en-US" sz="1400">
                <a:latin typeface="Courier New" pitchFamily="49" charset="0"/>
              </a:rPr>
              <a:t>      &lt;servlet-name&gt;LoginServlet&lt;/servlet-name&gt;</a:t>
            </a:r>
          </a:p>
          <a:p>
            <a:pPr algn="l" defTabSz="400050" eaLnBrk="0" hangingPunct="0">
              <a:spcBef>
                <a:spcPct val="0"/>
              </a:spcBef>
              <a:buClrTx/>
              <a:buFontTx/>
              <a:buNone/>
              <a:tabLst>
                <a:tab pos="673100" algn="l"/>
              </a:tabLst>
            </a:pPr>
            <a:r>
              <a:rPr lang="en-US" sz="1400">
                <a:latin typeface="Courier New" pitchFamily="49" charset="0"/>
              </a:rPr>
              <a:t>      &lt;url-pattern&gt;/loginservlet&lt;/url-pattern&gt;</a:t>
            </a:r>
          </a:p>
          <a:p>
            <a:pPr algn="l" defTabSz="400050" eaLnBrk="0" hangingPunct="0">
              <a:spcBef>
                <a:spcPct val="0"/>
              </a:spcBef>
              <a:buClrTx/>
              <a:buFontTx/>
              <a:buNone/>
              <a:tabLst>
                <a:tab pos="673100" algn="l"/>
              </a:tabLst>
            </a:pPr>
            <a:r>
              <a:rPr lang="en-US" sz="1400">
                <a:latin typeface="Courier New" pitchFamily="49" charset="0"/>
              </a:rPr>
              <a:t>   &lt;/servlet-mapping&gt;</a:t>
            </a:r>
          </a:p>
          <a:p>
            <a:pPr algn="l" defTabSz="400050" eaLnBrk="0" hangingPunct="0">
              <a:spcBef>
                <a:spcPct val="0"/>
              </a:spcBef>
              <a:buClrTx/>
              <a:buFontTx/>
              <a:buNone/>
              <a:tabLst>
                <a:tab pos="673100" algn="l"/>
              </a:tabLst>
            </a:pPr>
            <a:r>
              <a:rPr lang="en-US" sz="1400">
                <a:latin typeface="Courier New" pitchFamily="49" charset="0"/>
              </a:rPr>
              <a:t>   …</a:t>
            </a:r>
          </a:p>
          <a:p>
            <a:pPr algn="l" defTabSz="400050" eaLnBrk="0" hangingPunct="0">
              <a:spcBef>
                <a:spcPct val="0"/>
              </a:spcBef>
              <a:buClrTx/>
              <a:buFontTx/>
              <a:buNone/>
              <a:tabLst>
                <a:tab pos="673100" algn="l"/>
              </a:tabLst>
            </a:pPr>
            <a:r>
              <a:rPr lang="en-US" sz="1400">
                <a:latin typeface="Courier New" pitchFamily="49" charset="0"/>
              </a:rPr>
              <a:t>&lt;/web-app&gt;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92194" name="Rectangle 2"/>
          <p:cNvSpPr>
            <a:spLocks noGrp="1" noChangeArrowheads="1"/>
          </p:cNvSpPr>
          <p:nvPr>
            <p:ph type="title"/>
          </p:nvPr>
        </p:nvSpPr>
        <p:spPr/>
        <p:txBody>
          <a:bodyPr/>
          <a:lstStyle/>
          <a:p>
            <a:r>
              <a:rPr lang="en-US" altLang="en-US"/>
              <a:t>Invoking a Servlet</a:t>
            </a:r>
          </a:p>
        </p:txBody>
      </p:sp>
      <p:pic>
        <p:nvPicPr>
          <p:cNvPr id="392197" name="Picture 5"/>
          <p:cNvPicPr>
            <a:picLocks noChangeAspect="1" noChangeArrowheads="1"/>
          </p:cNvPicPr>
          <p:nvPr/>
        </p:nvPicPr>
        <p:blipFill>
          <a:blip r:embed="rId3"/>
          <a:srcRect/>
          <a:stretch>
            <a:fillRect/>
          </a:stretch>
        </p:blipFill>
        <p:spPr bwMode="auto">
          <a:xfrm>
            <a:off x="4567238" y="3424238"/>
            <a:ext cx="9525" cy="9525"/>
          </a:xfrm>
          <a:prstGeom prst="rect">
            <a:avLst/>
          </a:prstGeom>
          <a:noFill/>
          <a:ln w="28575">
            <a:noFill/>
            <a:miter lim="800000"/>
            <a:headEnd type="none" w="sm" len="sm"/>
            <a:tailEnd type="none" w="sm" len="sm"/>
          </a:ln>
          <a:effectLst/>
        </p:spPr>
      </p:pic>
      <p:pic>
        <p:nvPicPr>
          <p:cNvPr id="392198" name="Picture 6"/>
          <p:cNvPicPr>
            <a:picLocks noChangeAspect="1" noChangeArrowheads="1"/>
          </p:cNvPicPr>
          <p:nvPr/>
        </p:nvPicPr>
        <p:blipFill>
          <a:blip r:embed="rId3"/>
          <a:srcRect/>
          <a:stretch>
            <a:fillRect/>
          </a:stretch>
        </p:blipFill>
        <p:spPr bwMode="auto">
          <a:xfrm>
            <a:off x="4567238" y="3424238"/>
            <a:ext cx="9525" cy="9525"/>
          </a:xfrm>
          <a:prstGeom prst="rect">
            <a:avLst/>
          </a:prstGeom>
          <a:noFill/>
          <a:ln w="28575">
            <a:noFill/>
            <a:miter lim="800000"/>
            <a:headEnd type="none" w="sm" len="sm"/>
            <a:tailEnd type="none" w="sm" len="sm"/>
          </a:ln>
          <a:effectLst/>
        </p:spPr>
      </p:pic>
      <p:pic>
        <p:nvPicPr>
          <p:cNvPr id="392199" name="Picture 7"/>
          <p:cNvPicPr>
            <a:picLocks noChangeAspect="1" noChangeArrowheads="1"/>
          </p:cNvPicPr>
          <p:nvPr/>
        </p:nvPicPr>
        <p:blipFill>
          <a:blip r:embed="rId4" cstate="print"/>
          <a:srcRect/>
          <a:stretch>
            <a:fillRect/>
          </a:stretch>
        </p:blipFill>
        <p:spPr bwMode="auto">
          <a:xfrm>
            <a:off x="1600200" y="1905000"/>
            <a:ext cx="6167438" cy="3586163"/>
          </a:xfrm>
          <a:prstGeom prst="rect">
            <a:avLst/>
          </a:prstGeom>
          <a:noFill/>
          <a:ln w="28575">
            <a:solidFill>
              <a:schemeClr val="tx1"/>
            </a:solidFill>
            <a:miter lim="800000"/>
            <a:headEnd type="none" w="sm" len="sm"/>
            <a:tailEnd type="none" w="sm" len="sm"/>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228600" y="268288"/>
            <a:ext cx="8686800" cy="6400800"/>
          </a:xfrm>
          <a:prstGeom prst="rect">
            <a:avLst/>
          </a:prstGeom>
          <a:solidFill>
            <a:schemeClr val="bg1"/>
          </a:solidFill>
          <a:ln w="76200" cmpd="tri">
            <a:solidFill>
              <a:srgbClr val="4B78B5"/>
            </a:solidFill>
            <a:miter lim="800000"/>
            <a:headEnd/>
            <a:tailEnd/>
          </a:ln>
        </p:spPr>
        <p:txBody>
          <a:bodyPr wrap="none" anchor="ctr"/>
          <a:lstStyle/>
          <a:p>
            <a:endParaRPr lang="en-US"/>
          </a:p>
          <a:p>
            <a:endParaRPr lang="en-US"/>
          </a:p>
          <a:p>
            <a:endParaRPr lang="en-US"/>
          </a:p>
          <a:p>
            <a:endParaRPr lang="en-US"/>
          </a:p>
          <a:p>
            <a:endParaRPr lang="en-US"/>
          </a:p>
          <a:p>
            <a:endParaRPr lang="en-US"/>
          </a:p>
          <a:p>
            <a:endParaRPr lang="en-US"/>
          </a:p>
          <a:p>
            <a:endParaRPr lang="en-US"/>
          </a:p>
          <a:p>
            <a:endParaRPr lang="en-US" sz="2000"/>
          </a:p>
          <a:p>
            <a:endParaRPr lang="en-US" sz="2000"/>
          </a:p>
          <a:p>
            <a:endParaRPr lang="en-US" sz="2000"/>
          </a:p>
          <a:p>
            <a:endParaRPr lang="en-US" sz="2000"/>
          </a:p>
          <a:p>
            <a:endParaRPr lang="en-US" sz="2000"/>
          </a:p>
        </p:txBody>
      </p:sp>
      <p:sp>
        <p:nvSpPr>
          <p:cNvPr id="6147" name="Rectangle 2"/>
          <p:cNvSpPr>
            <a:spLocks noGrp="1" noChangeArrowheads="1"/>
          </p:cNvSpPr>
          <p:nvPr>
            <p:ph type="ctrTitle"/>
          </p:nvPr>
        </p:nvSpPr>
        <p:spPr>
          <a:xfrm>
            <a:off x="457200" y="1524000"/>
            <a:ext cx="8153400" cy="1219200"/>
          </a:xfrm>
        </p:spPr>
        <p:txBody>
          <a:bodyPr/>
          <a:lstStyle/>
          <a:p>
            <a:pPr eaLnBrk="1" hangingPunct="1"/>
            <a:r>
              <a:rPr lang="en-US" sz="5400" b="0" dirty="0" err="1">
                <a:latin typeface="Times New Roman" pitchFamily="18" charset="0"/>
                <a:cs typeface="Times New Roman" pitchFamily="18" charset="0"/>
              </a:rPr>
              <a:t>Servlet</a:t>
            </a:r>
            <a:r>
              <a:rPr lang="en-US" sz="5400" b="0" dirty="0">
                <a:latin typeface="Times New Roman" pitchFamily="18" charset="0"/>
                <a:cs typeface="Times New Roman" pitchFamily="18" charset="0"/>
              </a:rPr>
              <a:t> Programming</a:t>
            </a:r>
            <a:endParaRPr lang="en-US" sz="5400" b="0" baseline="100000" dirty="0">
              <a:solidFill>
                <a:srgbClr val="FF0000"/>
              </a:solidFill>
              <a:latin typeface="Times New Roman" pitchFamily="18" charset="0"/>
              <a:cs typeface="Times New Roman" pitchFamily="18" charset="0"/>
            </a:endParaRPr>
          </a:p>
        </p:txBody>
      </p:sp>
      <p:pic>
        <p:nvPicPr>
          <p:cNvPr id="6148" name="Picture 4" descr="C:\Softwares\j2sdkee1.3.1\images\justjava.jpg"/>
          <p:cNvPicPr>
            <a:picLocks noChangeAspect="1" noChangeArrowheads="1"/>
          </p:cNvPicPr>
          <p:nvPr/>
        </p:nvPicPr>
        <p:blipFill>
          <a:blip r:embed="rId3" cstate="print"/>
          <a:srcRect/>
          <a:stretch>
            <a:fillRect/>
          </a:stretch>
        </p:blipFill>
        <p:spPr bwMode="auto">
          <a:xfrm>
            <a:off x="3962400" y="3200400"/>
            <a:ext cx="1143000" cy="12954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76802" name="Rectangle 2"/>
          <p:cNvSpPr>
            <a:spLocks noGrp="1"/>
          </p:cNvSpPr>
          <p:nvPr>
            <p:ph type="title" idx="4294967295"/>
          </p:nvPr>
        </p:nvSpPr>
        <p:spPr>
          <a:xfrm>
            <a:off x="533400" y="436602"/>
            <a:ext cx="7848600" cy="553998"/>
          </a:xfrm>
        </p:spPr>
        <p:txBody>
          <a:bodyPr/>
          <a:lstStyle/>
          <a:p>
            <a:pPr eaLnBrk="1" hangingPunct="1"/>
            <a:r>
              <a:rPr>
                <a:solidFill>
                  <a:srgbClr val="000000"/>
                </a:solidFill>
                <a:cs typeface="Arial" charset="0"/>
              </a:rPr>
              <a:t> Handling Form Data</a:t>
            </a:r>
          </a:p>
        </p:txBody>
      </p:sp>
      <p:sp>
        <p:nvSpPr>
          <p:cNvPr id="76803" name="Rectangle 3"/>
          <p:cNvSpPr>
            <a:spLocks noGrp="1"/>
          </p:cNvSpPr>
          <p:nvPr>
            <p:ph idx="4294967295"/>
          </p:nvPr>
        </p:nvSpPr>
        <p:spPr>
          <a:xfrm>
            <a:off x="457200" y="1143000"/>
            <a:ext cx="8229600" cy="5029200"/>
          </a:xfrm>
        </p:spPr>
        <p:txBody>
          <a:bodyPr/>
          <a:lstStyle/>
          <a:p>
            <a:pPr algn="just" eaLnBrk="1" hangingPunct="1"/>
            <a:r>
              <a:rPr sz="2200">
                <a:solidFill>
                  <a:srgbClr val="000000"/>
                </a:solidFill>
                <a:cs typeface="Arial" charset="0"/>
              </a:rPr>
              <a:t>Write a Servlet that retrieves form parameters from the HTML form</a:t>
            </a:r>
          </a:p>
          <a:p>
            <a:pPr eaLnBrk="1" hangingPunct="1"/>
            <a:endParaRPr sz="2200">
              <a:solidFill>
                <a:srgbClr val="000000"/>
              </a:solidFill>
              <a:cs typeface="Arial" charset="0"/>
            </a:endParaRPr>
          </a:p>
          <a:p>
            <a:pPr eaLnBrk="1" hangingPunct="1"/>
            <a:r>
              <a:rPr sz="2200">
                <a:solidFill>
                  <a:srgbClr val="000000"/>
                </a:solidFill>
                <a:cs typeface="Arial" charset="0"/>
              </a:rPr>
              <a:t>Simpleform.html</a:t>
            </a:r>
          </a:p>
          <a:p>
            <a:pPr eaLnBrk="1" hangingPunct="1"/>
            <a:endParaRPr>
              <a:solidFill>
                <a:srgbClr val="000000"/>
              </a:solidFill>
              <a:cs typeface="Arial" charset="0"/>
            </a:endParaRPr>
          </a:p>
        </p:txBody>
      </p:sp>
      <p:sp>
        <p:nvSpPr>
          <p:cNvPr id="76804" name="Rectangle 4"/>
          <p:cNvSpPr>
            <a:spLocks noChangeArrowheads="1"/>
          </p:cNvSpPr>
          <p:nvPr/>
        </p:nvSpPr>
        <p:spPr bwMode="auto">
          <a:xfrm>
            <a:off x="762000" y="2971800"/>
            <a:ext cx="7772400" cy="3124200"/>
          </a:xfrm>
          <a:prstGeom prst="rect">
            <a:avLst/>
          </a:prstGeom>
          <a:solidFill>
            <a:schemeClr val="bg1">
              <a:lumMod val="85000"/>
              <a:alpha val="79999"/>
            </a:schemeClr>
          </a:solidFill>
          <a:ln w="9525">
            <a:solidFill>
              <a:schemeClr val="tx1"/>
            </a:solidFill>
            <a:miter lim="800000"/>
            <a:headEnd/>
            <a:tailEnd/>
          </a:ln>
        </p:spPr>
        <p:txBody>
          <a:bodyPr wrap="none" anchor="ctr"/>
          <a:lstStyle/>
          <a:p>
            <a:pPr algn="l"/>
            <a:r>
              <a:rPr lang="en-US" sz="1600">
                <a:latin typeface="Courier New" pitchFamily="49" charset="0"/>
              </a:rPr>
              <a:t>&lt;html&gt;</a:t>
            </a:r>
          </a:p>
          <a:p>
            <a:pPr algn="l"/>
            <a:r>
              <a:rPr lang="en-US" sz="1600">
                <a:latin typeface="Courier New" pitchFamily="49" charset="0"/>
              </a:rPr>
              <a:t>&lt;head&gt;&lt;title&gt;Simple Form&lt;/title&gt;&lt;/head&gt;</a:t>
            </a:r>
          </a:p>
          <a:p>
            <a:pPr algn="l"/>
            <a:r>
              <a:rPr lang="en-US" sz="1600">
                <a:latin typeface="Courier New" pitchFamily="49" charset="0"/>
              </a:rPr>
              <a:t>&lt;body&gt;</a:t>
            </a:r>
          </a:p>
          <a:p>
            <a:pPr lvl="1" algn="l"/>
            <a:r>
              <a:rPr lang="en-US" sz="1600">
                <a:latin typeface="Courier New" pitchFamily="49" charset="0"/>
              </a:rPr>
              <a:t>&lt;form method=“post” action=“SimpleFormServlet”&gt;</a:t>
            </a:r>
          </a:p>
          <a:p>
            <a:pPr lvl="1" algn="l"/>
            <a:r>
              <a:rPr lang="en-US" sz="1600">
                <a:latin typeface="Courier New" pitchFamily="49" charset="0"/>
              </a:rPr>
              <a:t>	&lt;h3&gt;Enter user details&lt;/h3&gt;</a:t>
            </a:r>
          </a:p>
          <a:p>
            <a:pPr lvl="2" algn="l"/>
            <a:r>
              <a:rPr lang="en-US" sz="1600">
                <a:latin typeface="Courier New" pitchFamily="49" charset="0"/>
              </a:rPr>
              <a:t>&lt;br&gt;Name: &lt;input type=“text” name=“userName” /&gt;</a:t>
            </a:r>
          </a:p>
          <a:p>
            <a:pPr lvl="2" algn="l"/>
            <a:r>
              <a:rPr lang="en-US" sz="1600">
                <a:latin typeface="Courier New" pitchFamily="49" charset="0"/>
              </a:rPr>
              <a:t>&lt;br&gt;Address: &lt;input type=“text” name=“userAddress” /&gt;</a:t>
            </a:r>
          </a:p>
          <a:p>
            <a:pPr lvl="2" algn="l"/>
            <a:r>
              <a:rPr lang="en-US" sz="1600">
                <a:latin typeface="Courier New" pitchFamily="49" charset="0"/>
              </a:rPr>
              <a:t>&lt;input type=“submit” value=“Submit” /&gt;</a:t>
            </a:r>
          </a:p>
          <a:p>
            <a:pPr lvl="1" algn="l"/>
            <a:r>
              <a:rPr lang="en-US" sz="1600">
                <a:latin typeface="Courier New" pitchFamily="49" charset="0"/>
              </a:rPr>
              <a:t>&lt;/form&gt;</a:t>
            </a:r>
          </a:p>
          <a:p>
            <a:pPr algn="l"/>
            <a:r>
              <a:rPr lang="en-US" sz="1600">
                <a:latin typeface="Courier New" pitchFamily="49" charset="0"/>
              </a:rPr>
              <a:t>&lt;/body&gt;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77826" name="Rectangle 2"/>
          <p:cNvSpPr>
            <a:spLocks noGrp="1"/>
          </p:cNvSpPr>
          <p:nvPr>
            <p:ph type="title" idx="4294967295"/>
          </p:nvPr>
        </p:nvSpPr>
        <p:spPr>
          <a:xfrm>
            <a:off x="588962" y="436602"/>
            <a:ext cx="7564438" cy="553998"/>
          </a:xfrm>
        </p:spPr>
        <p:txBody>
          <a:bodyPr/>
          <a:lstStyle/>
          <a:p>
            <a:pPr eaLnBrk="1" hangingPunct="1"/>
            <a:r>
              <a:rPr>
                <a:solidFill>
                  <a:srgbClr val="000000"/>
                </a:solidFill>
                <a:cs typeface="Arial" charset="0"/>
              </a:rPr>
              <a:t>The getParameter() method</a:t>
            </a:r>
          </a:p>
        </p:txBody>
      </p:sp>
      <p:sp>
        <p:nvSpPr>
          <p:cNvPr id="77827" name="Rectangle 3"/>
          <p:cNvSpPr>
            <a:spLocks noGrp="1"/>
          </p:cNvSpPr>
          <p:nvPr>
            <p:ph idx="4294967295"/>
          </p:nvPr>
        </p:nvSpPr>
        <p:spPr>
          <a:xfrm>
            <a:off x="304800" y="1066800"/>
            <a:ext cx="8305800" cy="4411464"/>
          </a:xfrm>
        </p:spPr>
        <p:txBody>
          <a:bodyPr/>
          <a:lstStyle/>
          <a:p>
            <a:pPr eaLnBrk="1" hangingPunct="1"/>
            <a:r>
              <a:rPr sz="1900">
                <a:solidFill>
                  <a:srgbClr val="000000"/>
                </a:solidFill>
                <a:cs typeface="Arial" charset="0"/>
              </a:rPr>
              <a:t>Syntax:    </a:t>
            </a:r>
            <a:r>
              <a:rPr sz="1900" b="1">
                <a:solidFill>
                  <a:srgbClr val="000000"/>
                </a:solidFill>
                <a:cs typeface="Arial" charset="0"/>
              </a:rPr>
              <a:t>public String getParameter(String name)</a:t>
            </a:r>
          </a:p>
          <a:p>
            <a:pPr algn="just" eaLnBrk="1" hangingPunct="1"/>
            <a:endParaRPr sz="1900">
              <a:solidFill>
                <a:srgbClr val="000000"/>
              </a:solidFill>
              <a:cs typeface="Arial" charset="0"/>
            </a:endParaRPr>
          </a:p>
          <a:p>
            <a:pPr algn="just" eaLnBrk="1" hangingPunct="1"/>
            <a:r>
              <a:rPr sz="1900">
                <a:solidFill>
                  <a:srgbClr val="000000"/>
                </a:solidFill>
                <a:cs typeface="Arial" charset="0"/>
              </a:rPr>
              <a:t>To get request parameters, invoke  getParameter method of ServletRequest </a:t>
            </a:r>
          </a:p>
          <a:p>
            <a:pPr lvl="1" algn="just" eaLnBrk="1" hangingPunct="1"/>
            <a:r>
              <a:rPr sz="1900">
                <a:solidFill>
                  <a:srgbClr val="000000"/>
                </a:solidFill>
              </a:rPr>
              <a:t>Provide parameter name as an argument </a:t>
            </a:r>
          </a:p>
          <a:p>
            <a:pPr lvl="1" algn="just" eaLnBrk="1" hangingPunct="1"/>
            <a:r>
              <a:rPr sz="1900">
                <a:solidFill>
                  <a:srgbClr val="000000"/>
                </a:solidFill>
              </a:rPr>
              <a:t>Returns a string that contains value of  that parameter name</a:t>
            </a:r>
          </a:p>
          <a:p>
            <a:pPr lvl="2" algn="just" eaLnBrk="1" hangingPunct="1"/>
            <a:r>
              <a:rPr sz="1900">
                <a:solidFill>
                  <a:srgbClr val="000000"/>
                </a:solidFill>
              </a:rPr>
              <a:t>If parameter exists but has no value, then an empty string is returned</a:t>
            </a:r>
          </a:p>
          <a:p>
            <a:pPr lvl="2" algn="just" eaLnBrk="1" hangingPunct="1"/>
            <a:r>
              <a:rPr sz="1900">
                <a:solidFill>
                  <a:srgbClr val="000000"/>
                </a:solidFill>
              </a:rPr>
              <a:t>If parameter does not exist, then null is returned</a:t>
            </a:r>
          </a:p>
          <a:p>
            <a:pPr lvl="2" algn="just" eaLnBrk="1" hangingPunct="1">
              <a:buFont typeface="Arial" charset="0"/>
              <a:buNone/>
            </a:pPr>
            <a:endParaRPr sz="1900">
              <a:solidFill>
                <a:srgbClr val="000000"/>
              </a:solidFill>
            </a:endParaRPr>
          </a:p>
          <a:p>
            <a:pPr algn="just" eaLnBrk="1" hangingPunct="1"/>
            <a:r>
              <a:rPr sz="1900">
                <a:solidFill>
                  <a:srgbClr val="000000"/>
                </a:solidFill>
                <a:cs typeface="Arial" charset="0"/>
              </a:rPr>
              <a:t>Use this method when you are sure the parameter has only one value</a:t>
            </a:r>
          </a:p>
          <a:p>
            <a:pPr algn="just" eaLnBrk="1" hangingPunct="1"/>
            <a:endParaRPr sz="1900">
              <a:solidFill>
                <a:srgbClr val="000000"/>
              </a:solidFill>
              <a:cs typeface="Arial" charset="0"/>
            </a:endParaRPr>
          </a:p>
          <a:p>
            <a:pPr eaLnBrk="1" hangingPunct="1"/>
            <a:r>
              <a:rPr sz="1900">
                <a:solidFill>
                  <a:srgbClr val="000000"/>
                </a:solidFill>
                <a:cs typeface="Arial" charset="0"/>
              </a:rPr>
              <a:t>Example: String name = request.getParameter("userName");</a:t>
            </a:r>
            <a:br>
              <a:rPr sz="1900">
                <a:solidFill>
                  <a:srgbClr val="000000"/>
                </a:solidFill>
                <a:cs typeface="Arial" charset="0"/>
              </a:rPr>
            </a:br>
            <a:endParaRPr sz="1900">
              <a:solidFill>
                <a:srgbClr val="000000"/>
              </a:solidFill>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78850" name="Rectangle 2"/>
          <p:cNvSpPr>
            <a:spLocks noGrp="1"/>
          </p:cNvSpPr>
          <p:nvPr>
            <p:ph type="title" idx="4294967295"/>
          </p:nvPr>
        </p:nvSpPr>
        <p:spPr>
          <a:xfrm>
            <a:off x="76200" y="436602"/>
            <a:ext cx="8839200" cy="553998"/>
          </a:xfrm>
        </p:spPr>
        <p:txBody>
          <a:bodyPr/>
          <a:lstStyle/>
          <a:p>
            <a:pPr eaLnBrk="1" hangingPunct="1"/>
            <a:r>
              <a:rPr>
                <a:solidFill>
                  <a:srgbClr val="000000"/>
                </a:solidFill>
                <a:cs typeface="Arial" charset="0"/>
              </a:rPr>
              <a:t>Example : Handling Form Data</a:t>
            </a:r>
          </a:p>
        </p:txBody>
      </p:sp>
      <p:sp>
        <p:nvSpPr>
          <p:cNvPr id="78851" name="Rectangle 3"/>
          <p:cNvSpPr>
            <a:spLocks noGrp="1"/>
          </p:cNvSpPr>
          <p:nvPr>
            <p:ph idx="4294967295"/>
          </p:nvPr>
        </p:nvSpPr>
        <p:spPr>
          <a:xfrm>
            <a:off x="457200" y="1143000"/>
            <a:ext cx="8229600" cy="5029200"/>
          </a:xfrm>
        </p:spPr>
        <p:txBody>
          <a:bodyPr/>
          <a:lstStyle/>
          <a:p>
            <a:pPr algn="just" eaLnBrk="1" hangingPunct="1"/>
            <a:r>
              <a:rPr>
                <a:solidFill>
                  <a:srgbClr val="000000"/>
                </a:solidFill>
                <a:cs typeface="Arial" charset="0"/>
              </a:rPr>
              <a:t>SimpleFormServlet's doPost method retrieves request parameters such as user’s name and address having a single value from the form</a:t>
            </a:r>
          </a:p>
        </p:txBody>
      </p:sp>
      <p:sp>
        <p:nvSpPr>
          <p:cNvPr id="78852" name="Rectangle 4"/>
          <p:cNvSpPr>
            <a:spLocks noChangeArrowheads="1"/>
          </p:cNvSpPr>
          <p:nvPr/>
        </p:nvSpPr>
        <p:spPr bwMode="auto">
          <a:xfrm>
            <a:off x="457200" y="2514600"/>
            <a:ext cx="8382000" cy="3810000"/>
          </a:xfrm>
          <a:prstGeom prst="rect">
            <a:avLst/>
          </a:prstGeom>
          <a:solidFill>
            <a:schemeClr val="bg1">
              <a:lumMod val="85000"/>
              <a:alpha val="94116"/>
            </a:schemeClr>
          </a:solidFill>
          <a:ln w="9525">
            <a:solidFill>
              <a:schemeClr val="tx1"/>
            </a:solidFill>
            <a:miter lim="800000"/>
            <a:headEnd/>
            <a:tailEnd/>
          </a:ln>
        </p:spPr>
        <p:txBody>
          <a:bodyPr wrap="none" anchor="ctr"/>
          <a:lstStyle/>
          <a:p>
            <a:pPr algn="l"/>
            <a:r>
              <a:rPr lang="en-US" sz="1400">
                <a:latin typeface="Courier New" pitchFamily="49" charset="0"/>
              </a:rPr>
              <a:t>public class SimpleFormServlet  extends HttpServlet {</a:t>
            </a:r>
          </a:p>
          <a:p>
            <a:pPr algn="l"/>
            <a:r>
              <a:rPr lang="en-US" sz="1400">
                <a:latin typeface="Courier New" pitchFamily="49" charset="0"/>
              </a:rPr>
              <a:t>  public void doPost(HttpServletRequest request, HttpServletResponse response)</a:t>
            </a:r>
            <a:br>
              <a:rPr lang="en-US" sz="1400">
                <a:latin typeface="Courier New" pitchFamily="49" charset="0"/>
              </a:rPr>
            </a:br>
            <a:r>
              <a:rPr lang="en-US" sz="1400">
                <a:latin typeface="Courier New" pitchFamily="49" charset="0"/>
              </a:rPr>
              <a:t>    throws IOException, ServletException {</a:t>
            </a:r>
          </a:p>
          <a:p>
            <a:pPr algn="l"/>
            <a:r>
              <a:rPr lang="en-US" sz="1400">
                <a:latin typeface="Courier New" pitchFamily="49" charset="0"/>
              </a:rPr>
              <a:t>    response.setContentType("text/html");</a:t>
            </a:r>
            <a:br>
              <a:rPr lang="en-US" sz="1400">
                <a:latin typeface="Courier New" pitchFamily="49" charset="0"/>
              </a:rPr>
            </a:br>
            <a:r>
              <a:rPr lang="en-US" sz="1400">
                <a:latin typeface="Courier New" pitchFamily="49" charset="0"/>
              </a:rPr>
              <a:t>    PrintWriter out = response.getWriter();</a:t>
            </a:r>
            <a:br>
              <a:rPr lang="en-US" sz="1400">
                <a:latin typeface="Courier New" pitchFamily="49" charset="0"/>
              </a:rPr>
            </a:br>
            <a:r>
              <a:rPr lang="en-US" sz="1400">
                <a:latin typeface="Courier New" pitchFamily="49" charset="0"/>
              </a:rPr>
              <a:t>    String name = request.getParameter("userName");</a:t>
            </a:r>
            <a:br>
              <a:rPr lang="en-US" sz="1400">
                <a:latin typeface="Courier New" pitchFamily="49" charset="0"/>
              </a:rPr>
            </a:br>
            <a:r>
              <a:rPr lang="en-US" sz="1400">
                <a:latin typeface="Courier New" pitchFamily="49" charset="0"/>
              </a:rPr>
              <a:t>    String address = request.getParameter("userAddress");</a:t>
            </a:r>
          </a:p>
          <a:p>
            <a:pPr algn="l"/>
            <a:r>
              <a:rPr lang="en-US" sz="1400">
                <a:latin typeface="Courier New" pitchFamily="49" charset="0"/>
              </a:rPr>
              <a:t>    out.println("&lt;html&gt;");</a:t>
            </a:r>
          </a:p>
          <a:p>
            <a:pPr algn="l"/>
            <a:r>
              <a:rPr lang="en-US" sz="1400">
                <a:latin typeface="Courier New" pitchFamily="49" charset="0"/>
              </a:rPr>
              <a:t>    out.println("&lt;h1&gt;" + “User Details" + "&lt;/h1&gt;");</a:t>
            </a:r>
          </a:p>
          <a:p>
            <a:pPr algn="l"/>
            <a:r>
              <a:rPr lang="en-US" sz="1400">
                <a:latin typeface="Courier New" pitchFamily="49" charset="0"/>
              </a:rPr>
              <a:t>    out.println("&lt;p&gt;The Name you entered was: " + name + "&lt;/p&gt;");</a:t>
            </a:r>
            <a:br>
              <a:rPr lang="en-US" sz="1400">
                <a:latin typeface="Courier New" pitchFamily="49" charset="0"/>
              </a:rPr>
            </a:br>
            <a:r>
              <a:rPr lang="en-US" sz="1400">
                <a:latin typeface="Courier New" pitchFamily="49" charset="0"/>
              </a:rPr>
              <a:t>    out.println("&lt;p&gt; The Address you entered was: " + address + "&lt;/p&gt;");</a:t>
            </a:r>
          </a:p>
          <a:p>
            <a:pPr algn="l"/>
            <a:r>
              <a:rPr lang="en-US" sz="1400">
                <a:latin typeface="Courier New" pitchFamily="49" charset="0"/>
              </a:rPr>
              <a:t>   }</a:t>
            </a:r>
          </a:p>
          <a:p>
            <a:pPr algn="l"/>
            <a:r>
              <a:rPr lang="en-US" sz="1400">
                <a:latin typeface="Courier New" pitchFamily="49" charset="0"/>
              </a:rPr>
              <a:t>}</a:t>
            </a:r>
          </a:p>
          <a:p>
            <a:pPr lvl="2" algn="l"/>
            <a:endParaRPr lang="en-US" sz="1400">
              <a:latin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ServletContext</a:t>
            </a:r>
            <a:endParaRPr lang="en-US" altLang="en-US" dirty="0"/>
          </a:p>
        </p:txBody>
      </p:sp>
      <p:sp>
        <p:nvSpPr>
          <p:cNvPr id="5" name="Rectangle 5"/>
          <p:cNvSpPr txBox="1">
            <a:spLocks noChangeArrowheads="1"/>
          </p:cNvSpPr>
          <p:nvPr/>
        </p:nvSpPr>
        <p:spPr bwMode="gray">
          <a:xfrm>
            <a:off x="609600" y="1447800"/>
            <a:ext cx="7918450" cy="3817455"/>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t>Defines a set of methods that a </a:t>
            </a:r>
            <a:r>
              <a:rPr lang="en-US" sz="2200" b="0" dirty="0" err="1"/>
              <a:t>servlet</a:t>
            </a:r>
            <a:r>
              <a:rPr lang="en-US" sz="2200" b="0" dirty="0"/>
              <a:t> uses to communicate with its </a:t>
            </a:r>
            <a:r>
              <a:rPr lang="en-US" sz="2200" b="0" dirty="0" err="1"/>
              <a:t>servlet</a:t>
            </a:r>
            <a:r>
              <a:rPr lang="en-US" sz="2200" b="0" dirty="0"/>
              <a:t> container</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lang="en-US" sz="2200" b="0" dirty="0"/>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t>Used to dispatch requests, or write to a log file</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lang="en-US" sz="2200" b="0" dirty="0"/>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t>There is one context per "web application”</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endParaRPr lang="en-US" sz="2200" b="0" dirty="0"/>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t>The </a:t>
            </a:r>
            <a:r>
              <a:rPr lang="en-US" sz="2200" b="0" dirty="0" err="1"/>
              <a:t>ServletContext</a:t>
            </a:r>
            <a:r>
              <a:rPr lang="en-US" sz="2200" b="0" dirty="0"/>
              <a:t> object is contained within the </a:t>
            </a:r>
            <a:r>
              <a:rPr lang="en-US" sz="2200" b="0" dirty="0" err="1"/>
              <a:t>ServletConfig</a:t>
            </a:r>
            <a:r>
              <a:rPr lang="en-US" sz="2200" b="0" dirty="0"/>
              <a:t> object, which the Web server provides during  init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a:xfrm>
            <a:off x="463550" y="439738"/>
            <a:ext cx="7918450" cy="876300"/>
          </a:xfrm>
        </p:spPr>
        <p:txBody>
          <a:bodyPr/>
          <a:lstStyle/>
          <a:p>
            <a:r>
              <a:rPr lang="en-US" altLang="en-US" dirty="0" err="1"/>
              <a:t>ServletContext</a:t>
            </a:r>
            <a:endParaRPr lang="en-US" altLang="en-US" dirty="0"/>
          </a:p>
        </p:txBody>
      </p:sp>
      <p:sp>
        <p:nvSpPr>
          <p:cNvPr id="15" name="Rectangle 5"/>
          <p:cNvSpPr txBox="1">
            <a:spLocks noChangeArrowheads="1"/>
          </p:cNvSpPr>
          <p:nvPr/>
        </p:nvSpPr>
        <p:spPr bwMode="gray">
          <a:xfrm>
            <a:off x="609600" y="1447800"/>
            <a:ext cx="7918450" cy="4254498"/>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algn="l">
              <a:lnSpc>
                <a:spcPct val="120000"/>
              </a:lnSpc>
              <a:buFont typeface="Monotype Sorts" pitchFamily="2" charset="2"/>
              <a:buNone/>
            </a:pPr>
            <a:r>
              <a:rPr lang="en-US" sz="2400" b="0" dirty="0"/>
              <a:t>  </a:t>
            </a:r>
            <a:r>
              <a:rPr lang="en-US" sz="2400" b="0" u="sng" dirty="0"/>
              <a:t>methods</a:t>
            </a:r>
          </a:p>
          <a:p>
            <a:pPr algn="l">
              <a:lnSpc>
                <a:spcPct val="110000"/>
              </a:lnSpc>
              <a:buFont typeface="Monotype Sorts" pitchFamily="2" charset="2"/>
              <a:buNone/>
            </a:pPr>
            <a:endParaRPr lang="en-US" sz="2000" b="0" dirty="0"/>
          </a:p>
          <a:p>
            <a:pPr algn="l">
              <a:lnSpc>
                <a:spcPct val="110000"/>
              </a:lnSpc>
              <a:buFont typeface="Monotype Sorts" pitchFamily="2" charset="2"/>
              <a:buNone/>
            </a:pPr>
            <a:r>
              <a:rPr lang="en-US" sz="2000" b="0" dirty="0"/>
              <a:t>     </a:t>
            </a:r>
            <a:r>
              <a:rPr lang="en-US" sz="2000" b="0" dirty="0" err="1"/>
              <a:t>ServletOutputStream</a:t>
            </a:r>
            <a:r>
              <a:rPr lang="en-US" sz="2000" b="0" dirty="0"/>
              <a:t>  </a:t>
            </a:r>
            <a:r>
              <a:rPr lang="en-US" sz="2000" b="0" dirty="0" err="1"/>
              <a:t>getOutputStream</a:t>
            </a:r>
            <a:r>
              <a:rPr lang="en-US" sz="2000" b="0" dirty="0"/>
              <a:t> ( )</a:t>
            </a:r>
          </a:p>
          <a:p>
            <a:pPr algn="l">
              <a:lnSpc>
                <a:spcPct val="110000"/>
              </a:lnSpc>
              <a:buFont typeface="Monotype Sorts" pitchFamily="2" charset="2"/>
              <a:buNone/>
            </a:pPr>
            <a:endParaRPr lang="en-US" sz="2000" b="0" dirty="0"/>
          </a:p>
          <a:p>
            <a:pPr marL="342900" indent="-342900" algn="l">
              <a:buClr>
                <a:schemeClr val="hlink"/>
              </a:buClr>
              <a:buSzPct val="50000"/>
            </a:pPr>
            <a:r>
              <a:rPr lang="en-US" sz="2000" b="0" dirty="0"/>
              <a:t>     </a:t>
            </a:r>
            <a:r>
              <a:rPr lang="en-US" sz="2000" b="0" dirty="0">
                <a:latin typeface="Arial" pitchFamily="34" charset="0"/>
              </a:rPr>
              <a:t>void </a:t>
            </a:r>
            <a:r>
              <a:rPr lang="en-US" sz="2000" b="0" dirty="0" err="1">
                <a:latin typeface="Arial" pitchFamily="34" charset="0"/>
              </a:rPr>
              <a:t>setAttribute</a:t>
            </a:r>
            <a:r>
              <a:rPr lang="en-US" sz="2000" b="0" dirty="0">
                <a:latin typeface="Arial" pitchFamily="34" charset="0"/>
              </a:rPr>
              <a:t>(String name, Object </a:t>
            </a:r>
            <a:r>
              <a:rPr lang="en-US" sz="2000" b="0" dirty="0" err="1">
                <a:latin typeface="Arial" pitchFamily="34" charset="0"/>
              </a:rPr>
              <a:t>obj</a:t>
            </a:r>
            <a:r>
              <a:rPr lang="en-US" sz="2000" b="0" dirty="0">
                <a:latin typeface="Arial" pitchFamily="34" charset="0"/>
              </a:rPr>
              <a:t>)</a:t>
            </a:r>
          </a:p>
          <a:p>
            <a:pPr marL="342900" indent="-342900" algn="l">
              <a:buClr>
                <a:schemeClr val="hlink"/>
              </a:buClr>
              <a:buSzPct val="50000"/>
            </a:pPr>
            <a:endParaRPr lang="en-US" sz="2000" b="0" dirty="0">
              <a:latin typeface="Arial" pitchFamily="34" charset="0"/>
            </a:endParaRPr>
          </a:p>
          <a:p>
            <a:pPr marL="342900" indent="-342900" algn="l">
              <a:buClr>
                <a:schemeClr val="hlink"/>
              </a:buClr>
              <a:buSzPct val="50000"/>
            </a:pPr>
            <a:r>
              <a:rPr lang="en-US" sz="2000" b="0" dirty="0">
                <a:latin typeface="Arial" pitchFamily="34" charset="0"/>
              </a:rPr>
              <a:t>     void </a:t>
            </a:r>
            <a:r>
              <a:rPr lang="en-US" sz="2000" b="0" dirty="0" err="1">
                <a:latin typeface="Arial" pitchFamily="34" charset="0"/>
              </a:rPr>
              <a:t>removeAttribute</a:t>
            </a:r>
            <a:r>
              <a:rPr lang="en-US" sz="2000" b="0" dirty="0">
                <a:latin typeface="Arial" pitchFamily="34" charset="0"/>
              </a:rPr>
              <a:t>(String name)</a:t>
            </a:r>
          </a:p>
          <a:p>
            <a:pPr marL="342900" indent="-342900" algn="l">
              <a:buClr>
                <a:schemeClr val="hlink"/>
              </a:buClr>
              <a:buSzPct val="50000"/>
            </a:pPr>
            <a:endParaRPr lang="en-US" sz="2000" b="0" dirty="0">
              <a:latin typeface="Arial" pitchFamily="34" charset="0"/>
            </a:endParaRPr>
          </a:p>
          <a:p>
            <a:pPr marL="342900" indent="-342900" algn="l">
              <a:buClr>
                <a:schemeClr val="hlink"/>
              </a:buClr>
              <a:buSzPct val="50000"/>
            </a:pPr>
            <a:r>
              <a:rPr lang="en-US" sz="2000" b="0" dirty="0">
                <a:latin typeface="Arial" pitchFamily="34" charset="0"/>
              </a:rPr>
              <a:t>     Object </a:t>
            </a:r>
            <a:r>
              <a:rPr lang="en-US" sz="2000" b="0" dirty="0" err="1">
                <a:latin typeface="Arial" pitchFamily="34" charset="0"/>
              </a:rPr>
              <a:t>getAttribute</a:t>
            </a:r>
            <a:r>
              <a:rPr lang="en-US" sz="2000" b="0" dirty="0">
                <a:latin typeface="Arial" pitchFamily="34" charset="0"/>
              </a:rPr>
              <a:t>(String name)</a:t>
            </a:r>
          </a:p>
          <a:p>
            <a:pPr marL="342900" indent="-342900" algn="l">
              <a:buClr>
                <a:schemeClr val="hlink"/>
              </a:buClr>
              <a:buSzPct val="50000"/>
            </a:pPr>
            <a:endParaRPr lang="en-US" sz="2000" b="0" dirty="0">
              <a:latin typeface="Arial" pitchFamily="34" charset="0"/>
            </a:endParaRPr>
          </a:p>
          <a:p>
            <a:pPr marL="342900" indent="-342900" algn="l">
              <a:buClr>
                <a:schemeClr val="hlink"/>
              </a:buClr>
              <a:buSzPct val="50000"/>
            </a:pPr>
            <a:r>
              <a:rPr lang="en-US" sz="2000" b="0" dirty="0">
                <a:latin typeface="Arial" pitchFamily="34" charset="0"/>
              </a:rPr>
              <a:t>     </a:t>
            </a:r>
            <a:r>
              <a:rPr lang="en-US" sz="2000" b="0" dirty="0" err="1">
                <a:latin typeface="Arial" pitchFamily="34" charset="0"/>
              </a:rPr>
              <a:t>RequestDespatcher</a:t>
            </a:r>
            <a:r>
              <a:rPr lang="en-US" sz="2000" b="0" dirty="0">
                <a:latin typeface="Arial" pitchFamily="34" charset="0"/>
              </a:rPr>
              <a:t> </a:t>
            </a:r>
            <a:r>
              <a:rPr lang="en-US" sz="2000" b="0" dirty="0" err="1">
                <a:latin typeface="Arial" pitchFamily="34" charset="0"/>
              </a:rPr>
              <a:t>getRequestDespatcher</a:t>
            </a:r>
            <a:r>
              <a:rPr lang="en-US" sz="2000" b="0" dirty="0">
                <a:latin typeface="Arial" pitchFamily="34" charset="0"/>
              </a:rPr>
              <a:t>(String path)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t>Forwarding Control and Passing Data</a:t>
            </a:r>
          </a:p>
        </p:txBody>
      </p:sp>
      <p:sp>
        <p:nvSpPr>
          <p:cNvPr id="21507" name="Content Placeholder 2"/>
          <p:cNvSpPr>
            <a:spLocks noGrp="1"/>
          </p:cNvSpPr>
          <p:nvPr>
            <p:ph idx="1"/>
          </p:nvPr>
        </p:nvSpPr>
        <p:spPr>
          <a:xfrm>
            <a:off x="609600" y="1447800"/>
            <a:ext cx="7918450" cy="3343275"/>
          </a:xfrm>
        </p:spPr>
        <p:txBody>
          <a:bodyPr/>
          <a:lstStyle/>
          <a:p>
            <a:pPr eaLnBrk="1" hangingPunct="1"/>
            <a:r>
              <a:rPr lang="en-US"/>
              <a:t>Request processing and presentation are separated to simplify software management. No component carries out both processing and presentation.</a:t>
            </a:r>
          </a:p>
          <a:p>
            <a:pPr eaLnBrk="1" hangingPunct="1"/>
            <a:r>
              <a:rPr lang="en-US"/>
              <a:t>The processing component typically completes the following actions:</a:t>
            </a:r>
          </a:p>
          <a:p>
            <a:pPr lvl="1" eaLnBrk="1" hangingPunct="1"/>
            <a:r>
              <a:rPr lang="en-US"/>
              <a:t>Does its work and gathers data to be rendered</a:t>
            </a:r>
          </a:p>
          <a:p>
            <a:pPr lvl="1" eaLnBrk="1" hangingPunct="1"/>
            <a:r>
              <a:rPr lang="en-US"/>
              <a:t>Puts the data into the request</a:t>
            </a:r>
          </a:p>
          <a:p>
            <a:pPr lvl="1" eaLnBrk="1" hangingPunct="1"/>
            <a:r>
              <a:rPr lang="en-US"/>
              <a:t>Transfers control to the presentation component with the use of a </a:t>
            </a:r>
            <a:r>
              <a:rPr lang="en-US">
                <a:latin typeface="Courier New" pitchFamily="49" charset="0"/>
                <a:cs typeface="Courier New" pitchFamily="49" charset="0"/>
              </a:rPr>
              <a:t>RequestDispatcher</a:t>
            </a:r>
            <a:r>
              <a:rPr lang="en-US"/>
              <a:t> object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gray">
          <a:xfrm>
            <a:off x="628650" y="4876800"/>
            <a:ext cx="7886700" cy="1133475"/>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2531" name="Rectangle 3"/>
          <p:cNvSpPr>
            <a:spLocks noChangeArrowheads="1"/>
          </p:cNvSpPr>
          <p:nvPr/>
        </p:nvSpPr>
        <p:spPr bwMode="gray">
          <a:xfrm>
            <a:off x="628650" y="3276600"/>
            <a:ext cx="7886700" cy="8382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2532" name="Title 1"/>
          <p:cNvSpPr>
            <a:spLocks noGrp="1"/>
          </p:cNvSpPr>
          <p:nvPr>
            <p:ph type="title"/>
          </p:nvPr>
        </p:nvSpPr>
        <p:spPr/>
        <p:txBody>
          <a:bodyPr/>
          <a:lstStyle/>
          <a:p>
            <a:pPr eaLnBrk="1" hangingPunct="1"/>
            <a:r>
              <a:rPr lang="en-US" dirty="0">
                <a:latin typeface="Arial" pitchFamily="34" charset="0"/>
                <a:cs typeface="Arial" pitchFamily="34" charset="0"/>
              </a:rPr>
              <a:t>The </a:t>
            </a:r>
            <a:r>
              <a:rPr lang="en-US" b="0" dirty="0" err="1">
                <a:latin typeface="Arial" pitchFamily="34" charset="0"/>
                <a:cs typeface="Arial" pitchFamily="34" charset="0"/>
              </a:rPr>
              <a:t>RequestDispatcher</a:t>
            </a:r>
            <a:r>
              <a:rPr lang="en-US" dirty="0">
                <a:latin typeface="Arial" pitchFamily="34" charset="0"/>
                <a:cs typeface="Arial" pitchFamily="34" charset="0"/>
              </a:rPr>
              <a:t> Interface</a:t>
            </a:r>
          </a:p>
        </p:txBody>
      </p:sp>
      <p:sp>
        <p:nvSpPr>
          <p:cNvPr id="22533" name="Content Placeholder 2"/>
          <p:cNvSpPr>
            <a:spLocks noGrp="1"/>
          </p:cNvSpPr>
          <p:nvPr>
            <p:ph idx="1"/>
          </p:nvPr>
        </p:nvSpPr>
        <p:spPr>
          <a:xfrm>
            <a:off x="609600" y="1447800"/>
            <a:ext cx="7918450" cy="4562475"/>
          </a:xfrm>
        </p:spPr>
        <p:txBody>
          <a:bodyPr/>
          <a:lstStyle/>
          <a:p>
            <a:pPr eaLnBrk="1" hangingPunct="1"/>
            <a:r>
              <a:rPr lang="en-US"/>
              <a:t>There are two </a:t>
            </a:r>
            <a:r>
              <a:rPr lang="en-US">
                <a:latin typeface="Courier New" pitchFamily="49" charset="0"/>
                <a:cs typeface="Courier New" pitchFamily="49" charset="0"/>
              </a:rPr>
              <a:t>getRequestDispatcher</a:t>
            </a:r>
            <a:r>
              <a:rPr lang="en-US"/>
              <a:t>("URI") methods that return a </a:t>
            </a:r>
            <a:r>
              <a:rPr lang="en-US">
                <a:latin typeface="Courier New" pitchFamily="49" charset="0"/>
                <a:cs typeface="Courier New" pitchFamily="49" charset="0"/>
              </a:rPr>
              <a:t>RequestDispatcher</a:t>
            </a:r>
            <a:r>
              <a:rPr lang="en-US"/>
              <a:t> implementation.</a:t>
            </a:r>
          </a:p>
          <a:p>
            <a:pPr eaLnBrk="1" hangingPunct="1"/>
            <a:r>
              <a:rPr lang="en-US"/>
              <a:t>The </a:t>
            </a:r>
            <a:r>
              <a:rPr lang="en-US">
                <a:latin typeface="Courier New" pitchFamily="49" charset="0"/>
                <a:cs typeface="Courier New" pitchFamily="49" charset="0"/>
              </a:rPr>
              <a:t>ServletRequest</a:t>
            </a:r>
            <a:r>
              <a:rPr lang="en-US"/>
              <a:t> method that accepts relative paths or paths beginning with a "/"</a:t>
            </a:r>
          </a:p>
          <a:p>
            <a:pPr eaLnBrk="1" hangingPunct="1"/>
            <a:endParaRPr lang="en-US"/>
          </a:p>
          <a:p>
            <a:pPr eaLnBrk="1" hangingPunct="1"/>
            <a:r>
              <a:rPr lang="en-US">
                <a:latin typeface="Courier New" pitchFamily="49" charset="0"/>
                <a:cs typeface="Courier New" pitchFamily="49" charset="0"/>
              </a:rPr>
              <a:t>RequestDispatcher requestDispatcher = request.getRequestDispatcher("relativeURI");</a:t>
            </a:r>
          </a:p>
          <a:p>
            <a:pPr eaLnBrk="1" hangingPunct="1"/>
            <a:endParaRPr lang="en-US"/>
          </a:p>
          <a:p>
            <a:pPr eaLnBrk="1" hangingPunct="1"/>
            <a:r>
              <a:rPr lang="en-US"/>
              <a:t>The </a:t>
            </a:r>
            <a:r>
              <a:rPr lang="en-US">
                <a:latin typeface="Courier New" pitchFamily="49" charset="0"/>
                <a:cs typeface="Courier New" pitchFamily="49" charset="0"/>
              </a:rPr>
              <a:t>ServletContext</a:t>
            </a:r>
            <a:r>
              <a:rPr lang="en-US"/>
              <a:t> method that must begin with a "/"</a:t>
            </a:r>
          </a:p>
          <a:p>
            <a:pPr eaLnBrk="1" hangingPunct="1"/>
            <a:r>
              <a:rPr lang="en-US">
                <a:latin typeface="Courier New" pitchFamily="49" charset="0"/>
                <a:cs typeface="Courier New" pitchFamily="49" charset="0"/>
              </a:rPr>
              <a:t>RequestDispatcher requestDispatcher =   getServletContext().getRequestDispatcher</a:t>
            </a:r>
          </a:p>
          <a:p>
            <a:pPr eaLnBrk="1" hangingPunct="1"/>
            <a:r>
              <a:rPr lang="en-US">
                <a:latin typeface="Courier New" pitchFamily="49" charset="0"/>
                <a:cs typeface="Courier New" pitchFamily="49" charset="0"/>
              </a:rPr>
              <a:t>    ("/ServletName");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gray">
          <a:xfrm>
            <a:off x="628650" y="3200400"/>
            <a:ext cx="7886700" cy="6858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3555" name="Title 1"/>
          <p:cNvSpPr>
            <a:spLocks noGrp="1"/>
          </p:cNvSpPr>
          <p:nvPr>
            <p:ph type="title"/>
          </p:nvPr>
        </p:nvSpPr>
        <p:spPr/>
        <p:txBody>
          <a:bodyPr/>
          <a:lstStyle/>
          <a:p>
            <a:pPr eaLnBrk="1" hangingPunct="1"/>
            <a:r>
              <a:rPr lang="en-US" dirty="0">
                <a:latin typeface="Arial" pitchFamily="34" charset="0"/>
                <a:cs typeface="Arial" pitchFamily="34" charset="0"/>
              </a:rPr>
              <a:t>The </a:t>
            </a:r>
            <a:r>
              <a:rPr lang="en-US" b="0" dirty="0" err="1">
                <a:latin typeface="Arial" pitchFamily="34" charset="0"/>
                <a:cs typeface="Arial" pitchFamily="34" charset="0"/>
              </a:rPr>
              <a:t>RequestDispatcher</a:t>
            </a:r>
            <a:r>
              <a:rPr lang="en-US" dirty="0">
                <a:latin typeface="Arial" pitchFamily="34" charset="0"/>
                <a:cs typeface="Arial" pitchFamily="34" charset="0"/>
              </a:rPr>
              <a:t> Interface</a:t>
            </a:r>
          </a:p>
        </p:txBody>
      </p:sp>
      <p:sp>
        <p:nvSpPr>
          <p:cNvPr id="23556" name="Content Placeholder 2"/>
          <p:cNvSpPr>
            <a:spLocks noGrp="1"/>
          </p:cNvSpPr>
          <p:nvPr>
            <p:ph idx="1"/>
          </p:nvPr>
        </p:nvSpPr>
        <p:spPr>
          <a:xfrm>
            <a:off x="609600" y="1447800"/>
            <a:ext cx="7918450" cy="2451100"/>
          </a:xfrm>
        </p:spPr>
        <p:txBody>
          <a:bodyPr/>
          <a:lstStyle/>
          <a:p>
            <a:pPr eaLnBrk="1" hangingPunct="1"/>
            <a:r>
              <a:rPr lang="en-US"/>
              <a:t>If a servlet has no URI because it was not configured to have a url-pattern, then a </a:t>
            </a:r>
            <a:r>
              <a:rPr lang="en-US">
                <a:latin typeface="Courier New" pitchFamily="49" charset="0"/>
                <a:cs typeface="Courier New" pitchFamily="49" charset="0"/>
              </a:rPr>
              <a:t>RequestDispatcher</a:t>
            </a:r>
            <a:r>
              <a:rPr lang="en-US"/>
              <a:t> to that servlet can be retrieved from the runtime context, by giving the name of the target servlet.</a:t>
            </a:r>
          </a:p>
          <a:p>
            <a:pPr eaLnBrk="1" hangingPunct="1"/>
            <a:endParaRPr lang="en-US"/>
          </a:p>
          <a:p>
            <a:pPr eaLnBrk="1" hangingPunct="1"/>
            <a:r>
              <a:rPr lang="en-US" sz="1800">
                <a:latin typeface="Courier New" pitchFamily="49" charset="0"/>
                <a:cs typeface="Courier New" pitchFamily="49" charset="0"/>
              </a:rPr>
              <a:t>RequestDispatcher requestDispatcher = </a:t>
            </a:r>
          </a:p>
          <a:p>
            <a:pPr eaLnBrk="1" hangingPunct="1"/>
            <a:r>
              <a:rPr lang="en-US" sz="1800">
                <a:latin typeface="Courier New" pitchFamily="49" charset="0"/>
                <a:cs typeface="Courier New" pitchFamily="49" charset="0"/>
              </a:rPr>
              <a:t>  getServletContext().getNamedDispatcher("ServletName");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gray">
          <a:xfrm>
            <a:off x="628650" y="4419600"/>
            <a:ext cx="7886700" cy="6858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4579" name="Title 1"/>
          <p:cNvSpPr>
            <a:spLocks noGrp="1"/>
          </p:cNvSpPr>
          <p:nvPr>
            <p:ph type="title"/>
          </p:nvPr>
        </p:nvSpPr>
        <p:spPr/>
        <p:txBody>
          <a:bodyPr/>
          <a:lstStyle/>
          <a:p>
            <a:pPr eaLnBrk="1" hangingPunct="1"/>
            <a:r>
              <a:rPr lang="en-US"/>
              <a:t>The </a:t>
            </a:r>
            <a:r>
              <a:rPr lang="en-US">
                <a:latin typeface="Courier New" pitchFamily="49" charset="0"/>
                <a:cs typeface="Courier New" pitchFamily="49" charset="0"/>
              </a:rPr>
              <a:t>RequestDispatcher</a:t>
            </a:r>
            <a:r>
              <a:rPr lang="en-US"/>
              <a:t> Target and </a:t>
            </a:r>
            <a:br>
              <a:rPr lang="en-US"/>
            </a:br>
            <a:r>
              <a:rPr lang="en-US"/>
              <a:t>the Context Root</a:t>
            </a:r>
          </a:p>
        </p:txBody>
      </p:sp>
      <p:sp>
        <p:nvSpPr>
          <p:cNvPr id="24580" name="Content Placeholder 2"/>
          <p:cNvSpPr>
            <a:spLocks noGrp="1"/>
          </p:cNvSpPr>
          <p:nvPr>
            <p:ph idx="1"/>
          </p:nvPr>
        </p:nvSpPr>
        <p:spPr>
          <a:xfrm>
            <a:off x="609600" y="1447800"/>
            <a:ext cx="7918450" cy="3681413"/>
          </a:xfrm>
        </p:spPr>
        <p:txBody>
          <a:bodyPr/>
          <a:lstStyle/>
          <a:p>
            <a:pPr eaLnBrk="1" hangingPunct="1"/>
            <a:r>
              <a:rPr lang="en-US"/>
              <a:t>The argument to </a:t>
            </a:r>
            <a:r>
              <a:rPr lang="en-US">
                <a:latin typeface="Courier New" pitchFamily="49" charset="0"/>
                <a:cs typeface="Courier New" pitchFamily="49" charset="0"/>
              </a:rPr>
              <a:t>getRequestDispatcher</a:t>
            </a:r>
            <a:r>
              <a:rPr lang="en-US"/>
              <a:t> is a URI, but it is interpreted by the web container with reference to the current application’s context. The URI must:</a:t>
            </a:r>
          </a:p>
          <a:p>
            <a:pPr lvl="1" eaLnBrk="1" hangingPunct="1"/>
            <a:r>
              <a:rPr lang="en-US"/>
              <a:t>Begin with a slash (/) or be relative to the current page</a:t>
            </a:r>
          </a:p>
          <a:p>
            <a:pPr lvl="1" eaLnBrk="1" hangingPunct="1"/>
            <a:r>
              <a:rPr lang="en-US" i="1"/>
              <a:t>Not contain a context root or be a full URI</a:t>
            </a:r>
          </a:p>
          <a:p>
            <a:pPr eaLnBrk="1" hangingPunct="1"/>
            <a:r>
              <a:rPr lang="en-US"/>
              <a:t>In the bank sample application, the servlet obtains the JSP component to which it will transfer control using the following statement:</a:t>
            </a:r>
          </a:p>
          <a:p>
            <a:pPr eaLnBrk="1" hangingPunct="1"/>
            <a:r>
              <a:rPr lang="en-US">
                <a:latin typeface="Courier New" pitchFamily="49" charset="0"/>
                <a:cs typeface="Courier New" pitchFamily="49" charset="0"/>
              </a:rPr>
              <a:t>getRequestDispatcher ("/showCustomerDetails.jsp");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latin typeface="Arial" pitchFamily="34" charset="0"/>
                <a:cs typeface="Arial" pitchFamily="34" charset="0"/>
              </a:rPr>
              <a:t>The </a:t>
            </a:r>
            <a:r>
              <a:rPr lang="en-US" b="0" dirty="0">
                <a:latin typeface="Arial" pitchFamily="34" charset="0"/>
                <a:cs typeface="Arial" pitchFamily="34" charset="0"/>
              </a:rPr>
              <a:t>forward</a:t>
            </a:r>
            <a:r>
              <a:rPr lang="en-US" dirty="0">
                <a:latin typeface="Arial" pitchFamily="34" charset="0"/>
                <a:cs typeface="Arial" pitchFamily="34" charset="0"/>
              </a:rPr>
              <a:t> and </a:t>
            </a:r>
            <a:r>
              <a:rPr lang="en-US" b="0" dirty="0">
                <a:latin typeface="Arial" pitchFamily="34" charset="0"/>
                <a:cs typeface="Arial" pitchFamily="34" charset="0"/>
              </a:rPr>
              <a:t>include</a:t>
            </a:r>
            <a:r>
              <a:rPr lang="en-US" dirty="0">
                <a:latin typeface="Arial" pitchFamily="34" charset="0"/>
                <a:cs typeface="Arial" pitchFamily="34" charset="0"/>
              </a:rPr>
              <a:t> Methods</a:t>
            </a:r>
          </a:p>
        </p:txBody>
      </p:sp>
      <p:sp>
        <p:nvSpPr>
          <p:cNvPr id="25603" name="Content Placeholder 2"/>
          <p:cNvSpPr>
            <a:spLocks noGrp="1"/>
          </p:cNvSpPr>
          <p:nvPr>
            <p:ph idx="1"/>
          </p:nvPr>
        </p:nvSpPr>
        <p:spPr>
          <a:xfrm>
            <a:off x="609600" y="1447800"/>
            <a:ext cx="7918450" cy="2936875"/>
          </a:xfrm>
        </p:spPr>
        <p:txBody>
          <a:bodyPr/>
          <a:lstStyle/>
          <a:p>
            <a:pPr eaLnBrk="1" hangingPunct="1"/>
            <a:r>
              <a:rPr lang="en-US"/>
              <a:t>The </a:t>
            </a:r>
            <a:r>
              <a:rPr lang="en-US">
                <a:latin typeface="Courier New" pitchFamily="49" charset="0"/>
                <a:cs typeface="Courier New" pitchFamily="49" charset="0"/>
              </a:rPr>
              <a:t>RequestDispatcher</a:t>
            </a:r>
            <a:r>
              <a:rPr lang="en-US"/>
              <a:t> interface provides two methods to transfer control from a servlet (the calling component) to a target component: </a:t>
            </a:r>
          </a:p>
          <a:p>
            <a:pPr lvl="1" eaLnBrk="1" hangingPunct="1"/>
            <a:r>
              <a:rPr lang="en-US">
                <a:latin typeface="Courier New" pitchFamily="49" charset="0"/>
                <a:cs typeface="Courier New" pitchFamily="49" charset="0"/>
              </a:rPr>
              <a:t>RequestDispatcher.forward</a:t>
            </a:r>
            <a:r>
              <a:rPr lang="en-US"/>
              <a:t>: Typically used by controllers</a:t>
            </a:r>
          </a:p>
          <a:p>
            <a:pPr lvl="1" eaLnBrk="1" hangingPunct="1"/>
            <a:r>
              <a:rPr lang="en-US">
                <a:latin typeface="Courier New" pitchFamily="49" charset="0"/>
                <a:cs typeface="Courier New" pitchFamily="49" charset="0"/>
              </a:rPr>
              <a:t>RequestDispatcher.include</a:t>
            </a:r>
            <a:r>
              <a:rPr lang="en-US"/>
              <a:t>: Typically used by views</a:t>
            </a:r>
          </a:p>
          <a:p>
            <a:pPr eaLnBrk="1" hangingPunct="1"/>
            <a:r>
              <a:rPr lang="en-US"/>
              <a:t>Of these methods, </a:t>
            </a:r>
            <a:r>
              <a:rPr lang="en-US">
                <a:latin typeface="Courier New" pitchFamily="49" charset="0"/>
                <a:cs typeface="Courier New" pitchFamily="49" charset="0"/>
              </a:rPr>
              <a:t>forward</a:t>
            </a:r>
            <a:r>
              <a:rPr lang="en-US"/>
              <a:t> is slightly faster but it cannot merge the output of one component into the output of another.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pic>
        <p:nvPicPr>
          <p:cNvPr id="349187" name="Picture 3" descr="java servlett"/>
          <p:cNvPicPr>
            <a:picLocks noChangeAspect="1" noChangeArrowheads="1"/>
          </p:cNvPicPr>
          <p:nvPr/>
        </p:nvPicPr>
        <p:blipFill>
          <a:blip r:embed="rId3" cstate="print"/>
          <a:srcRect/>
          <a:stretch>
            <a:fillRect/>
          </a:stretch>
        </p:blipFill>
        <p:spPr bwMode="gray">
          <a:xfrm>
            <a:off x="3817938" y="1371600"/>
            <a:ext cx="1531937" cy="1679575"/>
          </a:xfrm>
          <a:prstGeom prst="rect">
            <a:avLst/>
          </a:prstGeom>
          <a:noFill/>
        </p:spPr>
      </p:pic>
      <p:sp>
        <p:nvSpPr>
          <p:cNvPr id="349188" name="Line 4"/>
          <p:cNvSpPr>
            <a:spLocks noChangeShapeType="1"/>
          </p:cNvSpPr>
          <p:nvPr/>
        </p:nvSpPr>
        <p:spPr bwMode="auto">
          <a:xfrm flipV="1">
            <a:off x="2317750" y="2211388"/>
            <a:ext cx="1495425"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49189" name="Freeform 5"/>
          <p:cNvSpPr>
            <a:spLocks/>
          </p:cNvSpPr>
          <p:nvPr/>
        </p:nvSpPr>
        <p:spPr bwMode="auto">
          <a:xfrm>
            <a:off x="1749425" y="3124200"/>
            <a:ext cx="1955800" cy="2070100"/>
          </a:xfrm>
          <a:custGeom>
            <a:avLst/>
            <a:gdLst/>
            <a:ahLst/>
            <a:cxnLst>
              <a:cxn ang="0">
                <a:pos x="1258" y="727"/>
              </a:cxn>
              <a:cxn ang="0">
                <a:pos x="0" y="727"/>
              </a:cxn>
              <a:cxn ang="0">
                <a:pos x="0" y="0"/>
              </a:cxn>
            </a:cxnLst>
            <a:rect l="0" t="0" r="r" b="b"/>
            <a:pathLst>
              <a:path w="1258" h="727">
                <a:moveTo>
                  <a:pt x="1258" y="727"/>
                </a:moveTo>
                <a:lnTo>
                  <a:pt x="0" y="727"/>
                </a:lnTo>
                <a:lnTo>
                  <a:pt x="0" y="0"/>
                </a:lnTo>
              </a:path>
            </a:pathLst>
          </a:custGeom>
          <a:noFill/>
          <a:ln w="28575" cap="flat" cmpd="sng">
            <a:solidFill>
              <a:schemeClr val="tx1"/>
            </a:solidFill>
            <a:prstDash val="solid"/>
            <a:round/>
            <a:headEnd type="none" w="med" len="med"/>
            <a:tailEnd type="triangle" w="sm" len="sm"/>
          </a:ln>
          <a:effectLst/>
        </p:spPr>
        <p:txBody>
          <a:bodyPr anchor="ctr">
            <a:spAutoFit/>
          </a:bodyPr>
          <a:lstStyle/>
          <a:p>
            <a:endParaRPr lang="en-IN"/>
          </a:p>
        </p:txBody>
      </p:sp>
      <p:sp>
        <p:nvSpPr>
          <p:cNvPr id="349190" name="Rectangle 6"/>
          <p:cNvSpPr>
            <a:spLocks noChangeArrowheads="1"/>
          </p:cNvSpPr>
          <p:nvPr/>
        </p:nvSpPr>
        <p:spPr bwMode="auto">
          <a:xfrm>
            <a:off x="3348038" y="5880100"/>
            <a:ext cx="22098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Dynamic HTML</a:t>
            </a:r>
          </a:p>
        </p:txBody>
      </p:sp>
      <p:sp>
        <p:nvSpPr>
          <p:cNvPr id="349191" name="Line 7"/>
          <p:cNvSpPr>
            <a:spLocks noChangeShapeType="1"/>
          </p:cNvSpPr>
          <p:nvPr/>
        </p:nvSpPr>
        <p:spPr bwMode="auto">
          <a:xfrm flipV="1">
            <a:off x="4376738" y="3313113"/>
            <a:ext cx="0" cy="850900"/>
          </a:xfrm>
          <a:prstGeom prst="line">
            <a:avLst/>
          </a:prstGeom>
          <a:noFill/>
          <a:ln w="28575">
            <a:solidFill>
              <a:srgbClr val="000000"/>
            </a:solidFill>
            <a:round/>
            <a:headEnd type="triangle" w="sm" len="sm"/>
            <a:tailEnd type="triangle" w="sm" len="sm"/>
          </a:ln>
          <a:effectLst/>
        </p:spPr>
        <p:txBody>
          <a:bodyPr/>
          <a:lstStyle/>
          <a:p>
            <a:endParaRPr lang="en-IN"/>
          </a:p>
        </p:txBody>
      </p:sp>
      <p:sp>
        <p:nvSpPr>
          <p:cNvPr id="349192" name="Rectangle 8"/>
          <p:cNvSpPr>
            <a:spLocks noChangeArrowheads="1"/>
          </p:cNvSpPr>
          <p:nvPr/>
        </p:nvSpPr>
        <p:spPr bwMode="auto">
          <a:xfrm>
            <a:off x="685800" y="2820988"/>
            <a:ext cx="2454275" cy="366712"/>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en-US">
                <a:solidFill>
                  <a:schemeClr val="tx2"/>
                </a:solidFill>
              </a:rPr>
              <a:t>Client Web browser</a:t>
            </a:r>
          </a:p>
        </p:txBody>
      </p:sp>
      <p:sp>
        <p:nvSpPr>
          <p:cNvPr id="349193" name="Rectangle 9"/>
          <p:cNvSpPr>
            <a:spLocks noChangeArrowheads="1"/>
          </p:cNvSpPr>
          <p:nvPr/>
        </p:nvSpPr>
        <p:spPr bwMode="auto">
          <a:xfrm>
            <a:off x="3495675" y="2986088"/>
            <a:ext cx="175260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Servlet</a:t>
            </a:r>
          </a:p>
        </p:txBody>
      </p:sp>
      <p:sp>
        <p:nvSpPr>
          <p:cNvPr id="349195" name="Rectangle 11"/>
          <p:cNvSpPr>
            <a:spLocks noChangeArrowheads="1"/>
          </p:cNvSpPr>
          <p:nvPr/>
        </p:nvSpPr>
        <p:spPr bwMode="auto">
          <a:xfrm>
            <a:off x="4398963" y="3570288"/>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Generates</a:t>
            </a:r>
          </a:p>
        </p:txBody>
      </p:sp>
      <p:sp>
        <p:nvSpPr>
          <p:cNvPr id="349196" name="Rectangle 12"/>
          <p:cNvSpPr>
            <a:spLocks noGrp="1" noChangeArrowheads="1"/>
          </p:cNvSpPr>
          <p:nvPr>
            <p:ph type="title"/>
          </p:nvPr>
        </p:nvSpPr>
        <p:spPr>
          <a:noFill/>
          <a:ln/>
        </p:spPr>
        <p:txBody>
          <a:bodyPr/>
          <a:lstStyle/>
          <a:p>
            <a:r>
              <a:rPr lang="en-US" altLang="en-US"/>
              <a:t>Servlets: Overview</a:t>
            </a:r>
          </a:p>
        </p:txBody>
      </p:sp>
      <p:pic>
        <p:nvPicPr>
          <p:cNvPr id="349197" name="Picture 13" descr="I:\els_web_site\icons\computer\compu006.gif"/>
          <p:cNvPicPr>
            <a:picLocks noChangeAspect="1" noChangeArrowheads="1"/>
          </p:cNvPicPr>
          <p:nvPr/>
        </p:nvPicPr>
        <p:blipFill>
          <a:blip r:embed="rId4" cstate="print"/>
          <a:srcRect/>
          <a:stretch>
            <a:fillRect/>
          </a:stretch>
        </p:blipFill>
        <p:spPr bwMode="gray">
          <a:xfrm>
            <a:off x="1385888" y="1622425"/>
            <a:ext cx="990600" cy="1177925"/>
          </a:xfrm>
          <a:prstGeom prst="rect">
            <a:avLst/>
          </a:prstGeom>
          <a:noFill/>
        </p:spPr>
      </p:pic>
      <p:sp>
        <p:nvSpPr>
          <p:cNvPr id="349198" name="Rectangle 14"/>
          <p:cNvSpPr>
            <a:spLocks noChangeArrowheads="1"/>
          </p:cNvSpPr>
          <p:nvPr/>
        </p:nvSpPr>
        <p:spPr bwMode="auto">
          <a:xfrm>
            <a:off x="2408238" y="1905000"/>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Requests</a:t>
            </a:r>
          </a:p>
        </p:txBody>
      </p:sp>
      <p:sp>
        <p:nvSpPr>
          <p:cNvPr id="349199" name="Text Box 15"/>
          <p:cNvSpPr txBox="1">
            <a:spLocks noChangeArrowheads="1"/>
          </p:cNvSpPr>
          <p:nvPr/>
        </p:nvSpPr>
        <p:spPr bwMode="auto">
          <a:xfrm>
            <a:off x="2230438" y="4860925"/>
            <a:ext cx="1039812" cy="304800"/>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sz="1400"/>
              <a:t>Responds</a:t>
            </a:r>
          </a:p>
        </p:txBody>
      </p:sp>
      <p:pic>
        <p:nvPicPr>
          <p:cNvPr id="349200" name="Picture 16" descr="dynamic html"/>
          <p:cNvPicPr>
            <a:picLocks noChangeAspect="1" noChangeArrowheads="1"/>
          </p:cNvPicPr>
          <p:nvPr/>
        </p:nvPicPr>
        <p:blipFill>
          <a:blip r:embed="rId5" cstate="print"/>
          <a:srcRect/>
          <a:stretch>
            <a:fillRect/>
          </a:stretch>
        </p:blipFill>
        <p:spPr bwMode="gray">
          <a:xfrm>
            <a:off x="3695700" y="4084638"/>
            <a:ext cx="1452563" cy="1763712"/>
          </a:xfrm>
          <a:prstGeom prst="rect">
            <a:avLst/>
          </a:prstGeom>
          <a:noFill/>
        </p:spPr>
      </p:pic>
      <p:pic>
        <p:nvPicPr>
          <p:cNvPr id="349203" name="Picture 19" descr="C:\Documents and Settings\gstokol\My Documents\My Pictures\webservice-jdev022.gif"/>
          <p:cNvPicPr>
            <a:picLocks noChangeAspect="1" noChangeArrowheads="1"/>
          </p:cNvPicPr>
          <p:nvPr/>
        </p:nvPicPr>
        <p:blipFill>
          <a:blip r:embed="rId6" cstate="print"/>
          <a:srcRect/>
          <a:stretch>
            <a:fillRect/>
          </a:stretch>
        </p:blipFill>
        <p:spPr bwMode="gray">
          <a:xfrm>
            <a:off x="6858000" y="1720850"/>
            <a:ext cx="990600" cy="982663"/>
          </a:xfrm>
          <a:prstGeom prst="rect">
            <a:avLst/>
          </a:prstGeom>
          <a:noFill/>
        </p:spPr>
      </p:pic>
      <p:sp>
        <p:nvSpPr>
          <p:cNvPr id="349204" name="Rectangle 20"/>
          <p:cNvSpPr>
            <a:spLocks noChangeArrowheads="1"/>
          </p:cNvSpPr>
          <p:nvPr/>
        </p:nvSpPr>
        <p:spPr bwMode="auto">
          <a:xfrm>
            <a:off x="6019800" y="2711450"/>
            <a:ext cx="2454275" cy="641350"/>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altLang="en-US">
                <a:solidFill>
                  <a:schemeClr val="tx2"/>
                </a:solidFill>
              </a:rPr>
              <a:t>Business object</a:t>
            </a:r>
          </a:p>
          <a:p>
            <a:pPr eaLnBrk="0" hangingPunct="0">
              <a:spcBef>
                <a:spcPct val="0"/>
              </a:spcBef>
              <a:buClrTx/>
              <a:buFontTx/>
              <a:buNone/>
            </a:pPr>
            <a:r>
              <a:rPr lang="en-US" altLang="en-US">
                <a:solidFill>
                  <a:schemeClr val="tx2"/>
                </a:solidFill>
              </a:rPr>
              <a:t>(EJB/Web service)</a:t>
            </a:r>
          </a:p>
        </p:txBody>
      </p:sp>
      <p:sp>
        <p:nvSpPr>
          <p:cNvPr id="349205" name="Line 21"/>
          <p:cNvSpPr>
            <a:spLocks noChangeShapeType="1"/>
          </p:cNvSpPr>
          <p:nvPr/>
        </p:nvSpPr>
        <p:spPr bwMode="auto">
          <a:xfrm flipV="1">
            <a:off x="5334000" y="2211388"/>
            <a:ext cx="1495425" cy="0"/>
          </a:xfrm>
          <a:prstGeom prst="line">
            <a:avLst/>
          </a:prstGeom>
          <a:noFill/>
          <a:ln w="28575">
            <a:solidFill>
              <a:srgbClr val="000000"/>
            </a:solidFill>
            <a:round/>
            <a:headEnd type="triangle" w="sm" len="sm"/>
            <a:tailEnd type="triangle" w="sm" len="sm"/>
          </a:ln>
          <a:effectLst/>
        </p:spPr>
        <p:txBody>
          <a:bodyPr/>
          <a:lstStyle/>
          <a:p>
            <a:endParaRPr lang="en-IN"/>
          </a:p>
        </p:txBody>
      </p:sp>
      <p:sp>
        <p:nvSpPr>
          <p:cNvPr id="349206" name="Rectangle 22"/>
          <p:cNvSpPr>
            <a:spLocks noChangeArrowheads="1"/>
          </p:cNvSpPr>
          <p:nvPr/>
        </p:nvSpPr>
        <p:spPr bwMode="auto">
          <a:xfrm>
            <a:off x="5410200" y="1931988"/>
            <a:ext cx="130175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Connects to</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gray">
          <a:xfrm>
            <a:off x="533400" y="5181600"/>
            <a:ext cx="7886700" cy="6858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6627" name="Rectangle 4"/>
          <p:cNvSpPr>
            <a:spLocks noChangeArrowheads="1"/>
          </p:cNvSpPr>
          <p:nvPr/>
        </p:nvSpPr>
        <p:spPr bwMode="gray">
          <a:xfrm>
            <a:off x="533400" y="4038600"/>
            <a:ext cx="7886700" cy="7620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6628" name="Rectangle 3"/>
          <p:cNvSpPr>
            <a:spLocks noChangeArrowheads="1"/>
          </p:cNvSpPr>
          <p:nvPr/>
        </p:nvSpPr>
        <p:spPr bwMode="gray">
          <a:xfrm>
            <a:off x="533400" y="2220913"/>
            <a:ext cx="7886700" cy="14478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26629" name="Title 1"/>
          <p:cNvSpPr>
            <a:spLocks noGrp="1"/>
          </p:cNvSpPr>
          <p:nvPr>
            <p:ph type="title"/>
          </p:nvPr>
        </p:nvSpPr>
        <p:spPr/>
        <p:txBody>
          <a:bodyPr/>
          <a:lstStyle/>
          <a:p>
            <a:pPr eaLnBrk="1" hangingPunct="1"/>
            <a:r>
              <a:rPr lang="en-US"/>
              <a:t>Transfer of Data in the </a:t>
            </a:r>
            <a:r>
              <a:rPr lang="en-US">
                <a:latin typeface="Courier New" pitchFamily="49" charset="0"/>
                <a:cs typeface="Courier New" pitchFamily="49" charset="0"/>
              </a:rPr>
              <a:t>Request</a:t>
            </a:r>
            <a:r>
              <a:rPr lang="en-US"/>
              <a:t> Object</a:t>
            </a:r>
          </a:p>
        </p:txBody>
      </p:sp>
      <p:sp>
        <p:nvSpPr>
          <p:cNvPr id="26630" name="Content Placeholder 2"/>
          <p:cNvSpPr>
            <a:spLocks noGrp="1"/>
          </p:cNvSpPr>
          <p:nvPr>
            <p:ph idx="1"/>
          </p:nvPr>
        </p:nvSpPr>
        <p:spPr>
          <a:xfrm>
            <a:off x="609600" y="1447800"/>
            <a:ext cx="7918450" cy="4592638"/>
          </a:xfrm>
        </p:spPr>
        <p:txBody>
          <a:bodyPr/>
          <a:lstStyle/>
          <a:p>
            <a:pPr eaLnBrk="1" hangingPunct="1"/>
            <a:r>
              <a:rPr lang="en-US"/>
              <a:t>The request object can carry data between components:</a:t>
            </a:r>
          </a:p>
          <a:p>
            <a:pPr lvl="1" eaLnBrk="1" hangingPunct="1"/>
            <a:r>
              <a:rPr lang="en-US"/>
              <a:t>In the calling component:</a:t>
            </a:r>
          </a:p>
          <a:p>
            <a:pPr eaLnBrk="1" hangingPunct="1"/>
            <a:r>
              <a:rPr lang="en-US" sz="2000">
                <a:latin typeface="Courier New" pitchFamily="49" charset="0"/>
                <a:cs typeface="Courier New" pitchFamily="49" charset="0"/>
              </a:rPr>
              <a:t>CustomerData customerData = // get customer data</a:t>
            </a:r>
          </a:p>
          <a:p>
            <a:pPr eaLnBrk="1" hangingPunct="1"/>
            <a:r>
              <a:rPr lang="en-US" sz="2000">
                <a:latin typeface="Courier New" pitchFamily="49" charset="0"/>
                <a:cs typeface="Courier New" pitchFamily="49" charset="0"/>
              </a:rPr>
              <a:t>request.setAttribute ("customerData", customerData);</a:t>
            </a:r>
          </a:p>
          <a:p>
            <a:pPr eaLnBrk="1" hangingPunct="1"/>
            <a:r>
              <a:rPr lang="en-US" sz="2000">
                <a:latin typeface="Courier New" pitchFamily="49" charset="0"/>
                <a:cs typeface="Courier New" pitchFamily="49" charset="0"/>
              </a:rPr>
              <a:t>requestDispatcher.forward (request, response);</a:t>
            </a:r>
          </a:p>
          <a:p>
            <a:pPr lvl="1" eaLnBrk="1" hangingPunct="1"/>
            <a:r>
              <a:rPr lang="en-US"/>
              <a:t>If the target component is a servlet:</a:t>
            </a:r>
          </a:p>
          <a:p>
            <a:pPr eaLnBrk="1" hangingPunct="1"/>
            <a:r>
              <a:rPr lang="it-IT">
                <a:latin typeface="Courier New" pitchFamily="49" charset="0"/>
                <a:cs typeface="Courier New" pitchFamily="49" charset="0"/>
              </a:rPr>
              <a:t>CustomerData customerData = (CustomerData) request.getAttribute("customerData");</a:t>
            </a:r>
          </a:p>
          <a:p>
            <a:pPr lvl="1" eaLnBrk="1" hangingPunct="1"/>
            <a:r>
              <a:rPr lang="en-US"/>
              <a:t>If the target component is a JSP component:</a:t>
            </a:r>
          </a:p>
          <a:p>
            <a:pPr eaLnBrk="1" hangingPunct="1"/>
            <a:r>
              <a:rPr lang="en-US">
                <a:latin typeface="Courier New" pitchFamily="49" charset="0"/>
                <a:cs typeface="Courier New" pitchFamily="49" charset="0"/>
              </a:rPr>
              <a:t>&lt;jsp:useBean id="customerData" class="Bank.CustomerData" scope="request"/&gt;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3766" name="Rectangle 6"/>
          <p:cNvSpPr>
            <a:spLocks noGrp="1" noChangeArrowheads="1"/>
          </p:cNvSpPr>
          <p:nvPr>
            <p:ph type="title"/>
          </p:nvPr>
        </p:nvSpPr>
        <p:spPr/>
        <p:txBody>
          <a:bodyPr/>
          <a:lstStyle/>
          <a:p>
            <a:r>
              <a:rPr lang="en-US" altLang="en-US"/>
              <a:t>Methods for Invoking Servlets</a:t>
            </a:r>
          </a:p>
        </p:txBody>
      </p:sp>
      <p:sp>
        <p:nvSpPr>
          <p:cNvPr id="373767" name="Rectangle 7"/>
          <p:cNvSpPr>
            <a:spLocks noGrp="1" noChangeArrowheads="1"/>
          </p:cNvSpPr>
          <p:nvPr>
            <p:ph type="body" idx="1"/>
          </p:nvPr>
        </p:nvSpPr>
        <p:spPr>
          <a:xfrm>
            <a:off x="609600" y="1447800"/>
            <a:ext cx="7918450" cy="2862263"/>
          </a:xfrm>
        </p:spPr>
        <p:txBody>
          <a:bodyPr/>
          <a:lstStyle/>
          <a:p>
            <a:pPr lvl="1"/>
            <a:r>
              <a:rPr lang="en-US" altLang="en-US"/>
              <a:t>Invoke servlets from a client by:</a:t>
            </a:r>
          </a:p>
          <a:p>
            <a:pPr lvl="2"/>
            <a:r>
              <a:rPr lang="en-US" altLang="en-US"/>
              <a:t>Entering the servlet URL in a browser </a:t>
            </a:r>
          </a:p>
          <a:p>
            <a:pPr lvl="2"/>
            <a:r>
              <a:rPr lang="en-US" altLang="en-US"/>
              <a:t>Embedding the servlet URL in an HTML, or a JSP page, or another servlet (an </a:t>
            </a:r>
            <a:r>
              <a:rPr lang="en-US" altLang="en-US">
                <a:latin typeface="Courier New" pitchFamily="49" charset="0"/>
              </a:rPr>
              <a:t>href</a:t>
            </a:r>
            <a:r>
              <a:rPr lang="en-US" altLang="en-US"/>
              <a:t> link)</a:t>
            </a:r>
          </a:p>
          <a:p>
            <a:pPr lvl="2"/>
            <a:r>
              <a:rPr lang="en-US" altLang="en-US"/>
              <a:t>Submitting a form to the servlet (using the action tag)</a:t>
            </a:r>
          </a:p>
          <a:p>
            <a:pPr lvl="2"/>
            <a:r>
              <a:rPr lang="en-US" altLang="en-US"/>
              <a:t>Using URL classes in client Java applications</a:t>
            </a:r>
          </a:p>
          <a:p>
            <a:pPr lvl="1"/>
            <a:r>
              <a:rPr lang="en-US" altLang="en-US"/>
              <a:t>Invoke servlets inside the Java EE container by defining a chain of servlets or JSPs.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78" name="Rectangle 2"/>
          <p:cNvSpPr>
            <a:spLocks noChangeArrowheads="1"/>
          </p:cNvSpPr>
          <p:nvPr/>
        </p:nvSpPr>
        <p:spPr bwMode="auto">
          <a:xfrm>
            <a:off x="3698875" y="5105400"/>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a:t>
            </a:r>
          </a:p>
        </p:txBody>
      </p:sp>
      <p:sp>
        <p:nvSpPr>
          <p:cNvPr id="357379" name="Rectangle 3"/>
          <p:cNvSpPr>
            <a:spLocks noChangeArrowheads="1"/>
          </p:cNvSpPr>
          <p:nvPr/>
        </p:nvSpPr>
        <p:spPr bwMode="auto">
          <a:xfrm>
            <a:off x="3732213" y="5605463"/>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Response</a:t>
            </a:r>
          </a:p>
        </p:txBody>
      </p:sp>
      <p:sp>
        <p:nvSpPr>
          <p:cNvPr id="357389" name="Rectangle 13"/>
          <p:cNvSpPr>
            <a:spLocks noGrp="1" noChangeArrowheads="1"/>
          </p:cNvSpPr>
          <p:nvPr>
            <p:ph type="title"/>
          </p:nvPr>
        </p:nvSpPr>
        <p:spPr/>
        <p:txBody>
          <a:bodyPr/>
          <a:lstStyle/>
          <a:p>
            <a:r>
              <a:rPr lang="en-US" altLang="en-US"/>
              <a:t>HTTP Servlets</a:t>
            </a:r>
          </a:p>
        </p:txBody>
      </p:sp>
      <p:sp>
        <p:nvSpPr>
          <p:cNvPr id="357390" name="Rectangle 14"/>
          <p:cNvSpPr>
            <a:spLocks noGrp="1" noChangeArrowheads="1"/>
          </p:cNvSpPr>
          <p:nvPr>
            <p:ph type="body" idx="1"/>
          </p:nvPr>
        </p:nvSpPr>
        <p:spPr>
          <a:xfrm>
            <a:off x="609600" y="1447800"/>
            <a:ext cx="7918450" cy="2935288"/>
          </a:xfrm>
        </p:spPr>
        <p:txBody>
          <a:bodyPr/>
          <a:lstStyle/>
          <a:p>
            <a:pPr lvl="1"/>
            <a:r>
              <a:rPr lang="en-US" altLang="en-US"/>
              <a:t>HTTP servlets extend the </a:t>
            </a:r>
            <a:r>
              <a:rPr lang="en-US" altLang="en-US">
                <a:latin typeface="Courier New" pitchFamily="49" charset="0"/>
              </a:rPr>
              <a:t>HttpServlet</a:t>
            </a:r>
            <a:r>
              <a:rPr lang="en-US" altLang="en-US"/>
              <a:t> class, which implements the </a:t>
            </a:r>
            <a:r>
              <a:rPr lang="en-US" altLang="en-US">
                <a:latin typeface="Courier New" pitchFamily="49" charset="0"/>
              </a:rPr>
              <a:t>Servlet</a:t>
            </a:r>
            <a:r>
              <a:rPr lang="en-US" altLang="en-US"/>
              <a:t> interface. </a:t>
            </a:r>
          </a:p>
          <a:p>
            <a:pPr lvl="1"/>
            <a:r>
              <a:rPr lang="en-US" altLang="en-US"/>
              <a:t>A client makes an HTTP request, which includes a method type that:</a:t>
            </a:r>
          </a:p>
          <a:p>
            <a:pPr lvl="2"/>
            <a:r>
              <a:rPr lang="en-US" altLang="en-US"/>
              <a:t>Can be either a </a:t>
            </a:r>
            <a:r>
              <a:rPr lang="en-US" altLang="en-US" sz="2200">
                <a:latin typeface="Courier New" pitchFamily="49" charset="0"/>
              </a:rPr>
              <a:t>GET</a:t>
            </a:r>
            <a:r>
              <a:rPr lang="en-US" altLang="en-US"/>
              <a:t> or </a:t>
            </a:r>
            <a:r>
              <a:rPr lang="en-US" altLang="en-US" sz="2200">
                <a:latin typeface="Courier New" pitchFamily="49" charset="0"/>
              </a:rPr>
              <a:t>POST</a:t>
            </a:r>
            <a:r>
              <a:rPr lang="en-US" altLang="en-US"/>
              <a:t> method type</a:t>
            </a:r>
          </a:p>
          <a:p>
            <a:pPr lvl="2"/>
            <a:r>
              <a:rPr lang="en-US" altLang="en-US"/>
              <a:t>Determines what type of action the servlet performs</a:t>
            </a:r>
          </a:p>
          <a:p>
            <a:pPr lvl="1"/>
            <a:r>
              <a:rPr lang="en-US" altLang="en-US"/>
              <a:t>The servlet processes the request and sends back a status code and a response.</a:t>
            </a:r>
          </a:p>
        </p:txBody>
      </p:sp>
      <p:sp>
        <p:nvSpPr>
          <p:cNvPr id="357382" name="Rectangle 6"/>
          <p:cNvSpPr>
            <a:spLocks noChangeArrowheads="1"/>
          </p:cNvSpPr>
          <p:nvPr/>
        </p:nvSpPr>
        <p:spPr bwMode="auto">
          <a:xfrm>
            <a:off x="3698875" y="59436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HTTP protocol</a:t>
            </a:r>
          </a:p>
        </p:txBody>
      </p:sp>
      <p:sp>
        <p:nvSpPr>
          <p:cNvPr id="357383" name="Text Box 7"/>
          <p:cNvSpPr txBox="1">
            <a:spLocks noChangeArrowheads="1"/>
          </p:cNvSpPr>
          <p:nvPr/>
        </p:nvSpPr>
        <p:spPr bwMode="auto">
          <a:xfrm>
            <a:off x="2395538" y="5943600"/>
            <a:ext cx="819150"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t>Client</a:t>
            </a:r>
          </a:p>
        </p:txBody>
      </p:sp>
      <p:sp>
        <p:nvSpPr>
          <p:cNvPr id="357384" name="Rectangle 8"/>
          <p:cNvSpPr>
            <a:spLocks noChangeArrowheads="1"/>
          </p:cNvSpPr>
          <p:nvPr/>
        </p:nvSpPr>
        <p:spPr bwMode="auto">
          <a:xfrm>
            <a:off x="5791200" y="59436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Servlet</a:t>
            </a:r>
          </a:p>
        </p:txBody>
      </p:sp>
      <p:sp>
        <p:nvSpPr>
          <p:cNvPr id="357385" name="Line 9"/>
          <p:cNvSpPr>
            <a:spLocks noChangeShapeType="1"/>
          </p:cNvSpPr>
          <p:nvPr/>
        </p:nvSpPr>
        <p:spPr bwMode="auto">
          <a:xfrm>
            <a:off x="3108325" y="5453063"/>
            <a:ext cx="3276600"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7386" name="Line 10"/>
          <p:cNvSpPr>
            <a:spLocks noChangeShapeType="1"/>
          </p:cNvSpPr>
          <p:nvPr/>
        </p:nvSpPr>
        <p:spPr bwMode="auto">
          <a:xfrm flipH="1">
            <a:off x="3114675" y="5611813"/>
            <a:ext cx="3354388" cy="0"/>
          </a:xfrm>
          <a:prstGeom prst="line">
            <a:avLst/>
          </a:prstGeom>
          <a:noFill/>
          <a:ln w="28575">
            <a:solidFill>
              <a:schemeClr val="tx1"/>
            </a:solidFill>
            <a:round/>
            <a:headEnd/>
            <a:tailEnd type="triangle" w="sm" len="sm"/>
          </a:ln>
          <a:effectLst/>
        </p:spPr>
        <p:txBody>
          <a:bodyPr anchor="ctr">
            <a:spAutoFit/>
          </a:bodyPr>
          <a:lstStyle/>
          <a:p>
            <a:endParaRPr lang="en-IN"/>
          </a:p>
        </p:txBody>
      </p:sp>
      <p:pic>
        <p:nvPicPr>
          <p:cNvPr id="357387" name="Picture 11" descr="java servlett engine"/>
          <p:cNvPicPr>
            <a:picLocks noChangeAspect="1" noChangeArrowheads="1"/>
          </p:cNvPicPr>
          <p:nvPr/>
        </p:nvPicPr>
        <p:blipFill>
          <a:blip r:embed="rId3" cstate="print"/>
          <a:srcRect/>
          <a:stretch>
            <a:fillRect/>
          </a:stretch>
        </p:blipFill>
        <p:spPr bwMode="gray">
          <a:xfrm>
            <a:off x="6367463" y="4953000"/>
            <a:ext cx="885825" cy="974725"/>
          </a:xfrm>
          <a:prstGeom prst="rect">
            <a:avLst/>
          </a:prstGeom>
          <a:noFill/>
          <a:ln w="9525">
            <a:noFill/>
            <a:miter lim="800000"/>
            <a:headEnd/>
            <a:tailEnd/>
          </a:ln>
        </p:spPr>
      </p:pic>
      <p:pic>
        <p:nvPicPr>
          <p:cNvPr id="357388" name="Picture 12" descr="computer screen&#10;web page"/>
          <p:cNvPicPr>
            <a:picLocks noChangeAspect="1" noChangeArrowheads="1"/>
          </p:cNvPicPr>
          <p:nvPr/>
        </p:nvPicPr>
        <p:blipFill>
          <a:blip r:embed="rId4" cstate="print"/>
          <a:srcRect/>
          <a:stretch>
            <a:fillRect/>
          </a:stretch>
        </p:blipFill>
        <p:spPr bwMode="gray">
          <a:xfrm>
            <a:off x="2513013" y="4995863"/>
            <a:ext cx="601662" cy="993775"/>
          </a:xfrm>
          <a:prstGeom prst="rect">
            <a:avLst/>
          </a:prstGeom>
          <a:noFill/>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9426" name="Line 2"/>
          <p:cNvSpPr>
            <a:spLocks noChangeShapeType="1"/>
          </p:cNvSpPr>
          <p:nvPr/>
        </p:nvSpPr>
        <p:spPr bwMode="auto">
          <a:xfrm>
            <a:off x="3346450" y="5308600"/>
            <a:ext cx="1660525"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9427" name="Line 3"/>
          <p:cNvSpPr>
            <a:spLocks noChangeShapeType="1"/>
          </p:cNvSpPr>
          <p:nvPr/>
        </p:nvSpPr>
        <p:spPr bwMode="auto">
          <a:xfrm flipH="1">
            <a:off x="3352800" y="5537200"/>
            <a:ext cx="1701800"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9444" name="Rectangle 20"/>
          <p:cNvSpPr>
            <a:spLocks noGrp="1" noChangeArrowheads="1"/>
          </p:cNvSpPr>
          <p:nvPr>
            <p:ph type="title"/>
          </p:nvPr>
        </p:nvSpPr>
        <p:spPr/>
        <p:txBody>
          <a:bodyPr/>
          <a:lstStyle/>
          <a:p>
            <a:r>
              <a:rPr lang="en-US" altLang="en-US"/>
              <a:t>Inside an HTTP Servlet</a:t>
            </a:r>
          </a:p>
        </p:txBody>
      </p:sp>
      <p:sp>
        <p:nvSpPr>
          <p:cNvPr id="359445" name="Rectangle 21"/>
          <p:cNvSpPr>
            <a:spLocks noGrp="1" noChangeArrowheads="1"/>
          </p:cNvSpPr>
          <p:nvPr>
            <p:ph type="body" idx="1"/>
          </p:nvPr>
        </p:nvSpPr>
        <p:spPr>
          <a:xfrm>
            <a:off x="609600" y="1447800"/>
            <a:ext cx="7918450" cy="2636838"/>
          </a:xfrm>
        </p:spPr>
        <p:txBody>
          <a:bodyPr/>
          <a:lstStyle/>
          <a:p>
            <a:pPr lvl="1"/>
            <a:r>
              <a:rPr lang="en-US" altLang="en-US"/>
              <a:t>The servlet overrides the </a:t>
            </a:r>
            <a:r>
              <a:rPr lang="en-US" altLang="en-US">
                <a:latin typeface="Courier New" pitchFamily="49" charset="0"/>
              </a:rPr>
              <a:t>doGet()</a:t>
            </a:r>
            <a:r>
              <a:rPr lang="en-US" altLang="en-US"/>
              <a:t> or the </a:t>
            </a:r>
            <a:r>
              <a:rPr lang="en-US" altLang="en-US">
                <a:latin typeface="Courier New" pitchFamily="49" charset="0"/>
              </a:rPr>
              <a:t>doPost()</a:t>
            </a:r>
            <a:r>
              <a:rPr lang="en-US" altLang="en-US"/>
              <a:t> method of the </a:t>
            </a:r>
            <a:r>
              <a:rPr lang="en-US" altLang="en-US">
                <a:latin typeface="Courier New" pitchFamily="49" charset="0"/>
              </a:rPr>
              <a:t>HttpServlet</a:t>
            </a:r>
            <a:r>
              <a:rPr lang="en-US" altLang="en-US"/>
              <a:t> class.</a:t>
            </a:r>
          </a:p>
          <a:p>
            <a:pPr lvl="1"/>
            <a:r>
              <a:rPr lang="en-US" altLang="en-US"/>
              <a:t>The servlet engine calls the </a:t>
            </a:r>
            <a:r>
              <a:rPr lang="en-US" altLang="en-US">
                <a:latin typeface="Courier New" pitchFamily="49" charset="0"/>
              </a:rPr>
              <a:t>service()</a:t>
            </a:r>
            <a:r>
              <a:rPr lang="en-US" altLang="en-US"/>
              <a:t> method, which in turn calls one of the appropriate </a:t>
            </a:r>
            <a:r>
              <a:rPr lang="en-US" altLang="en-US">
                <a:latin typeface="Courier New" pitchFamily="49" charset="0"/>
              </a:rPr>
              <a:t>doXxx()</a:t>
            </a:r>
            <a:r>
              <a:rPr lang="en-US" altLang="en-US"/>
              <a:t> methods.</a:t>
            </a:r>
          </a:p>
          <a:p>
            <a:pPr lvl="1"/>
            <a:r>
              <a:rPr lang="en-US" altLang="en-US"/>
              <a:t>These methods take two arguments as input:</a:t>
            </a:r>
          </a:p>
          <a:p>
            <a:pPr lvl="2"/>
            <a:r>
              <a:rPr lang="en-US" altLang="en-US" sz="2200">
                <a:latin typeface="Courier New" pitchFamily="49" charset="0"/>
              </a:rPr>
              <a:t>HttpServletRequest</a:t>
            </a:r>
            <a:r>
              <a:rPr lang="en-US" altLang="en-US"/>
              <a:t> </a:t>
            </a:r>
          </a:p>
          <a:p>
            <a:pPr lvl="2"/>
            <a:r>
              <a:rPr lang="en-US" altLang="en-US" sz="2200">
                <a:latin typeface="Courier New" pitchFamily="49" charset="0"/>
              </a:rPr>
              <a:t>HttpServletResponse</a:t>
            </a:r>
          </a:p>
        </p:txBody>
      </p:sp>
      <p:sp>
        <p:nvSpPr>
          <p:cNvPr id="359429" name="Rectangle 5"/>
          <p:cNvSpPr>
            <a:spLocks noChangeArrowheads="1"/>
          </p:cNvSpPr>
          <p:nvPr/>
        </p:nvSpPr>
        <p:spPr bwMode="blackWhite">
          <a:xfrm>
            <a:off x="5029200" y="4597400"/>
            <a:ext cx="2892425" cy="1651000"/>
          </a:xfrm>
          <a:prstGeom prst="rect">
            <a:avLst/>
          </a:prstGeom>
          <a:solidFill>
            <a:srgbClr val="FFFF99"/>
          </a:solidFill>
          <a:ln w="28575">
            <a:solidFill>
              <a:schemeClr val="bg2"/>
            </a:solidFill>
            <a:miter lim="800000"/>
            <a:headEnd/>
            <a:tailEnd/>
          </a:ln>
          <a:effectLst/>
        </p:spPr>
        <p:txBody>
          <a:bodyPr wrap="none" lIns="92075" tIns="46038" rIns="92075" bIns="46038" anchor="ctr"/>
          <a:lstStyle/>
          <a:p>
            <a:pPr>
              <a:spcBef>
                <a:spcPct val="0"/>
              </a:spcBef>
              <a:buClrTx/>
              <a:buFontTx/>
              <a:buNone/>
            </a:pPr>
            <a:endParaRPr lang="en-US" altLang="en-US" sz="2400" b="0">
              <a:latin typeface="Times New Roman" charset="0"/>
            </a:endParaRPr>
          </a:p>
        </p:txBody>
      </p:sp>
      <p:sp>
        <p:nvSpPr>
          <p:cNvPr id="359430" name="Rectangle 6"/>
          <p:cNvSpPr>
            <a:spLocks noChangeArrowheads="1"/>
          </p:cNvSpPr>
          <p:nvPr/>
        </p:nvSpPr>
        <p:spPr bwMode="blackWhite">
          <a:xfrm>
            <a:off x="1485900" y="5029200"/>
            <a:ext cx="1851025" cy="787400"/>
          </a:xfrm>
          <a:prstGeom prst="rect">
            <a:avLst/>
          </a:prstGeom>
          <a:solidFill>
            <a:srgbClr val="FFFF99"/>
          </a:solidFill>
          <a:ln w="28575">
            <a:solidFill>
              <a:schemeClr val="bg2"/>
            </a:solidFill>
            <a:miter lim="800000"/>
            <a:headEnd/>
            <a:tailEnd/>
          </a:ln>
          <a:effectLst/>
        </p:spPr>
        <p:txBody>
          <a:bodyPr wrap="none" lIns="92075" tIns="46038" rIns="92075" bIns="46038" anchor="ctr"/>
          <a:lstStyle/>
          <a:p>
            <a:pPr eaLnBrk="0" hangingPunct="0">
              <a:spcBef>
                <a:spcPct val="0"/>
              </a:spcBef>
              <a:buClrTx/>
              <a:buFontTx/>
              <a:buNone/>
            </a:pPr>
            <a:r>
              <a:rPr lang="en-US" altLang="en-US">
                <a:solidFill>
                  <a:schemeClr val="bg2"/>
                </a:solidFill>
              </a:rPr>
              <a:t>Browser</a:t>
            </a:r>
          </a:p>
        </p:txBody>
      </p:sp>
      <p:sp>
        <p:nvSpPr>
          <p:cNvPr id="359431" name="Rectangle 7"/>
          <p:cNvSpPr>
            <a:spLocks noChangeArrowheads="1"/>
          </p:cNvSpPr>
          <p:nvPr/>
        </p:nvSpPr>
        <p:spPr bwMode="auto">
          <a:xfrm>
            <a:off x="5092700" y="4270375"/>
            <a:ext cx="2393950"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latin typeface="Courier New" pitchFamily="49" charset="0"/>
              </a:rPr>
              <a:t>HttpServlet </a:t>
            </a:r>
            <a:r>
              <a:rPr lang="en-US" altLang="en-US"/>
              <a:t>class</a:t>
            </a:r>
          </a:p>
        </p:txBody>
      </p:sp>
      <p:sp>
        <p:nvSpPr>
          <p:cNvPr id="359432" name="Rectangle 8"/>
          <p:cNvSpPr>
            <a:spLocks noChangeArrowheads="1"/>
          </p:cNvSpPr>
          <p:nvPr/>
        </p:nvSpPr>
        <p:spPr bwMode="blackWhite">
          <a:xfrm>
            <a:off x="5122863" y="5089525"/>
            <a:ext cx="1263650" cy="665163"/>
          </a:xfrm>
          <a:prstGeom prst="rect">
            <a:avLst/>
          </a:prstGeom>
          <a:solidFill>
            <a:srgbClr val="99CCFF"/>
          </a:solidFill>
          <a:ln w="28575">
            <a:solidFill>
              <a:schemeClr val="bg2"/>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altLang="en-US">
                <a:solidFill>
                  <a:schemeClr val="bg2"/>
                </a:solidFill>
                <a:latin typeface="Courier New" pitchFamily="49" charset="0"/>
              </a:rPr>
              <a:t>service()</a:t>
            </a:r>
          </a:p>
        </p:txBody>
      </p:sp>
      <p:sp>
        <p:nvSpPr>
          <p:cNvPr id="359433" name="Rectangle 9"/>
          <p:cNvSpPr>
            <a:spLocks noChangeArrowheads="1"/>
          </p:cNvSpPr>
          <p:nvPr/>
        </p:nvSpPr>
        <p:spPr bwMode="blackWhite">
          <a:xfrm>
            <a:off x="6850063" y="4683125"/>
            <a:ext cx="1008062" cy="309563"/>
          </a:xfrm>
          <a:prstGeom prst="rect">
            <a:avLst/>
          </a:prstGeom>
          <a:solidFill>
            <a:srgbClr val="99CCFF"/>
          </a:solidFill>
          <a:ln w="28575">
            <a:solidFill>
              <a:schemeClr val="bg2"/>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altLang="en-US">
                <a:solidFill>
                  <a:schemeClr val="bg2"/>
                </a:solidFill>
                <a:latin typeface="Courier New" pitchFamily="49" charset="0"/>
              </a:rPr>
              <a:t>doGet()</a:t>
            </a:r>
          </a:p>
        </p:txBody>
      </p:sp>
      <p:grpSp>
        <p:nvGrpSpPr>
          <p:cNvPr id="359434" name="Group 10"/>
          <p:cNvGrpSpPr>
            <a:grpSpLocks/>
          </p:cNvGrpSpPr>
          <p:nvPr/>
        </p:nvGrpSpPr>
        <p:grpSpPr bwMode="auto">
          <a:xfrm>
            <a:off x="6392863" y="5000625"/>
            <a:ext cx="727075" cy="365125"/>
            <a:chOff x="4060" y="3104"/>
            <a:chExt cx="452" cy="240"/>
          </a:xfrm>
        </p:grpSpPr>
        <p:sp>
          <p:nvSpPr>
            <p:cNvPr id="359435" name="Line 11"/>
            <p:cNvSpPr>
              <a:spLocks noChangeShapeType="1"/>
            </p:cNvSpPr>
            <p:nvPr/>
          </p:nvSpPr>
          <p:spPr bwMode="auto">
            <a:xfrm>
              <a:off x="4060" y="3335"/>
              <a:ext cx="452" cy="0"/>
            </a:xfrm>
            <a:prstGeom prst="line">
              <a:avLst/>
            </a:prstGeom>
            <a:noFill/>
            <a:ln w="25400">
              <a:solidFill>
                <a:schemeClr val="tx1"/>
              </a:solidFill>
              <a:round/>
              <a:headEnd type="none" w="sm" len="sm"/>
              <a:tailEnd type="none" w="sm" len="sm"/>
            </a:ln>
            <a:effectLst/>
          </p:spPr>
          <p:txBody>
            <a:bodyPr/>
            <a:lstStyle/>
            <a:p>
              <a:endParaRPr lang="en-IN"/>
            </a:p>
          </p:txBody>
        </p:sp>
        <p:sp>
          <p:nvSpPr>
            <p:cNvPr id="359436" name="Line 12"/>
            <p:cNvSpPr>
              <a:spLocks noChangeShapeType="1"/>
            </p:cNvSpPr>
            <p:nvPr/>
          </p:nvSpPr>
          <p:spPr bwMode="auto">
            <a:xfrm flipV="1">
              <a:off x="4512" y="3104"/>
              <a:ext cx="0" cy="240"/>
            </a:xfrm>
            <a:prstGeom prst="line">
              <a:avLst/>
            </a:prstGeom>
            <a:noFill/>
            <a:ln w="28575">
              <a:solidFill>
                <a:schemeClr val="tx1"/>
              </a:solidFill>
              <a:round/>
              <a:headEnd type="none" w="sm" len="sm"/>
              <a:tailEnd type="triangle" w="sm" len="sm"/>
            </a:ln>
            <a:effectLst/>
          </p:spPr>
          <p:txBody>
            <a:bodyPr/>
            <a:lstStyle/>
            <a:p>
              <a:endParaRPr lang="en-IN"/>
            </a:p>
          </p:txBody>
        </p:sp>
      </p:grpSp>
      <p:grpSp>
        <p:nvGrpSpPr>
          <p:cNvPr id="359437" name="Group 13"/>
          <p:cNvGrpSpPr>
            <a:grpSpLocks/>
          </p:cNvGrpSpPr>
          <p:nvPr/>
        </p:nvGrpSpPr>
        <p:grpSpPr bwMode="auto">
          <a:xfrm>
            <a:off x="6407150" y="5000625"/>
            <a:ext cx="996950" cy="542925"/>
            <a:chOff x="4040" y="3161"/>
            <a:chExt cx="624" cy="336"/>
          </a:xfrm>
        </p:grpSpPr>
        <p:sp>
          <p:nvSpPr>
            <p:cNvPr id="359438" name="Line 14"/>
            <p:cNvSpPr>
              <a:spLocks noChangeShapeType="1"/>
            </p:cNvSpPr>
            <p:nvPr/>
          </p:nvSpPr>
          <p:spPr bwMode="auto">
            <a:xfrm>
              <a:off x="4040" y="3488"/>
              <a:ext cx="620" cy="0"/>
            </a:xfrm>
            <a:prstGeom prst="line">
              <a:avLst/>
            </a:prstGeom>
            <a:noFill/>
            <a:ln w="28575">
              <a:solidFill>
                <a:schemeClr val="tx1"/>
              </a:solidFill>
              <a:round/>
              <a:headEnd type="triangle" w="sm" len="sm"/>
              <a:tailEnd type="none" w="sm" len="sm"/>
            </a:ln>
            <a:effectLst/>
          </p:spPr>
          <p:txBody>
            <a:bodyPr/>
            <a:lstStyle/>
            <a:p>
              <a:endParaRPr lang="en-IN"/>
            </a:p>
          </p:txBody>
        </p:sp>
        <p:sp>
          <p:nvSpPr>
            <p:cNvPr id="359439" name="Line 15"/>
            <p:cNvSpPr>
              <a:spLocks noChangeShapeType="1"/>
            </p:cNvSpPr>
            <p:nvPr/>
          </p:nvSpPr>
          <p:spPr bwMode="auto">
            <a:xfrm flipV="1">
              <a:off x="4664" y="3161"/>
              <a:ext cx="0" cy="336"/>
            </a:xfrm>
            <a:prstGeom prst="line">
              <a:avLst/>
            </a:prstGeom>
            <a:noFill/>
            <a:ln w="25400">
              <a:solidFill>
                <a:schemeClr val="tx1"/>
              </a:solidFill>
              <a:round/>
              <a:headEnd type="none" w="sm" len="sm"/>
              <a:tailEnd type="none" w="sm" len="sm"/>
            </a:ln>
            <a:effectLst/>
          </p:spPr>
          <p:txBody>
            <a:bodyPr/>
            <a:lstStyle/>
            <a:p>
              <a:endParaRPr lang="en-IN"/>
            </a:p>
          </p:txBody>
        </p:sp>
      </p:grpSp>
      <p:sp>
        <p:nvSpPr>
          <p:cNvPr id="359441" name="Rectangle 17"/>
          <p:cNvSpPr>
            <a:spLocks noChangeArrowheads="1"/>
          </p:cNvSpPr>
          <p:nvPr/>
        </p:nvSpPr>
        <p:spPr bwMode="auto">
          <a:xfrm>
            <a:off x="3178175" y="4979988"/>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a:t>
            </a:r>
          </a:p>
        </p:txBody>
      </p:sp>
      <p:sp>
        <p:nvSpPr>
          <p:cNvPr id="359442" name="Rectangle 18"/>
          <p:cNvSpPr>
            <a:spLocks noChangeArrowheads="1"/>
          </p:cNvSpPr>
          <p:nvPr/>
        </p:nvSpPr>
        <p:spPr bwMode="auto">
          <a:xfrm>
            <a:off x="3206750" y="5580063"/>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Response</a:t>
            </a:r>
          </a:p>
        </p:txBody>
      </p:sp>
      <p:pic>
        <p:nvPicPr>
          <p:cNvPr id="359443" name="Picture 19" descr="Database, Object"/>
          <p:cNvPicPr>
            <a:picLocks noChangeAspect="1" noChangeArrowheads="1"/>
          </p:cNvPicPr>
          <p:nvPr/>
        </p:nvPicPr>
        <p:blipFill>
          <a:blip r:embed="rId3" cstate="print"/>
          <a:srcRect/>
          <a:stretch>
            <a:fillRect/>
          </a:stretch>
        </p:blipFill>
        <p:spPr bwMode="gray">
          <a:xfrm>
            <a:off x="7305675" y="5537200"/>
            <a:ext cx="539750" cy="666750"/>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1476" name="Rectangle 4"/>
          <p:cNvSpPr>
            <a:spLocks noGrp="1" noChangeArrowheads="1"/>
          </p:cNvSpPr>
          <p:nvPr>
            <p:ph type="title"/>
          </p:nvPr>
        </p:nvSpPr>
        <p:spPr/>
        <p:txBody>
          <a:bodyPr/>
          <a:lstStyle/>
          <a:p>
            <a:r>
              <a:rPr lang="en-US" altLang="en-US">
                <a:latin typeface="Courier New" pitchFamily="49" charset="0"/>
              </a:rPr>
              <a:t>doGet()</a:t>
            </a:r>
            <a:r>
              <a:rPr lang="en-US" altLang="en-US"/>
              <a:t> Method</a:t>
            </a:r>
          </a:p>
        </p:txBody>
      </p:sp>
      <p:sp>
        <p:nvSpPr>
          <p:cNvPr id="361477" name="Rectangle 5"/>
          <p:cNvSpPr>
            <a:spLocks noGrp="1" noChangeArrowheads="1"/>
          </p:cNvSpPr>
          <p:nvPr>
            <p:ph type="body" idx="1"/>
          </p:nvPr>
        </p:nvSpPr>
        <p:spPr>
          <a:xfrm>
            <a:off x="609600" y="1447800"/>
            <a:ext cx="7918450" cy="3708400"/>
          </a:xfrm>
        </p:spPr>
        <p:txBody>
          <a:bodyPr/>
          <a:lstStyle/>
          <a:p>
            <a:pPr lvl="1"/>
            <a:r>
              <a:rPr lang="en-US" altLang="en-US"/>
              <a:t>The most common HTTP request method type made to a Web server is </a:t>
            </a:r>
            <a:r>
              <a:rPr lang="en-US" altLang="en-US">
                <a:latin typeface="Courier New" pitchFamily="49" charset="0"/>
              </a:rPr>
              <a:t>GET</a:t>
            </a:r>
            <a:r>
              <a:rPr lang="en-US" altLang="en-US"/>
              <a:t>.</a:t>
            </a:r>
          </a:p>
          <a:p>
            <a:pPr lvl="1"/>
            <a:r>
              <a:rPr lang="en-US" altLang="en-US"/>
              <a:t>The </a:t>
            </a:r>
            <a:r>
              <a:rPr lang="en-US" altLang="en-US">
                <a:latin typeface="Courier New" pitchFamily="49" charset="0"/>
              </a:rPr>
              <a:t>service()</a:t>
            </a:r>
            <a:r>
              <a:rPr lang="en-US" altLang="en-US"/>
              <a:t> method in your servlet invokes the </a:t>
            </a:r>
            <a:r>
              <a:rPr lang="en-US" altLang="en-US">
                <a:latin typeface="Courier New" pitchFamily="49" charset="0"/>
              </a:rPr>
              <a:t>doGet()</a:t>
            </a:r>
            <a:r>
              <a:rPr lang="en-US" altLang="en-US"/>
              <a:t> method. The </a:t>
            </a:r>
            <a:r>
              <a:rPr lang="en-US" altLang="en-US">
                <a:latin typeface="Courier New" pitchFamily="49" charset="0"/>
              </a:rPr>
              <a:t>service()</a:t>
            </a:r>
            <a:r>
              <a:rPr lang="en-US" altLang="en-US"/>
              <a:t> method is invoked on your behalf by the Web server and the servlet engine.</a:t>
            </a:r>
          </a:p>
          <a:p>
            <a:pPr lvl="1"/>
            <a:r>
              <a:rPr lang="en-US" altLang="en-US"/>
              <a:t>The </a:t>
            </a:r>
            <a:r>
              <a:rPr lang="en-US" altLang="en-US">
                <a:latin typeface="Courier New" pitchFamily="49" charset="0"/>
              </a:rPr>
              <a:t>doGet()</a:t>
            </a:r>
            <a:r>
              <a:rPr lang="en-US" altLang="en-US"/>
              <a:t>method receives two parameters as input:</a:t>
            </a:r>
          </a:p>
          <a:p>
            <a:pPr lvl="2"/>
            <a:r>
              <a:rPr lang="en-US" altLang="en-US" sz="2200">
                <a:latin typeface="Courier New" pitchFamily="49" charset="0"/>
              </a:rPr>
              <a:t>HttpServletRequest</a:t>
            </a:r>
          </a:p>
          <a:p>
            <a:pPr lvl="2"/>
            <a:r>
              <a:rPr lang="en-US" altLang="en-US" sz="2200">
                <a:latin typeface="Courier New" pitchFamily="49" charset="0"/>
              </a:rPr>
              <a:t>HttpServletResponse</a:t>
            </a:r>
          </a:p>
          <a:p>
            <a:pPr lvl="1"/>
            <a:r>
              <a:rPr lang="en-US" altLang="en-US"/>
              <a:t>Pass parameters by appending them to the URL: http://www.oracle.com/servlet?param1=value1</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3524" name="Rectangle 4"/>
          <p:cNvSpPr>
            <a:spLocks noGrp="1" noChangeArrowheads="1"/>
          </p:cNvSpPr>
          <p:nvPr>
            <p:ph type="title"/>
          </p:nvPr>
        </p:nvSpPr>
        <p:spPr/>
        <p:txBody>
          <a:bodyPr/>
          <a:lstStyle/>
          <a:p>
            <a:r>
              <a:rPr lang="en-US" altLang="en-US">
                <a:latin typeface="Courier New" pitchFamily="49" charset="0"/>
              </a:rPr>
              <a:t>doPost()</a:t>
            </a:r>
            <a:r>
              <a:rPr lang="en-US" altLang="en-US"/>
              <a:t> Method</a:t>
            </a:r>
            <a:endParaRPr lang="en-US"/>
          </a:p>
        </p:txBody>
      </p:sp>
      <p:sp>
        <p:nvSpPr>
          <p:cNvPr id="363525" name="Rectangle 5"/>
          <p:cNvSpPr>
            <a:spLocks noGrp="1" noChangeArrowheads="1"/>
          </p:cNvSpPr>
          <p:nvPr>
            <p:ph type="body" idx="1"/>
          </p:nvPr>
        </p:nvSpPr>
        <p:spPr>
          <a:xfrm>
            <a:off x="609600" y="1447800"/>
            <a:ext cx="7918450" cy="4176713"/>
          </a:xfrm>
        </p:spPr>
        <p:txBody>
          <a:bodyPr/>
          <a:lstStyle/>
          <a:p>
            <a:pPr lvl="1"/>
            <a:r>
              <a:rPr lang="en-US" altLang="en-US"/>
              <a:t>The </a:t>
            </a:r>
            <a:r>
              <a:rPr lang="en-US" altLang="en-US">
                <a:latin typeface="Courier New" pitchFamily="49" charset="0"/>
              </a:rPr>
              <a:t>doPost()</a:t>
            </a:r>
            <a:r>
              <a:rPr lang="en-US" altLang="en-US"/>
              <a:t> method can be invoked on a servlet from an HTML form by using:</a:t>
            </a:r>
          </a:p>
          <a:p>
            <a:pPr lvl="2">
              <a:buFont typeface="Arial" charset="0"/>
              <a:buNone/>
            </a:pPr>
            <a:r>
              <a:rPr lang="en-US" altLang="en-US" sz="2200">
                <a:latin typeface="Courier New" pitchFamily="49" charset="0"/>
              </a:rPr>
              <a:t>&lt;form method="post" action=…&gt;</a:t>
            </a:r>
          </a:p>
          <a:p>
            <a:pPr lvl="1"/>
            <a:r>
              <a:rPr lang="en-US" altLang="en-US"/>
              <a:t>The </a:t>
            </a:r>
            <a:r>
              <a:rPr lang="en-US" altLang="en-US">
                <a:latin typeface="Courier New" pitchFamily="49" charset="0"/>
              </a:rPr>
              <a:t>service()</a:t>
            </a:r>
            <a:r>
              <a:rPr lang="en-US" altLang="en-US"/>
              <a:t> method in your servlet invokes the </a:t>
            </a:r>
            <a:r>
              <a:rPr lang="en-US" altLang="en-US">
                <a:latin typeface="Courier New" pitchFamily="49" charset="0"/>
              </a:rPr>
              <a:t>doPost()</a:t>
            </a:r>
            <a:r>
              <a:rPr lang="en-US" altLang="en-US"/>
              <a:t> method. The </a:t>
            </a:r>
            <a:r>
              <a:rPr lang="en-US" altLang="en-US">
                <a:latin typeface="Courier New" pitchFamily="49" charset="0"/>
              </a:rPr>
              <a:t>service()</a:t>
            </a:r>
            <a:r>
              <a:rPr lang="en-US" altLang="en-US"/>
              <a:t> method is invoked by the Web server and the servlet engine.</a:t>
            </a:r>
          </a:p>
          <a:p>
            <a:pPr lvl="1"/>
            <a:r>
              <a:rPr lang="en-US" altLang="en-US"/>
              <a:t>The </a:t>
            </a:r>
            <a:r>
              <a:rPr lang="en-US" altLang="en-US">
                <a:latin typeface="Courier New" pitchFamily="49" charset="0"/>
              </a:rPr>
              <a:t>doPost()</a:t>
            </a:r>
            <a:r>
              <a:rPr lang="en-US" altLang="en-US"/>
              <a:t> method receives two parameters as input:</a:t>
            </a:r>
          </a:p>
          <a:p>
            <a:pPr lvl="2"/>
            <a:r>
              <a:rPr lang="en-US" altLang="en-US" sz="2200">
                <a:latin typeface="Courier New" pitchFamily="49" charset="0"/>
              </a:rPr>
              <a:t>HttpServletRequest</a:t>
            </a:r>
          </a:p>
          <a:p>
            <a:pPr lvl="2"/>
            <a:r>
              <a:rPr lang="en-US" altLang="en-US" sz="2200">
                <a:latin typeface="Courier New" pitchFamily="49" charset="0"/>
              </a:rPr>
              <a:t>HttpServletResponse</a:t>
            </a:r>
          </a:p>
          <a:p>
            <a:pPr lvl="1"/>
            <a:r>
              <a:rPr lang="en-US"/>
              <a:t>Pass parameters using the form field names:</a:t>
            </a:r>
          </a:p>
          <a:p>
            <a:pPr lvl="2">
              <a:buFont typeface="Arial" charset="0"/>
              <a:buNone/>
            </a:pPr>
            <a:r>
              <a:rPr lang="en-US" sz="2200">
                <a:latin typeface="Courier New" pitchFamily="49" charset="0"/>
              </a:rPr>
              <a:t>&lt;input type="text" name="param1"&gt;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5572" name="Rectangle 4"/>
          <p:cNvSpPr>
            <a:spLocks noGrp="1" noChangeArrowheads="1"/>
          </p:cNvSpPr>
          <p:nvPr>
            <p:ph type="title"/>
          </p:nvPr>
        </p:nvSpPr>
        <p:spPr/>
        <p:txBody>
          <a:bodyPr/>
          <a:lstStyle/>
          <a:p>
            <a:r>
              <a:rPr lang="en-US" altLang="en-US">
                <a:latin typeface="Courier New" pitchFamily="49" charset="0"/>
              </a:rPr>
              <a:t>HttpServletRequest</a:t>
            </a:r>
            <a:r>
              <a:rPr lang="en-US" altLang="en-US"/>
              <a:t> Object</a:t>
            </a:r>
          </a:p>
        </p:txBody>
      </p:sp>
      <p:sp>
        <p:nvSpPr>
          <p:cNvPr id="365573" name="Rectangle 5"/>
          <p:cNvSpPr>
            <a:spLocks noGrp="1" noChangeArrowheads="1"/>
          </p:cNvSpPr>
          <p:nvPr>
            <p:ph type="body" idx="1"/>
          </p:nvPr>
        </p:nvSpPr>
        <p:spPr>
          <a:xfrm>
            <a:off x="609600" y="1447800"/>
            <a:ext cx="7918450" cy="4549964"/>
          </a:xfrm>
        </p:spPr>
        <p:txBody>
          <a:bodyPr/>
          <a:lstStyle/>
          <a:p>
            <a:pPr lvl="1"/>
            <a:r>
              <a:rPr lang="en-US" altLang="en-US" dirty="0"/>
              <a:t>The </a:t>
            </a:r>
            <a:r>
              <a:rPr lang="en-US" altLang="en-US" dirty="0" err="1">
                <a:latin typeface="Courier New" pitchFamily="49" charset="0"/>
              </a:rPr>
              <a:t>HttpServletRequest</a:t>
            </a:r>
            <a:r>
              <a:rPr lang="en-US" altLang="en-US" dirty="0"/>
              <a:t> object encapsulates the following information about the client:</a:t>
            </a:r>
          </a:p>
          <a:p>
            <a:pPr lvl="2"/>
            <a:r>
              <a:rPr lang="en-US" altLang="en-US" dirty="0" err="1"/>
              <a:t>Servlet</a:t>
            </a:r>
            <a:r>
              <a:rPr lang="en-US" altLang="en-US" dirty="0"/>
              <a:t> parameter names and values</a:t>
            </a:r>
          </a:p>
          <a:p>
            <a:pPr lvl="2"/>
            <a:r>
              <a:rPr lang="en-US" altLang="en-US" dirty="0"/>
              <a:t>The remote host name that made the request</a:t>
            </a:r>
          </a:p>
          <a:p>
            <a:pPr lvl="2"/>
            <a:r>
              <a:rPr lang="en-US" altLang="en-US" dirty="0"/>
              <a:t>The server name that received the request</a:t>
            </a:r>
          </a:p>
          <a:p>
            <a:pPr lvl="2"/>
            <a:r>
              <a:rPr lang="en-US" altLang="en-US" dirty="0"/>
              <a:t>Input stream data</a:t>
            </a:r>
          </a:p>
          <a:p>
            <a:pPr lvl="1"/>
            <a:r>
              <a:rPr lang="en-US" altLang="en-US" dirty="0"/>
              <a:t>You invoke one of several methods to access the information:</a:t>
            </a:r>
          </a:p>
          <a:p>
            <a:pPr lvl="2"/>
            <a:r>
              <a:rPr lang="en-US" altLang="en-US" sz="2200" dirty="0" err="1">
                <a:latin typeface="Courier New" pitchFamily="49" charset="0"/>
              </a:rPr>
              <a:t>getParameter</a:t>
            </a:r>
            <a:r>
              <a:rPr lang="en-US" altLang="en-US" sz="2200" dirty="0">
                <a:latin typeface="Courier New" pitchFamily="49" charset="0"/>
              </a:rPr>
              <a:t>(String name)</a:t>
            </a:r>
          </a:p>
          <a:p>
            <a:pPr lvl="2"/>
            <a:r>
              <a:rPr lang="en-US" altLang="en-US" sz="2200" dirty="0" err="1">
                <a:latin typeface="Courier New" pitchFamily="49" charset="0"/>
              </a:rPr>
              <a:t>getRemoteHost</a:t>
            </a:r>
            <a:r>
              <a:rPr lang="en-US" altLang="en-US" sz="2200" dirty="0">
                <a:latin typeface="Courier New" pitchFamily="49" charset="0"/>
              </a:rPr>
              <a:t>()</a:t>
            </a:r>
          </a:p>
          <a:p>
            <a:pPr lvl="2"/>
            <a:r>
              <a:rPr lang="en-US" altLang="en-US" sz="2200" dirty="0" err="1">
                <a:latin typeface="Courier New" pitchFamily="49" charset="0"/>
              </a:rPr>
              <a:t>getServerName</a:t>
            </a:r>
            <a:r>
              <a:rPr lang="en-US" altLang="en-US" sz="2200" dirty="0">
                <a:latin typeface="Courier New" pitchFamily="49" charset="0"/>
              </a:rPr>
              <a:t>()</a:t>
            </a:r>
          </a:p>
          <a:p>
            <a:pPr lvl="2"/>
            <a:r>
              <a:rPr lang="en-US" altLang="en-US" sz="2200" dirty="0">
                <a:latin typeface="Courier New" pitchFamily="49" charset="0"/>
              </a:rPr>
              <a:t>Cookie[]  </a:t>
            </a:r>
            <a:r>
              <a:rPr lang="en-US" altLang="en-US" sz="2200" dirty="0" err="1">
                <a:latin typeface="Courier New" pitchFamily="49" charset="0"/>
              </a:rPr>
              <a:t>getCookies</a:t>
            </a:r>
            <a:r>
              <a:rPr lang="en-US" altLang="en-US" sz="2200" dirty="0">
                <a:latin typeface="Courier New" pitchFamily="49" charset="0"/>
              </a:rPr>
              <a: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7620" name="Rectangle 4"/>
          <p:cNvSpPr>
            <a:spLocks noGrp="1" noChangeArrowheads="1"/>
          </p:cNvSpPr>
          <p:nvPr>
            <p:ph type="title"/>
          </p:nvPr>
        </p:nvSpPr>
        <p:spPr/>
        <p:txBody>
          <a:bodyPr/>
          <a:lstStyle/>
          <a:p>
            <a:r>
              <a:rPr lang="en-US" altLang="en-US">
                <a:latin typeface="Courier New" pitchFamily="49" charset="0"/>
              </a:rPr>
              <a:t>HttpServletResponse</a:t>
            </a:r>
            <a:r>
              <a:rPr lang="en-US" altLang="en-US"/>
              <a:t> Object</a:t>
            </a:r>
          </a:p>
        </p:txBody>
      </p:sp>
      <p:sp>
        <p:nvSpPr>
          <p:cNvPr id="367621" name="Rectangle 5"/>
          <p:cNvSpPr>
            <a:spLocks noGrp="1" noChangeArrowheads="1"/>
          </p:cNvSpPr>
          <p:nvPr>
            <p:ph type="body" idx="1"/>
          </p:nvPr>
        </p:nvSpPr>
        <p:spPr>
          <a:xfrm>
            <a:off x="609600" y="1447800"/>
            <a:ext cx="7918450" cy="4488408"/>
          </a:xfrm>
        </p:spPr>
        <p:txBody>
          <a:bodyPr/>
          <a:lstStyle/>
          <a:p>
            <a:pPr lvl="1"/>
            <a:r>
              <a:rPr lang="en-US" altLang="en-US" dirty="0"/>
              <a:t>The </a:t>
            </a:r>
            <a:r>
              <a:rPr lang="en-US" altLang="en-US" dirty="0" err="1">
                <a:latin typeface="Courier New" pitchFamily="49" charset="0"/>
              </a:rPr>
              <a:t>HttpServletResponse</a:t>
            </a:r>
            <a:r>
              <a:rPr lang="en-US" altLang="en-US" dirty="0"/>
              <a:t> object encapsulates information that the </a:t>
            </a:r>
            <a:r>
              <a:rPr lang="en-US" altLang="en-US" dirty="0" err="1"/>
              <a:t>servlet</a:t>
            </a:r>
            <a:r>
              <a:rPr lang="en-US" altLang="en-US" dirty="0"/>
              <a:t> has generated:</a:t>
            </a:r>
          </a:p>
          <a:p>
            <a:pPr lvl="2"/>
            <a:r>
              <a:rPr lang="en-US" altLang="en-US" dirty="0"/>
              <a:t>The content length of the reply</a:t>
            </a:r>
          </a:p>
          <a:p>
            <a:pPr lvl="2"/>
            <a:r>
              <a:rPr lang="en-US" altLang="en-US" dirty="0"/>
              <a:t>The Multipurpose Internet Mail Extension (MIME) type of the reply</a:t>
            </a:r>
          </a:p>
          <a:p>
            <a:pPr lvl="2"/>
            <a:r>
              <a:rPr lang="en-US" altLang="en-US" dirty="0"/>
              <a:t>The output stream</a:t>
            </a:r>
          </a:p>
          <a:p>
            <a:pPr lvl="1"/>
            <a:r>
              <a:rPr lang="en-US" altLang="en-US" dirty="0"/>
              <a:t>You invoke one of several methods to produce the information:</a:t>
            </a:r>
          </a:p>
          <a:p>
            <a:pPr lvl="2"/>
            <a:r>
              <a:rPr lang="en-US" altLang="en-US" sz="2200" dirty="0" err="1">
                <a:latin typeface="Courier New" pitchFamily="49" charset="0"/>
              </a:rPr>
              <a:t>setContentLength</a:t>
            </a:r>
            <a:r>
              <a:rPr lang="en-US" altLang="en-US" sz="2200" dirty="0">
                <a:latin typeface="Courier New" pitchFamily="49" charset="0"/>
              </a:rPr>
              <a:t>(</a:t>
            </a:r>
            <a:r>
              <a:rPr lang="en-US" altLang="en-US" sz="2200" dirty="0" err="1">
                <a:latin typeface="Courier New" pitchFamily="49" charset="0"/>
              </a:rPr>
              <a:t>int</a:t>
            </a:r>
            <a:r>
              <a:rPr lang="en-US" altLang="en-US" sz="2200" dirty="0">
                <a:latin typeface="Courier New" pitchFamily="49" charset="0"/>
              </a:rPr>
              <a:t> length)</a:t>
            </a:r>
          </a:p>
          <a:p>
            <a:pPr lvl="2"/>
            <a:r>
              <a:rPr lang="en-US" altLang="en-US" sz="2200" dirty="0" err="1">
                <a:latin typeface="Courier New" pitchFamily="49" charset="0"/>
              </a:rPr>
              <a:t>setContentType</a:t>
            </a:r>
            <a:r>
              <a:rPr lang="en-US" altLang="en-US" sz="2200" dirty="0">
                <a:latin typeface="Courier New" pitchFamily="49" charset="0"/>
              </a:rPr>
              <a:t>(String type)</a:t>
            </a:r>
          </a:p>
          <a:p>
            <a:pPr lvl="2"/>
            <a:r>
              <a:rPr lang="en-US" altLang="en-US" sz="2200" dirty="0">
                <a:latin typeface="Courier New" pitchFamily="49" charset="0"/>
              </a:rPr>
              <a:t>void </a:t>
            </a:r>
            <a:r>
              <a:rPr lang="en-US" altLang="en-US" sz="2200" dirty="0" err="1">
                <a:latin typeface="Courier New" pitchFamily="49" charset="0"/>
              </a:rPr>
              <a:t>addCookie</a:t>
            </a:r>
            <a:r>
              <a:rPr lang="en-US" altLang="en-US" sz="2200" dirty="0">
                <a:latin typeface="Courier New" pitchFamily="49" charset="0"/>
              </a:rPr>
              <a:t>( Cookie )</a:t>
            </a:r>
          </a:p>
          <a:p>
            <a:pPr lvl="2"/>
            <a:r>
              <a:rPr lang="en-US" altLang="en-US" sz="2200" dirty="0" err="1">
                <a:latin typeface="Courier New" pitchFamily="49" charset="0"/>
              </a:rPr>
              <a:t>sendRedirect</a:t>
            </a:r>
            <a:r>
              <a:rPr lang="en-US" altLang="en-US" sz="2200" dirty="0">
                <a:latin typeface="Courier New" pitchFamily="49"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5810" name="Rectangle 2"/>
          <p:cNvSpPr>
            <a:spLocks noChangeArrowheads="1"/>
          </p:cNvSpPr>
          <p:nvPr/>
        </p:nvSpPr>
        <p:spPr bwMode="blackGray">
          <a:xfrm>
            <a:off x="990600" y="2286000"/>
            <a:ext cx="7162800" cy="25590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&lt;html&gt;&lt;body&gt;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&lt;form method="post" action="</a:t>
            </a:r>
            <a:r>
              <a:rPr lang="en-US" altLang="en-US" sz="2000" dirty="0" err="1">
                <a:solidFill>
                  <a:schemeClr val="bg2"/>
                </a:solidFill>
                <a:latin typeface="Courier New" pitchFamily="49" charset="0"/>
              </a:rPr>
              <a:t>newhelloworld</a:t>
            </a:r>
            <a:r>
              <a:rPr lang="en-US" altLang="en-US" sz="2000" dirty="0">
                <a:solidFill>
                  <a:schemeClr val="bg2"/>
                </a:solidFill>
                <a:latin typeface="Courier New" pitchFamily="49" charset="0"/>
              </a:rPr>
              <a:t>"&gt;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Please enter your name. Thank you.</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&lt;input type="text" name="</a:t>
            </a:r>
            <a:r>
              <a:rPr lang="en-US" altLang="en-US" sz="2000" dirty="0" err="1">
                <a:solidFill>
                  <a:schemeClr val="bg2"/>
                </a:solidFill>
                <a:latin typeface="Courier New" pitchFamily="49" charset="0"/>
              </a:rPr>
              <a:t>firstName</a:t>
            </a:r>
            <a:r>
              <a:rPr lang="en-US" altLang="en-US" sz="2000" dirty="0">
                <a:solidFill>
                  <a:schemeClr val="bg2"/>
                </a:solidFill>
                <a:latin typeface="Courier New" pitchFamily="49" charset="0"/>
              </a:rPr>
              <a:t>"&gt; &lt;P&gt;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&lt;input type="submit" value="Submit"&gt; </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&lt;/form&gt;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&lt;/body&gt;</a:t>
            </a:r>
          </a:p>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&lt;/html&gt;</a:t>
            </a:r>
          </a:p>
        </p:txBody>
      </p:sp>
      <p:sp>
        <p:nvSpPr>
          <p:cNvPr id="375811" name="Rectangle 3"/>
          <p:cNvSpPr>
            <a:spLocks noChangeArrowheads="1"/>
          </p:cNvSpPr>
          <p:nvPr/>
        </p:nvSpPr>
        <p:spPr bwMode="ltGray">
          <a:xfrm>
            <a:off x="1905000" y="3429000"/>
            <a:ext cx="1600200" cy="309563"/>
          </a:xfrm>
          <a:prstGeom prst="rect">
            <a:avLst/>
          </a:prstGeom>
          <a:noFill/>
          <a:ln w="9525">
            <a:noFill/>
            <a:miter lim="800000"/>
            <a:headEnd/>
            <a:tailEnd/>
          </a:ln>
          <a:effectLst/>
        </p:spPr>
        <p:txBody>
          <a:bodyPr wrap="none" anchor="ctr"/>
          <a:lstStyle/>
          <a:p>
            <a:endParaRPr lang="en-IN"/>
          </a:p>
        </p:txBody>
      </p:sp>
      <p:sp>
        <p:nvSpPr>
          <p:cNvPr id="375814" name="Rectangle 6"/>
          <p:cNvSpPr>
            <a:spLocks noGrp="1" noChangeArrowheads="1"/>
          </p:cNvSpPr>
          <p:nvPr>
            <p:ph type="title"/>
          </p:nvPr>
        </p:nvSpPr>
        <p:spPr/>
        <p:txBody>
          <a:bodyPr/>
          <a:lstStyle/>
          <a:p>
            <a:r>
              <a:rPr lang="en-US" altLang="en-US"/>
              <a:t>Handling Input: The Form</a:t>
            </a:r>
          </a:p>
        </p:txBody>
      </p:sp>
      <p:sp>
        <p:nvSpPr>
          <p:cNvPr id="375815" name="Rectangle 7"/>
          <p:cNvSpPr>
            <a:spLocks noGrp="1" noChangeArrowheads="1"/>
          </p:cNvSpPr>
          <p:nvPr>
            <p:ph type="body" idx="1"/>
          </p:nvPr>
        </p:nvSpPr>
        <p:spPr>
          <a:xfrm>
            <a:off x="609600" y="1447800"/>
            <a:ext cx="7918450" cy="695325"/>
          </a:xfrm>
        </p:spPr>
        <p:txBody>
          <a:bodyPr/>
          <a:lstStyle/>
          <a:p>
            <a:r>
              <a:rPr lang="en-US" altLang="en-US"/>
              <a:t>You can use an HTML form and the </a:t>
            </a:r>
            <a:r>
              <a:rPr lang="en-US" altLang="en-US">
                <a:latin typeface="Courier New" pitchFamily="49" charset="0"/>
              </a:rPr>
              <a:t>doPost()</a:t>
            </a:r>
            <a:r>
              <a:rPr lang="en-US" altLang="en-US"/>
              <a:t> method to modify the </a:t>
            </a:r>
            <a:r>
              <a:rPr lang="en-US" altLang="en-US">
                <a:latin typeface="Courier New" pitchFamily="49" charset="0"/>
              </a:rPr>
              <a:t>HelloWorld</a:t>
            </a:r>
            <a:r>
              <a:rPr lang="en-US" altLang="en-US"/>
              <a:t> servlet.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7858" name="Rectangle 2"/>
          <p:cNvSpPr>
            <a:spLocks noChangeArrowheads="1"/>
          </p:cNvSpPr>
          <p:nvPr/>
        </p:nvSpPr>
        <p:spPr bwMode="blackGray">
          <a:xfrm>
            <a:off x="990600" y="1600200"/>
            <a:ext cx="7188200" cy="4663457"/>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lnSpc>
                <a:spcPct val="125000"/>
              </a:lnSpc>
              <a:spcBef>
                <a:spcPct val="0"/>
              </a:spcBef>
              <a:buClrTx/>
              <a:buFontTx/>
              <a:buNone/>
              <a:tabLst>
                <a:tab pos="400050" algn="r"/>
                <a:tab pos="673100" algn="l"/>
              </a:tabLst>
            </a:pPr>
            <a:r>
              <a:rPr lang="en-US" altLang="en-US" dirty="0">
                <a:solidFill>
                  <a:schemeClr val="bg2"/>
                </a:solidFill>
                <a:latin typeface="Courier New" pitchFamily="49" charset="0"/>
              </a:rPr>
              <a:t>public class </a:t>
            </a:r>
            <a:r>
              <a:rPr lang="en-US" altLang="en-US" dirty="0" err="1">
                <a:solidFill>
                  <a:schemeClr val="bg2"/>
                </a:solidFill>
                <a:latin typeface="Courier New" pitchFamily="49" charset="0"/>
              </a:rPr>
              <a:t>HelloWorldServlet</a:t>
            </a:r>
            <a:r>
              <a:rPr lang="en-US" altLang="en-US" dirty="0">
                <a:solidFill>
                  <a:schemeClr val="bg2"/>
                </a:solidFill>
                <a:latin typeface="Courier New" pitchFamily="49" charset="0"/>
              </a:rPr>
              <a:t> extends </a:t>
            </a:r>
            <a:r>
              <a:rPr lang="en-US" altLang="en-US" dirty="0" err="1">
                <a:solidFill>
                  <a:schemeClr val="bg2"/>
                </a:solidFill>
                <a:latin typeface="Courier New" pitchFamily="49" charset="0"/>
              </a:rPr>
              <a:t>HttpServlet</a:t>
            </a:r>
            <a:r>
              <a:rPr lang="en-US" altLang="en-US" dirty="0">
                <a:solidFill>
                  <a:schemeClr val="bg2"/>
                </a:solidFill>
                <a:latin typeface="Courier New" pitchFamily="49" charset="0"/>
              </a:rPr>
              <a:t>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public void </a:t>
            </a:r>
            <a:r>
              <a:rPr lang="en-US" altLang="en-US" dirty="0" err="1">
                <a:solidFill>
                  <a:schemeClr val="bg2"/>
                </a:solidFill>
                <a:latin typeface="Courier New" pitchFamily="49" charset="0"/>
              </a:rPr>
              <a:t>doPost</a:t>
            </a:r>
            <a:r>
              <a:rPr lang="en-US" altLang="en-US" dirty="0">
                <a:solidFill>
                  <a:schemeClr val="bg2"/>
                </a:solidFill>
                <a:latin typeface="Courier New" pitchFamily="49" charset="0"/>
              </a:rPr>
              <a:t>(</a:t>
            </a:r>
            <a:br>
              <a:rPr lang="en-US" altLang="en-US" dirty="0">
                <a:solidFill>
                  <a:schemeClr val="bg2"/>
                </a:solidFill>
                <a:latin typeface="Courier New" pitchFamily="49" charset="0"/>
              </a:rPr>
            </a:b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HttpServletRequest</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req</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HttpServletResponse</a:t>
            </a:r>
            <a:r>
              <a:rPr lang="en-US" altLang="en-US" dirty="0">
                <a:solidFill>
                  <a:schemeClr val="bg2"/>
                </a:solidFill>
                <a:latin typeface="Courier New" pitchFamily="49" charset="0"/>
              </a:rPr>
              <a:t> res)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throws </a:t>
            </a:r>
            <a:r>
              <a:rPr lang="en-US" altLang="en-US" dirty="0" err="1">
                <a:solidFill>
                  <a:schemeClr val="bg2"/>
                </a:solidFill>
                <a:latin typeface="Courier New" pitchFamily="49" charset="0"/>
              </a:rPr>
              <a:t>ServletException</a:t>
            </a: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IOException</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res.setContentType</a:t>
            </a:r>
            <a:r>
              <a:rPr lang="en-US" altLang="en-US" dirty="0">
                <a:solidFill>
                  <a:schemeClr val="bg2"/>
                </a:solidFill>
                <a:latin typeface="Courier New" pitchFamily="49" charset="0"/>
              </a:rPr>
              <a:t>("text/html");</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PrintWriter</a:t>
            </a:r>
            <a:r>
              <a:rPr lang="en-US" altLang="en-US" dirty="0">
                <a:solidFill>
                  <a:schemeClr val="bg2"/>
                </a:solidFill>
                <a:latin typeface="Courier New" pitchFamily="49" charset="0"/>
              </a:rPr>
              <a:t> out = </a:t>
            </a:r>
            <a:r>
              <a:rPr lang="en-US" altLang="en-US" dirty="0" err="1">
                <a:solidFill>
                  <a:schemeClr val="bg2"/>
                </a:solidFill>
                <a:latin typeface="Courier New" pitchFamily="49" charset="0"/>
              </a:rPr>
              <a:t>res.getWriter</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("&lt;html&gt;&lt;body&gt;");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String name = </a:t>
            </a:r>
            <a:r>
              <a:rPr lang="en-US" altLang="en-US" dirty="0" err="1">
                <a:solidFill>
                  <a:schemeClr val="bg2"/>
                </a:solidFill>
                <a:latin typeface="Courier New" pitchFamily="49" charset="0"/>
              </a:rPr>
              <a:t>req.getParameter</a:t>
            </a:r>
            <a:r>
              <a:rPr lang="en-US" altLang="en-US" dirty="0">
                <a:solidFill>
                  <a:schemeClr val="bg2"/>
                </a:solidFill>
                <a:latin typeface="Courier New" pitchFamily="49" charset="0"/>
              </a:rPr>
              <a:t>("</a:t>
            </a:r>
            <a:r>
              <a:rPr lang="en-US" altLang="en-US" dirty="0" err="1">
                <a:solidFill>
                  <a:schemeClr val="bg2"/>
                </a:solidFill>
                <a:latin typeface="Courier New" pitchFamily="49" charset="0"/>
              </a:rPr>
              <a:t>firstName</a:t>
            </a:r>
            <a:r>
              <a:rPr lang="en-US" altLang="en-US" dirty="0">
                <a:solidFill>
                  <a:schemeClr val="bg2"/>
                </a:solidFill>
                <a:latin typeface="Courier New" pitchFamily="49" charset="0"/>
              </a:rPr>
              <a: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if ((name != null) &amp;&amp; (</a:t>
            </a:r>
            <a:r>
              <a:rPr lang="en-US" altLang="en-US" dirty="0" err="1">
                <a:solidFill>
                  <a:schemeClr val="bg2"/>
                </a:solidFill>
                <a:latin typeface="Courier New" pitchFamily="49" charset="0"/>
              </a:rPr>
              <a:t>name.length</a:t>
            </a:r>
            <a:r>
              <a:rPr lang="en-US" altLang="en-US" dirty="0">
                <a:solidFill>
                  <a:schemeClr val="bg2"/>
                </a:solidFill>
                <a:latin typeface="Courier New" pitchFamily="49" charset="0"/>
              </a:rPr>
              <a:t>() &gt; 0))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("Hello: " + name +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  How are you?");</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else</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("Hello Anonymous!"); </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r>
              <a:rPr lang="en-US" altLang="en-US" dirty="0" err="1">
                <a:solidFill>
                  <a:schemeClr val="bg2"/>
                </a:solidFill>
                <a:latin typeface="Courier New" pitchFamily="49" charset="0"/>
              </a:rPr>
              <a:t>out.println</a:t>
            </a:r>
            <a:r>
              <a:rPr lang="en-US" altLang="en-US" dirty="0">
                <a:solidFill>
                  <a:schemeClr val="bg2"/>
                </a:solidFill>
                <a:latin typeface="Courier New" pitchFamily="49" charset="0"/>
              </a:rPr>
              <a:t> ("&lt;/body&gt;&lt;/html&gt;");</a:t>
            </a:r>
          </a:p>
          <a:p>
            <a:pPr algn="l" defTabSz="400050" eaLnBrk="0" hangingPunct="0">
              <a:spcBef>
                <a:spcPct val="0"/>
              </a:spcBef>
              <a:buClrTx/>
              <a:buFontTx/>
              <a:buNone/>
              <a:tabLst>
                <a:tab pos="400050" algn="r"/>
                <a:tab pos="673100" algn="l"/>
              </a:tabLst>
            </a:pPr>
            <a:r>
              <a:rPr lang="en-US" altLang="en-US" dirty="0">
                <a:solidFill>
                  <a:schemeClr val="bg2"/>
                </a:solidFill>
                <a:latin typeface="Courier New" pitchFamily="49" charset="0"/>
              </a:rPr>
              <a:t>  }}</a:t>
            </a:r>
          </a:p>
        </p:txBody>
      </p:sp>
      <p:sp>
        <p:nvSpPr>
          <p:cNvPr id="377859" name="Rectangle 3"/>
          <p:cNvSpPr>
            <a:spLocks noChangeArrowheads="1"/>
          </p:cNvSpPr>
          <p:nvPr/>
        </p:nvSpPr>
        <p:spPr bwMode="ltGray">
          <a:xfrm>
            <a:off x="2971800" y="2282825"/>
            <a:ext cx="1143000" cy="309563"/>
          </a:xfrm>
          <a:prstGeom prst="rect">
            <a:avLst/>
          </a:prstGeom>
          <a:noFill/>
          <a:ln w="9525">
            <a:noFill/>
            <a:miter lim="800000"/>
            <a:headEnd/>
            <a:tailEnd/>
          </a:ln>
          <a:effectLst/>
        </p:spPr>
        <p:txBody>
          <a:bodyPr wrap="none" anchor="ctr"/>
          <a:lstStyle/>
          <a:p>
            <a:endParaRPr lang="en-IN"/>
          </a:p>
        </p:txBody>
      </p:sp>
      <p:sp>
        <p:nvSpPr>
          <p:cNvPr id="377860" name="Rectangle 4"/>
          <p:cNvSpPr>
            <a:spLocks noChangeArrowheads="1"/>
          </p:cNvSpPr>
          <p:nvPr/>
        </p:nvSpPr>
        <p:spPr bwMode="ltGray">
          <a:xfrm>
            <a:off x="1600200" y="3883025"/>
            <a:ext cx="6248400" cy="309563"/>
          </a:xfrm>
          <a:prstGeom prst="rect">
            <a:avLst/>
          </a:prstGeom>
          <a:noFill/>
          <a:ln w="9525">
            <a:noFill/>
            <a:miter lim="800000"/>
            <a:headEnd/>
            <a:tailEnd/>
          </a:ln>
          <a:effectLst/>
        </p:spPr>
        <p:txBody>
          <a:bodyPr wrap="none" anchor="ctr"/>
          <a:lstStyle/>
          <a:p>
            <a:endParaRPr lang="en-IN"/>
          </a:p>
        </p:txBody>
      </p:sp>
      <p:sp>
        <p:nvSpPr>
          <p:cNvPr id="377862" name="Rectangle 6"/>
          <p:cNvSpPr>
            <a:spLocks noGrp="1" noChangeArrowheads="1"/>
          </p:cNvSpPr>
          <p:nvPr>
            <p:ph type="title"/>
          </p:nvPr>
        </p:nvSpPr>
        <p:spPr/>
        <p:txBody>
          <a:bodyPr/>
          <a:lstStyle/>
          <a:p>
            <a:r>
              <a:rPr lang="en-US" altLang="en-US"/>
              <a:t>Handling Input: The Servlet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1234" name="Line 2"/>
          <p:cNvSpPr>
            <a:spLocks noChangeShapeType="1"/>
          </p:cNvSpPr>
          <p:nvPr/>
        </p:nvSpPr>
        <p:spPr bwMode="auto">
          <a:xfrm>
            <a:off x="3352800" y="4876800"/>
            <a:ext cx="1828800"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1236" name="Rectangle 4"/>
          <p:cNvSpPr>
            <a:spLocks noChangeArrowheads="1"/>
          </p:cNvSpPr>
          <p:nvPr/>
        </p:nvSpPr>
        <p:spPr bwMode="auto">
          <a:xfrm>
            <a:off x="1219200" y="56388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Client</a:t>
            </a:r>
          </a:p>
        </p:txBody>
      </p:sp>
      <p:sp>
        <p:nvSpPr>
          <p:cNvPr id="351237" name="Rectangle 5"/>
          <p:cNvSpPr>
            <a:spLocks noChangeArrowheads="1"/>
          </p:cNvSpPr>
          <p:nvPr/>
        </p:nvSpPr>
        <p:spPr bwMode="auto">
          <a:xfrm>
            <a:off x="5434013" y="5969000"/>
            <a:ext cx="1968500" cy="366713"/>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bg2"/>
                </a:solidFill>
              </a:rPr>
              <a:t>Server</a:t>
            </a:r>
          </a:p>
        </p:txBody>
      </p:sp>
      <p:sp>
        <p:nvSpPr>
          <p:cNvPr id="351238" name="Rectangle 6"/>
          <p:cNvSpPr>
            <a:spLocks noChangeArrowheads="1"/>
          </p:cNvSpPr>
          <p:nvPr/>
        </p:nvSpPr>
        <p:spPr bwMode="blackWhite">
          <a:xfrm>
            <a:off x="5181600" y="4102100"/>
            <a:ext cx="2473325" cy="17907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eaLnBrk="0" hangingPunct="0">
              <a:spcBef>
                <a:spcPct val="0"/>
              </a:spcBef>
              <a:buClrTx/>
              <a:buFontTx/>
              <a:buNone/>
            </a:pPr>
            <a:r>
              <a:rPr lang="en-US" altLang="en-US">
                <a:solidFill>
                  <a:schemeClr val="bg2"/>
                </a:solidFill>
              </a:rPr>
              <a:t>Servlet container</a:t>
            </a:r>
          </a:p>
        </p:txBody>
      </p:sp>
      <p:sp>
        <p:nvSpPr>
          <p:cNvPr id="351239" name="Rectangle 7"/>
          <p:cNvSpPr>
            <a:spLocks noChangeArrowheads="1"/>
          </p:cNvSpPr>
          <p:nvPr/>
        </p:nvSpPr>
        <p:spPr bwMode="blackWhite">
          <a:xfrm>
            <a:off x="1120775" y="4495800"/>
            <a:ext cx="2232025" cy="9906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eaLnBrk="0" hangingPunct="0">
              <a:spcBef>
                <a:spcPct val="0"/>
              </a:spcBef>
              <a:buClrTx/>
              <a:buFontTx/>
              <a:buNone/>
            </a:pPr>
            <a:r>
              <a:rPr lang="en-US" altLang="en-US">
                <a:solidFill>
                  <a:schemeClr val="bg2"/>
                </a:solidFill>
              </a:rPr>
              <a:t>Java application, </a:t>
            </a:r>
          </a:p>
          <a:p>
            <a:pPr eaLnBrk="0" hangingPunct="0">
              <a:spcBef>
                <a:spcPct val="0"/>
              </a:spcBef>
              <a:buClrTx/>
              <a:buFontTx/>
              <a:buNone/>
            </a:pPr>
            <a:r>
              <a:rPr lang="en-US" altLang="en-US">
                <a:solidFill>
                  <a:schemeClr val="bg2"/>
                </a:solidFill>
              </a:rPr>
              <a:t>Servlet, JSP, </a:t>
            </a:r>
          </a:p>
          <a:p>
            <a:pPr eaLnBrk="0" hangingPunct="0">
              <a:spcBef>
                <a:spcPct val="0"/>
              </a:spcBef>
              <a:buClrTx/>
              <a:buFontTx/>
              <a:buNone/>
            </a:pPr>
            <a:r>
              <a:rPr lang="en-US" altLang="en-US">
                <a:solidFill>
                  <a:schemeClr val="bg2"/>
                </a:solidFill>
              </a:rPr>
              <a:t>or HTML</a:t>
            </a:r>
          </a:p>
        </p:txBody>
      </p:sp>
      <p:sp>
        <p:nvSpPr>
          <p:cNvPr id="351247" name="Rectangle 15"/>
          <p:cNvSpPr>
            <a:spLocks noGrp="1" noChangeArrowheads="1"/>
          </p:cNvSpPr>
          <p:nvPr>
            <p:ph type="title"/>
          </p:nvPr>
        </p:nvSpPr>
        <p:spPr/>
        <p:txBody>
          <a:bodyPr/>
          <a:lstStyle/>
          <a:p>
            <a:r>
              <a:rPr lang="en-US" altLang="en-US"/>
              <a:t>About Java Servlets</a:t>
            </a:r>
          </a:p>
        </p:txBody>
      </p:sp>
      <p:sp>
        <p:nvSpPr>
          <p:cNvPr id="351248" name="Rectangle 16"/>
          <p:cNvSpPr>
            <a:spLocks noGrp="1" noChangeArrowheads="1"/>
          </p:cNvSpPr>
          <p:nvPr>
            <p:ph type="body" idx="1"/>
          </p:nvPr>
        </p:nvSpPr>
        <p:spPr>
          <a:xfrm>
            <a:off x="609600" y="1447800"/>
            <a:ext cx="7918450" cy="1833563"/>
          </a:xfrm>
        </p:spPr>
        <p:txBody>
          <a:bodyPr/>
          <a:lstStyle/>
          <a:p>
            <a:pPr lvl="1"/>
            <a:r>
              <a:rPr lang="en-US" altLang="en-US"/>
              <a:t>A servlet is a Java class that implements the servlet interface.</a:t>
            </a:r>
          </a:p>
          <a:p>
            <a:pPr lvl="1"/>
            <a:r>
              <a:rPr lang="en-US" altLang="en-US"/>
              <a:t>A servlet runs in the context of a special process called a servlet container.</a:t>
            </a:r>
          </a:p>
          <a:p>
            <a:pPr lvl="1"/>
            <a:r>
              <a:rPr lang="en-US" altLang="en-US"/>
              <a:t>Servlets can be invoked simultaneously by multiple clients.</a:t>
            </a:r>
          </a:p>
        </p:txBody>
      </p:sp>
      <p:sp>
        <p:nvSpPr>
          <p:cNvPr id="351242" name="Rectangle 10"/>
          <p:cNvSpPr>
            <a:spLocks noChangeArrowheads="1"/>
          </p:cNvSpPr>
          <p:nvPr/>
        </p:nvSpPr>
        <p:spPr bwMode="auto">
          <a:xfrm>
            <a:off x="3282950" y="4495800"/>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a:t>
            </a:r>
          </a:p>
        </p:txBody>
      </p:sp>
      <p:sp>
        <p:nvSpPr>
          <p:cNvPr id="351243" name="Rectangle 11"/>
          <p:cNvSpPr>
            <a:spLocks noChangeArrowheads="1"/>
          </p:cNvSpPr>
          <p:nvPr/>
        </p:nvSpPr>
        <p:spPr bwMode="auto">
          <a:xfrm>
            <a:off x="3276600" y="5181600"/>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Response</a:t>
            </a:r>
          </a:p>
        </p:txBody>
      </p:sp>
      <p:pic>
        <p:nvPicPr>
          <p:cNvPr id="351244" name="Picture 12" descr="Database, Object"/>
          <p:cNvPicPr>
            <a:picLocks noChangeAspect="1" noChangeArrowheads="1"/>
          </p:cNvPicPr>
          <p:nvPr/>
        </p:nvPicPr>
        <p:blipFill>
          <a:blip r:embed="rId3" cstate="print"/>
          <a:srcRect/>
          <a:stretch>
            <a:fillRect/>
          </a:stretch>
        </p:blipFill>
        <p:spPr bwMode="gray">
          <a:xfrm>
            <a:off x="6986588" y="5165725"/>
            <a:ext cx="539750" cy="666750"/>
          </a:xfrm>
          <a:prstGeom prst="rect">
            <a:avLst/>
          </a:prstGeom>
          <a:noFill/>
        </p:spPr>
      </p:pic>
      <p:sp>
        <p:nvSpPr>
          <p:cNvPr id="351249" name="Line 17"/>
          <p:cNvSpPr>
            <a:spLocks noChangeShapeType="1"/>
          </p:cNvSpPr>
          <p:nvPr/>
        </p:nvSpPr>
        <p:spPr bwMode="auto">
          <a:xfrm>
            <a:off x="3352800" y="5105400"/>
            <a:ext cx="1828800" cy="0"/>
          </a:xfrm>
          <a:prstGeom prst="line">
            <a:avLst/>
          </a:prstGeom>
          <a:noFill/>
          <a:ln w="28575">
            <a:solidFill>
              <a:schemeClr val="tx1"/>
            </a:solidFill>
            <a:round/>
            <a:headEnd type="triangle" w="sm" len="sm"/>
            <a:tailEnd type="none" w="sm" len="sm"/>
          </a:ln>
          <a:effectLst/>
        </p:spPr>
        <p:txBody>
          <a:bodyPr anchor="ctr">
            <a:spAutoFit/>
          </a:bodyPr>
          <a:lstStyle/>
          <a:p>
            <a:endParaRPr lang="en-I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9669" name="Rectangle 5"/>
          <p:cNvSpPr>
            <a:spLocks noGrp="1" noChangeArrowheads="1"/>
          </p:cNvSpPr>
          <p:nvPr>
            <p:ph type="title"/>
          </p:nvPr>
        </p:nvSpPr>
        <p:spPr/>
        <p:txBody>
          <a:bodyPr/>
          <a:lstStyle/>
          <a:p>
            <a:r>
              <a:rPr lang="en-US" altLang="en-US" dirty="0">
                <a:latin typeface="Courier New" pitchFamily="49" charset="0"/>
              </a:rPr>
              <a:t>Session Tracking</a:t>
            </a:r>
          </a:p>
        </p:txBody>
      </p:sp>
      <p:sp>
        <p:nvSpPr>
          <p:cNvPr id="369670" name="Rectangle 6"/>
          <p:cNvSpPr>
            <a:spLocks noGrp="1" noChangeArrowheads="1"/>
          </p:cNvSpPr>
          <p:nvPr>
            <p:ph type="body" idx="1"/>
          </p:nvPr>
        </p:nvSpPr>
        <p:spPr>
          <a:xfrm>
            <a:off x="609600" y="1447800"/>
            <a:ext cx="7918450" cy="3183436"/>
          </a:xfrm>
        </p:spPr>
        <p:txBody>
          <a:bodyPr/>
          <a:lstStyle/>
          <a:p>
            <a:pPr lvl="1"/>
            <a:r>
              <a:rPr lang="en-US" altLang="en-US" dirty="0"/>
              <a:t>HTTP is a stateless protocol, </a:t>
            </a:r>
            <a:r>
              <a:rPr lang="en-US" altLang="en-US" dirty="0" err="1"/>
              <a:t>meaningany</a:t>
            </a:r>
            <a:r>
              <a:rPr lang="en-US" altLang="en-US" dirty="0"/>
              <a:t> request has no relation to the previous request</a:t>
            </a:r>
          </a:p>
          <a:p>
            <a:pPr lvl="1"/>
            <a:r>
              <a:rPr lang="en-US" altLang="en-US" dirty="0"/>
              <a:t>Application has to keep track of a session using any of the following</a:t>
            </a:r>
          </a:p>
          <a:p>
            <a:pPr lvl="1">
              <a:buNone/>
            </a:pPr>
            <a:endParaRPr lang="en-US" altLang="en-US" dirty="0"/>
          </a:p>
          <a:p>
            <a:pPr lvl="4">
              <a:buFont typeface="Wingdings" pitchFamily="2" charset="2"/>
              <a:buChar char="§"/>
            </a:pPr>
            <a:r>
              <a:rPr lang="en-US" sz="2400" dirty="0"/>
              <a:t>Using hidden parameters</a:t>
            </a:r>
          </a:p>
          <a:p>
            <a:pPr lvl="4">
              <a:buFont typeface="Wingdings" pitchFamily="2" charset="2"/>
              <a:buChar char="§"/>
            </a:pPr>
            <a:r>
              <a:rPr lang="en-US" sz="2400" dirty="0"/>
              <a:t>Using Cookies</a:t>
            </a:r>
          </a:p>
          <a:p>
            <a:pPr lvl="4">
              <a:buFont typeface="Wingdings" pitchFamily="2" charset="2"/>
              <a:buChar char="§"/>
            </a:pPr>
            <a:r>
              <a:rPr lang="en-US" sz="2400" dirty="0"/>
              <a:t>Using </a:t>
            </a:r>
            <a:r>
              <a:rPr lang="en-US" sz="2400" dirty="0" err="1"/>
              <a:t>HttpSession</a:t>
            </a:r>
            <a:endParaRPr 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9669" name="Rectangle 5"/>
          <p:cNvSpPr>
            <a:spLocks noGrp="1" noChangeArrowheads="1"/>
          </p:cNvSpPr>
          <p:nvPr>
            <p:ph type="title"/>
          </p:nvPr>
        </p:nvSpPr>
        <p:spPr/>
        <p:txBody>
          <a:bodyPr/>
          <a:lstStyle/>
          <a:p>
            <a:r>
              <a:rPr lang="en-US" altLang="en-US" dirty="0">
                <a:latin typeface="Courier New" pitchFamily="49" charset="0"/>
              </a:rPr>
              <a:t>Hidden Parameters</a:t>
            </a:r>
          </a:p>
        </p:txBody>
      </p:sp>
      <p:sp>
        <p:nvSpPr>
          <p:cNvPr id="369670" name="Rectangle 6"/>
          <p:cNvSpPr>
            <a:spLocks noGrp="1" noChangeArrowheads="1"/>
          </p:cNvSpPr>
          <p:nvPr>
            <p:ph type="body" idx="1"/>
          </p:nvPr>
        </p:nvSpPr>
        <p:spPr>
          <a:xfrm>
            <a:off x="609600" y="1549894"/>
            <a:ext cx="7918450" cy="2260106"/>
          </a:xfrm>
        </p:spPr>
        <p:txBody>
          <a:bodyPr/>
          <a:lstStyle/>
          <a:p>
            <a:pPr lvl="1"/>
            <a:r>
              <a:rPr lang="en-US" altLang="en-US" dirty="0" err="1"/>
              <a:t>Servlet</a:t>
            </a:r>
            <a:r>
              <a:rPr lang="en-US" altLang="en-US" dirty="0"/>
              <a:t> can send hidden parameters along with the </a:t>
            </a:r>
            <a:r>
              <a:rPr lang="en-US" altLang="en-US" dirty="0" err="1"/>
              <a:t>reponse</a:t>
            </a:r>
            <a:endParaRPr lang="en-US" altLang="en-US" dirty="0"/>
          </a:p>
          <a:p>
            <a:pPr lvl="1"/>
            <a:r>
              <a:rPr lang="en-US" altLang="en-US" dirty="0"/>
              <a:t>Check the </a:t>
            </a:r>
            <a:r>
              <a:rPr lang="en-US" altLang="en-US" dirty="0" err="1"/>
              <a:t>paramenter</a:t>
            </a:r>
            <a:r>
              <a:rPr lang="en-US" altLang="en-US" dirty="0"/>
              <a:t> in the next request to identify the session</a:t>
            </a:r>
          </a:p>
          <a:p>
            <a:pPr lvl="1"/>
            <a:endParaRPr lang="en-US" altLang="en-US" dirty="0"/>
          </a:p>
          <a:p>
            <a:pPr lvl="1"/>
            <a:endParaRPr lang="en-US" altLang="en-US" dirty="0"/>
          </a:p>
        </p:txBody>
      </p:sp>
      <p:sp>
        <p:nvSpPr>
          <p:cNvPr id="6" name="Rectangle 4"/>
          <p:cNvSpPr>
            <a:spLocks noChangeArrowheads="1"/>
          </p:cNvSpPr>
          <p:nvPr/>
        </p:nvSpPr>
        <p:spPr bwMode="blackGray">
          <a:xfrm>
            <a:off x="685800" y="4018848"/>
            <a:ext cx="8077200" cy="400752"/>
          </a:xfrm>
          <a:prstGeom prst="rect">
            <a:avLst/>
          </a:prstGeom>
          <a:solidFill>
            <a:schemeClr val="accent1"/>
          </a:solidFill>
          <a:ln w="28575">
            <a:solidFill>
              <a:schemeClr val="bg2"/>
            </a:solidFill>
            <a:miter lim="800000"/>
            <a:headEnd/>
            <a:tailEnd/>
          </a:ln>
          <a:effectLst/>
        </p:spPr>
        <p:txBody>
          <a:bodyPr wrap="square" lIns="92075" tIns="46038" rIns="92075" bIns="46038">
            <a:spAutoFit/>
          </a:bodyPr>
          <a:lstStyle/>
          <a:p>
            <a:pPr algn="l" defTabSz="400050" eaLnBrk="0" hangingPunct="0">
              <a:spcBef>
                <a:spcPct val="0"/>
              </a:spcBef>
              <a:buClrTx/>
              <a:buFontTx/>
              <a:buNone/>
              <a:tabLst>
                <a:tab pos="400050" algn="r"/>
                <a:tab pos="673100" algn="l"/>
              </a:tabLst>
            </a:pPr>
            <a:r>
              <a:rPr lang="en-US" altLang="en-US" sz="2000" dirty="0">
                <a:solidFill>
                  <a:schemeClr val="bg2"/>
                </a:solidFill>
                <a:latin typeface="Courier New" pitchFamily="49" charset="0"/>
              </a:rPr>
              <a:t>&lt;input  type=“hidden”, name=“user”, value=“</a:t>
            </a:r>
            <a:r>
              <a:rPr lang="en-US" altLang="en-US" sz="2000" dirty="0" err="1">
                <a:solidFill>
                  <a:schemeClr val="bg2"/>
                </a:solidFill>
                <a:latin typeface="Courier New" pitchFamily="49" charset="0"/>
              </a:rPr>
              <a:t>Ramana</a:t>
            </a:r>
            <a:r>
              <a:rPr lang="en-US" altLang="en-US" sz="2000" dirty="0">
                <a:solidFill>
                  <a:schemeClr val="bg2"/>
                </a:solidFill>
                <a:latin typeface="Courier New" pitchFamily="49" charset="0"/>
              </a:rPr>
              <a:t>”&gt;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9669" name="Rectangle 5"/>
          <p:cNvSpPr>
            <a:spLocks noGrp="1" noChangeArrowheads="1"/>
          </p:cNvSpPr>
          <p:nvPr>
            <p:ph type="title"/>
          </p:nvPr>
        </p:nvSpPr>
        <p:spPr/>
        <p:txBody>
          <a:bodyPr/>
          <a:lstStyle/>
          <a:p>
            <a:r>
              <a:rPr lang="en-US" altLang="en-US" dirty="0">
                <a:latin typeface="Courier New" pitchFamily="49" charset="0"/>
              </a:rPr>
              <a:t>Cookies</a:t>
            </a:r>
          </a:p>
        </p:txBody>
      </p:sp>
      <p:sp>
        <p:nvSpPr>
          <p:cNvPr id="369670" name="Rectangle 6"/>
          <p:cNvSpPr>
            <a:spLocks noGrp="1" noChangeArrowheads="1"/>
          </p:cNvSpPr>
          <p:nvPr>
            <p:ph type="body" idx="1"/>
          </p:nvPr>
        </p:nvSpPr>
        <p:spPr>
          <a:xfrm>
            <a:off x="692150" y="1143000"/>
            <a:ext cx="7918450" cy="5285550"/>
          </a:xfrm>
        </p:spPr>
        <p:txBody>
          <a:bodyPr/>
          <a:lstStyle/>
          <a:p>
            <a:pPr lvl="1"/>
            <a:r>
              <a:rPr lang="en-US" dirty="0"/>
              <a:t>Cookie is used to store information on client</a:t>
            </a:r>
          </a:p>
          <a:p>
            <a:pPr lvl="1"/>
            <a:r>
              <a:rPr lang="en-US" dirty="0"/>
              <a:t>used for tracking user activities</a:t>
            </a:r>
          </a:p>
          <a:p>
            <a:pPr lvl="1"/>
            <a:r>
              <a:rPr lang="en-US" dirty="0"/>
              <a:t>Cookie class encapsulates a cookie</a:t>
            </a:r>
          </a:p>
          <a:p>
            <a:pPr lvl="1"/>
            <a:r>
              <a:rPr lang="en-US" dirty="0"/>
              <a:t>Cookie can store name-value pair </a:t>
            </a:r>
          </a:p>
          <a:p>
            <a:pPr lvl="1"/>
            <a:r>
              <a:rPr lang="en-US" sz="2400" dirty="0"/>
              <a:t>Cookie class methods</a:t>
            </a:r>
          </a:p>
          <a:p>
            <a:pPr lvl="3">
              <a:lnSpc>
                <a:spcPct val="120000"/>
              </a:lnSpc>
            </a:pPr>
            <a:r>
              <a:rPr lang="en-US" sz="2200" dirty="0">
                <a:solidFill>
                  <a:srgbClr val="FF0000"/>
                </a:solidFill>
              </a:rPr>
              <a:t>Cookie ( String name , String </a:t>
            </a:r>
            <a:r>
              <a:rPr lang="en-US" sz="2200" dirty="0" err="1">
                <a:solidFill>
                  <a:srgbClr val="FF0000"/>
                </a:solidFill>
              </a:rPr>
              <a:t>vlaue</a:t>
            </a:r>
            <a:r>
              <a:rPr lang="en-US" sz="2200" dirty="0">
                <a:solidFill>
                  <a:srgbClr val="FF0000"/>
                </a:solidFill>
              </a:rPr>
              <a:t> )</a:t>
            </a:r>
          </a:p>
          <a:p>
            <a:pPr lvl="3">
              <a:lnSpc>
                <a:spcPct val="120000"/>
              </a:lnSpc>
            </a:pPr>
            <a:r>
              <a:rPr lang="en-US" sz="2200" dirty="0">
                <a:solidFill>
                  <a:srgbClr val="FF0000"/>
                </a:solidFill>
              </a:rPr>
              <a:t>String </a:t>
            </a:r>
            <a:r>
              <a:rPr lang="en-US" sz="2200" dirty="0" err="1">
                <a:solidFill>
                  <a:srgbClr val="FF0000"/>
                </a:solidFill>
              </a:rPr>
              <a:t>getDomain</a:t>
            </a:r>
            <a:r>
              <a:rPr lang="en-US" sz="2200" dirty="0">
                <a:solidFill>
                  <a:srgbClr val="FF0000"/>
                </a:solidFill>
              </a:rPr>
              <a:t> ( )</a:t>
            </a:r>
          </a:p>
          <a:p>
            <a:pPr lvl="3">
              <a:lnSpc>
                <a:spcPct val="120000"/>
              </a:lnSpc>
            </a:pPr>
            <a:r>
              <a:rPr lang="en-US" sz="2200" dirty="0">
                <a:solidFill>
                  <a:srgbClr val="FF0000"/>
                </a:solidFill>
              </a:rPr>
              <a:t>String </a:t>
            </a:r>
            <a:r>
              <a:rPr lang="en-US" sz="2200" dirty="0" err="1">
                <a:solidFill>
                  <a:srgbClr val="FF0000"/>
                </a:solidFill>
              </a:rPr>
              <a:t>getName</a:t>
            </a:r>
            <a:r>
              <a:rPr lang="en-US" sz="2200" dirty="0">
                <a:solidFill>
                  <a:srgbClr val="FF0000"/>
                </a:solidFill>
              </a:rPr>
              <a:t> ( )</a:t>
            </a:r>
          </a:p>
          <a:p>
            <a:pPr lvl="3">
              <a:lnSpc>
                <a:spcPct val="120000"/>
              </a:lnSpc>
            </a:pPr>
            <a:r>
              <a:rPr lang="en-US" sz="2200" dirty="0">
                <a:solidFill>
                  <a:srgbClr val="FF0000"/>
                </a:solidFill>
              </a:rPr>
              <a:t>Sting </a:t>
            </a:r>
            <a:r>
              <a:rPr lang="en-US" sz="2200" dirty="0" err="1">
                <a:solidFill>
                  <a:srgbClr val="FF0000"/>
                </a:solidFill>
              </a:rPr>
              <a:t>getValue</a:t>
            </a:r>
            <a:r>
              <a:rPr lang="en-US" sz="2200" dirty="0">
                <a:solidFill>
                  <a:srgbClr val="FF0000"/>
                </a:solidFill>
              </a:rPr>
              <a:t> (  )</a:t>
            </a:r>
          </a:p>
          <a:p>
            <a:pPr lvl="3">
              <a:lnSpc>
                <a:spcPct val="120000"/>
              </a:lnSpc>
            </a:pPr>
            <a:r>
              <a:rPr lang="en-US" sz="2200" dirty="0">
                <a:solidFill>
                  <a:srgbClr val="FF0000"/>
                </a:solidFill>
              </a:rPr>
              <a:t>void </a:t>
            </a:r>
            <a:r>
              <a:rPr lang="en-US" sz="2200" dirty="0" err="1">
                <a:solidFill>
                  <a:srgbClr val="FF0000"/>
                </a:solidFill>
              </a:rPr>
              <a:t>setValue</a:t>
            </a:r>
            <a:r>
              <a:rPr lang="en-US" sz="2200" dirty="0">
                <a:solidFill>
                  <a:srgbClr val="FF0000"/>
                </a:solidFill>
              </a:rPr>
              <a:t> ( String value )</a:t>
            </a:r>
          </a:p>
          <a:p>
            <a:pPr lvl="1"/>
            <a:endParaRPr lang="en-US" sz="2400" dirty="0"/>
          </a:p>
          <a:p>
            <a:pPr lvl="3">
              <a:spcBef>
                <a:spcPts val="600"/>
              </a:spcBef>
            </a:pPr>
            <a:endParaRPr 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69669" name="Rectangle 5"/>
          <p:cNvSpPr>
            <a:spLocks noGrp="1" noChangeArrowheads="1"/>
          </p:cNvSpPr>
          <p:nvPr>
            <p:ph type="title"/>
          </p:nvPr>
        </p:nvSpPr>
        <p:spPr/>
        <p:txBody>
          <a:bodyPr/>
          <a:lstStyle/>
          <a:p>
            <a:r>
              <a:rPr lang="en-US" altLang="en-US">
                <a:latin typeface="Courier New" pitchFamily="49" charset="0"/>
              </a:rPr>
              <a:t>HttpSession</a:t>
            </a:r>
          </a:p>
        </p:txBody>
      </p:sp>
      <p:sp>
        <p:nvSpPr>
          <p:cNvPr id="369670" name="Rectangle 6"/>
          <p:cNvSpPr>
            <a:spLocks noGrp="1" noChangeArrowheads="1"/>
          </p:cNvSpPr>
          <p:nvPr>
            <p:ph type="body" idx="1"/>
          </p:nvPr>
        </p:nvSpPr>
        <p:spPr>
          <a:xfrm>
            <a:off x="609600" y="1447800"/>
            <a:ext cx="7918450" cy="3004925"/>
          </a:xfrm>
        </p:spPr>
        <p:txBody>
          <a:bodyPr/>
          <a:lstStyle/>
          <a:p>
            <a:pPr lvl="1"/>
            <a:r>
              <a:rPr lang="en-US" altLang="en-US" dirty="0"/>
              <a:t>The unique identity for the client is an </a:t>
            </a:r>
            <a:r>
              <a:rPr lang="en-US" altLang="en-US" dirty="0" err="1">
                <a:latin typeface="Courier New" pitchFamily="49" charset="0"/>
              </a:rPr>
              <a:t>HttpSession</a:t>
            </a:r>
            <a:r>
              <a:rPr lang="en-US" altLang="en-US" dirty="0"/>
              <a:t> object.</a:t>
            </a:r>
          </a:p>
          <a:p>
            <a:pPr lvl="1"/>
            <a:r>
              <a:rPr lang="en-US" altLang="en-US" dirty="0"/>
              <a:t>The object is created by using the </a:t>
            </a:r>
            <a:r>
              <a:rPr lang="en-US" altLang="en-US" dirty="0" err="1">
                <a:latin typeface="Courier New" pitchFamily="49" charset="0"/>
              </a:rPr>
              <a:t>getSession</a:t>
            </a:r>
            <a:r>
              <a:rPr lang="en-US" altLang="en-US" dirty="0">
                <a:latin typeface="Courier New" pitchFamily="49" charset="0"/>
              </a:rPr>
              <a:t>()</a:t>
            </a:r>
            <a:r>
              <a:rPr lang="en-US" altLang="en-US" dirty="0"/>
              <a:t> method of the </a:t>
            </a:r>
            <a:r>
              <a:rPr lang="en-US" altLang="en-US" dirty="0" err="1">
                <a:latin typeface="Courier New" pitchFamily="49" charset="0"/>
              </a:rPr>
              <a:t>HttpRequest</a:t>
            </a:r>
            <a:r>
              <a:rPr lang="en-US" altLang="en-US" dirty="0"/>
              <a:t> object.</a:t>
            </a:r>
          </a:p>
          <a:p>
            <a:pPr lvl="1"/>
            <a:endParaRPr lang="en-US" altLang="en-US" dirty="0"/>
          </a:p>
          <a:p>
            <a:pPr lvl="1"/>
            <a:endParaRPr lang="en-US" altLang="en-US" dirty="0"/>
          </a:p>
          <a:p>
            <a:pPr lvl="1"/>
            <a:r>
              <a:rPr lang="en-US" altLang="en-US" dirty="0"/>
              <a:t>Any </a:t>
            </a:r>
            <a:r>
              <a:rPr lang="en-US" altLang="en-US" dirty="0" err="1"/>
              <a:t>servlet</a:t>
            </a:r>
            <a:r>
              <a:rPr lang="en-US" altLang="en-US" dirty="0"/>
              <a:t> that responds to a client request can create this object.</a:t>
            </a:r>
          </a:p>
        </p:txBody>
      </p:sp>
      <p:sp>
        <p:nvSpPr>
          <p:cNvPr id="369668" name="Rectangle 4"/>
          <p:cNvSpPr>
            <a:spLocks noChangeArrowheads="1"/>
          </p:cNvSpPr>
          <p:nvPr/>
        </p:nvSpPr>
        <p:spPr bwMode="blackGray">
          <a:xfrm>
            <a:off x="1114098" y="3021728"/>
            <a:ext cx="7162800" cy="4254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altLang="en-US" sz="2000" dirty="0" err="1">
                <a:solidFill>
                  <a:schemeClr val="bg2"/>
                </a:solidFill>
                <a:latin typeface="Courier New" pitchFamily="49" charset="0"/>
              </a:rPr>
              <a:t>HttpSession</a:t>
            </a:r>
            <a:r>
              <a:rPr lang="en-US" altLang="en-US" sz="2000" dirty="0">
                <a:solidFill>
                  <a:schemeClr val="bg2"/>
                </a:solidFill>
                <a:latin typeface="Courier New" pitchFamily="49" charset="0"/>
              </a:rPr>
              <a:t> session = </a:t>
            </a:r>
            <a:r>
              <a:rPr lang="en-US" altLang="en-US" sz="2000" dirty="0" err="1">
                <a:solidFill>
                  <a:schemeClr val="bg2"/>
                </a:solidFill>
                <a:latin typeface="Courier New" pitchFamily="49" charset="0"/>
              </a:rPr>
              <a:t>req.getSession</a:t>
            </a:r>
            <a:r>
              <a:rPr lang="en-US" altLang="en-US" sz="2000" dirty="0">
                <a:solidFill>
                  <a:schemeClr val="bg2"/>
                </a:solidFill>
                <a:latin typeface="Courier New" pitchFamily="49" charset="0"/>
              </a:rPr>
              <a:t>(true);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t>Using the Session Management API</a:t>
            </a:r>
          </a:p>
        </p:txBody>
      </p:sp>
      <p:sp>
        <p:nvSpPr>
          <p:cNvPr id="27651" name="Content Placeholder 2"/>
          <p:cNvSpPr>
            <a:spLocks noGrp="1"/>
          </p:cNvSpPr>
          <p:nvPr>
            <p:ph idx="1"/>
          </p:nvPr>
        </p:nvSpPr>
        <p:spPr>
          <a:xfrm>
            <a:off x="609600" y="1447800"/>
            <a:ext cx="7918450" cy="2667000"/>
          </a:xfrm>
        </p:spPr>
        <p:txBody>
          <a:bodyPr/>
          <a:lstStyle/>
          <a:p>
            <a:pPr eaLnBrk="1" hangingPunct="1"/>
            <a:r>
              <a:rPr lang="en-US"/>
              <a:t>The Java EE platform’s session management model in the web tier is based on the </a:t>
            </a:r>
            <a:r>
              <a:rPr lang="en-US">
                <a:latin typeface="Courier New" pitchFamily="49" charset="0"/>
                <a:cs typeface="Courier New" pitchFamily="49" charset="0"/>
              </a:rPr>
              <a:t>HttpSession</a:t>
            </a:r>
            <a:r>
              <a:rPr lang="en-US"/>
              <a:t> interface. A servlet can complete the following actions:</a:t>
            </a:r>
          </a:p>
          <a:p>
            <a:pPr lvl="1" eaLnBrk="1" hangingPunct="1"/>
            <a:r>
              <a:rPr lang="en-US"/>
              <a:t>Determine whether a session has just been created</a:t>
            </a:r>
          </a:p>
          <a:p>
            <a:pPr lvl="1" eaLnBrk="1" hangingPunct="1"/>
            <a:r>
              <a:rPr lang="en-US"/>
              <a:t>Add a named item to the session</a:t>
            </a:r>
          </a:p>
          <a:p>
            <a:pPr lvl="1" eaLnBrk="1" hangingPunct="1"/>
            <a:r>
              <a:rPr lang="en-US"/>
              <a:t>Retrieve a named item from the session</a:t>
            </a:r>
          </a:p>
          <a:p>
            <a:pPr lvl="1" eaLnBrk="1" hangingPunct="1"/>
            <a:r>
              <a:rPr lang="en-US"/>
              <a:t>Close the session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fr-FR"/>
              <a:t>Java EE Platform Web-Tier Session Management Model</a:t>
            </a:r>
            <a:endParaRPr lang="en-US"/>
          </a:p>
        </p:txBody>
      </p:sp>
      <p:sp>
        <p:nvSpPr>
          <p:cNvPr id="28675" name="Rectangle 36"/>
          <p:cNvSpPr>
            <a:spLocks noChangeArrowheads="1"/>
          </p:cNvSpPr>
          <p:nvPr/>
        </p:nvSpPr>
        <p:spPr bwMode="auto">
          <a:xfrm>
            <a:off x="4746625" y="1524000"/>
            <a:ext cx="3449638" cy="3984625"/>
          </a:xfrm>
          <a:prstGeom prst="rect">
            <a:avLst/>
          </a:prstGeom>
          <a:noFill/>
          <a:ln w="28575" algn="ctr">
            <a:solidFill>
              <a:schemeClr val="tx1"/>
            </a:solidFill>
            <a:prstDash val="dash"/>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76" name="Freeform 89"/>
          <p:cNvSpPr>
            <a:spLocks/>
          </p:cNvSpPr>
          <p:nvPr/>
        </p:nvSpPr>
        <p:spPr bwMode="auto">
          <a:xfrm rot="10800000" flipH="1" flipV="1">
            <a:off x="1862138" y="3700463"/>
            <a:ext cx="2535237" cy="719137"/>
          </a:xfrm>
          <a:custGeom>
            <a:avLst/>
            <a:gdLst>
              <a:gd name="T0" fmla="*/ 0 w 343084"/>
              <a:gd name="T1" fmla="*/ 1 h 1687286"/>
              <a:gd name="T2" fmla="*/ 2147483647 w 343084"/>
              <a:gd name="T3" fmla="*/ 1 h 1687286"/>
              <a:gd name="T4" fmla="*/ 2147483647 w 343084"/>
              <a:gd name="T5" fmla="*/ 0 h 1687286"/>
              <a:gd name="T6" fmla="*/ 2147483647 w 343084"/>
              <a:gd name="T7" fmla="*/ 0 h 1687286"/>
              <a:gd name="T8" fmla="*/ 0 60000 65536"/>
              <a:gd name="T9" fmla="*/ 0 60000 65536"/>
              <a:gd name="T10" fmla="*/ 0 60000 65536"/>
              <a:gd name="T11" fmla="*/ 0 60000 65536"/>
              <a:gd name="T12" fmla="*/ 0 w 343084"/>
              <a:gd name="T13" fmla="*/ 0 h 1687286"/>
              <a:gd name="T14" fmla="*/ 343084 w 343084"/>
              <a:gd name="T15" fmla="*/ 1687286 h 1687286"/>
            </a:gdLst>
            <a:ahLst/>
            <a:cxnLst>
              <a:cxn ang="T8">
                <a:pos x="T0" y="T1"/>
              </a:cxn>
              <a:cxn ang="T9">
                <a:pos x="T2" y="T3"/>
              </a:cxn>
              <a:cxn ang="T10">
                <a:pos x="T4" y="T5"/>
              </a:cxn>
              <a:cxn ang="T11">
                <a:pos x="T6" y="T7"/>
              </a:cxn>
            </a:cxnLst>
            <a:rect l="T12" t="T13" r="T14" b="T15"/>
            <a:pathLst>
              <a:path w="343084" h="1687286">
                <a:moveTo>
                  <a:pt x="0" y="1687282"/>
                </a:moveTo>
                <a:lnTo>
                  <a:pt x="168912" y="1687286"/>
                </a:lnTo>
                <a:lnTo>
                  <a:pt x="168912" y="0"/>
                </a:lnTo>
                <a:lnTo>
                  <a:pt x="343084" y="0"/>
                </a:lnTo>
              </a:path>
            </a:pathLst>
          </a:custGeom>
          <a:noFill/>
          <a:ln w="28575" algn="ctr">
            <a:solidFill>
              <a:schemeClr val="tx1"/>
            </a:solidFill>
            <a:round/>
            <a:headEnd type="none" w="sm" len="sm"/>
            <a:tailEnd type="triangle" w="med" len="med"/>
          </a:ln>
        </p:spPr>
        <p:txBody>
          <a:bodyPr anchor="ctr"/>
          <a:lstStyle/>
          <a:p>
            <a:endParaRPr lang="en-US"/>
          </a:p>
        </p:txBody>
      </p:sp>
      <p:sp>
        <p:nvSpPr>
          <p:cNvPr id="28677" name="Freeform 89"/>
          <p:cNvSpPr>
            <a:spLocks/>
          </p:cNvSpPr>
          <p:nvPr/>
        </p:nvSpPr>
        <p:spPr bwMode="auto">
          <a:xfrm rot="10800000" flipH="1">
            <a:off x="1862138" y="2655888"/>
            <a:ext cx="2535237" cy="719137"/>
          </a:xfrm>
          <a:custGeom>
            <a:avLst/>
            <a:gdLst>
              <a:gd name="T0" fmla="*/ 0 w 343084"/>
              <a:gd name="T1" fmla="*/ 1 h 1687286"/>
              <a:gd name="T2" fmla="*/ 2147483647 w 343084"/>
              <a:gd name="T3" fmla="*/ 1 h 1687286"/>
              <a:gd name="T4" fmla="*/ 2147483647 w 343084"/>
              <a:gd name="T5" fmla="*/ 0 h 1687286"/>
              <a:gd name="T6" fmla="*/ 2147483647 w 343084"/>
              <a:gd name="T7" fmla="*/ 0 h 1687286"/>
              <a:gd name="T8" fmla="*/ 0 60000 65536"/>
              <a:gd name="T9" fmla="*/ 0 60000 65536"/>
              <a:gd name="T10" fmla="*/ 0 60000 65536"/>
              <a:gd name="T11" fmla="*/ 0 60000 65536"/>
              <a:gd name="T12" fmla="*/ 0 w 343084"/>
              <a:gd name="T13" fmla="*/ 0 h 1687286"/>
              <a:gd name="T14" fmla="*/ 343084 w 343084"/>
              <a:gd name="T15" fmla="*/ 1687286 h 1687286"/>
            </a:gdLst>
            <a:ahLst/>
            <a:cxnLst>
              <a:cxn ang="T8">
                <a:pos x="T0" y="T1"/>
              </a:cxn>
              <a:cxn ang="T9">
                <a:pos x="T2" y="T3"/>
              </a:cxn>
              <a:cxn ang="T10">
                <a:pos x="T4" y="T5"/>
              </a:cxn>
              <a:cxn ang="T11">
                <a:pos x="T6" y="T7"/>
              </a:cxn>
            </a:cxnLst>
            <a:rect l="T12" t="T13" r="T14" b="T15"/>
            <a:pathLst>
              <a:path w="343084" h="1687286">
                <a:moveTo>
                  <a:pt x="0" y="1687282"/>
                </a:moveTo>
                <a:lnTo>
                  <a:pt x="168912" y="1687286"/>
                </a:lnTo>
                <a:lnTo>
                  <a:pt x="168912" y="0"/>
                </a:lnTo>
                <a:lnTo>
                  <a:pt x="343084" y="0"/>
                </a:lnTo>
              </a:path>
            </a:pathLst>
          </a:custGeom>
          <a:noFill/>
          <a:ln w="28575" algn="ctr">
            <a:solidFill>
              <a:schemeClr val="tx1"/>
            </a:solidFill>
            <a:round/>
            <a:headEnd type="none" w="sm" len="sm"/>
            <a:tailEnd type="triangle" w="med" len="med"/>
          </a:ln>
        </p:spPr>
        <p:txBody>
          <a:bodyPr anchor="ctr"/>
          <a:lstStyle/>
          <a:p>
            <a:endParaRPr lang="en-US"/>
          </a:p>
        </p:txBody>
      </p:sp>
      <p:pic>
        <p:nvPicPr>
          <p:cNvPr id="28678" name="Picture 5" descr="D:\Project data\Library\OU_graphics_repository\icons\PROD\icons\computer\compu027.gif"/>
          <p:cNvPicPr>
            <a:picLocks noChangeAspect="1" noChangeArrowheads="1"/>
          </p:cNvPicPr>
          <p:nvPr/>
        </p:nvPicPr>
        <p:blipFill>
          <a:blip r:embed="rId3"/>
          <a:srcRect/>
          <a:stretch>
            <a:fillRect/>
          </a:stretch>
        </p:blipFill>
        <p:spPr bwMode="auto">
          <a:xfrm>
            <a:off x="923925" y="1962150"/>
            <a:ext cx="1009650" cy="1200150"/>
          </a:xfrm>
          <a:prstGeom prst="rect">
            <a:avLst/>
          </a:prstGeom>
          <a:noFill/>
          <a:ln w="9525">
            <a:noFill/>
            <a:miter lim="800000"/>
            <a:headEnd/>
            <a:tailEnd/>
          </a:ln>
        </p:spPr>
      </p:pic>
      <p:sp>
        <p:nvSpPr>
          <p:cNvPr id="28679" name="TextBox 20"/>
          <p:cNvSpPr txBox="1">
            <a:spLocks noChangeArrowheads="1"/>
          </p:cNvSpPr>
          <p:nvPr/>
        </p:nvSpPr>
        <p:spPr bwMode="auto">
          <a:xfrm>
            <a:off x="927100" y="3111500"/>
            <a:ext cx="1004888" cy="276225"/>
          </a:xfrm>
          <a:prstGeom prst="rect">
            <a:avLst/>
          </a:prstGeom>
          <a:noFill/>
          <a:ln w="9525">
            <a:noFill/>
            <a:miter lim="800000"/>
            <a:headEnd/>
            <a:tailEnd/>
          </a:ln>
        </p:spPr>
        <p:txBody>
          <a:bodyPr>
            <a:spAutoFit/>
          </a:bodyPr>
          <a:lstStyle/>
          <a:p>
            <a:pPr>
              <a:spcBef>
                <a:spcPct val="20000"/>
              </a:spcBef>
              <a:buClr>
                <a:srgbClr val="FF0000"/>
              </a:buClr>
              <a:buFont typeface="Arial" pitchFamily="34" charset="0"/>
              <a:buNone/>
            </a:pPr>
            <a:r>
              <a:rPr lang="en-US" sz="1200" b="1"/>
              <a:t>Browser 1</a:t>
            </a:r>
          </a:p>
        </p:txBody>
      </p:sp>
      <p:pic>
        <p:nvPicPr>
          <p:cNvPr id="28680" name="Picture 5" descr="D:\Project data\Library\OU_graphics_repository\icons\PROD\icons\computer\compu027.gif"/>
          <p:cNvPicPr>
            <a:picLocks noChangeAspect="1" noChangeArrowheads="1"/>
          </p:cNvPicPr>
          <p:nvPr/>
        </p:nvPicPr>
        <p:blipFill>
          <a:blip r:embed="rId3"/>
          <a:srcRect/>
          <a:stretch>
            <a:fillRect/>
          </a:stretch>
        </p:blipFill>
        <p:spPr bwMode="auto">
          <a:xfrm>
            <a:off x="923925" y="3732213"/>
            <a:ext cx="1009650" cy="1200150"/>
          </a:xfrm>
          <a:prstGeom prst="rect">
            <a:avLst/>
          </a:prstGeom>
          <a:noFill/>
          <a:ln w="9525">
            <a:noFill/>
            <a:miter lim="800000"/>
            <a:headEnd/>
            <a:tailEnd/>
          </a:ln>
        </p:spPr>
      </p:pic>
      <p:sp>
        <p:nvSpPr>
          <p:cNvPr id="28681" name="TextBox 20"/>
          <p:cNvSpPr txBox="1">
            <a:spLocks noChangeArrowheads="1"/>
          </p:cNvSpPr>
          <p:nvPr/>
        </p:nvSpPr>
        <p:spPr bwMode="auto">
          <a:xfrm>
            <a:off x="927100" y="4924425"/>
            <a:ext cx="1004888" cy="274638"/>
          </a:xfrm>
          <a:prstGeom prst="rect">
            <a:avLst/>
          </a:prstGeom>
          <a:noFill/>
          <a:ln w="9525">
            <a:noFill/>
            <a:miter lim="800000"/>
            <a:headEnd/>
            <a:tailEnd/>
          </a:ln>
        </p:spPr>
        <p:txBody>
          <a:bodyPr>
            <a:spAutoFit/>
          </a:bodyPr>
          <a:lstStyle/>
          <a:p>
            <a:pPr>
              <a:spcBef>
                <a:spcPct val="20000"/>
              </a:spcBef>
              <a:buClr>
                <a:srgbClr val="FF0000"/>
              </a:buClr>
              <a:buFont typeface="Arial" pitchFamily="34" charset="0"/>
              <a:buNone/>
            </a:pPr>
            <a:r>
              <a:rPr lang="en-US" sz="1200" b="1"/>
              <a:t>Browser 2</a:t>
            </a:r>
          </a:p>
        </p:txBody>
      </p:sp>
      <p:pic>
        <p:nvPicPr>
          <p:cNvPr id="28682" name="Picture 11" descr="D:\Project data\Library\OU_graphics_repository\icons\PROD\project_icons\compu015_manuf035.gif"/>
          <p:cNvPicPr>
            <a:picLocks noChangeAspect="1" noChangeArrowheads="1"/>
          </p:cNvPicPr>
          <p:nvPr/>
        </p:nvPicPr>
        <p:blipFill>
          <a:blip r:embed="rId4"/>
          <a:srcRect/>
          <a:stretch>
            <a:fillRect/>
          </a:stretch>
        </p:blipFill>
        <p:spPr bwMode="auto">
          <a:xfrm>
            <a:off x="4392613" y="2992438"/>
            <a:ext cx="876300" cy="1314450"/>
          </a:xfrm>
          <a:prstGeom prst="rect">
            <a:avLst/>
          </a:prstGeom>
          <a:noFill/>
          <a:ln w="9525">
            <a:noFill/>
            <a:miter lim="800000"/>
            <a:headEnd/>
            <a:tailEnd/>
          </a:ln>
        </p:spPr>
      </p:pic>
      <p:sp>
        <p:nvSpPr>
          <p:cNvPr id="28683" name="TextBox 20"/>
          <p:cNvSpPr txBox="1">
            <a:spLocks noChangeArrowheads="1"/>
          </p:cNvSpPr>
          <p:nvPr/>
        </p:nvSpPr>
        <p:spPr bwMode="auto">
          <a:xfrm>
            <a:off x="4746625" y="1524000"/>
            <a:ext cx="1279525" cy="277813"/>
          </a:xfrm>
          <a:prstGeom prst="rect">
            <a:avLst/>
          </a:prstGeom>
          <a:noFill/>
          <a:ln w="9525">
            <a:noFill/>
            <a:miter lim="800000"/>
            <a:headEnd/>
            <a:tailEnd/>
          </a:ln>
        </p:spPr>
        <p:txBody>
          <a:bodyPr>
            <a:spAutoFit/>
          </a:bodyPr>
          <a:lstStyle/>
          <a:p>
            <a:pPr>
              <a:spcBef>
                <a:spcPct val="20000"/>
              </a:spcBef>
              <a:buClr>
                <a:srgbClr val="FF0000"/>
              </a:buClr>
              <a:buFont typeface="Arial" pitchFamily="34" charset="0"/>
              <a:buNone/>
            </a:pPr>
            <a:r>
              <a:rPr lang="en-US" sz="1200" b="1"/>
              <a:t>Web Container</a:t>
            </a:r>
          </a:p>
        </p:txBody>
      </p:sp>
      <p:sp>
        <p:nvSpPr>
          <p:cNvPr id="28684" name="Rectangle 66"/>
          <p:cNvSpPr>
            <a:spLocks noChangeArrowheads="1"/>
          </p:cNvSpPr>
          <p:nvPr/>
        </p:nvSpPr>
        <p:spPr bwMode="auto">
          <a:xfrm>
            <a:off x="2489200" y="2541588"/>
            <a:ext cx="1371600" cy="274637"/>
          </a:xfrm>
          <a:prstGeom prst="rect">
            <a:avLst/>
          </a:prstGeom>
          <a:solidFill>
            <a:schemeClr val="bg1"/>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85" name="Rectangle 66"/>
          <p:cNvSpPr>
            <a:spLocks noChangeArrowheads="1"/>
          </p:cNvSpPr>
          <p:nvPr/>
        </p:nvSpPr>
        <p:spPr bwMode="auto">
          <a:xfrm>
            <a:off x="2489200" y="1985963"/>
            <a:ext cx="1371600" cy="549275"/>
          </a:xfrm>
          <a:prstGeom prst="rect">
            <a:avLst/>
          </a:prstGeom>
          <a:solidFill>
            <a:srgbClr val="FFFFCC"/>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86" name="TextBox 18"/>
          <p:cNvSpPr txBox="1">
            <a:spLocks noChangeArrowheads="1"/>
          </p:cNvSpPr>
          <p:nvPr/>
        </p:nvSpPr>
        <p:spPr bwMode="auto">
          <a:xfrm>
            <a:off x="2446338" y="1985963"/>
            <a:ext cx="1462087" cy="461962"/>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Request Header sessionID=2JQ88</a:t>
            </a:r>
          </a:p>
        </p:txBody>
      </p:sp>
      <p:sp>
        <p:nvSpPr>
          <p:cNvPr id="28687" name="Rectangle 66"/>
          <p:cNvSpPr>
            <a:spLocks noChangeArrowheads="1"/>
          </p:cNvSpPr>
          <p:nvPr/>
        </p:nvSpPr>
        <p:spPr bwMode="auto">
          <a:xfrm>
            <a:off x="2489200" y="4675188"/>
            <a:ext cx="1371600" cy="274637"/>
          </a:xfrm>
          <a:prstGeom prst="rect">
            <a:avLst/>
          </a:prstGeom>
          <a:solidFill>
            <a:schemeClr val="bg1"/>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88" name="Rectangle 66"/>
          <p:cNvSpPr>
            <a:spLocks noChangeArrowheads="1"/>
          </p:cNvSpPr>
          <p:nvPr/>
        </p:nvSpPr>
        <p:spPr bwMode="auto">
          <a:xfrm>
            <a:off x="2489200" y="4119563"/>
            <a:ext cx="1371600" cy="549275"/>
          </a:xfrm>
          <a:prstGeom prst="rect">
            <a:avLst/>
          </a:prstGeom>
          <a:solidFill>
            <a:srgbClr val="FFFFCC"/>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89" name="TextBox 18"/>
          <p:cNvSpPr txBox="1">
            <a:spLocks noChangeArrowheads="1"/>
          </p:cNvSpPr>
          <p:nvPr/>
        </p:nvSpPr>
        <p:spPr bwMode="auto">
          <a:xfrm>
            <a:off x="2446338" y="4119563"/>
            <a:ext cx="1462087" cy="461962"/>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Request Header sessionID=1A78J</a:t>
            </a:r>
          </a:p>
        </p:txBody>
      </p:sp>
      <p:pic>
        <p:nvPicPr>
          <p:cNvPr id="28690" name="Picture 5" descr="D:\Project data\Library\OU_graphics_repository\icons\PROD\icons\globe\globe001.gif"/>
          <p:cNvPicPr>
            <a:picLocks noChangeAspect="1" noChangeArrowheads="1"/>
          </p:cNvPicPr>
          <p:nvPr/>
        </p:nvPicPr>
        <p:blipFill>
          <a:blip r:embed="rId5"/>
          <a:srcRect/>
          <a:stretch>
            <a:fillRect/>
          </a:stretch>
        </p:blipFill>
        <p:spPr bwMode="auto">
          <a:xfrm>
            <a:off x="6632575" y="3375025"/>
            <a:ext cx="533400" cy="538163"/>
          </a:xfrm>
          <a:prstGeom prst="rect">
            <a:avLst/>
          </a:prstGeom>
          <a:noFill/>
          <a:ln w="9525">
            <a:noFill/>
            <a:miter lim="800000"/>
            <a:headEnd/>
            <a:tailEnd/>
          </a:ln>
        </p:spPr>
      </p:pic>
      <p:sp>
        <p:nvSpPr>
          <p:cNvPr id="28691" name="Regular Pentagon 47"/>
          <p:cNvSpPr>
            <a:spLocks noChangeArrowheads="1"/>
          </p:cNvSpPr>
          <p:nvPr/>
        </p:nvSpPr>
        <p:spPr bwMode="auto">
          <a:xfrm>
            <a:off x="6299200" y="3684588"/>
            <a:ext cx="639763" cy="457200"/>
          </a:xfrm>
          <a:prstGeom prst="pentagon">
            <a:avLst/>
          </a:prstGeom>
          <a:solidFill>
            <a:srgbClr val="CCCCFF"/>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92" name="Rectangle 66"/>
          <p:cNvSpPr>
            <a:spLocks noChangeArrowheads="1"/>
          </p:cNvSpPr>
          <p:nvPr/>
        </p:nvSpPr>
        <p:spPr bwMode="auto">
          <a:xfrm>
            <a:off x="5894388" y="1970088"/>
            <a:ext cx="2011362" cy="274637"/>
          </a:xfrm>
          <a:prstGeom prst="rect">
            <a:avLst/>
          </a:prstGeom>
          <a:solidFill>
            <a:srgbClr val="FFFFCC"/>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93" name="Rectangle 66"/>
          <p:cNvSpPr>
            <a:spLocks noChangeArrowheads="1"/>
          </p:cNvSpPr>
          <p:nvPr/>
        </p:nvSpPr>
        <p:spPr bwMode="auto">
          <a:xfrm>
            <a:off x="5894388" y="2243138"/>
            <a:ext cx="2011362" cy="639762"/>
          </a:xfrm>
          <a:prstGeom prst="rect">
            <a:avLst/>
          </a:prstGeom>
          <a:solidFill>
            <a:schemeClr val="bg1"/>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94" name="TextBox 18"/>
          <p:cNvSpPr txBox="1">
            <a:spLocks noChangeArrowheads="1"/>
          </p:cNvSpPr>
          <p:nvPr/>
        </p:nvSpPr>
        <p:spPr bwMode="auto">
          <a:xfrm>
            <a:off x="6213475" y="1947863"/>
            <a:ext cx="1371600" cy="277812"/>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HttpSession</a:t>
            </a:r>
          </a:p>
        </p:txBody>
      </p:sp>
      <p:sp>
        <p:nvSpPr>
          <p:cNvPr id="28695" name="TextBox 18"/>
          <p:cNvSpPr txBox="1">
            <a:spLocks noChangeArrowheads="1"/>
          </p:cNvSpPr>
          <p:nvPr/>
        </p:nvSpPr>
        <p:spPr bwMode="auto">
          <a:xfrm>
            <a:off x="5848350" y="2247900"/>
            <a:ext cx="2103438" cy="646113"/>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sessionID=2JQ88 name=mary email=mary@oracle.com</a:t>
            </a:r>
          </a:p>
        </p:txBody>
      </p:sp>
      <p:sp>
        <p:nvSpPr>
          <p:cNvPr id="28696" name="Rectangle 66"/>
          <p:cNvSpPr>
            <a:spLocks noChangeArrowheads="1"/>
          </p:cNvSpPr>
          <p:nvPr/>
        </p:nvSpPr>
        <p:spPr bwMode="auto">
          <a:xfrm>
            <a:off x="5894388" y="4354513"/>
            <a:ext cx="2011362" cy="274637"/>
          </a:xfrm>
          <a:prstGeom prst="rect">
            <a:avLst/>
          </a:prstGeom>
          <a:solidFill>
            <a:srgbClr val="FFFFCC"/>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97" name="Rectangle 66"/>
          <p:cNvSpPr>
            <a:spLocks noChangeArrowheads="1"/>
          </p:cNvSpPr>
          <p:nvPr/>
        </p:nvSpPr>
        <p:spPr bwMode="auto">
          <a:xfrm>
            <a:off x="5894388" y="4627563"/>
            <a:ext cx="2011362" cy="639762"/>
          </a:xfrm>
          <a:prstGeom prst="rect">
            <a:avLst/>
          </a:prstGeom>
          <a:solidFill>
            <a:schemeClr val="bg1"/>
          </a:solidFill>
          <a:ln w="28575" algn="ctr">
            <a:solidFill>
              <a:schemeClr val="tx1"/>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28698" name="TextBox 18"/>
          <p:cNvSpPr txBox="1">
            <a:spLocks noChangeArrowheads="1"/>
          </p:cNvSpPr>
          <p:nvPr/>
        </p:nvSpPr>
        <p:spPr bwMode="auto">
          <a:xfrm>
            <a:off x="6213475" y="4332288"/>
            <a:ext cx="1371600" cy="277812"/>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HttpSession</a:t>
            </a:r>
          </a:p>
        </p:txBody>
      </p:sp>
      <p:sp>
        <p:nvSpPr>
          <p:cNvPr id="28699" name="TextBox 18"/>
          <p:cNvSpPr txBox="1">
            <a:spLocks noChangeArrowheads="1"/>
          </p:cNvSpPr>
          <p:nvPr/>
        </p:nvSpPr>
        <p:spPr bwMode="auto">
          <a:xfrm>
            <a:off x="5848350" y="4632325"/>
            <a:ext cx="2103438" cy="646113"/>
          </a:xfrm>
          <a:prstGeom prst="rect">
            <a:avLst/>
          </a:prstGeom>
          <a:noFill/>
          <a:ln w="9525">
            <a:noFill/>
            <a:miter lim="800000"/>
            <a:headEnd/>
            <a:tailEnd/>
          </a:ln>
        </p:spPr>
        <p:txBody>
          <a:bodyPr>
            <a:spAutoFit/>
          </a:bodyPr>
          <a:lstStyle/>
          <a:p>
            <a:pPr algn="ctr">
              <a:spcBef>
                <a:spcPct val="20000"/>
              </a:spcBef>
              <a:buClr>
                <a:srgbClr val="FF0000"/>
              </a:buClr>
              <a:buFont typeface="Arial" pitchFamily="34" charset="0"/>
              <a:buNone/>
            </a:pPr>
            <a:r>
              <a:rPr lang="en-US" sz="1200" b="1"/>
              <a:t>sessionID=1A78J name=fred email=fred@oracle.com</a:t>
            </a:r>
          </a:p>
        </p:txBody>
      </p:sp>
      <p:cxnSp>
        <p:nvCxnSpPr>
          <p:cNvPr id="28700" name="Straight Arrow Connector 12"/>
          <p:cNvCxnSpPr>
            <a:cxnSpLocks noChangeShapeType="1"/>
          </p:cNvCxnSpPr>
          <p:nvPr/>
        </p:nvCxnSpPr>
        <p:spPr bwMode="auto">
          <a:xfrm flipV="1">
            <a:off x="5160963" y="3559175"/>
            <a:ext cx="1463675" cy="0"/>
          </a:xfrm>
          <a:prstGeom prst="straightConnector1">
            <a:avLst/>
          </a:prstGeom>
          <a:noFill/>
          <a:ln w="28575" algn="ctr">
            <a:solidFill>
              <a:schemeClr val="tx1"/>
            </a:solidFill>
            <a:round/>
            <a:headEnd type="none" w="sm" len="sm"/>
            <a:tailEnd type="triangle" w="med" len="med"/>
          </a:ln>
        </p:spPr>
      </p:cxnSp>
      <p:cxnSp>
        <p:nvCxnSpPr>
          <p:cNvPr id="28701" name="Straight Arrow Connector 12"/>
          <p:cNvCxnSpPr>
            <a:cxnSpLocks noChangeShapeType="1"/>
          </p:cNvCxnSpPr>
          <p:nvPr/>
        </p:nvCxnSpPr>
        <p:spPr bwMode="auto">
          <a:xfrm rot="5400000" flipV="1">
            <a:off x="6670675" y="4122738"/>
            <a:ext cx="457200" cy="0"/>
          </a:xfrm>
          <a:prstGeom prst="straightConnector1">
            <a:avLst/>
          </a:prstGeom>
          <a:noFill/>
          <a:ln w="28575" algn="ctr">
            <a:solidFill>
              <a:schemeClr val="tx1"/>
            </a:solidFill>
            <a:round/>
            <a:headEnd type="none" w="sm" len="sm"/>
            <a:tailEnd type="triangle" w="med" len="med"/>
          </a:ln>
        </p:spPr>
      </p:cxnSp>
      <p:cxnSp>
        <p:nvCxnSpPr>
          <p:cNvPr id="28702" name="Straight Arrow Connector 12"/>
          <p:cNvCxnSpPr>
            <a:cxnSpLocks noChangeShapeType="1"/>
          </p:cNvCxnSpPr>
          <p:nvPr/>
        </p:nvCxnSpPr>
        <p:spPr bwMode="auto">
          <a:xfrm rot="-5400000">
            <a:off x="6670675" y="3121025"/>
            <a:ext cx="457200" cy="0"/>
          </a:xfrm>
          <a:prstGeom prst="straightConnector1">
            <a:avLst/>
          </a:prstGeom>
          <a:noFill/>
          <a:ln w="28575" algn="ctr">
            <a:solidFill>
              <a:schemeClr val="tx1"/>
            </a:solidFill>
            <a:round/>
            <a:headEnd type="none" w="sm" len="sm"/>
            <a:tailEnd type="triangle" w="med" len="med"/>
          </a:ln>
        </p:spPr>
      </p:cxnSp>
      <p:sp>
        <p:nvSpPr>
          <p:cNvPr id="28703" name="TextBox 20"/>
          <p:cNvSpPr txBox="1">
            <a:spLocks noChangeArrowheads="1"/>
          </p:cNvSpPr>
          <p:nvPr/>
        </p:nvSpPr>
        <p:spPr bwMode="auto">
          <a:xfrm>
            <a:off x="7097713" y="3494088"/>
            <a:ext cx="731837" cy="277812"/>
          </a:xfrm>
          <a:prstGeom prst="rect">
            <a:avLst/>
          </a:prstGeom>
          <a:noFill/>
          <a:ln w="9525">
            <a:noFill/>
            <a:miter lim="800000"/>
            <a:headEnd/>
            <a:tailEnd/>
          </a:ln>
        </p:spPr>
        <p:txBody>
          <a:bodyPr>
            <a:spAutoFit/>
          </a:bodyPr>
          <a:lstStyle/>
          <a:p>
            <a:pPr>
              <a:spcBef>
                <a:spcPct val="20000"/>
              </a:spcBef>
              <a:buClr>
                <a:srgbClr val="FF0000"/>
              </a:buClr>
              <a:buFont typeface="Arial" pitchFamily="34" charset="0"/>
              <a:buNone/>
            </a:pPr>
            <a:r>
              <a:rPr lang="en-US" sz="1200" b="1"/>
              <a:t>Servlet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1720" name="Rectangle 8"/>
          <p:cNvSpPr>
            <a:spLocks noGrp="1" noChangeArrowheads="1"/>
          </p:cNvSpPr>
          <p:nvPr>
            <p:ph type="title"/>
          </p:nvPr>
        </p:nvSpPr>
        <p:spPr/>
        <p:txBody>
          <a:bodyPr/>
          <a:lstStyle/>
          <a:p>
            <a:r>
              <a:rPr lang="en-US" altLang="en-US"/>
              <a:t>Session Objects</a:t>
            </a:r>
          </a:p>
        </p:txBody>
      </p:sp>
      <p:sp>
        <p:nvSpPr>
          <p:cNvPr id="371721" name="Rectangle 9"/>
          <p:cNvSpPr>
            <a:spLocks noGrp="1" noChangeArrowheads="1"/>
          </p:cNvSpPr>
          <p:nvPr>
            <p:ph type="body" idx="1"/>
          </p:nvPr>
        </p:nvSpPr>
        <p:spPr>
          <a:xfrm>
            <a:off x="609600" y="1447800"/>
            <a:ext cx="7918450" cy="3622675"/>
          </a:xfrm>
        </p:spPr>
        <p:txBody>
          <a:bodyPr/>
          <a:lstStyle/>
          <a:p>
            <a:pPr lvl="1"/>
            <a:r>
              <a:rPr lang="en-US" altLang="en-US"/>
              <a:t>With session objects, you can: </a:t>
            </a:r>
          </a:p>
          <a:p>
            <a:pPr lvl="2"/>
            <a:r>
              <a:rPr lang="en-US" altLang="en-US"/>
              <a:t>Put items into the object (values persist across multiple invocations from the same client)</a:t>
            </a:r>
          </a:p>
          <a:p>
            <a:pPr lvl="2"/>
            <a:r>
              <a:rPr lang="en-US" altLang="en-US"/>
              <a:t>Access items from the object</a:t>
            </a:r>
          </a:p>
          <a:p>
            <a:pPr lvl="2"/>
            <a:r>
              <a:rPr lang="en-US" altLang="en-US"/>
              <a:t>Obtain the session identity</a:t>
            </a:r>
          </a:p>
          <a:p>
            <a:pPr lvl="2"/>
            <a:r>
              <a:rPr lang="en-US" altLang="en-US"/>
              <a:t>Find out when the session was last accessed </a:t>
            </a:r>
          </a:p>
          <a:p>
            <a:pPr lvl="1"/>
            <a:r>
              <a:rPr lang="en-US" altLang="en-US"/>
              <a:t>Items put in a session object can:</a:t>
            </a:r>
          </a:p>
          <a:p>
            <a:pPr lvl="2"/>
            <a:r>
              <a:rPr lang="en-US" altLang="en-US"/>
              <a:t>Implement the </a:t>
            </a:r>
            <a:r>
              <a:rPr lang="en-US" altLang="en-US">
                <a:latin typeface="Courier New" pitchFamily="49" charset="0"/>
              </a:rPr>
              <a:t>Serializable</a:t>
            </a:r>
            <a:r>
              <a:rPr lang="en-US" altLang="en-US"/>
              <a:t> interface </a:t>
            </a:r>
          </a:p>
          <a:p>
            <a:pPr lvl="2"/>
            <a:r>
              <a:rPr lang="en-US" altLang="en-US"/>
              <a:t>Be relocated to a different server</a:t>
            </a:r>
          </a:p>
          <a:p>
            <a:pPr lvl="2"/>
            <a:r>
              <a:rPr lang="en-US" altLang="en-US"/>
              <a:t>Persist across servlet crashes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3282" name="Line 2"/>
          <p:cNvSpPr>
            <a:spLocks noChangeShapeType="1"/>
          </p:cNvSpPr>
          <p:nvPr/>
        </p:nvSpPr>
        <p:spPr bwMode="auto">
          <a:xfrm flipV="1">
            <a:off x="2257425" y="5486400"/>
            <a:ext cx="3205163"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3283" name="Line 3"/>
          <p:cNvSpPr>
            <a:spLocks noChangeShapeType="1"/>
          </p:cNvSpPr>
          <p:nvPr/>
        </p:nvSpPr>
        <p:spPr bwMode="auto">
          <a:xfrm flipV="1">
            <a:off x="2257425" y="3657600"/>
            <a:ext cx="3205163"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3284" name="Rectangle 4"/>
          <p:cNvSpPr>
            <a:spLocks noChangeArrowheads="1"/>
          </p:cNvSpPr>
          <p:nvPr/>
        </p:nvSpPr>
        <p:spPr bwMode="blackWhite">
          <a:xfrm>
            <a:off x="5486400" y="3389313"/>
            <a:ext cx="2678113" cy="2503487"/>
          </a:xfrm>
          <a:prstGeom prst="rect">
            <a:avLst/>
          </a:prstGeom>
          <a:solidFill>
            <a:srgbClr val="FFFF99"/>
          </a:solidFill>
          <a:ln w="28575">
            <a:solidFill>
              <a:schemeClr val="bg2"/>
            </a:solidFill>
            <a:miter lim="800000"/>
            <a:headEnd/>
            <a:tailEnd/>
          </a:ln>
          <a:effectLst/>
        </p:spPr>
        <p:txBody>
          <a:bodyPr wrap="none" lIns="92075" tIns="46038" rIns="92075" bIns="46038" anchor="ctr"/>
          <a:lstStyle/>
          <a:p>
            <a:pPr eaLnBrk="0" hangingPunct="0">
              <a:spcBef>
                <a:spcPct val="0"/>
              </a:spcBef>
              <a:buClrTx/>
              <a:buFontTx/>
              <a:buNone/>
            </a:pPr>
            <a:endParaRPr lang="en-US" altLang="en-US">
              <a:solidFill>
                <a:schemeClr val="bg2"/>
              </a:solidFill>
            </a:endParaRPr>
          </a:p>
        </p:txBody>
      </p:sp>
      <p:sp>
        <p:nvSpPr>
          <p:cNvPr id="353285" name="Rectangle 5"/>
          <p:cNvSpPr>
            <a:spLocks noChangeArrowheads="1"/>
          </p:cNvSpPr>
          <p:nvPr/>
        </p:nvSpPr>
        <p:spPr bwMode="auto">
          <a:xfrm>
            <a:off x="5838825" y="5881688"/>
            <a:ext cx="1968500"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Server</a:t>
            </a:r>
          </a:p>
        </p:txBody>
      </p:sp>
      <p:sp>
        <p:nvSpPr>
          <p:cNvPr id="353286" name="Rectangle 6"/>
          <p:cNvSpPr>
            <a:spLocks noChangeArrowheads="1"/>
          </p:cNvSpPr>
          <p:nvPr/>
        </p:nvSpPr>
        <p:spPr bwMode="auto">
          <a:xfrm>
            <a:off x="1524000" y="5910263"/>
            <a:ext cx="1214438" cy="366712"/>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a:solidFill>
                  <a:schemeClr val="tx2"/>
                </a:solidFill>
              </a:rPr>
              <a:t>Clients</a:t>
            </a:r>
          </a:p>
        </p:txBody>
      </p:sp>
      <p:sp>
        <p:nvSpPr>
          <p:cNvPr id="353287" name="Rectangle 7"/>
          <p:cNvSpPr>
            <a:spLocks noChangeArrowheads="1"/>
          </p:cNvSpPr>
          <p:nvPr/>
        </p:nvSpPr>
        <p:spPr bwMode="auto">
          <a:xfrm>
            <a:off x="2840038" y="3673475"/>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 1</a:t>
            </a:r>
          </a:p>
        </p:txBody>
      </p:sp>
      <p:sp>
        <p:nvSpPr>
          <p:cNvPr id="353288" name="Rectangle 8"/>
          <p:cNvSpPr>
            <a:spLocks noChangeArrowheads="1"/>
          </p:cNvSpPr>
          <p:nvPr/>
        </p:nvSpPr>
        <p:spPr bwMode="auto">
          <a:xfrm>
            <a:off x="2832100" y="4621213"/>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 2</a:t>
            </a:r>
          </a:p>
        </p:txBody>
      </p:sp>
      <p:sp>
        <p:nvSpPr>
          <p:cNvPr id="353289" name="Rectangle 9"/>
          <p:cNvSpPr>
            <a:spLocks noChangeArrowheads="1"/>
          </p:cNvSpPr>
          <p:nvPr/>
        </p:nvSpPr>
        <p:spPr bwMode="auto">
          <a:xfrm>
            <a:off x="2819400" y="5500688"/>
            <a:ext cx="1968500" cy="304800"/>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altLang="en-US" sz="1400"/>
              <a:t>Request 3</a:t>
            </a:r>
          </a:p>
        </p:txBody>
      </p:sp>
      <p:sp>
        <p:nvSpPr>
          <p:cNvPr id="353290" name="Line 10"/>
          <p:cNvSpPr>
            <a:spLocks noChangeShapeType="1"/>
          </p:cNvSpPr>
          <p:nvPr/>
        </p:nvSpPr>
        <p:spPr bwMode="auto">
          <a:xfrm flipV="1">
            <a:off x="2255838" y="4597400"/>
            <a:ext cx="3205162" cy="0"/>
          </a:xfrm>
          <a:prstGeom prst="line">
            <a:avLst/>
          </a:prstGeom>
          <a:noFill/>
          <a:ln w="28575">
            <a:solidFill>
              <a:schemeClr val="tx1"/>
            </a:solidFill>
            <a:round/>
            <a:headEnd/>
            <a:tailEnd type="triangle" w="sm" len="sm"/>
          </a:ln>
          <a:effectLst/>
        </p:spPr>
        <p:txBody>
          <a:bodyPr anchor="ctr">
            <a:spAutoFit/>
          </a:bodyPr>
          <a:lstStyle/>
          <a:p>
            <a:endParaRPr lang="en-IN"/>
          </a:p>
        </p:txBody>
      </p:sp>
      <p:sp>
        <p:nvSpPr>
          <p:cNvPr id="353298" name="Rectangle 18"/>
          <p:cNvSpPr>
            <a:spLocks noGrp="1" noChangeArrowheads="1"/>
          </p:cNvSpPr>
          <p:nvPr>
            <p:ph type="title"/>
          </p:nvPr>
        </p:nvSpPr>
        <p:spPr/>
        <p:txBody>
          <a:bodyPr/>
          <a:lstStyle/>
          <a:p>
            <a:r>
              <a:rPr lang="en-US" altLang="en-US"/>
              <a:t>Principal Features of Servlets</a:t>
            </a:r>
          </a:p>
        </p:txBody>
      </p:sp>
      <p:sp>
        <p:nvSpPr>
          <p:cNvPr id="353299" name="Rectangle 19"/>
          <p:cNvSpPr>
            <a:spLocks noGrp="1" noChangeArrowheads="1"/>
          </p:cNvSpPr>
          <p:nvPr>
            <p:ph type="body" idx="1"/>
          </p:nvPr>
        </p:nvSpPr>
        <p:spPr>
          <a:xfrm>
            <a:off x="609600" y="1447800"/>
            <a:ext cx="7918450" cy="1163638"/>
          </a:xfrm>
        </p:spPr>
        <p:txBody>
          <a:bodyPr/>
          <a:lstStyle/>
          <a:p>
            <a:pPr lvl="1"/>
            <a:r>
              <a:rPr lang="en-US" altLang="en-US" dirty="0"/>
              <a:t>Concurrent requests are possible and common.</a:t>
            </a:r>
          </a:p>
          <a:p>
            <a:pPr lvl="1"/>
            <a:r>
              <a:rPr lang="en-US" altLang="en-US" dirty="0" err="1"/>
              <a:t>Servlet</a:t>
            </a:r>
            <a:r>
              <a:rPr lang="en-US" altLang="en-US" dirty="0"/>
              <a:t> methods are run in threads.</a:t>
            </a:r>
          </a:p>
          <a:p>
            <a:pPr lvl="1"/>
            <a:r>
              <a:rPr lang="en-US" altLang="en-US" dirty="0" err="1"/>
              <a:t>Servlet</a:t>
            </a:r>
            <a:r>
              <a:rPr lang="en-US" altLang="en-US" dirty="0"/>
              <a:t> instances are shared by multiple client requests.</a:t>
            </a:r>
          </a:p>
        </p:txBody>
      </p:sp>
      <p:pic>
        <p:nvPicPr>
          <p:cNvPr id="353293" name="Picture 13" descr="I:\els_web_site\icons\computer\compu006.gif"/>
          <p:cNvPicPr>
            <a:picLocks noChangeAspect="1" noChangeArrowheads="1"/>
          </p:cNvPicPr>
          <p:nvPr/>
        </p:nvPicPr>
        <p:blipFill>
          <a:blip r:embed="rId3" cstate="print"/>
          <a:srcRect/>
          <a:stretch>
            <a:fillRect/>
          </a:stretch>
        </p:blipFill>
        <p:spPr bwMode="gray">
          <a:xfrm>
            <a:off x="1806575" y="3414713"/>
            <a:ext cx="584200" cy="695325"/>
          </a:xfrm>
          <a:prstGeom prst="rect">
            <a:avLst/>
          </a:prstGeom>
          <a:noFill/>
        </p:spPr>
      </p:pic>
      <p:pic>
        <p:nvPicPr>
          <p:cNvPr id="353294" name="Picture 14" descr="I:\els_web_site\icons\computer\compu006.gif"/>
          <p:cNvPicPr>
            <a:picLocks noChangeAspect="1" noChangeArrowheads="1"/>
          </p:cNvPicPr>
          <p:nvPr/>
        </p:nvPicPr>
        <p:blipFill>
          <a:blip r:embed="rId3" cstate="print"/>
          <a:srcRect/>
          <a:stretch>
            <a:fillRect/>
          </a:stretch>
        </p:blipFill>
        <p:spPr bwMode="gray">
          <a:xfrm>
            <a:off x="1806575" y="4330700"/>
            <a:ext cx="584200" cy="695325"/>
          </a:xfrm>
          <a:prstGeom prst="rect">
            <a:avLst/>
          </a:prstGeom>
          <a:noFill/>
        </p:spPr>
      </p:pic>
      <p:pic>
        <p:nvPicPr>
          <p:cNvPr id="353295" name="Picture 15" descr="I:\els_web_site\icons\computer\compu006.gif"/>
          <p:cNvPicPr>
            <a:picLocks noChangeAspect="1" noChangeArrowheads="1"/>
          </p:cNvPicPr>
          <p:nvPr/>
        </p:nvPicPr>
        <p:blipFill>
          <a:blip r:embed="rId3" cstate="print"/>
          <a:srcRect/>
          <a:stretch>
            <a:fillRect/>
          </a:stretch>
        </p:blipFill>
        <p:spPr bwMode="gray">
          <a:xfrm>
            <a:off x="1806575" y="5248275"/>
            <a:ext cx="584200" cy="695325"/>
          </a:xfrm>
          <a:prstGeom prst="rect">
            <a:avLst/>
          </a:prstGeom>
          <a:noFill/>
        </p:spPr>
      </p:pic>
      <p:pic>
        <p:nvPicPr>
          <p:cNvPr id="353296" name="Picture 16" descr="java servlett"/>
          <p:cNvPicPr>
            <a:picLocks noChangeAspect="1" noChangeArrowheads="1"/>
          </p:cNvPicPr>
          <p:nvPr/>
        </p:nvPicPr>
        <p:blipFill>
          <a:blip r:embed="rId4" cstate="print"/>
          <a:srcRect/>
          <a:stretch>
            <a:fillRect/>
          </a:stretch>
        </p:blipFill>
        <p:spPr bwMode="gray">
          <a:xfrm>
            <a:off x="6767513" y="3949700"/>
            <a:ext cx="1265237" cy="1384300"/>
          </a:xfrm>
          <a:prstGeom prst="rect">
            <a:avLst/>
          </a:prstGeom>
          <a:noFill/>
        </p:spPr>
      </p:pic>
      <p:pic>
        <p:nvPicPr>
          <p:cNvPr id="353297" name="Picture 17" descr="Spool, Thread, Concept"/>
          <p:cNvPicPr>
            <a:picLocks noChangeAspect="1" noChangeArrowheads="1"/>
          </p:cNvPicPr>
          <p:nvPr/>
        </p:nvPicPr>
        <p:blipFill>
          <a:blip r:embed="rId5" cstate="print"/>
          <a:srcRect/>
          <a:stretch>
            <a:fillRect/>
          </a:stretch>
        </p:blipFill>
        <p:spPr bwMode="gray">
          <a:xfrm>
            <a:off x="5589588" y="4000500"/>
            <a:ext cx="935037" cy="1244600"/>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15" name="Rectangle 4"/>
          <p:cNvSpPr>
            <a:spLocks noGrp="1" noChangeArrowheads="1"/>
          </p:cNvSpPr>
          <p:nvPr>
            <p:ph type="title"/>
          </p:nvPr>
        </p:nvSpPr>
        <p:spPr>
          <a:xfrm>
            <a:off x="609600" y="439738"/>
            <a:ext cx="7918450" cy="876300"/>
          </a:xfrm>
        </p:spPr>
        <p:txBody>
          <a:bodyPr/>
          <a:lstStyle/>
          <a:p>
            <a:r>
              <a:rPr lang="en-US" altLang="en-US" dirty="0"/>
              <a:t>Life Cycle of </a:t>
            </a:r>
            <a:r>
              <a:rPr lang="en-US" altLang="en-US" dirty="0" err="1"/>
              <a:t>Servlets</a:t>
            </a:r>
            <a:endParaRPr lang="en-US" altLang="en-US" dirty="0"/>
          </a:p>
        </p:txBody>
      </p:sp>
      <p:sp>
        <p:nvSpPr>
          <p:cNvPr id="17" name="Rectangle 19"/>
          <p:cNvSpPr txBox="1">
            <a:spLocks noChangeArrowheads="1"/>
          </p:cNvSpPr>
          <p:nvPr/>
        </p:nvSpPr>
        <p:spPr bwMode="gray">
          <a:xfrm>
            <a:off x="609600" y="1736656"/>
            <a:ext cx="7918450" cy="3749744"/>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Init(), service(), destroy() methods are implemented by every </a:t>
            </a:r>
            <a:r>
              <a:rPr lang="en-US" sz="2200" b="0" dirty="0" err="1">
                <a:solidFill>
                  <a:schemeClr val="bg2"/>
                </a:solidFill>
                <a:latin typeface="+mn-lt"/>
              </a:rPr>
              <a:t>servlet</a:t>
            </a:r>
            <a:endParaRPr lang="en-US" sz="2200" b="0" dirty="0">
              <a:solidFill>
                <a:schemeClr val="bg2"/>
              </a:solidFill>
              <a:latin typeface="+mn-lt"/>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Web server receives HTTP request from a browser</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Web server maps the request to a particular </a:t>
            </a:r>
            <a:r>
              <a:rPr lang="en-US" sz="2200" b="0" dirty="0" err="1">
                <a:solidFill>
                  <a:schemeClr val="bg2"/>
                </a:solidFill>
                <a:latin typeface="+mn-lt"/>
              </a:rPr>
              <a:t>servlet</a:t>
            </a:r>
            <a:r>
              <a:rPr lang="en-US" sz="2200" b="0" dirty="0">
                <a:solidFill>
                  <a:schemeClr val="bg2"/>
                </a:solidFill>
                <a:latin typeface="+mn-lt"/>
              </a:rPr>
              <a:t> and </a:t>
            </a:r>
            <a:r>
              <a:rPr lang="en-US" sz="2200" b="0" dirty="0" err="1">
                <a:solidFill>
                  <a:schemeClr val="bg2"/>
                </a:solidFill>
                <a:latin typeface="+mn-lt"/>
              </a:rPr>
              <a:t>servlet</a:t>
            </a:r>
            <a:r>
              <a:rPr lang="en-US" sz="2200" b="0" dirty="0">
                <a:solidFill>
                  <a:schemeClr val="bg2"/>
                </a:solidFill>
                <a:latin typeface="+mn-lt"/>
              </a:rPr>
              <a:t> is retrieved dynamically and loaded into the address space of the Server</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Server invokes init() method of </a:t>
            </a:r>
            <a:r>
              <a:rPr lang="en-US" sz="2200" b="0" dirty="0" err="1">
                <a:solidFill>
                  <a:schemeClr val="bg2"/>
                </a:solidFill>
                <a:latin typeface="+mn-lt"/>
              </a:rPr>
              <a:t>servlet</a:t>
            </a:r>
            <a:endParaRPr lang="en-US" sz="2200" b="0" dirty="0">
              <a:solidFill>
                <a:schemeClr val="bg2"/>
              </a:solidFill>
              <a:latin typeface="+mn-lt"/>
            </a:endParaRP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Server invokes service() method to process HTTP request ( this method invoked for each request )</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sz="2200" b="0" dirty="0">
                <a:solidFill>
                  <a:schemeClr val="bg2"/>
                </a:solidFill>
                <a:latin typeface="+mn-lt"/>
              </a:rPr>
              <a:t>Server invokes destroy() method while unloading </a:t>
            </a:r>
            <a:r>
              <a:rPr lang="en-US" sz="2200" b="0" dirty="0" err="1">
                <a:solidFill>
                  <a:schemeClr val="bg2"/>
                </a:solidFill>
                <a:latin typeface="+mn-lt"/>
              </a:rPr>
              <a:t>servlet</a:t>
            </a:r>
            <a:endParaRPr lang="en-US" sz="2200" b="0" dirty="0">
              <a:solidFill>
                <a:schemeClr val="bg2"/>
              </a:solidFill>
              <a:latin typeface="+mn-l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5330" name="Rectangle 2"/>
          <p:cNvSpPr>
            <a:spLocks noChangeArrowheads="1"/>
          </p:cNvSpPr>
          <p:nvPr/>
        </p:nvSpPr>
        <p:spPr bwMode="auto">
          <a:xfrm>
            <a:off x="1409700" y="3462338"/>
            <a:ext cx="7302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Load</a:t>
            </a:r>
          </a:p>
        </p:txBody>
      </p:sp>
      <p:sp>
        <p:nvSpPr>
          <p:cNvPr id="355331" name="Line 3"/>
          <p:cNvSpPr>
            <a:spLocks noChangeShapeType="1"/>
          </p:cNvSpPr>
          <p:nvPr/>
        </p:nvSpPr>
        <p:spPr bwMode="auto">
          <a:xfrm>
            <a:off x="2184400" y="3646488"/>
            <a:ext cx="881063"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2" name="Rectangle 4"/>
          <p:cNvSpPr>
            <a:spLocks noGrp="1" noChangeArrowheads="1"/>
          </p:cNvSpPr>
          <p:nvPr>
            <p:ph type="title"/>
          </p:nvPr>
        </p:nvSpPr>
        <p:spPr/>
        <p:txBody>
          <a:bodyPr/>
          <a:lstStyle/>
          <a:p>
            <a:r>
              <a:rPr lang="en-US" altLang="en-US" dirty="0"/>
              <a:t>Life Cycle of </a:t>
            </a:r>
            <a:r>
              <a:rPr lang="en-US" altLang="en-US" dirty="0" err="1"/>
              <a:t>Servlets</a:t>
            </a:r>
            <a:endParaRPr lang="en-US" altLang="en-US" dirty="0"/>
          </a:p>
        </p:txBody>
      </p:sp>
      <p:sp>
        <p:nvSpPr>
          <p:cNvPr id="355333" name="Rectangle 5"/>
          <p:cNvSpPr>
            <a:spLocks noGrp="1" noChangeArrowheads="1"/>
          </p:cNvSpPr>
          <p:nvPr>
            <p:ph type="body" idx="1"/>
          </p:nvPr>
        </p:nvSpPr>
        <p:spPr>
          <a:xfrm>
            <a:off x="609600" y="1447800"/>
            <a:ext cx="7918450" cy="762000"/>
          </a:xfrm>
        </p:spPr>
        <p:txBody>
          <a:bodyPr/>
          <a:lstStyle/>
          <a:p>
            <a:pPr lvl="1"/>
            <a:r>
              <a:rPr lang="en-US" altLang="en-US" dirty="0"/>
              <a:t>All actions are carried out inside the server.</a:t>
            </a:r>
          </a:p>
          <a:p>
            <a:pPr lvl="1"/>
            <a:r>
              <a:rPr lang="en-US" altLang="en-US" dirty="0"/>
              <a:t>After the initial setup, the response time is less.</a:t>
            </a:r>
          </a:p>
        </p:txBody>
      </p:sp>
      <p:sp>
        <p:nvSpPr>
          <p:cNvPr id="355334" name="Rectangle 6"/>
          <p:cNvSpPr>
            <a:spLocks noChangeArrowheads="1"/>
          </p:cNvSpPr>
          <p:nvPr/>
        </p:nvSpPr>
        <p:spPr bwMode="auto">
          <a:xfrm>
            <a:off x="3059113" y="3462338"/>
            <a:ext cx="10858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Initialize</a:t>
            </a:r>
          </a:p>
        </p:txBody>
      </p:sp>
      <p:sp>
        <p:nvSpPr>
          <p:cNvPr id="355335" name="Line 7"/>
          <p:cNvSpPr>
            <a:spLocks noChangeShapeType="1"/>
          </p:cNvSpPr>
          <p:nvPr/>
        </p:nvSpPr>
        <p:spPr bwMode="auto">
          <a:xfrm>
            <a:off x="4173538" y="3646488"/>
            <a:ext cx="1016000" cy="0"/>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6" name="Text Box 8"/>
          <p:cNvSpPr txBox="1">
            <a:spLocks noChangeArrowheads="1"/>
          </p:cNvSpPr>
          <p:nvPr/>
        </p:nvSpPr>
        <p:spPr bwMode="auto">
          <a:xfrm>
            <a:off x="3074988" y="3771900"/>
            <a:ext cx="1003300"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init()</a:t>
            </a:r>
          </a:p>
        </p:txBody>
      </p:sp>
      <p:sp>
        <p:nvSpPr>
          <p:cNvPr id="355337" name="Rectangle 9"/>
          <p:cNvSpPr>
            <a:spLocks noChangeArrowheads="1"/>
          </p:cNvSpPr>
          <p:nvPr/>
        </p:nvSpPr>
        <p:spPr bwMode="auto">
          <a:xfrm>
            <a:off x="5408613" y="5410200"/>
            <a:ext cx="1035050"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Destroy</a:t>
            </a:r>
          </a:p>
        </p:txBody>
      </p:sp>
      <p:sp>
        <p:nvSpPr>
          <p:cNvPr id="355338" name="Line 10"/>
          <p:cNvSpPr>
            <a:spLocks noChangeShapeType="1"/>
          </p:cNvSpPr>
          <p:nvPr/>
        </p:nvSpPr>
        <p:spPr bwMode="auto">
          <a:xfrm>
            <a:off x="5926138" y="4194175"/>
            <a:ext cx="0" cy="733425"/>
          </a:xfrm>
          <a:prstGeom prst="line">
            <a:avLst/>
          </a:prstGeom>
          <a:noFill/>
          <a:ln w="28575">
            <a:solidFill>
              <a:srgbClr val="000000"/>
            </a:solidFill>
            <a:round/>
            <a:headEnd type="none" w="sm" len="sm"/>
            <a:tailEnd type="triangle" w="sm" len="sm"/>
          </a:ln>
          <a:effectLst/>
        </p:spPr>
        <p:txBody>
          <a:bodyPr/>
          <a:lstStyle/>
          <a:p>
            <a:endParaRPr lang="en-IN"/>
          </a:p>
        </p:txBody>
      </p:sp>
      <p:sp>
        <p:nvSpPr>
          <p:cNvPr id="355339" name="Text Box 11"/>
          <p:cNvSpPr txBox="1">
            <a:spLocks noChangeArrowheads="1"/>
          </p:cNvSpPr>
          <p:nvPr/>
        </p:nvSpPr>
        <p:spPr bwMode="auto">
          <a:xfrm>
            <a:off x="5308600" y="5700713"/>
            <a:ext cx="1292225" cy="366712"/>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destroy</a:t>
            </a:r>
            <a:r>
              <a:rPr lang="en-US"/>
              <a:t>()</a:t>
            </a:r>
          </a:p>
        </p:txBody>
      </p:sp>
      <p:sp>
        <p:nvSpPr>
          <p:cNvPr id="355340" name="Rectangle 12"/>
          <p:cNvSpPr>
            <a:spLocks noChangeArrowheads="1"/>
          </p:cNvSpPr>
          <p:nvPr/>
        </p:nvSpPr>
        <p:spPr bwMode="auto">
          <a:xfrm>
            <a:off x="6723063" y="3462338"/>
            <a:ext cx="1060450" cy="366712"/>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tLang="en-US"/>
              <a:t>Execute</a:t>
            </a:r>
          </a:p>
        </p:txBody>
      </p:sp>
      <p:sp>
        <p:nvSpPr>
          <p:cNvPr id="355341" name="Text Box 13"/>
          <p:cNvSpPr txBox="1">
            <a:spLocks noChangeArrowheads="1"/>
          </p:cNvSpPr>
          <p:nvPr/>
        </p:nvSpPr>
        <p:spPr bwMode="auto">
          <a:xfrm>
            <a:off x="6629400" y="3733800"/>
            <a:ext cx="1292225" cy="366713"/>
          </a:xfrm>
          <a:prstGeom prst="rect">
            <a:avLst/>
          </a:prstGeom>
          <a:noFill/>
          <a:ln w="25400">
            <a:noFill/>
            <a:miter lim="800000"/>
            <a:headEnd/>
            <a:tailEnd type="none" w="med" len="lg"/>
          </a:ln>
          <a:effectLst/>
        </p:spPr>
        <p:txBody>
          <a:bodyPr wrap="none">
            <a:spAutoFit/>
          </a:bodyPr>
          <a:lstStyle/>
          <a:p>
            <a:pPr>
              <a:spcBef>
                <a:spcPct val="0"/>
              </a:spcBef>
              <a:buClrTx/>
              <a:buFontTx/>
              <a:buNone/>
            </a:pPr>
            <a:r>
              <a:rPr lang="en-US">
                <a:latin typeface="Courier New" pitchFamily="49" charset="0"/>
              </a:rPr>
              <a:t>service</a:t>
            </a:r>
            <a:r>
              <a:rPr lang="en-US"/>
              <a:t>()</a:t>
            </a:r>
          </a:p>
        </p:txBody>
      </p:sp>
      <p:sp>
        <p:nvSpPr>
          <p:cNvPr id="355342" name="Oval 14"/>
          <p:cNvSpPr>
            <a:spLocks noChangeArrowheads="1"/>
          </p:cNvSpPr>
          <p:nvPr/>
        </p:nvSpPr>
        <p:spPr bwMode="blackWhite">
          <a:xfrm>
            <a:off x="1514475" y="2971800"/>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1</a:t>
            </a:r>
          </a:p>
        </p:txBody>
      </p:sp>
      <p:sp>
        <p:nvSpPr>
          <p:cNvPr id="355343" name="Oval 15"/>
          <p:cNvSpPr>
            <a:spLocks noChangeArrowheads="1"/>
          </p:cNvSpPr>
          <p:nvPr/>
        </p:nvSpPr>
        <p:spPr bwMode="blackWhite">
          <a:xfrm>
            <a:off x="3360738" y="2970213"/>
            <a:ext cx="387350"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2</a:t>
            </a:r>
          </a:p>
        </p:txBody>
      </p:sp>
      <p:sp>
        <p:nvSpPr>
          <p:cNvPr id="355344" name="Oval 16"/>
          <p:cNvSpPr>
            <a:spLocks noChangeArrowheads="1"/>
          </p:cNvSpPr>
          <p:nvPr/>
        </p:nvSpPr>
        <p:spPr bwMode="blackWhite">
          <a:xfrm>
            <a:off x="6992938" y="2970213"/>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3</a:t>
            </a:r>
          </a:p>
        </p:txBody>
      </p:sp>
      <p:sp>
        <p:nvSpPr>
          <p:cNvPr id="355345" name="Oval 17"/>
          <p:cNvSpPr>
            <a:spLocks noChangeArrowheads="1"/>
          </p:cNvSpPr>
          <p:nvPr/>
        </p:nvSpPr>
        <p:spPr bwMode="blackWhite">
          <a:xfrm>
            <a:off x="5734050" y="5029200"/>
            <a:ext cx="390525" cy="381000"/>
          </a:xfrm>
          <a:prstGeom prst="ellipse">
            <a:avLst/>
          </a:prstGeom>
          <a:solidFill>
            <a:srgbClr val="99CC00"/>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4</a:t>
            </a:r>
          </a:p>
        </p:txBody>
      </p:sp>
      <p:pic>
        <p:nvPicPr>
          <p:cNvPr id="355346" name="Picture 18" descr="Diagram: Reuse, Recycle, Cyle"/>
          <p:cNvPicPr>
            <a:picLocks noChangeAspect="1" noChangeArrowheads="1"/>
          </p:cNvPicPr>
          <p:nvPr/>
        </p:nvPicPr>
        <p:blipFill>
          <a:blip r:embed="rId3" cstate="print"/>
          <a:srcRect/>
          <a:stretch>
            <a:fillRect/>
          </a:stretch>
        </p:blipFill>
        <p:spPr bwMode="gray">
          <a:xfrm>
            <a:off x="5243513" y="2862263"/>
            <a:ext cx="1420812" cy="1524000"/>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57389" name="Rectangle 13"/>
          <p:cNvSpPr>
            <a:spLocks noGrp="1" noChangeArrowheads="1"/>
          </p:cNvSpPr>
          <p:nvPr>
            <p:ph type="title"/>
          </p:nvPr>
        </p:nvSpPr>
        <p:spPr/>
        <p:txBody>
          <a:bodyPr/>
          <a:lstStyle/>
          <a:p>
            <a:r>
              <a:rPr lang="en-US" altLang="en-US" dirty="0"/>
              <a:t>Generic </a:t>
            </a:r>
            <a:r>
              <a:rPr lang="en-US" altLang="en-US" dirty="0" err="1"/>
              <a:t>Servlet</a:t>
            </a:r>
            <a:endParaRPr lang="en-US" altLang="en-US" dirty="0"/>
          </a:p>
        </p:txBody>
      </p:sp>
      <p:sp>
        <p:nvSpPr>
          <p:cNvPr id="14" name="Rectangle 3"/>
          <p:cNvSpPr txBox="1">
            <a:spLocks noChangeArrowheads="1"/>
          </p:cNvSpPr>
          <p:nvPr/>
        </p:nvSpPr>
        <p:spPr bwMode="gray">
          <a:xfrm>
            <a:off x="1371600" y="2895600"/>
            <a:ext cx="6096000" cy="3521990"/>
          </a:xfrm>
          <a:prstGeom prst="rect">
            <a:avLst/>
          </a:prstGeom>
          <a:solidFill>
            <a:schemeClr val="bg1">
              <a:lumMod val="85000"/>
            </a:schemeClr>
          </a:solidFill>
          <a:ln w="19050">
            <a:solidFill>
              <a:schemeClr val="tx1"/>
            </a:solidFill>
            <a:miter lim="800000"/>
            <a:headEnd/>
            <a:tailEnd/>
          </a:ln>
          <a:effectLst/>
        </p:spPr>
        <p:txBody>
          <a:bodyPr vert="horz" wrap="square" lIns="12700" tIns="12700" rIns="12700" bIns="12700" numCol="1" anchor="t" anchorCtr="0" compatLnSpc="1">
            <a:prstTxWarp prst="textNoShape">
              <a:avLst/>
            </a:prstTxWarp>
            <a:spAutoFit/>
          </a:bodyPr>
          <a:lstStyle/>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import java.io.*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import </a:t>
            </a:r>
            <a:r>
              <a:rPr kumimoji="0" lang="en-US" sz="1600" b="0" i="0" u="none" strike="noStrike" kern="0" cap="none" spc="0" normalizeH="0" baseline="0" noProof="0" dirty="0" err="1">
                <a:ln>
                  <a:noFill/>
                </a:ln>
                <a:effectLst/>
                <a:uLnTx/>
                <a:uFillTx/>
                <a:latin typeface="+mn-lt"/>
                <a:ea typeface="+mn-ea"/>
                <a:cs typeface="+mn-cs"/>
              </a:rPr>
              <a:t>javax.servlet</a:t>
            </a:r>
            <a:r>
              <a:rPr kumimoji="0" lang="en-US" sz="1600" b="0" i="0" u="none" strike="noStrike" kern="0" cap="none" spc="0" normalizeH="0" baseline="0" noProof="0" dirty="0">
                <a:ln>
                  <a:noFill/>
                </a:ln>
                <a:effectLst/>
                <a:uLnTx/>
                <a:uFillTx/>
                <a:latin typeface="+mn-lt"/>
                <a:ea typeface="+mn-ea"/>
                <a:cs typeface="+mn-cs"/>
              </a:rPr>
              <a:t>.*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public class </a:t>
            </a:r>
            <a:r>
              <a:rPr kumimoji="0" lang="en-US" sz="1600" b="0" i="0" u="none" strike="noStrike" kern="0" cap="none" spc="0" normalizeH="0" baseline="0" noProof="0" dirty="0" err="1">
                <a:ln>
                  <a:noFill/>
                </a:ln>
                <a:effectLst/>
                <a:uLnTx/>
                <a:uFillTx/>
                <a:latin typeface="+mn-lt"/>
                <a:ea typeface="+mn-ea"/>
                <a:cs typeface="+mn-cs"/>
              </a:rPr>
              <a:t>SampleServlet</a:t>
            </a:r>
            <a:r>
              <a:rPr kumimoji="0" lang="en-US" sz="1600" b="0" i="0" u="none" strike="noStrike" kern="0" cap="none" spc="0" normalizeH="0" baseline="0" noProof="0" dirty="0">
                <a:ln>
                  <a:noFill/>
                </a:ln>
                <a:effectLst/>
                <a:uLnTx/>
                <a:uFillTx/>
                <a:latin typeface="+mn-lt"/>
                <a:ea typeface="+mn-ea"/>
                <a:cs typeface="+mn-cs"/>
              </a:rPr>
              <a:t> extends </a:t>
            </a:r>
            <a:r>
              <a:rPr kumimoji="0" lang="en-US" sz="1600" b="0" i="0" u="none" strike="noStrike" kern="0" cap="none" spc="0" normalizeH="0" baseline="0" noProof="0" dirty="0" err="1">
                <a:ln>
                  <a:noFill/>
                </a:ln>
                <a:effectLst/>
                <a:uLnTx/>
                <a:uFillTx/>
                <a:latin typeface="+mn-lt"/>
                <a:ea typeface="+mn-ea"/>
                <a:cs typeface="+mn-cs"/>
              </a:rPr>
              <a:t>GenericServlet</a:t>
            </a:r>
            <a:r>
              <a:rPr kumimoji="0" lang="en-US" sz="1600" b="0" i="0" u="none" strike="noStrike" kern="0" cap="none" spc="0" normalizeH="0" baseline="0" noProof="0" dirty="0">
                <a:ln>
                  <a:noFill/>
                </a:ln>
                <a:effectLst/>
                <a:uLnTx/>
                <a:uFillTx/>
                <a:latin typeface="+mn-lt"/>
                <a:ea typeface="+mn-ea"/>
                <a:cs typeface="+mn-cs"/>
              </a:rPr>
              <a:t>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endParaRPr kumimoji="0" lang="en-US" sz="1600" b="0" i="0" u="none" strike="noStrike" kern="0" cap="none" spc="0" normalizeH="0" baseline="0" noProof="0" dirty="0">
              <a:ln>
                <a:noFill/>
              </a:ln>
              <a:effectLst/>
              <a:uLnTx/>
              <a:uFillTx/>
              <a:latin typeface="+mn-lt"/>
              <a:ea typeface="+mn-ea"/>
              <a:cs typeface="+mn-cs"/>
            </a:endParaRP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public void service(</a:t>
            </a:r>
            <a:r>
              <a:rPr kumimoji="0" lang="en-US" sz="1600" b="0" i="0" u="none" strike="noStrike" kern="0" cap="none" spc="0" normalizeH="0" baseline="0" noProof="0" dirty="0" err="1">
                <a:ln>
                  <a:noFill/>
                </a:ln>
                <a:effectLst/>
                <a:uLnTx/>
                <a:uFillTx/>
                <a:latin typeface="+mn-lt"/>
                <a:ea typeface="+mn-ea"/>
                <a:cs typeface="+mn-cs"/>
              </a:rPr>
              <a:t>ServletRequest</a:t>
            </a:r>
            <a:r>
              <a:rPr kumimoji="0" lang="en-US" sz="1600" b="0" i="0" u="none" strike="noStrike" kern="0" cap="none" spc="0" normalizeH="0" baseline="0" noProof="0" dirty="0">
                <a:ln>
                  <a:noFill/>
                </a:ln>
                <a:effectLst/>
                <a:uLnTx/>
                <a:uFillTx/>
                <a:latin typeface="+mn-lt"/>
                <a:ea typeface="+mn-ea"/>
                <a:cs typeface="+mn-cs"/>
              </a:rPr>
              <a:t>  </a:t>
            </a:r>
            <a:r>
              <a:rPr kumimoji="0" lang="en-US" sz="1600" b="0" i="0" u="none" strike="noStrike" kern="0" cap="none" spc="0" normalizeH="0" baseline="0" noProof="0" dirty="0" err="1">
                <a:ln>
                  <a:noFill/>
                </a:ln>
                <a:effectLst/>
                <a:uLnTx/>
                <a:uFillTx/>
                <a:latin typeface="+mn-lt"/>
                <a:ea typeface="+mn-ea"/>
                <a:cs typeface="+mn-cs"/>
              </a:rPr>
              <a:t>req</a:t>
            </a:r>
            <a:r>
              <a:rPr kumimoji="0" lang="en-US" sz="1600" b="0" i="0" u="none" strike="noStrike" kern="0" cap="none" spc="0" normalizeH="0" baseline="0" noProof="0" dirty="0">
                <a:ln>
                  <a:noFill/>
                </a:ln>
                <a:effectLst/>
                <a:uLnTx/>
                <a:uFillTx/>
                <a:latin typeface="+mn-lt"/>
                <a:ea typeface="+mn-ea"/>
                <a:cs typeface="+mn-cs"/>
              </a:rPr>
              <a:t> , </a:t>
            </a:r>
            <a:r>
              <a:rPr kumimoji="0" lang="en-US" sz="1600" b="0" i="0" u="none" strike="noStrike" kern="0" cap="none" spc="0" normalizeH="0" baseline="0" noProof="0" dirty="0" err="1">
                <a:ln>
                  <a:noFill/>
                </a:ln>
                <a:effectLst/>
                <a:uLnTx/>
                <a:uFillTx/>
                <a:latin typeface="+mn-lt"/>
                <a:ea typeface="+mn-ea"/>
                <a:cs typeface="+mn-cs"/>
              </a:rPr>
              <a:t>ServletResponse</a:t>
            </a:r>
            <a:r>
              <a:rPr kumimoji="0" lang="en-US" sz="1600" b="0" i="0" u="none" strike="noStrike" kern="0" cap="none" spc="0" normalizeH="0" baseline="0" noProof="0" dirty="0">
                <a:ln>
                  <a:noFill/>
                </a:ln>
                <a:effectLst/>
                <a:uLnTx/>
                <a:uFillTx/>
                <a:latin typeface="+mn-lt"/>
                <a:ea typeface="+mn-ea"/>
                <a:cs typeface="+mn-cs"/>
              </a:rPr>
              <a:t>  res )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throws </a:t>
            </a:r>
            <a:r>
              <a:rPr kumimoji="0" lang="en-US" sz="1600" b="0" i="0" u="none" strike="noStrike" kern="0" cap="none" spc="0" normalizeH="0" baseline="0" noProof="0" dirty="0" err="1">
                <a:ln>
                  <a:noFill/>
                </a:ln>
                <a:effectLst/>
                <a:uLnTx/>
                <a:uFillTx/>
                <a:latin typeface="+mn-lt"/>
                <a:ea typeface="+mn-ea"/>
                <a:cs typeface="+mn-cs"/>
              </a:rPr>
              <a:t>ServletException</a:t>
            </a:r>
            <a:r>
              <a:rPr kumimoji="0" lang="en-US" sz="1600" b="0" i="0" u="none" strike="noStrike" kern="0" cap="none" spc="0" normalizeH="0" baseline="0" noProof="0" dirty="0">
                <a:ln>
                  <a:noFill/>
                </a:ln>
                <a:effectLst/>
                <a:uLnTx/>
                <a:uFillTx/>
                <a:latin typeface="+mn-lt"/>
                <a:ea typeface="+mn-ea"/>
                <a:cs typeface="+mn-cs"/>
              </a:rPr>
              <a:t> ,  </a:t>
            </a:r>
            <a:r>
              <a:rPr kumimoji="0" lang="en-US" sz="1600" b="0" i="0" u="none" strike="noStrike" kern="0" cap="none" spc="0" normalizeH="0" baseline="0" noProof="0" dirty="0" err="1">
                <a:ln>
                  <a:noFill/>
                </a:ln>
                <a:effectLst/>
                <a:uLnTx/>
                <a:uFillTx/>
                <a:latin typeface="+mn-lt"/>
                <a:ea typeface="+mn-ea"/>
                <a:cs typeface="+mn-cs"/>
              </a:rPr>
              <a:t>IOException</a:t>
            </a:r>
            <a:r>
              <a:rPr kumimoji="0" lang="en-US" sz="1600" b="0" i="0" u="none" strike="noStrike" kern="0" cap="none" spc="0" normalizeH="0" baseline="0" noProof="0" dirty="0">
                <a:ln>
                  <a:noFill/>
                </a:ln>
                <a:effectLst/>
                <a:uLnTx/>
                <a:uFillTx/>
                <a:latin typeface="+mn-lt"/>
                <a:ea typeface="+mn-ea"/>
                <a:cs typeface="+mn-cs"/>
              </a:rPr>
              <a:t>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r>
              <a:rPr kumimoji="0" lang="en-US" sz="1600" b="0" i="0" u="none" strike="noStrike" kern="0" cap="none" spc="0" normalizeH="0" baseline="0" noProof="0" dirty="0" err="1">
                <a:ln>
                  <a:noFill/>
                </a:ln>
                <a:effectLst/>
                <a:uLnTx/>
                <a:uFillTx/>
                <a:latin typeface="+mn-lt"/>
                <a:ea typeface="+mn-ea"/>
                <a:cs typeface="+mn-cs"/>
              </a:rPr>
              <a:t>res.setContentType</a:t>
            </a:r>
            <a:r>
              <a:rPr kumimoji="0" lang="en-US" sz="1600" b="0" i="0" u="none" strike="noStrike" kern="0" cap="none" spc="0" normalizeH="0" baseline="0" noProof="0" dirty="0">
                <a:ln>
                  <a:noFill/>
                </a:ln>
                <a:effectLst/>
                <a:uLnTx/>
                <a:uFillTx/>
                <a:latin typeface="+mn-lt"/>
                <a:ea typeface="+mn-ea"/>
                <a:cs typeface="+mn-cs"/>
              </a:rPr>
              <a:t>( “text/html” )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r>
              <a:rPr kumimoji="0" lang="en-US" sz="1600" b="0" i="0" u="none" strike="noStrike" kern="0" cap="none" spc="0" normalizeH="0" baseline="0" noProof="0" dirty="0" err="1">
                <a:ln>
                  <a:noFill/>
                </a:ln>
                <a:effectLst/>
                <a:uLnTx/>
                <a:uFillTx/>
                <a:latin typeface="+mn-lt"/>
                <a:ea typeface="+mn-ea"/>
                <a:cs typeface="+mn-cs"/>
              </a:rPr>
              <a:t>PrintWriter</a:t>
            </a:r>
            <a:r>
              <a:rPr kumimoji="0" lang="en-US" sz="1600" b="0" i="0" u="none" strike="noStrike" kern="0" cap="none" spc="0" normalizeH="0" baseline="0" noProof="0" dirty="0">
                <a:ln>
                  <a:noFill/>
                </a:ln>
                <a:effectLst/>
                <a:uLnTx/>
                <a:uFillTx/>
                <a:latin typeface="+mn-lt"/>
                <a:ea typeface="+mn-ea"/>
                <a:cs typeface="+mn-cs"/>
              </a:rPr>
              <a:t> pw = </a:t>
            </a:r>
            <a:r>
              <a:rPr kumimoji="0" lang="en-US" sz="1600" b="0" i="0" u="none" strike="noStrike" kern="0" cap="none" spc="0" normalizeH="0" baseline="0" noProof="0" dirty="0" err="1">
                <a:ln>
                  <a:noFill/>
                </a:ln>
                <a:effectLst/>
                <a:uLnTx/>
                <a:uFillTx/>
                <a:latin typeface="+mn-lt"/>
                <a:ea typeface="+mn-ea"/>
                <a:cs typeface="+mn-cs"/>
              </a:rPr>
              <a:t>res.getWriter</a:t>
            </a:r>
            <a:r>
              <a:rPr kumimoji="0" lang="en-US" sz="1600" b="0" i="0" u="none" strike="noStrike" kern="0" cap="none" spc="0" normalizeH="0" baseline="0" noProof="0" dirty="0">
                <a:ln>
                  <a:noFill/>
                </a:ln>
                <a:effectLst/>
                <a:uLnTx/>
                <a:uFillTx/>
                <a:latin typeface="+mn-lt"/>
                <a:ea typeface="+mn-ea"/>
                <a:cs typeface="+mn-cs"/>
              </a:rPr>
              <a:t>( ) ;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r>
              <a:rPr kumimoji="0" lang="en-US" sz="1600" b="0" i="0" u="none" strike="noStrike" kern="0" cap="none" spc="0" normalizeH="0" baseline="0" noProof="0" dirty="0" err="1">
                <a:ln>
                  <a:noFill/>
                </a:ln>
                <a:effectLst/>
                <a:uLnTx/>
                <a:uFillTx/>
                <a:latin typeface="+mn-lt"/>
                <a:ea typeface="+mn-ea"/>
                <a:cs typeface="+mn-cs"/>
              </a:rPr>
              <a:t>pw.println</a:t>
            </a:r>
            <a:r>
              <a:rPr kumimoji="0" lang="en-US" sz="1600" b="0" i="0" u="none" strike="noStrike" kern="0" cap="none" spc="0" normalizeH="0" baseline="0" noProof="0" dirty="0">
                <a:ln>
                  <a:noFill/>
                </a:ln>
                <a:effectLst/>
                <a:uLnTx/>
                <a:uFillTx/>
                <a:latin typeface="+mn-lt"/>
                <a:ea typeface="+mn-ea"/>
                <a:cs typeface="+mn-cs"/>
              </a:rPr>
              <a:t> ( “&lt;B&gt; I am Test </a:t>
            </a:r>
            <a:r>
              <a:rPr kumimoji="0" lang="en-US" sz="1600" b="0" i="0" u="none" strike="noStrike" kern="0" cap="none" spc="0" normalizeH="0" baseline="0" noProof="0" dirty="0" err="1">
                <a:ln>
                  <a:noFill/>
                </a:ln>
                <a:effectLst/>
                <a:uLnTx/>
                <a:uFillTx/>
                <a:latin typeface="+mn-lt"/>
                <a:ea typeface="+mn-ea"/>
                <a:cs typeface="+mn-cs"/>
              </a:rPr>
              <a:t>Servlet</a:t>
            </a:r>
            <a:r>
              <a:rPr kumimoji="0" lang="en-US" sz="1600" b="0" i="0" u="none" strike="noStrike" kern="0" cap="none" spc="0" normalizeH="0" baseline="0" noProof="0" dirty="0">
                <a:ln>
                  <a:noFill/>
                </a:ln>
                <a:effectLst/>
                <a:uLnTx/>
                <a:uFillTx/>
                <a:latin typeface="+mn-lt"/>
                <a:ea typeface="+mn-ea"/>
                <a:cs typeface="+mn-cs"/>
              </a:rPr>
              <a:t>” )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r>
              <a:rPr kumimoji="0" lang="en-US" sz="1600" b="0" i="0" u="none" strike="noStrike" kern="0" cap="none" spc="0" normalizeH="0" baseline="0" noProof="0" dirty="0" err="1">
                <a:ln>
                  <a:noFill/>
                </a:ln>
                <a:effectLst/>
                <a:uLnTx/>
                <a:uFillTx/>
                <a:latin typeface="+mn-lt"/>
                <a:ea typeface="+mn-ea"/>
                <a:cs typeface="+mn-cs"/>
              </a:rPr>
              <a:t>pw.close</a:t>
            </a:r>
            <a:r>
              <a:rPr kumimoji="0" lang="en-US" sz="1600" b="0" i="0" u="none" strike="noStrike" kern="0" cap="none" spc="0" normalizeH="0" baseline="0" noProof="0" dirty="0">
                <a:ln>
                  <a:noFill/>
                </a:ln>
                <a:effectLst/>
                <a:uLnTx/>
                <a:uFillTx/>
                <a:latin typeface="+mn-lt"/>
                <a:ea typeface="+mn-ea"/>
                <a:cs typeface="+mn-cs"/>
              </a:rPr>
              <a:t> ( )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p>
          <a:p>
            <a:pPr marL="0" marR="0" lvl="0" indent="0" algn="l" defTabSz="228600" rtl="0" eaLnBrk="1" fontAlgn="base" latinLnBrk="0" hangingPunct="1">
              <a:lnSpc>
                <a:spcPct val="100000"/>
              </a:lnSpc>
              <a:spcBef>
                <a:spcPct val="20000"/>
              </a:spcBef>
              <a:spcAft>
                <a:spcPct val="0"/>
              </a:spcAft>
              <a:buClr>
                <a:srgbClr val="000000"/>
              </a:buClr>
              <a:buSzTx/>
              <a:buFont typeface="Monotype Sorts" pitchFamily="2" charset="2"/>
              <a:buNone/>
              <a:tabLst/>
              <a:defRPr/>
            </a:pPr>
            <a:r>
              <a:rPr kumimoji="0" lang="en-US" sz="1600" b="0" i="0" u="none" strike="noStrike" kern="0" cap="none" spc="0" normalizeH="0" baseline="0" noProof="0" dirty="0">
                <a:ln>
                  <a:noFill/>
                </a:ln>
                <a:effectLst/>
                <a:uLnTx/>
                <a:uFillTx/>
                <a:latin typeface="+mn-lt"/>
                <a:ea typeface="+mn-ea"/>
                <a:cs typeface="+mn-cs"/>
              </a:rPr>
              <a:t>}    </a:t>
            </a:r>
          </a:p>
        </p:txBody>
      </p:sp>
      <p:sp>
        <p:nvSpPr>
          <p:cNvPr id="15" name="Rectangle 5"/>
          <p:cNvSpPr txBox="1">
            <a:spLocks noChangeArrowheads="1"/>
          </p:cNvSpPr>
          <p:nvPr/>
        </p:nvSpPr>
        <p:spPr bwMode="gray">
          <a:xfrm>
            <a:off x="609600" y="1447800"/>
            <a:ext cx="7918450" cy="1176732"/>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altLang="en-US" sz="2200" b="0" kern="0" dirty="0" err="1">
                <a:latin typeface="+mn-lt"/>
              </a:rPr>
              <a:t>GenericServlet</a:t>
            </a:r>
            <a:r>
              <a:rPr lang="en-US" altLang="en-US" sz="2200" b="0" kern="0" dirty="0">
                <a:latin typeface="+mn-lt"/>
              </a:rPr>
              <a:t> is the most basic class</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kumimoji="0" lang="en-US" altLang="en-US" sz="2200" b="0" i="0" u="none" strike="noStrike" kern="0" cap="none" spc="0" normalizeH="0" baseline="0" noProof="0" dirty="0">
                <a:ln>
                  <a:noFill/>
                </a:ln>
                <a:solidFill>
                  <a:schemeClr val="tx1"/>
                </a:solidFill>
                <a:effectLst/>
                <a:uLnTx/>
                <a:uFillTx/>
                <a:latin typeface="+mn-lt"/>
              </a:rPr>
              <a:t>Implements </a:t>
            </a:r>
            <a:r>
              <a:rPr kumimoji="0" lang="en-US" altLang="en-US" sz="2200" b="0" i="0" u="none" strike="noStrike" kern="0" cap="none" spc="0" normalizeH="0" baseline="0" noProof="0" dirty="0" err="1">
                <a:ln>
                  <a:noFill/>
                </a:ln>
                <a:solidFill>
                  <a:schemeClr val="tx1"/>
                </a:solidFill>
                <a:effectLst/>
                <a:uLnTx/>
                <a:uFillTx/>
                <a:latin typeface="+mn-lt"/>
              </a:rPr>
              <a:t>Servlet</a:t>
            </a:r>
            <a:r>
              <a:rPr kumimoji="0" lang="en-US" altLang="en-US" sz="2200" b="0" i="0" u="none" strike="noStrike" kern="0" cap="none" spc="0" normalizeH="0" baseline="0" noProof="0" dirty="0">
                <a:ln>
                  <a:noFill/>
                </a:ln>
                <a:solidFill>
                  <a:schemeClr val="tx1"/>
                </a:solidFill>
                <a:effectLst/>
                <a:uLnTx/>
                <a:uFillTx/>
                <a:latin typeface="+mn-lt"/>
              </a:rPr>
              <a:t> interface</a:t>
            </a:r>
          </a:p>
          <a:p>
            <a:pPr marL="574675" marR="0" lvl="1" indent="-460375" algn="l" defTabSz="228600" rtl="0" eaLnBrk="1" fontAlgn="base" latinLnBrk="0" hangingPunct="1">
              <a:lnSpc>
                <a:spcPct val="100000"/>
              </a:lnSpc>
              <a:spcBef>
                <a:spcPct val="20000"/>
              </a:spcBef>
              <a:spcAft>
                <a:spcPct val="0"/>
              </a:spcAft>
              <a:buClr>
                <a:srgbClr val="FF0000"/>
              </a:buClr>
              <a:buSzTx/>
              <a:buFont typeface="Arial" charset="0"/>
              <a:buChar char="•"/>
              <a:tabLst/>
              <a:defRPr/>
            </a:pPr>
            <a:r>
              <a:rPr lang="en-US" altLang="en-US" sz="2200" b="0" kern="0" dirty="0">
                <a:latin typeface="+mn-lt"/>
              </a:rPr>
              <a:t>provides init(), service() and destroy() methods</a:t>
            </a:r>
            <a:endParaRPr kumimoji="0" lang="en-US" altLang="en-US" sz="22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260648"/>
            <a:ext cx="8763000" cy="6400800"/>
          </a:xfrm>
          <a:prstGeom prst="rect">
            <a:avLst/>
          </a:prstGeom>
          <a:solidFill>
            <a:schemeClr val="bg1"/>
          </a:solidFill>
          <a:ln w="38100">
            <a:solidFill>
              <a:srgbClr val="0066FF"/>
            </a:solidFill>
            <a:miter lim="800000"/>
            <a:headEnd/>
            <a:tailEnd/>
          </a:ln>
        </p:spPr>
        <p:txBody>
          <a:bodyPr wrap="none" anchor="ctr"/>
          <a:lstStyle/>
          <a:p>
            <a:endParaRPr lang="en-IN"/>
          </a:p>
        </p:txBody>
      </p:sp>
      <p:sp>
        <p:nvSpPr>
          <p:cNvPr id="379908" name="Rectangle 4"/>
          <p:cNvSpPr>
            <a:spLocks noGrp="1" noChangeArrowheads="1"/>
          </p:cNvSpPr>
          <p:nvPr>
            <p:ph type="title"/>
          </p:nvPr>
        </p:nvSpPr>
        <p:spPr/>
        <p:txBody>
          <a:bodyPr/>
          <a:lstStyle/>
          <a:p>
            <a:r>
              <a:rPr lang="en-US" altLang="en-US"/>
              <a:t>Initialization and Destruction</a:t>
            </a:r>
          </a:p>
        </p:txBody>
      </p:sp>
      <p:sp>
        <p:nvSpPr>
          <p:cNvPr id="379909" name="Rectangle 5"/>
          <p:cNvSpPr>
            <a:spLocks noGrp="1" noChangeArrowheads="1"/>
          </p:cNvSpPr>
          <p:nvPr>
            <p:ph type="body" idx="1"/>
          </p:nvPr>
        </p:nvSpPr>
        <p:spPr>
          <a:xfrm>
            <a:off x="609600" y="1447800"/>
            <a:ext cx="7918450" cy="4395788"/>
          </a:xfrm>
        </p:spPr>
        <p:txBody>
          <a:bodyPr/>
          <a:lstStyle/>
          <a:p>
            <a:r>
              <a:rPr lang="en-US" altLang="en-US"/>
              <a:t>Servlets also define the </a:t>
            </a:r>
            <a:r>
              <a:rPr lang="en-US" altLang="en-US">
                <a:latin typeface="Courier New" pitchFamily="49" charset="0"/>
              </a:rPr>
              <a:t>init()</a:t>
            </a:r>
            <a:r>
              <a:rPr lang="en-US" altLang="en-US"/>
              <a:t> and </a:t>
            </a:r>
            <a:r>
              <a:rPr lang="en-US" altLang="en-US">
                <a:latin typeface="Courier New" pitchFamily="49" charset="0"/>
              </a:rPr>
              <a:t>destroy()</a:t>
            </a:r>
            <a:r>
              <a:rPr lang="en-US" altLang="en-US"/>
              <a:t> methods in addition to the </a:t>
            </a:r>
            <a:r>
              <a:rPr lang="en-US" altLang="en-US">
                <a:latin typeface="Courier New" pitchFamily="49" charset="0"/>
              </a:rPr>
              <a:t>service()</a:t>
            </a:r>
            <a:r>
              <a:rPr lang="en-US" altLang="en-US"/>
              <a:t> method.</a:t>
            </a:r>
          </a:p>
          <a:p>
            <a:pPr lvl="1"/>
            <a:r>
              <a:rPr lang="en-US" altLang="en-US">
                <a:latin typeface="Courier New" pitchFamily="49" charset="0"/>
              </a:rPr>
              <a:t>init()</a:t>
            </a:r>
            <a:r>
              <a:rPr lang="en-US" altLang="en-US"/>
              <a:t>:</a:t>
            </a:r>
          </a:p>
          <a:p>
            <a:pPr lvl="2"/>
            <a:r>
              <a:rPr lang="en-US" altLang="en-US"/>
              <a:t>Can be used to retrieve initialization parameters</a:t>
            </a:r>
          </a:p>
          <a:p>
            <a:pPr lvl="2"/>
            <a:r>
              <a:rPr lang="en-US" altLang="en-US"/>
              <a:t>Takes a </a:t>
            </a:r>
            <a:r>
              <a:rPr lang="en-US" altLang="en-US" sz="2200">
                <a:latin typeface="Courier New" pitchFamily="49" charset="0"/>
              </a:rPr>
              <a:t>ServletConfig</a:t>
            </a:r>
            <a:r>
              <a:rPr lang="en-US" altLang="en-US"/>
              <a:t> object as a parameter</a:t>
            </a:r>
          </a:p>
          <a:p>
            <a:pPr lvl="2"/>
            <a:r>
              <a:rPr lang="en-US" altLang="en-US"/>
              <a:t>Is invoked when the servlet instance is created</a:t>
            </a:r>
          </a:p>
          <a:p>
            <a:pPr lvl="2"/>
            <a:r>
              <a:rPr lang="en-US" altLang="en-US"/>
              <a:t>Is useful for obtaining database connections from a connection pool</a:t>
            </a:r>
          </a:p>
          <a:p>
            <a:pPr lvl="1"/>
            <a:r>
              <a:rPr lang="en-US" altLang="en-US">
                <a:latin typeface="Courier New" pitchFamily="49" charset="0"/>
              </a:rPr>
              <a:t>destroy()</a:t>
            </a:r>
            <a:r>
              <a:rPr lang="en-US" altLang="en-US"/>
              <a:t>:</a:t>
            </a:r>
          </a:p>
          <a:p>
            <a:pPr lvl="2"/>
            <a:r>
              <a:rPr lang="en-US" altLang="en-US"/>
              <a:t>Takes no arguments</a:t>
            </a:r>
          </a:p>
          <a:p>
            <a:pPr lvl="2"/>
            <a:r>
              <a:rPr lang="en-US" altLang="en-US"/>
              <a:t>Is invoked when the servlet is about to be unloaded</a:t>
            </a:r>
          </a:p>
          <a:p>
            <a:pPr lvl="2"/>
            <a:r>
              <a:rPr lang="en-US" altLang="en-US"/>
              <a:t>Is useful for releasing resources</a:t>
            </a:r>
          </a:p>
        </p:txBody>
      </p:sp>
    </p:spTree>
  </p:cSld>
  <p:clrMapOvr>
    <a:masterClrMapping/>
  </p:clrMapOvr>
  <p:transition/>
</p:sld>
</file>

<file path=ppt/theme/theme1.xml><?xml version="1.0" encoding="utf-8"?>
<a:theme xmlns:a="http://schemas.openxmlformats.org/drawingml/2006/main" name="OU6_Jan08">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8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Settings\bchoudhu\Application Data\Microsoft\Templates\OU Design Template\OU6_Jan08.pot</Template>
  <TotalTime>3023</TotalTime>
  <Words>6015</Words>
  <Application>Microsoft Office PowerPoint</Application>
  <PresentationFormat>On-screen Show (4:3)</PresentationFormat>
  <Paragraphs>611</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Courier New</vt:lpstr>
      <vt:lpstr>Monotype Sorts</vt:lpstr>
      <vt:lpstr>Times New Roman</vt:lpstr>
      <vt:lpstr>Wingdings</vt:lpstr>
      <vt:lpstr>OU6_Jan08</vt:lpstr>
      <vt:lpstr>Servlets</vt:lpstr>
      <vt:lpstr>Servlet Programming</vt:lpstr>
      <vt:lpstr>Servlets: Overview</vt:lpstr>
      <vt:lpstr>About Java Servlets</vt:lpstr>
      <vt:lpstr>Principal Features of Servlets</vt:lpstr>
      <vt:lpstr>Life Cycle of Servlets</vt:lpstr>
      <vt:lpstr>Life Cycle of Servlets</vt:lpstr>
      <vt:lpstr>Generic Servlet</vt:lpstr>
      <vt:lpstr>Initialization and Destruction</vt:lpstr>
      <vt:lpstr>Servlet  API</vt:lpstr>
      <vt:lpstr>Servlet  API </vt:lpstr>
      <vt:lpstr>Servlet  API</vt:lpstr>
      <vt:lpstr>Servlet  API</vt:lpstr>
      <vt:lpstr>Using the Request and Response APIs</vt:lpstr>
      <vt:lpstr>Request Object</vt:lpstr>
      <vt:lpstr>Response Object</vt:lpstr>
      <vt:lpstr>Servlet Mapping</vt:lpstr>
      <vt:lpstr>Servlet Mapping </vt:lpstr>
      <vt:lpstr>Invoking a Servlet</vt:lpstr>
      <vt:lpstr> Handling Form Data</vt:lpstr>
      <vt:lpstr>The getParameter() method</vt:lpstr>
      <vt:lpstr>Example : Handling Form Data</vt:lpstr>
      <vt:lpstr>ServletContext</vt:lpstr>
      <vt:lpstr>ServletContext</vt:lpstr>
      <vt:lpstr>Forwarding Control and Passing Data</vt:lpstr>
      <vt:lpstr>The RequestDispatcher Interface</vt:lpstr>
      <vt:lpstr>The RequestDispatcher Interface</vt:lpstr>
      <vt:lpstr>The RequestDispatcher Target and  the Context Root</vt:lpstr>
      <vt:lpstr>The forward and include Methods</vt:lpstr>
      <vt:lpstr>Transfer of Data in the Request Object</vt:lpstr>
      <vt:lpstr>Methods for Invoking Servlets</vt:lpstr>
      <vt:lpstr>HTTP Servlets</vt:lpstr>
      <vt:lpstr>Inside an HTTP Servlet</vt:lpstr>
      <vt:lpstr>doGet() Method</vt:lpstr>
      <vt:lpstr>doPost() Method</vt:lpstr>
      <vt:lpstr>HttpServletRequest Object</vt:lpstr>
      <vt:lpstr>HttpServletResponse Object</vt:lpstr>
      <vt:lpstr>Handling Input: The Form</vt:lpstr>
      <vt:lpstr>Handling Input: The Servlet</vt:lpstr>
      <vt:lpstr>Session Tracking</vt:lpstr>
      <vt:lpstr>Hidden Parameters</vt:lpstr>
      <vt:lpstr>Cookies</vt:lpstr>
      <vt:lpstr>HttpSession</vt:lpstr>
      <vt:lpstr>Using the Session Management API</vt:lpstr>
      <vt:lpstr>Java EE Platform Web-Tier Session Management Model</vt:lpstr>
      <vt:lpstr>Session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Resources with JNDI  and Dependency Injection</dc:title>
  <dc:subject>OU6</dc:subject>
  <dc:creator>Bijoy Choudhury</dc:creator>
  <dc:description>Oracle University Production Services: Graphics Team</dc:description>
  <cp:lastModifiedBy>Ramana Reddy</cp:lastModifiedBy>
  <cp:revision>145</cp:revision>
  <cp:lastPrinted>2002-03-28T23:57:22Z</cp:lastPrinted>
  <dcterms:created xsi:type="dcterms:W3CDTF">2008-04-14T10:06:08Z</dcterms:created>
  <dcterms:modified xsi:type="dcterms:W3CDTF">2020-09-24T09:11:58Z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