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82" r:id="rId17"/>
    <p:sldId id="283" r:id="rId18"/>
    <p:sldId id="284" r:id="rId19"/>
    <p:sldId id="285" r:id="rId20"/>
    <p:sldId id="290" r:id="rId21"/>
    <p:sldId id="291" r:id="rId22"/>
    <p:sldId id="292" r:id="rId23"/>
    <p:sldId id="295" r:id="rId24"/>
    <p:sldId id="296" r:id="rId25"/>
    <p:sldId id="298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E9F3CE7-7D02-4C83-B6CC-F3E387730284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6D90EB-5FC4-4024-BA3C-56DD18978C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763B8-53FF-4300-A95C-AD44A4B346D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78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7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77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77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ACBEB839-A434-43AB-96A4-8E20112160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8778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7783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8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880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88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5247E3A9-81AB-4558-86D7-494D7BA190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88806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8807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9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982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98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8757E59E-293D-4A41-AD9E-63B89E3CA1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89830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9831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90851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0E1BF1BC-917C-4C8C-B23F-C18F88946A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90852" name="Rectangle 1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90853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  <p:sp>
        <p:nvSpPr>
          <p:cNvPr id="590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1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9187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918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7213E487-B1AC-4F1D-9A54-60F05C072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91878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91879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9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795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79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2E5B93D0-31C9-4BD1-8493-7A4C2A1C31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79590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79591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0611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58FB3791-14C6-41C8-8D01-3725990311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0612" name="Rectangle 1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0613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  <p:sp>
        <p:nvSpPr>
          <p:cNvPr id="580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Faculty notes:</a:t>
            </a:r>
          </a:p>
          <a:p>
            <a:r>
              <a:rPr lang="en-US"/>
              <a:t>	Text editors are like Notepad, WordPad Etc.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1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16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16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32503D39-60A8-40E1-8230-0EF577187BB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81638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1639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2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26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2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E67366B1-AAF5-4F1A-BA27-ED95049822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8266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2663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36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3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CD9A867C-5096-4E9B-A4A7-3A053EA4FBD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83686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3687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4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470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4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E894445B-9290-44FB-91E4-42D4C6EC25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84710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4711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5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857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57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8AC24400-F03B-406E-B36E-56059DD781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5734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5735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Accenture 2005</a:t>
            </a:r>
          </a:p>
          <a:p>
            <a:r>
              <a:rPr lang="en-US"/>
              <a:t>Course Code  #Z16325</a:t>
            </a:r>
          </a:p>
        </p:txBody>
      </p:sp>
      <p:sp>
        <p:nvSpPr>
          <p:cNvPr id="586755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/>
              <a:t>                         </a:t>
            </a:r>
            <a:fld id="{EF95540B-6880-4FB0-ACF3-26273BFA07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86756" name="Rectangle 1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ATS Application Programming: Java Programming</a:t>
            </a:r>
          </a:p>
        </p:txBody>
      </p:sp>
      <p:sp>
        <p:nvSpPr>
          <p:cNvPr id="58675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2.1 Introduction to Java Technology</a:t>
            </a:r>
          </a:p>
        </p:txBody>
      </p:sp>
      <p:sp>
        <p:nvSpPr>
          <p:cNvPr id="586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850"/>
            <a:ext cx="8153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1925" y="1295400"/>
            <a:ext cx="84582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25" y="4038600"/>
            <a:ext cx="84582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FF6EF9-A13C-40FC-84A9-AEAAE0A0D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8706-DBF4-42EA-A906-6F7627041F85}" type="datetimeFigureOut">
              <a:rPr lang="en-US" smtClean="0"/>
              <a:pPr/>
              <a:t>9/19/2020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44FF-4DBF-4445-AD95-195CD50494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4B78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39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495552"/>
            <a:ext cx="81534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HTML</a:t>
            </a:r>
            <a:endParaRPr lang="en-US" sz="4800" baseline="10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44450"/>
            <a:ext cx="7772400" cy="1143000"/>
          </a:xfrm>
        </p:spPr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263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1150" y="1296988"/>
            <a:ext cx="8639175" cy="53006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000"/>
              <a:t>Form is an interface where user can interact with the system by providing some data.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000"/>
              <a:t>This is defined by Form Tag - 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</a:rPr>
              <a:t>&lt;FORM&gt; … &lt;/FORM&gt;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sz="2000"/>
              <a:t>Attributes of the form tag are: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Ø"/>
            </a:pPr>
            <a:r>
              <a:rPr lang="en-US" sz="2000" b="1"/>
              <a:t>name</a:t>
            </a:r>
            <a:r>
              <a:rPr lang="en-US" sz="2000"/>
              <a:t>    </a:t>
            </a:r>
            <a:r>
              <a:rPr lang="en-US" sz="2000">
                <a:sym typeface="Wingdings" pitchFamily="2" charset="2"/>
              </a:rPr>
              <a:t> - used for accessing the form elements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Ø"/>
            </a:pPr>
            <a:r>
              <a:rPr lang="en-US" sz="2000" b="1">
                <a:sym typeface="Wingdings" pitchFamily="2" charset="2"/>
              </a:rPr>
              <a:t>method</a:t>
            </a:r>
            <a:r>
              <a:rPr lang="en-US" sz="2000">
                <a:sym typeface="Wingdings" pitchFamily="2" charset="2"/>
              </a:rPr>
              <a:t>  - </a:t>
            </a:r>
            <a:r>
              <a:rPr lang="en-US" sz="2000"/>
              <a:t>takes two values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 b="1" i="1">
                <a:solidFill>
                  <a:srgbClr val="0000FF"/>
                </a:solidFill>
                <a:sym typeface="Wingdings" pitchFamily="2" charset="2"/>
              </a:rPr>
              <a:t>GET</a:t>
            </a:r>
            <a:r>
              <a:rPr lang="en-US" sz="2000">
                <a:sym typeface="Wingdings" pitchFamily="2" charset="2"/>
              </a:rPr>
              <a:t> and </a:t>
            </a:r>
            <a:r>
              <a:rPr lang="en-US" sz="2000" b="1" i="1">
                <a:solidFill>
                  <a:srgbClr val="0000FF"/>
                </a:solidFill>
                <a:sym typeface="Wingdings" pitchFamily="2" charset="2"/>
              </a:rPr>
              <a:t>POST </a:t>
            </a:r>
            <a:endParaRPr lang="en-US" sz="2000" b="1" i="1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Ø"/>
            </a:pPr>
            <a:r>
              <a:rPr lang="en-US" sz="2000" b="1"/>
              <a:t>action</a:t>
            </a:r>
            <a:r>
              <a:rPr lang="en-US" sz="2000"/>
              <a:t>     - target destination of the page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000"/>
              <a:t>Example: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>
                <a:solidFill>
                  <a:srgbClr val="0000FF"/>
                </a:solidFill>
              </a:rPr>
              <a:t>&lt;form name=“frm” method=post action=“second.html”&gt;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>
                <a:solidFill>
                  <a:srgbClr val="0000FF"/>
                </a:solidFill>
              </a:rPr>
              <a:t>   -- form elements are created here --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>
                <a:solidFill>
                  <a:srgbClr val="0000FF"/>
                </a:solidFill>
              </a:rPr>
              <a:t>&lt;/form&gt;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/>
              <a:t>Form Elements</a:t>
            </a:r>
          </a:p>
        </p:txBody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295400"/>
            <a:ext cx="8731250" cy="5334000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600"/>
              <a:t>Following are the elements that can be created using form :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Text field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Password Field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Combo Box 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List Box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Radio Button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Check Box</a:t>
            </a:r>
          </a:p>
          <a:p>
            <a:pPr lvl="2">
              <a:spcBef>
                <a:spcPct val="25000"/>
              </a:spcBef>
              <a:spcAft>
                <a:spcPct val="25000"/>
              </a:spcAft>
              <a:buFont typeface="Arial" pitchFamily="34" charset="0"/>
              <a:buChar char="–"/>
            </a:pPr>
            <a:r>
              <a:rPr lang="en-US" sz="2200"/>
              <a:t>Command Button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21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/>
              <a:t>Form Elements</a:t>
            </a:r>
          </a:p>
        </p:txBody>
      </p:sp>
      <p:graphicFrame>
        <p:nvGraphicFramePr>
          <p:cNvPr id="217159" name="Group 71"/>
          <p:cNvGraphicFramePr>
            <a:graphicFrameLocks noGrp="1"/>
          </p:cNvGraphicFramePr>
          <p:nvPr>
            <p:ph idx="1"/>
          </p:nvPr>
        </p:nvGraphicFramePr>
        <p:xfrm>
          <a:off x="395288" y="1196975"/>
          <a:ext cx="8280920" cy="5184776"/>
        </p:xfrm>
        <a:graphic>
          <a:graphicData uri="http://schemas.openxmlformats.org/drawingml/2006/table">
            <a:tbl>
              <a:tblPr/>
              <a:tblGrid>
                <a:gridCol w="193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Form 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Text Field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Can create a Text Field by using Input Element with Type Attribute.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Pass Word 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When text is entered in Pass Word Field it shows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****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Combo 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It can have multiple values and it allows user to select one value at a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List 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It can have multiple values and allows user to select more than one value at a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Radio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Can create a Radio Button by using Input Element with Value and Name 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Check 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Can create Check box by Using Input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Command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This is useful for submitting any data that is helpful in transferring data across different interfaces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6850"/>
            <a:ext cx="8153400" cy="914400"/>
          </a:xfrm>
        </p:spPr>
        <p:txBody>
          <a:bodyPr/>
          <a:lstStyle/>
          <a:p>
            <a:r>
              <a:rPr lang="en-US" sz="4000"/>
              <a:t>Example - Form Elements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7475" y="1241425"/>
            <a:ext cx="8832850" cy="5299075"/>
          </a:xfrm>
        </p:spPr>
        <p:txBody>
          <a:bodyPr>
            <a:normAutofit lnSpcReduction="10000"/>
          </a:bodyPr>
          <a:lstStyle/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&lt;Form name=“frm”&gt;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Enter Your Login ID     :  &lt;Input type=text size=20&gt;&lt;br&gt;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Enter Your Pass Word :  &lt;Input type=Password Maxlength=8 size=20&gt;&lt;br&gt;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&lt;select name=“combo1”&gt;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           &lt;option&gt;Value1&lt;/option&gt; 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           &lt;option&gt;Value2&lt;/option&gt;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           &lt;option&gt;Value3&lt;/option&gt; 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&lt;/select&gt; &lt;br&gt;&lt;br&gt;&lt;br&gt;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&lt;select name=“combo1” multiple&gt;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            &lt;option&gt;Value1&lt;/option&gt;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            &lt;option&gt;Value2&lt;/option&gt;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            &lt;option&gt;Value3&lt;/option&gt; 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&lt;/select&gt;&lt;br&gt;&lt;br&gt;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Select Gender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&lt;input type=Radio value=Male Name=Checked&gt;Male 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                   &lt;input type=Radio value=Female Name=Checked&gt;Female &lt;br&gt;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endParaRPr lang="en-US" sz="1400" b="1"/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  	 Select Hobbies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&lt;input type= Checkbox &gt;Cricket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&lt;input type= Checkbox &gt; Reading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&lt;input type= Checkbox &gt; Watching TV&lt;br&gt;&lt;br&gt;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endParaRPr lang="en-US" sz="1400" b="1"/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&lt;input type=submit value="Load Data"&gt;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	 &lt;input type=button value="Update Data"&gt;</a:t>
            </a:r>
          </a:p>
          <a:p>
            <a:pPr marL="1422400" lvl="2" indent="-381000">
              <a:lnSpc>
                <a:spcPct val="80000"/>
              </a:lnSpc>
              <a:buFontTx/>
              <a:buNone/>
            </a:pPr>
            <a:r>
              <a:rPr lang="en-US" sz="1400" b="1"/>
              <a:t>&lt;/Form&gt;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/>
              <a:t>Preview of web page</a:t>
            </a:r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/>
          <a:srcRect l="-645" t="17751" r="44708" b="6667"/>
          <a:stretch>
            <a:fillRect/>
          </a:stretch>
        </p:blipFill>
        <p:spPr bwMode="auto">
          <a:xfrm>
            <a:off x="1403350" y="1239838"/>
            <a:ext cx="6797675" cy="5068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4800600" cy="11430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Adding Images</a:t>
            </a:r>
          </a:p>
        </p:txBody>
      </p:sp>
      <p:sp>
        <p:nvSpPr>
          <p:cNvPr id="55300" name="Rectangle 1028"/>
          <p:cNvSpPr>
            <a:spLocks noChangeArrowheads="1"/>
          </p:cNvSpPr>
          <p:nvPr/>
        </p:nvSpPr>
        <p:spPr bwMode="auto">
          <a:xfrm>
            <a:off x="1447800" y="1905000"/>
            <a:ext cx="6324600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n"/>
            </a:pPr>
            <a:r>
              <a:rPr lang="en-US" sz="2000">
                <a:solidFill>
                  <a:schemeClr val="bg2"/>
                </a:solidFill>
              </a:rPr>
              <a:t>Inline Image - </a:t>
            </a:r>
            <a:r>
              <a:rPr lang="en-US" sz="2000" b="1">
                <a:solidFill>
                  <a:srgbClr val="3333CC"/>
                </a:solidFill>
              </a:rPr>
              <a:t>The images are generally in one of the two formats – GIF (Graphic Interchange Format) or JPEG (Joint Photographic Experts Group</a:t>
            </a:r>
            <a:r>
              <a:rPr lang="en-US" sz="2000">
                <a:solidFill>
                  <a:srgbClr val="3333CC"/>
                </a:solidFill>
              </a:rPr>
              <a:t>).</a:t>
            </a:r>
            <a:endParaRPr lang="en-US" sz="2000">
              <a:solidFill>
                <a:schemeClr val="bg2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      - Syntax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 </a:t>
            </a:r>
            <a:r>
              <a:rPr lang="en-US" sz="2000" b="1">
                <a:solidFill>
                  <a:srgbClr val="000099"/>
                </a:solidFill>
              </a:rPr>
              <a:t>&lt;IMG SRC=”image.gif&gt;</a:t>
            </a:r>
            <a:endParaRPr lang="en-US" sz="2000" b="1">
              <a:solidFill>
                <a:srgbClr val="FF0000"/>
              </a:solidFill>
            </a:endParaRPr>
          </a:p>
          <a:p>
            <a:pPr marL="742950" lvl="1" indent="-285750" eaLnBrk="0" hangingPunct="0">
              <a:lnSpc>
                <a:spcPct val="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 - Attributes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. </a:t>
            </a:r>
            <a:r>
              <a:rPr lang="en-US" sz="2000" b="1">
                <a:solidFill>
                  <a:srgbClr val="000099"/>
                </a:solidFill>
              </a:rPr>
              <a:t>ALIGN</a:t>
            </a:r>
            <a:endParaRPr lang="en-US" sz="2000" b="1">
              <a:solidFill>
                <a:srgbClr val="FF0000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	- Top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	- Middle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	- Bottom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.  </a:t>
            </a:r>
            <a:r>
              <a:rPr lang="en-US" sz="2000" b="1">
                <a:solidFill>
                  <a:srgbClr val="000099"/>
                </a:solidFill>
              </a:rPr>
              <a:t>WIDTH</a:t>
            </a:r>
            <a:endParaRPr lang="en-US" sz="2000" b="1">
              <a:solidFill>
                <a:srgbClr val="FF0000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		.  </a:t>
            </a:r>
            <a:r>
              <a:rPr lang="en-US" sz="2000" b="1">
                <a:solidFill>
                  <a:srgbClr val="000099"/>
                </a:solidFill>
              </a:rPr>
              <a:t>HEIGHT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4191000" cy="9144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Inline Images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43116"/>
            <a:ext cx="39147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Align Attribute Example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953000" y="2667000"/>
          <a:ext cx="29130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3323810" imgH="3153215" progId="PBrush">
                  <p:embed/>
                </p:oleObj>
              </mc:Choice>
              <mc:Fallback>
                <p:oleObj name="Bitmap Image" r:id="rId4" imgW="3323810" imgH="315321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29130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AutoShape 8"/>
          <p:cNvSpPr>
            <a:spLocks noChangeArrowheads="1"/>
          </p:cNvSpPr>
          <p:nvPr/>
        </p:nvSpPr>
        <p:spPr bwMode="auto">
          <a:xfrm rot="1261462">
            <a:off x="3962400" y="2062163"/>
            <a:ext cx="1771650" cy="13668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0">
            <a:gsLst>
              <a:gs pos="0">
                <a:srgbClr val="FF6600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81000" y="1219200"/>
            <a:ext cx="41910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15200" cy="11430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Lists - Group of Items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33400" y="1346200"/>
            <a:ext cx="4038600" cy="474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99"/>
                </a:solidFill>
              </a:rPr>
              <a:t>Bulleted Lists</a:t>
            </a: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endParaRPr lang="en-US" sz="2800" b="1"/>
          </a:p>
          <a:p>
            <a:pPr eaLnBrk="0" hangingPunct="0">
              <a:lnSpc>
                <a:spcPct val="0"/>
              </a:lnSpc>
              <a:spcBef>
                <a:spcPct val="50000"/>
              </a:spcBef>
              <a:buSzPct val="50000"/>
              <a:buFont typeface="Monotype Sorts" pitchFamily="2" charset="2"/>
              <a:buChar char="n"/>
            </a:pPr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sz="1800" b="1">
                <a:solidFill>
                  <a:srgbClr val="FF0000"/>
                </a:solidFill>
              </a:rPr>
              <a:t>Different Means of Transportation</a:t>
            </a:r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Char char="u"/>
            </a:pP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By Road</a:t>
            </a:r>
            <a:endParaRPr lang="en-US"/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Car</a:t>
            </a:r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US" b="1">
                <a:solidFill>
                  <a:srgbClr val="CC0000"/>
                </a:solidFill>
              </a:rPr>
              <a:t> Bus</a:t>
            </a:r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US" b="1">
                <a:solidFill>
                  <a:srgbClr val="CC0000"/>
                </a:solidFill>
              </a:rPr>
              <a:t> Cycle</a:t>
            </a:r>
            <a:endParaRPr lang="en-US"/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Char char="u"/>
            </a:pPr>
            <a:r>
              <a:rPr lang="en-US"/>
              <a:t>  </a:t>
            </a:r>
            <a:r>
              <a:rPr lang="en-US" b="1">
                <a:solidFill>
                  <a:srgbClr val="0000FF"/>
                </a:solidFill>
              </a:rPr>
              <a:t>By Air</a:t>
            </a:r>
            <a:endParaRPr lang="en-US"/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Airplane</a:t>
            </a:r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US" b="1">
                <a:solidFill>
                  <a:srgbClr val="CC0000"/>
                </a:solidFill>
              </a:rPr>
              <a:t> Helicopter</a:t>
            </a:r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724400" y="1219200"/>
            <a:ext cx="41148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800600" y="1371600"/>
            <a:ext cx="4038600" cy="47656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99"/>
                </a:solidFill>
              </a:rPr>
              <a:t>Numbered Lists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</a:rPr>
              <a:t>1.</a:t>
            </a:r>
            <a:r>
              <a:rPr lang="en-US" sz="1800" b="1">
                <a:solidFill>
                  <a:srgbClr val="FF0000"/>
                </a:solidFill>
              </a:rPr>
              <a:t> Different means of Transportation</a:t>
            </a:r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b="1">
                <a:solidFill>
                  <a:srgbClr val="008000"/>
                </a:solidFill>
              </a:rPr>
              <a:t>i.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By Road</a:t>
            </a:r>
            <a:endParaRPr lang="en-US"/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None/>
            </a:pPr>
            <a:r>
              <a:rPr lang="en-US" b="1">
                <a:solidFill>
                  <a:schemeClr val="bg2"/>
                </a:solidFill>
              </a:rPr>
              <a:t>a.</a:t>
            </a: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Car</a:t>
            </a:r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None/>
            </a:pPr>
            <a:r>
              <a:rPr lang="en-US" b="1">
                <a:solidFill>
                  <a:schemeClr val="bg2"/>
                </a:solidFill>
              </a:rPr>
              <a:t>b.</a:t>
            </a:r>
            <a:r>
              <a:rPr lang="en-US" b="1">
                <a:solidFill>
                  <a:srgbClr val="CC0000"/>
                </a:solidFill>
              </a:rPr>
              <a:t> Bus</a:t>
            </a:r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None/>
            </a:pPr>
            <a:r>
              <a:rPr lang="en-US" b="1">
                <a:solidFill>
                  <a:schemeClr val="bg2"/>
                </a:solidFill>
              </a:rPr>
              <a:t>c.</a:t>
            </a:r>
            <a:r>
              <a:rPr lang="en-US" b="1">
                <a:solidFill>
                  <a:srgbClr val="CC0000"/>
                </a:solidFill>
              </a:rPr>
              <a:t> Cycle</a:t>
            </a:r>
            <a:endParaRPr lang="en-US"/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b="1">
                <a:solidFill>
                  <a:srgbClr val="008000"/>
                </a:solidFill>
              </a:rPr>
              <a:t>ii</a:t>
            </a:r>
            <a:r>
              <a:rPr lang="en-US">
                <a:solidFill>
                  <a:srgbClr val="008000"/>
                </a:solidFill>
              </a:rPr>
              <a:t>.</a:t>
            </a:r>
            <a:r>
              <a:rPr lang="en-US"/>
              <a:t>  </a:t>
            </a:r>
            <a:r>
              <a:rPr lang="en-US" b="1">
                <a:solidFill>
                  <a:srgbClr val="0000FF"/>
                </a:solidFill>
              </a:rPr>
              <a:t>By Air</a:t>
            </a:r>
            <a:endParaRPr lang="en-US"/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None/>
            </a:pPr>
            <a:r>
              <a:rPr lang="en-US"/>
              <a:t> </a:t>
            </a:r>
            <a:r>
              <a:rPr lang="en-US" b="1">
                <a:solidFill>
                  <a:schemeClr val="bg2"/>
                </a:solidFill>
              </a:rPr>
              <a:t>a</a:t>
            </a:r>
            <a:r>
              <a:rPr lang="en-US"/>
              <a:t>. </a:t>
            </a:r>
            <a:r>
              <a:rPr lang="en-US" b="1">
                <a:solidFill>
                  <a:srgbClr val="CC0000"/>
                </a:solidFill>
              </a:rPr>
              <a:t>Airplane</a:t>
            </a:r>
          </a:p>
          <a:p>
            <a:pPr lvl="2"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Wingdings" pitchFamily="2" charset="2"/>
              <a:buNone/>
            </a:pPr>
            <a:r>
              <a:rPr lang="en-US" b="1">
                <a:solidFill>
                  <a:srgbClr val="CC0000"/>
                </a:solidFill>
              </a:rPr>
              <a:t> </a:t>
            </a:r>
            <a:r>
              <a:rPr lang="en-US" b="1">
                <a:solidFill>
                  <a:schemeClr val="bg2"/>
                </a:solidFill>
              </a:rPr>
              <a:t>b.</a:t>
            </a:r>
            <a:r>
              <a:rPr lang="en-US" b="1">
                <a:solidFill>
                  <a:srgbClr val="CC0000"/>
                </a:solidFill>
              </a:rPr>
              <a:t> Helicopter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914400" y="1676400"/>
            <a:ext cx="4343400" cy="4648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4343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>
                <a:latin typeface="HandelGothic BT" pitchFamily="82" charset="0"/>
              </a:rPr>
              <a:t>Bulleted Lists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4343400" cy="3276600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kumimoji="0" lang="en-US" b="1">
                <a:solidFill>
                  <a:srgbClr val="000099"/>
                </a:solidFill>
              </a:rPr>
              <a:t>&lt;UL&gt;</a:t>
            </a:r>
            <a:r>
              <a:rPr kumimoji="0" lang="en-US">
                <a:solidFill>
                  <a:srgbClr val="000099"/>
                </a:solidFill>
              </a:rPr>
              <a:t> …….. </a:t>
            </a:r>
            <a:r>
              <a:rPr kumimoji="0" lang="en-US" b="1">
                <a:solidFill>
                  <a:srgbClr val="000099"/>
                </a:solidFill>
              </a:rPr>
              <a:t>&lt;/UL&gt;</a:t>
            </a:r>
          </a:p>
          <a:p>
            <a:pPr>
              <a:buClr>
                <a:schemeClr val="bg2"/>
              </a:buClr>
            </a:pPr>
            <a:r>
              <a:rPr kumimoji="0" lang="en-US" b="1">
                <a:solidFill>
                  <a:srgbClr val="000099"/>
                </a:solidFill>
              </a:rPr>
              <a:t>Attributes</a:t>
            </a:r>
          </a:p>
          <a:p>
            <a:pPr lvl="2">
              <a:buClr>
                <a:srgbClr val="FF0000"/>
              </a:buClr>
              <a:buSzPct val="50000"/>
              <a:buFont typeface="Monotype Sorts" pitchFamily="2" charset="2"/>
              <a:buChar char="u"/>
            </a:pPr>
            <a:r>
              <a:rPr kumimoji="0" lang="en-US" sz="2800" b="1">
                <a:solidFill>
                  <a:srgbClr val="000099"/>
                </a:solidFill>
              </a:rPr>
              <a:t>TYPE Attribute</a:t>
            </a:r>
          </a:p>
          <a:p>
            <a:pPr lvl="3">
              <a:buClr>
                <a:schemeClr val="bg2"/>
              </a:buClr>
              <a:buFont typeface="Monotype Sorts" pitchFamily="2" charset="2"/>
              <a:buChar char="3"/>
            </a:pPr>
            <a:r>
              <a:rPr kumimoji="0" lang="en-US" sz="2800" b="1">
                <a:solidFill>
                  <a:srgbClr val="FF0000"/>
                </a:solidFill>
              </a:rPr>
              <a:t>CIRCLE</a:t>
            </a:r>
          </a:p>
          <a:p>
            <a:pPr lvl="3">
              <a:buClr>
                <a:schemeClr val="bg2"/>
              </a:buClr>
              <a:buFont typeface="Monotype Sorts" pitchFamily="2" charset="2"/>
              <a:buChar char="3"/>
            </a:pPr>
            <a:r>
              <a:rPr kumimoji="0" lang="en-US" sz="2800" b="1">
                <a:solidFill>
                  <a:srgbClr val="FF0000"/>
                </a:solidFill>
              </a:rPr>
              <a:t>DISC</a:t>
            </a:r>
          </a:p>
          <a:p>
            <a:pPr lvl="3">
              <a:buClr>
                <a:schemeClr val="bg2"/>
              </a:buClr>
              <a:buFont typeface="Monotype Sorts" pitchFamily="2" charset="2"/>
              <a:buChar char="3"/>
            </a:pPr>
            <a:r>
              <a:rPr kumimoji="0" lang="en-US" sz="2800" b="1">
                <a:solidFill>
                  <a:srgbClr val="FF0000"/>
                </a:solidFill>
              </a:rPr>
              <a:t>SQUARE</a:t>
            </a:r>
            <a:endParaRPr kumimoji="0" lang="en-US" b="1">
              <a:solidFill>
                <a:srgbClr val="00009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2952750"/>
            <a:ext cx="2519363" cy="3371850"/>
            <a:chOff x="2928" y="1968"/>
            <a:chExt cx="1587" cy="2124"/>
          </a:xfrm>
        </p:grpSpPr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4032" y="1968"/>
              <a:ext cx="336" cy="33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928" y="1968"/>
              <a:ext cx="1587" cy="2124"/>
              <a:chOff x="2928" y="1968"/>
              <a:chExt cx="1587" cy="2124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192" y="2354"/>
                <a:ext cx="1323" cy="1738"/>
                <a:chOff x="3192" y="2354"/>
                <a:chExt cx="1323" cy="1738"/>
              </a:xfrm>
            </p:grpSpPr>
            <p:sp>
              <p:nvSpPr>
                <p:cNvPr id="30730" name="Freeform 10"/>
                <p:cNvSpPr>
                  <a:spLocks/>
                </p:cNvSpPr>
                <p:nvPr/>
              </p:nvSpPr>
              <p:spPr bwMode="auto">
                <a:xfrm>
                  <a:off x="3772" y="2932"/>
                  <a:ext cx="308" cy="614"/>
                </a:xfrm>
                <a:custGeom>
                  <a:avLst/>
                  <a:gdLst/>
                  <a:ahLst/>
                  <a:cxnLst>
                    <a:cxn ang="0">
                      <a:pos x="73" y="49"/>
                    </a:cxn>
                    <a:cxn ang="0">
                      <a:pos x="106" y="13"/>
                    </a:cxn>
                    <a:cxn ang="0">
                      <a:pos x="169" y="0"/>
                    </a:cxn>
                    <a:cxn ang="0">
                      <a:pos x="223" y="13"/>
                    </a:cxn>
                    <a:cxn ang="0">
                      <a:pos x="253" y="33"/>
                    </a:cxn>
                    <a:cxn ang="0">
                      <a:pos x="277" y="73"/>
                    </a:cxn>
                    <a:cxn ang="0">
                      <a:pos x="298" y="144"/>
                    </a:cxn>
                    <a:cxn ang="0">
                      <a:pos x="308" y="221"/>
                    </a:cxn>
                    <a:cxn ang="0">
                      <a:pos x="308" y="360"/>
                    </a:cxn>
                    <a:cxn ang="0">
                      <a:pos x="277" y="480"/>
                    </a:cxn>
                    <a:cxn ang="0">
                      <a:pos x="232" y="548"/>
                    </a:cxn>
                    <a:cxn ang="0">
                      <a:pos x="187" y="587"/>
                    </a:cxn>
                    <a:cxn ang="0">
                      <a:pos x="136" y="614"/>
                    </a:cxn>
                    <a:cxn ang="0">
                      <a:pos x="64" y="611"/>
                    </a:cxn>
                    <a:cxn ang="0">
                      <a:pos x="7" y="570"/>
                    </a:cxn>
                    <a:cxn ang="0">
                      <a:pos x="0" y="521"/>
                    </a:cxn>
                    <a:cxn ang="0">
                      <a:pos x="28" y="448"/>
                    </a:cxn>
                    <a:cxn ang="0">
                      <a:pos x="52" y="366"/>
                    </a:cxn>
                    <a:cxn ang="0">
                      <a:pos x="61" y="259"/>
                    </a:cxn>
                    <a:cxn ang="0">
                      <a:pos x="46" y="169"/>
                    </a:cxn>
                    <a:cxn ang="0">
                      <a:pos x="46" y="103"/>
                    </a:cxn>
                    <a:cxn ang="0">
                      <a:pos x="73" y="49"/>
                    </a:cxn>
                  </a:cxnLst>
                  <a:rect l="0" t="0" r="r" b="b"/>
                  <a:pathLst>
                    <a:path w="308" h="614">
                      <a:moveTo>
                        <a:pt x="73" y="49"/>
                      </a:moveTo>
                      <a:lnTo>
                        <a:pt x="106" y="13"/>
                      </a:lnTo>
                      <a:lnTo>
                        <a:pt x="169" y="0"/>
                      </a:lnTo>
                      <a:lnTo>
                        <a:pt x="223" y="13"/>
                      </a:lnTo>
                      <a:lnTo>
                        <a:pt x="253" y="33"/>
                      </a:lnTo>
                      <a:lnTo>
                        <a:pt x="277" y="73"/>
                      </a:lnTo>
                      <a:lnTo>
                        <a:pt x="298" y="144"/>
                      </a:lnTo>
                      <a:lnTo>
                        <a:pt x="308" y="221"/>
                      </a:lnTo>
                      <a:lnTo>
                        <a:pt x="308" y="360"/>
                      </a:lnTo>
                      <a:lnTo>
                        <a:pt x="277" y="480"/>
                      </a:lnTo>
                      <a:lnTo>
                        <a:pt x="232" y="548"/>
                      </a:lnTo>
                      <a:lnTo>
                        <a:pt x="187" y="587"/>
                      </a:lnTo>
                      <a:lnTo>
                        <a:pt x="136" y="614"/>
                      </a:lnTo>
                      <a:lnTo>
                        <a:pt x="64" y="611"/>
                      </a:lnTo>
                      <a:lnTo>
                        <a:pt x="7" y="570"/>
                      </a:lnTo>
                      <a:lnTo>
                        <a:pt x="0" y="521"/>
                      </a:lnTo>
                      <a:lnTo>
                        <a:pt x="28" y="448"/>
                      </a:lnTo>
                      <a:lnTo>
                        <a:pt x="52" y="366"/>
                      </a:lnTo>
                      <a:lnTo>
                        <a:pt x="61" y="259"/>
                      </a:lnTo>
                      <a:lnTo>
                        <a:pt x="46" y="169"/>
                      </a:lnTo>
                      <a:lnTo>
                        <a:pt x="46" y="103"/>
                      </a:lnTo>
                      <a:lnTo>
                        <a:pt x="7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1" name="Freeform 11"/>
                <p:cNvSpPr>
                  <a:spLocks/>
                </p:cNvSpPr>
                <p:nvPr/>
              </p:nvSpPr>
              <p:spPr bwMode="auto">
                <a:xfrm>
                  <a:off x="3891" y="3478"/>
                  <a:ext cx="353" cy="605"/>
                </a:xfrm>
                <a:custGeom>
                  <a:avLst/>
                  <a:gdLst/>
                  <a:ahLst/>
                  <a:cxnLst>
                    <a:cxn ang="0">
                      <a:pos x="117" y="25"/>
                    </a:cxn>
                    <a:cxn ang="0">
                      <a:pos x="75" y="0"/>
                    </a:cxn>
                    <a:cxn ang="0">
                      <a:pos x="21" y="0"/>
                    </a:cxn>
                    <a:cxn ang="0">
                      <a:pos x="0" y="33"/>
                    </a:cxn>
                    <a:cxn ang="0">
                      <a:pos x="9" y="82"/>
                    </a:cxn>
                    <a:cxn ang="0">
                      <a:pos x="57" y="130"/>
                    </a:cxn>
                    <a:cxn ang="0">
                      <a:pos x="156" y="174"/>
                    </a:cxn>
                    <a:cxn ang="0">
                      <a:pos x="270" y="268"/>
                    </a:cxn>
                    <a:cxn ang="0">
                      <a:pos x="288" y="309"/>
                    </a:cxn>
                    <a:cxn ang="0">
                      <a:pos x="279" y="329"/>
                    </a:cxn>
                    <a:cxn ang="0">
                      <a:pos x="192" y="391"/>
                    </a:cxn>
                    <a:cxn ang="0">
                      <a:pos x="90" y="465"/>
                    </a:cxn>
                    <a:cxn ang="0">
                      <a:pos x="66" y="497"/>
                    </a:cxn>
                    <a:cxn ang="0">
                      <a:pos x="66" y="530"/>
                    </a:cxn>
                    <a:cxn ang="0">
                      <a:pos x="144" y="565"/>
                    </a:cxn>
                    <a:cxn ang="0">
                      <a:pos x="264" y="605"/>
                    </a:cxn>
                    <a:cxn ang="0">
                      <a:pos x="306" y="605"/>
                    </a:cxn>
                    <a:cxn ang="0">
                      <a:pos x="353" y="578"/>
                    </a:cxn>
                    <a:cxn ang="0">
                      <a:pos x="353" y="557"/>
                    </a:cxn>
                    <a:cxn ang="0">
                      <a:pos x="318" y="546"/>
                    </a:cxn>
                    <a:cxn ang="0">
                      <a:pos x="165" y="530"/>
                    </a:cxn>
                    <a:cxn ang="0">
                      <a:pos x="108" y="516"/>
                    </a:cxn>
                    <a:cxn ang="0">
                      <a:pos x="102" y="492"/>
                    </a:cxn>
                    <a:cxn ang="0">
                      <a:pos x="201" y="424"/>
                    </a:cxn>
                    <a:cxn ang="0">
                      <a:pos x="309" y="359"/>
                    </a:cxn>
                    <a:cxn ang="0">
                      <a:pos x="333" y="335"/>
                    </a:cxn>
                    <a:cxn ang="0">
                      <a:pos x="342" y="301"/>
                    </a:cxn>
                    <a:cxn ang="0">
                      <a:pos x="333" y="255"/>
                    </a:cxn>
                    <a:cxn ang="0">
                      <a:pos x="300" y="220"/>
                    </a:cxn>
                    <a:cxn ang="0">
                      <a:pos x="192" y="101"/>
                    </a:cxn>
                    <a:cxn ang="0">
                      <a:pos x="117" y="25"/>
                    </a:cxn>
                  </a:cxnLst>
                  <a:rect l="0" t="0" r="r" b="b"/>
                  <a:pathLst>
                    <a:path w="353" h="605">
                      <a:moveTo>
                        <a:pt x="117" y="25"/>
                      </a:moveTo>
                      <a:lnTo>
                        <a:pt x="75" y="0"/>
                      </a:lnTo>
                      <a:lnTo>
                        <a:pt x="21" y="0"/>
                      </a:lnTo>
                      <a:lnTo>
                        <a:pt x="0" y="33"/>
                      </a:lnTo>
                      <a:lnTo>
                        <a:pt x="9" y="82"/>
                      </a:lnTo>
                      <a:lnTo>
                        <a:pt x="57" y="130"/>
                      </a:lnTo>
                      <a:lnTo>
                        <a:pt x="156" y="174"/>
                      </a:lnTo>
                      <a:lnTo>
                        <a:pt x="270" y="268"/>
                      </a:lnTo>
                      <a:lnTo>
                        <a:pt x="288" y="309"/>
                      </a:lnTo>
                      <a:lnTo>
                        <a:pt x="279" y="329"/>
                      </a:lnTo>
                      <a:lnTo>
                        <a:pt x="192" y="391"/>
                      </a:lnTo>
                      <a:lnTo>
                        <a:pt x="90" y="465"/>
                      </a:lnTo>
                      <a:lnTo>
                        <a:pt x="66" y="497"/>
                      </a:lnTo>
                      <a:lnTo>
                        <a:pt x="66" y="530"/>
                      </a:lnTo>
                      <a:lnTo>
                        <a:pt x="144" y="565"/>
                      </a:lnTo>
                      <a:lnTo>
                        <a:pt x="264" y="605"/>
                      </a:lnTo>
                      <a:lnTo>
                        <a:pt x="306" y="605"/>
                      </a:lnTo>
                      <a:lnTo>
                        <a:pt x="353" y="578"/>
                      </a:lnTo>
                      <a:lnTo>
                        <a:pt x="353" y="557"/>
                      </a:lnTo>
                      <a:lnTo>
                        <a:pt x="318" y="546"/>
                      </a:lnTo>
                      <a:lnTo>
                        <a:pt x="165" y="530"/>
                      </a:lnTo>
                      <a:lnTo>
                        <a:pt x="108" y="516"/>
                      </a:lnTo>
                      <a:lnTo>
                        <a:pt x="102" y="492"/>
                      </a:lnTo>
                      <a:lnTo>
                        <a:pt x="201" y="424"/>
                      </a:lnTo>
                      <a:lnTo>
                        <a:pt x="309" y="359"/>
                      </a:lnTo>
                      <a:lnTo>
                        <a:pt x="333" y="335"/>
                      </a:lnTo>
                      <a:lnTo>
                        <a:pt x="342" y="301"/>
                      </a:lnTo>
                      <a:lnTo>
                        <a:pt x="333" y="255"/>
                      </a:lnTo>
                      <a:lnTo>
                        <a:pt x="300" y="220"/>
                      </a:lnTo>
                      <a:lnTo>
                        <a:pt x="192" y="101"/>
                      </a:lnTo>
                      <a:lnTo>
                        <a:pt x="117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2" name="Freeform 12"/>
                <p:cNvSpPr>
                  <a:spLocks/>
                </p:cNvSpPr>
                <p:nvPr/>
              </p:nvSpPr>
              <p:spPr bwMode="auto">
                <a:xfrm>
                  <a:off x="3427" y="3448"/>
                  <a:ext cx="439" cy="644"/>
                </a:xfrm>
                <a:custGeom>
                  <a:avLst/>
                  <a:gdLst/>
                  <a:ahLst/>
                  <a:cxnLst>
                    <a:cxn ang="0">
                      <a:pos x="238" y="87"/>
                    </a:cxn>
                    <a:cxn ang="0">
                      <a:pos x="309" y="32"/>
                    </a:cxn>
                    <a:cxn ang="0">
                      <a:pos x="375" y="0"/>
                    </a:cxn>
                    <a:cxn ang="0">
                      <a:pos x="417" y="5"/>
                    </a:cxn>
                    <a:cxn ang="0">
                      <a:pos x="439" y="32"/>
                    </a:cxn>
                    <a:cxn ang="0">
                      <a:pos x="439" y="62"/>
                    </a:cxn>
                    <a:cxn ang="0">
                      <a:pos x="426" y="95"/>
                    </a:cxn>
                    <a:cxn ang="0">
                      <a:pos x="381" y="114"/>
                    </a:cxn>
                    <a:cxn ang="0">
                      <a:pos x="290" y="160"/>
                    </a:cxn>
                    <a:cxn ang="0">
                      <a:pos x="235" y="217"/>
                    </a:cxn>
                    <a:cxn ang="0">
                      <a:pos x="199" y="285"/>
                    </a:cxn>
                    <a:cxn ang="0">
                      <a:pos x="190" y="325"/>
                    </a:cxn>
                    <a:cxn ang="0">
                      <a:pos x="238" y="375"/>
                    </a:cxn>
                    <a:cxn ang="0">
                      <a:pos x="290" y="446"/>
                    </a:cxn>
                    <a:cxn ang="0">
                      <a:pos x="327" y="511"/>
                    </a:cxn>
                    <a:cxn ang="0">
                      <a:pos x="336" y="552"/>
                    </a:cxn>
                    <a:cxn ang="0">
                      <a:pos x="336" y="576"/>
                    </a:cxn>
                    <a:cxn ang="0">
                      <a:pos x="312" y="592"/>
                    </a:cxn>
                    <a:cxn ang="0">
                      <a:pos x="235" y="595"/>
                    </a:cxn>
                    <a:cxn ang="0">
                      <a:pos x="120" y="619"/>
                    </a:cxn>
                    <a:cxn ang="0">
                      <a:pos x="99" y="641"/>
                    </a:cxn>
                    <a:cxn ang="0">
                      <a:pos x="81" y="644"/>
                    </a:cxn>
                    <a:cxn ang="0">
                      <a:pos x="0" y="619"/>
                    </a:cxn>
                    <a:cxn ang="0">
                      <a:pos x="0" y="595"/>
                    </a:cxn>
                    <a:cxn ang="0">
                      <a:pos x="36" y="576"/>
                    </a:cxn>
                    <a:cxn ang="0">
                      <a:pos x="181" y="552"/>
                    </a:cxn>
                    <a:cxn ang="0">
                      <a:pos x="257" y="560"/>
                    </a:cxn>
                    <a:cxn ang="0">
                      <a:pos x="294" y="560"/>
                    </a:cxn>
                    <a:cxn ang="0">
                      <a:pos x="303" y="546"/>
                    </a:cxn>
                    <a:cxn ang="0">
                      <a:pos x="272" y="486"/>
                    </a:cxn>
                    <a:cxn ang="0">
                      <a:pos x="208" y="408"/>
                    </a:cxn>
                    <a:cxn ang="0">
                      <a:pos x="163" y="351"/>
                    </a:cxn>
                    <a:cxn ang="0">
                      <a:pos x="145" y="317"/>
                    </a:cxn>
                    <a:cxn ang="0">
                      <a:pos x="145" y="268"/>
                    </a:cxn>
                    <a:cxn ang="0">
                      <a:pos x="175" y="187"/>
                    </a:cxn>
                    <a:cxn ang="0">
                      <a:pos x="202" y="136"/>
                    </a:cxn>
                    <a:cxn ang="0">
                      <a:pos x="238" y="87"/>
                    </a:cxn>
                  </a:cxnLst>
                  <a:rect l="0" t="0" r="r" b="b"/>
                  <a:pathLst>
                    <a:path w="439" h="644">
                      <a:moveTo>
                        <a:pt x="238" y="87"/>
                      </a:moveTo>
                      <a:lnTo>
                        <a:pt x="309" y="32"/>
                      </a:lnTo>
                      <a:lnTo>
                        <a:pt x="375" y="0"/>
                      </a:lnTo>
                      <a:lnTo>
                        <a:pt x="417" y="5"/>
                      </a:lnTo>
                      <a:lnTo>
                        <a:pt x="439" y="32"/>
                      </a:lnTo>
                      <a:lnTo>
                        <a:pt x="439" y="62"/>
                      </a:lnTo>
                      <a:lnTo>
                        <a:pt x="426" y="95"/>
                      </a:lnTo>
                      <a:lnTo>
                        <a:pt x="381" y="114"/>
                      </a:lnTo>
                      <a:lnTo>
                        <a:pt x="290" y="160"/>
                      </a:lnTo>
                      <a:lnTo>
                        <a:pt x="235" y="217"/>
                      </a:lnTo>
                      <a:lnTo>
                        <a:pt x="199" y="285"/>
                      </a:lnTo>
                      <a:lnTo>
                        <a:pt x="190" y="325"/>
                      </a:lnTo>
                      <a:lnTo>
                        <a:pt x="238" y="375"/>
                      </a:lnTo>
                      <a:lnTo>
                        <a:pt x="290" y="446"/>
                      </a:lnTo>
                      <a:lnTo>
                        <a:pt x="327" y="511"/>
                      </a:lnTo>
                      <a:lnTo>
                        <a:pt x="336" y="552"/>
                      </a:lnTo>
                      <a:lnTo>
                        <a:pt x="336" y="576"/>
                      </a:lnTo>
                      <a:lnTo>
                        <a:pt x="312" y="592"/>
                      </a:lnTo>
                      <a:lnTo>
                        <a:pt x="235" y="595"/>
                      </a:lnTo>
                      <a:lnTo>
                        <a:pt x="120" y="619"/>
                      </a:lnTo>
                      <a:lnTo>
                        <a:pt x="99" y="641"/>
                      </a:lnTo>
                      <a:lnTo>
                        <a:pt x="81" y="644"/>
                      </a:lnTo>
                      <a:lnTo>
                        <a:pt x="0" y="619"/>
                      </a:lnTo>
                      <a:lnTo>
                        <a:pt x="0" y="595"/>
                      </a:lnTo>
                      <a:lnTo>
                        <a:pt x="36" y="576"/>
                      </a:lnTo>
                      <a:lnTo>
                        <a:pt x="181" y="552"/>
                      </a:lnTo>
                      <a:lnTo>
                        <a:pt x="257" y="560"/>
                      </a:lnTo>
                      <a:lnTo>
                        <a:pt x="294" y="560"/>
                      </a:lnTo>
                      <a:lnTo>
                        <a:pt x="303" y="546"/>
                      </a:lnTo>
                      <a:lnTo>
                        <a:pt x="272" y="486"/>
                      </a:lnTo>
                      <a:lnTo>
                        <a:pt x="208" y="408"/>
                      </a:lnTo>
                      <a:lnTo>
                        <a:pt x="163" y="351"/>
                      </a:lnTo>
                      <a:lnTo>
                        <a:pt x="145" y="317"/>
                      </a:lnTo>
                      <a:lnTo>
                        <a:pt x="145" y="268"/>
                      </a:lnTo>
                      <a:lnTo>
                        <a:pt x="175" y="187"/>
                      </a:lnTo>
                      <a:lnTo>
                        <a:pt x="202" y="136"/>
                      </a:lnTo>
                      <a:lnTo>
                        <a:pt x="238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3" name="Freeform 13"/>
                <p:cNvSpPr>
                  <a:spLocks/>
                </p:cNvSpPr>
                <p:nvPr/>
              </p:nvSpPr>
              <p:spPr bwMode="auto">
                <a:xfrm>
                  <a:off x="3192" y="2933"/>
                  <a:ext cx="593" cy="481"/>
                </a:xfrm>
                <a:custGeom>
                  <a:avLst/>
                  <a:gdLst/>
                  <a:ahLst/>
                  <a:cxnLst>
                    <a:cxn ang="0">
                      <a:pos x="355" y="481"/>
                    </a:cxn>
                    <a:cxn ang="0">
                      <a:pos x="392" y="477"/>
                    </a:cxn>
                    <a:cxn ang="0">
                      <a:pos x="403" y="450"/>
                    </a:cxn>
                    <a:cxn ang="0">
                      <a:pos x="413" y="353"/>
                    </a:cxn>
                    <a:cxn ang="0">
                      <a:pos x="468" y="238"/>
                    </a:cxn>
                    <a:cxn ang="0">
                      <a:pos x="526" y="186"/>
                    </a:cxn>
                    <a:cxn ang="0">
                      <a:pos x="593" y="132"/>
                    </a:cxn>
                    <a:cxn ang="0">
                      <a:pos x="587" y="94"/>
                    </a:cxn>
                    <a:cxn ang="0">
                      <a:pos x="547" y="74"/>
                    </a:cxn>
                    <a:cxn ang="0">
                      <a:pos x="497" y="94"/>
                    </a:cxn>
                    <a:cxn ang="0">
                      <a:pos x="441" y="149"/>
                    </a:cxn>
                    <a:cxn ang="0">
                      <a:pos x="390" y="269"/>
                    </a:cxn>
                    <a:cxn ang="0">
                      <a:pos x="368" y="363"/>
                    </a:cxn>
                    <a:cxn ang="0">
                      <a:pos x="353" y="412"/>
                    </a:cxn>
                    <a:cxn ang="0">
                      <a:pos x="311" y="394"/>
                    </a:cxn>
                    <a:cxn ang="0">
                      <a:pos x="264" y="314"/>
                    </a:cxn>
                    <a:cxn ang="0">
                      <a:pos x="225" y="202"/>
                    </a:cxn>
                    <a:cxn ang="0">
                      <a:pos x="232" y="152"/>
                    </a:cxn>
                    <a:cxn ang="0">
                      <a:pos x="254" y="99"/>
                    </a:cxn>
                    <a:cxn ang="0">
                      <a:pos x="263" y="60"/>
                    </a:cxn>
                    <a:cxn ang="0">
                      <a:pos x="167" y="58"/>
                    </a:cxn>
                    <a:cxn ang="0">
                      <a:pos x="71" y="42"/>
                    </a:cxn>
                    <a:cxn ang="0">
                      <a:pos x="26" y="0"/>
                    </a:cxn>
                    <a:cxn ang="0">
                      <a:pos x="0" y="20"/>
                    </a:cxn>
                    <a:cxn ang="0">
                      <a:pos x="35" y="92"/>
                    </a:cxn>
                    <a:cxn ang="0">
                      <a:pos x="112" y="100"/>
                    </a:cxn>
                    <a:cxn ang="0">
                      <a:pos x="195" y="108"/>
                    </a:cxn>
                    <a:cxn ang="0">
                      <a:pos x="197" y="171"/>
                    </a:cxn>
                    <a:cxn ang="0">
                      <a:pos x="205" y="244"/>
                    </a:cxn>
                    <a:cxn ang="0">
                      <a:pos x="233" y="327"/>
                    </a:cxn>
                    <a:cxn ang="0">
                      <a:pos x="268" y="408"/>
                    </a:cxn>
                    <a:cxn ang="0">
                      <a:pos x="321" y="462"/>
                    </a:cxn>
                    <a:cxn ang="0">
                      <a:pos x="355" y="481"/>
                    </a:cxn>
                  </a:cxnLst>
                  <a:rect l="0" t="0" r="r" b="b"/>
                  <a:pathLst>
                    <a:path w="593" h="481">
                      <a:moveTo>
                        <a:pt x="355" y="481"/>
                      </a:moveTo>
                      <a:lnTo>
                        <a:pt x="392" y="477"/>
                      </a:lnTo>
                      <a:lnTo>
                        <a:pt x="403" y="450"/>
                      </a:lnTo>
                      <a:lnTo>
                        <a:pt x="413" y="353"/>
                      </a:lnTo>
                      <a:lnTo>
                        <a:pt x="468" y="238"/>
                      </a:lnTo>
                      <a:lnTo>
                        <a:pt x="526" y="186"/>
                      </a:lnTo>
                      <a:lnTo>
                        <a:pt x="593" y="132"/>
                      </a:lnTo>
                      <a:lnTo>
                        <a:pt x="587" y="94"/>
                      </a:lnTo>
                      <a:lnTo>
                        <a:pt x="547" y="74"/>
                      </a:lnTo>
                      <a:lnTo>
                        <a:pt x="497" y="94"/>
                      </a:lnTo>
                      <a:lnTo>
                        <a:pt x="441" y="149"/>
                      </a:lnTo>
                      <a:lnTo>
                        <a:pt x="390" y="269"/>
                      </a:lnTo>
                      <a:lnTo>
                        <a:pt x="368" y="363"/>
                      </a:lnTo>
                      <a:lnTo>
                        <a:pt x="353" y="412"/>
                      </a:lnTo>
                      <a:lnTo>
                        <a:pt x="311" y="394"/>
                      </a:lnTo>
                      <a:lnTo>
                        <a:pt x="264" y="314"/>
                      </a:lnTo>
                      <a:lnTo>
                        <a:pt x="225" y="202"/>
                      </a:lnTo>
                      <a:lnTo>
                        <a:pt x="232" y="152"/>
                      </a:lnTo>
                      <a:lnTo>
                        <a:pt x="254" y="99"/>
                      </a:lnTo>
                      <a:lnTo>
                        <a:pt x="263" y="60"/>
                      </a:lnTo>
                      <a:lnTo>
                        <a:pt x="167" y="58"/>
                      </a:lnTo>
                      <a:lnTo>
                        <a:pt x="71" y="42"/>
                      </a:lnTo>
                      <a:lnTo>
                        <a:pt x="26" y="0"/>
                      </a:lnTo>
                      <a:lnTo>
                        <a:pt x="0" y="20"/>
                      </a:lnTo>
                      <a:lnTo>
                        <a:pt x="35" y="92"/>
                      </a:lnTo>
                      <a:lnTo>
                        <a:pt x="112" y="100"/>
                      </a:lnTo>
                      <a:lnTo>
                        <a:pt x="195" y="108"/>
                      </a:lnTo>
                      <a:lnTo>
                        <a:pt x="197" y="171"/>
                      </a:lnTo>
                      <a:lnTo>
                        <a:pt x="205" y="244"/>
                      </a:lnTo>
                      <a:lnTo>
                        <a:pt x="233" y="327"/>
                      </a:lnTo>
                      <a:lnTo>
                        <a:pt x="268" y="408"/>
                      </a:lnTo>
                      <a:lnTo>
                        <a:pt x="321" y="462"/>
                      </a:lnTo>
                      <a:lnTo>
                        <a:pt x="355" y="4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4" name="Freeform 14"/>
                <p:cNvSpPr>
                  <a:spLocks/>
                </p:cNvSpPr>
                <p:nvPr/>
              </p:nvSpPr>
              <p:spPr bwMode="auto">
                <a:xfrm>
                  <a:off x="4078" y="2354"/>
                  <a:ext cx="437" cy="650"/>
                </a:xfrm>
                <a:custGeom>
                  <a:avLst/>
                  <a:gdLst/>
                  <a:ahLst/>
                  <a:cxnLst>
                    <a:cxn ang="0">
                      <a:pos x="0" y="644"/>
                    </a:cxn>
                    <a:cxn ang="0">
                      <a:pos x="0" y="601"/>
                    </a:cxn>
                    <a:cxn ang="0">
                      <a:pos x="27" y="568"/>
                    </a:cxn>
                    <a:cxn ang="0">
                      <a:pos x="145" y="530"/>
                    </a:cxn>
                    <a:cxn ang="0">
                      <a:pos x="292" y="498"/>
                    </a:cxn>
                    <a:cxn ang="0">
                      <a:pos x="376" y="479"/>
                    </a:cxn>
                    <a:cxn ang="0">
                      <a:pos x="386" y="462"/>
                    </a:cxn>
                    <a:cxn ang="0">
                      <a:pos x="346" y="414"/>
                    </a:cxn>
                    <a:cxn ang="0">
                      <a:pos x="267" y="343"/>
                    </a:cxn>
                    <a:cxn ang="0">
                      <a:pos x="186" y="283"/>
                    </a:cxn>
                    <a:cxn ang="0">
                      <a:pos x="121" y="250"/>
                    </a:cxn>
                    <a:cxn ang="0">
                      <a:pos x="85" y="217"/>
                    </a:cxn>
                    <a:cxn ang="0">
                      <a:pos x="82" y="193"/>
                    </a:cxn>
                    <a:cxn ang="0">
                      <a:pos x="103" y="171"/>
                    </a:cxn>
                    <a:cxn ang="0">
                      <a:pos x="154" y="160"/>
                    </a:cxn>
                    <a:cxn ang="0">
                      <a:pos x="219" y="119"/>
                    </a:cxn>
                    <a:cxn ang="0">
                      <a:pos x="228" y="79"/>
                    </a:cxn>
                    <a:cxn ang="0">
                      <a:pos x="228" y="22"/>
                    </a:cxn>
                    <a:cxn ang="0">
                      <a:pos x="222" y="0"/>
                    </a:cxn>
                    <a:cxn ang="0">
                      <a:pos x="246" y="5"/>
                    </a:cxn>
                    <a:cxn ang="0">
                      <a:pos x="280" y="54"/>
                    </a:cxn>
                    <a:cxn ang="0">
                      <a:pos x="292" y="106"/>
                    </a:cxn>
                    <a:cxn ang="0">
                      <a:pos x="255" y="144"/>
                    </a:cxn>
                    <a:cxn ang="0">
                      <a:pos x="222" y="155"/>
                    </a:cxn>
                    <a:cxn ang="0">
                      <a:pos x="158" y="185"/>
                    </a:cxn>
                    <a:cxn ang="0">
                      <a:pos x="145" y="201"/>
                    </a:cxn>
                    <a:cxn ang="0">
                      <a:pos x="154" y="217"/>
                    </a:cxn>
                    <a:cxn ang="0">
                      <a:pos x="213" y="262"/>
                    </a:cxn>
                    <a:cxn ang="0">
                      <a:pos x="274" y="286"/>
                    </a:cxn>
                    <a:cxn ang="0">
                      <a:pos x="355" y="348"/>
                    </a:cxn>
                    <a:cxn ang="0">
                      <a:pos x="410" y="422"/>
                    </a:cxn>
                    <a:cxn ang="0">
                      <a:pos x="437" y="479"/>
                    </a:cxn>
                    <a:cxn ang="0">
                      <a:pos x="428" y="498"/>
                    </a:cxn>
                    <a:cxn ang="0">
                      <a:pos x="410" y="511"/>
                    </a:cxn>
                    <a:cxn ang="0">
                      <a:pos x="340" y="536"/>
                    </a:cxn>
                    <a:cxn ang="0">
                      <a:pos x="201" y="577"/>
                    </a:cxn>
                    <a:cxn ang="0">
                      <a:pos x="112" y="612"/>
                    </a:cxn>
                    <a:cxn ang="0">
                      <a:pos x="55" y="642"/>
                    </a:cxn>
                    <a:cxn ang="0">
                      <a:pos x="18" y="650"/>
                    </a:cxn>
                    <a:cxn ang="0">
                      <a:pos x="0" y="644"/>
                    </a:cxn>
                  </a:cxnLst>
                  <a:rect l="0" t="0" r="r" b="b"/>
                  <a:pathLst>
                    <a:path w="437" h="650">
                      <a:moveTo>
                        <a:pt x="0" y="644"/>
                      </a:moveTo>
                      <a:lnTo>
                        <a:pt x="0" y="601"/>
                      </a:lnTo>
                      <a:lnTo>
                        <a:pt x="27" y="568"/>
                      </a:lnTo>
                      <a:lnTo>
                        <a:pt x="145" y="530"/>
                      </a:lnTo>
                      <a:lnTo>
                        <a:pt x="292" y="498"/>
                      </a:lnTo>
                      <a:lnTo>
                        <a:pt x="376" y="479"/>
                      </a:lnTo>
                      <a:lnTo>
                        <a:pt x="386" y="462"/>
                      </a:lnTo>
                      <a:lnTo>
                        <a:pt x="346" y="414"/>
                      </a:lnTo>
                      <a:lnTo>
                        <a:pt x="267" y="343"/>
                      </a:lnTo>
                      <a:lnTo>
                        <a:pt x="186" y="283"/>
                      </a:lnTo>
                      <a:lnTo>
                        <a:pt x="121" y="250"/>
                      </a:lnTo>
                      <a:lnTo>
                        <a:pt x="85" y="217"/>
                      </a:lnTo>
                      <a:lnTo>
                        <a:pt x="82" y="193"/>
                      </a:lnTo>
                      <a:lnTo>
                        <a:pt x="103" y="171"/>
                      </a:lnTo>
                      <a:lnTo>
                        <a:pt x="154" y="160"/>
                      </a:lnTo>
                      <a:lnTo>
                        <a:pt x="219" y="119"/>
                      </a:lnTo>
                      <a:lnTo>
                        <a:pt x="228" y="79"/>
                      </a:lnTo>
                      <a:lnTo>
                        <a:pt x="228" y="22"/>
                      </a:lnTo>
                      <a:lnTo>
                        <a:pt x="222" y="0"/>
                      </a:lnTo>
                      <a:lnTo>
                        <a:pt x="246" y="5"/>
                      </a:lnTo>
                      <a:lnTo>
                        <a:pt x="280" y="54"/>
                      </a:lnTo>
                      <a:lnTo>
                        <a:pt x="292" y="106"/>
                      </a:lnTo>
                      <a:lnTo>
                        <a:pt x="255" y="144"/>
                      </a:lnTo>
                      <a:lnTo>
                        <a:pt x="222" y="155"/>
                      </a:lnTo>
                      <a:lnTo>
                        <a:pt x="158" y="185"/>
                      </a:lnTo>
                      <a:lnTo>
                        <a:pt x="145" y="201"/>
                      </a:lnTo>
                      <a:lnTo>
                        <a:pt x="154" y="217"/>
                      </a:lnTo>
                      <a:lnTo>
                        <a:pt x="213" y="262"/>
                      </a:lnTo>
                      <a:lnTo>
                        <a:pt x="274" y="286"/>
                      </a:lnTo>
                      <a:lnTo>
                        <a:pt x="355" y="348"/>
                      </a:lnTo>
                      <a:lnTo>
                        <a:pt x="410" y="422"/>
                      </a:lnTo>
                      <a:lnTo>
                        <a:pt x="437" y="479"/>
                      </a:lnTo>
                      <a:lnTo>
                        <a:pt x="428" y="498"/>
                      </a:lnTo>
                      <a:lnTo>
                        <a:pt x="410" y="511"/>
                      </a:lnTo>
                      <a:lnTo>
                        <a:pt x="340" y="536"/>
                      </a:lnTo>
                      <a:lnTo>
                        <a:pt x="201" y="577"/>
                      </a:lnTo>
                      <a:lnTo>
                        <a:pt x="112" y="612"/>
                      </a:lnTo>
                      <a:lnTo>
                        <a:pt x="55" y="642"/>
                      </a:lnTo>
                      <a:lnTo>
                        <a:pt x="18" y="650"/>
                      </a:lnTo>
                      <a:lnTo>
                        <a:pt x="0" y="6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35" name="Freeform 15"/>
                <p:cNvSpPr>
                  <a:spLocks/>
                </p:cNvSpPr>
                <p:nvPr/>
              </p:nvSpPr>
              <p:spPr bwMode="auto">
                <a:xfrm>
                  <a:off x="3649" y="2451"/>
                  <a:ext cx="341" cy="463"/>
                </a:xfrm>
                <a:custGeom>
                  <a:avLst/>
                  <a:gdLst/>
                  <a:ahLst/>
                  <a:cxnLst>
                    <a:cxn ang="0">
                      <a:pos x="70" y="376"/>
                    </a:cxn>
                    <a:cxn ang="0">
                      <a:pos x="109" y="417"/>
                    </a:cxn>
                    <a:cxn ang="0">
                      <a:pos x="173" y="455"/>
                    </a:cxn>
                    <a:cxn ang="0">
                      <a:pos x="227" y="463"/>
                    </a:cxn>
                    <a:cxn ang="0">
                      <a:pos x="268" y="455"/>
                    </a:cxn>
                    <a:cxn ang="0">
                      <a:pos x="317" y="423"/>
                    </a:cxn>
                    <a:cxn ang="0">
                      <a:pos x="335" y="357"/>
                    </a:cxn>
                    <a:cxn ang="0">
                      <a:pos x="341" y="308"/>
                    </a:cxn>
                    <a:cxn ang="0">
                      <a:pos x="326" y="262"/>
                    </a:cxn>
                    <a:cxn ang="0">
                      <a:pos x="298" y="205"/>
                    </a:cxn>
                    <a:cxn ang="0">
                      <a:pos x="272" y="155"/>
                    </a:cxn>
                    <a:cxn ang="0">
                      <a:pos x="268" y="144"/>
                    </a:cxn>
                    <a:cxn ang="0">
                      <a:pos x="280" y="87"/>
                    </a:cxn>
                    <a:cxn ang="0">
                      <a:pos x="317" y="30"/>
                    </a:cxn>
                    <a:cxn ang="0">
                      <a:pos x="323" y="13"/>
                    </a:cxn>
                    <a:cxn ang="0">
                      <a:pos x="304" y="0"/>
                    </a:cxn>
                    <a:cxn ang="0">
                      <a:pos x="280" y="0"/>
                    </a:cxn>
                    <a:cxn ang="0">
                      <a:pos x="254" y="74"/>
                    </a:cxn>
                    <a:cxn ang="0">
                      <a:pos x="242" y="122"/>
                    </a:cxn>
                    <a:cxn ang="0">
                      <a:pos x="209" y="90"/>
                    </a:cxn>
                    <a:cxn ang="0">
                      <a:pos x="181" y="65"/>
                    </a:cxn>
                    <a:cxn ang="0">
                      <a:pos x="124" y="46"/>
                    </a:cxn>
                    <a:cxn ang="0">
                      <a:pos x="82" y="46"/>
                    </a:cxn>
                    <a:cxn ang="0">
                      <a:pos x="18" y="74"/>
                    </a:cxn>
                    <a:cxn ang="0">
                      <a:pos x="0" y="152"/>
                    </a:cxn>
                    <a:cxn ang="0">
                      <a:pos x="15" y="254"/>
                    </a:cxn>
                    <a:cxn ang="0">
                      <a:pos x="43" y="349"/>
                    </a:cxn>
                    <a:cxn ang="0">
                      <a:pos x="70" y="376"/>
                    </a:cxn>
                  </a:cxnLst>
                  <a:rect l="0" t="0" r="r" b="b"/>
                  <a:pathLst>
                    <a:path w="341" h="463">
                      <a:moveTo>
                        <a:pt x="70" y="376"/>
                      </a:moveTo>
                      <a:lnTo>
                        <a:pt x="109" y="417"/>
                      </a:lnTo>
                      <a:lnTo>
                        <a:pt x="173" y="455"/>
                      </a:lnTo>
                      <a:lnTo>
                        <a:pt x="227" y="463"/>
                      </a:lnTo>
                      <a:lnTo>
                        <a:pt x="268" y="455"/>
                      </a:lnTo>
                      <a:lnTo>
                        <a:pt x="317" y="423"/>
                      </a:lnTo>
                      <a:lnTo>
                        <a:pt x="335" y="357"/>
                      </a:lnTo>
                      <a:lnTo>
                        <a:pt x="341" y="308"/>
                      </a:lnTo>
                      <a:lnTo>
                        <a:pt x="326" y="262"/>
                      </a:lnTo>
                      <a:lnTo>
                        <a:pt x="298" y="205"/>
                      </a:lnTo>
                      <a:lnTo>
                        <a:pt x="272" y="155"/>
                      </a:lnTo>
                      <a:lnTo>
                        <a:pt x="268" y="144"/>
                      </a:lnTo>
                      <a:lnTo>
                        <a:pt x="280" y="87"/>
                      </a:lnTo>
                      <a:lnTo>
                        <a:pt x="317" y="30"/>
                      </a:lnTo>
                      <a:lnTo>
                        <a:pt x="323" y="13"/>
                      </a:lnTo>
                      <a:lnTo>
                        <a:pt x="304" y="0"/>
                      </a:lnTo>
                      <a:lnTo>
                        <a:pt x="280" y="0"/>
                      </a:lnTo>
                      <a:lnTo>
                        <a:pt x="254" y="74"/>
                      </a:lnTo>
                      <a:lnTo>
                        <a:pt x="242" y="122"/>
                      </a:lnTo>
                      <a:lnTo>
                        <a:pt x="209" y="90"/>
                      </a:lnTo>
                      <a:lnTo>
                        <a:pt x="181" y="65"/>
                      </a:lnTo>
                      <a:lnTo>
                        <a:pt x="124" y="46"/>
                      </a:lnTo>
                      <a:lnTo>
                        <a:pt x="82" y="46"/>
                      </a:lnTo>
                      <a:lnTo>
                        <a:pt x="18" y="74"/>
                      </a:lnTo>
                      <a:lnTo>
                        <a:pt x="0" y="152"/>
                      </a:lnTo>
                      <a:lnTo>
                        <a:pt x="15" y="254"/>
                      </a:lnTo>
                      <a:lnTo>
                        <a:pt x="43" y="349"/>
                      </a:lnTo>
                      <a:lnTo>
                        <a:pt x="70" y="3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736" name="Rectangle 16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36" cy="336"/>
              </a:xfrm>
              <a:prstGeom prst="rect">
                <a:avLst/>
              </a:prstGeom>
              <a:solidFill>
                <a:srgbClr val="000099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7" name="Oval 17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336" cy="336"/>
              </a:xfrm>
              <a:prstGeom prst="ellips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5257800" cy="7620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Numbered Lists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6096000" cy="48768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&lt;OL&gt;……&lt;/OL&gt;</a:t>
            </a:r>
          </a:p>
          <a:p>
            <a:r>
              <a:rPr lang="en-US"/>
              <a:t>Attributes</a:t>
            </a:r>
          </a:p>
          <a:p>
            <a:pPr lvl="1"/>
            <a:r>
              <a:rPr lang="en-US" sz="2400" b="1" i="1">
                <a:solidFill>
                  <a:srgbClr val="008000"/>
                </a:solidFill>
              </a:rPr>
              <a:t>START Attribute</a:t>
            </a:r>
            <a:endParaRPr lang="en-US" sz="2400" b="1"/>
          </a:p>
          <a:p>
            <a:pPr lvl="2" algn="just">
              <a:buFont typeface="Monotype Sorts" pitchFamily="2" charset="2"/>
              <a:buNone/>
            </a:pPr>
            <a:r>
              <a:rPr kumimoji="0" lang="en-US" b="1">
                <a:solidFill>
                  <a:srgbClr val="000099"/>
                </a:solidFill>
              </a:rPr>
              <a:t>&lt;OL</a:t>
            </a:r>
            <a:r>
              <a:rPr kumimoji="0" lang="en-US" sz="1800" b="1"/>
              <a:t> </a:t>
            </a:r>
          </a:p>
          <a:p>
            <a:pPr>
              <a:buFont typeface="Monotype Sorts" pitchFamily="2" charset="2"/>
              <a:buNone/>
            </a:pPr>
            <a:r>
              <a:rPr kumimoji="0" lang="en-US" sz="2400" b="1">
                <a:solidFill>
                  <a:schemeClr val="tx1"/>
                </a:solidFill>
              </a:rPr>
              <a:t>  			</a:t>
            </a:r>
            <a:r>
              <a:rPr kumimoji="0" lang="en-US" sz="2400" b="1">
                <a:solidFill>
                  <a:srgbClr val="FF0000"/>
                </a:solidFill>
              </a:rPr>
              <a:t>START="</a:t>
            </a:r>
            <a:r>
              <a:rPr kumimoji="0" lang="en-US" sz="2400" b="1">
                <a:solidFill>
                  <a:srgbClr val="000099"/>
                </a:solidFill>
              </a:rPr>
              <a:t>value</a:t>
            </a:r>
            <a:r>
              <a:rPr kumimoji="0" lang="en-US" sz="2400" b="1">
                <a:solidFill>
                  <a:srgbClr val="FF0000"/>
                </a:solidFill>
              </a:rPr>
              <a:t>"</a:t>
            </a:r>
            <a:r>
              <a:rPr kumimoji="0" lang="en-US" sz="2400" b="1">
                <a:solidFill>
                  <a:schemeClr val="tx1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kumimoji="0" lang="en-US" sz="2400" b="1">
                <a:solidFill>
                  <a:schemeClr val="tx1"/>
                </a:solidFill>
              </a:rPr>
              <a:t>		</a:t>
            </a:r>
            <a:r>
              <a:rPr kumimoji="0" lang="en-US" sz="2400" b="1">
                <a:solidFill>
                  <a:srgbClr val="000099"/>
                </a:solidFill>
              </a:rPr>
              <a:t>&lt;/OL&gt;</a:t>
            </a:r>
            <a:endParaRPr lang="en-US" sz="2400" b="1"/>
          </a:p>
          <a:p>
            <a:pPr lvl="1"/>
            <a:r>
              <a:rPr lang="en-US" sz="2400" b="1" i="1">
                <a:solidFill>
                  <a:srgbClr val="008000"/>
                </a:solidFill>
              </a:rPr>
              <a:t>Type Attribute</a:t>
            </a:r>
            <a:endParaRPr lang="en-US" sz="2400" b="1"/>
          </a:p>
          <a:p>
            <a:pPr lvl="2">
              <a:buFont typeface="Monotype Sorts" pitchFamily="2" charset="2"/>
              <a:buNone/>
            </a:pPr>
            <a:r>
              <a:rPr lang="en-US" b="1">
                <a:solidFill>
                  <a:srgbClr val="000099"/>
                </a:solidFill>
              </a:rPr>
              <a:t>&lt;OL&gt;</a:t>
            </a:r>
            <a:endParaRPr lang="en-US" b="1"/>
          </a:p>
          <a:p>
            <a:pPr algn="just">
              <a:buFont typeface="Monotype Sorts" pitchFamily="2" charset="2"/>
              <a:buNone/>
            </a:pPr>
            <a:r>
              <a:rPr kumimoji="0" lang="en-US" sz="2400" b="1">
                <a:solidFill>
                  <a:schemeClr val="tx1"/>
                </a:solidFill>
              </a:rPr>
              <a:t>			</a:t>
            </a:r>
            <a:r>
              <a:rPr kumimoji="0" lang="en-US" sz="2400" b="1">
                <a:solidFill>
                  <a:srgbClr val="FF0000"/>
                </a:solidFill>
              </a:rPr>
              <a:t>TYPE="</a:t>
            </a:r>
            <a:r>
              <a:rPr kumimoji="0" lang="en-US" sz="2400" b="1">
                <a:solidFill>
                  <a:srgbClr val="008000"/>
                </a:solidFill>
              </a:rPr>
              <a:t>A</a:t>
            </a:r>
            <a:r>
              <a:rPr kumimoji="0" lang="en-US" sz="2400" b="1">
                <a:solidFill>
                  <a:srgbClr val="000099"/>
                </a:solidFill>
              </a:rPr>
              <a:t>"|"</a:t>
            </a:r>
            <a:r>
              <a:rPr kumimoji="0" lang="en-US" sz="2400" b="1">
                <a:solidFill>
                  <a:srgbClr val="FF0000"/>
                </a:solidFill>
              </a:rPr>
              <a:t>a</a:t>
            </a:r>
            <a:r>
              <a:rPr kumimoji="0" lang="en-US" sz="2400" b="1">
                <a:solidFill>
                  <a:srgbClr val="000099"/>
                </a:solidFill>
              </a:rPr>
              <a:t>"|"</a:t>
            </a:r>
            <a:r>
              <a:rPr kumimoji="0" lang="en-US" sz="2400" b="1"/>
              <a:t>I</a:t>
            </a:r>
            <a:r>
              <a:rPr kumimoji="0" lang="en-US" sz="2400" b="1">
                <a:solidFill>
                  <a:srgbClr val="000099"/>
                </a:solidFill>
              </a:rPr>
              <a:t>"|"</a:t>
            </a:r>
            <a:r>
              <a:rPr kumimoji="0" lang="en-US" sz="2400" b="1">
                <a:solidFill>
                  <a:srgbClr val="990033"/>
                </a:solidFill>
              </a:rPr>
              <a:t>i</a:t>
            </a:r>
            <a:r>
              <a:rPr kumimoji="0" lang="en-US" sz="2400" b="1">
                <a:solidFill>
                  <a:srgbClr val="000099"/>
                </a:solidFill>
              </a:rPr>
              <a:t>"|"</a:t>
            </a:r>
            <a:r>
              <a:rPr kumimoji="0" lang="en-US" sz="2400" b="1">
                <a:solidFill>
                  <a:srgbClr val="777777"/>
                </a:solidFill>
              </a:rPr>
              <a:t>1</a:t>
            </a:r>
            <a:r>
              <a:rPr kumimoji="0" lang="en-US" sz="2400" b="1">
                <a:solidFill>
                  <a:srgbClr val="FF0000"/>
                </a:solidFill>
              </a:rPr>
              <a:t>"</a:t>
            </a:r>
            <a:endParaRPr kumimoji="0" lang="en-US" sz="2400" b="1">
              <a:solidFill>
                <a:schemeClr val="tx1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kumimoji="0" lang="en-US" sz="2400" b="1">
                <a:solidFill>
                  <a:schemeClr val="tx1"/>
                </a:solidFill>
              </a:rPr>
              <a:t>   		</a:t>
            </a:r>
            <a:r>
              <a:rPr kumimoji="0" lang="en-US" sz="2400" b="1">
                <a:solidFill>
                  <a:srgbClr val="000099"/>
                </a:solidFill>
              </a:rPr>
              <a:t>&lt;/OL&gt;</a:t>
            </a:r>
            <a:endParaRPr kumimoji="0" lang="en-US" sz="2400" b="1">
              <a:solidFill>
                <a:schemeClr val="tx1"/>
              </a:solidFill>
            </a:endParaRPr>
          </a:p>
          <a:p>
            <a:pPr lvl="4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4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</a:t>
            </a:r>
          </a:p>
        </p:txBody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447800"/>
            <a:ext cx="8408988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sz="2600" dirty="0"/>
              <a:t>HTML stands for  </a:t>
            </a:r>
            <a:r>
              <a:rPr lang="en-US" sz="2600" b="1" dirty="0">
                <a:solidFill>
                  <a:schemeClr val="accent2"/>
                </a:solidFill>
                <a:latin typeface="Courier New" pitchFamily="49" charset="0"/>
              </a:rPr>
              <a:t>“</a:t>
            </a:r>
            <a:r>
              <a:rPr lang="en-US" sz="2600" b="1" u="sng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sz="2600" b="1" dirty="0">
                <a:solidFill>
                  <a:schemeClr val="accent2"/>
                </a:solidFill>
                <a:latin typeface="Courier New" pitchFamily="49" charset="0"/>
              </a:rPr>
              <a:t>yper </a:t>
            </a:r>
            <a:r>
              <a:rPr lang="en-US" sz="2600" b="1" u="sng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sz="2600" b="1" dirty="0">
                <a:solidFill>
                  <a:schemeClr val="accent2"/>
                </a:solidFill>
                <a:latin typeface="Courier New" pitchFamily="49" charset="0"/>
              </a:rPr>
              <a:t>ext </a:t>
            </a:r>
            <a:r>
              <a:rPr lang="en-US" sz="2600" b="1" u="sng" dirty="0">
                <a:solidFill>
                  <a:schemeClr val="accent2"/>
                </a:solidFill>
                <a:latin typeface="Courier New" pitchFamily="49" charset="0"/>
              </a:rPr>
              <a:t>M</a:t>
            </a:r>
            <a:r>
              <a:rPr lang="en-US" sz="2600" b="1" dirty="0">
                <a:solidFill>
                  <a:schemeClr val="accent2"/>
                </a:solidFill>
                <a:latin typeface="Courier New" pitchFamily="49" charset="0"/>
              </a:rPr>
              <a:t>ark up </a:t>
            </a:r>
            <a:r>
              <a:rPr lang="en-US" sz="2600" b="1" u="sng" dirty="0">
                <a:solidFill>
                  <a:schemeClr val="accent2"/>
                </a:solidFill>
                <a:latin typeface="Courier New" pitchFamily="49" charset="0"/>
              </a:rPr>
              <a:t>L</a:t>
            </a:r>
            <a:r>
              <a:rPr lang="en-US" sz="2600" b="1" dirty="0">
                <a:solidFill>
                  <a:schemeClr val="accent2"/>
                </a:solidFill>
                <a:latin typeface="Courier New" pitchFamily="49" charset="0"/>
              </a:rPr>
              <a:t>anguage”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sz="2600" dirty="0"/>
              <a:t>It was developed by Tim </a:t>
            </a:r>
            <a:r>
              <a:rPr lang="en-US" sz="2600" dirty="0" err="1"/>
              <a:t>Berners</a:t>
            </a:r>
            <a:r>
              <a:rPr lang="en-US" sz="2600" dirty="0"/>
              <a:t> Lee in 1990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3657600" cy="9144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Tables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6172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858000" y="2895600"/>
            <a:ext cx="1676400" cy="147161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>
                <a:solidFill>
                  <a:srgbClr val="FF0000"/>
                </a:solidFill>
              </a:rPr>
              <a:t>Information on the page is grouped into tables</a:t>
            </a:r>
            <a:r>
              <a:rPr lang="en-US">
                <a:solidFill>
                  <a:srgbClr val="FF0000"/>
                </a:solidFill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3276600" cy="7620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Table Tags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86200" cy="51816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</a:pPr>
            <a:r>
              <a:rPr kumimoji="0" lang="en-US" sz="1800" b="1" i="1"/>
              <a:t>Table Tag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50000"/>
            </a:pPr>
            <a:r>
              <a:rPr kumimoji="0" lang="en-US" sz="1800" b="1"/>
              <a:t>&lt;TABLE&gt;…..&lt;/TABLE&gt;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kumimoji="0" lang="en-US" sz="1800" b="1" i="1"/>
              <a:t>Attributes</a:t>
            </a:r>
            <a:endParaRPr kumimoji="0" lang="en-US" sz="1800" b="1"/>
          </a:p>
          <a:p>
            <a:pPr lvl="1">
              <a:lnSpc>
                <a:spcPct val="90000"/>
              </a:lnSpc>
              <a:buClr>
                <a:schemeClr val="bg2"/>
              </a:buClr>
              <a:buSzPct val="50000"/>
            </a:pPr>
            <a:r>
              <a:rPr kumimoji="0" lang="en-US" sz="1600" b="1"/>
              <a:t>Align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50000"/>
            </a:pPr>
            <a:r>
              <a:rPr kumimoji="0" lang="en-US" sz="1600" b="1"/>
              <a:t>Border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50000"/>
            </a:pPr>
            <a:r>
              <a:rPr kumimoji="0" lang="en-US" sz="1600" b="1"/>
              <a:t>Cell Padding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SzPct val="50000"/>
            </a:pPr>
            <a:r>
              <a:rPr kumimoji="0" lang="en-US" sz="1600" b="1"/>
              <a:t>Cell spacing</a:t>
            </a:r>
            <a:endParaRPr kumimoji="0" lang="en-US" sz="1800" b="1"/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kumimoji="0" lang="en-US" sz="1800" b="1" i="1"/>
              <a:t>Syntax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GB" sz="1800">
                <a:latin typeface="Courier New" pitchFamily="49" charset="0"/>
              </a:rPr>
              <a:t>	</a:t>
            </a:r>
            <a:r>
              <a:rPr lang="en-GB" sz="1800" b="1">
                <a:latin typeface="Courier New" pitchFamily="49" charset="0"/>
              </a:rPr>
              <a:t>&lt;TABLE ALIGN=”…”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GB" sz="1800" b="1">
                <a:latin typeface="Courier New" pitchFamily="49" charset="0"/>
              </a:rPr>
              <a:t>  		  BORDER=”...”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GB" sz="1800" b="1">
                <a:latin typeface="Courier New" pitchFamily="49" charset="0"/>
              </a:rPr>
              <a:t>  		  CELL PADDING=”..”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GB" sz="1800" b="1">
                <a:latin typeface="Courier New" pitchFamily="49" charset="0"/>
              </a:rPr>
              <a:t>  		  CELL SPACING =“..”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kumimoji="0" lang="en-GB" sz="1800" b="1">
                <a:latin typeface="Courier New" pitchFamily="49" charset="0"/>
              </a:rPr>
              <a:t>  		  WIDTH=”..” &gt;</a:t>
            </a:r>
            <a:endParaRPr kumimoji="0" lang="en-US" sz="1800" b="1"/>
          </a:p>
          <a:p>
            <a:pPr lvl="1">
              <a:lnSpc>
                <a:spcPct val="9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0" lang="en-US" sz="1800" b="1"/>
              <a:t> 		…………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0" lang="en-US" sz="1800" b="1"/>
              <a:t>		……..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0" lang="en-US" sz="1800" b="1"/>
              <a:t>&lt;/TABLE&gt;</a:t>
            </a:r>
            <a:endParaRPr kumimoji="0" lang="en-US" sz="2000" b="1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724400" y="1752600"/>
            <a:ext cx="40386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n"/>
            </a:pPr>
            <a:endParaRPr kumimoji="0" lang="en-US" sz="1800" b="1" i="1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n"/>
            </a:pPr>
            <a:r>
              <a:rPr kumimoji="0" lang="en-US" sz="1800" b="1" i="1"/>
              <a:t>TR Tag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u"/>
            </a:pPr>
            <a:r>
              <a:rPr kumimoji="0" lang="en-US" sz="1800" b="1"/>
              <a:t>&lt;TR&gt;…..&lt;/TR&gt;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n"/>
            </a:pPr>
            <a:r>
              <a:rPr kumimoji="0" lang="en-US" sz="1800" b="1" i="1"/>
              <a:t>Attributes</a:t>
            </a:r>
            <a:endParaRPr kumimoji="0" lang="en-US" sz="1800" b="1"/>
          </a:p>
          <a:p>
            <a:pPr marL="742950" lvl="1" indent="-28575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u"/>
            </a:pPr>
            <a:r>
              <a:rPr kumimoji="0" lang="en-US" sz="1800" b="1"/>
              <a:t>BGColor</a:t>
            </a:r>
          </a:p>
          <a:p>
            <a:pPr marL="742950" lvl="1" indent="-285750" eaLnBrk="0" hangingPunct="0">
              <a:lnSpc>
                <a:spcPct val="30000"/>
              </a:lnSpc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u"/>
            </a:pPr>
            <a:endParaRPr kumimoji="0" lang="en-US" sz="1800" b="1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n"/>
            </a:pPr>
            <a:r>
              <a:rPr kumimoji="0" lang="en-US" sz="1800" b="1" i="1"/>
              <a:t>Syntax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GB" sz="1800">
                <a:latin typeface="Courier New" pitchFamily="49" charset="0"/>
              </a:rPr>
              <a:t>		</a:t>
            </a:r>
            <a:r>
              <a:rPr kumimoji="0" lang="en-US" sz="2000" b="1">
                <a:latin typeface="Courier New" pitchFamily="49" charset="0"/>
              </a:rPr>
              <a:t>&lt;TABLE&gt;</a:t>
            </a:r>
          </a:p>
          <a:p>
            <a:pPr marL="1143000" lvl="2" indent="-228600" algn="just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0" lang="en-US" sz="2000" b="1">
                <a:latin typeface="Courier New" pitchFamily="49" charset="0"/>
              </a:rPr>
              <a:t>	&lt;TR BGColor=”… “&gt;</a:t>
            </a:r>
          </a:p>
          <a:p>
            <a:pPr marL="1143000" lvl="2" indent="-228600" algn="just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0" lang="en-US" sz="2000" b="1">
                <a:latin typeface="Courier New" pitchFamily="49" charset="0"/>
              </a:rPr>
              <a:t>		</a:t>
            </a:r>
            <a:r>
              <a:rPr kumimoji="0" lang="en-US" b="1">
                <a:latin typeface="Courier New" pitchFamily="49" charset="0"/>
              </a:rPr>
              <a:t>…….</a:t>
            </a:r>
          </a:p>
          <a:p>
            <a:pPr marL="1143000" lvl="2" indent="-228600" algn="just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0" lang="en-US" sz="2000" b="1">
                <a:latin typeface="Courier New" pitchFamily="49" charset="0"/>
              </a:rPr>
              <a:t>	&lt;/TR&gt;</a:t>
            </a:r>
          </a:p>
          <a:p>
            <a:pPr marL="1143000" lvl="2" indent="-228600" algn="just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0" lang="en-US" sz="2000" b="1">
                <a:latin typeface="Courier New" pitchFamily="49" charset="0"/>
              </a:rPr>
              <a:t>&lt;/TABLE&gt;</a:t>
            </a:r>
            <a:endParaRPr kumimoji="0" lang="en-US">
              <a:latin typeface="Courier New" pitchFamily="49" charset="0"/>
            </a:endParaRPr>
          </a:p>
          <a:p>
            <a:pPr marL="1143000" lvl="2" indent="-228600" algn="just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</a:pPr>
            <a:endParaRPr kumimoji="0" lang="en-US" sz="1400" b="1"/>
          </a:p>
          <a:p>
            <a:pPr marL="742950" lvl="1" indent="-28575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kumimoji="0" lang="en-US" sz="1800" b="1"/>
              <a:t> 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762000"/>
          </a:xfrm>
        </p:spPr>
        <p:txBody>
          <a:bodyPr/>
          <a:lstStyle/>
          <a:p>
            <a:r>
              <a:rPr lang="en-US" b="0">
                <a:latin typeface="HandelGothic BT" pitchFamily="82" charset="0"/>
              </a:rPr>
              <a:t>Attributes of the Table tags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72440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lang="en-US" sz="1800" dirty="0"/>
              <a:t>  </a:t>
            </a:r>
            <a:r>
              <a:rPr lang="en-US" sz="1800" b="1" i="1" dirty="0"/>
              <a:t>TD Tag</a:t>
            </a:r>
            <a:endParaRPr lang="en-US" sz="1800" b="1" dirty="0"/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Char char="u"/>
            </a:pPr>
            <a:r>
              <a:rPr lang="en-US" sz="1800" b="1" dirty="0"/>
              <a:t> &lt;TD&gt; ……&lt;/TD&gt;</a:t>
            </a:r>
          </a:p>
          <a:p>
            <a:pPr eaLnBrk="0" hangingPunct="0">
              <a:spcBef>
                <a:spcPct val="50000"/>
              </a:spcBef>
              <a:buSzPct val="50000"/>
              <a:buFont typeface="Monotype Sorts" pitchFamily="2" charset="2"/>
              <a:buChar char="n"/>
            </a:pPr>
            <a:r>
              <a:rPr lang="en-US" sz="1800" b="1" i="1" dirty="0"/>
              <a:t>  Attributes</a:t>
            </a:r>
            <a:endParaRPr lang="en-US" sz="1800" b="1" dirty="0"/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Char char="u"/>
            </a:pPr>
            <a:r>
              <a:rPr lang="en-US" sz="1800" b="1" dirty="0"/>
              <a:t>  Align</a:t>
            </a:r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Char char="u"/>
            </a:pPr>
            <a:r>
              <a:rPr lang="en-US" sz="1800" b="1" dirty="0"/>
              <a:t>  </a:t>
            </a:r>
            <a:r>
              <a:rPr lang="en-US" sz="1800" b="1" dirty="0" err="1"/>
              <a:t>Colspan</a:t>
            </a:r>
            <a:endParaRPr lang="en-US" sz="1800" b="1" dirty="0"/>
          </a:p>
          <a:p>
            <a:pPr lvl="1" eaLnBrk="0" hangingPunct="0">
              <a:spcBef>
                <a:spcPct val="50000"/>
              </a:spcBef>
              <a:buSzPct val="50000"/>
              <a:buFont typeface="Monotype Sorts" pitchFamily="2" charset="2"/>
              <a:buChar char="u"/>
            </a:pPr>
            <a:r>
              <a:rPr lang="en-US" sz="1800" b="1" dirty="0"/>
              <a:t>  </a:t>
            </a:r>
            <a:r>
              <a:rPr lang="en-US" sz="1800" b="1" dirty="0" err="1"/>
              <a:t>Rowspan</a:t>
            </a:r>
            <a:endParaRPr lang="en-US" sz="1800" b="1" dirty="0"/>
          </a:p>
          <a:p>
            <a:pPr eaLnBrk="0" hangingPunct="0">
              <a:spcBef>
                <a:spcPct val="50000"/>
              </a:spcBef>
              <a:buSzPct val="50000"/>
              <a:buFont typeface="Monotype Sorts" pitchFamily="2" charset="2"/>
              <a:buChar char="n"/>
            </a:pPr>
            <a:r>
              <a:rPr lang="en-US" sz="1800" b="1" i="1" dirty="0"/>
              <a:t>  Syntax</a:t>
            </a:r>
            <a:endParaRPr lang="en-US" sz="1800" b="1" dirty="0"/>
          </a:p>
          <a:p>
            <a:pPr algn="just">
              <a:buSzPct val="50000"/>
              <a:buFont typeface="Monotype Sorts" pitchFamily="2" charset="2"/>
              <a:buNone/>
            </a:pPr>
            <a:r>
              <a:rPr kumimoji="0" lang="en-US" sz="1800" b="1" dirty="0">
                <a:latin typeface="Courier New" pitchFamily="49" charset="0"/>
              </a:rPr>
              <a:t>	&lt;TABLE&gt;</a:t>
            </a:r>
          </a:p>
          <a:p>
            <a:pPr algn="just"/>
            <a:r>
              <a:rPr kumimoji="0" lang="en-US" sz="1800" b="1" dirty="0">
                <a:latin typeface="Courier New" pitchFamily="49" charset="0"/>
              </a:rPr>
              <a:t>	&lt;TR&gt;</a:t>
            </a:r>
          </a:p>
          <a:p>
            <a:pPr algn="just"/>
            <a:r>
              <a:rPr kumimoji="0" lang="en-US" sz="1800" b="1" dirty="0">
                <a:latin typeface="Courier New" pitchFamily="49" charset="0"/>
              </a:rPr>
              <a:t>		&lt;TD ALIGN=”…” </a:t>
            </a:r>
          </a:p>
          <a:p>
            <a:pPr algn="just"/>
            <a:r>
              <a:rPr kumimoji="0" lang="en-US" sz="1800" b="1" dirty="0">
                <a:latin typeface="Courier New" pitchFamily="49" charset="0"/>
              </a:rPr>
              <a:t>	        	COLSPAN=”…”</a:t>
            </a:r>
          </a:p>
          <a:p>
            <a:pPr algn="just"/>
            <a:r>
              <a:rPr kumimoji="0" lang="en-US" sz="1800" b="1" dirty="0">
                <a:latin typeface="Courier New" pitchFamily="49" charset="0"/>
              </a:rPr>
              <a:t>		       ROWSPAN=”..”</a:t>
            </a:r>
          </a:p>
          <a:p>
            <a:pPr algn="just"/>
            <a:r>
              <a:rPr kumimoji="0" lang="en-US" sz="1800" b="1" dirty="0">
                <a:latin typeface="Courier New" pitchFamily="49" charset="0"/>
              </a:rPr>
              <a:t>		&lt;/TD&gt;</a:t>
            </a:r>
          </a:p>
          <a:p>
            <a:pPr algn="just"/>
            <a:r>
              <a:rPr kumimoji="0" lang="en-US" sz="1800" b="1" dirty="0">
                <a:latin typeface="Courier New" pitchFamily="49" charset="0"/>
              </a:rPr>
              <a:t>	&lt;/TR&gt;</a:t>
            </a:r>
          </a:p>
          <a:p>
            <a:r>
              <a:rPr kumimoji="0" lang="en-US" sz="1800" b="1" dirty="0">
                <a:latin typeface="Courier New" pitchFamily="49" charset="0"/>
              </a:rPr>
              <a:t>	&lt;/TABLE&gt;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HTML5 new features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Document Flow: div, section, article, </a:t>
            </a:r>
            <a:r>
              <a:rPr lang="en-US" dirty="0" err="1"/>
              <a:t>nav</a:t>
            </a:r>
            <a:r>
              <a:rPr lang="en-US" dirty="0"/>
              <a:t>, aside, header, footer</a:t>
            </a:r>
          </a:p>
          <a:p>
            <a:pPr eaLnBrk="1" hangingPunct="1"/>
            <a:r>
              <a:rPr lang="en-US" dirty="0"/>
              <a:t>Audio, Video and Embed</a:t>
            </a:r>
          </a:p>
          <a:p>
            <a:pPr eaLnBrk="1" hangingPunct="1"/>
            <a:r>
              <a:rPr lang="en-US" dirty="0"/>
              <a:t>Canvas: paths, gradients, image manipulation, events</a:t>
            </a:r>
          </a:p>
          <a:p>
            <a:pPr eaLnBrk="1" hangingPunct="1"/>
            <a:r>
              <a:rPr lang="en-US" dirty="0"/>
              <a:t>Drag and Drop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038600" cy="487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1600200"/>
            <a:ext cx="4038600" cy="487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17526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Header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" y="2286000"/>
            <a:ext cx="36576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Navigation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2667000"/>
            <a:ext cx="838200" cy="3352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Aside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600" y="6096000"/>
            <a:ext cx="3657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Footer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0" y="2667000"/>
            <a:ext cx="2743200" cy="3352800"/>
          </a:xfrm>
          <a:prstGeom prst="roundRect">
            <a:avLst>
              <a:gd name="adj" fmla="val 598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Section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00200" y="2971800"/>
            <a:ext cx="25908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Article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3505200"/>
            <a:ext cx="2433638" cy="152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Footer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00200" y="3810000"/>
            <a:ext cx="25908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Article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676400" y="4343400"/>
            <a:ext cx="2433638" cy="152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Footer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00200" y="4648200"/>
            <a:ext cx="25908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Article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676400" y="5181600"/>
            <a:ext cx="2433638" cy="152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Footer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00600" y="1752600"/>
            <a:ext cx="3733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Figure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2590800"/>
            <a:ext cx="3124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Image, Video, Quote, Table, etc…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05400" y="5638800"/>
            <a:ext cx="3124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Legend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 Enhancements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Placeholder text</a:t>
            </a:r>
          </a:p>
          <a:p>
            <a:pPr eaLnBrk="1" hangingPunct="1"/>
            <a:r>
              <a:rPr lang="en-US" dirty="0"/>
              <a:t>Specific text input: email, URL, number, search</a:t>
            </a:r>
          </a:p>
          <a:p>
            <a:pPr eaLnBrk="1" hangingPunct="1"/>
            <a:r>
              <a:rPr lang="en-US" dirty="0"/>
              <a:t>Slider</a:t>
            </a:r>
          </a:p>
          <a:p>
            <a:pPr eaLnBrk="1" hangingPunct="1"/>
            <a:r>
              <a:rPr lang="en-US" dirty="0"/>
              <a:t>Date picker</a:t>
            </a:r>
          </a:p>
          <a:p>
            <a:pPr eaLnBrk="1" hangingPunct="1"/>
            <a:r>
              <a:rPr lang="en-US" dirty="0"/>
              <a:t>Color Picker</a:t>
            </a:r>
          </a:p>
          <a:p>
            <a:pPr eaLnBrk="1" hangingPunct="1">
              <a:buNone/>
            </a:pPr>
            <a:endParaRPr lang="en-US" dirty="0"/>
          </a:p>
        </p:txBody>
      </p:sp>
      <p:pic>
        <p:nvPicPr>
          <p:cNvPr id="13316" name="Picture 5" descr="iPhone rendering input type=number fie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2928934"/>
            <a:ext cx="1828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7" descr="Opera's type=month pi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2000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9" descr="location bar with placeholder tex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752600"/>
            <a:ext cx="2552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11" descr="Chrome rendering of input type=range field as slider contr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2971800"/>
            <a:ext cx="1666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/>
              <a:t>What is HTML? </a:t>
            </a:r>
          </a:p>
        </p:txBody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39838"/>
            <a:ext cx="8583613" cy="518477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sz="2600"/>
              <a:t>HTML is encoding language for creating web pages that can be displayed by any browser.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sz="2600"/>
              <a:t>It consists of tags and elements.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sz="2600"/>
              <a:t>It is written using plain text editors or HTML editor.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sz="2600"/>
              <a:t>It should have extension </a:t>
            </a:r>
            <a:r>
              <a:rPr lang="en-US" sz="2600">
                <a:latin typeface="Courier New" pitchFamily="49" charset="0"/>
              </a:rPr>
              <a:t>.htm or .html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sz="2600"/>
              <a:t>Elements in HTML enclosed in angular brackets are called Tags.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sz="2600"/>
              <a:t>Tags are not case sensitive.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179388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Document </a:t>
            </a:r>
          </a:p>
        </p:txBody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612900"/>
            <a:ext cx="4522787" cy="412115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&lt;html&gt;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&lt;head&gt;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&lt;title&gt; Home Page &lt;/title&gt;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&lt;/head&gt;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&lt;body&gt;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Hello HTML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&lt;/body&gt;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57029" name="AutoShape 7"/>
          <p:cNvSpPr>
            <a:spLocks noChangeArrowheads="1"/>
          </p:cNvSpPr>
          <p:nvPr/>
        </p:nvSpPr>
        <p:spPr bwMode="auto">
          <a:xfrm>
            <a:off x="3132138" y="5964238"/>
            <a:ext cx="5126037" cy="4032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Displays Title on Title Bar of Web Page</a:t>
            </a:r>
          </a:p>
        </p:txBody>
      </p:sp>
      <p:sp>
        <p:nvSpPr>
          <p:cNvPr id="257030" name="AutoShape 19"/>
          <p:cNvSpPr>
            <a:spLocks noChangeArrowheads="1"/>
          </p:cNvSpPr>
          <p:nvPr/>
        </p:nvSpPr>
        <p:spPr bwMode="auto">
          <a:xfrm>
            <a:off x="214313" y="2852738"/>
            <a:ext cx="1246187" cy="4032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HTML Tags</a:t>
            </a:r>
          </a:p>
        </p:txBody>
      </p:sp>
      <p:sp>
        <p:nvSpPr>
          <p:cNvPr id="257031" name="AutoShape 20"/>
          <p:cNvSpPr>
            <a:spLocks noChangeArrowheads="1"/>
          </p:cNvSpPr>
          <p:nvPr/>
        </p:nvSpPr>
        <p:spPr bwMode="auto">
          <a:xfrm>
            <a:off x="7221538" y="2335213"/>
            <a:ext cx="1497012" cy="4032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HEAD Tags</a:t>
            </a:r>
          </a:p>
        </p:txBody>
      </p:sp>
      <p:sp>
        <p:nvSpPr>
          <p:cNvPr id="257032" name="AutoShape 21"/>
          <p:cNvSpPr>
            <a:spLocks/>
          </p:cNvSpPr>
          <p:nvPr/>
        </p:nvSpPr>
        <p:spPr bwMode="auto">
          <a:xfrm>
            <a:off x="1519238" y="1873250"/>
            <a:ext cx="403225" cy="2592388"/>
          </a:xfrm>
          <a:prstGeom prst="leftBrace">
            <a:avLst>
              <a:gd name="adj1" fmla="val 53576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7033" name="AutoShape 23"/>
          <p:cNvSpPr>
            <a:spLocks/>
          </p:cNvSpPr>
          <p:nvPr/>
        </p:nvSpPr>
        <p:spPr bwMode="auto">
          <a:xfrm>
            <a:off x="6588125" y="2046288"/>
            <a:ext cx="574675" cy="979487"/>
          </a:xfrm>
          <a:prstGeom prst="rightBrace">
            <a:avLst>
              <a:gd name="adj1" fmla="val 1420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7034" name="Line 24"/>
          <p:cNvSpPr>
            <a:spLocks noChangeShapeType="1"/>
          </p:cNvSpPr>
          <p:nvPr/>
        </p:nvSpPr>
        <p:spPr bwMode="auto">
          <a:xfrm flipH="1" flipV="1">
            <a:off x="4572000" y="2622550"/>
            <a:ext cx="346075" cy="33416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228600" y="24291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/>
              <a:t>Body Elements</a:t>
            </a:r>
          </a:p>
        </p:txBody>
      </p:sp>
      <p:sp>
        <p:nvSpPr>
          <p:cNvPr id="25805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9563" y="1295400"/>
            <a:ext cx="8458200" cy="4725988"/>
          </a:xfrm>
        </p:spPr>
        <p:txBody>
          <a:bodyPr/>
          <a:lstStyle/>
          <a:p>
            <a:endParaRPr lang="en-US" sz="2600">
              <a:solidFill>
                <a:schemeClr val="accent2"/>
              </a:solidFill>
            </a:endParaRPr>
          </a:p>
          <a:p>
            <a:r>
              <a:rPr lang="en-US" sz="2600">
                <a:solidFill>
                  <a:schemeClr val="accent2"/>
                </a:solidFill>
              </a:rPr>
              <a:t>Through Body Element user can change all the text, background color &amp; images of the web page. </a:t>
            </a:r>
          </a:p>
          <a:p>
            <a:endParaRPr lang="en-US" sz="2600"/>
          </a:p>
          <a:p>
            <a:r>
              <a:rPr lang="en-US" sz="2600"/>
              <a:t>Body Element contains the following Attributes: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&lt;BODY BGCOLOR=“Yellow”&gt;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&lt;BODY BACKGROUND=“STAR.JPG”&gt;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&lt;BODY TEXT=“RED”&gt;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&lt;BODY LEFTMARGIN=“60”&gt;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/>
              <a:t>Anchor Elements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3822700"/>
            <a:ext cx="8294687" cy="4699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&lt;A HREF =“C:\Desktop\Resume.doc”&gt; Click &lt;/A&gt;</a:t>
            </a:r>
            <a:endParaRPr lang="en-US">
              <a:latin typeface="Courier New" pitchFamily="49" charset="0"/>
            </a:endParaRPr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3694113" y="4294188"/>
            <a:ext cx="2246312" cy="11509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9078" name="AutoShape 6"/>
          <p:cNvSpPr>
            <a:spLocks noChangeArrowheads="1"/>
          </p:cNvSpPr>
          <p:nvPr/>
        </p:nvSpPr>
        <p:spPr bwMode="auto">
          <a:xfrm>
            <a:off x="4673600" y="5387975"/>
            <a:ext cx="2706688" cy="344488"/>
          </a:xfrm>
          <a:prstGeom prst="flowChartTerminator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Creates a Hyper Link</a:t>
            </a:r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1116013" y="4292600"/>
            <a:ext cx="1008062" cy="12239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9080" name="AutoShape 8"/>
          <p:cNvSpPr>
            <a:spLocks noChangeArrowheads="1"/>
          </p:cNvSpPr>
          <p:nvPr/>
        </p:nvSpPr>
        <p:spPr bwMode="auto">
          <a:xfrm>
            <a:off x="1519238" y="5532438"/>
            <a:ext cx="1670050" cy="344487"/>
          </a:xfrm>
          <a:prstGeom prst="flowChartTerminator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Anchor Tag</a:t>
            </a:r>
          </a:p>
        </p:txBody>
      </p:sp>
      <p:sp>
        <p:nvSpPr>
          <p:cNvPr id="25908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50825" y="1714500"/>
            <a:ext cx="8375650" cy="149860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This element marks the text as Hyper Link. It is defined as &lt;A&gt;</a:t>
            </a:r>
          </a:p>
          <a:p>
            <a:pPr>
              <a:spcBef>
                <a:spcPct val="50000"/>
              </a:spcBef>
            </a:pPr>
            <a:r>
              <a:rPr lang="en-US" sz="2800"/>
              <a:t>The Anchor Element contains the following attribute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Elements</a:t>
            </a:r>
          </a:p>
        </p:txBody>
      </p:sp>
      <p:sp>
        <p:nvSpPr>
          <p:cNvPr id="260100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82688"/>
            <a:ext cx="8375650" cy="944562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HTML defines many Formatting Elements</a:t>
            </a:r>
          </a:p>
          <a:p>
            <a:pPr>
              <a:spcBef>
                <a:spcPct val="50000"/>
              </a:spcBef>
            </a:pPr>
            <a:r>
              <a:rPr lang="en-US" sz="2400"/>
              <a:t>Following are Few of the formatting elements</a:t>
            </a:r>
          </a:p>
        </p:txBody>
      </p:sp>
      <p:graphicFrame>
        <p:nvGraphicFramePr>
          <p:cNvPr id="201820" name="Group 92"/>
          <p:cNvGraphicFramePr>
            <a:graphicFrameLocks noGrp="1"/>
          </p:cNvGraphicFramePr>
          <p:nvPr>
            <p:ph sz="half" idx="2"/>
          </p:nvPr>
        </p:nvGraphicFramePr>
        <p:xfrm>
          <a:off x="309563" y="2386013"/>
          <a:ext cx="8583612" cy="3405190"/>
        </p:xfrm>
        <a:graphic>
          <a:graphicData uri="http://schemas.openxmlformats.org/drawingml/2006/table">
            <a:tbl>
              <a:tblPr/>
              <a:tblGrid>
                <a:gridCol w="302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Formatting 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&lt;H1&gt; to &lt;H6&gt;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Heading Element which defines the heading of the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&lt;Font&gt; ...&lt;/Font&gt;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Font element defines the font of the text with attributes size, face, 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&lt;B&gt;...&lt;/B&gt;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Bold face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&lt;U&gt; ... 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Underline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&lt;I&gt;...&lt;/I&gt;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Italic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/>
              <a:t>Formatting Element (continued)</a:t>
            </a:r>
          </a:p>
        </p:txBody>
      </p:sp>
      <p:graphicFrame>
        <p:nvGraphicFramePr>
          <p:cNvPr id="213048" name="Group 56"/>
          <p:cNvGraphicFramePr>
            <a:graphicFrameLocks noGrp="1"/>
          </p:cNvGraphicFramePr>
          <p:nvPr>
            <p:ph idx="1"/>
          </p:nvPr>
        </p:nvGraphicFramePr>
        <p:xfrm>
          <a:off x="344488" y="1295400"/>
          <a:ext cx="8259763" cy="2395539"/>
        </p:xfrm>
        <a:graphic>
          <a:graphicData uri="http://schemas.openxmlformats.org/drawingml/2006/table">
            <a:tbl>
              <a:tblPr/>
              <a:tblGrid>
                <a:gridCol w="329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Formatting 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&lt;STRIKE&gt;...&lt;/STRIKE&gt;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Strike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&lt;SUB&gt; ... 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Subscript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&lt;SUP&gt;... 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Superscript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141" name="Text Box 25"/>
          <p:cNvSpPr txBox="1">
            <a:spLocks noChangeArrowheads="1"/>
          </p:cNvSpPr>
          <p:nvPr/>
        </p:nvSpPr>
        <p:spPr bwMode="auto">
          <a:xfrm>
            <a:off x="136525" y="5214938"/>
            <a:ext cx="9144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sz="2000" b="1">
                <a:latin typeface="Courier New" pitchFamily="49" charset="0"/>
              </a:rPr>
              <a:t>&lt;FONT SIZE=20 FACE=“ARIAL” COLOR=GREEN &gt; WELCOME &lt;/FONT&gt;</a:t>
            </a:r>
          </a:p>
        </p:txBody>
      </p:sp>
      <p:sp>
        <p:nvSpPr>
          <p:cNvPr id="261142" name="Text Box 53"/>
          <p:cNvSpPr txBox="1">
            <a:spLocks noChangeArrowheads="1"/>
          </p:cNvSpPr>
          <p:nvPr/>
        </p:nvSpPr>
        <p:spPr bwMode="auto">
          <a:xfrm>
            <a:off x="309563" y="4868863"/>
            <a:ext cx="126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Example :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2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88913"/>
            <a:ext cx="7666037" cy="757237"/>
          </a:xfrm>
        </p:spPr>
        <p:txBody>
          <a:bodyPr/>
          <a:lstStyle/>
          <a:p>
            <a:r>
              <a:rPr lang="en-US" sz="3600"/>
              <a:t>Example on Formatting Elements</a:t>
            </a:r>
          </a:p>
        </p:txBody>
      </p:sp>
      <p:sp>
        <p:nvSpPr>
          <p:cNvPr id="262148" name="Text Box 5"/>
          <p:cNvSpPr txBox="1">
            <a:spLocks noChangeArrowheads="1"/>
          </p:cNvSpPr>
          <p:nvPr/>
        </p:nvSpPr>
        <p:spPr bwMode="auto">
          <a:xfrm>
            <a:off x="2211388" y="1239838"/>
            <a:ext cx="6565900" cy="52387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&lt;Html&gt;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&lt;Head&gt;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&lt;Title&gt; Welcome To Accenture &lt;/Title&gt;&lt;/Head&gt;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&lt;body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bgcolor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="Yellow" text="Red"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leftmargin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="60"&gt;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&lt;A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=“c:\abc.txt"&gt;Click &lt;/A&gt;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&lt;H1&gt;Message 1&lt;/H1&gt;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&lt;H2&gt;Message 2&lt;/H2&gt;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&lt;H3&gt;Message 3&lt;/H3&gt;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&lt;H4&gt;Message 4&lt;/H4&gt;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&lt;H5&gt;Message 5&lt;/H5&gt;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&lt;H6&gt;Message 6&lt;/H6&gt;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&lt;Font size=10  face= "Book Antigua" color = "Black"&gt;         	Welcome to   Accenture Company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&lt;/Font&gt; 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&lt;B&gt; BPO Services &lt;/B&gt; 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&lt;I&gt; Software Consulting &lt;/I&gt;&lt;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&lt;U&gt; Out Sourcing &lt;/U&gt; 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Price : &lt;Strike&gt;500 /- &lt;/Strike&gt; Only 250/- &lt;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2&lt;Sup&gt;2&lt;/Sup&gt;=4 &lt;/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H&lt;Sub&gt;2&lt;/Sub&gt;0&lt;/</a:t>
            </a:r>
            <a:r>
              <a:rPr lang="en-US" sz="1600" dirty="0" err="1">
                <a:latin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&lt;/Body&gt; &lt;/Html&gt;</a:t>
            </a:r>
          </a:p>
        </p:txBody>
      </p:sp>
      <p:sp>
        <p:nvSpPr>
          <p:cNvPr id="262149" name="AutoShape 6"/>
          <p:cNvSpPr>
            <a:spLocks/>
          </p:cNvSpPr>
          <p:nvPr/>
        </p:nvSpPr>
        <p:spPr bwMode="auto">
          <a:xfrm>
            <a:off x="4716463" y="2573338"/>
            <a:ext cx="519112" cy="1387475"/>
          </a:xfrm>
          <a:prstGeom prst="rightBrace">
            <a:avLst>
              <a:gd name="adj1" fmla="val 22273"/>
              <a:gd name="adj2" fmla="val 500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2150" name="AutoShape 7"/>
          <p:cNvSpPr>
            <a:spLocks noChangeArrowheads="1"/>
          </p:cNvSpPr>
          <p:nvPr/>
        </p:nvSpPr>
        <p:spPr bwMode="auto">
          <a:xfrm>
            <a:off x="5307013" y="2954338"/>
            <a:ext cx="1828800" cy="603250"/>
          </a:xfrm>
          <a:prstGeom prst="flowChartTerminator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Heading  Elements</a:t>
            </a:r>
          </a:p>
        </p:txBody>
      </p:sp>
      <p:sp>
        <p:nvSpPr>
          <p:cNvPr id="262151" name="AutoShape 10"/>
          <p:cNvSpPr>
            <a:spLocks noChangeArrowheads="1"/>
          </p:cNvSpPr>
          <p:nvPr/>
        </p:nvSpPr>
        <p:spPr bwMode="auto">
          <a:xfrm>
            <a:off x="273050" y="1285875"/>
            <a:ext cx="1612900" cy="542925"/>
          </a:xfrm>
          <a:prstGeom prst="flowChartTerminator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Body Element</a:t>
            </a:r>
          </a:p>
        </p:txBody>
      </p:sp>
      <p:sp>
        <p:nvSpPr>
          <p:cNvPr id="262152" name="Line 14"/>
          <p:cNvSpPr>
            <a:spLocks noChangeShapeType="1"/>
          </p:cNvSpPr>
          <p:nvPr/>
        </p:nvSpPr>
        <p:spPr bwMode="auto">
          <a:xfrm flipH="1">
            <a:off x="1346200" y="2492375"/>
            <a:ext cx="993775" cy="6731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2153" name="AutoShape 15"/>
          <p:cNvSpPr>
            <a:spLocks noChangeArrowheads="1"/>
          </p:cNvSpPr>
          <p:nvPr/>
        </p:nvSpPr>
        <p:spPr bwMode="auto">
          <a:xfrm>
            <a:off x="338138" y="2927350"/>
            <a:ext cx="1209675" cy="723900"/>
          </a:xfrm>
          <a:prstGeom prst="flowChartTerminator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Anchor Element</a:t>
            </a:r>
          </a:p>
        </p:txBody>
      </p:sp>
      <p:sp>
        <p:nvSpPr>
          <p:cNvPr id="262154" name="AutoShape 17"/>
          <p:cNvSpPr>
            <a:spLocks noChangeArrowheads="1"/>
          </p:cNvSpPr>
          <p:nvPr/>
        </p:nvSpPr>
        <p:spPr bwMode="auto">
          <a:xfrm>
            <a:off x="247650" y="4724400"/>
            <a:ext cx="1660525" cy="722313"/>
          </a:xfrm>
          <a:prstGeom prst="flowChartTerminator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Formatting Elements</a:t>
            </a:r>
          </a:p>
        </p:txBody>
      </p:sp>
      <p:sp>
        <p:nvSpPr>
          <p:cNvPr id="262155" name="Line 18"/>
          <p:cNvSpPr>
            <a:spLocks noChangeShapeType="1"/>
          </p:cNvSpPr>
          <p:nvPr/>
        </p:nvSpPr>
        <p:spPr bwMode="auto">
          <a:xfrm flipH="1" flipV="1">
            <a:off x="1503363" y="1843088"/>
            <a:ext cx="692150" cy="2905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2156" name="AutoShape 20"/>
          <p:cNvSpPr>
            <a:spLocks/>
          </p:cNvSpPr>
          <p:nvPr/>
        </p:nvSpPr>
        <p:spPr bwMode="auto">
          <a:xfrm>
            <a:off x="1935163" y="4192588"/>
            <a:ext cx="230187" cy="1868487"/>
          </a:xfrm>
          <a:prstGeom prst="leftBrace">
            <a:avLst>
              <a:gd name="adj1" fmla="val 67644"/>
              <a:gd name="adj2" fmla="val 4903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1793</Words>
  <Application>Microsoft Office PowerPoint</Application>
  <PresentationFormat>On-screen Show (4:3)</PresentationFormat>
  <Paragraphs>370</Paragraphs>
  <Slides>25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HandelGothic BT</vt:lpstr>
      <vt:lpstr>Monotype Sorts</vt:lpstr>
      <vt:lpstr>Wingdings</vt:lpstr>
      <vt:lpstr>Office Theme</vt:lpstr>
      <vt:lpstr>Bitmap Image</vt:lpstr>
      <vt:lpstr>HTML</vt:lpstr>
      <vt:lpstr>Introduction To HTML</vt:lpstr>
      <vt:lpstr>What is HTML? </vt:lpstr>
      <vt:lpstr>Basic HTML Document </vt:lpstr>
      <vt:lpstr>Body Elements</vt:lpstr>
      <vt:lpstr>Anchor Elements</vt:lpstr>
      <vt:lpstr>Formatting Elements</vt:lpstr>
      <vt:lpstr>Formatting Element (continued)</vt:lpstr>
      <vt:lpstr>Example on Formatting Elements</vt:lpstr>
      <vt:lpstr>Forms</vt:lpstr>
      <vt:lpstr>Form Elements</vt:lpstr>
      <vt:lpstr>Form Elements</vt:lpstr>
      <vt:lpstr>Example - Form Elements</vt:lpstr>
      <vt:lpstr>Preview of web page</vt:lpstr>
      <vt:lpstr>Adding Images</vt:lpstr>
      <vt:lpstr>Inline Images</vt:lpstr>
      <vt:lpstr>Lists - Group of Items</vt:lpstr>
      <vt:lpstr>Bulleted Lists</vt:lpstr>
      <vt:lpstr>Numbered Lists</vt:lpstr>
      <vt:lpstr>Tables</vt:lpstr>
      <vt:lpstr>Table Tags</vt:lpstr>
      <vt:lpstr>Attributes of the Table tags</vt:lpstr>
      <vt:lpstr>HTML5 new features</vt:lpstr>
      <vt:lpstr>HTML</vt:lpstr>
      <vt:lpstr>Form Enhancements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ramana</dc:creator>
  <cp:lastModifiedBy>Ramana Reddy</cp:lastModifiedBy>
  <cp:revision>16</cp:revision>
  <dcterms:created xsi:type="dcterms:W3CDTF">2012-02-28T10:09:57Z</dcterms:created>
  <dcterms:modified xsi:type="dcterms:W3CDTF">2020-09-19T07:24:39Z</dcterms:modified>
</cp:coreProperties>
</file>