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315" r:id="rId2"/>
    <p:sldId id="506" r:id="rId3"/>
    <p:sldId id="567" r:id="rId4"/>
    <p:sldId id="568" r:id="rId5"/>
    <p:sldId id="507" r:id="rId6"/>
    <p:sldId id="569" r:id="rId7"/>
    <p:sldId id="510" r:id="rId8"/>
    <p:sldId id="570" r:id="rId9"/>
    <p:sldId id="571" r:id="rId10"/>
    <p:sldId id="511" r:id="rId11"/>
    <p:sldId id="572" r:id="rId12"/>
    <p:sldId id="513" r:id="rId13"/>
    <p:sldId id="514" r:id="rId14"/>
    <p:sldId id="515" r:id="rId15"/>
    <p:sldId id="517" r:id="rId16"/>
    <p:sldId id="576" r:id="rId17"/>
    <p:sldId id="577" r:id="rId18"/>
    <p:sldId id="573" r:id="rId19"/>
    <p:sldId id="574" r:id="rId20"/>
    <p:sldId id="575" r:id="rId21"/>
    <p:sldId id="582" r:id="rId22"/>
    <p:sldId id="583" r:id="rId23"/>
    <p:sldId id="584" r:id="rId24"/>
    <p:sldId id="585" r:id="rId25"/>
    <p:sldId id="533" r:id="rId26"/>
    <p:sldId id="537" r:id="rId27"/>
    <p:sldId id="640" r:id="rId28"/>
    <p:sldId id="617" r:id="rId29"/>
    <p:sldId id="618" r:id="rId30"/>
    <p:sldId id="621" r:id="rId31"/>
    <p:sldId id="622" r:id="rId32"/>
    <p:sldId id="623" r:id="rId33"/>
    <p:sldId id="625" r:id="rId34"/>
    <p:sldId id="626" r:id="rId35"/>
    <p:sldId id="634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">
          <p15:clr>
            <a:srgbClr val="A4A3A4"/>
          </p15:clr>
        </p15:guide>
        <p15:guide id="2" orient="horz" pos="3426">
          <p15:clr>
            <a:srgbClr val="A4A3A4"/>
          </p15:clr>
        </p15:guide>
        <p15:guide id="3" orient="horz" pos="3575">
          <p15:clr>
            <a:srgbClr val="A4A3A4"/>
          </p15:clr>
        </p15:guide>
        <p15:guide id="4" pos="301">
          <p15:clr>
            <a:srgbClr val="A4A3A4"/>
          </p15:clr>
        </p15:guide>
        <p15:guide id="5" pos="402">
          <p15:clr>
            <a:srgbClr val="A4A3A4"/>
          </p15:clr>
        </p15:guide>
        <p15:guide id="6" pos="452">
          <p15:clr>
            <a:srgbClr val="A4A3A4"/>
          </p15:clr>
        </p15:guide>
        <p15:guide id="7" pos="6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66FF"/>
    <a:srgbClr val="66CCFF"/>
    <a:srgbClr val="CC6600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3" autoAdjust="0"/>
    <p:restoredTop sz="76549" autoAdjust="0"/>
  </p:normalViewPr>
  <p:slideViewPr>
    <p:cSldViewPr>
      <p:cViewPr varScale="1">
        <p:scale>
          <a:sx n="73" d="100"/>
          <a:sy n="73" d="100"/>
        </p:scale>
        <p:origin x="1176" y="36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298"/>
        <p:guide orient="horz" pos="3426"/>
        <p:guide orient="horz" pos="3575"/>
        <p:guide pos="301"/>
        <p:guide pos="402"/>
        <p:guide pos="452"/>
        <p:guide pos="6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503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699" y="0"/>
            <a:ext cx="3168502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662"/>
            <a:ext cx="3168503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699" y="9121662"/>
            <a:ext cx="3168502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04213F2-359D-499A-9066-F63DD6BCD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647" y="5401513"/>
            <a:ext cx="6359906" cy="378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647" y="9310796"/>
            <a:ext cx="6359906" cy="23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95E9C4C0-CD8C-4F90-A4E3-3EC97FA9D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EA758115-1571-4309-A162-E341E27E37B2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3433900F-27CE-486F-976F-A2F237992FEF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5A2075CF-E4DB-426E-98FC-D372BBFFB1A3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</a:t>
            </a:r>
            <a:r>
              <a:rPr lang="en-US">
                <a:solidFill>
                  <a:schemeClr val="tx1"/>
                </a:solidFill>
              </a:rPr>
              <a:t> 11 - </a:t>
            </a:r>
            <a:fld id="{4BF51C5F-9EAE-4735-94F0-AC410FDB8CED}" type="slidenum">
              <a:rPr lang="en-US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JSF: Overview</a:t>
            </a:r>
          </a:p>
          <a:p>
            <a:pPr lvl="1"/>
            <a:r>
              <a:rPr lang="en-US"/>
              <a:t>JSF is a server-side UI technology, as opposed to a client-side UI technology such as Swing. JSF is also a component-based architecture, which means that instead of working with markup, the developer works with UI components, similar to Swing.</a:t>
            </a:r>
          </a:p>
          <a:p>
            <a:pPr lvl="1"/>
            <a:r>
              <a:rPr lang="en-US"/>
              <a:t>JSF also implements the MVC design pattern, which includes the UI (view), controller, and the model. The built-in controller provides developers with a technique to cleanly separate the navigational aspects of an application from the data presentation logic.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</a:t>
            </a:r>
            <a:r>
              <a:rPr lang="en-US">
                <a:solidFill>
                  <a:schemeClr val="tx1"/>
                </a:solidFill>
              </a:rPr>
              <a:t> 11 - </a:t>
            </a:r>
            <a:fld id="{4BF51C5F-9EAE-4735-94F0-AC410FDB8CED}" type="slidenum">
              <a:rPr lang="en-US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JSF: Overview</a:t>
            </a:r>
          </a:p>
          <a:p>
            <a:pPr lvl="1"/>
            <a:r>
              <a:rPr lang="en-US"/>
              <a:t>JSF is a server-side UI technology, as opposed to a client-side UI technology such as Swing. JSF is also a component-based architecture, which means that instead of working with markup, the developer works with UI components, similar to Swing.</a:t>
            </a:r>
          </a:p>
          <a:p>
            <a:pPr lvl="1"/>
            <a:r>
              <a:rPr lang="en-US"/>
              <a:t>JSF also implements the MVC design pattern, which includes the UI (view), controller, and the model. The built-in controller provides developers with a technique to cleanly separate the navigational aspects of an application from the data presentation logic.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CA126269-08A0-4445-86F6-CD9BC4095F3C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07AAC2A2-A65E-4A88-AF8C-D106C012CF88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9C0D7B35-DAAA-41B2-A96E-B8A7ED56B861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C56445D9-8E7C-4F4C-BE33-C34CEB0D27ED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fld id="{F0BA86FF-CDE5-4EEF-9FAB-D3FF13B1820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8F703F34-BCA5-4A13-9759-C2D57D292439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68288"/>
            <a:ext cx="8686800" cy="6400800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4B78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3048000"/>
            <a:ext cx="7315200" cy="685800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0000FF"/>
                </a:solidFill>
              </a:rPr>
              <a:t>Java Script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Variables 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gray">
          <a:xfrm>
            <a:off x="609600" y="1295400"/>
            <a:ext cx="7918450" cy="540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b="0" dirty="0"/>
              <a:t>Variable names are case sensitive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b="0" dirty="0"/>
              <a:t>They must  begin with a letter or the underscore character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000" b="0" dirty="0"/>
              <a:t>JavaScript is </a:t>
            </a:r>
            <a:r>
              <a:rPr lang="en-IN" sz="2000" b="0" i="1" dirty="0" err="1"/>
              <a:t>untyped</a:t>
            </a:r>
            <a:r>
              <a:rPr lang="en-IN" sz="2000" b="0" dirty="0"/>
              <a:t> language. Variable can hold a value of any data type</a:t>
            </a:r>
            <a:endParaRPr lang="en-US" sz="2000" b="0" dirty="0"/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000" b="0" dirty="0"/>
              <a:t>create a variable with the </a:t>
            </a:r>
            <a:r>
              <a:rPr lang="en-US" sz="2000" b="0" dirty="0" err="1"/>
              <a:t>var</a:t>
            </a:r>
            <a:r>
              <a:rPr lang="en-US" sz="2000" b="0" dirty="0"/>
              <a:t> statement:</a:t>
            </a:r>
          </a:p>
          <a:p>
            <a:pPr marL="342900" indent="-342900" algn="l"/>
            <a:r>
              <a:rPr lang="en-US" sz="2000" b="0" dirty="0">
                <a:latin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strname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= “Hello”	</a:t>
            </a:r>
          </a:p>
          <a:p>
            <a:pPr marL="342900" indent="-342900" algn="l"/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abc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, xyz;</a:t>
            </a:r>
          </a:p>
          <a:p>
            <a:pPr marL="342900" indent="-342900" algn="l"/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   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 num =  30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000" b="0" dirty="0"/>
              <a:t> variable can also be created  without the </a:t>
            </a:r>
            <a:r>
              <a:rPr lang="en-US" sz="2000" b="0" dirty="0" err="1"/>
              <a:t>var</a:t>
            </a:r>
            <a:r>
              <a:rPr lang="en-US" sz="2000" b="0" dirty="0"/>
              <a:t> statement: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</a:pPr>
            <a:r>
              <a:rPr lang="en-US" sz="2000" b="0" dirty="0">
                <a:latin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strname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2000" i="1" dirty="0">
                <a:solidFill>
                  <a:srgbClr val="FF0000"/>
                </a:solidFill>
                <a:latin typeface="Courier New" pitchFamily="49" charset="0"/>
              </a:rPr>
              <a:t>“Hello”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		num =  30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endParaRPr lang="en-US" sz="2000" b="0" dirty="0"/>
          </a:p>
          <a:p>
            <a:pPr marL="1600200" lvl="3" indent="-228600" algn="l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endParaRPr lang="en-US" sz="2000" b="0" dirty="0"/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endParaRPr lang="en-IN" sz="20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Scope of Variables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9600" y="14478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Variable within a function can only be accessed within that function.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When you exit the function, the variable is destroyed.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These variables are called local variables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Variable declared outside a function can be accessed by all the functions in the page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These variables are Global variables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b="0" dirty="0"/>
              <a:t>The lifetime of these variables starts when they are declared, and ends when the page is closed.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62000" y="1600200"/>
            <a:ext cx="7467600" cy="39446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/>
              <a:t>Arithmetic Operators    +	-    *	/    %   ++   --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/>
              <a:t>Assignment Operators   =    +=    -=   *=  /=   %=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/>
              <a:t>Relational Operators    ==   !=    &gt;    &lt;    &gt;=   &lt;=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/>
              <a:t>Logical Operators	    &amp;&amp;      ||     !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400" b="0" dirty="0"/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/>
              <a:t>String Operator      +   (concatenation)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400" b="0" dirty="0"/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400" b="0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Operator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7924800" cy="442685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A function contains some code that will be executed by an event or a call to that function.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A function is a set of statements.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We can reuse functions within the same script, or in other documents.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We  define functions at the beginning of a file (in the head section), and call them later in the document</a:t>
            </a:r>
          </a:p>
          <a:p>
            <a:pPr marL="381000" indent="-3810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Functions that will return result must use the "return" statement.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endParaRPr lang="en-US" sz="2400" b="0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19200" y="1143000"/>
            <a:ext cx="6858000" cy="51208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u="sng" dirty="0">
                <a:solidFill>
                  <a:srgbClr val="CC3300"/>
                </a:solidFill>
                <a:latin typeface="+mn-lt"/>
              </a:rPr>
              <a:t>With Arguments</a:t>
            </a:r>
            <a:endParaRPr lang="en-US" sz="2400" b="0" dirty="0">
              <a:latin typeface="+mn-lt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0033CC"/>
                </a:solidFill>
                <a:latin typeface="+mn-lt"/>
              </a:rPr>
              <a:t>function </a:t>
            </a:r>
            <a:r>
              <a:rPr lang="en-US" sz="2400" b="0" dirty="0" err="1">
                <a:solidFill>
                  <a:srgbClr val="0033CC"/>
                </a:solidFill>
                <a:latin typeface="+mn-lt"/>
              </a:rPr>
              <a:t>myfunction</a:t>
            </a:r>
            <a:r>
              <a:rPr lang="en-US" sz="2400" b="0" dirty="0">
                <a:solidFill>
                  <a:srgbClr val="0033CC"/>
                </a:solidFill>
                <a:latin typeface="+mn-lt"/>
              </a:rPr>
              <a:t>(</a:t>
            </a:r>
            <a:r>
              <a:rPr lang="en-US" sz="2400" b="0" i="1" dirty="0">
                <a:solidFill>
                  <a:srgbClr val="0033CC"/>
                </a:solidFill>
                <a:latin typeface="+mn-lt"/>
              </a:rPr>
              <a:t>arg1,arg2,..</a:t>
            </a:r>
            <a:r>
              <a:rPr lang="en-US" sz="2400" b="0" dirty="0">
                <a:solidFill>
                  <a:srgbClr val="0033CC"/>
                </a:solidFill>
                <a:latin typeface="+mn-lt"/>
              </a:rPr>
              <a:t>)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0033CC"/>
                </a:solidFill>
                <a:latin typeface="+mn-lt"/>
              </a:rPr>
              <a:t>{</a:t>
            </a:r>
          </a:p>
          <a:p>
            <a:pPr algn="l"/>
            <a:r>
              <a:rPr lang="en-US" sz="2400" b="0" i="1" dirty="0">
                <a:solidFill>
                  <a:srgbClr val="0033CC"/>
                </a:solidFill>
                <a:latin typeface="+mn-lt"/>
              </a:rPr>
              <a:t>some statements</a:t>
            </a:r>
            <a:endParaRPr lang="en-US" sz="2400" b="0" dirty="0">
              <a:solidFill>
                <a:srgbClr val="0033CC"/>
              </a:solidFill>
              <a:latin typeface="+mn-lt"/>
            </a:endParaRPr>
          </a:p>
          <a:p>
            <a:pPr algn="l"/>
            <a:r>
              <a:rPr lang="en-US" sz="2400" b="0" dirty="0">
                <a:solidFill>
                  <a:srgbClr val="0033CC"/>
                </a:solidFill>
                <a:latin typeface="+mn-lt"/>
              </a:rPr>
              <a:t>}</a:t>
            </a:r>
          </a:p>
          <a:p>
            <a:pPr algn="l"/>
            <a:r>
              <a:rPr lang="en-US" sz="2400" b="0" dirty="0">
                <a:solidFill>
                  <a:srgbClr val="0033CC"/>
                </a:solidFill>
                <a:latin typeface="+mn-lt"/>
              </a:rPr>
              <a:t>	</a:t>
            </a:r>
            <a:endParaRPr lang="en-US" sz="2400" b="0" dirty="0">
              <a:latin typeface="+mn-lt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u="sng" dirty="0">
                <a:solidFill>
                  <a:srgbClr val="CC3300"/>
                </a:solidFill>
                <a:latin typeface="+mn-lt"/>
              </a:rPr>
              <a:t>Without Arguments</a:t>
            </a:r>
            <a:r>
              <a:rPr lang="en-US" sz="2400" b="0" dirty="0">
                <a:latin typeface="+mn-lt"/>
              </a:rPr>
              <a:t>:</a:t>
            </a:r>
          </a:p>
          <a:p>
            <a:pPr algn="l"/>
            <a:r>
              <a:rPr lang="en-US" sz="2400" b="0" dirty="0">
                <a:solidFill>
                  <a:srgbClr val="0033CC"/>
                </a:solidFill>
                <a:latin typeface="+mn-lt"/>
              </a:rPr>
              <a:t>function </a:t>
            </a:r>
            <a:r>
              <a:rPr lang="en-US" sz="2400" b="0" dirty="0" err="1">
                <a:solidFill>
                  <a:srgbClr val="0033CC"/>
                </a:solidFill>
                <a:latin typeface="+mn-lt"/>
              </a:rPr>
              <a:t>myfunction</a:t>
            </a:r>
            <a:r>
              <a:rPr lang="en-US" sz="2400" b="0" dirty="0">
                <a:solidFill>
                  <a:srgbClr val="0033CC"/>
                </a:solidFill>
                <a:latin typeface="+mn-lt"/>
              </a:rPr>
              <a:t>()</a:t>
            </a:r>
          </a:p>
          <a:p>
            <a:pPr algn="l"/>
            <a:r>
              <a:rPr lang="en-US" sz="2400" b="0" dirty="0">
                <a:solidFill>
                  <a:srgbClr val="0033CC"/>
                </a:solidFill>
                <a:latin typeface="+mn-lt"/>
              </a:rPr>
              <a:t>{</a:t>
            </a:r>
          </a:p>
          <a:p>
            <a:pPr algn="l"/>
            <a:r>
              <a:rPr lang="en-US" sz="2400" b="0" i="1" dirty="0">
                <a:solidFill>
                  <a:srgbClr val="0033CC"/>
                </a:solidFill>
                <a:latin typeface="+mn-lt"/>
              </a:rPr>
              <a:t>some statements</a:t>
            </a:r>
            <a:endParaRPr lang="en-US" sz="2400" b="0" dirty="0">
              <a:solidFill>
                <a:srgbClr val="0033CC"/>
              </a:solidFill>
              <a:latin typeface="+mn-lt"/>
            </a:endParaRPr>
          </a:p>
          <a:p>
            <a:pPr algn="l"/>
            <a:r>
              <a:rPr lang="en-US" sz="2400" b="0" dirty="0">
                <a:solidFill>
                  <a:srgbClr val="0033CC"/>
                </a:solidFill>
                <a:latin typeface="+mn-lt"/>
              </a:rPr>
              <a:t>}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Functions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7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58373" name="Text Box 1029"/>
          <p:cNvSpPr txBox="1">
            <a:spLocks noChangeArrowheads="1"/>
          </p:cNvSpPr>
          <p:nvPr/>
        </p:nvSpPr>
        <p:spPr bwMode="auto">
          <a:xfrm>
            <a:off x="1447800" y="1600200"/>
            <a:ext cx="6019800" cy="46038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function total(</a:t>
            </a:r>
            <a:r>
              <a:rPr lang="en-US" sz="2400" b="1" dirty="0" err="1">
                <a:solidFill>
                  <a:srgbClr val="CC3300"/>
                </a:solidFill>
                <a:latin typeface="Courier New" pitchFamily="49" charset="0"/>
              </a:rPr>
              <a:t>a,b</a:t>
            </a:r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  result=</a:t>
            </a:r>
            <a:r>
              <a:rPr lang="en-US" sz="2400" b="1" dirty="0" err="1">
                <a:solidFill>
                  <a:srgbClr val="CC3300"/>
                </a:solidFill>
                <a:latin typeface="Courier New" pitchFamily="49" charset="0"/>
              </a:rPr>
              <a:t>a+b</a:t>
            </a:r>
            <a:endParaRPr lang="en-US" sz="2400" b="1" dirty="0">
              <a:solidFill>
                <a:srgbClr val="CC3300"/>
              </a:solidFill>
              <a:latin typeface="Courier New" pitchFamily="49" charset="0"/>
            </a:endParaRPr>
          </a:p>
          <a:p>
            <a:pPr algn="l"/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  return result</a:t>
            </a:r>
          </a:p>
          <a:p>
            <a:pPr algn="l"/>
            <a:r>
              <a:rPr lang="en-US" sz="2400" b="1" dirty="0">
                <a:solidFill>
                  <a:srgbClr val="CC3300"/>
                </a:solidFill>
                <a:latin typeface="Courier New" pitchFamily="49" charset="0"/>
              </a:rPr>
              <a:t>}</a:t>
            </a:r>
          </a:p>
          <a:p>
            <a:pPr algn="l"/>
            <a:endParaRPr lang="en-US" sz="2400" b="1" dirty="0">
              <a:solidFill>
                <a:srgbClr val="CC3300"/>
              </a:solidFill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u="sng" dirty="0">
                <a:solidFill>
                  <a:srgbClr val="0000FF"/>
                </a:solidFill>
              </a:rPr>
              <a:t>Calling the above function</a:t>
            </a:r>
            <a:endParaRPr lang="en-US" sz="2400" b="1" dirty="0">
              <a:solidFill>
                <a:srgbClr val="0000FF"/>
              </a:solidFill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400" b="1" dirty="0">
              <a:solidFill>
                <a:srgbClr val="0000FF"/>
              </a:solidFill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CC3300"/>
                </a:solidFill>
              </a:rPr>
              <a:t>sum = total(23, 45)</a:t>
            </a:r>
            <a:endParaRPr lang="en-US" sz="2400" dirty="0">
              <a:latin typeface="Courier New" pitchFamily="49" charset="0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Example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7924800" cy="431400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java script allows nested functions with restriction that they may not be in loops and if statements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Example :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400" b="0" dirty="0">
                <a:solidFill>
                  <a:srgbClr val="FF0000"/>
                </a:solidFill>
              </a:rPr>
              <a:t>function hypotenuse(a, b) {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400" b="0" dirty="0">
                <a:solidFill>
                  <a:srgbClr val="FF0000"/>
                </a:solidFill>
              </a:rPr>
              <a:t>	function square(x) { return x*x; }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400" b="0" dirty="0">
                <a:solidFill>
                  <a:srgbClr val="FF0000"/>
                </a:solidFill>
              </a:rPr>
              <a:t>	return </a:t>
            </a:r>
            <a:r>
              <a:rPr lang="en-IN" sz="2400" b="0" dirty="0" err="1">
                <a:solidFill>
                  <a:srgbClr val="FF0000"/>
                </a:solidFill>
              </a:rPr>
              <a:t>Math.sqrt</a:t>
            </a:r>
            <a:r>
              <a:rPr lang="en-IN" sz="2400" b="0" dirty="0">
                <a:solidFill>
                  <a:srgbClr val="FF0000"/>
                </a:solidFill>
              </a:rPr>
              <a:t>(square(a) + square(b)); 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400" b="0" dirty="0">
                <a:solidFill>
                  <a:srgbClr val="FF0000"/>
                </a:solidFill>
              </a:rPr>
              <a:t>}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US" sz="2400" b="0" dirty="0">
              <a:solidFill>
                <a:srgbClr val="FF0000"/>
              </a:solidFill>
            </a:endParaRP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400" b="0" dirty="0">
                <a:solidFill>
                  <a:srgbClr val="FF0000"/>
                </a:solidFill>
              </a:rPr>
              <a:t>hypotenuse(1, 2); // This will produce 2.2360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Functions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153400" cy="39446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IN" sz="2400" b="0" dirty="0"/>
              <a:t>A function literal is an expression that defines an unnamed function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400" b="0" dirty="0"/>
              <a:t>Format :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variablename</a:t>
            </a:r>
            <a:r>
              <a:rPr lang="en-IN" sz="2000" b="0" dirty="0">
                <a:solidFill>
                  <a:srgbClr val="FF0000"/>
                </a:solidFill>
              </a:rPr>
              <a:t> = function(Argument List)  { Function Body };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US" sz="2000" b="0" dirty="0"/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US" sz="2000" b="0" dirty="0"/>
              <a:t>Example :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func</a:t>
            </a:r>
            <a:r>
              <a:rPr lang="en-IN" sz="2000" b="0" dirty="0">
                <a:solidFill>
                  <a:srgbClr val="FF0000"/>
                </a:solidFill>
              </a:rPr>
              <a:t> = function(</a:t>
            </a:r>
            <a:r>
              <a:rPr lang="en-IN" sz="2000" b="0" dirty="0" err="1">
                <a:solidFill>
                  <a:srgbClr val="FF0000"/>
                </a:solidFill>
              </a:rPr>
              <a:t>x,y</a:t>
            </a:r>
            <a:r>
              <a:rPr lang="en-IN" sz="2000" b="0" dirty="0">
                <a:solidFill>
                  <a:srgbClr val="FF0000"/>
                </a:solidFill>
              </a:rPr>
              <a:t>){ return x*y };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US" sz="2000" b="0" dirty="0">
              <a:solidFill>
                <a:srgbClr val="FF0000"/>
              </a:solidFill>
            </a:endParaRP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func</a:t>
            </a:r>
            <a:r>
              <a:rPr lang="en-IN" sz="2000" b="0" dirty="0">
                <a:solidFill>
                  <a:srgbClr val="FF0000"/>
                </a:solidFill>
              </a:rPr>
              <a:t>(10,20); // This will produce 200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literal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7924800" cy="49675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IN" sz="2400" b="0" dirty="0"/>
              <a:t>In JavaScript we have the following conditional statements:</a:t>
            </a:r>
          </a:p>
          <a:p>
            <a:pPr algn="l"/>
            <a:r>
              <a:rPr lang="en-IN" sz="2400" dirty="0"/>
              <a:t>if statement</a:t>
            </a:r>
            <a:r>
              <a:rPr lang="en-IN" sz="2400" b="0" dirty="0"/>
              <a:t> - use this statement to execute some code only if a specified condition is true</a:t>
            </a:r>
          </a:p>
          <a:p>
            <a:pPr algn="l"/>
            <a:r>
              <a:rPr lang="en-IN" sz="2400" dirty="0"/>
              <a:t>if...else statement</a:t>
            </a:r>
            <a:r>
              <a:rPr lang="en-IN" sz="2400" b="0" dirty="0"/>
              <a:t> - use this statement to execute some code if the condition is true and another code if the condition is false</a:t>
            </a:r>
          </a:p>
          <a:p>
            <a:pPr algn="l"/>
            <a:r>
              <a:rPr lang="en-IN" sz="2400" dirty="0"/>
              <a:t>switch statement</a:t>
            </a:r>
            <a:r>
              <a:rPr lang="en-IN" sz="2400" b="0" dirty="0"/>
              <a:t> - use this statement to select one of many blocks of code to be executed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Same syntax as Java language</a:t>
            </a:r>
            <a:endParaRPr lang="en-IN" sz="2400" b="0" dirty="0"/>
          </a:p>
          <a:p>
            <a:pPr algn="l"/>
            <a:endParaRPr lang="en-IN" sz="2400" b="0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Conditional Statements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7924800" cy="518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IN" sz="2400" b="0" dirty="0"/>
              <a:t>In JavaScript we have the following loop statements which are similar to Java loops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0" dirty="0"/>
              <a:t>  while loop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0" dirty="0"/>
              <a:t>  for loop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0" dirty="0"/>
              <a:t>  break statement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0" dirty="0"/>
              <a:t>  continue statement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b="0" dirty="0"/>
              <a:t>  Labeled loops</a:t>
            </a:r>
          </a:p>
          <a:p>
            <a:pPr algn="l"/>
            <a:r>
              <a:rPr lang="en-US" sz="2400" b="0" dirty="0"/>
              <a:t>In addition we have for in loop</a:t>
            </a:r>
          </a:p>
          <a:p>
            <a:pPr algn="l"/>
            <a:endParaRPr lang="en-US" sz="2400" b="0" dirty="0"/>
          </a:p>
          <a:p>
            <a:pPr algn="l">
              <a:buFont typeface="Arial" pitchFamily="34" charset="0"/>
              <a:buChar char="•"/>
            </a:pPr>
            <a:r>
              <a:rPr lang="en-US" sz="2400" b="0" dirty="0"/>
              <a:t>  for ( variable in object )  - variable takes one property at a time</a:t>
            </a:r>
          </a:p>
          <a:p>
            <a:pPr algn="l">
              <a:buFont typeface="Arial" pitchFamily="34" charset="0"/>
              <a:buChar char="•"/>
            </a:pPr>
            <a:endParaRPr lang="en-IN" sz="2400" b="0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Loop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57200"/>
            <a:ext cx="5715000" cy="6858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What is JavaScript ?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09600" y="1447800"/>
            <a:ext cx="7162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>
                <a:latin typeface="+mn-lt"/>
              </a:rPr>
              <a:t>Designed</a:t>
            </a:r>
            <a:r>
              <a:rPr lang="en-US" sz="2400" b="0" dirty="0"/>
              <a:t> to add interactivity to HTML pages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Scripting language 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JavaScript is lines of executable computer code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JavaScript is usually embedded directly in HTML pages 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JavaScript is an interpreted language</a:t>
            </a:r>
          </a:p>
          <a:p>
            <a:pPr marL="342900" indent="-34290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</a:pPr>
            <a:r>
              <a:rPr lang="en-US" sz="2400" b="0" dirty="0"/>
              <a:t>JavaScript is supported by all major browsers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295400" y="1600200"/>
            <a:ext cx="7315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/>
            <a:endParaRPr lang="en-US" sz="60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7924800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IN" sz="2000" b="0" dirty="0"/>
              <a:t>This loop is used to loop through an object's properties.</a:t>
            </a:r>
          </a:p>
          <a:p>
            <a:pPr algn="l"/>
            <a:r>
              <a:rPr lang="en-IN" sz="2000" dirty="0"/>
              <a:t>Syntax: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</a:rPr>
              <a:t>for (</a:t>
            </a:r>
            <a:r>
              <a:rPr lang="en-IN" sz="2000" dirty="0" err="1">
                <a:solidFill>
                  <a:srgbClr val="FF0000"/>
                </a:solidFill>
              </a:rPr>
              <a:t>variablename</a:t>
            </a:r>
            <a:r>
              <a:rPr lang="en-IN" sz="2000" dirty="0">
                <a:solidFill>
                  <a:srgbClr val="FF0000"/>
                </a:solidFill>
              </a:rPr>
              <a:t> in object){ 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</a:rPr>
              <a:t>	statement or block to execute 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</a:rPr>
              <a:t>} </a:t>
            </a:r>
          </a:p>
          <a:p>
            <a:pPr algn="l"/>
            <a:r>
              <a:rPr lang="en-IN" sz="2000" b="0" dirty="0"/>
              <a:t>In each iteration one property from </a:t>
            </a:r>
            <a:r>
              <a:rPr lang="en-IN" sz="2000" b="0" i="1" dirty="0"/>
              <a:t>object</a:t>
            </a:r>
            <a:r>
              <a:rPr lang="en-IN" sz="2000" b="0" dirty="0"/>
              <a:t> is assigned to </a:t>
            </a:r>
            <a:r>
              <a:rPr lang="en-IN" sz="2000" b="0" i="1" dirty="0" err="1"/>
              <a:t>variablename</a:t>
            </a:r>
            <a:r>
              <a:rPr lang="en-IN" sz="2000" b="0" dirty="0"/>
              <a:t> and this loop continues till all the properties of the object are exhausted</a:t>
            </a:r>
          </a:p>
          <a:p>
            <a:pPr algn="l"/>
            <a:r>
              <a:rPr lang="en-US" sz="2000" b="0" dirty="0"/>
              <a:t>Example :</a:t>
            </a:r>
            <a:endParaRPr lang="en-IN" sz="2000" b="0" dirty="0"/>
          </a:p>
          <a:p>
            <a:pPr algn="l"/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aProperty</a:t>
            </a:r>
            <a:r>
              <a:rPr lang="en-IN" sz="2000" b="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IN" sz="2000" b="0" dirty="0">
                <a:solidFill>
                  <a:srgbClr val="FF0000"/>
                </a:solidFill>
              </a:rPr>
              <a:t>for (</a:t>
            </a:r>
            <a:r>
              <a:rPr lang="en-IN" sz="2000" b="0" dirty="0" err="1">
                <a:solidFill>
                  <a:srgbClr val="FF0000"/>
                </a:solidFill>
              </a:rPr>
              <a:t>aProperty</a:t>
            </a:r>
            <a:r>
              <a:rPr lang="en-IN" sz="2000" b="0" dirty="0">
                <a:solidFill>
                  <a:srgbClr val="FF0000"/>
                </a:solidFill>
              </a:rPr>
              <a:t> in </a:t>
            </a:r>
            <a:r>
              <a:rPr lang="en-IN" sz="2000" b="0" dirty="0" err="1">
                <a:solidFill>
                  <a:srgbClr val="FF0000"/>
                </a:solidFill>
              </a:rPr>
              <a:t>document.aForm.Big_Button</a:t>
            </a:r>
            <a:r>
              <a:rPr lang="en-IN" sz="2000" b="0" dirty="0">
                <a:solidFill>
                  <a:srgbClr val="FF0000"/>
                </a:solidFill>
              </a:rPr>
              <a:t>) {</a:t>
            </a:r>
          </a:p>
          <a:p>
            <a:pPr algn="l"/>
            <a:r>
              <a:rPr lang="en-IN" sz="2000" b="0" dirty="0">
                <a:solidFill>
                  <a:srgbClr val="FF0000"/>
                </a:solidFill>
              </a:rPr>
              <a:t>      </a:t>
            </a:r>
            <a:r>
              <a:rPr lang="en-IN" sz="2000" b="0" dirty="0" err="1">
                <a:solidFill>
                  <a:srgbClr val="FF0000"/>
                </a:solidFill>
              </a:rPr>
              <a:t>document.write</a:t>
            </a:r>
            <a:r>
              <a:rPr lang="en-IN" sz="2000" b="0" dirty="0">
                <a:solidFill>
                  <a:srgbClr val="FF0000"/>
                </a:solidFill>
              </a:rPr>
              <a:t>(</a:t>
            </a:r>
            <a:r>
              <a:rPr lang="en-IN" sz="2000" b="0" dirty="0" err="1">
                <a:solidFill>
                  <a:srgbClr val="FF0000"/>
                </a:solidFill>
              </a:rPr>
              <a:t>aProperty</a:t>
            </a:r>
            <a:r>
              <a:rPr lang="en-IN" sz="2000" b="0" dirty="0">
                <a:solidFill>
                  <a:srgbClr val="FF0000"/>
                </a:solidFill>
              </a:rPr>
              <a:t>,"&lt;BR&gt;");</a:t>
            </a:r>
          </a:p>
          <a:p>
            <a:pPr algn="l"/>
            <a:r>
              <a:rPr lang="en-IN" sz="2000" b="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 loop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95400" y="1676400"/>
            <a:ext cx="6858000" cy="34588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008080"/>
                </a:solidFill>
              </a:rPr>
              <a:t>It is possible to make three different kinds of popup windows</a:t>
            </a:r>
            <a:r>
              <a:rPr lang="en-US" sz="2400" dirty="0">
                <a:solidFill>
                  <a:srgbClr val="008080"/>
                </a:solidFill>
              </a:rPr>
              <a:t>. </a:t>
            </a:r>
            <a:br>
              <a:rPr lang="en-US" sz="2400" dirty="0">
                <a:solidFill>
                  <a:srgbClr val="008080"/>
                </a:solidFill>
              </a:rPr>
            </a:br>
            <a:endParaRPr lang="en-US" sz="2400" b="1" dirty="0">
              <a:solidFill>
                <a:srgbClr val="008080"/>
              </a:solidFill>
            </a:endParaRPr>
          </a:p>
          <a:p>
            <a:pPr lvl="1" algn="l">
              <a:spcBef>
                <a:spcPts val="500"/>
              </a:spcBef>
              <a:spcAft>
                <a:spcPts val="500"/>
              </a:spcAft>
              <a:buClr>
                <a:srgbClr val="0000CC"/>
              </a:buClr>
              <a:buSzPct val="105000"/>
              <a:buFont typeface="Marlett" pitchFamily="2" charset="2"/>
              <a:buChar char="1"/>
            </a:pP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CC3300"/>
                </a:solidFill>
              </a:rPr>
              <a:t>Alert Box</a:t>
            </a:r>
          </a:p>
          <a:p>
            <a:pPr lvl="1" algn="l">
              <a:spcBef>
                <a:spcPts val="500"/>
              </a:spcBef>
              <a:spcAft>
                <a:spcPts val="500"/>
              </a:spcAft>
              <a:buClr>
                <a:srgbClr val="0000CC"/>
              </a:buClr>
              <a:buSzPct val="105000"/>
              <a:buFont typeface="Marlett" pitchFamily="2" charset="2"/>
              <a:buChar char="1"/>
            </a:pPr>
            <a:r>
              <a:rPr lang="en-US" sz="2800" b="1" dirty="0">
                <a:solidFill>
                  <a:srgbClr val="CC3300"/>
                </a:solidFill>
              </a:rPr>
              <a:t> Confirm Box</a:t>
            </a:r>
          </a:p>
          <a:p>
            <a:pPr lvl="1" algn="l">
              <a:spcBef>
                <a:spcPts val="500"/>
              </a:spcBef>
              <a:spcAft>
                <a:spcPts val="500"/>
              </a:spcAft>
              <a:buClr>
                <a:srgbClr val="0000CC"/>
              </a:buClr>
              <a:buSzPct val="105000"/>
              <a:buFont typeface="Marlett" pitchFamily="2" charset="2"/>
              <a:buChar char="1"/>
            </a:pPr>
            <a:r>
              <a:rPr lang="en-US" sz="2800" b="1" dirty="0">
                <a:solidFill>
                  <a:srgbClr val="CC3300"/>
                </a:solidFill>
              </a:rPr>
              <a:t> Prompt Box</a:t>
            </a:r>
            <a:endParaRPr lang="en-US" sz="2800" b="1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Popup</a:t>
            </a:r>
            <a:r>
              <a:rPr kumimoji="0" 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windows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95400" y="1981200"/>
            <a:ext cx="6553200" cy="33034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0000FF"/>
                </a:solidFill>
              </a:rPr>
              <a:t>The syntax for an alert box is :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2400" b="1" dirty="0">
                <a:solidFill>
                  <a:srgbClr val="CC3300"/>
                </a:solidFill>
              </a:rPr>
              <a:t>alert("</a:t>
            </a:r>
            <a:r>
              <a:rPr lang="en-US" sz="2400" b="1" dirty="0" err="1">
                <a:solidFill>
                  <a:srgbClr val="CC3300"/>
                </a:solidFill>
              </a:rPr>
              <a:t>yourtext</a:t>
            </a:r>
            <a:r>
              <a:rPr lang="en-US" sz="2400" b="1" dirty="0">
                <a:solidFill>
                  <a:srgbClr val="CC3300"/>
                </a:solidFill>
              </a:rPr>
              <a:t>");</a:t>
            </a:r>
            <a:br>
              <a:rPr lang="en-US" sz="2400" b="1" dirty="0">
                <a:solidFill>
                  <a:srgbClr val="0000FF"/>
                </a:solidFill>
              </a:rPr>
            </a:b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8080"/>
                </a:solidFill>
              </a:rPr>
              <a:t>The user will need to click "OK" to proceed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br>
              <a:rPr lang="en-US" sz="2400" b="1" dirty="0">
                <a:solidFill>
                  <a:srgbClr val="0000FF"/>
                </a:solidFill>
              </a:rPr>
            </a:b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Examples could be warnings of any kind.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0000FF"/>
                </a:solidFill>
              </a:rPr>
              <a:t>     </a:t>
            </a:r>
            <a:r>
              <a:rPr lang="en-US" sz="2400" b="1" dirty="0">
                <a:solidFill>
                  <a:srgbClr val="CC3300"/>
                </a:solidFill>
              </a:rPr>
              <a:t> alert(“Name field is empty”);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  Box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6553200" cy="5057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The syntax for a confirm box is: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         </a:t>
            </a:r>
            <a:r>
              <a:rPr lang="en-US" sz="2000" b="1" dirty="0">
                <a:solidFill>
                  <a:srgbClr val="CC3300"/>
                </a:solidFill>
              </a:rPr>
              <a:t>confirm("</a:t>
            </a:r>
            <a:r>
              <a:rPr lang="en-US" sz="2000" b="1" dirty="0" err="1">
                <a:solidFill>
                  <a:srgbClr val="CC3300"/>
                </a:solidFill>
              </a:rPr>
              <a:t>yourtext</a:t>
            </a:r>
            <a:r>
              <a:rPr lang="en-US" sz="2000" b="1" dirty="0">
                <a:solidFill>
                  <a:srgbClr val="CC3300"/>
                </a:solidFill>
              </a:rPr>
              <a:t>");</a:t>
            </a:r>
            <a:br>
              <a:rPr lang="en-US" sz="2000" b="1" dirty="0">
                <a:solidFill>
                  <a:srgbClr val="0000FF"/>
                </a:solidFill>
              </a:rPr>
            </a:b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008080"/>
                </a:solidFill>
              </a:rPr>
              <a:t>User needs to click either "OK" or "Cancel" to proceed.</a:t>
            </a:r>
            <a:br>
              <a:rPr lang="en-US" sz="2000" b="1" dirty="0">
                <a:solidFill>
                  <a:srgbClr val="008080"/>
                </a:solidFill>
              </a:rPr>
            </a:br>
            <a:br>
              <a:rPr lang="en-US" sz="2000" b="1" dirty="0">
                <a:solidFill>
                  <a:srgbClr val="008080"/>
                </a:solidFill>
              </a:rPr>
            </a:br>
            <a:r>
              <a:rPr lang="en-US" sz="2000" b="1" dirty="0">
                <a:solidFill>
                  <a:srgbClr val="008080"/>
                </a:solidFill>
              </a:rPr>
              <a:t>- If the user clicks "OK", the box returns  </a:t>
            </a:r>
            <a:r>
              <a:rPr lang="en-US" sz="2000" b="1" dirty="0">
                <a:solidFill>
                  <a:srgbClr val="CC3300"/>
                </a:solidFill>
              </a:rPr>
              <a:t>true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8080"/>
                </a:solidFill>
              </a:rPr>
              <a:t>- If the user clicks "Cancel", the box returns  </a:t>
            </a:r>
            <a:r>
              <a:rPr lang="en-US" sz="2000" b="1" dirty="0">
                <a:solidFill>
                  <a:srgbClr val="CC3300"/>
                </a:solidFill>
              </a:rPr>
              <a:t>false</a:t>
            </a:r>
            <a:br>
              <a:rPr lang="en-US" sz="2000" b="1" dirty="0">
                <a:solidFill>
                  <a:srgbClr val="0000FF"/>
                </a:solidFill>
              </a:rPr>
            </a:br>
            <a:endParaRPr lang="en-US" sz="2000" b="1" dirty="0">
              <a:solidFill>
                <a:srgbClr val="0000FF"/>
              </a:solidFill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 err="1">
                <a:solidFill>
                  <a:srgbClr val="CC3300"/>
                </a:solidFill>
              </a:rPr>
              <a:t>Eg</a:t>
            </a:r>
            <a:r>
              <a:rPr lang="en-US" sz="2000" b="1" dirty="0">
                <a:solidFill>
                  <a:srgbClr val="CC3300"/>
                </a:solidFill>
              </a:rPr>
              <a:t> :      </a:t>
            </a:r>
            <a:r>
              <a:rPr lang="en-US" sz="2000" b="1" dirty="0">
                <a:solidFill>
                  <a:srgbClr val="0000CC"/>
                </a:solidFill>
              </a:rPr>
              <a:t>if (confirm("Do you agree")) </a:t>
            </a:r>
          </a:p>
          <a:p>
            <a:pPr lvl="2"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CC"/>
                </a:solidFill>
              </a:rPr>
              <a:t>        alert("You agree")</a:t>
            </a:r>
            <a:br>
              <a:rPr lang="en-US" sz="2000" b="1" dirty="0">
                <a:solidFill>
                  <a:srgbClr val="0000CC"/>
                </a:solidFill>
              </a:rPr>
            </a:b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lvl="2"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CC"/>
                </a:solidFill>
              </a:rPr>
              <a:t>        alert ("You do not agree")</a:t>
            </a:r>
            <a:br>
              <a:rPr lang="en-US" sz="2000" b="1" dirty="0">
                <a:solidFill>
                  <a:srgbClr val="0000CC"/>
                </a:solidFill>
              </a:rPr>
            </a:br>
            <a:r>
              <a:rPr lang="en-US" sz="2000" b="1" dirty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Confirm Box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219200" y="1447800"/>
            <a:ext cx="7391400" cy="412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The prompt box syntax :   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srgbClr val="0000FF"/>
                </a:solidFill>
              </a:rPr>
              <a:t>         </a:t>
            </a:r>
            <a:r>
              <a:rPr lang="en-US" sz="2400" b="1" dirty="0">
                <a:solidFill>
                  <a:srgbClr val="CC3300"/>
                </a:solidFill>
              </a:rPr>
              <a:t>prompt("</a:t>
            </a:r>
            <a:r>
              <a:rPr lang="en-US" sz="2400" b="1" dirty="0" err="1">
                <a:solidFill>
                  <a:srgbClr val="CC3300"/>
                </a:solidFill>
              </a:rPr>
              <a:t>yourtext","default</a:t>
            </a:r>
            <a:r>
              <a:rPr lang="en-US" sz="2400" b="1" dirty="0">
                <a:solidFill>
                  <a:srgbClr val="CC3300"/>
                </a:solidFill>
              </a:rPr>
              <a:t> text")</a:t>
            </a:r>
            <a:br>
              <a:rPr lang="en-US" sz="2000" b="1" dirty="0">
                <a:solidFill>
                  <a:srgbClr val="0000FF"/>
                </a:solidFill>
              </a:rPr>
            </a:b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008080"/>
                </a:solidFill>
              </a:rPr>
              <a:t>User must click either "OK" or "Cancel"  after entering the text.</a:t>
            </a:r>
            <a:br>
              <a:rPr lang="en-US" sz="2000" b="1" dirty="0">
                <a:solidFill>
                  <a:srgbClr val="008080"/>
                </a:solidFill>
              </a:rPr>
            </a:br>
            <a:br>
              <a:rPr lang="en-US" sz="2000" b="1" dirty="0">
                <a:solidFill>
                  <a:srgbClr val="008080"/>
                </a:solidFill>
              </a:rPr>
            </a:br>
            <a:r>
              <a:rPr lang="en-US" sz="2000" b="1" dirty="0">
                <a:solidFill>
                  <a:srgbClr val="008080"/>
                </a:solidFill>
              </a:rPr>
              <a:t>- If the user clicks "OK" the prompt box returns the </a:t>
            </a:r>
            <a:r>
              <a:rPr lang="en-US" sz="2000" b="1" dirty="0">
                <a:solidFill>
                  <a:srgbClr val="CC3300"/>
                </a:solidFill>
              </a:rPr>
              <a:t>entry</a:t>
            </a:r>
            <a:r>
              <a:rPr lang="en-US" sz="2000" b="1" dirty="0">
                <a:solidFill>
                  <a:srgbClr val="008080"/>
                </a:solidFill>
              </a:rPr>
              <a:t> </a:t>
            </a:r>
            <a:br>
              <a:rPr lang="en-US" sz="2000" b="1" dirty="0">
                <a:solidFill>
                  <a:srgbClr val="008080"/>
                </a:solidFill>
              </a:rPr>
            </a:br>
            <a:r>
              <a:rPr lang="en-US" sz="2000" b="1" dirty="0">
                <a:solidFill>
                  <a:srgbClr val="008080"/>
                </a:solidFill>
              </a:rPr>
              <a:t>- If the user clicks "Cancel" the prompt box returns </a:t>
            </a:r>
            <a:r>
              <a:rPr lang="en-US" sz="2000" b="1" dirty="0">
                <a:solidFill>
                  <a:srgbClr val="CC3300"/>
                </a:solidFill>
              </a:rPr>
              <a:t>null</a:t>
            </a:r>
            <a:br>
              <a:rPr lang="en-US" sz="2000" b="1" dirty="0">
                <a:solidFill>
                  <a:srgbClr val="008080"/>
                </a:solidFill>
              </a:rPr>
            </a:br>
            <a:endParaRPr lang="en-US" sz="2000" b="1" dirty="0">
              <a:solidFill>
                <a:srgbClr val="0000FF"/>
              </a:solidFill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000" b="1" dirty="0" err="1">
                <a:solidFill>
                  <a:srgbClr val="CC3300"/>
                </a:solidFill>
              </a:rPr>
              <a:t>Eg</a:t>
            </a:r>
            <a:r>
              <a:rPr lang="en-US" sz="2000" b="1" dirty="0">
                <a:solidFill>
                  <a:srgbClr val="CC3300"/>
                </a:solidFill>
              </a:rPr>
              <a:t> :</a:t>
            </a:r>
            <a:br>
              <a:rPr lang="en-US" sz="2000" b="1" dirty="0">
                <a:solidFill>
                  <a:srgbClr val="0000FF"/>
                </a:solidFill>
              </a:rPr>
            </a:br>
            <a:r>
              <a:rPr lang="en-US" sz="2000" b="1" dirty="0">
                <a:solidFill>
                  <a:srgbClr val="CC3300"/>
                </a:solidFill>
              </a:rPr>
              <a:t>username=prompt("Please enter your </a:t>
            </a:r>
            <a:r>
              <a:rPr lang="en-US" sz="2000" b="1" dirty="0" err="1">
                <a:solidFill>
                  <a:srgbClr val="CC3300"/>
                </a:solidFill>
              </a:rPr>
              <a:t>name","Enter</a:t>
            </a:r>
            <a:r>
              <a:rPr lang="en-US" sz="2000" b="1" dirty="0">
                <a:solidFill>
                  <a:srgbClr val="CC3300"/>
                </a:solidFill>
              </a:rPr>
              <a:t> your name here");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Prompt Box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Array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001000" cy="45602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buFont typeface="Arial" pitchFamily="34" charset="0"/>
              <a:buChar char="•"/>
              <a:tabLst>
                <a:tab pos="666750" algn="l"/>
              </a:tabLst>
            </a:pPr>
            <a:r>
              <a:rPr lang="en-IN" sz="2000" b="0" dirty="0"/>
              <a:t>An array can be defined in three ways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IN" sz="2000" b="0" dirty="0"/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=new Array(); </a:t>
            </a:r>
            <a:r>
              <a:rPr lang="en-IN" sz="2000" b="0" dirty="0"/>
              <a:t>// regular array (add an optional integer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[0]="Saab";     </a:t>
            </a:r>
            <a:r>
              <a:rPr lang="en-IN" sz="2000" b="0" dirty="0"/>
              <a:t>     // argument to control array's size)</a:t>
            </a:r>
            <a:r>
              <a:rPr lang="en-IN" sz="2000" b="0" dirty="0">
                <a:solidFill>
                  <a:srgbClr val="FF0000"/>
                </a:solidFill>
              </a:rPr>
              <a:t> </a:t>
            </a:r>
            <a:endParaRPr lang="en-IN" sz="2000" b="0" dirty="0"/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[1]="Volvo";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[2]="BMW";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US" sz="2000" b="0" dirty="0">
              <a:solidFill>
                <a:srgbClr val="FF0000"/>
              </a:solidFill>
            </a:endParaRPr>
          </a:p>
          <a:p>
            <a:pPr algn="l"/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=new Array("</a:t>
            </a:r>
            <a:r>
              <a:rPr lang="en-IN" sz="2000" b="0" dirty="0" err="1">
                <a:solidFill>
                  <a:srgbClr val="FF0000"/>
                </a:solidFill>
              </a:rPr>
              <a:t>Saab","Volvo","BMW</a:t>
            </a:r>
            <a:r>
              <a:rPr lang="en-IN" sz="2000" b="0" dirty="0">
                <a:solidFill>
                  <a:srgbClr val="FF0000"/>
                </a:solidFill>
              </a:rPr>
              <a:t>"); </a:t>
            </a:r>
            <a:r>
              <a:rPr lang="en-IN" sz="2000" b="0" dirty="0"/>
              <a:t>// condensed array</a:t>
            </a:r>
          </a:p>
          <a:p>
            <a:pPr algn="l"/>
            <a:endParaRPr lang="en-IN" sz="2000" b="0" dirty="0">
              <a:solidFill>
                <a:srgbClr val="FF0000"/>
              </a:solidFill>
            </a:endParaRPr>
          </a:p>
          <a:p>
            <a:pPr algn="l"/>
            <a:r>
              <a:rPr lang="en-IN" sz="2000" b="0" dirty="0" err="1">
                <a:solidFill>
                  <a:srgbClr val="FF0000"/>
                </a:solidFill>
              </a:rPr>
              <a:t>var</a:t>
            </a:r>
            <a:r>
              <a:rPr lang="en-IN" sz="2000" b="0" dirty="0">
                <a:solidFill>
                  <a:srgbClr val="FF0000"/>
                </a:solidFill>
              </a:rPr>
              <a:t> </a:t>
            </a:r>
            <a:r>
              <a:rPr lang="en-IN" sz="2000" b="0" dirty="0" err="1">
                <a:solidFill>
                  <a:srgbClr val="FF0000"/>
                </a:solidFill>
              </a:rPr>
              <a:t>myCars</a:t>
            </a:r>
            <a:r>
              <a:rPr lang="en-IN" sz="2000" b="0" dirty="0">
                <a:solidFill>
                  <a:srgbClr val="FF0000"/>
                </a:solidFill>
              </a:rPr>
              <a:t>=["</a:t>
            </a:r>
            <a:r>
              <a:rPr lang="en-IN" sz="2000" b="0" dirty="0" err="1">
                <a:solidFill>
                  <a:srgbClr val="FF0000"/>
                </a:solidFill>
              </a:rPr>
              <a:t>Saab","Volvo","BMW</a:t>
            </a:r>
            <a:r>
              <a:rPr lang="en-IN" sz="2000" b="0" dirty="0">
                <a:solidFill>
                  <a:srgbClr val="FF0000"/>
                </a:solidFill>
              </a:rPr>
              <a:t>"]; </a:t>
            </a:r>
            <a:r>
              <a:rPr lang="en-IN" sz="2000" b="0" dirty="0"/>
              <a:t>// literal array</a:t>
            </a:r>
          </a:p>
          <a:p>
            <a:pPr marL="476250" indent="-476250" algn="l">
              <a:spcBef>
                <a:spcPts val="500"/>
              </a:spcBef>
              <a:spcAft>
                <a:spcPts val="500"/>
              </a:spcAft>
              <a:buClrTx/>
              <a:tabLst>
                <a:tab pos="666750" algn="l"/>
              </a:tabLst>
            </a:pPr>
            <a:endParaRPr lang="en-IN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371600" y="1295400"/>
            <a:ext cx="7086600" cy="468333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u="sng" dirty="0"/>
              <a:t>Properties and methods</a:t>
            </a:r>
            <a:br>
              <a:rPr lang="en-US" sz="2400" b="0" dirty="0">
                <a:solidFill>
                  <a:srgbClr val="008080"/>
                </a:solidFill>
              </a:rPr>
            </a:br>
            <a:br>
              <a:rPr lang="en-US" sz="2400" b="0" dirty="0">
                <a:solidFill>
                  <a:srgbClr val="008080"/>
                </a:solidFill>
              </a:rPr>
            </a:br>
            <a:r>
              <a:rPr lang="en-US" sz="2400" b="0" dirty="0">
                <a:solidFill>
                  <a:srgbClr val="CC3300"/>
                </a:solidFill>
              </a:rPr>
              <a:t>length</a:t>
            </a:r>
            <a:r>
              <a:rPr lang="en-US" sz="2400" b="0" dirty="0">
                <a:solidFill>
                  <a:srgbClr val="0000FF"/>
                </a:solidFill>
              </a:rPr>
              <a:t> 	     No of elements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 err="1">
                <a:solidFill>
                  <a:srgbClr val="CC3300"/>
                </a:solidFill>
              </a:rPr>
              <a:t>concat</a:t>
            </a:r>
            <a:r>
              <a:rPr lang="en-US" sz="2400" b="0" dirty="0">
                <a:solidFill>
                  <a:srgbClr val="CC3300"/>
                </a:solidFill>
              </a:rPr>
              <a:t>(Array)    </a:t>
            </a:r>
            <a:r>
              <a:rPr lang="en-US" sz="2400" b="0" dirty="0">
                <a:solidFill>
                  <a:srgbClr val="0000FF"/>
                </a:solidFill>
              </a:rPr>
              <a:t>Concatenate arrays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CC3300"/>
                </a:solidFill>
              </a:rPr>
              <a:t>join()</a:t>
            </a:r>
            <a:r>
              <a:rPr lang="en-US" sz="2400" b="0" dirty="0">
                <a:solidFill>
                  <a:srgbClr val="0000FF"/>
                </a:solidFill>
              </a:rPr>
              <a:t>    	    Concatenate all elements 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0000FF"/>
                </a:solidFill>
              </a:rPr>
              <a:t>                          into string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CC3300"/>
                </a:solidFill>
              </a:rPr>
              <a:t>pop()</a:t>
            </a:r>
            <a:r>
              <a:rPr lang="en-US" sz="2400" b="0" dirty="0">
                <a:solidFill>
                  <a:srgbClr val="0000FF"/>
                </a:solidFill>
              </a:rPr>
              <a:t>		    Delete last element 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CC3300"/>
                </a:solidFill>
              </a:rPr>
              <a:t>push(value)</a:t>
            </a:r>
            <a:r>
              <a:rPr lang="en-US" sz="2400" b="0" dirty="0">
                <a:solidFill>
                  <a:srgbClr val="0000FF"/>
                </a:solidFill>
              </a:rPr>
              <a:t>	    Add element at the end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CC3300"/>
                </a:solidFill>
              </a:rPr>
              <a:t>reverse()</a:t>
            </a:r>
            <a:r>
              <a:rPr lang="en-US" sz="2400" b="0" dirty="0">
                <a:solidFill>
                  <a:srgbClr val="0000FF"/>
                </a:solidFill>
              </a:rPr>
              <a:t>	    Reverse the order of  elements</a:t>
            </a:r>
          </a:p>
          <a:p>
            <a:pPr algn="l">
              <a:spcBef>
                <a:spcPts val="500"/>
              </a:spcBef>
              <a:spcAft>
                <a:spcPts val="500"/>
              </a:spcAft>
            </a:pPr>
            <a:r>
              <a:rPr lang="en-US" sz="2400" b="0" dirty="0">
                <a:solidFill>
                  <a:srgbClr val="CC3300"/>
                </a:solidFill>
              </a:rPr>
              <a:t>sort()	</a:t>
            </a:r>
            <a:r>
              <a:rPr lang="en-US" sz="2400" b="0" dirty="0">
                <a:solidFill>
                  <a:srgbClr val="0000FF"/>
                </a:solidFill>
              </a:rPr>
              <a:t>	    Sort the elements</a:t>
            </a:r>
            <a:endParaRPr lang="en-US" sz="2400" b="0" dirty="0">
              <a:solidFill>
                <a:srgbClr val="000099"/>
              </a:solidFill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Array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68288"/>
            <a:ext cx="8686800" cy="6400800"/>
          </a:xfrm>
          <a:prstGeom prst="rect">
            <a:avLst/>
          </a:prstGeom>
          <a:solidFill>
            <a:schemeClr val="bg1"/>
          </a:solidFill>
          <a:ln w="76200" cmpd="tri">
            <a:solidFill>
              <a:srgbClr val="4B78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3048000"/>
            <a:ext cx="7315200" cy="685800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0000FF"/>
                </a:solidFill>
              </a:rPr>
              <a:t>HTML DOM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What is DOM 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i="1"/>
              <a:t>The W3C Document Object Model (DOM) is a platform and language-neutral interface that allows programs and scripts to dynamically access and update the content, structure, and style of a document</a:t>
            </a:r>
            <a:endParaRPr lang="en-IN" sz="1600"/>
          </a:p>
          <a:p>
            <a:r>
              <a:rPr lang="en-IN" sz="1600"/>
              <a:t>The DOM is separated into 3 different parts / levels:</a:t>
            </a:r>
          </a:p>
          <a:p>
            <a:pPr lvl="2"/>
            <a:r>
              <a:rPr lang="en-IN" sz="1600"/>
              <a:t>Core DOM - standard model for any structured document</a:t>
            </a:r>
          </a:p>
          <a:p>
            <a:pPr lvl="2"/>
            <a:r>
              <a:rPr lang="en-IN" sz="1600"/>
              <a:t>XML DOM - standard model for XML documents</a:t>
            </a:r>
          </a:p>
          <a:p>
            <a:pPr lvl="2"/>
            <a:r>
              <a:rPr lang="en-IN" sz="1600"/>
              <a:t>HTML DOM - standard model for HTML documents</a:t>
            </a:r>
          </a:p>
          <a:p>
            <a:r>
              <a:rPr lang="en-IN" sz="1600"/>
              <a:t>The DOM defines the </a:t>
            </a:r>
            <a:r>
              <a:rPr lang="en-IN" sz="1600" b="1"/>
              <a:t>objects and properties</a:t>
            </a:r>
            <a:r>
              <a:rPr lang="en-IN" sz="1600"/>
              <a:t> of all document elements, and the </a:t>
            </a:r>
            <a:r>
              <a:rPr lang="en-IN" sz="1600" b="1"/>
              <a:t>methods</a:t>
            </a:r>
            <a:r>
              <a:rPr lang="en-IN" sz="1600"/>
              <a:t> (interface) to access them</a:t>
            </a:r>
          </a:p>
          <a:p>
            <a:r>
              <a:rPr lang="en-IN" sz="1600"/>
              <a:t>JavaScript can be used to create and destroy these objects, to invoke their methods, and to manipulate their properties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HTML DOM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/>
              <a:t>A standard object model for HTML</a:t>
            </a:r>
          </a:p>
          <a:p>
            <a:r>
              <a:rPr lang="en-IN" sz="1800"/>
              <a:t>The HTML DOM defines the objects and properties of all HTML elements, and the methods (interface) to access them.</a:t>
            </a:r>
          </a:p>
          <a:p>
            <a:r>
              <a:rPr lang="en-IN" sz="1800"/>
              <a:t>The HTML DOM is a standard for how to get, change, add, or delete HTML elements.</a:t>
            </a:r>
          </a:p>
          <a:p>
            <a:pPr>
              <a:buFontTx/>
              <a:buNone/>
            </a:pPr>
            <a:endParaRPr lang="en-IN" sz="1800"/>
          </a:p>
        </p:txBody>
      </p:sp>
      <p:pic>
        <p:nvPicPr>
          <p:cNvPr id="4" name="Picture 3" descr="HTMLDO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3048000"/>
            <a:ext cx="4657725" cy="3099280"/>
          </a:xfrm>
          <a:prstGeom prst="rect">
            <a:avLst/>
          </a:prstGeom>
          <a:ln w="28575">
            <a:solidFill>
              <a:srgbClr val="CC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java Script</a:t>
            </a:r>
          </a:p>
        </p:txBody>
      </p:sp>
      <p:sp>
        <p:nvSpPr>
          <p:cNvPr id="4659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383764"/>
          </a:xfrm>
        </p:spPr>
        <p:txBody>
          <a:bodyPr/>
          <a:lstStyle/>
          <a:p>
            <a:r>
              <a:rPr lang="en-IN" sz="2400" b="1" dirty="0"/>
              <a:t>Less server interaction:</a:t>
            </a:r>
            <a:r>
              <a:rPr lang="en-IN" sz="2400" dirty="0"/>
              <a:t> You can validate user input before sending the page off to the server. This saves server traffic, which means less load on your server</a:t>
            </a:r>
          </a:p>
          <a:p>
            <a:endParaRPr lang="en-IN" sz="2400" dirty="0"/>
          </a:p>
          <a:p>
            <a:r>
              <a:rPr lang="en-IN" sz="2400" b="1" dirty="0"/>
              <a:t>Immediate feedback to the visitors:</a:t>
            </a:r>
            <a:r>
              <a:rPr lang="en-IN" sz="2400" dirty="0"/>
              <a:t> They don't have to wait for a page reload to see if they have forgotten to enter something</a:t>
            </a:r>
          </a:p>
          <a:p>
            <a:endParaRPr lang="en-IN" sz="2400" b="1" dirty="0"/>
          </a:p>
          <a:p>
            <a:r>
              <a:rPr lang="en-IN" sz="2400" b="1" dirty="0"/>
              <a:t>Increased interactivity:</a:t>
            </a:r>
            <a:r>
              <a:rPr lang="en-IN" sz="2400" dirty="0"/>
              <a:t> You can create interfaces that react when the user hovers over them with a mouse or activates them via the keyboard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Element nodes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457631"/>
          </a:xfrm>
        </p:spPr>
        <p:txBody>
          <a:bodyPr/>
          <a:lstStyle/>
          <a:p>
            <a:r>
              <a:rPr lang="en-IN" sz="2400" dirty="0"/>
              <a:t>Element nodes can be accessed by their tag name, id, or position within the HTML document hierarchy</a:t>
            </a:r>
          </a:p>
          <a:p>
            <a:pPr>
              <a:buFontTx/>
              <a:buNone/>
            </a:pPr>
            <a:r>
              <a:rPr lang="en-IN" sz="2400" dirty="0" err="1">
                <a:solidFill>
                  <a:srgbClr val="FF0000"/>
                </a:solidFill>
              </a:rPr>
              <a:t>getElementsByTagName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</a:p>
          <a:p>
            <a:pPr>
              <a:buFontTx/>
              <a:buNone/>
            </a:pPr>
            <a:r>
              <a:rPr lang="en-IN" sz="2400" dirty="0"/>
              <a:t>	This method of an element node retrieves all descendant elements of the specified tag name and stores them in a </a:t>
            </a:r>
            <a:r>
              <a:rPr lang="en-IN" sz="2400" dirty="0" err="1"/>
              <a:t>NodeList</a:t>
            </a:r>
            <a:r>
              <a:rPr lang="en-IN" sz="2400" dirty="0"/>
              <a:t>, which is exposed in JavaScript as an array</a:t>
            </a:r>
          </a:p>
          <a:p>
            <a:pPr>
              <a:buFontTx/>
              <a:buNone/>
            </a:pPr>
            <a:r>
              <a:rPr lang="en-IN" sz="2400" dirty="0" err="1">
                <a:solidFill>
                  <a:srgbClr val="FF0000"/>
                </a:solidFill>
              </a:rPr>
              <a:t>getElementById</a:t>
            </a:r>
            <a:r>
              <a:rPr lang="en-IN" sz="2400" dirty="0">
                <a:solidFill>
                  <a:srgbClr val="FF0000"/>
                </a:solidFill>
              </a:rPr>
              <a:t>()</a:t>
            </a:r>
          </a:p>
          <a:p>
            <a:pPr>
              <a:buFontTx/>
              <a:buNone/>
            </a:pPr>
            <a:r>
              <a:rPr lang="en-IN" sz="2400" dirty="0"/>
              <a:t>	This method of the document node returns a reference to the node with the specified id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getElementsByTagName() -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8"/>
            <a:ext cx="4267200" cy="4457631"/>
          </a:xfrm>
          <a:ln>
            <a:solidFill>
              <a:srgbClr val="FF0000"/>
            </a:solidFill>
          </a:ln>
        </p:spPr>
        <p:txBody>
          <a:bodyPr/>
          <a:lstStyle/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&lt;html&gt;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&lt;head&gt;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&lt;script type="text/</a:t>
            </a:r>
            <a:r>
              <a:rPr lang="en-IN" sz="1600" dirty="0" err="1"/>
              <a:t>javascript</a:t>
            </a:r>
            <a:r>
              <a:rPr lang="en-IN" sz="1600" dirty="0"/>
              <a:t>"&gt;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function </a:t>
            </a:r>
            <a:r>
              <a:rPr lang="en-IN" sz="1600" dirty="0" err="1"/>
              <a:t>getElements</a:t>
            </a:r>
            <a:r>
              <a:rPr lang="en-IN" sz="1600" dirty="0"/>
              <a:t>()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{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elems</a:t>
            </a:r>
            <a:r>
              <a:rPr lang="en-IN" sz="1600" dirty="0"/>
              <a:t> = </a:t>
            </a:r>
            <a:r>
              <a:rPr lang="en-IN" sz="1600" dirty="0" err="1"/>
              <a:t>document.getElementsByTagName</a:t>
            </a:r>
            <a:r>
              <a:rPr lang="en-IN" sz="1600" dirty="0"/>
              <a:t>("</a:t>
            </a:r>
            <a:r>
              <a:rPr lang="en-IN" sz="1600" dirty="0" err="1"/>
              <a:t>li</a:t>
            </a:r>
            <a:r>
              <a:rPr lang="en-IN" sz="1600" dirty="0"/>
              <a:t>");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msg</a:t>
            </a:r>
            <a:r>
              <a:rPr lang="en-IN" sz="1600" dirty="0"/>
              <a:t>="";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for (</a:t>
            </a:r>
            <a:r>
              <a:rPr lang="en-IN" sz="1600" dirty="0" err="1"/>
              <a:t>var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=0; </a:t>
            </a:r>
            <a:r>
              <a:rPr lang="en-IN" sz="1600" dirty="0" err="1"/>
              <a:t>i</a:t>
            </a:r>
            <a:r>
              <a:rPr lang="en-IN" sz="1600" dirty="0"/>
              <a:t> &lt; </a:t>
            </a:r>
            <a:r>
              <a:rPr lang="en-IN" sz="1600" dirty="0" err="1"/>
              <a:t>elems.length</a:t>
            </a:r>
            <a:r>
              <a:rPr lang="en-IN" sz="1600" dirty="0"/>
              <a:t>; </a:t>
            </a:r>
            <a:r>
              <a:rPr lang="en-IN" sz="1600" dirty="0" err="1"/>
              <a:t>i</a:t>
            </a:r>
            <a:r>
              <a:rPr lang="en-IN" sz="1600" dirty="0"/>
              <a:t>++)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{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 </a:t>
            </a:r>
            <a:r>
              <a:rPr lang="en-IN" sz="1600" dirty="0" err="1"/>
              <a:t>msg</a:t>
            </a:r>
            <a:r>
              <a:rPr lang="en-IN" sz="1600" dirty="0"/>
              <a:t> += </a:t>
            </a:r>
            <a:r>
              <a:rPr lang="en-IN" sz="1600" dirty="0" err="1"/>
              <a:t>elems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innerHTML</a:t>
            </a:r>
            <a:r>
              <a:rPr lang="en-IN" sz="1600" dirty="0"/>
              <a:t> + "\n";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}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 alert(</a:t>
            </a:r>
            <a:r>
              <a:rPr lang="en-IN" sz="1600" dirty="0" err="1"/>
              <a:t>msg</a:t>
            </a:r>
            <a:r>
              <a:rPr lang="en-IN" sz="1600" dirty="0"/>
              <a:t>);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}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&lt;/script&gt;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&lt;title&gt;</a:t>
            </a:r>
            <a:r>
              <a:rPr lang="en-IN" sz="1600" dirty="0" err="1"/>
              <a:t>getElementsByTagName</a:t>
            </a:r>
            <a:r>
              <a:rPr lang="en-IN" sz="1600" dirty="0"/>
              <a:t>()&lt;/title&gt;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 dirty="0"/>
              <a:t>&lt;/head&gt;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48200" y="1143000"/>
            <a:ext cx="4267200" cy="480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1600" b="0" kern="0" dirty="0">
              <a:solidFill>
                <a:srgbClr val="000066"/>
              </a:solidFill>
              <a:latin typeface="+mn-lt"/>
            </a:endParaRP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&lt;body 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onload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="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getElements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();"&gt;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&lt;h1&gt;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Rockbands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&lt;/h1&gt;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&lt;h2&gt;Beatles&lt;/h2&gt;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&gt;Paul&lt;/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&gt;John&lt;/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&gt;George&lt;/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Ringo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&lt;h2&gt;Rolling Stones&lt;/h2&gt;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&gt;Mick&lt;/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&gt;Keith&lt;/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&gt;Charlie&lt;/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&gt;Bill&lt;/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&lt;/body&gt;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&lt;/html&gt;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getElementsById() - example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9038"/>
            <a:ext cx="4267200" cy="4983162"/>
          </a:xfrm>
          <a:ln>
            <a:solidFill>
              <a:srgbClr val="FF0000"/>
            </a:solidFill>
          </a:ln>
        </p:spPr>
        <p:txBody>
          <a:bodyPr/>
          <a:lstStyle/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&lt;html&gt;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&lt;head&gt;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&lt;script type="text/javascript"&gt;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function getElements(PARENT,TAGNAME)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{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var elems = PARENT.getElementsByTagName(TAGNAME);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var msg="";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for (var i=0; i &lt; elems.length; i++)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{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 msg += elems[i].innerHTML + "\n";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}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 alert(msg);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}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&lt;/script&gt;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&lt;title&gt;getElementById()&lt;/title&gt;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N" sz="1600"/>
              <a:t>&lt;/head&gt;</a:t>
            </a:r>
          </a:p>
          <a:p>
            <a:pPr marL="179388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sz="16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48200" y="1143000"/>
            <a:ext cx="4267200" cy="541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&lt;body 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onload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="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getElements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(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document.getElementById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('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BeatleList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'),'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');"&gt;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&lt;h1&gt;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Rockbands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&lt;/h1&gt;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&lt;h2&gt;Beatles&lt;/h2&gt;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id="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BeatleList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"&gt;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&gt;Paul&lt;/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&gt;John&lt;/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&gt;George&lt;/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Ringo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&lt;h2&gt;Rolling Stones&lt;/h2&gt;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id="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StonesList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"&gt;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&gt;Mick&lt;/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&gt;Keith&lt;/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&gt;Charlie&lt;/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    &lt;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&gt;Bill&lt;/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li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   &lt;/</a:t>
            </a:r>
            <a:r>
              <a:rPr lang="en-IN" sz="1600" b="0" kern="0" dirty="0" err="1">
                <a:solidFill>
                  <a:srgbClr val="000066"/>
                </a:solidFill>
                <a:latin typeface="+mn-lt"/>
              </a:rPr>
              <a:t>ol</a:t>
            </a: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&lt;/body&gt;</a:t>
            </a:r>
          </a:p>
          <a:p>
            <a:pPr marL="180000" indent="-342900" algn="l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0" kern="0" dirty="0">
                <a:solidFill>
                  <a:srgbClr val="000066"/>
                </a:solidFill>
                <a:latin typeface="+mn-lt"/>
              </a:rPr>
              <a:t>&lt;/html&gt;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DOM events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/>
              <a:t>Every element on a web page has certain events which can trigger JavaScript functions</a:t>
            </a:r>
          </a:p>
          <a:p>
            <a:r>
              <a:rPr lang="en-IN" sz="2400"/>
              <a:t>We define the events in the HTML elements.</a:t>
            </a:r>
          </a:p>
          <a:p>
            <a:r>
              <a:rPr lang="en-IN" sz="2400"/>
              <a:t>Examples of events:</a:t>
            </a:r>
          </a:p>
          <a:p>
            <a:pPr lvl="1"/>
            <a:r>
              <a:rPr lang="en-IN" sz="1800"/>
              <a:t>A mouse click	</a:t>
            </a:r>
            <a:r>
              <a:rPr lang="en-IN" sz="1800">
                <a:solidFill>
                  <a:srgbClr val="FF0000"/>
                </a:solidFill>
              </a:rPr>
              <a:t>(onclick)</a:t>
            </a:r>
          </a:p>
          <a:p>
            <a:pPr lvl="1"/>
            <a:r>
              <a:rPr lang="en-IN" sz="1800"/>
              <a:t>A web page or an image loading     </a:t>
            </a:r>
            <a:r>
              <a:rPr lang="en-IN" sz="1800">
                <a:solidFill>
                  <a:srgbClr val="FF0000"/>
                </a:solidFill>
              </a:rPr>
              <a:t>(onload)</a:t>
            </a:r>
          </a:p>
          <a:p>
            <a:pPr lvl="1"/>
            <a:r>
              <a:rPr lang="en-IN" sz="1800"/>
              <a:t>Mousing over a hot spot on the web page	</a:t>
            </a:r>
            <a:r>
              <a:rPr lang="en-IN" sz="1800">
                <a:solidFill>
                  <a:srgbClr val="FF0000"/>
                </a:solidFill>
              </a:rPr>
              <a:t>(onmouseover)</a:t>
            </a:r>
          </a:p>
          <a:p>
            <a:pPr lvl="1"/>
            <a:r>
              <a:rPr lang="en-IN" sz="1800"/>
              <a:t>Selecting an input box in an HTML form    </a:t>
            </a:r>
            <a:r>
              <a:rPr lang="en-IN" sz="1800">
                <a:solidFill>
                  <a:srgbClr val="FF0000"/>
                </a:solidFill>
              </a:rPr>
              <a:t>(onselect)</a:t>
            </a:r>
          </a:p>
          <a:p>
            <a:pPr lvl="1"/>
            <a:r>
              <a:rPr lang="en-IN" sz="1800"/>
              <a:t>Submitting an HTML form	</a:t>
            </a:r>
            <a:r>
              <a:rPr lang="en-IN" sz="1800">
                <a:solidFill>
                  <a:srgbClr val="FF0000"/>
                </a:solidFill>
              </a:rPr>
              <a:t>(onsubmit)</a:t>
            </a:r>
          </a:p>
          <a:p>
            <a:pPr lvl="1"/>
            <a:r>
              <a:rPr lang="en-IN" sz="1800"/>
              <a:t>element gets focus		</a:t>
            </a:r>
            <a:r>
              <a:rPr lang="en-IN" sz="1800">
                <a:solidFill>
                  <a:srgbClr val="FF0000"/>
                </a:solidFill>
              </a:rPr>
              <a:t>(onfocus)</a:t>
            </a:r>
          </a:p>
          <a:p>
            <a:pPr lvl="1"/>
            <a:r>
              <a:rPr lang="en-IN" sz="1800"/>
              <a:t>element looses focus	</a:t>
            </a:r>
            <a:r>
              <a:rPr lang="en-IN" sz="1800">
                <a:solidFill>
                  <a:srgbClr val="FF0000"/>
                </a:solidFill>
              </a:rPr>
              <a:t>(onblur)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Attaching events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/>
              <a:t>It is possible to attach all sorts of events, such as clicks, mouseovers, mouseouts, etc., to elements on the page</a:t>
            </a:r>
          </a:p>
          <a:p>
            <a:r>
              <a:rPr lang="en-IN" sz="2400"/>
              <a:t> The simplest method for adding events is to assign an event handler property to a node</a:t>
            </a:r>
          </a:p>
          <a:p>
            <a:r>
              <a:rPr lang="en-IN" sz="2400"/>
              <a:t>The syntax is shown below:</a:t>
            </a:r>
          </a:p>
          <a:p>
            <a:pPr lvl="1">
              <a:buFontTx/>
              <a:buNone/>
            </a:pPr>
            <a:r>
              <a:rPr lang="en-IN" sz="2000">
                <a:solidFill>
                  <a:srgbClr val="FF0000"/>
                </a:solidFill>
              </a:rPr>
              <a:t>node.onevent = DoSomething;</a:t>
            </a:r>
          </a:p>
          <a:p>
            <a:r>
              <a:rPr lang="en-IN" sz="2400"/>
              <a:t>Example :</a:t>
            </a:r>
          </a:p>
          <a:p>
            <a:pPr lvl="1">
              <a:buFontTx/>
              <a:buNone/>
            </a:pPr>
            <a:r>
              <a:rPr lang="en-IN" sz="2000">
                <a:solidFill>
                  <a:srgbClr val="FF0000"/>
                </a:solidFill>
              </a:rPr>
              <a:t>E-mail: &lt;input type="text" id="email" onchange="checkEmail()" /&gt;</a:t>
            </a:r>
          </a:p>
          <a:p>
            <a:pPr lvl="1">
              <a:buFontTx/>
              <a:buNone/>
            </a:pPr>
            <a:endParaRPr lang="en-I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/>
              <a:t>innerHTML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IN" sz="2000"/>
              <a:t>The easiest way to get or modify the content of an element is by using the </a:t>
            </a:r>
            <a:r>
              <a:rPr lang="en-IN" sz="2000">
                <a:solidFill>
                  <a:srgbClr val="FF0000"/>
                </a:solidFill>
              </a:rPr>
              <a:t>innerHTML</a:t>
            </a:r>
            <a:r>
              <a:rPr lang="en-IN" sz="2000"/>
              <a:t> property.</a:t>
            </a:r>
          </a:p>
          <a:p>
            <a:r>
              <a:rPr lang="en-IN" sz="2000" b="1"/>
              <a:t>Example :</a:t>
            </a:r>
          </a:p>
          <a:p>
            <a:pPr>
              <a:buFontTx/>
              <a:buNone/>
            </a:pPr>
            <a:r>
              <a:rPr lang="en-IN" sz="2000"/>
              <a:t>	</a:t>
            </a:r>
            <a:br>
              <a:rPr lang="en-IN" sz="2000"/>
            </a:br>
            <a:br>
              <a:rPr lang="en-IN" sz="2000"/>
            </a:br>
            <a:r>
              <a:rPr lang="en-IN" sz="1600">
                <a:solidFill>
                  <a:srgbClr val="FF0000"/>
                </a:solidFill>
              </a:rPr>
              <a:t>&lt;head&gt;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&lt;script type="text/javascript"&gt;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function ChangeText()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{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document.getElementById("p1").innerHTML="New text!";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}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&lt;/script&gt;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&lt;/head&gt;</a:t>
            </a:r>
            <a:br>
              <a:rPr lang="en-IN" sz="1600">
                <a:solidFill>
                  <a:srgbClr val="FF0000"/>
                </a:solidFill>
              </a:rPr>
            </a:b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&lt;body&gt;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&lt;p id="p1"&gt;Hello world!&lt;/p&gt;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&lt;input type="button" onclick="ChangeText()" value="Change text" /&gt;</a:t>
            </a:r>
            <a:br>
              <a:rPr lang="en-IN" sz="1600">
                <a:solidFill>
                  <a:srgbClr val="FF0000"/>
                </a:solidFill>
              </a:rPr>
            </a:br>
            <a:r>
              <a:rPr lang="en-IN" sz="1600">
                <a:solidFill>
                  <a:srgbClr val="FF0000"/>
                </a:solidFill>
              </a:rPr>
              <a:t>&lt;/body&gt;</a:t>
            </a:r>
            <a:br>
              <a:rPr lang="en-IN" sz="1600">
                <a:solidFill>
                  <a:srgbClr val="FF0000"/>
                </a:solidFill>
              </a:rPr>
            </a:br>
            <a:endParaRPr lang="en-IN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Java Script can do</a:t>
            </a:r>
          </a:p>
        </p:txBody>
      </p:sp>
      <p:sp>
        <p:nvSpPr>
          <p:cNvPr id="4659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84232"/>
            <a:ext cx="7918450" cy="3497368"/>
          </a:xfrm>
        </p:spPr>
        <p:txBody>
          <a:bodyPr/>
          <a:lstStyle/>
          <a:p>
            <a:r>
              <a:rPr lang="en-IN" sz="2400" dirty="0"/>
              <a:t>JavaScript gives HTML designers a programming tool </a:t>
            </a:r>
          </a:p>
          <a:p>
            <a:r>
              <a:rPr lang="en-IN" sz="2400" dirty="0"/>
              <a:t>JavaScript supports events</a:t>
            </a:r>
          </a:p>
          <a:p>
            <a:r>
              <a:rPr lang="en-IN" sz="2400" dirty="0"/>
              <a:t>JavaScript can manipulate HTML elements </a:t>
            </a:r>
          </a:p>
          <a:p>
            <a:r>
              <a:rPr lang="en-IN" sz="2400" dirty="0"/>
              <a:t>JavaScript can be used to validate data </a:t>
            </a:r>
          </a:p>
          <a:p>
            <a:r>
              <a:rPr lang="en-IN" sz="2400" dirty="0"/>
              <a:t>JavaScript can be used to detect the visitor's browser</a:t>
            </a:r>
          </a:p>
          <a:p>
            <a:r>
              <a:rPr lang="en-IN" sz="2400" dirty="0"/>
              <a:t>JavaScript has built-in objects like Date and String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2971800"/>
            <a:ext cx="7543800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&lt;html&gt;</a:t>
            </a:r>
          </a:p>
          <a:p>
            <a:pPr marL="342900" indent="-342900"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&lt;body&gt;</a:t>
            </a:r>
          </a:p>
          <a:p>
            <a:pPr algn="l"/>
            <a:r>
              <a:rPr lang="en-IN" sz="2000" b="0" dirty="0"/>
              <a:t>&lt;p id="demo"&gt;A Paragraph&lt;/p&gt;</a:t>
            </a:r>
          </a:p>
          <a:p>
            <a:pPr algn="l"/>
            <a:r>
              <a:rPr lang="en-IN" sz="2000" b="0" dirty="0"/>
              <a:t>&lt;script type="text/</a:t>
            </a:r>
            <a:r>
              <a:rPr lang="en-IN" sz="2000" b="0" dirty="0" err="1"/>
              <a:t>javascript</a:t>
            </a:r>
            <a:r>
              <a:rPr lang="en-IN" sz="2000" b="0" dirty="0"/>
              <a:t>"&gt;</a:t>
            </a:r>
            <a:br>
              <a:rPr lang="en-IN" sz="2000" b="0" dirty="0"/>
            </a:br>
            <a:r>
              <a:rPr lang="en-IN" sz="2000" b="0" dirty="0" err="1"/>
              <a:t>document.getElementById</a:t>
            </a:r>
            <a:r>
              <a:rPr lang="en-IN" sz="2000" b="0" dirty="0"/>
              <a:t>("demo").</a:t>
            </a:r>
            <a:r>
              <a:rPr lang="en-IN" sz="2000" b="0" dirty="0" err="1"/>
              <a:t>innerHTML</a:t>
            </a:r>
            <a:r>
              <a:rPr lang="en-IN" sz="2000" b="0" dirty="0"/>
              <a:t>=“Hello World";</a:t>
            </a:r>
            <a:br>
              <a:rPr lang="en-IN" sz="2000" b="0" dirty="0"/>
            </a:br>
            <a:r>
              <a:rPr lang="en-IN" sz="2000" b="0" dirty="0"/>
              <a:t>&lt;/script&gt;</a:t>
            </a:r>
          </a:p>
          <a:p>
            <a:pPr marL="342900" indent="-342900"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&lt;/body&gt;</a:t>
            </a:r>
          </a:p>
          <a:p>
            <a:pPr marL="342900" indent="-342900"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&lt;/html&gt;</a:t>
            </a:r>
          </a:p>
          <a:p>
            <a:pPr marL="342900" indent="-342900" algn="l"/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to place Java Script 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gray">
          <a:xfrm>
            <a:off x="609600" y="1295400"/>
            <a:ext cx="7918450" cy="20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Java Script can be put in the &lt;body&gt; and in the &lt;head&gt; sections of an HTML page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Java Script in &lt;BODY&gt; is executed when the page loads.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3352800"/>
            <a:ext cx="7543800" cy="2895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/>
            <a:r>
              <a:rPr lang="en-IN" sz="2000" b="0" dirty="0">
                <a:solidFill>
                  <a:srgbClr val="0000FF"/>
                </a:solidFill>
              </a:rPr>
              <a:t>&lt;head&gt;</a:t>
            </a:r>
            <a:br>
              <a:rPr lang="en-IN" sz="2000" dirty="0"/>
            </a:br>
            <a:r>
              <a:rPr lang="en-IN" sz="2000" b="0" dirty="0"/>
              <a:t>&lt;script  type="text/</a:t>
            </a:r>
            <a:r>
              <a:rPr lang="en-IN" sz="2000" b="0" dirty="0" err="1"/>
              <a:t>javascript</a:t>
            </a:r>
            <a:r>
              <a:rPr lang="en-IN" sz="2000" b="0" dirty="0"/>
              <a:t>"&gt;</a:t>
            </a:r>
            <a:br>
              <a:rPr lang="en-IN" sz="2000" b="0" dirty="0"/>
            </a:br>
            <a:r>
              <a:rPr lang="en-IN" sz="2000" b="0" dirty="0"/>
              <a:t>function  </a:t>
            </a:r>
            <a:r>
              <a:rPr lang="en-IN" sz="2000" b="0" dirty="0" err="1"/>
              <a:t>myFunction</a:t>
            </a:r>
            <a:r>
              <a:rPr lang="en-IN" sz="2000" b="0" dirty="0"/>
              <a:t>()</a:t>
            </a:r>
            <a:br>
              <a:rPr lang="en-IN" sz="2000" b="0" dirty="0"/>
            </a:br>
            <a:r>
              <a:rPr lang="en-IN" sz="2000" b="0" dirty="0"/>
              <a:t>{</a:t>
            </a:r>
            <a:br>
              <a:rPr lang="en-IN" sz="2000" b="0" dirty="0"/>
            </a:br>
            <a:r>
              <a:rPr lang="en-IN" sz="2000" b="0" dirty="0" err="1"/>
              <a:t>document.getElementById</a:t>
            </a:r>
            <a:r>
              <a:rPr lang="en-IN" sz="2000" b="0" dirty="0"/>
              <a:t>("demo").</a:t>
            </a:r>
            <a:r>
              <a:rPr lang="en-IN" sz="2000" b="0" dirty="0" err="1"/>
              <a:t>innerHTML</a:t>
            </a:r>
            <a:r>
              <a:rPr lang="en-IN" sz="2000" b="0" dirty="0"/>
              <a:t>=“Hello World";</a:t>
            </a:r>
            <a:br>
              <a:rPr lang="en-IN" sz="2000" b="0" dirty="0"/>
            </a:br>
            <a:r>
              <a:rPr lang="en-IN" sz="2000" b="0" dirty="0"/>
              <a:t>}</a:t>
            </a:r>
            <a:br>
              <a:rPr lang="en-IN" sz="2000" b="0" dirty="0"/>
            </a:br>
            <a:r>
              <a:rPr lang="en-IN" sz="2000" b="0" dirty="0"/>
              <a:t>&lt;/script&gt;</a:t>
            </a:r>
          </a:p>
          <a:p>
            <a:pPr marL="342900" indent="-342900" algn="l"/>
            <a:r>
              <a:rPr lang="en-IN" sz="2000" b="0" dirty="0">
                <a:solidFill>
                  <a:srgbClr val="0000FF"/>
                </a:solidFill>
              </a:rPr>
              <a:t>&lt;/head&gt;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to place Java Script  (</a:t>
            </a:r>
            <a:r>
              <a: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contd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gray">
          <a:xfrm>
            <a:off x="609600" y="1295400"/>
            <a:ext cx="7918450" cy="194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If you want to have a script run on some event, such as when a user clicks somewhere, then you will place that script in the head as a </a:t>
            </a:r>
            <a:r>
              <a:rPr lang="en-IN" sz="2400" dirty="0"/>
              <a:t>function</a:t>
            </a:r>
            <a:endParaRPr lang="en-IN" sz="2400" b="0" dirty="0"/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Functions are normally used in combination with </a:t>
            </a:r>
            <a:r>
              <a:rPr lang="en-IN" sz="2400" dirty="0"/>
              <a:t>events</a:t>
            </a:r>
            <a:endParaRPr lang="en-IN" sz="2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38200" y="1295400"/>
            <a:ext cx="4800600" cy="464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/>
            <a:endParaRPr lang="en-US" sz="600" b="0" dirty="0">
              <a:latin typeface="+mn-lt"/>
            </a:endParaRPr>
          </a:p>
          <a:p>
            <a:pPr marL="342900" indent="-342900" algn="l"/>
            <a:r>
              <a:rPr lang="en-US" sz="2400" b="0" dirty="0" err="1">
                <a:solidFill>
                  <a:srgbClr val="FF0000"/>
                </a:solidFill>
                <a:latin typeface="+mn-lt"/>
              </a:rPr>
              <a:t>document.write</a:t>
            </a:r>
            <a:r>
              <a:rPr lang="en-US" sz="2400" b="0" dirty="0">
                <a:solidFill>
                  <a:srgbClr val="FF0000"/>
                </a:solidFill>
                <a:latin typeface="+mn-lt"/>
              </a:rPr>
              <a:t>(”Hello There")</a:t>
            </a:r>
          </a:p>
          <a:p>
            <a:pPr marL="342900" indent="-342900" algn="l"/>
            <a:endParaRPr lang="en-US" sz="2400" b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&lt;html&gt;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&lt;head&gt;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&lt;/head&gt;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&lt;body&gt;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&lt;script </a:t>
            </a:r>
            <a:r>
              <a:rPr lang="en-US" sz="2400" b="0" dirty="0" err="1">
                <a:latin typeface="+mn-lt"/>
              </a:rPr>
              <a:t>src</a:t>
            </a:r>
            <a:r>
              <a:rPr lang="en-US" sz="2400" b="0" dirty="0">
                <a:latin typeface="+mn-lt"/>
              </a:rPr>
              <a:t>=“first.js"&gt;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&lt;/script&gt;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&lt;/body&gt;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&lt;/html&gt; </a:t>
            </a:r>
          </a:p>
          <a:p>
            <a:pPr marL="342900" indent="-342900" algn="l"/>
            <a:endParaRPr lang="en-US" sz="2400" b="0" dirty="0">
              <a:latin typeface="+mn-lt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6553200" y="2514600"/>
            <a:ext cx="2514600" cy="1219200"/>
          </a:xfrm>
          <a:prstGeom prst="wedgeEllipseCallout">
            <a:avLst>
              <a:gd name="adj1" fmla="val -109443"/>
              <a:gd name="adj2" fmla="val -11014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0" dirty="0">
                <a:latin typeface="Times New Roman" pitchFamily="18" charset="0"/>
              </a:rPr>
              <a:t>Store this line</a:t>
            </a:r>
          </a:p>
          <a:p>
            <a:pPr algn="ctr"/>
            <a:r>
              <a:rPr lang="en-US" sz="2400" b="0" dirty="0">
                <a:latin typeface="Times New Roman" pitchFamily="18" charset="0"/>
              </a:rPr>
              <a:t> in first.js</a:t>
            </a: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Using external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Script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Script  Syntax 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gray">
          <a:xfrm>
            <a:off x="609600" y="1295400"/>
            <a:ext cx="7918450" cy="216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Java Script syntax is loosely based on Java syntax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Java Script is case sensitive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Comments are same as in Java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White space between words and tabs are ignored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b="0" dirty="0"/>
              <a:t>Semicolon is optional at the end of the statement</a:t>
            </a:r>
            <a:endParaRPr lang="en-IN" sz="2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762000" y="564842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None/>
              <a:tabLst/>
              <a:defRPr/>
            </a:pPr>
            <a:r>
              <a:rPr lang="en-US" sz="2600" kern="0" dirty="0">
                <a:latin typeface="+mj-lt"/>
                <a:ea typeface="+mj-ea"/>
                <a:cs typeface="+mj-cs"/>
              </a:rPr>
              <a:t>Data Types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gray">
          <a:xfrm>
            <a:off x="609600" y="1295400"/>
            <a:ext cx="7918450" cy="379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US" sz="2400" b="0" dirty="0"/>
              <a:t>J</a:t>
            </a:r>
            <a:r>
              <a:rPr lang="en-IN" sz="2400" b="0" dirty="0" err="1"/>
              <a:t>avaScript</a:t>
            </a:r>
            <a:r>
              <a:rPr lang="en-IN" sz="2400" b="0" dirty="0"/>
              <a:t> allows you to work with three primitive data types:</a:t>
            </a:r>
          </a:p>
          <a:p>
            <a:pPr marL="342900" lvl="0" indent="-342900" algn="l" defTabSz="228600" eaLnBrk="0" hangingPunct="0">
              <a:buClr>
                <a:srgbClr val="000000"/>
              </a:buClr>
            </a:pPr>
            <a:endParaRPr lang="en-IN" sz="2400" b="0" dirty="0"/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IN" sz="2400" b="0" dirty="0"/>
              <a:t>Numbers </a:t>
            </a:r>
            <a:r>
              <a:rPr lang="en-IN" sz="2400" b="0" dirty="0" err="1"/>
              <a:t>eg</a:t>
            </a:r>
            <a:r>
              <a:rPr lang="en-IN" sz="2400" b="0" dirty="0"/>
              <a:t>. 123, 120.50 etc.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IN" sz="2400" b="0" dirty="0"/>
              <a:t>Strings of text e.g. "This text string" etc.</a:t>
            </a:r>
          </a:p>
          <a:p>
            <a:pPr marL="800100" lvl="1" indent="-342900" algn="l" defTabSz="228600" eaLnBrk="0" hangingPunct="0">
              <a:buClr>
                <a:srgbClr val="000000"/>
              </a:buClr>
            </a:pPr>
            <a:r>
              <a:rPr lang="en-IN" sz="2400" b="0" dirty="0"/>
              <a:t>Boolean e.g. true or false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endParaRPr lang="en-IN" sz="2400" b="0" dirty="0"/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400" b="0" dirty="0"/>
              <a:t>JavaScript also defines two trivial data types, </a:t>
            </a:r>
            <a:r>
              <a:rPr lang="en-IN" sz="2400" b="0" i="1" dirty="0"/>
              <a:t>null</a:t>
            </a:r>
            <a:r>
              <a:rPr lang="en-IN" sz="2400" b="0" dirty="0"/>
              <a:t> and </a:t>
            </a:r>
            <a:r>
              <a:rPr lang="en-IN" sz="2400" b="0" i="1" dirty="0"/>
              <a:t>undefined</a:t>
            </a:r>
            <a:endParaRPr lang="en-IN" sz="2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10681</TotalTime>
  <Words>2672</Words>
  <Application>Microsoft Office PowerPoint</Application>
  <PresentationFormat>On-screen Show (4:3)</PresentationFormat>
  <Paragraphs>354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Marlett</vt:lpstr>
      <vt:lpstr>Symbol</vt:lpstr>
      <vt:lpstr>Times New Roman</vt:lpstr>
      <vt:lpstr>OU6_Jan08</vt:lpstr>
      <vt:lpstr>Java Script</vt:lpstr>
      <vt:lpstr>What is JavaScript ?</vt:lpstr>
      <vt:lpstr>Advantages of java Script</vt:lpstr>
      <vt:lpstr>What Java Script can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DOM</vt:lpstr>
      <vt:lpstr>What is DOM ?</vt:lpstr>
      <vt:lpstr>HTML DOM</vt:lpstr>
      <vt:lpstr>Element nodes</vt:lpstr>
      <vt:lpstr>getElementsByTagName() - example</vt:lpstr>
      <vt:lpstr>getElementsById() - example</vt:lpstr>
      <vt:lpstr>DOM events</vt:lpstr>
      <vt:lpstr>Attaching events</vt:lpstr>
      <vt:lpstr>innerHTML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248</cp:revision>
  <cp:lastPrinted>2002-03-28T23:57:22Z</cp:lastPrinted>
  <dcterms:created xsi:type="dcterms:W3CDTF">2008-04-17T11:31:06Z</dcterms:created>
  <dcterms:modified xsi:type="dcterms:W3CDTF">2020-09-19T07:27:09Z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