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2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AE91-5E52-4111-BC9A-8F0E6DB58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W.A.S.P</a:t>
            </a:r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F37303A8-6199-4A73-9A11-7A7AA8934768}"/>
              </a:ext>
            </a:extLst>
          </p:cNvPr>
          <p:cNvSpPr txBox="1">
            <a:spLocks/>
          </p:cNvSpPr>
          <p:nvPr/>
        </p:nvSpPr>
        <p:spPr>
          <a:xfrm>
            <a:off x="3045041" y="4195774"/>
            <a:ext cx="5983079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800" dirty="0">
                <a:solidFill>
                  <a:schemeClr val="lt1"/>
                </a:solidFill>
                <a:latin typeface="Calisto MT" panose="02040603050505030304" pitchFamily="18" charset="0"/>
              </a:rPr>
              <a:t>The best bug tracking tool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43464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This page displays the user information (Email, Role of the user  and the last logged in  date and time)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It has a link to create a new project which can be done only by a Manager.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It displays a list of all the projects which are under the Manager.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Each project has a link which directs to the page which displays the details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256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This page can only be accessed by a Manager to create a new project.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It displays fields such as Project Name, Start date, description and team members of the respective project.</a:t>
            </a:r>
          </a:p>
        </p:txBody>
      </p:sp>
    </p:spTree>
    <p:extLst>
      <p:ext uri="{BB962C8B-B14F-4D97-AF65-F5344CB8AC3E}">
        <p14:creationId xmlns:p14="http://schemas.microsoft.com/office/powerpoint/2010/main" val="73779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5504"/>
            <a:ext cx="11029615" cy="3678303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This page displays the user information (Name and Email id). If the user is not assigned to any project, it displays a message saying so, else it will show the list of the projects which the user has been assigned to.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It also shows the list of bugs.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It also gives an added functionality to report a new bug.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The page for creating a new bug has fields such as Project name, Title, Description  and Severity Level of the bug.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7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5504"/>
            <a:ext cx="11029615" cy="3678303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This page is displayed only when a developer is logged in.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It has the user information such as Email id and Username.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If the user is assigned to a project, it will display the project name, start date,  manager name and list of team members.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Developer can only view the bugs assigned to him.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Developer has an added functionality of marking a bug as closed. 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33420"/>
            <a:ext cx="11029615" cy="3678303"/>
          </a:xfrm>
        </p:spPr>
        <p:txBody>
          <a:bodyPr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b="1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HTML:</a:t>
            </a:r>
            <a:r>
              <a:rPr lang="en-US" sz="2000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 It describes the structure of the web page, consists of a series of elements and it tells the browser how to display the content.</a:t>
            </a:r>
            <a:br>
              <a:rPr lang="en-US" sz="2000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</a:br>
            <a:endParaRPr lang="en-US" sz="2000" dirty="0">
              <a:latin typeface="Calisto MT" panose="02040603050505030304" pitchFamily="18" charset="0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b="1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CSS:</a:t>
            </a:r>
            <a:r>
              <a:rPr lang="en-US" sz="2000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 It describes how HTML elements are to be styled. We have used a CSS framework which is a modern responsive front-end framework based on Material Design. </a:t>
            </a:r>
            <a:br>
              <a:rPr lang="en-US" sz="2000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</a:br>
            <a:endParaRPr lang="en-US" sz="2000" dirty="0">
              <a:latin typeface="Calisto MT" panose="02040603050505030304" pitchFamily="18" charset="0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b="1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JavaScript:</a:t>
            </a:r>
            <a:r>
              <a:rPr lang="en-US" sz="2000" dirty="0"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 It is a light weighted, interpreted compiled programming language. It is prototyped based, multi-paradigm, single threaded and object oriented.</a:t>
            </a:r>
          </a:p>
        </p:txBody>
      </p:sp>
    </p:spTree>
    <p:extLst>
      <p:ext uri="{BB962C8B-B14F-4D97-AF65-F5344CB8AC3E}">
        <p14:creationId xmlns:p14="http://schemas.microsoft.com/office/powerpoint/2010/main" val="34776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BACK-end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5504"/>
            <a:ext cx="11029615" cy="3678303"/>
          </a:xfrm>
        </p:spPr>
        <p:txBody>
          <a:bodyPr>
            <a:noAutofit/>
          </a:bodyPr>
          <a:lstStyle/>
          <a:p>
            <a:pPr marL="139700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Servlet: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used to create a web application (resides at server side and generates a dynamic web page). Servlet technology is robust and scalable because of java language. </a:t>
            </a:r>
            <a:b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  <a:ea typeface="Verdana"/>
                <a:cs typeface="Verdana"/>
                <a:sym typeface="Verdana"/>
              </a:rPr>
            </a:br>
            <a:endParaRPr lang="en-US" sz="2000" dirty="0">
              <a:solidFill>
                <a:schemeClr val="tx1"/>
              </a:solidFill>
              <a:latin typeface="Calisto MT" panose="02040603050505030304" pitchFamily="18" charset="0"/>
              <a:ea typeface="Verdana"/>
              <a:cs typeface="Verdana"/>
              <a:sym typeface="Verdana"/>
            </a:endParaRPr>
          </a:p>
          <a:p>
            <a:pPr marL="133350" indent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  <a:ea typeface="Verdana"/>
                <a:cs typeface="Verdana"/>
                <a:sym typeface="Verdana"/>
              </a:rPr>
              <a:t>JSP: </a:t>
            </a:r>
            <a:r>
              <a:rPr lang="en-GB" sz="2000" dirty="0" err="1">
                <a:solidFill>
                  <a:schemeClr val="tx1"/>
                </a:solidFill>
                <a:latin typeface="Calisto MT" panose="02040603050505030304" pitchFamily="18" charset="0"/>
                <a:ea typeface="Arial"/>
                <a:cs typeface="Arial"/>
                <a:sym typeface="Arial"/>
              </a:rPr>
              <a:t>JavaServer</a:t>
            </a:r>
            <a:r>
              <a:rPr lang="en-GB" sz="2000" dirty="0">
                <a:solidFill>
                  <a:schemeClr val="tx1"/>
                </a:solidFill>
                <a:latin typeface="Calisto MT" panose="02040603050505030304" pitchFamily="18" charset="0"/>
                <a:ea typeface="Arial"/>
                <a:cs typeface="Arial"/>
                <a:sym typeface="Arial"/>
              </a:rPr>
              <a:t> Pages are built on top of the Java Servlets API, so like Servlets, JSP also has access to all the powerful Enterprise Java APIs.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 sz="2000" dirty="0">
              <a:solidFill>
                <a:schemeClr val="tx1"/>
              </a:solidFill>
              <a:latin typeface="Calisto MT" panose="02040603050505030304" pitchFamily="18" charset="0"/>
              <a:ea typeface="Arial"/>
              <a:cs typeface="Arial"/>
              <a:sym typeface="Arial"/>
            </a:endParaRPr>
          </a:p>
          <a:p>
            <a:pPr marL="133350" indent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  <a:ea typeface="Arial"/>
                <a:cs typeface="Arial"/>
                <a:sym typeface="Arial"/>
              </a:rPr>
              <a:t>JSP pages can be used in combination with servlets that handle the business logic, the model supported by Java servlet template engines.</a:t>
            </a:r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6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5E79-A281-4718-985E-6679F429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CONTRIBUTORS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E26A-BD9B-4B64-A610-0B933C1E592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556" b="-8556"/>
          <a:stretch/>
        </p:blipFill>
        <p:spPr>
          <a:xfrm>
            <a:off x="741975" y="2981392"/>
            <a:ext cx="1323001" cy="1355768"/>
          </a:xfrm>
          <a:prstGeom prst="rect">
            <a:avLst/>
          </a:prstGeom>
          <a:effectLst>
            <a:glow rad="101600">
              <a:srgbClr val="C00000">
                <a:alpha val="60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76673-FD9E-477E-94DD-9413908531F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8752" r="23902"/>
          <a:stretch/>
        </p:blipFill>
        <p:spPr bwMode="auto">
          <a:xfrm>
            <a:off x="2064976" y="3761911"/>
            <a:ext cx="1245799" cy="1355768"/>
          </a:xfrm>
          <a:prstGeom prst="rect">
            <a:avLst/>
          </a:prstGeom>
          <a:ln>
            <a:noFill/>
          </a:ln>
          <a:effectLst>
            <a:glow rad="101600">
              <a:srgbClr val="7030A0">
                <a:alpha val="60000"/>
              </a:srgb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4457B-06D1-407B-AC49-65DD53C83E5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6"/>
          <a:stretch/>
        </p:blipFill>
        <p:spPr bwMode="auto">
          <a:xfrm>
            <a:off x="3445351" y="2889952"/>
            <a:ext cx="1208745" cy="1282404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8E08A-EED6-447B-9252-56807F1BF6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12" y="3761910"/>
            <a:ext cx="1245799" cy="135576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2D355-FF15-43B0-BDCB-92ABE0C416D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t="49272" r="47087"/>
          <a:stretch/>
        </p:blipFill>
        <p:spPr bwMode="auto">
          <a:xfrm>
            <a:off x="6143647" y="2890976"/>
            <a:ext cx="1120140" cy="1238608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582603-1C21-440A-A2E3-E02AEC738AB7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r="17659"/>
          <a:stretch/>
        </p:blipFill>
        <p:spPr bwMode="auto">
          <a:xfrm>
            <a:off x="7433923" y="3685820"/>
            <a:ext cx="1245799" cy="1383959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01056D-81CC-427C-A873-B39EAD163411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" r="6888"/>
          <a:stretch/>
        </p:blipFill>
        <p:spPr bwMode="auto">
          <a:xfrm>
            <a:off x="8834618" y="2923588"/>
            <a:ext cx="1254716" cy="123860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lumMod val="50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D3AEBD-BB91-42C3-92C9-300AC38EEC8F}"/>
              </a:ext>
            </a:extLst>
          </p:cNvPr>
          <p:cNvSpPr txBox="1"/>
          <p:nvPr/>
        </p:nvSpPr>
        <p:spPr>
          <a:xfrm>
            <a:off x="739189" y="4377799"/>
            <a:ext cx="124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Pankaj Malik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F38CB-D4A8-43A7-A80B-EFF4D44DD03A}"/>
              </a:ext>
            </a:extLst>
          </p:cNvPr>
          <p:cNvSpPr txBox="1"/>
          <p:nvPr/>
        </p:nvSpPr>
        <p:spPr>
          <a:xfrm>
            <a:off x="2105616" y="5221079"/>
            <a:ext cx="124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Megha Garg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F3585-F4DE-4367-AD6D-C641F01E3A53}"/>
              </a:ext>
            </a:extLst>
          </p:cNvPr>
          <p:cNvSpPr txBox="1"/>
          <p:nvPr/>
        </p:nvSpPr>
        <p:spPr>
          <a:xfrm>
            <a:off x="3318149" y="4351232"/>
            <a:ext cx="147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Vineet Kishore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F3FB6-C875-4ED2-A427-0BA19C571E55}"/>
              </a:ext>
            </a:extLst>
          </p:cNvPr>
          <p:cNvSpPr txBox="1"/>
          <p:nvPr/>
        </p:nvSpPr>
        <p:spPr>
          <a:xfrm>
            <a:off x="4815364" y="5230233"/>
            <a:ext cx="147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Liza Stephen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E4D3A-517B-48F9-ACEE-EDB7D91E5EE9}"/>
              </a:ext>
            </a:extLst>
          </p:cNvPr>
          <p:cNvSpPr txBox="1"/>
          <p:nvPr/>
        </p:nvSpPr>
        <p:spPr>
          <a:xfrm>
            <a:off x="6079534" y="4200264"/>
            <a:ext cx="147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Miral</a:t>
            </a:r>
            <a:r>
              <a:rPr lang="en-IN" sz="1600" dirty="0"/>
              <a:t> Thakkar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7066A-A26A-4AE6-B37A-A06FB8F8B25E}"/>
              </a:ext>
            </a:extLst>
          </p:cNvPr>
          <p:cNvSpPr txBox="1"/>
          <p:nvPr/>
        </p:nvSpPr>
        <p:spPr>
          <a:xfrm>
            <a:off x="7410494" y="5200551"/>
            <a:ext cx="147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Aditya </a:t>
            </a:r>
            <a:r>
              <a:rPr lang="en-IN" sz="1600" dirty="0" err="1"/>
              <a:t>Samota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9671-AA4F-4601-A155-C606A41E75FB}"/>
              </a:ext>
            </a:extLst>
          </p:cNvPr>
          <p:cNvSpPr txBox="1"/>
          <p:nvPr/>
        </p:nvSpPr>
        <p:spPr>
          <a:xfrm>
            <a:off x="8814298" y="4270517"/>
            <a:ext cx="147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Pulkit Bansal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0BDC9-9816-448D-BF93-86AF61936F17}"/>
              </a:ext>
            </a:extLst>
          </p:cNvPr>
          <p:cNvSpPr txBox="1"/>
          <p:nvPr/>
        </p:nvSpPr>
        <p:spPr>
          <a:xfrm>
            <a:off x="10111547" y="5185470"/>
            <a:ext cx="147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Shriya</a:t>
            </a:r>
            <a:r>
              <a:rPr lang="en-IN" sz="1600" dirty="0"/>
              <a:t> </a:t>
            </a:r>
            <a:r>
              <a:rPr lang="en-IN" sz="1600" dirty="0" err="1"/>
              <a:t>Tambare</a:t>
            </a:r>
            <a:endParaRPr lang="en-IN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BAD1D6-181A-4143-8ECF-D4D73918CBB4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2686"/>
          <a:stretch/>
        </p:blipFill>
        <p:spPr bwMode="auto">
          <a:xfrm>
            <a:off x="10127024" y="3685820"/>
            <a:ext cx="1323001" cy="1383959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lumMod val="60000"/>
                <a:lumOff val="40000"/>
                <a:alpha val="6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153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r>
              <a:rPr lang="en-I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LEarnings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5504"/>
            <a:ext cx="11029615" cy="3678303"/>
          </a:xfrm>
        </p:spPr>
        <p:txBody>
          <a:bodyPr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Frontend development: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HTML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Materialize CSS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 err="1">
                <a:latin typeface="Calisto MT" panose="02040603050505030304" pitchFamily="18" charset="0"/>
                <a:ea typeface="Lato"/>
                <a:cs typeface="Lato"/>
                <a:sym typeface="Lato"/>
              </a:rPr>
              <a:t>Javascript</a:t>
            </a:r>
            <a:endParaRPr lang="en-GB" sz="2000" dirty="0">
              <a:latin typeface="Calisto MT" panose="02040603050505030304" pitchFamily="18" charset="0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 err="1">
                <a:latin typeface="Calisto MT" panose="02040603050505030304" pitchFamily="18" charset="0"/>
                <a:ea typeface="Lato"/>
                <a:cs typeface="Lato"/>
                <a:sym typeface="Lato"/>
              </a:rPr>
              <a:t>JQuery</a:t>
            </a:r>
            <a:endParaRPr lang="en-GB" sz="2000" dirty="0">
              <a:latin typeface="Calisto MT" panose="02040603050505030304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alisto MT" panose="02040603050505030304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Backend development: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Java- Servlets and JSP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Apache Tomcat Server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JSON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alisto MT" panose="02040603050505030304" pitchFamily="18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Database: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sz="2000" dirty="0">
                <a:latin typeface="Calisto MT" panose="02040603050505030304" pitchFamily="18" charset="0"/>
                <a:ea typeface="Lato"/>
                <a:cs typeface="Lato"/>
                <a:sym typeface="Lato"/>
              </a:rPr>
              <a:t>Derby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1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Business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5504"/>
            <a:ext cx="11029615" cy="3678303"/>
          </a:xfrm>
        </p:spPr>
        <p:txBody>
          <a:bodyPr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Effective communication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Teamwork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Collaboration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Scrum methodology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Regular feedback and analysis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Constructive criticism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Resource management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6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5504"/>
            <a:ext cx="11029615" cy="3678303"/>
          </a:xfrm>
        </p:spPr>
        <p:txBody>
          <a:bodyPr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Calisto MT" panose="02040603050505030304" pitchFamily="18" charset="0"/>
              </a:rPr>
              <a:t>We setup a schedule for regular </a:t>
            </a:r>
            <a:r>
              <a:rPr lang="en-US" sz="2000" b="1" dirty="0">
                <a:latin typeface="Calisto MT" panose="02040603050505030304" pitchFamily="18" charset="0"/>
              </a:rPr>
              <a:t>Zoom</a:t>
            </a:r>
            <a:r>
              <a:rPr lang="en-US" sz="2000" dirty="0">
                <a:latin typeface="Calisto MT" panose="02040603050505030304" pitchFamily="18" charset="0"/>
              </a:rPr>
              <a:t> meetings, to plan our goals and update the status of the project.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We used </a:t>
            </a:r>
            <a:r>
              <a:rPr lang="en-US" sz="2000" b="1" dirty="0" err="1">
                <a:latin typeface="Calisto MT" panose="02040603050505030304" pitchFamily="18" charset="0"/>
              </a:rPr>
              <a:t>Github</a:t>
            </a:r>
            <a:r>
              <a:rPr lang="en-US" sz="2000" dirty="0">
                <a:latin typeface="Calisto MT" panose="02040603050505030304" pitchFamily="18" charset="0"/>
              </a:rPr>
              <a:t> to share our source code which helped to reduce our time in repetitive tasks by a great extent.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We used </a:t>
            </a:r>
            <a:r>
              <a:rPr lang="en-US" sz="2000" b="1" dirty="0">
                <a:latin typeface="Calisto MT" panose="02040603050505030304" pitchFamily="18" charset="0"/>
              </a:rPr>
              <a:t>Google docs</a:t>
            </a:r>
            <a:r>
              <a:rPr lang="en-US" sz="2000" dirty="0">
                <a:latin typeface="Calisto MT" panose="02040603050505030304" pitchFamily="18" charset="0"/>
              </a:rPr>
              <a:t>  to collaborate for documentation purpose.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sto MT" panose="02040603050505030304" pitchFamily="18" charset="0"/>
              </a:rPr>
              <a:t>And lastly </a:t>
            </a:r>
            <a:r>
              <a:rPr lang="en-US" sz="2000" dirty="0" err="1">
                <a:latin typeface="Calisto MT" panose="02040603050505030304" pitchFamily="18" charset="0"/>
              </a:rPr>
              <a:t>Whatsapp</a:t>
            </a:r>
            <a:r>
              <a:rPr lang="en-US" sz="2000" dirty="0">
                <a:latin typeface="Calisto MT" panose="02040603050505030304" pitchFamily="18" charset="0"/>
              </a:rPr>
              <a:t> for quick chats.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>
                <a:latin typeface="Calisto MT" panose="02040603050505030304" pitchFamily="18" charset="0"/>
              </a:rPr>
              <a:t>Obviously, nothing can replace human touch but these tools helped a lot to bridge the gap within the team.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F8C2-B039-4091-8191-467077AE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Bug tracking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86BD-601C-4D2F-89C0-A3A9CEA5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2237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02122"/>
                </a:solidFill>
                <a:highlight>
                  <a:srgbClr val="FFFFFF"/>
                </a:highlight>
                <a:latin typeface="Calisto MT" panose="02040603050505030304" pitchFamily="18" charset="0"/>
                <a:ea typeface="Roboto Mono"/>
                <a:cs typeface="Roboto Mono"/>
                <a:sym typeface="Roboto Mono"/>
              </a:rPr>
              <a:t>A bug tracking system is a web application that keeps track of reported software bugs in software development projects. It may be regarded as a type of issue tracking system.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811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05634-D88E-4E61-9DCB-DBD1AB9C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094246"/>
            <a:ext cx="899285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19D7-5FFC-479D-B0ED-75017153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C549-A3E1-4845-B4D3-767649D9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imple Thank You Slide PowerPoint Designs | Slidebazaar">
            <a:extLst>
              <a:ext uri="{FF2B5EF4-FFF2-40B4-BE49-F238E27FC236}">
                <a16:creationId xmlns:a16="http://schemas.microsoft.com/office/drawing/2014/main" id="{83FC08FC-D81A-42A6-8541-18CC5101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AE37-1307-4E9C-95C3-7DEBE5A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C72ED-2AC9-4A31-A9A9-408B0845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5" y="133165"/>
            <a:ext cx="11662385" cy="63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0F7A-A661-4663-AFC8-9CDB6DDA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A9D7-76EC-46AD-A402-0936673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80;p15">
            <a:extLst>
              <a:ext uri="{FF2B5EF4-FFF2-40B4-BE49-F238E27FC236}">
                <a16:creationId xmlns:a16="http://schemas.microsoft.com/office/drawing/2014/main" id="{5DB74BBB-33BD-409C-8625-707D2E7EEF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494" y="398675"/>
            <a:ext cx="11390052" cy="6082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3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71C5-51CB-4320-ABF5-E4243E81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9F402C-05D8-4B9C-AEE5-825B8DACD72D}"/>
              </a:ext>
            </a:extLst>
          </p:cNvPr>
          <p:cNvGrpSpPr/>
          <p:nvPr/>
        </p:nvGrpSpPr>
        <p:grpSpPr>
          <a:xfrm>
            <a:off x="363984" y="443064"/>
            <a:ext cx="11478828" cy="6046513"/>
            <a:chOff x="0" y="-1580"/>
            <a:chExt cx="9144000" cy="5143625"/>
          </a:xfrm>
        </p:grpSpPr>
        <p:pic>
          <p:nvPicPr>
            <p:cNvPr id="5" name="Google Shape;88;p16">
              <a:extLst>
                <a:ext uri="{FF2B5EF4-FFF2-40B4-BE49-F238E27FC236}">
                  <a16:creationId xmlns:a16="http://schemas.microsoft.com/office/drawing/2014/main" id="{B104DD42-D327-4BA0-B9F7-34579A633C8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580"/>
              <a:ext cx="29393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9;p16">
              <a:extLst>
                <a:ext uri="{FF2B5EF4-FFF2-40B4-BE49-F238E27FC236}">
                  <a16:creationId xmlns:a16="http://schemas.microsoft.com/office/drawing/2014/main" id="{2586AD51-6A4F-4FB9-87B9-4AD5315BECC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9300" y="-1580"/>
              <a:ext cx="30256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0;p16">
              <a:extLst>
                <a:ext uri="{FF2B5EF4-FFF2-40B4-BE49-F238E27FC236}">
                  <a16:creationId xmlns:a16="http://schemas.microsoft.com/office/drawing/2014/main" id="{34048C50-9508-44C5-9FE7-B805BA1020E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64900" y="-1455"/>
              <a:ext cx="3179100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446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B2-D547-4D5C-89D6-03C8A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A808-3F07-4C2D-9946-E47DC5D9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sto MT" panose="02040603050505030304" pitchFamily="18" charset="0"/>
              </a:rPr>
              <a:t>Home Page has three responsive cards which directs to their respective forms.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sto MT" panose="02040603050505030304" pitchFamily="18" charset="0"/>
              </a:rPr>
              <a:t>Login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sto MT" panose="02040603050505030304" pitchFamily="18" charset="0"/>
              </a:rPr>
              <a:t>Register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sto MT" panose="02040603050505030304" pitchFamily="18" charset="0"/>
              </a:rPr>
              <a:t>Import User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sto MT" panose="02040603050505030304" pitchFamily="18" charset="0"/>
              </a:rPr>
              <a:t>With Navigation bar, header and footer.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sto MT" panose="02040603050505030304" pitchFamily="18" charset="0"/>
              </a:rPr>
              <a:t>The design is made adaptable to </a:t>
            </a:r>
            <a:r>
              <a:rPr lang="en-US" sz="2000" b="1" dirty="0">
                <a:solidFill>
                  <a:schemeClr val="dk1"/>
                </a:solidFill>
                <a:latin typeface="Calisto MT" panose="02040603050505030304" pitchFamily="18" charset="0"/>
              </a:rPr>
              <a:t>mobile</a:t>
            </a:r>
            <a:r>
              <a:rPr lang="en-US" sz="2000" dirty="0">
                <a:solidFill>
                  <a:schemeClr val="dk1"/>
                </a:solidFill>
                <a:latin typeface="Calisto MT" panose="02040603050505030304" pitchFamily="18" charset="0"/>
              </a:rPr>
              <a:t> environment as well.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2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765C-2812-4956-AEED-F05A8F8C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D9A1-6D55-4050-9AC0-BBD2AF07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106;p18">
            <a:extLst>
              <a:ext uri="{FF2B5EF4-FFF2-40B4-BE49-F238E27FC236}">
                <a16:creationId xmlns:a16="http://schemas.microsoft.com/office/drawing/2014/main" id="{645AA8C7-1C6F-44BF-8488-304FE1BB548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495" y="351078"/>
            <a:ext cx="11398928" cy="6155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9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69FF-B18D-46FE-A64A-E6DFB39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A8D7-03F5-4274-9104-1DE616D1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113;p19">
            <a:extLst>
              <a:ext uri="{FF2B5EF4-FFF2-40B4-BE49-F238E27FC236}">
                <a16:creationId xmlns:a16="http://schemas.microsoft.com/office/drawing/2014/main" id="{5B9BD4D3-83AD-45DB-8D3A-5018EC8675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840" y="292968"/>
            <a:ext cx="11420828" cy="6223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55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D31B-7E33-4FAE-9FD3-BD947750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B58E-A992-4712-B301-FA00507E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120;p20">
            <a:extLst>
              <a:ext uri="{FF2B5EF4-FFF2-40B4-BE49-F238E27FC236}">
                <a16:creationId xmlns:a16="http://schemas.microsoft.com/office/drawing/2014/main" id="{F316A0AB-5012-4D5E-A235-6F28B806D6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883" y="435006"/>
            <a:ext cx="11327908" cy="5930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9433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120</TotalTime>
  <Words>684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Calisto MT</vt:lpstr>
      <vt:lpstr>Cambria</vt:lpstr>
      <vt:lpstr>Gill Sans MT</vt:lpstr>
      <vt:lpstr>Lato</vt:lpstr>
      <vt:lpstr>Wingdings 2</vt:lpstr>
      <vt:lpstr>Dividend</vt:lpstr>
      <vt:lpstr>W.A.S.P</vt:lpstr>
      <vt:lpstr>Bug tracking system</vt:lpstr>
      <vt:lpstr>PowerPoint Presentation</vt:lpstr>
      <vt:lpstr>PowerPoint Presentation</vt:lpstr>
      <vt:lpstr>PowerPoint Presentation</vt:lpstr>
      <vt:lpstr>HOME PAGE</vt:lpstr>
      <vt:lpstr>PowerPoint Presentation</vt:lpstr>
      <vt:lpstr>PowerPoint Presentation</vt:lpstr>
      <vt:lpstr>PowerPoint Presentation</vt:lpstr>
      <vt:lpstr>Project manager</vt:lpstr>
      <vt:lpstr>New project</vt:lpstr>
      <vt:lpstr>TESTER</vt:lpstr>
      <vt:lpstr>DEVELOPER</vt:lpstr>
      <vt:lpstr>Front-end development</vt:lpstr>
      <vt:lpstr>BACK-end development</vt:lpstr>
      <vt:lpstr>CONTRIBUTORS</vt:lpstr>
      <vt:lpstr>PROJECT LEarnings</vt:lpstr>
      <vt:lpstr>Business learnings</vt:lpstr>
      <vt:lpstr>COLLABORATION</vt:lpstr>
      <vt:lpstr>Project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W.A.S.P</dc:title>
  <dc:creator>Megha Garg</dc:creator>
  <cp:lastModifiedBy>Megha Garg</cp:lastModifiedBy>
  <cp:revision>11</cp:revision>
  <dcterms:created xsi:type="dcterms:W3CDTF">2020-10-12T15:41:53Z</dcterms:created>
  <dcterms:modified xsi:type="dcterms:W3CDTF">2020-10-12T17:42:41Z</dcterms:modified>
</cp:coreProperties>
</file>