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</p:sldIdLst>
  <p:sldSz cx="12192000" cy="6858000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jAqJdPZH+6tm7eFfURO46qIxf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117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11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62e5391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62e5391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62e5391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62e5391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c62e5391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c62e5391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62e5391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62e5391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1916e6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1916e6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62e539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62e539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d077c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d077c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62e539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62e539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62e5391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62e5391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62e5391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62e5391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62e5391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62e5391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62e539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62e539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pic>
        <p:nvPicPr>
          <p:cNvPr id="15" name="Google Shape;25;p34">
            <a:extLst>
              <a:ext uri="{FF2B5EF4-FFF2-40B4-BE49-F238E27FC236}">
                <a16:creationId xmlns:a16="http://schemas.microsoft.com/office/drawing/2014/main" id="{14BECA54-5B2D-4047-8012-D3BA311CBBBA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93326" y="6035575"/>
            <a:ext cx="762638" cy="6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6;p34">
            <a:extLst>
              <a:ext uri="{FF2B5EF4-FFF2-40B4-BE49-F238E27FC236}">
                <a16:creationId xmlns:a16="http://schemas.microsoft.com/office/drawing/2014/main" id="{6C537EC4-A950-4C76-9D66-87B27250C4A4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955964" y="6176963"/>
            <a:ext cx="991551" cy="50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16" descr="C:\Users\cbedos\Documents\trames_2016\logo_INRAE.png">
            <a:extLst>
              <a:ext uri="{FF2B5EF4-FFF2-40B4-BE49-F238E27FC236}">
                <a16:creationId xmlns:a16="http://schemas.microsoft.com/office/drawing/2014/main" id="{A0FC0D55-0858-46DA-A140-C30515DCCA35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55" y="6311900"/>
            <a:ext cx="932180" cy="2514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jsta.github.io/r-docker-tutorial/02-Launching-Docke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github.com/b-rodrigues/rix" TargetMode="External"/><Relationship Id="rId4" Type="http://schemas.openxmlformats.org/officeDocument/2006/relationships/hyperlink" Target="https://jsta.github.io/r-docker-tutorial/02-Launching-Docker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www.youtube.com/watch?v=8qzVV7eEiaI&amp;ab_channel=RichardMcElreath" TargetMode="External"/><Relationship Id="rId7" Type="http://schemas.openxmlformats.org/officeDocument/2006/relationships/hyperlink" Target="https://github.com/rroyaute/morico-qsa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royaute.github.io/morico-qsar/outputs/quarto/index.html" TargetMode="External"/><Relationship Id="rId5" Type="http://schemas.openxmlformats.org/officeDocument/2006/relationships/hyperlink" Target="https://quarto.org/" TargetMode="External"/><Relationship Id="rId4" Type="http://schemas.openxmlformats.org/officeDocument/2006/relationships/hyperlink" Target="https://www.sortee.org/other_even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e.r-li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osf.io/mcvf9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malikaihle.github.io/Collaborative-RStudio-GitHub/" TargetMode="External"/><Relationship Id="rId5" Type="http://schemas.openxmlformats.org/officeDocument/2006/relationships/hyperlink" Target="https://malikaihle.github.io/Introduction-RStudio-Git-GitHub/" TargetMode="External"/><Relationship Id="rId4" Type="http://schemas.openxmlformats.org/officeDocument/2006/relationships/hyperlink" Target="https://osf.io/dcqt9/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ropensci.org/targets/articles/overview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179" y="3524811"/>
            <a:ext cx="4690400" cy="24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" name="Google Shape;175;p1">
            <a:extLst>
              <a:ext uri="{FF2B5EF4-FFF2-40B4-BE49-F238E27FC236}">
                <a16:creationId xmlns:a16="http://schemas.microsoft.com/office/drawing/2014/main" id="{FA04E05B-AF6B-4520-9754-F299CDBA4DDA}"/>
              </a:ext>
            </a:extLst>
          </p:cNvPr>
          <p:cNvSpPr txBox="1">
            <a:spLocks/>
          </p:cNvSpPr>
          <p:nvPr/>
        </p:nvSpPr>
        <p:spPr>
          <a:xfrm>
            <a:off x="480000" y="202923"/>
            <a:ext cx="11232000" cy="313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Clr>
                <a:schemeClr val="hlink"/>
              </a:buClr>
              <a:buSzPts val="3200"/>
            </a:pPr>
            <a:r>
              <a:rPr lang="fr-FR" sz="3600" dirty="0">
                <a:solidFill>
                  <a:schemeClr val="hlink"/>
                </a:solidFill>
              </a:rPr>
              <a:t>MODÉLISATION DES RISQUES LIÉS AU CONTAMINANT - MORICO</a:t>
            </a:r>
            <a:endParaRPr lang="fr-FR" sz="3600" dirty="0"/>
          </a:p>
          <a:p>
            <a:pPr marL="0" indent="0"/>
            <a:endParaRPr lang="fr-FR" dirty="0">
              <a:solidFill>
                <a:schemeClr val="hlink"/>
              </a:solidFill>
            </a:endParaRPr>
          </a:p>
          <a:p>
            <a:pPr marL="0" indent="0">
              <a:buClr>
                <a:schemeClr val="hlink"/>
              </a:buClr>
              <a:buSzPts val="2800"/>
            </a:pPr>
            <a:r>
              <a:rPr lang="fr-FR" sz="3733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CONCEPTS CLES - PART III</a:t>
            </a:r>
            <a:endParaRPr lang="fr-FR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/>
            <a:r>
              <a:rPr lang="fr-FR" sz="3200" dirty="0">
                <a:latin typeface="Helvetica Neue"/>
                <a:ea typeface="Helvetica Neue"/>
                <a:cs typeface="Helvetica Neue"/>
                <a:sym typeface="Helvetica Neue"/>
              </a:rPr>
              <a:t>BONNES PRATIQUES DE MODELISATION</a:t>
            </a:r>
            <a:endParaRPr lang="fr-FR" sz="3200" dirty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68;g2a91ee48165_0_10">
            <a:extLst>
              <a:ext uri="{FF2B5EF4-FFF2-40B4-BE49-F238E27FC236}">
                <a16:creationId xmlns:a16="http://schemas.microsoft.com/office/drawing/2014/main" id="{7E77691A-EF86-45F5-BD30-BB6CBB3065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94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Pour utilisateurs avancés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Problème: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/>
              <a:t>La reproductibilité du code dépend des versions des logiciels et des librairies utilisées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Solution: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/>
              <a:t>Stocker librairies et version des logiciels dans l’environnement de travail directement</a:t>
            </a:r>
            <a:endParaRPr/>
          </a:p>
        </p:txBody>
      </p:sp>
      <p:sp>
        <p:nvSpPr>
          <p:cNvPr id="4" name="Google Shape;768;g2a91ee48165_0_10">
            <a:extLst>
              <a:ext uri="{FF2B5EF4-FFF2-40B4-BE49-F238E27FC236}">
                <a16:creationId xmlns:a16="http://schemas.microsoft.com/office/drawing/2014/main" id="{0D60F4A4-5BC5-470E-999B-6642634E9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024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268" y="3429000"/>
            <a:ext cx="4437133" cy="31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8429200" y="5137400"/>
            <a:ext cx="1649600" cy="304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solidFill>
                <a:srgbClr val="FF0000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99" y="3932733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1599" y="3950950"/>
            <a:ext cx="2467661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Générer un environnement de travail reproductible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Options: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{renv}</a:t>
            </a:r>
            <a:r>
              <a:rPr lang="fr"/>
              <a:t> peut s’ajouter directement à la création d’un projet RStudio</a:t>
            </a:r>
            <a:endParaRPr/>
          </a:p>
          <a:p>
            <a:pPr>
              <a:buChar char="-"/>
            </a:pPr>
            <a:r>
              <a:rPr lang="fr"/>
              <a:t>Machines virtuelles </a:t>
            </a:r>
            <a:r>
              <a:rPr lang="fr" u="sng">
                <a:solidFill>
                  <a:schemeClr val="hlink"/>
                </a:solidFill>
                <a:hlinkClick r:id="rId4"/>
              </a:rPr>
              <a:t>Docker </a:t>
            </a:r>
            <a:r>
              <a:rPr lang="fr"/>
              <a:t>(+ complexe)</a:t>
            </a:r>
            <a:endParaRPr/>
          </a:p>
          <a:p>
            <a:pPr>
              <a:buChar char="-"/>
            </a:pPr>
            <a:r>
              <a:rPr lang="fr"/>
              <a:t>Gestionnaire de package </a:t>
            </a:r>
            <a:r>
              <a:rPr lang="fr" u="sng">
                <a:solidFill>
                  <a:schemeClr val="hlink"/>
                </a:solidFill>
                <a:hlinkClick r:id="rId5"/>
              </a:rPr>
              <a:t>Nix </a:t>
            </a:r>
            <a:endParaRPr/>
          </a:p>
          <a:p>
            <a:pPr lvl="1">
              <a:buChar char="-"/>
            </a:pPr>
            <a:r>
              <a:rPr lang="fr"/>
              <a:t>Librairie </a:t>
            </a:r>
            <a:r>
              <a:rPr lang="fr" u="sng">
                <a:solidFill>
                  <a:schemeClr val="hlink"/>
                </a:solidFill>
                <a:hlinkClick r:id="rId5"/>
              </a:rPr>
              <a:t>{rix}</a:t>
            </a:r>
            <a:r>
              <a:rPr lang="fr"/>
              <a:t> pour fonctionner depuis R</a:t>
            </a:r>
            <a:endParaRPr/>
          </a:p>
          <a:p>
            <a:pPr lvl="1">
              <a:buChar char="-"/>
            </a:pPr>
            <a:r>
              <a:rPr lang="fr"/>
              <a:t>Mise à jour automatique des dépendances des librairies et logiciels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3259" y="4455491"/>
            <a:ext cx="2178065" cy="2178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3907A068-AE7C-4C4E-ACC6-3E6B2A0E29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774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Res</a:t>
            </a:r>
            <a:r>
              <a:rPr lang="fr-FR" sz="2400" dirty="0">
                <a:solidFill>
                  <a:srgbClr val="00B050"/>
                </a:solidFill>
              </a:rPr>
              <a:t>s</a:t>
            </a:r>
            <a:r>
              <a:rPr lang="fr" sz="2400" dirty="0">
                <a:solidFill>
                  <a:srgbClr val="00B050"/>
                </a:solidFill>
              </a:rPr>
              <a:t>ources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 u="sng">
                <a:solidFill>
                  <a:schemeClr val="hlink"/>
                </a:solidFill>
                <a:hlinkClick r:id="rId3"/>
              </a:rPr>
              <a:t>Science as amateur software development </a:t>
            </a:r>
            <a:endParaRPr/>
          </a:p>
          <a:p>
            <a:r>
              <a:rPr lang="fr" u="sng">
                <a:solidFill>
                  <a:schemeClr val="hlink"/>
                </a:solidFill>
                <a:hlinkClick r:id="rId4"/>
              </a:rPr>
              <a:t>Webinaires SORTEE</a:t>
            </a:r>
            <a:r>
              <a:rPr lang="fr"/>
              <a:t> (la plupart avec une page github avec instructions &amp; scripts)</a:t>
            </a:r>
            <a:endParaRPr/>
          </a:p>
          <a:p>
            <a:r>
              <a:rPr lang="fr" u="sng">
                <a:solidFill>
                  <a:schemeClr val="hlink"/>
                </a:solidFill>
                <a:hlinkClick r:id="rId5"/>
              </a:rPr>
              <a:t>Rapports reproductibles Quarto</a:t>
            </a:r>
            <a:r>
              <a:rPr lang="fr"/>
              <a:t> (intégrer code &amp; texte sous différents formats)</a:t>
            </a:r>
            <a:endParaRPr/>
          </a:p>
          <a:p>
            <a:r>
              <a:rPr lang="fr"/>
              <a:t>Exemples reproductibles pour simulations en partie 2:</a:t>
            </a:r>
            <a:endParaRPr/>
          </a:p>
          <a:p>
            <a:pPr lvl="1"/>
            <a:r>
              <a:rPr lang="fr"/>
              <a:t>Rapport: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https://rroyaute.github.io/morico-qsar/outputs/quarto/index.html</a:t>
            </a:r>
            <a:endParaRPr/>
          </a:p>
          <a:p>
            <a:pPr lvl="1"/>
            <a:r>
              <a:rPr lang="fr"/>
              <a:t>Dépot GitHub: 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https://github.com/rroyaute/morico-qsar</a:t>
            </a:r>
            <a:r>
              <a:rPr lang="fr"/>
              <a:t>: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3285" y="5041885"/>
            <a:ext cx="47371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/>
              <a:t>Pratiques incrémentales</a:t>
            </a:r>
            <a:endParaRPr/>
          </a:p>
          <a:p>
            <a:r>
              <a:rPr lang="fr"/>
              <a:t>Ne pas tout appliquer d’un coup!</a:t>
            </a:r>
            <a:endParaRPr/>
          </a:p>
          <a:p>
            <a:r>
              <a:rPr lang="fr"/>
              <a:t>Conseil:</a:t>
            </a:r>
            <a:endParaRPr/>
          </a:p>
          <a:p>
            <a:pPr lvl="1" indent="-440256">
              <a:buSzPts val="1600"/>
            </a:pPr>
            <a:r>
              <a:rPr lang="fr" sz="2133"/>
              <a:t>Appliquer étapes 1 &amp; 2 pour projet MétaTox</a:t>
            </a:r>
            <a:endParaRPr sz="2133"/>
          </a:p>
          <a:p>
            <a:pPr lvl="1" indent="-440256">
              <a:buSzPts val="1600"/>
            </a:pPr>
            <a:r>
              <a:rPr lang="fr" sz="2133"/>
              <a:t>Réfléchir aux étapes 3 &amp; 4 pour projets futurs</a:t>
            </a:r>
            <a:endParaRPr sz="2133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401" y="246019"/>
            <a:ext cx="4540633" cy="63659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11060033" y="341133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1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060033" y="1875733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2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1060033" y="3554700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3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1060033" y="4994967"/>
            <a:ext cx="890000" cy="89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" sz="4400">
                <a:solidFill>
                  <a:schemeClr val="dk1"/>
                </a:solidFill>
              </a:rPr>
              <a:t>4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1107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Organiser son espace de travail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02" y="1797369"/>
            <a:ext cx="9115068" cy="4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8;g2a91ee48165_0_10">
            <a:extLst>
              <a:ext uri="{FF2B5EF4-FFF2-40B4-BE49-F238E27FC236}">
                <a16:creationId xmlns:a16="http://schemas.microsoft.com/office/drawing/2014/main" id="{440862D6-577F-4ACA-BF44-564A7F43F4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Organiser son espace de travail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15600" y="2408967"/>
            <a:ext cx="85552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/>
              <a:t>Séparer données brutes et données “nettoyées”</a:t>
            </a:r>
            <a:endParaRPr/>
          </a:p>
          <a:p>
            <a:r>
              <a:rPr lang="fr"/>
              <a:t>Utiliser scripts pour nettoyer/combiner données</a:t>
            </a:r>
            <a:endParaRPr/>
          </a:p>
          <a:p>
            <a:r>
              <a:rPr lang="fr"/>
              <a:t>Séparer scripts analyses et visualisation</a:t>
            </a:r>
            <a:endParaRPr/>
          </a:p>
          <a:p>
            <a:r>
              <a:rPr lang="fr"/>
              <a:t>Stocker résultats séparément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fr"/>
              <a:t>Conseil</a:t>
            </a:r>
            <a:endParaRPr/>
          </a:p>
          <a:p>
            <a:pPr>
              <a:spcBef>
                <a:spcPts val="1600"/>
              </a:spcBef>
            </a:pPr>
            <a:r>
              <a:rPr lang="fr"/>
              <a:t>Projet RStudio et librairie </a:t>
            </a:r>
            <a:r>
              <a:rPr lang="fr" u="sng">
                <a:solidFill>
                  <a:schemeClr val="hlink"/>
                </a:solidFill>
                <a:hlinkClick r:id="rId3"/>
              </a:rPr>
              <a:t>{here}</a:t>
            </a:r>
            <a:r>
              <a:rPr lang="fr"/>
              <a:t> pour gérer vos fichiers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233" y="157968"/>
            <a:ext cx="4235299" cy="22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68;g2a91ee48165_0_10">
            <a:extLst>
              <a:ext uri="{FF2B5EF4-FFF2-40B4-BE49-F238E27FC236}">
                <a16:creationId xmlns:a16="http://schemas.microsoft.com/office/drawing/2014/main" id="{E54E95F4-BC3B-4566-B8F4-0A8A8BF8D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Versionner son code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fr" dirty="0"/>
              <a:t>Permet traçabilité du code sans multiplier les fichiers</a:t>
            </a:r>
            <a:endParaRPr dirty="0"/>
          </a:p>
          <a:p>
            <a:r>
              <a:rPr lang="fr" dirty="0"/>
              <a:t>Permet de coder à plusieurs et d’intégrer changements</a:t>
            </a:r>
            <a:endParaRPr dirty="0"/>
          </a:p>
          <a:p>
            <a:r>
              <a:rPr lang="fr" dirty="0"/>
              <a:t>Git &amp; GitHub outils les plus couramment utilisés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12460" t="22406" r="19600" b="19076"/>
          <a:stretch/>
        </p:blipFill>
        <p:spPr>
          <a:xfrm>
            <a:off x="6854400" y="3429000"/>
            <a:ext cx="5163965" cy="27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5269791"/>
            <a:ext cx="226368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400" y="5269800"/>
            <a:ext cx="1684285" cy="9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8;g2a91ee48165_0_10">
            <a:extLst>
              <a:ext uri="{FF2B5EF4-FFF2-40B4-BE49-F238E27FC236}">
                <a16:creationId xmlns:a16="http://schemas.microsoft.com/office/drawing/2014/main" id="{57E56854-F735-41F3-9A38-2CF510D799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190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Versionner son code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/>
              <a:t>Tutoriels en ligne 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fr" u="sng">
                <a:solidFill>
                  <a:schemeClr val="hlink"/>
                </a:solidFill>
                <a:hlinkClick r:id="rId3"/>
              </a:rPr>
              <a:t>Introduction générale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4"/>
              </a:rPr>
              <a:t>Introduction à github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5"/>
              </a:rPr>
              <a:t>Configurer GitHub avec RStudio</a:t>
            </a:r>
            <a:endParaRPr/>
          </a:p>
          <a:p>
            <a:pPr>
              <a:buChar char="-"/>
            </a:pPr>
            <a:r>
              <a:rPr lang="fr" u="sng">
                <a:solidFill>
                  <a:schemeClr val="hlink"/>
                </a:solidFill>
                <a:hlinkClick r:id="rId6"/>
              </a:rPr>
              <a:t>Coder à plusieurs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600" y="5269791"/>
            <a:ext cx="226368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4400" y="5269800"/>
            <a:ext cx="1684285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80666" y="230867"/>
            <a:ext cx="1314533" cy="1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884133" y="2074601"/>
            <a:ext cx="3307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fr" sz="1600" dirty="0">
                <a:solidFill>
                  <a:schemeClr val="tx1"/>
                </a:solidFill>
              </a:rPr>
              <a:t>Malika Ihle</a:t>
            </a:r>
            <a:endParaRPr sz="1600" dirty="0">
              <a:solidFill>
                <a:schemeClr val="tx1"/>
              </a:solidFill>
            </a:endParaRPr>
          </a:p>
          <a:p>
            <a:pPr algn="ctr"/>
            <a:r>
              <a:rPr lang="fr" sz="1600" dirty="0">
                <a:solidFill>
                  <a:schemeClr val="tx1"/>
                </a:solidFill>
              </a:rPr>
              <a:t>Coordinatrice Science Ouverte </a:t>
            </a:r>
            <a:endParaRPr sz="1600" dirty="0">
              <a:solidFill>
                <a:schemeClr val="tx1"/>
              </a:solidFill>
            </a:endParaRPr>
          </a:p>
          <a:p>
            <a:pPr algn="ctr"/>
            <a:r>
              <a:rPr lang="fr" sz="1600" dirty="0">
                <a:solidFill>
                  <a:schemeClr val="tx1"/>
                </a:solidFill>
              </a:rPr>
              <a:t>LMU Munich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8" name="Google Shape;768;g2a91ee48165_0_10">
            <a:extLst>
              <a:ext uri="{FF2B5EF4-FFF2-40B4-BE49-F238E27FC236}">
                <a16:creationId xmlns:a16="http://schemas.microsoft.com/office/drawing/2014/main" id="{0BF1F547-6984-45DD-8321-66CB196ECF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1801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43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fr" dirty="0"/>
              <a:t>Pour utilisateurs avancés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fr" dirty="0"/>
              <a:t>Principe:</a:t>
            </a: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fr" dirty="0"/>
              <a:t>Repérer les dépendances entre fichiers</a:t>
            </a:r>
            <a:endParaRPr dirty="0"/>
          </a:p>
          <a:p>
            <a:pPr>
              <a:buChar char="-"/>
            </a:pPr>
            <a:r>
              <a:rPr lang="fr" dirty="0"/>
              <a:t>Mettre à jours les résultats lorsqu’un changement est fait</a:t>
            </a:r>
            <a:endParaRPr dirty="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351733" y="5122418"/>
            <a:ext cx="258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u="sng">
                <a:solidFill>
                  <a:schemeClr val="hlink"/>
                </a:solidFill>
                <a:hlinkClick r:id="rId4"/>
              </a:rPr>
              <a:t>Librairie {target}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" name="Google Shape;768;g2a91ee48165_0_10">
            <a:extLst>
              <a:ext uri="{FF2B5EF4-FFF2-40B4-BE49-F238E27FC236}">
                <a16:creationId xmlns:a16="http://schemas.microsoft.com/office/drawing/2014/main" id="{A069BEBE-B7C4-4EA8-A435-126C6CDD05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10774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7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"/>
              <a:t>Changement dans le script de visualisation -&gt; Les graphiques sont mis à jour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231" y="2726501"/>
            <a:ext cx="4742475" cy="39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1695" y="2726495"/>
            <a:ext cx="877504" cy="39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8;g2a91ee48165_0_10">
            <a:extLst>
              <a:ext uri="{FF2B5EF4-FFF2-40B4-BE49-F238E27FC236}">
                <a16:creationId xmlns:a16="http://schemas.microsoft.com/office/drawing/2014/main" id="{A65C42E2-AAE2-4FF2-BE94-AD4AEB0157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0691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fr" dirty="0"/>
              <a:t>Bonnes pratiques de modélisation</a:t>
            </a:r>
            <a:endParaRPr dirty="0"/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" sz="2400" dirty="0">
                <a:solidFill>
                  <a:srgbClr val="00B050"/>
                </a:solidFill>
              </a:rPr>
              <a:t>Créer des pipelines d’analyses automatisées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15600" y="1773533"/>
            <a:ext cx="11360800" cy="7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fr"/>
              <a:t>Changement des données source -&gt; toute la pipeline est réexecutée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7" y="4464634"/>
            <a:ext cx="1408467" cy="16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765" y="2726500"/>
            <a:ext cx="6939343" cy="39620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8;g2a91ee48165_0_10">
            <a:extLst>
              <a:ext uri="{FF2B5EF4-FFF2-40B4-BE49-F238E27FC236}">
                <a16:creationId xmlns:a16="http://schemas.microsoft.com/office/drawing/2014/main" id="{47004E09-AF4B-4BD2-AD28-F9C1619D4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wrap="square" lIns="91433" tIns="45700" rIns="91433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451</Words>
  <Application>Microsoft Macintosh PowerPoint</Application>
  <PresentationFormat>Grand écran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Helvetica Neue</vt:lpstr>
      <vt:lpstr>Arial</vt:lpstr>
      <vt:lpstr>Calibri</vt:lpstr>
      <vt:lpstr>Office Theme</vt:lpstr>
      <vt:lpstr>Présentation PowerPoint</vt:lpstr>
      <vt:lpstr>Bonnes pratiques de modélisation</vt:lpstr>
      <vt:lpstr>Bonnes pratiques de modélisation Organiser son espace de travail</vt:lpstr>
      <vt:lpstr>Bonnes pratiques de modélisation Organiser son espace de travail</vt:lpstr>
      <vt:lpstr>Bonnes pratiques de modélisation Versionner son code</vt:lpstr>
      <vt:lpstr>Bonnes pratiques de modélisation Versionner son code</vt:lpstr>
      <vt:lpstr>Bonnes pratiques de modélisation Créer des pipelines d’analyses automatisées</vt:lpstr>
      <vt:lpstr>Bonnes pratiques de modélisation Créer des pipelines d’analyses automatisées</vt:lpstr>
      <vt:lpstr>Bonnes pratiques de modélisation Créer des pipelines d’analyses automatisées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Générer un environnement de travail reproductible</vt:lpstr>
      <vt:lpstr>Bonnes pratiques de modélisation 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BEAUDOUIN Remy</dc:creator>
  <cp:lastModifiedBy>Raphaël Royauté</cp:lastModifiedBy>
  <cp:revision>5</cp:revision>
  <dcterms:created xsi:type="dcterms:W3CDTF">2023-12-12T19:55:22Z</dcterms:created>
  <dcterms:modified xsi:type="dcterms:W3CDTF">2024-12-04T10:41:32Z</dcterms:modified>
</cp:coreProperties>
</file>