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29.png" ContentType="image/png"/>
  <Override PartName="/ppt/media/image10.png" ContentType="image/png"/>
  <Override PartName="/ppt/media/image5.png" ContentType="image/png"/>
  <Override PartName="/ppt/media/image28.png" ContentType="image/png"/>
  <Override PartName="/ppt/media/image4.png" ContentType="image/png"/>
  <Override PartName="/ppt/media/image27.png" ContentType="image/png"/>
  <Override PartName="/ppt/media/image3.png" ContentType="image/png"/>
  <Override PartName="/ppt/media/image26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4.png" ContentType="image/png"/>
  <Override PartName="/ppt/media/image2.png" ContentType="image/png"/>
  <Override PartName="/ppt/media/image25.png" ContentType="image/png"/>
  <Override PartName="/ppt/presProps.xml" ContentType="application/vnd.openxmlformats-officedocument.presentationml.presProps+xml"/>
  <Override PartName="/ppt/slides/slide56.xml" ContentType="application/vnd.openxmlformats-officedocument.presentationml.slide+xml"/>
  <Override PartName="/ppt/slides/slide55.xml" ContentType="application/vnd.openxmlformats-officedocument.presentationml.slide+xml"/>
  <Override PartName="/ppt/slides/slide54.xml" ContentType="application/vnd.openxmlformats-officedocument.presentationml.slide+xml"/>
  <Override PartName="/ppt/slides/slide53.xml" ContentType="application/vnd.openxmlformats-officedocument.presentationml.slide+xml"/>
  <Override PartName="/ppt/slides/slide52.xml" ContentType="application/vnd.openxmlformats-officedocument.presentationml.slide+xml"/>
  <Override PartName="/ppt/slides/slide51.xml" ContentType="application/vnd.openxmlformats-officedocument.presentationml.slide+xml"/>
  <Override PartName="/ppt/slides/slide50.xml" ContentType="application/vnd.openxmlformats-officedocument.presentationml.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1.xml" ContentType="application/vnd.openxmlformats-officedocument.presentationml.slide+xml"/>
  <Override PartName="/ppt/slides/slide58.xml" ContentType="application/vnd.openxmlformats-officedocument.presentationml.slide+xml"/>
  <Override PartName="/ppt/slides/slide22.xml" ContentType="application/vnd.openxmlformats-officedocument.presentationml.slide+xml"/>
  <Override PartName="/ppt/slides/slide59.xml" ContentType="application/vnd.openxmlformats-officedocument.presentationml.slide+xml"/>
  <Override PartName="/ppt/slides/slide23.xml" ContentType="application/vnd.openxmlformats-officedocument.presentationml.slide+xml"/>
  <Override PartName="/ppt/slides/slide60.xml" ContentType="application/vnd.openxmlformats-officedocument.presentationml.slide+xml"/>
  <Override PartName="/ppt/slides/slide18.xml" ContentType="application/vnd.openxmlformats-officedocument.presentationml.slide+xml"/>
  <Override PartName="/ppt/slides/slide24.xml" ContentType="application/vnd.openxmlformats-officedocument.presentationml.slide+xml"/>
  <Override PartName="/ppt/slides/slide61.xml" ContentType="application/vnd.openxmlformats-officedocument.presentationml.slide+xml"/>
  <Override PartName="/ppt/slides/slide19.xml" ContentType="application/vnd.openxmlformats-officedocument.presentationml.slide+xml"/>
  <Override PartName="/ppt/slides/slide25.xml" ContentType="application/vnd.openxmlformats-officedocument.presentationml.slide+xml"/>
  <Override PartName="/ppt/slides/slide62.xml" ContentType="application/vnd.openxmlformats-officedocument.presentationml.slide+xml"/>
  <Override PartName="/ppt/slides/slide26.xml" ContentType="application/vnd.openxmlformats-officedocument.presentationml.slide+xml"/>
  <Override PartName="/ppt/slides/slide63.xml" ContentType="application/vnd.openxmlformats-officedocument.presentationml.slide+xml"/>
  <Override PartName="/ppt/slides/slide27.xml" ContentType="application/vnd.openxmlformats-officedocument.presentationml.slide+xml"/>
  <Override PartName="/ppt/slides/slide64.xml" ContentType="application/vnd.openxmlformats-officedocument.presentationml.slide+xml"/>
  <Override PartName="/ppt/slides/slide28.xml" ContentType="application/vnd.openxmlformats-officedocument.presentationml.slide+xml"/>
  <Override PartName="/ppt/slides/slide70.xml" ContentType="application/vnd.openxmlformats-officedocument.presentationml.slide+xml"/>
  <Override PartName="/ppt/slides/slide65.xml" ContentType="application/vnd.openxmlformats-officedocument.presentationml.slide+xml"/>
  <Override PartName="/ppt/slides/slide78.xml" ContentType="application/vnd.openxmlformats-officedocument.presentationml.slide+xml"/>
  <Override PartName="/ppt/slides/slide41.xml" ContentType="application/vnd.openxmlformats-officedocument.presentationml.slide+xml"/>
  <Override PartName="/ppt/slides/slide29.xml" ContentType="application/vnd.openxmlformats-officedocument.presentationml.slide+xml"/>
  <Override PartName="/ppt/slides/slide71.xml" ContentType="application/vnd.openxmlformats-officedocument.presentationml.slide+xml"/>
  <Override PartName="/ppt/slides/slide66.xml" ContentType="application/vnd.openxmlformats-officedocument.presentationml.slide+xml"/>
  <Override PartName="/ppt/slides/slide77.xml" ContentType="application/vnd.openxmlformats-officedocument.presentationml.slide+xml"/>
  <Override PartName="/ppt/slides/slide40.xml" ContentType="application/vnd.openxmlformats-officedocument.presentationml.slide+xml"/>
  <Override PartName="/ppt/slides/slide76.xml" ContentType="application/vnd.openxmlformats-officedocument.presentationml.slide+xml"/>
  <Override PartName="/ppt/slides/slide75.xml" ContentType="application/vnd.openxmlformats-officedocument.presentationml.slide+xml"/>
  <Override PartName="/ppt/slides/slide74.xml" ContentType="application/vnd.openxmlformats-officedocument.presentationml.slide+xml"/>
  <Override PartName="/ppt/slides/slide2.xml" ContentType="application/vnd.openxmlformats-officedocument.presentationml.slide+xml"/>
  <Override PartName="/ppt/slides/slide73.xml" ContentType="application/vnd.openxmlformats-officedocument.presentationml.slide+xml"/>
  <Override PartName="/ppt/slides/slide1.xml" ContentType="application/vnd.openxmlformats-officedocument.presentationml.slide+xml"/>
  <Override PartName="/ppt/slides/slide72.xml" ContentType="application/vnd.openxmlformats-officedocument.presentationml.slide+xml"/>
  <Override PartName="/ppt/slides/slide69.xml" ContentType="application/vnd.openxmlformats-officedocument.presentationml.slide+xml"/>
  <Override PartName="/ppt/slides/slide68.xml" ContentType="application/vnd.openxmlformats-officedocument.presentationml.slide+xml"/>
  <Override PartName="/ppt/slides/slide67.xml" ContentType="application/vnd.openxmlformats-officedocument.presentationml.slide+xml"/>
  <Override PartName="/ppt/slides/slide20.xml" ContentType="application/vnd.openxmlformats-officedocument.presentationml.slide+xml"/>
  <Override PartName="/ppt/slides/slide57.xml" ContentType="application/vnd.openxmlformats-officedocument.presentationml.slide+xml"/>
  <Override PartName="/ppt/slides/slide17.xml" ContentType="application/vnd.openxmlformats-officedocument.presentationml.slide+xml"/>
  <Override PartName="/ppt/slides/slide14.xml" ContentType="application/vnd.openxmlformats-officedocument.presentationml.slide+xml"/>
  <Override PartName="/ppt/slides/slide7.xml" ContentType="application/vnd.openxmlformats-officedocument.presentationml.slide+xml"/>
  <Override PartName="/ppt/slides/slide42.xml" ContentType="application/vnd.openxmlformats-officedocument.presentationml.slide+xml"/>
  <Override PartName="/ppt/slides/slide3.xml" ContentType="application/vnd.openxmlformats-officedocument.presentationml.slide+xml"/>
  <Override PartName="/ppt/slides/slide10.xml" ContentType="application/vnd.openxmlformats-officedocument.presentationml.slide+xml"/>
  <Override PartName="/ppt/slides/slide47.xml" ContentType="application/vnd.openxmlformats-officedocument.presentationml.slide+xml"/>
  <Override PartName="/ppt/slides/slide15.xml" ContentType="application/vnd.openxmlformats-officedocument.presentationml.slide+xml"/>
  <Override PartName="/ppt/slides/slide8.xml" ContentType="application/vnd.openxmlformats-officedocument.presentationml.slide+xml"/>
  <Override PartName="/ppt/slides/slide43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48.xml" ContentType="application/vnd.openxmlformats-officedocument.presentationml.slide+xml"/>
  <Override PartName="/ppt/slides/slide16.xml" ContentType="application/vnd.openxmlformats-officedocument.presentationml.slide+xml"/>
  <Override PartName="/ppt/slides/slide9.xml" ContentType="application/vnd.openxmlformats-officedocument.presentationml.slide+xml"/>
  <Override PartName="/ppt/slides/slide44.xml" ContentType="application/vnd.openxmlformats-officedocument.presentationml.slide+xml"/>
  <Override PartName="/ppt/slides/slide5.xml" ContentType="application/vnd.openxmlformats-officedocument.presentationml.slide+xml"/>
  <Override PartName="/ppt/slides/slide12.xml" ContentType="application/vnd.openxmlformats-officedocument.presentationml.slide+xml"/>
  <Override PartName="/ppt/slides/slide49.xml" ContentType="application/vnd.openxmlformats-officedocument.presentationml.slide+xml"/>
  <Override PartName="/ppt/slides/_rels/slide6.xml.rels" ContentType="application/vnd.openxmlformats-package.relationships+xml"/>
  <Override PartName="/ppt/slides/_rels/slide41.xml.rels" ContentType="application/vnd.openxmlformats-package.relationships+xml"/>
  <Override PartName="/ppt/slides/_rels/slide49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22.xml.rels" ContentType="application/vnd.openxmlformats-package.relationships+xml"/>
  <Override PartName="/ppt/slides/_rels/slide42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32.xml.rels" ContentType="application/vnd.openxmlformats-package.relationships+xml"/>
  <Override PartName="/ppt/slides/_rels/slide57.xml.rels" ContentType="application/vnd.openxmlformats-package.relationships+xml"/>
  <Override PartName="/ppt/slides/_rels/slide61.xml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23.xml.rels" ContentType="application/vnd.openxmlformats-package.relationships+xml"/>
  <Override PartName="/ppt/slides/_rels/slide73.xml.rels" ContentType="application/vnd.openxmlformats-package.relationships+xml"/>
  <Override PartName="/ppt/slides/_rels/slide69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55.xml.rels" ContentType="application/vnd.openxmlformats-package.relationships+xml"/>
  <Override PartName="/ppt/slides/_rels/slide64.xml.rels" ContentType="application/vnd.openxmlformats-package.relationships+xml"/>
  <Override PartName="/ppt/slides/_rels/slide48.xml.rels" ContentType="application/vnd.openxmlformats-package.relationships+xml"/>
  <Override PartName="/ppt/slides/_rels/slide40.xml.rels" ContentType="application/vnd.openxmlformats-package.relationships+xml"/>
  <Override PartName="/ppt/slides/_rels/slide5.xml.rels" ContentType="application/vnd.openxmlformats-package.relationships+xml"/>
  <Override PartName="/ppt/slides/_rels/slide28.xml.rels" ContentType="application/vnd.openxmlformats-package.relationships+xml"/>
  <Override PartName="/ppt/slides/_rels/slide44.xml.rels" ContentType="application/vnd.openxmlformats-package.relationships+xml"/>
  <Override PartName="/ppt/slides/_rels/slide9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8.xml.rels" ContentType="application/vnd.openxmlformats-package.relationships+xml"/>
  <Override PartName="/ppt/slides/_rels/slide43.xml.rels" ContentType="application/vnd.openxmlformats-package.relationships+xml"/>
  <Override PartName="/ppt/slides/_rels/slide27.xml.rels" ContentType="application/vnd.openxmlformats-package.relationships+xml"/>
  <Override PartName="/ppt/slides/_rels/slide2.xml.rels" ContentType="application/vnd.openxmlformats-package.relationships+xml"/>
  <Override PartName="/ppt/slides/_rels/slide17.xml.rels" ContentType="application/vnd.openxmlformats-package.relationships+xml"/>
  <Override PartName="/ppt/slides/_rels/slide21.xml.rels" ContentType="application/vnd.openxmlformats-package.relationships+xml"/>
  <Override PartName="/ppt/slides/_rels/slide36.xml.rels" ContentType="application/vnd.openxmlformats-package.relationships+xml"/>
  <Override PartName="/ppt/slides/_rels/slide31.xml.rels" ContentType="application/vnd.openxmlformats-package.relationships+xml"/>
  <Override PartName="/ppt/slides/_rels/slide39.xml.rels" ContentType="application/vnd.openxmlformats-package.relationships+xml"/>
  <Override PartName="/ppt/slides/_rels/slide24.xml.rels" ContentType="application/vnd.openxmlformats-package.relationships+xml"/>
  <Override PartName="/ppt/slides/_rels/slide15.xml.rels" ContentType="application/vnd.openxmlformats-package.relationships+xml"/>
  <Override PartName="/ppt/slides/_rels/slide54.xml.rels" ContentType="application/vnd.openxmlformats-package.relationships+xml"/>
  <Override PartName="/ppt/slides/_rels/slide63.xml.rels" ContentType="application/vnd.openxmlformats-package.relationships+xml"/>
  <Override PartName="/ppt/slides/_rels/slide70.xml.rels" ContentType="application/vnd.openxmlformats-package.relationships+xml"/>
  <Override PartName="/ppt/slides/_rels/slide47.xml.rels" ContentType="application/vnd.openxmlformats-package.relationships+xml"/>
  <Override PartName="/ppt/slides/_rels/slide4.xml.rels" ContentType="application/vnd.openxmlformats-package.relationships+xml"/>
  <Override PartName="/ppt/slides/_rels/slide35.xml.rels" ContentType="application/vnd.openxmlformats-package.relationships+xml"/>
  <Override PartName="/ppt/slides/_rels/slide51.xml.rels" ContentType="application/vnd.openxmlformats-package.relationships+xml"/>
  <Override PartName="/ppt/slides/_rels/slide53.xml.rels" ContentType="application/vnd.openxmlformats-package.relationships+xml"/>
  <Override PartName="/ppt/slides/_rels/slide46.xml.rels" ContentType="application/vnd.openxmlformats-package.relationships+xml"/>
  <Override PartName="/ppt/slides/_rels/slide62.xml.rels" ContentType="application/vnd.openxmlformats-package.relationships+xml"/>
  <Override PartName="/ppt/slides/_rels/slide34.xml.rels" ContentType="application/vnd.openxmlformats-package.relationships+xml"/>
  <Override PartName="/ppt/slides/_rels/slide50.xml.rels" ContentType="application/vnd.openxmlformats-package.relationships+xml"/>
  <Override PartName="/ppt/slides/_rels/slide52.xml.rels" ContentType="application/vnd.openxmlformats-package.relationships+xml"/>
  <Override PartName="/ppt/slides/_rels/slide76.xml.rels" ContentType="application/vnd.openxmlformats-package.relationships+xml"/>
  <Override PartName="/ppt/slides/_rels/slide14.xml.rels" ContentType="application/vnd.openxmlformats-package.relationships+xml"/>
  <Override PartName="/ppt/slides/_rels/slide33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45.xml.rels" ContentType="application/vnd.openxmlformats-package.relationships+xml"/>
  <Override PartName="/ppt/slides/_rels/slide38.xml.rels" ContentType="application/vnd.openxmlformats-package.relationships+xml"/>
  <Override PartName="/ppt/slides/_rels/slide65.xml.rels" ContentType="application/vnd.openxmlformats-package.relationships+xml"/>
  <Override PartName="/ppt/slides/_rels/slide74.xml.rels" ContentType="application/vnd.openxmlformats-package.relationships+xml"/>
  <Override PartName="/ppt/slides/_rels/slide58.xml.rels" ContentType="application/vnd.openxmlformats-package.relationships+xml"/>
  <Override PartName="/ppt/slides/_rels/slide25.xml.rels" ContentType="application/vnd.openxmlformats-package.relationships+xml"/>
  <Override PartName="/ppt/slides/_rels/slide78.xml.rels" ContentType="application/vnd.openxmlformats-package.relationships+xml"/>
  <Override PartName="/ppt/slides/_rels/slide68.xml.rels" ContentType="application/vnd.openxmlformats-package.relationships+xml"/>
  <Override PartName="/ppt/slides/_rels/slide72.xml.rels" ContentType="application/vnd.openxmlformats-package.relationships+xml"/>
  <Override PartName="/ppt/slides/_rels/slide10.xml.rels" ContentType="application/vnd.openxmlformats-package.relationships+xml"/>
  <Override PartName="/ppt/slides/_rels/slide59.xml.rels" ContentType="application/vnd.openxmlformats-package.relationships+xml"/>
  <Override PartName="/ppt/slides/_rels/slide56.xml.rels" ContentType="application/vnd.openxmlformats-package.relationships+xml"/>
  <Override PartName="/ppt/slides/_rels/slide60.xml.rels" ContentType="application/vnd.openxmlformats-package.relationships+xml"/>
  <Override PartName="/ppt/slides/_rels/slide75.xml.rels" ContentType="application/vnd.openxmlformats-package.relationships+xml"/>
  <Override PartName="/ppt/slides/_rels/slide66.xml.rels" ContentType="application/vnd.openxmlformats-package.relationships+xml"/>
  <Override PartName="/ppt/slides/_rels/slide77.xml.rels" ContentType="application/vnd.openxmlformats-package.relationships+xml"/>
  <Override PartName="/ppt/slides/_rels/slide67.xml.rels" ContentType="application/vnd.openxmlformats-package.relationships+xml"/>
  <Override PartName="/ppt/slides/_rels/slide71.xml.rels" ContentType="application/vnd.openxmlformats-package.relationships+xml"/>
  <Override PartName="/ppt/slides/slide6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2" r:id="rId60"/>
    <p:sldId id="313" r:id="rId61"/>
    <p:sldId id="314" r:id="rId62"/>
    <p:sldId id="315" r:id="rId63"/>
    <p:sldId id="316" r:id="rId64"/>
    <p:sldId id="317" r:id="rId65"/>
    <p:sldId id="318" r:id="rId66"/>
    <p:sldId id="319" r:id="rId67"/>
    <p:sldId id="320" r:id="rId68"/>
    <p:sldId id="321" r:id="rId69"/>
    <p:sldId id="322" r:id="rId70"/>
    <p:sldId id="323" r:id="rId71"/>
    <p:sldId id="324" r:id="rId72"/>
    <p:sldId id="325" r:id="rId73"/>
    <p:sldId id="326" r:id="rId74"/>
    <p:sldId id="327" r:id="rId75"/>
    <p:sldId id="328" r:id="rId76"/>
    <p:sldId id="329" r:id="rId77"/>
    <p:sldId id="330" r:id="rId78"/>
    <p:sldId id="331" r:id="rId79"/>
    <p:sldId id="332" r:id="rId80"/>
    <p:sldId id="333" r:id="rId81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Relationship Id="rId46" Type="http://schemas.openxmlformats.org/officeDocument/2006/relationships/slide" Target="slides/slide43.xml"/><Relationship Id="rId47" Type="http://schemas.openxmlformats.org/officeDocument/2006/relationships/slide" Target="slides/slide44.xml"/><Relationship Id="rId48" Type="http://schemas.openxmlformats.org/officeDocument/2006/relationships/slide" Target="slides/slide45.xml"/><Relationship Id="rId49" Type="http://schemas.openxmlformats.org/officeDocument/2006/relationships/slide" Target="slides/slide46.xml"/><Relationship Id="rId50" Type="http://schemas.openxmlformats.org/officeDocument/2006/relationships/slide" Target="slides/slide47.xml"/><Relationship Id="rId51" Type="http://schemas.openxmlformats.org/officeDocument/2006/relationships/slide" Target="slides/slide48.xml"/><Relationship Id="rId52" Type="http://schemas.openxmlformats.org/officeDocument/2006/relationships/slide" Target="slides/slide49.xml"/><Relationship Id="rId53" Type="http://schemas.openxmlformats.org/officeDocument/2006/relationships/slide" Target="slides/slide50.xml"/><Relationship Id="rId54" Type="http://schemas.openxmlformats.org/officeDocument/2006/relationships/slide" Target="slides/slide51.xml"/><Relationship Id="rId55" Type="http://schemas.openxmlformats.org/officeDocument/2006/relationships/slide" Target="slides/slide52.xml"/><Relationship Id="rId56" Type="http://schemas.openxmlformats.org/officeDocument/2006/relationships/slide" Target="slides/slide53.xml"/><Relationship Id="rId57" Type="http://schemas.openxmlformats.org/officeDocument/2006/relationships/slide" Target="slides/slide54.xml"/><Relationship Id="rId58" Type="http://schemas.openxmlformats.org/officeDocument/2006/relationships/slide" Target="slides/slide55.xml"/><Relationship Id="rId59" Type="http://schemas.openxmlformats.org/officeDocument/2006/relationships/slide" Target="slides/slide56.xml"/><Relationship Id="rId60" Type="http://schemas.openxmlformats.org/officeDocument/2006/relationships/slide" Target="slides/slide57.xml"/><Relationship Id="rId61" Type="http://schemas.openxmlformats.org/officeDocument/2006/relationships/slide" Target="slides/slide58.xml"/><Relationship Id="rId62" Type="http://schemas.openxmlformats.org/officeDocument/2006/relationships/slide" Target="slides/slide59.xml"/><Relationship Id="rId63" Type="http://schemas.openxmlformats.org/officeDocument/2006/relationships/slide" Target="slides/slide60.xml"/><Relationship Id="rId64" Type="http://schemas.openxmlformats.org/officeDocument/2006/relationships/slide" Target="slides/slide61.xml"/><Relationship Id="rId65" Type="http://schemas.openxmlformats.org/officeDocument/2006/relationships/slide" Target="slides/slide62.xml"/><Relationship Id="rId66" Type="http://schemas.openxmlformats.org/officeDocument/2006/relationships/slide" Target="slides/slide63.xml"/><Relationship Id="rId67" Type="http://schemas.openxmlformats.org/officeDocument/2006/relationships/slide" Target="slides/slide64.xml"/><Relationship Id="rId68" Type="http://schemas.openxmlformats.org/officeDocument/2006/relationships/slide" Target="slides/slide65.xml"/><Relationship Id="rId69" Type="http://schemas.openxmlformats.org/officeDocument/2006/relationships/slide" Target="slides/slide66.xml"/><Relationship Id="rId70" Type="http://schemas.openxmlformats.org/officeDocument/2006/relationships/slide" Target="slides/slide67.xml"/><Relationship Id="rId71" Type="http://schemas.openxmlformats.org/officeDocument/2006/relationships/slide" Target="slides/slide68.xml"/><Relationship Id="rId72" Type="http://schemas.openxmlformats.org/officeDocument/2006/relationships/slide" Target="slides/slide69.xml"/><Relationship Id="rId73" Type="http://schemas.openxmlformats.org/officeDocument/2006/relationships/slide" Target="slides/slide70.xml"/><Relationship Id="rId74" Type="http://schemas.openxmlformats.org/officeDocument/2006/relationships/slide" Target="slides/slide71.xml"/><Relationship Id="rId75" Type="http://schemas.openxmlformats.org/officeDocument/2006/relationships/slide" Target="slides/slide72.xml"/><Relationship Id="rId76" Type="http://schemas.openxmlformats.org/officeDocument/2006/relationships/slide" Target="slides/slide73.xml"/><Relationship Id="rId77" Type="http://schemas.openxmlformats.org/officeDocument/2006/relationships/slide" Target="slides/slide74.xml"/><Relationship Id="rId78" Type="http://schemas.openxmlformats.org/officeDocument/2006/relationships/slide" Target="slides/slide75.xml"/><Relationship Id="rId79" Type="http://schemas.openxmlformats.org/officeDocument/2006/relationships/slide" Target="slides/slide76.xml"/><Relationship Id="rId80" Type="http://schemas.openxmlformats.org/officeDocument/2006/relationships/slide" Target="slides/slide77.xml"/><Relationship Id="rId81" Type="http://schemas.openxmlformats.org/officeDocument/2006/relationships/slide" Target="slides/slide78.xml"/><Relationship Id="rId8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</a:t>
            </a:r>
            <a:r>
              <a:rPr b="0" lang="en-US" sz="4400" spc="-1" strike="noStrike">
                <a:latin typeface="Arial"/>
              </a:rPr>
              <a:t>edit the </a:t>
            </a:r>
            <a:r>
              <a:rPr b="0" lang="en-US" sz="4400" spc="-1" strike="noStrike">
                <a:latin typeface="Arial"/>
              </a:rPr>
              <a:t>title text </a:t>
            </a:r>
            <a:r>
              <a:rPr b="0" lang="en-US" sz="4400" spc="-1" strike="noStrike">
                <a:latin typeface="Arial"/>
              </a:rPr>
              <a:t>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3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3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3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3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3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3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3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3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6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3.xml"/>
</Relationships>
</file>

<file path=ppt/slides/_rels/slide7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-1196280" y="-19440"/>
            <a:ext cx="12604320" cy="98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00703c"/>
                </a:solidFill>
                <a:latin typeface="Utopia"/>
                <a:ea typeface="DejaVu Sans"/>
              </a:rPr>
              <a:t>BINF2111 –</a:t>
            </a:r>
            <a:r>
              <a:rPr b="1" lang="en-US" sz="2600" spc="-1" strike="noStrike">
                <a:solidFill>
                  <a:srgbClr val="00703c"/>
                </a:solidFill>
                <a:latin typeface="Utopia"/>
                <a:ea typeface="DejaVu Sans"/>
              </a:rPr>
              <a:t> Introduction to Bioinformatics </a:t>
            </a:r>
            <a:endParaRPr b="0" lang="en-US" sz="26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1" lang="en-US" sz="2600" spc="-1" strike="noStrike">
                <a:solidFill>
                  <a:srgbClr val="00703c"/>
                </a:solidFill>
                <a:latin typeface="Utopia"/>
                <a:ea typeface="DejaVu Sans"/>
              </a:rPr>
              <a:t>Computing</a:t>
            </a:r>
            <a:endParaRPr b="0" lang="en-US" sz="26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Utopia"/>
                <a:ea typeface="DejaVu Sans"/>
              </a:rPr>
              <a:t>BASH 101 – Loops part duex 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1" lang="en-US" sz="9600" spc="-1" strike="noStrike">
                <a:solidFill>
                  <a:srgbClr val="000000"/>
                </a:solidFill>
                <a:latin typeface="Utopia"/>
                <a:ea typeface="DejaVu Sans"/>
              </a:rPr>
              <a:t> </a:t>
            </a:r>
            <a:endParaRPr b="0" lang="en-US" sz="96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942120" y="3719880"/>
            <a:ext cx="8553240" cy="233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00703c"/>
                </a:solidFill>
                <a:latin typeface="Utopia"/>
                <a:ea typeface="DejaVu Sans"/>
              </a:rPr>
              <a:t> 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78" name="CustomShape 3"/>
          <p:cNvSpPr/>
          <p:nvPr/>
        </p:nvSpPr>
        <p:spPr>
          <a:xfrm>
            <a:off x="36000" y="72000"/>
            <a:ext cx="9952560" cy="5528880"/>
          </a:xfrm>
          <a:prstGeom prst="roundRect">
            <a:avLst>
              <a:gd name="adj" fmla="val 1795"/>
            </a:avLst>
          </a:prstGeom>
          <a:noFill/>
          <a:ln w="9360">
            <a:solidFill>
              <a:srgbClr val="00703c"/>
            </a:solidFill>
            <a:round/>
          </a:ln>
          <a:effectLst>
            <a:outerShdw dir="5400000" dist="2304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9" name="CustomShape 4"/>
          <p:cNvSpPr/>
          <p:nvPr/>
        </p:nvSpPr>
        <p:spPr>
          <a:xfrm>
            <a:off x="2396880" y="4623480"/>
            <a:ext cx="5563440" cy="126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000000"/>
                </a:solidFill>
                <a:latin typeface="Utopia"/>
                <a:ea typeface="DejaVu Sans"/>
              </a:rPr>
              <a:t>Richard Allen White III, PhD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000000"/>
                </a:solidFill>
                <a:latin typeface="Utopia"/>
                <a:ea typeface="DejaVu Sans"/>
              </a:rPr>
              <a:t>RAW Lab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000000"/>
                </a:solidFill>
                <a:latin typeface="Utopia"/>
                <a:ea typeface="DejaVu Sans"/>
              </a:rPr>
              <a:t>Lecture 10 – Tuesday Sep 21</a:t>
            </a:r>
            <a:r>
              <a:rPr b="1" lang="en-US" sz="2000" spc="-1" strike="noStrike" baseline="33000">
                <a:solidFill>
                  <a:srgbClr val="000000"/>
                </a:solidFill>
                <a:latin typeface="Utopia"/>
                <a:ea typeface="DejaVu Sans"/>
              </a:rPr>
              <a:t>st</a:t>
            </a:r>
            <a:r>
              <a:rPr b="1" lang="en-US" sz="2000" spc="-1" strike="noStrike">
                <a:solidFill>
                  <a:srgbClr val="000000"/>
                </a:solidFill>
                <a:latin typeface="Utopia"/>
                <a:ea typeface="DejaVu Sans"/>
              </a:rPr>
              <a:t>, 2023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5"/>
          <p:cNvSpPr/>
          <p:nvPr/>
        </p:nvSpPr>
        <p:spPr>
          <a:xfrm>
            <a:off x="96120" y="1032120"/>
            <a:ext cx="9924120" cy="414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1" name="" descr=""/>
          <p:cNvPicPr/>
          <p:nvPr/>
        </p:nvPicPr>
        <p:blipFill>
          <a:blip r:embed="rId1"/>
          <a:stretch/>
        </p:blipFill>
        <p:spPr>
          <a:xfrm>
            <a:off x="1391760" y="1554480"/>
            <a:ext cx="7105320" cy="3000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640440" y="0"/>
            <a:ext cx="8265600" cy="4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CustomShape 2"/>
          <p:cNvSpPr/>
          <p:nvPr/>
        </p:nvSpPr>
        <p:spPr>
          <a:xfrm>
            <a:off x="-21240" y="-60840"/>
            <a:ext cx="10086120" cy="689760"/>
          </a:xfrm>
          <a:prstGeom prst="rect">
            <a:avLst/>
          </a:prstGeom>
          <a:solidFill>
            <a:srgbClr val="808080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CustomShape 3"/>
          <p:cNvSpPr/>
          <p:nvPr/>
        </p:nvSpPr>
        <p:spPr>
          <a:xfrm>
            <a:off x="64440" y="0"/>
            <a:ext cx="9430200" cy="49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32" name="CustomShape 4"/>
          <p:cNvSpPr/>
          <p:nvPr/>
        </p:nvSpPr>
        <p:spPr>
          <a:xfrm>
            <a:off x="136440" y="2160"/>
            <a:ext cx="9928440" cy="109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ffffff"/>
                </a:solidFill>
                <a:latin typeface="Arial"/>
                <a:ea typeface="DejaVu Sans"/>
              </a:rPr>
              <a:t>Quiz 9   </a:t>
            </a:r>
            <a:endParaRPr b="0" lang="en-US" sz="4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33" name="CustomShape 5"/>
          <p:cNvSpPr/>
          <p:nvPr/>
        </p:nvSpPr>
        <p:spPr>
          <a:xfrm>
            <a:off x="58680" y="371520"/>
            <a:ext cx="9984600" cy="4739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-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 Write a one-liner that counts the number of times Steven is left of Jose?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more file.tsv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Steven  Jose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Steven  Jose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Steven  Jose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Steven  Jose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640440" y="0"/>
            <a:ext cx="8265600" cy="4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CustomShape 2"/>
          <p:cNvSpPr/>
          <p:nvPr/>
        </p:nvSpPr>
        <p:spPr>
          <a:xfrm>
            <a:off x="-21240" y="-60840"/>
            <a:ext cx="10086120" cy="689760"/>
          </a:xfrm>
          <a:prstGeom prst="rect">
            <a:avLst/>
          </a:prstGeom>
          <a:solidFill>
            <a:srgbClr val="808080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CustomShape 3"/>
          <p:cNvSpPr/>
          <p:nvPr/>
        </p:nvSpPr>
        <p:spPr>
          <a:xfrm>
            <a:off x="64440" y="0"/>
            <a:ext cx="9430200" cy="49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37" name="CustomShape 4"/>
          <p:cNvSpPr/>
          <p:nvPr/>
        </p:nvSpPr>
        <p:spPr>
          <a:xfrm>
            <a:off x="136440" y="2160"/>
            <a:ext cx="9928440" cy="109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ffffff"/>
                </a:solidFill>
                <a:latin typeface="Arial"/>
                <a:ea typeface="DejaVu Sans"/>
              </a:rPr>
              <a:t>Quiz 9   </a:t>
            </a:r>
            <a:endParaRPr b="0" lang="en-US" sz="4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38" name="CustomShape 5"/>
          <p:cNvSpPr/>
          <p:nvPr/>
        </p:nvSpPr>
        <p:spPr>
          <a:xfrm>
            <a:off x="58680" y="371520"/>
            <a:ext cx="9984600" cy="4739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-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 Write a one-liner that counts the number of times Steven is left of Jose?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more file.</a:t>
            </a:r>
            <a:r>
              <a:rPr b="1" lang="en-US" sz="2600" spc="-1" strike="noStrike">
                <a:solidFill>
                  <a:srgbClr val="ce181e"/>
                </a:solidFill>
                <a:latin typeface="Arial"/>
                <a:ea typeface="DejaVu Sans"/>
              </a:rPr>
              <a:t>tsv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Steven  Jose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Steven  Jose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Steven  Jose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Steven  Jose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600" spc="-1" strike="noStrike">
                <a:solidFill>
                  <a:srgbClr val="ce181e"/>
                </a:solidFill>
                <a:latin typeface="Arial"/>
                <a:ea typeface="DejaVu Sans"/>
              </a:rPr>
              <a:t>What is a tsv? 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640440" y="0"/>
            <a:ext cx="8265600" cy="4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CustomShape 2"/>
          <p:cNvSpPr/>
          <p:nvPr/>
        </p:nvSpPr>
        <p:spPr>
          <a:xfrm>
            <a:off x="-21240" y="-60840"/>
            <a:ext cx="10086120" cy="689760"/>
          </a:xfrm>
          <a:prstGeom prst="rect">
            <a:avLst/>
          </a:prstGeom>
          <a:solidFill>
            <a:srgbClr val="808080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CustomShape 3"/>
          <p:cNvSpPr/>
          <p:nvPr/>
        </p:nvSpPr>
        <p:spPr>
          <a:xfrm>
            <a:off x="64440" y="0"/>
            <a:ext cx="9430200" cy="49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42" name="CustomShape 4"/>
          <p:cNvSpPr/>
          <p:nvPr/>
        </p:nvSpPr>
        <p:spPr>
          <a:xfrm>
            <a:off x="136440" y="2160"/>
            <a:ext cx="9928440" cy="109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ffffff"/>
                </a:solidFill>
                <a:latin typeface="Arial"/>
                <a:ea typeface="DejaVu Sans"/>
              </a:rPr>
              <a:t>Quiz 9   </a:t>
            </a:r>
            <a:endParaRPr b="0" lang="en-US" sz="4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43" name="CustomShape 5"/>
          <p:cNvSpPr/>
          <p:nvPr/>
        </p:nvSpPr>
        <p:spPr>
          <a:xfrm>
            <a:off x="58680" y="371520"/>
            <a:ext cx="9984600" cy="4739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-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 Write a one-liner that counts the number of times Steven is left of Jose?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more file.</a:t>
            </a:r>
            <a:r>
              <a:rPr b="1" lang="en-US" sz="2600" spc="-1" strike="noStrike">
                <a:solidFill>
                  <a:srgbClr val="ce181e"/>
                </a:solidFill>
                <a:latin typeface="Arial"/>
                <a:ea typeface="DejaVu Sans"/>
              </a:rPr>
              <a:t>tsv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Steven  Jose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Steven  Jose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Steven  Jose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Steven  Jose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600" spc="-1" strike="noStrike">
                <a:solidFill>
                  <a:srgbClr val="ce181e"/>
                </a:solidFill>
                <a:latin typeface="Arial"/>
                <a:ea typeface="DejaVu Sans"/>
              </a:rPr>
              <a:t>What is a tsv? Tab separated file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600" spc="-1" strike="noStrike">
                <a:solidFill>
                  <a:srgbClr val="ce181e"/>
                </a:solidFill>
                <a:latin typeface="Arial"/>
                <a:ea typeface="DejaVu Sans"/>
              </a:rPr>
              <a:t>Tabs are different from spaces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640440" y="0"/>
            <a:ext cx="8265600" cy="4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CustomShape 2"/>
          <p:cNvSpPr/>
          <p:nvPr/>
        </p:nvSpPr>
        <p:spPr>
          <a:xfrm>
            <a:off x="-21240" y="-60840"/>
            <a:ext cx="10086120" cy="689760"/>
          </a:xfrm>
          <a:prstGeom prst="rect">
            <a:avLst/>
          </a:prstGeom>
          <a:solidFill>
            <a:srgbClr val="808080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CustomShape 3"/>
          <p:cNvSpPr/>
          <p:nvPr/>
        </p:nvSpPr>
        <p:spPr>
          <a:xfrm>
            <a:off x="64440" y="0"/>
            <a:ext cx="9430200" cy="49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47" name="CustomShape 4"/>
          <p:cNvSpPr/>
          <p:nvPr/>
        </p:nvSpPr>
        <p:spPr>
          <a:xfrm>
            <a:off x="136440" y="2160"/>
            <a:ext cx="9928440" cy="109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ffffff"/>
                </a:solidFill>
                <a:latin typeface="Arial"/>
                <a:ea typeface="DejaVu Sans"/>
              </a:rPr>
              <a:t>Quiz 9   </a:t>
            </a:r>
            <a:endParaRPr b="0" lang="en-US" sz="4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48" name="CustomShape 5"/>
          <p:cNvSpPr/>
          <p:nvPr/>
        </p:nvSpPr>
        <p:spPr>
          <a:xfrm>
            <a:off x="58680" y="371520"/>
            <a:ext cx="9984600" cy="4739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-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 Write a one-liner that counts the number of times Steven is left of Jose?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more file.</a:t>
            </a:r>
            <a:r>
              <a:rPr b="1" lang="en-US" sz="2600" spc="-1" strike="noStrike">
                <a:solidFill>
                  <a:srgbClr val="ce181e"/>
                </a:solidFill>
                <a:latin typeface="Arial"/>
                <a:ea typeface="DejaVu Sans"/>
              </a:rPr>
              <a:t>tsv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Steven  Jose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Steven  Jose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Steven  Jose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Steven  Jose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ce181e"/>
                </a:solidFill>
                <a:latin typeface="Arial"/>
                <a:ea typeface="DejaVu Sans"/>
              </a:rPr>
              <a:t>egrep -o 'Steven.Jose' file.tsv | wc -l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640440" y="0"/>
            <a:ext cx="8265600" cy="4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CustomShape 2"/>
          <p:cNvSpPr/>
          <p:nvPr/>
        </p:nvSpPr>
        <p:spPr>
          <a:xfrm>
            <a:off x="-21240" y="-60840"/>
            <a:ext cx="10086120" cy="689760"/>
          </a:xfrm>
          <a:prstGeom prst="rect">
            <a:avLst/>
          </a:prstGeom>
          <a:solidFill>
            <a:srgbClr val="808080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CustomShape 3"/>
          <p:cNvSpPr/>
          <p:nvPr/>
        </p:nvSpPr>
        <p:spPr>
          <a:xfrm>
            <a:off x="64440" y="0"/>
            <a:ext cx="9430200" cy="49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52" name="CustomShape 4"/>
          <p:cNvSpPr/>
          <p:nvPr/>
        </p:nvSpPr>
        <p:spPr>
          <a:xfrm>
            <a:off x="136440" y="2160"/>
            <a:ext cx="9928440" cy="109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ffffff"/>
                </a:solidFill>
                <a:latin typeface="Arial"/>
                <a:ea typeface="DejaVu Sans"/>
              </a:rPr>
              <a:t>Quiz 9   </a:t>
            </a:r>
            <a:endParaRPr b="0" lang="en-US" sz="4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53" name="CustomShape 5"/>
          <p:cNvSpPr/>
          <p:nvPr/>
        </p:nvSpPr>
        <p:spPr>
          <a:xfrm>
            <a:off x="58680" y="371520"/>
            <a:ext cx="9984600" cy="4739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-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 Write a one-liner that counts the number of times Steven is left of Jose?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more file.</a:t>
            </a:r>
            <a:r>
              <a:rPr b="1" lang="en-US" sz="2600" spc="-1" strike="noStrike">
                <a:solidFill>
                  <a:srgbClr val="ce181e"/>
                </a:solidFill>
                <a:latin typeface="Arial"/>
                <a:ea typeface="DejaVu Sans"/>
              </a:rPr>
              <a:t>txt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Steven  Jose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Steven  Jose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Steven  Jose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Steven  Jose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ce181e"/>
                </a:solidFill>
                <a:latin typeface="Arial"/>
                <a:ea typeface="DejaVu Sans"/>
              </a:rPr>
              <a:t>egrep -o 'Steven. Jose' file.tsv | wc -l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640440" y="0"/>
            <a:ext cx="8265600" cy="4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CustomShape 2"/>
          <p:cNvSpPr/>
          <p:nvPr/>
        </p:nvSpPr>
        <p:spPr>
          <a:xfrm>
            <a:off x="-21240" y="-60840"/>
            <a:ext cx="10086120" cy="689760"/>
          </a:xfrm>
          <a:prstGeom prst="rect">
            <a:avLst/>
          </a:prstGeom>
          <a:solidFill>
            <a:srgbClr val="808080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CustomShape 3"/>
          <p:cNvSpPr/>
          <p:nvPr/>
        </p:nvSpPr>
        <p:spPr>
          <a:xfrm>
            <a:off x="64440" y="0"/>
            <a:ext cx="9430200" cy="49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57" name="CustomShape 4"/>
          <p:cNvSpPr/>
          <p:nvPr/>
        </p:nvSpPr>
        <p:spPr>
          <a:xfrm>
            <a:off x="136440" y="2160"/>
            <a:ext cx="9928440" cy="109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ffffff"/>
                </a:solidFill>
                <a:latin typeface="Arial"/>
                <a:ea typeface="DejaVu Sans"/>
              </a:rPr>
              <a:t>Quiz 9   </a:t>
            </a:r>
            <a:endParaRPr b="0" lang="en-US" sz="4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58" name="CustomShape 5"/>
          <p:cNvSpPr/>
          <p:nvPr/>
        </p:nvSpPr>
        <p:spPr>
          <a:xfrm>
            <a:off x="58680" y="371520"/>
            <a:ext cx="9984600" cy="4739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-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 Write a one-liner that counts the number of times Steven is left of Jose?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more file.</a:t>
            </a:r>
            <a:r>
              <a:rPr b="1" lang="en-US" sz="2600" spc="-1" strike="noStrike">
                <a:solidFill>
                  <a:srgbClr val="ce181e"/>
                </a:solidFill>
                <a:latin typeface="Arial"/>
                <a:ea typeface="DejaVu Sans"/>
              </a:rPr>
              <a:t>txt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Steven  Jose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Steven  Jose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Steven  Jose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Steven  Jose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ce181e"/>
                </a:solidFill>
                <a:latin typeface="Arial"/>
                <a:ea typeface="DejaVu Sans"/>
              </a:rPr>
              <a:t>How do you check? With sed.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640440" y="0"/>
            <a:ext cx="8265600" cy="4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CustomShape 2"/>
          <p:cNvSpPr/>
          <p:nvPr/>
        </p:nvSpPr>
        <p:spPr>
          <a:xfrm>
            <a:off x="-21240" y="-60840"/>
            <a:ext cx="10086120" cy="689760"/>
          </a:xfrm>
          <a:prstGeom prst="rect">
            <a:avLst/>
          </a:prstGeom>
          <a:solidFill>
            <a:srgbClr val="808080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CustomShape 3"/>
          <p:cNvSpPr/>
          <p:nvPr/>
        </p:nvSpPr>
        <p:spPr>
          <a:xfrm>
            <a:off x="64440" y="0"/>
            <a:ext cx="9430200" cy="49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62" name="CustomShape 4"/>
          <p:cNvSpPr/>
          <p:nvPr/>
        </p:nvSpPr>
        <p:spPr>
          <a:xfrm>
            <a:off x="136440" y="2160"/>
            <a:ext cx="9928440" cy="109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ffffff"/>
                </a:solidFill>
                <a:latin typeface="Arial"/>
                <a:ea typeface="DejaVu Sans"/>
              </a:rPr>
              <a:t>Quiz 9   </a:t>
            </a:r>
            <a:endParaRPr b="0" lang="en-US" sz="4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63" name="CustomShape 5"/>
          <p:cNvSpPr/>
          <p:nvPr/>
        </p:nvSpPr>
        <p:spPr>
          <a:xfrm>
            <a:off x="58680" y="371520"/>
            <a:ext cx="9984600" cy="4739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-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 Write a one-liner that counts the number of times Steven is left of Jose?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more file.</a:t>
            </a:r>
            <a:r>
              <a:rPr b="1" lang="en-US" sz="2600" spc="-1" strike="noStrike">
                <a:solidFill>
                  <a:srgbClr val="ce181e"/>
                </a:solidFill>
                <a:latin typeface="Arial"/>
                <a:ea typeface="DejaVu Sans"/>
              </a:rPr>
              <a:t>txt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Steven  Jose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Steven  Jose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Steven  Jose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Steven  Jose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ce181e"/>
                </a:solidFill>
                <a:latin typeface="Arial"/>
                <a:ea typeface="DejaVu Sans"/>
              </a:rPr>
              <a:t>Sed ‘s/ /,/g’ file.txt | more (converts to csv) 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640440" y="0"/>
            <a:ext cx="8265600" cy="4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CustomShape 2"/>
          <p:cNvSpPr/>
          <p:nvPr/>
        </p:nvSpPr>
        <p:spPr>
          <a:xfrm>
            <a:off x="-21240" y="-60840"/>
            <a:ext cx="10086120" cy="689760"/>
          </a:xfrm>
          <a:prstGeom prst="rect">
            <a:avLst/>
          </a:prstGeom>
          <a:solidFill>
            <a:srgbClr val="808080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CustomShape 3"/>
          <p:cNvSpPr/>
          <p:nvPr/>
        </p:nvSpPr>
        <p:spPr>
          <a:xfrm>
            <a:off x="64440" y="0"/>
            <a:ext cx="9430200" cy="49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67" name="CustomShape 4"/>
          <p:cNvSpPr/>
          <p:nvPr/>
        </p:nvSpPr>
        <p:spPr>
          <a:xfrm>
            <a:off x="136440" y="2160"/>
            <a:ext cx="9928440" cy="109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ffffff"/>
                </a:solidFill>
                <a:latin typeface="Arial"/>
                <a:ea typeface="DejaVu Sans"/>
              </a:rPr>
              <a:t>Quiz 9   </a:t>
            </a:r>
            <a:endParaRPr b="0" lang="en-US" sz="4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68" name="CustomShape 5"/>
          <p:cNvSpPr/>
          <p:nvPr/>
        </p:nvSpPr>
        <p:spPr>
          <a:xfrm>
            <a:off x="58680" y="371520"/>
            <a:ext cx="9984600" cy="4739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-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 Write a one-liner that counts the number of times Steven is left of Jose?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more file.</a:t>
            </a:r>
            <a:r>
              <a:rPr b="1" lang="en-US" sz="2600" spc="-1" strike="noStrike">
                <a:solidFill>
                  <a:srgbClr val="ce181e"/>
                </a:solidFill>
                <a:latin typeface="Arial"/>
                <a:ea typeface="DejaVu Sans"/>
              </a:rPr>
              <a:t>txt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Steven  Jose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Steven  Jose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Steven  Jose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Steven  Jose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ce181e"/>
                </a:solidFill>
                <a:latin typeface="Arial"/>
                <a:ea typeface="DejaVu Sans"/>
              </a:rPr>
              <a:t>sed ‘s/\t/,/g’ file.txt | more (converts to csv) 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640440" y="0"/>
            <a:ext cx="8265600" cy="4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CustomShape 2"/>
          <p:cNvSpPr/>
          <p:nvPr/>
        </p:nvSpPr>
        <p:spPr>
          <a:xfrm>
            <a:off x="-21240" y="-60840"/>
            <a:ext cx="10086120" cy="689760"/>
          </a:xfrm>
          <a:prstGeom prst="rect">
            <a:avLst/>
          </a:prstGeom>
          <a:solidFill>
            <a:srgbClr val="808080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1" name="CustomShape 3"/>
          <p:cNvSpPr/>
          <p:nvPr/>
        </p:nvSpPr>
        <p:spPr>
          <a:xfrm>
            <a:off x="64440" y="0"/>
            <a:ext cx="9430200" cy="49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72" name="CustomShape 4"/>
          <p:cNvSpPr/>
          <p:nvPr/>
        </p:nvSpPr>
        <p:spPr>
          <a:xfrm>
            <a:off x="136440" y="2160"/>
            <a:ext cx="9928440" cy="109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ffffff"/>
                </a:solidFill>
                <a:latin typeface="Arial"/>
                <a:ea typeface="DejaVu Sans"/>
              </a:rPr>
              <a:t>Quiz 9   </a:t>
            </a:r>
            <a:endParaRPr b="0" lang="en-US" sz="4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73" name="CustomShape 5"/>
          <p:cNvSpPr/>
          <p:nvPr/>
        </p:nvSpPr>
        <p:spPr>
          <a:xfrm>
            <a:off x="58680" y="371520"/>
            <a:ext cx="9984600" cy="4739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I have this file: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&gt;chr1_geneA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ATGCTAAGGCTATCTTGACAACTGACTGCCTAG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&gt;chr1_geneB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600" spc="-1" strike="noStrike">
                <a:solidFill>
                  <a:srgbClr val="ce181e"/>
                </a:solidFill>
                <a:latin typeface="Arial"/>
                <a:ea typeface="DejaVu Sans"/>
              </a:rPr>
              <a:t>ATG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CTAAGGCT</a:t>
            </a:r>
            <a:r>
              <a:rPr b="1" lang="en-US" sz="2600" spc="-1" strike="noStrike">
                <a:solidFill>
                  <a:srgbClr val="ce181e"/>
                </a:solidFill>
                <a:latin typeface="Arial"/>
                <a:ea typeface="DejaVu Sans"/>
              </a:rPr>
              <a:t>ATG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TTGGCAACTGACTCCCTAG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How do I extract this sequence with grep?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640440" y="0"/>
            <a:ext cx="8265600" cy="4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CustomShape 2"/>
          <p:cNvSpPr/>
          <p:nvPr/>
        </p:nvSpPr>
        <p:spPr>
          <a:xfrm>
            <a:off x="-21240" y="-60840"/>
            <a:ext cx="10086120" cy="689760"/>
          </a:xfrm>
          <a:prstGeom prst="rect">
            <a:avLst/>
          </a:prstGeom>
          <a:solidFill>
            <a:srgbClr val="808080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CustomShape 3"/>
          <p:cNvSpPr/>
          <p:nvPr/>
        </p:nvSpPr>
        <p:spPr>
          <a:xfrm>
            <a:off x="64440" y="0"/>
            <a:ext cx="9430200" cy="49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77" name="CustomShape 4"/>
          <p:cNvSpPr/>
          <p:nvPr/>
        </p:nvSpPr>
        <p:spPr>
          <a:xfrm>
            <a:off x="136440" y="2160"/>
            <a:ext cx="9928440" cy="109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ffffff"/>
                </a:solidFill>
                <a:latin typeface="Arial"/>
                <a:ea typeface="DejaVu Sans"/>
              </a:rPr>
              <a:t>Quiz 9   </a:t>
            </a:r>
            <a:endParaRPr b="0" lang="en-US" sz="4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78" name="CustomShape 5"/>
          <p:cNvSpPr/>
          <p:nvPr/>
        </p:nvSpPr>
        <p:spPr>
          <a:xfrm>
            <a:off x="58680" y="371520"/>
            <a:ext cx="9984600" cy="4739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I have this file: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&gt;chr1_geneA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ATGCTAAGGCTATCTTGACAACTGACTGCCTAG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&gt;chr1_geneB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600" spc="-1" strike="noStrike">
                <a:solidFill>
                  <a:srgbClr val="ce181e"/>
                </a:solidFill>
                <a:latin typeface="Arial"/>
                <a:ea typeface="DejaVu Sans"/>
              </a:rPr>
              <a:t>ATG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CTAAGGCT</a:t>
            </a:r>
            <a:r>
              <a:rPr b="1" lang="en-US" sz="2600" spc="-1" strike="noStrike">
                <a:solidFill>
                  <a:srgbClr val="ce181e"/>
                </a:solidFill>
                <a:latin typeface="Arial"/>
                <a:ea typeface="DejaVu Sans"/>
              </a:rPr>
              <a:t>ATG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TTGGCAACTGACTCCCTAG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How do I extract this sequence with grep?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ce181e"/>
                </a:solidFill>
                <a:latin typeface="Arial"/>
                <a:ea typeface="DejaVu Sans"/>
              </a:rPr>
              <a:t>grep 'ATG.*ATG' file.fna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3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ce181e"/>
                </a:solidFill>
                <a:latin typeface="Arial"/>
                <a:ea typeface="DejaVu Sans"/>
              </a:rPr>
              <a:t>Another way?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3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3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-21240" y="-60840"/>
            <a:ext cx="10086840" cy="690480"/>
          </a:xfrm>
          <a:prstGeom prst="rect">
            <a:avLst/>
          </a:prstGeom>
          <a:solidFill>
            <a:srgbClr val="808080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2"/>
          <p:cNvSpPr/>
          <p:nvPr/>
        </p:nvSpPr>
        <p:spPr>
          <a:xfrm>
            <a:off x="2543760" y="-108000"/>
            <a:ext cx="6203520" cy="177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ffffff"/>
                </a:solidFill>
                <a:latin typeface="Arial"/>
                <a:ea typeface="DejaVu Sans"/>
              </a:rPr>
              <a:t>Learning Objectives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61560" y="714600"/>
            <a:ext cx="9892080" cy="457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-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Review quiz/bonus (SAM files)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- File conversions (awk/perl)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- Specific lines UNIX/BASH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- Review Bash </a:t>
            </a:r>
            <a:r>
              <a:rPr b="0" lang="en-US" sz="2800" spc="-1" strike="noStrike">
                <a:solidFill>
                  <a:srgbClr val="ce181e"/>
                </a:solidFill>
                <a:latin typeface="Arial"/>
                <a:ea typeface="Noto Sans CJK SC Regular"/>
              </a:rPr>
              <a:t>for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 loops (C-style/Regular)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- Quiz 10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640440" y="0"/>
            <a:ext cx="8265600" cy="4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0" name="CustomShape 2"/>
          <p:cNvSpPr/>
          <p:nvPr/>
        </p:nvSpPr>
        <p:spPr>
          <a:xfrm>
            <a:off x="-21240" y="-60840"/>
            <a:ext cx="10086120" cy="689760"/>
          </a:xfrm>
          <a:prstGeom prst="rect">
            <a:avLst/>
          </a:prstGeom>
          <a:solidFill>
            <a:srgbClr val="808080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1" name="CustomShape 3"/>
          <p:cNvSpPr/>
          <p:nvPr/>
        </p:nvSpPr>
        <p:spPr>
          <a:xfrm>
            <a:off x="64440" y="0"/>
            <a:ext cx="9430200" cy="49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82" name="CustomShape 4"/>
          <p:cNvSpPr/>
          <p:nvPr/>
        </p:nvSpPr>
        <p:spPr>
          <a:xfrm>
            <a:off x="136440" y="2160"/>
            <a:ext cx="9928440" cy="109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ffffff"/>
                </a:solidFill>
                <a:latin typeface="Arial"/>
                <a:ea typeface="DejaVu Sans"/>
              </a:rPr>
              <a:t>Quiz 9   </a:t>
            </a:r>
            <a:endParaRPr b="0" lang="en-US" sz="4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83" name="CustomShape 5"/>
          <p:cNvSpPr/>
          <p:nvPr/>
        </p:nvSpPr>
        <p:spPr>
          <a:xfrm>
            <a:off x="58680" y="371520"/>
            <a:ext cx="9984600" cy="4739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I have this file: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&gt;chr1_geneA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ATGCTAAGGCTATCTTGACAACTGACTGCCTAG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&gt;chr1_geneB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600" spc="-1" strike="noStrike">
                <a:solidFill>
                  <a:srgbClr val="ce181e"/>
                </a:solidFill>
                <a:latin typeface="Arial"/>
                <a:ea typeface="DejaVu Sans"/>
              </a:rPr>
              <a:t>ATG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CTAAGGCT</a:t>
            </a:r>
            <a:r>
              <a:rPr b="1" lang="en-US" sz="2600" spc="-1" strike="noStrike">
                <a:solidFill>
                  <a:srgbClr val="ce181e"/>
                </a:solidFill>
                <a:latin typeface="Arial"/>
                <a:ea typeface="DejaVu Sans"/>
              </a:rPr>
              <a:t>ATG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TTGGCAACTGACTCCCTAG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&gt;chr1_geneC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600" spc="-1" strike="noStrike">
                <a:solidFill>
                  <a:srgbClr val="ce181e"/>
                </a:solidFill>
                <a:latin typeface="Arial"/>
                <a:ea typeface="DejaVu Sans"/>
              </a:rPr>
              <a:t>ATG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CTAAGGCT</a:t>
            </a:r>
            <a:r>
              <a:rPr b="1" lang="en-US" sz="2600" spc="-1" strike="noStrike">
                <a:solidFill>
                  <a:srgbClr val="ce181e"/>
                </a:solidFill>
                <a:latin typeface="Arial"/>
                <a:ea typeface="DejaVu Sans"/>
              </a:rPr>
              <a:t>ATG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TTGGCAACTGACTCCCTAG</a:t>
            </a:r>
            <a:r>
              <a:rPr b="1" lang="en-US" sz="2600" spc="-1" strike="noStrike">
                <a:solidFill>
                  <a:srgbClr val="ce181e"/>
                </a:solidFill>
                <a:latin typeface="Arial"/>
                <a:ea typeface="DejaVu Sans"/>
              </a:rPr>
              <a:t>ATG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How do I extract this sequence with grep?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600" spc="-1" strike="noStrike">
                <a:solidFill>
                  <a:srgbClr val="ce181e"/>
                </a:solidFill>
                <a:latin typeface="Arial"/>
                <a:ea typeface="DejaVu Sans"/>
              </a:rPr>
              <a:t>grep '\(.*ATG\)\{3\}' test.fna | more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640440" y="0"/>
            <a:ext cx="8265600" cy="4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5" name="CustomShape 2"/>
          <p:cNvSpPr/>
          <p:nvPr/>
        </p:nvSpPr>
        <p:spPr>
          <a:xfrm>
            <a:off x="-21240" y="-60840"/>
            <a:ext cx="10086120" cy="689760"/>
          </a:xfrm>
          <a:prstGeom prst="rect">
            <a:avLst/>
          </a:prstGeom>
          <a:solidFill>
            <a:srgbClr val="808080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6" name="CustomShape 3"/>
          <p:cNvSpPr/>
          <p:nvPr/>
        </p:nvSpPr>
        <p:spPr>
          <a:xfrm>
            <a:off x="64440" y="0"/>
            <a:ext cx="9430200" cy="49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87" name="CustomShape 4"/>
          <p:cNvSpPr/>
          <p:nvPr/>
        </p:nvSpPr>
        <p:spPr>
          <a:xfrm>
            <a:off x="136440" y="2160"/>
            <a:ext cx="9928440" cy="109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ffffff"/>
                </a:solidFill>
                <a:latin typeface="Arial"/>
                <a:ea typeface="DejaVu Sans"/>
              </a:rPr>
              <a:t>Bonus 8   </a:t>
            </a:r>
            <a:endParaRPr b="0" lang="en-US" sz="4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88" name="CustomShape 5"/>
          <p:cNvSpPr/>
          <p:nvPr/>
        </p:nvSpPr>
        <p:spPr>
          <a:xfrm>
            <a:off x="58680" y="731520"/>
            <a:ext cx="9984600" cy="4739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-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 Use grep to convert sam file to a fastq file?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640440" y="0"/>
            <a:ext cx="8265600" cy="4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0" name="CustomShape 2"/>
          <p:cNvSpPr/>
          <p:nvPr/>
        </p:nvSpPr>
        <p:spPr>
          <a:xfrm>
            <a:off x="-21240" y="-60840"/>
            <a:ext cx="10086120" cy="689760"/>
          </a:xfrm>
          <a:prstGeom prst="rect">
            <a:avLst/>
          </a:prstGeom>
          <a:solidFill>
            <a:srgbClr val="808080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1" name="CustomShape 3"/>
          <p:cNvSpPr/>
          <p:nvPr/>
        </p:nvSpPr>
        <p:spPr>
          <a:xfrm>
            <a:off x="64440" y="0"/>
            <a:ext cx="9430200" cy="49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92" name="CustomShape 4"/>
          <p:cNvSpPr/>
          <p:nvPr/>
        </p:nvSpPr>
        <p:spPr>
          <a:xfrm>
            <a:off x="136440" y="2160"/>
            <a:ext cx="9928440" cy="109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ffffff"/>
                </a:solidFill>
                <a:latin typeface="Arial"/>
                <a:ea typeface="DejaVu Sans"/>
              </a:rPr>
              <a:t>Bonus 8   </a:t>
            </a:r>
            <a:endParaRPr b="0" lang="en-US" sz="4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93" name="CustomShape 5"/>
          <p:cNvSpPr/>
          <p:nvPr/>
        </p:nvSpPr>
        <p:spPr>
          <a:xfrm>
            <a:off x="58680" y="731520"/>
            <a:ext cx="9984600" cy="4739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-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 Use grep to convert sam file to a fastq file?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What is a SAM file?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The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Sequence Alignment/Map (SAM)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is a file format to save alignment information of short reads mapped against reference sequences. It usually starts with a header section followed by alignment information as tab separated lines for each read.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640440" y="0"/>
            <a:ext cx="8265600" cy="4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5" name="CustomShape 2"/>
          <p:cNvSpPr/>
          <p:nvPr/>
        </p:nvSpPr>
        <p:spPr>
          <a:xfrm>
            <a:off x="-21240" y="-60840"/>
            <a:ext cx="10086120" cy="689760"/>
          </a:xfrm>
          <a:prstGeom prst="rect">
            <a:avLst/>
          </a:prstGeom>
          <a:solidFill>
            <a:srgbClr val="808080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6" name="CustomShape 3"/>
          <p:cNvSpPr/>
          <p:nvPr/>
        </p:nvSpPr>
        <p:spPr>
          <a:xfrm>
            <a:off x="64440" y="0"/>
            <a:ext cx="9430200" cy="49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97" name="CustomShape 4"/>
          <p:cNvSpPr/>
          <p:nvPr/>
        </p:nvSpPr>
        <p:spPr>
          <a:xfrm>
            <a:off x="136440" y="2160"/>
            <a:ext cx="9928440" cy="109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ffffff"/>
                </a:solidFill>
                <a:latin typeface="Arial"/>
                <a:ea typeface="DejaVu Sans"/>
              </a:rPr>
              <a:t>Bonus 8   </a:t>
            </a:r>
            <a:endParaRPr b="0" lang="en-US" sz="4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98" name="CustomShape 5"/>
          <p:cNvSpPr/>
          <p:nvPr/>
        </p:nvSpPr>
        <p:spPr>
          <a:xfrm>
            <a:off x="58680" y="731520"/>
            <a:ext cx="9984600" cy="4739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-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 Use grep to convert sam file to a fastq file?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ce181e"/>
                </a:solidFill>
                <a:latin typeface="Arial"/>
                <a:ea typeface="DejaVu Sans"/>
              </a:rPr>
              <a:t>Header section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@HD    VN:1.3    SO:coordinate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ce181e"/>
                </a:solidFill>
                <a:latin typeface="Arial"/>
                <a:ea typeface="DejaVu Sans"/>
              </a:rPr>
              <a:t>Tab-delimited read alignment information lines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readID43GYAX15:7:1:1202:19894/1    256    contig43    613960    1    65M    *    0    0    CCAGCGCGAACGAAATCCGCATGCGTCTGGTCGTTGCACGGAACGGCGGCGGTGTGATGCACGGC    EDDEEDEE=EE?DE??DDDBADEBEFFFDBEFFEBCBC=?BEEEE@=:?::?7?:8-6?7?@??#    AS:i:0    XS:i:0  XN:i:0  XM:i:0  XO:i:0  XG:i:0  NM:i:0  MD:Z:65  YT:Z:UU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640440" y="0"/>
            <a:ext cx="8265600" cy="4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0" name="CustomShape 2"/>
          <p:cNvSpPr/>
          <p:nvPr/>
        </p:nvSpPr>
        <p:spPr>
          <a:xfrm>
            <a:off x="-21240" y="-60840"/>
            <a:ext cx="10086120" cy="689760"/>
          </a:xfrm>
          <a:prstGeom prst="rect">
            <a:avLst/>
          </a:prstGeom>
          <a:solidFill>
            <a:srgbClr val="808080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1" name="CustomShape 3"/>
          <p:cNvSpPr/>
          <p:nvPr/>
        </p:nvSpPr>
        <p:spPr>
          <a:xfrm>
            <a:off x="64440" y="0"/>
            <a:ext cx="9430200" cy="49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02" name="CustomShape 4"/>
          <p:cNvSpPr/>
          <p:nvPr/>
        </p:nvSpPr>
        <p:spPr>
          <a:xfrm>
            <a:off x="136440" y="2160"/>
            <a:ext cx="9928440" cy="109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ffffff"/>
                </a:solidFill>
                <a:latin typeface="Arial"/>
                <a:ea typeface="DejaVu Sans"/>
              </a:rPr>
              <a:t>Bonus 8  </a:t>
            </a:r>
            <a:endParaRPr b="0" lang="en-US" sz="4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03" name="CustomShape 5"/>
          <p:cNvSpPr/>
          <p:nvPr/>
        </p:nvSpPr>
        <p:spPr>
          <a:xfrm>
            <a:off x="58680" y="731520"/>
            <a:ext cx="9984600" cy="4739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-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 Use grep to convert sam file to a fastq file?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600" spc="-1" strike="noStrike">
                <a:solidFill>
                  <a:srgbClr val="ce181e"/>
                </a:solidFill>
                <a:latin typeface="Arial"/>
                <a:ea typeface="DejaVu Sans"/>
              </a:rPr>
              <a:t>cat samplename.nomapping.sam | grep -v ^@ | awk '{print "@"$1"\n"$10"\n+\n"$11}' &gt; unmapped/samplename.fastq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89"/>
          <p:cNvSpPr/>
          <p:nvPr/>
        </p:nvSpPr>
        <p:spPr>
          <a:xfrm>
            <a:off x="640440" y="0"/>
            <a:ext cx="8265600" cy="4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5" name="CustomShape 90"/>
          <p:cNvSpPr/>
          <p:nvPr/>
        </p:nvSpPr>
        <p:spPr>
          <a:xfrm>
            <a:off x="-21240" y="-60840"/>
            <a:ext cx="10086120" cy="689760"/>
          </a:xfrm>
          <a:prstGeom prst="rect">
            <a:avLst/>
          </a:prstGeom>
          <a:solidFill>
            <a:srgbClr val="808080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6" name="CustomShape 91"/>
          <p:cNvSpPr/>
          <p:nvPr/>
        </p:nvSpPr>
        <p:spPr>
          <a:xfrm>
            <a:off x="64440" y="0"/>
            <a:ext cx="9430200" cy="49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07" name="CustomShape 92"/>
          <p:cNvSpPr/>
          <p:nvPr/>
        </p:nvSpPr>
        <p:spPr>
          <a:xfrm>
            <a:off x="136440" y="2160"/>
            <a:ext cx="9928440" cy="109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ffffff"/>
                </a:solidFill>
                <a:latin typeface="Arial"/>
                <a:ea typeface="DejaVu Sans"/>
              </a:rPr>
              <a:t>Lab bonus 1  </a:t>
            </a:r>
            <a:endParaRPr b="0" lang="en-US" sz="4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08" name="CustomShape 93"/>
          <p:cNvSpPr/>
          <p:nvPr/>
        </p:nvSpPr>
        <p:spPr>
          <a:xfrm>
            <a:off x="58680" y="731520"/>
            <a:ext cx="9984600" cy="4739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209" name=""/>
          <p:cNvSpPr txBox="1"/>
          <p:nvPr/>
        </p:nvSpPr>
        <p:spPr>
          <a:xfrm>
            <a:off x="177480" y="914400"/>
            <a:ext cx="9865800" cy="1279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2800" spc="-1" strike="noStrike">
                <a:latin typeface="Arial"/>
              </a:rPr>
              <a:t>Write a BASH code to iterate through the amino acid array. </a:t>
            </a:r>
            <a:r>
              <a:rPr b="0" lang="en-US" sz="2800" spc="-1" strike="noStrike">
                <a:latin typeface="Arial"/>
              </a:rPr>
              <a:t>Methionine Leucine Cysteine Alanine Valine Tyrosine Proline</a:t>
            </a:r>
            <a:r>
              <a:rPr b="0" lang="en-US" sz="1000" spc="-1" strike="noStrike">
                <a:latin typeface="Arial"/>
              </a:rPr>
              <a:t> 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ustomShape 109"/>
          <p:cNvSpPr/>
          <p:nvPr/>
        </p:nvSpPr>
        <p:spPr>
          <a:xfrm>
            <a:off x="640440" y="0"/>
            <a:ext cx="8265600" cy="4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1" name="CustomShape 110"/>
          <p:cNvSpPr/>
          <p:nvPr/>
        </p:nvSpPr>
        <p:spPr>
          <a:xfrm>
            <a:off x="-21240" y="-60840"/>
            <a:ext cx="10086120" cy="689760"/>
          </a:xfrm>
          <a:prstGeom prst="rect">
            <a:avLst/>
          </a:prstGeom>
          <a:solidFill>
            <a:srgbClr val="808080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12" name="CustomShape 111"/>
          <p:cNvSpPr/>
          <p:nvPr/>
        </p:nvSpPr>
        <p:spPr>
          <a:xfrm>
            <a:off x="64440" y="0"/>
            <a:ext cx="9430200" cy="49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13" name="CustomShape 112"/>
          <p:cNvSpPr/>
          <p:nvPr/>
        </p:nvSpPr>
        <p:spPr>
          <a:xfrm>
            <a:off x="136440" y="2160"/>
            <a:ext cx="9928440" cy="109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ffffff"/>
                </a:solidFill>
                <a:latin typeface="Arial"/>
                <a:ea typeface="DejaVu Sans"/>
              </a:rPr>
              <a:t>Lab bonus 1  </a:t>
            </a:r>
            <a:endParaRPr b="0" lang="en-US" sz="4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14" name="CustomShape 113"/>
          <p:cNvSpPr/>
          <p:nvPr/>
        </p:nvSpPr>
        <p:spPr>
          <a:xfrm>
            <a:off x="58680" y="731520"/>
            <a:ext cx="9984600" cy="4739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215" name="" descr=""/>
          <p:cNvPicPr/>
          <p:nvPr/>
        </p:nvPicPr>
        <p:blipFill>
          <a:blip r:embed="rId1"/>
          <a:srcRect l="0" t="6924" r="55161" b="76372"/>
          <a:stretch/>
        </p:blipFill>
        <p:spPr>
          <a:xfrm>
            <a:off x="58680" y="2286000"/>
            <a:ext cx="9789480" cy="2074320"/>
          </a:xfrm>
          <a:prstGeom prst="rect">
            <a:avLst/>
          </a:prstGeom>
          <a:ln w="0">
            <a:noFill/>
          </a:ln>
        </p:spPr>
      </p:pic>
      <p:sp>
        <p:nvSpPr>
          <p:cNvPr id="216" name=""/>
          <p:cNvSpPr txBox="1"/>
          <p:nvPr/>
        </p:nvSpPr>
        <p:spPr>
          <a:xfrm>
            <a:off x="177480" y="914400"/>
            <a:ext cx="9865800" cy="1279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2800" spc="-1" strike="noStrike">
                <a:latin typeface="Arial"/>
              </a:rPr>
              <a:t>Write a BASH code to iterate through the amino acid array. Methionine Leucine Cysteine Alanine Valine Tyrosine Proline</a:t>
            </a:r>
            <a:r>
              <a:rPr b="0" lang="en-US" sz="1000" spc="-1" strike="noStrike">
                <a:latin typeface="Arial"/>
              </a:rPr>
              <a:t> 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14"/>
          <p:cNvSpPr/>
          <p:nvPr/>
        </p:nvSpPr>
        <p:spPr>
          <a:xfrm>
            <a:off x="640440" y="0"/>
            <a:ext cx="8265600" cy="4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8" name="CustomShape 115"/>
          <p:cNvSpPr/>
          <p:nvPr/>
        </p:nvSpPr>
        <p:spPr>
          <a:xfrm>
            <a:off x="-21240" y="-60840"/>
            <a:ext cx="10086120" cy="689760"/>
          </a:xfrm>
          <a:prstGeom prst="rect">
            <a:avLst/>
          </a:prstGeom>
          <a:solidFill>
            <a:srgbClr val="808080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19" name="CustomShape 116"/>
          <p:cNvSpPr/>
          <p:nvPr/>
        </p:nvSpPr>
        <p:spPr>
          <a:xfrm>
            <a:off x="64440" y="0"/>
            <a:ext cx="9430200" cy="49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20" name="CustomShape 117"/>
          <p:cNvSpPr/>
          <p:nvPr/>
        </p:nvSpPr>
        <p:spPr>
          <a:xfrm>
            <a:off x="136440" y="2160"/>
            <a:ext cx="9928440" cy="109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ffffff"/>
                </a:solidFill>
                <a:latin typeface="Arial"/>
                <a:ea typeface="DejaVu Sans"/>
              </a:rPr>
              <a:t>Lab bonus 2 – C and C++  </a:t>
            </a:r>
            <a:endParaRPr b="0" lang="en-US" sz="4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21" name="CustomShape 118"/>
          <p:cNvSpPr/>
          <p:nvPr/>
        </p:nvSpPr>
        <p:spPr>
          <a:xfrm>
            <a:off x="58680" y="731520"/>
            <a:ext cx="9984600" cy="4739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222" name=""/>
          <p:cNvSpPr txBox="1"/>
          <p:nvPr/>
        </p:nvSpPr>
        <p:spPr>
          <a:xfrm>
            <a:off x="177480" y="914400"/>
            <a:ext cx="9865800" cy="1279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2800" spc="-1" strike="noStrike">
                <a:latin typeface="Arial"/>
              </a:rPr>
              <a:t>Write a BASH code to iterate through the amino acid array. Methionine Leucine Cysteine Alanine Valine Tyrosine Proline in another language? </a:t>
            </a:r>
            <a:r>
              <a:rPr b="0" lang="en-US" sz="1000" spc="-1" strike="noStrike">
                <a:latin typeface="Arial"/>
              </a:rPr>
              <a:t> 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CustomShape 124"/>
          <p:cNvSpPr/>
          <p:nvPr/>
        </p:nvSpPr>
        <p:spPr>
          <a:xfrm>
            <a:off x="640440" y="0"/>
            <a:ext cx="8265600" cy="4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4" name="CustomShape 125"/>
          <p:cNvSpPr/>
          <p:nvPr/>
        </p:nvSpPr>
        <p:spPr>
          <a:xfrm>
            <a:off x="-21240" y="-60840"/>
            <a:ext cx="10086120" cy="689760"/>
          </a:xfrm>
          <a:prstGeom prst="rect">
            <a:avLst/>
          </a:prstGeom>
          <a:solidFill>
            <a:srgbClr val="808080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5" name="CustomShape 126"/>
          <p:cNvSpPr/>
          <p:nvPr/>
        </p:nvSpPr>
        <p:spPr>
          <a:xfrm>
            <a:off x="64440" y="0"/>
            <a:ext cx="9430200" cy="49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26" name="CustomShape 127"/>
          <p:cNvSpPr/>
          <p:nvPr/>
        </p:nvSpPr>
        <p:spPr>
          <a:xfrm>
            <a:off x="136440" y="2160"/>
            <a:ext cx="9928440" cy="109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ffffff"/>
                </a:solidFill>
                <a:latin typeface="Arial"/>
                <a:ea typeface="DejaVu Sans"/>
              </a:rPr>
              <a:t>Lab bonus 2 – C and C++  </a:t>
            </a:r>
            <a:endParaRPr b="0" lang="en-US" sz="4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27" name="CustomShape 128"/>
          <p:cNvSpPr/>
          <p:nvPr/>
        </p:nvSpPr>
        <p:spPr>
          <a:xfrm>
            <a:off x="58680" y="731520"/>
            <a:ext cx="9984600" cy="4739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228" name=""/>
          <p:cNvSpPr txBox="1"/>
          <p:nvPr/>
        </p:nvSpPr>
        <p:spPr>
          <a:xfrm>
            <a:off x="177480" y="628920"/>
            <a:ext cx="9865800" cy="1279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r>
              <a:rPr b="0" lang="en-US" sz="2800" spc="-1" strike="noStrike">
                <a:latin typeface="Arial"/>
              </a:rPr>
              <a:t>Write a BASH code to iterate through the amino acid array. Methionine Leucine Cysteine Alanine Valine Tyrosine Proline in another language? </a:t>
            </a:r>
            <a:r>
              <a:rPr b="0" lang="en-US" sz="1000" spc="-1" strike="noStrike">
                <a:latin typeface="Arial"/>
              </a:rPr>
              <a:t> </a:t>
            </a:r>
            <a:endParaRPr b="0" lang="en-US" sz="1000" spc="-1" strike="noStrike">
              <a:latin typeface="Arial"/>
            </a:endParaRPr>
          </a:p>
        </p:txBody>
      </p:sp>
      <p:pic>
        <p:nvPicPr>
          <p:cNvPr id="229" name="" descr=""/>
          <p:cNvPicPr/>
          <p:nvPr/>
        </p:nvPicPr>
        <p:blipFill>
          <a:blip r:embed="rId1"/>
          <a:srcRect l="0" t="8087" r="68928" b="72341"/>
          <a:stretch/>
        </p:blipFill>
        <p:spPr>
          <a:xfrm>
            <a:off x="105480" y="2057400"/>
            <a:ext cx="5152320" cy="1828800"/>
          </a:xfrm>
          <a:prstGeom prst="rect">
            <a:avLst/>
          </a:prstGeom>
          <a:ln w="0">
            <a:noFill/>
          </a:ln>
        </p:spPr>
      </p:pic>
      <p:pic>
        <p:nvPicPr>
          <p:cNvPr id="230" name="" descr=""/>
          <p:cNvPicPr/>
          <p:nvPr/>
        </p:nvPicPr>
        <p:blipFill>
          <a:blip r:embed="rId2"/>
          <a:srcRect l="0" t="6924" r="68928" b="72341"/>
          <a:stretch/>
        </p:blipFill>
        <p:spPr>
          <a:xfrm>
            <a:off x="5257800" y="2057400"/>
            <a:ext cx="4816800" cy="1828800"/>
          </a:xfrm>
          <a:prstGeom prst="rect">
            <a:avLst/>
          </a:prstGeom>
          <a:ln w="0">
            <a:noFill/>
          </a:ln>
        </p:spPr>
      </p:pic>
      <p:sp>
        <p:nvSpPr>
          <p:cNvPr id="231" name=""/>
          <p:cNvSpPr txBox="1"/>
          <p:nvPr/>
        </p:nvSpPr>
        <p:spPr>
          <a:xfrm>
            <a:off x="2286000" y="3597840"/>
            <a:ext cx="436680" cy="487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2800" spc="-1" strike="noStrike">
                <a:latin typeface="Arial"/>
              </a:rPr>
              <a:t>C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32" name=""/>
          <p:cNvSpPr txBox="1"/>
          <p:nvPr/>
        </p:nvSpPr>
        <p:spPr>
          <a:xfrm>
            <a:off x="7335720" y="3627720"/>
            <a:ext cx="1122480" cy="1279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2800" spc="-1" strike="noStrike">
                <a:latin typeface="Arial"/>
              </a:rPr>
              <a:t>C++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33" name=""/>
          <p:cNvSpPr txBox="1"/>
          <p:nvPr/>
        </p:nvSpPr>
        <p:spPr>
          <a:xfrm>
            <a:off x="2658960" y="2425680"/>
            <a:ext cx="4854960" cy="883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en-US" sz="2800" spc="-1" strike="noStrike">
              <a:latin typeface="Arial"/>
            </a:endParaRPr>
          </a:p>
          <a:p>
            <a:endParaRPr b="0" lang="en-US" sz="2800" spc="-1" strike="noStrike">
              <a:latin typeface="Arial"/>
            </a:endParaRPr>
          </a:p>
        </p:txBody>
      </p:sp>
      <p:sp>
        <p:nvSpPr>
          <p:cNvPr id="234" name=""/>
          <p:cNvSpPr txBox="1"/>
          <p:nvPr/>
        </p:nvSpPr>
        <p:spPr>
          <a:xfrm>
            <a:off x="58680" y="4313520"/>
            <a:ext cx="4854960" cy="770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2400" spc="-1" strike="noStrike">
                <a:latin typeface="Arial"/>
              </a:rPr>
              <a:t>gcc bonusar2.c -o bonusar2c</a:t>
            </a:r>
            <a:endParaRPr b="0" lang="en-US" sz="2400" spc="-1" strike="noStrike">
              <a:latin typeface="Arial"/>
            </a:endParaRPr>
          </a:p>
          <a:p>
            <a:r>
              <a:rPr b="0" lang="en-US" sz="2400" spc="-1" strike="noStrike">
                <a:latin typeface="Arial"/>
              </a:rPr>
              <a:t>./bonussar2c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35" name=""/>
          <p:cNvSpPr txBox="1"/>
          <p:nvPr/>
        </p:nvSpPr>
        <p:spPr>
          <a:xfrm>
            <a:off x="5029200" y="4313520"/>
            <a:ext cx="5540760" cy="883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latin typeface="Arial"/>
                <a:ea typeface="Noto Sans CJK SC"/>
              </a:rPr>
              <a:t>g++ -o bonusar2cp </a:t>
            </a:r>
            <a:r>
              <a:rPr b="0" lang="en-US" sz="2400" spc="-1" strike="noStrike">
                <a:latin typeface="Arial"/>
              </a:rPr>
              <a:t>bonusar2.cpp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latin typeface="Arial"/>
              </a:rPr>
              <a:t>./bonusar2cp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CustomShape 119"/>
          <p:cNvSpPr/>
          <p:nvPr/>
        </p:nvSpPr>
        <p:spPr>
          <a:xfrm>
            <a:off x="640440" y="0"/>
            <a:ext cx="8265600" cy="4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7" name="CustomShape 120"/>
          <p:cNvSpPr/>
          <p:nvPr/>
        </p:nvSpPr>
        <p:spPr>
          <a:xfrm>
            <a:off x="-21240" y="-60840"/>
            <a:ext cx="10086120" cy="689760"/>
          </a:xfrm>
          <a:prstGeom prst="rect">
            <a:avLst/>
          </a:prstGeom>
          <a:solidFill>
            <a:srgbClr val="808080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8" name="CustomShape 121"/>
          <p:cNvSpPr/>
          <p:nvPr/>
        </p:nvSpPr>
        <p:spPr>
          <a:xfrm>
            <a:off x="64440" y="0"/>
            <a:ext cx="9430200" cy="49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39" name="CustomShape 122"/>
          <p:cNvSpPr/>
          <p:nvPr/>
        </p:nvSpPr>
        <p:spPr>
          <a:xfrm>
            <a:off x="136440" y="2160"/>
            <a:ext cx="9928440" cy="109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ffffff"/>
                </a:solidFill>
                <a:latin typeface="Arial"/>
                <a:ea typeface="DejaVu Sans"/>
              </a:rPr>
              <a:t>Lab bonus 2 - Rust  </a:t>
            </a:r>
            <a:endParaRPr b="0" lang="en-US" sz="4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40" name="CustomShape 123"/>
          <p:cNvSpPr/>
          <p:nvPr/>
        </p:nvSpPr>
        <p:spPr>
          <a:xfrm>
            <a:off x="58680" y="731520"/>
            <a:ext cx="9984600" cy="4739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241" name=""/>
          <p:cNvSpPr txBox="1"/>
          <p:nvPr/>
        </p:nvSpPr>
        <p:spPr>
          <a:xfrm>
            <a:off x="177480" y="628920"/>
            <a:ext cx="9865800" cy="1279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2800" spc="-1" strike="noStrike">
                <a:latin typeface="Arial"/>
              </a:rPr>
              <a:t>Write a BASH code to iterate through the amino acid array. Methionine Leucine Cysteine Alanine Valine Tyrosine Proline in another language? </a:t>
            </a:r>
            <a:r>
              <a:rPr b="0" lang="en-US" sz="1000" spc="-1" strike="noStrike">
                <a:latin typeface="Arial"/>
              </a:rPr>
              <a:t>  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42" name=""/>
          <p:cNvSpPr txBox="1"/>
          <p:nvPr/>
        </p:nvSpPr>
        <p:spPr>
          <a:xfrm>
            <a:off x="3374640" y="3460320"/>
            <a:ext cx="5540760" cy="883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2800" spc="-1" strike="noStrike">
                <a:latin typeface="Arial"/>
              </a:rPr>
              <a:t>rustc bonus2rust.rs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800" spc="-1" strike="noStrike">
                <a:latin typeface="Arial"/>
              </a:rPr>
              <a:t>./bonus2rust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243" name="" descr=""/>
          <p:cNvPicPr/>
          <p:nvPr/>
        </p:nvPicPr>
        <p:blipFill>
          <a:blip r:embed="rId1"/>
          <a:srcRect l="0" t="8087" r="43785" b="80403"/>
          <a:stretch/>
        </p:blipFill>
        <p:spPr>
          <a:xfrm>
            <a:off x="58680" y="2057400"/>
            <a:ext cx="9771120" cy="1137600"/>
          </a:xfrm>
          <a:prstGeom prst="rect">
            <a:avLst/>
          </a:prstGeom>
          <a:ln w="0">
            <a:noFill/>
          </a:ln>
        </p:spPr>
      </p:pic>
      <p:sp>
        <p:nvSpPr>
          <p:cNvPr id="244" name=""/>
          <p:cNvSpPr txBox="1"/>
          <p:nvPr/>
        </p:nvSpPr>
        <p:spPr>
          <a:xfrm>
            <a:off x="4114800" y="2624040"/>
            <a:ext cx="1407240" cy="883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2800" spc="-1" strike="noStrike">
                <a:latin typeface="Arial"/>
              </a:rPr>
              <a:t>RUST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-21240" y="-60840"/>
            <a:ext cx="10085760" cy="689400"/>
          </a:xfrm>
          <a:prstGeom prst="rect">
            <a:avLst/>
          </a:prstGeom>
          <a:solidFill>
            <a:srgbClr val="808080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CustomShape 2"/>
          <p:cNvSpPr/>
          <p:nvPr/>
        </p:nvSpPr>
        <p:spPr>
          <a:xfrm>
            <a:off x="-66240" y="0"/>
            <a:ext cx="10684080" cy="177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CustomShape 3"/>
          <p:cNvSpPr/>
          <p:nvPr/>
        </p:nvSpPr>
        <p:spPr>
          <a:xfrm>
            <a:off x="182880" y="360"/>
            <a:ext cx="9955800" cy="109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ffffff"/>
                </a:solidFill>
                <a:latin typeface="Arial"/>
                <a:ea typeface="DejaVu Sans"/>
              </a:rPr>
              <a:t>Quiz 9 answers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88" name="CustomShape 5"/>
          <p:cNvSpPr/>
          <p:nvPr/>
        </p:nvSpPr>
        <p:spPr>
          <a:xfrm>
            <a:off x="182880" y="606960"/>
            <a:ext cx="9773640" cy="465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89" name="CustomShape 6"/>
          <p:cNvSpPr/>
          <p:nvPr/>
        </p:nvSpPr>
        <p:spPr>
          <a:xfrm>
            <a:off x="277560" y="756720"/>
            <a:ext cx="9094320" cy="418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90" name=""/>
          <p:cNvSpPr/>
          <p:nvPr/>
        </p:nvSpPr>
        <p:spPr>
          <a:xfrm>
            <a:off x="277560" y="648720"/>
            <a:ext cx="9094320" cy="620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Write a one-liner that counts the number of times Steven is left of Jose?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more file.csv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Steven,Jose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Steven,Jose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Steven,Jose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awk 'Jose*Steven' file.csv | wc -l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awk '/jose\tSteven' file.csv | wc -l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egrep -o 'Steven.Jose' file.csv | wc -l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egrep -o 'Steven\tJose' file.csv | wc -l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CustomShape 129"/>
          <p:cNvSpPr/>
          <p:nvPr/>
        </p:nvSpPr>
        <p:spPr>
          <a:xfrm>
            <a:off x="640440" y="0"/>
            <a:ext cx="8265600" cy="4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6" name="CustomShape 130"/>
          <p:cNvSpPr/>
          <p:nvPr/>
        </p:nvSpPr>
        <p:spPr>
          <a:xfrm>
            <a:off x="-21240" y="-60840"/>
            <a:ext cx="10086120" cy="689760"/>
          </a:xfrm>
          <a:prstGeom prst="rect">
            <a:avLst/>
          </a:prstGeom>
          <a:solidFill>
            <a:srgbClr val="808080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47" name="CustomShape 131"/>
          <p:cNvSpPr/>
          <p:nvPr/>
        </p:nvSpPr>
        <p:spPr>
          <a:xfrm>
            <a:off x="64440" y="0"/>
            <a:ext cx="9430200" cy="49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48" name="CustomShape 132"/>
          <p:cNvSpPr/>
          <p:nvPr/>
        </p:nvSpPr>
        <p:spPr>
          <a:xfrm>
            <a:off x="136440" y="2160"/>
            <a:ext cx="9928440" cy="109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ffffff"/>
                </a:solidFill>
                <a:latin typeface="Arial"/>
                <a:ea typeface="DejaVu Sans"/>
              </a:rPr>
              <a:t>Lab bonus 2 - Python  </a:t>
            </a:r>
            <a:endParaRPr b="0" lang="en-US" sz="4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49" name="CustomShape 133"/>
          <p:cNvSpPr/>
          <p:nvPr/>
        </p:nvSpPr>
        <p:spPr>
          <a:xfrm>
            <a:off x="58680" y="731520"/>
            <a:ext cx="9984600" cy="4739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250" name=""/>
          <p:cNvSpPr txBox="1"/>
          <p:nvPr/>
        </p:nvSpPr>
        <p:spPr>
          <a:xfrm>
            <a:off x="177480" y="731520"/>
            <a:ext cx="9865800" cy="1279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r>
              <a:rPr b="0" lang="en-US" sz="2800" spc="-1" strike="noStrike">
                <a:latin typeface="Arial"/>
              </a:rPr>
              <a:t>Write a BASH code to iterate through the amino acid array. Methionine Leucine Cysteine Alanine Valine Tyrosine Proline in another language? </a:t>
            </a:r>
            <a:r>
              <a:rPr b="0" lang="en-US" sz="1000" spc="-1" strike="noStrike">
                <a:latin typeface="Arial"/>
              </a:rPr>
              <a:t> </a:t>
            </a:r>
            <a:endParaRPr b="0" lang="en-US" sz="1000" spc="-1" strike="noStrike">
              <a:latin typeface="Arial"/>
            </a:endParaRPr>
          </a:p>
        </p:txBody>
      </p:sp>
      <p:pic>
        <p:nvPicPr>
          <p:cNvPr id="251" name="" descr=""/>
          <p:cNvPicPr/>
          <p:nvPr/>
        </p:nvPicPr>
        <p:blipFill>
          <a:blip r:embed="rId1"/>
          <a:srcRect l="0" t="6924" r="52964" b="72341"/>
          <a:stretch/>
        </p:blipFill>
        <p:spPr>
          <a:xfrm>
            <a:off x="58680" y="2057400"/>
            <a:ext cx="10026360" cy="2514600"/>
          </a:xfrm>
          <a:prstGeom prst="rect">
            <a:avLst/>
          </a:prstGeom>
          <a:ln w="0">
            <a:noFill/>
          </a:ln>
        </p:spPr>
      </p:pic>
      <p:sp>
        <p:nvSpPr>
          <p:cNvPr id="252" name=""/>
          <p:cNvSpPr txBox="1"/>
          <p:nvPr/>
        </p:nvSpPr>
        <p:spPr>
          <a:xfrm>
            <a:off x="4308120" y="2317680"/>
            <a:ext cx="1407240" cy="883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2800" spc="-1" strike="noStrike">
                <a:latin typeface="Arial"/>
              </a:rPr>
              <a:t>Python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CustomShape 1"/>
          <p:cNvSpPr/>
          <p:nvPr/>
        </p:nvSpPr>
        <p:spPr>
          <a:xfrm>
            <a:off x="640440" y="0"/>
            <a:ext cx="8265600" cy="4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4" name="CustomShape 2"/>
          <p:cNvSpPr/>
          <p:nvPr/>
        </p:nvSpPr>
        <p:spPr>
          <a:xfrm>
            <a:off x="-21240" y="-60840"/>
            <a:ext cx="10086120" cy="689760"/>
          </a:xfrm>
          <a:prstGeom prst="rect">
            <a:avLst/>
          </a:prstGeom>
          <a:solidFill>
            <a:srgbClr val="808080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55" name="CustomShape 3"/>
          <p:cNvSpPr/>
          <p:nvPr/>
        </p:nvSpPr>
        <p:spPr>
          <a:xfrm>
            <a:off x="64440" y="0"/>
            <a:ext cx="9430200" cy="49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56" name="CustomShape 4"/>
          <p:cNvSpPr/>
          <p:nvPr/>
        </p:nvSpPr>
        <p:spPr>
          <a:xfrm>
            <a:off x="136440" y="2160"/>
            <a:ext cx="9928440" cy="109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ffffff"/>
                </a:solidFill>
                <a:latin typeface="Arial"/>
                <a:ea typeface="DejaVu Sans"/>
              </a:rPr>
              <a:t>Specific lines in UNIX/BASH  </a:t>
            </a:r>
            <a:endParaRPr b="0" lang="en-US" sz="4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57" name="CustomShape 5"/>
          <p:cNvSpPr/>
          <p:nvPr/>
        </p:nvSpPr>
        <p:spPr>
          <a:xfrm>
            <a:off x="58680" y="731520"/>
            <a:ext cx="9984600" cy="4739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  <a:ea typeface="DejaVu Sans"/>
              </a:rPr>
              <a:t>- How do I print line numbers?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3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  <a:ea typeface="DejaVu Sans"/>
              </a:rPr>
              <a:t>- What if you need specific lines in a file?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3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  <a:ea typeface="DejaVu Sans"/>
              </a:rPr>
              <a:t>- What how do you do a range of specific lines?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3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3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3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3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3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3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3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3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3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3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CustomShape 1"/>
          <p:cNvSpPr/>
          <p:nvPr/>
        </p:nvSpPr>
        <p:spPr>
          <a:xfrm>
            <a:off x="-21240" y="-60840"/>
            <a:ext cx="10085400" cy="689040"/>
          </a:xfrm>
          <a:prstGeom prst="rect">
            <a:avLst/>
          </a:prstGeom>
          <a:solidFill>
            <a:srgbClr val="808080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59" name="CustomShape 2"/>
          <p:cNvSpPr/>
          <p:nvPr/>
        </p:nvSpPr>
        <p:spPr>
          <a:xfrm>
            <a:off x="-66240" y="0"/>
            <a:ext cx="10683720" cy="177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0" name="CustomShape 3"/>
          <p:cNvSpPr/>
          <p:nvPr/>
        </p:nvSpPr>
        <p:spPr>
          <a:xfrm>
            <a:off x="182880" y="360"/>
            <a:ext cx="9955440" cy="109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ffffff"/>
                </a:solidFill>
                <a:latin typeface="Arial"/>
                <a:ea typeface="DejaVu Sans"/>
              </a:rPr>
              <a:t>Specific lines 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261" name="" descr=""/>
          <p:cNvPicPr/>
          <p:nvPr/>
        </p:nvPicPr>
        <p:blipFill>
          <a:blip r:embed="rId1"/>
          <a:stretch/>
        </p:blipFill>
        <p:spPr>
          <a:xfrm>
            <a:off x="360" y="639360"/>
            <a:ext cx="10089360" cy="5038200"/>
          </a:xfrm>
          <a:prstGeom prst="rect">
            <a:avLst/>
          </a:prstGeom>
          <a:ln w="0">
            <a:noFill/>
          </a:ln>
        </p:spPr>
      </p:pic>
      <p:sp>
        <p:nvSpPr>
          <p:cNvPr id="262" name="CustomShape 4"/>
          <p:cNvSpPr/>
          <p:nvPr/>
        </p:nvSpPr>
        <p:spPr>
          <a:xfrm>
            <a:off x="397080" y="1389600"/>
            <a:ext cx="9103680" cy="212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600" spc="-1" strike="noStrike">
                <a:solidFill>
                  <a:srgbClr val="ffffff"/>
                </a:solidFill>
                <a:latin typeface="Arial"/>
                <a:ea typeface="DejaVu Sans"/>
              </a:rPr>
              <a:t>Print line numbers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600" spc="-1" strike="noStrike">
                <a:solidFill>
                  <a:srgbClr val="ffffff"/>
                </a:solidFill>
                <a:latin typeface="Arial"/>
                <a:ea typeface="DejaVu Sans"/>
              </a:rPr>
              <a:t>cat --number doppelganger_names.txt (linux)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600" spc="-1" strike="noStrike">
                <a:solidFill>
                  <a:srgbClr val="ffffff"/>
                </a:solidFill>
                <a:latin typeface="Arial"/>
                <a:ea typeface="DejaVu Sans"/>
              </a:rPr>
              <a:t>OR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600" spc="-1" strike="noStrike">
                <a:solidFill>
                  <a:srgbClr val="ffffff"/>
                </a:solidFill>
                <a:latin typeface="Arial"/>
                <a:ea typeface="DejaVu Sans"/>
              </a:rPr>
              <a:t>cat -n doppleganger_names.txt (mac/linux)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600" spc="-1" strike="noStrike">
                <a:solidFill>
                  <a:srgbClr val="ffffff"/>
                </a:solidFill>
                <a:latin typeface="Arial"/>
                <a:ea typeface="DejaVu Sans"/>
              </a:rPr>
              <a:t>How do I grab lines with David and color them?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6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4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en-US" sz="4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CustomShape 1"/>
          <p:cNvSpPr/>
          <p:nvPr/>
        </p:nvSpPr>
        <p:spPr>
          <a:xfrm>
            <a:off x="-21240" y="-60840"/>
            <a:ext cx="10085400" cy="689040"/>
          </a:xfrm>
          <a:prstGeom prst="rect">
            <a:avLst/>
          </a:prstGeom>
          <a:solidFill>
            <a:srgbClr val="808080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64" name="CustomShape 2"/>
          <p:cNvSpPr/>
          <p:nvPr/>
        </p:nvSpPr>
        <p:spPr>
          <a:xfrm>
            <a:off x="-66240" y="0"/>
            <a:ext cx="10683720" cy="177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5" name="CustomShape 3"/>
          <p:cNvSpPr/>
          <p:nvPr/>
        </p:nvSpPr>
        <p:spPr>
          <a:xfrm>
            <a:off x="182880" y="360"/>
            <a:ext cx="9955440" cy="109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ffffff"/>
                </a:solidFill>
                <a:latin typeface="Arial"/>
                <a:ea typeface="DejaVu Sans"/>
              </a:rPr>
              <a:t>Specific lines 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266" name="" descr=""/>
          <p:cNvPicPr/>
          <p:nvPr/>
        </p:nvPicPr>
        <p:blipFill>
          <a:blip r:embed="rId1"/>
          <a:stretch/>
        </p:blipFill>
        <p:spPr>
          <a:xfrm>
            <a:off x="360" y="639360"/>
            <a:ext cx="10089360" cy="5038200"/>
          </a:xfrm>
          <a:prstGeom prst="rect">
            <a:avLst/>
          </a:prstGeom>
          <a:ln w="0">
            <a:noFill/>
          </a:ln>
        </p:spPr>
      </p:pic>
      <p:sp>
        <p:nvSpPr>
          <p:cNvPr id="267" name="CustomShape 4"/>
          <p:cNvSpPr/>
          <p:nvPr/>
        </p:nvSpPr>
        <p:spPr>
          <a:xfrm>
            <a:off x="397080" y="1389600"/>
            <a:ext cx="9103680" cy="212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600" spc="-1" strike="noStrike">
                <a:solidFill>
                  <a:srgbClr val="ffffff"/>
                </a:solidFill>
                <a:latin typeface="Arial"/>
                <a:ea typeface="DejaVu Sans"/>
              </a:rPr>
              <a:t>Print line numbers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600" spc="-1" strike="noStrike">
                <a:solidFill>
                  <a:srgbClr val="ffffff"/>
                </a:solidFill>
                <a:latin typeface="Arial"/>
                <a:ea typeface="DejaVu Sans"/>
              </a:rPr>
              <a:t>cat -n doppelganger_names.txt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600" spc="-1" strike="noStrike">
                <a:solidFill>
                  <a:srgbClr val="ffffff"/>
                </a:solidFill>
                <a:latin typeface="Arial"/>
                <a:ea typeface="DejaVu Sans"/>
              </a:rPr>
              <a:t>How do I grab lines with David and color them?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600" spc="-1" strike="noStrike">
                <a:solidFill>
                  <a:srgbClr val="ffffff"/>
                </a:solidFill>
                <a:latin typeface="Arial"/>
                <a:ea typeface="DejaVu Sans"/>
              </a:rPr>
              <a:t>cat -n doppelganger_names.txt | grep "david" --color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6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4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en-US" sz="4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CustomShape 1"/>
          <p:cNvSpPr/>
          <p:nvPr/>
        </p:nvSpPr>
        <p:spPr>
          <a:xfrm>
            <a:off x="-21240" y="-60840"/>
            <a:ext cx="10085400" cy="689040"/>
          </a:xfrm>
          <a:prstGeom prst="rect">
            <a:avLst/>
          </a:prstGeom>
          <a:solidFill>
            <a:srgbClr val="808080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69" name="CustomShape 2"/>
          <p:cNvSpPr/>
          <p:nvPr/>
        </p:nvSpPr>
        <p:spPr>
          <a:xfrm>
            <a:off x="-66240" y="0"/>
            <a:ext cx="10683720" cy="177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0" name="CustomShape 3"/>
          <p:cNvSpPr/>
          <p:nvPr/>
        </p:nvSpPr>
        <p:spPr>
          <a:xfrm>
            <a:off x="182880" y="360"/>
            <a:ext cx="9955440" cy="109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ffffff"/>
                </a:solidFill>
                <a:latin typeface="Arial"/>
                <a:ea typeface="DejaVu Sans"/>
              </a:rPr>
              <a:t>Specific lines 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271" name="" descr=""/>
          <p:cNvPicPr/>
          <p:nvPr/>
        </p:nvPicPr>
        <p:blipFill>
          <a:blip r:embed="rId1"/>
          <a:stretch/>
        </p:blipFill>
        <p:spPr>
          <a:xfrm>
            <a:off x="360" y="639360"/>
            <a:ext cx="10089360" cy="5038200"/>
          </a:xfrm>
          <a:prstGeom prst="rect">
            <a:avLst/>
          </a:prstGeom>
          <a:ln w="0">
            <a:noFill/>
          </a:ln>
        </p:spPr>
      </p:pic>
      <p:sp>
        <p:nvSpPr>
          <p:cNvPr id="272" name="CustomShape 4"/>
          <p:cNvSpPr/>
          <p:nvPr/>
        </p:nvSpPr>
        <p:spPr>
          <a:xfrm>
            <a:off x="397080" y="1389600"/>
            <a:ext cx="9103680" cy="212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600" spc="-1" strike="noStrike">
                <a:solidFill>
                  <a:srgbClr val="ffffff"/>
                </a:solidFill>
                <a:latin typeface="Arial"/>
                <a:ea typeface="DejaVu Sans"/>
              </a:rPr>
              <a:t>How do I grab line one only?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6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4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en-US" sz="4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CustomShape 1"/>
          <p:cNvSpPr/>
          <p:nvPr/>
        </p:nvSpPr>
        <p:spPr>
          <a:xfrm>
            <a:off x="-21240" y="-60840"/>
            <a:ext cx="10085400" cy="689040"/>
          </a:xfrm>
          <a:prstGeom prst="rect">
            <a:avLst/>
          </a:prstGeom>
          <a:solidFill>
            <a:srgbClr val="808080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74" name="CustomShape 2"/>
          <p:cNvSpPr/>
          <p:nvPr/>
        </p:nvSpPr>
        <p:spPr>
          <a:xfrm>
            <a:off x="-66240" y="0"/>
            <a:ext cx="10683720" cy="177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5" name="CustomShape 3"/>
          <p:cNvSpPr/>
          <p:nvPr/>
        </p:nvSpPr>
        <p:spPr>
          <a:xfrm>
            <a:off x="182880" y="360"/>
            <a:ext cx="9955440" cy="109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ffffff"/>
                </a:solidFill>
                <a:latin typeface="Arial"/>
                <a:ea typeface="DejaVu Sans"/>
              </a:rPr>
              <a:t>Specific lines 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276" name="" descr=""/>
          <p:cNvPicPr/>
          <p:nvPr/>
        </p:nvPicPr>
        <p:blipFill>
          <a:blip r:embed="rId1"/>
          <a:stretch/>
        </p:blipFill>
        <p:spPr>
          <a:xfrm>
            <a:off x="360" y="639360"/>
            <a:ext cx="10089360" cy="5038200"/>
          </a:xfrm>
          <a:prstGeom prst="rect">
            <a:avLst/>
          </a:prstGeom>
          <a:ln w="0">
            <a:noFill/>
          </a:ln>
        </p:spPr>
      </p:pic>
      <p:sp>
        <p:nvSpPr>
          <p:cNvPr id="277" name="CustomShape 4"/>
          <p:cNvSpPr/>
          <p:nvPr/>
        </p:nvSpPr>
        <p:spPr>
          <a:xfrm>
            <a:off x="397080" y="1389600"/>
            <a:ext cx="9103680" cy="212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600" spc="-1" strike="noStrike">
                <a:solidFill>
                  <a:srgbClr val="ffffff"/>
                </a:solidFill>
                <a:latin typeface="Arial"/>
                <a:ea typeface="DejaVu Sans"/>
              </a:rPr>
              <a:t>How do I grab line one only?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600" spc="-1" strike="noStrike">
                <a:solidFill>
                  <a:srgbClr val="ffffff"/>
                </a:solidFill>
                <a:latin typeface="Arial"/>
                <a:ea typeface="DejaVu Sans"/>
              </a:rPr>
              <a:t>sed -n ‘1p’ doppelganger_names.txt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600" spc="-1" strike="noStrike">
                <a:solidFill>
                  <a:srgbClr val="ffffff"/>
                </a:solidFill>
                <a:latin typeface="Arial"/>
                <a:ea typeface="DejaVu Sans"/>
              </a:rPr>
              <a:t>OR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600" spc="-1" strike="noStrike">
                <a:solidFill>
                  <a:srgbClr val="ffffff"/>
                </a:solidFill>
                <a:latin typeface="Arial"/>
                <a:ea typeface="DejaVu Sans"/>
              </a:rPr>
              <a:t>head -1 doppelganger_names.txt | tail +1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6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4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en-US" sz="4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CustomShape 1"/>
          <p:cNvSpPr/>
          <p:nvPr/>
        </p:nvSpPr>
        <p:spPr>
          <a:xfrm>
            <a:off x="-21240" y="-60840"/>
            <a:ext cx="10085400" cy="689040"/>
          </a:xfrm>
          <a:prstGeom prst="rect">
            <a:avLst/>
          </a:prstGeom>
          <a:solidFill>
            <a:srgbClr val="808080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79" name="CustomShape 2"/>
          <p:cNvSpPr/>
          <p:nvPr/>
        </p:nvSpPr>
        <p:spPr>
          <a:xfrm>
            <a:off x="-66240" y="0"/>
            <a:ext cx="10683720" cy="177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0" name="CustomShape 3"/>
          <p:cNvSpPr/>
          <p:nvPr/>
        </p:nvSpPr>
        <p:spPr>
          <a:xfrm>
            <a:off x="182880" y="360"/>
            <a:ext cx="9955440" cy="109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ffffff"/>
                </a:solidFill>
                <a:latin typeface="Arial"/>
                <a:ea typeface="DejaVu Sans"/>
              </a:rPr>
              <a:t>Specific lines 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281" name="" descr=""/>
          <p:cNvPicPr/>
          <p:nvPr/>
        </p:nvPicPr>
        <p:blipFill>
          <a:blip r:embed="rId1"/>
          <a:stretch/>
        </p:blipFill>
        <p:spPr>
          <a:xfrm>
            <a:off x="360" y="639360"/>
            <a:ext cx="10089360" cy="5038200"/>
          </a:xfrm>
          <a:prstGeom prst="rect">
            <a:avLst/>
          </a:prstGeom>
          <a:ln w="0">
            <a:noFill/>
          </a:ln>
        </p:spPr>
      </p:pic>
      <p:sp>
        <p:nvSpPr>
          <p:cNvPr id="282" name="CustomShape 4"/>
          <p:cNvSpPr/>
          <p:nvPr/>
        </p:nvSpPr>
        <p:spPr>
          <a:xfrm>
            <a:off x="397080" y="1389600"/>
            <a:ext cx="9103680" cy="212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600" spc="-1" strike="noStrike">
                <a:solidFill>
                  <a:srgbClr val="ffffff"/>
                </a:solidFill>
                <a:latin typeface="Arial"/>
                <a:ea typeface="DejaVu Sans"/>
              </a:rPr>
              <a:t>How do I grab line one and two only?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600" spc="-1" strike="noStrike">
                <a:solidFill>
                  <a:srgbClr val="ffffff"/>
                </a:solidFill>
                <a:latin typeface="Arial"/>
                <a:ea typeface="DejaVu Sans"/>
              </a:rPr>
              <a:t>sed -n ‘1p;2p’ doppelganger_names.txt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600" spc="-1" strike="noStrike">
                <a:solidFill>
                  <a:srgbClr val="ffffff"/>
                </a:solidFill>
                <a:latin typeface="Arial"/>
                <a:ea typeface="DejaVu Sans"/>
              </a:rPr>
              <a:t>OR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600" spc="-1" strike="noStrike">
                <a:solidFill>
                  <a:srgbClr val="ffffff"/>
                </a:solidFill>
                <a:latin typeface="Arial"/>
                <a:ea typeface="DejaVu Sans"/>
              </a:rPr>
              <a:t>head -2 doppelganger_names.txt | tail +1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6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4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en-US" sz="4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CustomShape 1"/>
          <p:cNvSpPr/>
          <p:nvPr/>
        </p:nvSpPr>
        <p:spPr>
          <a:xfrm>
            <a:off x="-21240" y="-60840"/>
            <a:ext cx="10085400" cy="689040"/>
          </a:xfrm>
          <a:prstGeom prst="rect">
            <a:avLst/>
          </a:prstGeom>
          <a:solidFill>
            <a:srgbClr val="808080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84" name="CustomShape 2"/>
          <p:cNvSpPr/>
          <p:nvPr/>
        </p:nvSpPr>
        <p:spPr>
          <a:xfrm>
            <a:off x="-66240" y="0"/>
            <a:ext cx="10683720" cy="177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5" name="CustomShape 3"/>
          <p:cNvSpPr/>
          <p:nvPr/>
        </p:nvSpPr>
        <p:spPr>
          <a:xfrm>
            <a:off x="182880" y="360"/>
            <a:ext cx="9955440" cy="109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ffffff"/>
                </a:solidFill>
                <a:latin typeface="Arial"/>
                <a:ea typeface="DejaVu Sans"/>
              </a:rPr>
              <a:t>Specific lines 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286" name="" descr=""/>
          <p:cNvPicPr/>
          <p:nvPr/>
        </p:nvPicPr>
        <p:blipFill>
          <a:blip r:embed="rId1"/>
          <a:stretch/>
        </p:blipFill>
        <p:spPr>
          <a:xfrm>
            <a:off x="360" y="639360"/>
            <a:ext cx="10089360" cy="5038200"/>
          </a:xfrm>
          <a:prstGeom prst="rect">
            <a:avLst/>
          </a:prstGeom>
          <a:ln w="0">
            <a:noFill/>
          </a:ln>
        </p:spPr>
      </p:pic>
      <p:sp>
        <p:nvSpPr>
          <p:cNvPr id="287" name="CustomShape 4"/>
          <p:cNvSpPr/>
          <p:nvPr/>
        </p:nvSpPr>
        <p:spPr>
          <a:xfrm>
            <a:off x="397080" y="1389600"/>
            <a:ext cx="9103680" cy="212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600" spc="-1" strike="noStrike">
                <a:solidFill>
                  <a:srgbClr val="ffffff"/>
                </a:solidFill>
                <a:latin typeface="Arial"/>
                <a:ea typeface="DejaVu Sans"/>
              </a:rPr>
              <a:t>How do print the line number 1 only and grab david with color?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6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4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en-US" sz="4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CustomShape 1"/>
          <p:cNvSpPr/>
          <p:nvPr/>
        </p:nvSpPr>
        <p:spPr>
          <a:xfrm>
            <a:off x="-21240" y="-60840"/>
            <a:ext cx="10085400" cy="689040"/>
          </a:xfrm>
          <a:prstGeom prst="rect">
            <a:avLst/>
          </a:prstGeom>
          <a:solidFill>
            <a:srgbClr val="808080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89" name="CustomShape 2"/>
          <p:cNvSpPr/>
          <p:nvPr/>
        </p:nvSpPr>
        <p:spPr>
          <a:xfrm>
            <a:off x="-66240" y="0"/>
            <a:ext cx="10683720" cy="177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0" name="CustomShape 3"/>
          <p:cNvSpPr/>
          <p:nvPr/>
        </p:nvSpPr>
        <p:spPr>
          <a:xfrm>
            <a:off x="182880" y="360"/>
            <a:ext cx="9955440" cy="109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ffffff"/>
                </a:solidFill>
                <a:latin typeface="Arial"/>
                <a:ea typeface="DejaVu Sans"/>
              </a:rPr>
              <a:t>Specific lines 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291" name="" descr=""/>
          <p:cNvPicPr/>
          <p:nvPr/>
        </p:nvPicPr>
        <p:blipFill>
          <a:blip r:embed="rId1"/>
          <a:stretch/>
        </p:blipFill>
        <p:spPr>
          <a:xfrm>
            <a:off x="360" y="639360"/>
            <a:ext cx="10089360" cy="5038200"/>
          </a:xfrm>
          <a:prstGeom prst="rect">
            <a:avLst/>
          </a:prstGeom>
          <a:ln w="0">
            <a:noFill/>
          </a:ln>
        </p:spPr>
      </p:pic>
      <p:sp>
        <p:nvSpPr>
          <p:cNvPr id="292" name="CustomShape 4"/>
          <p:cNvSpPr/>
          <p:nvPr/>
        </p:nvSpPr>
        <p:spPr>
          <a:xfrm>
            <a:off x="397080" y="1389600"/>
            <a:ext cx="9103680" cy="212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600" spc="-1" strike="noStrike">
                <a:solidFill>
                  <a:srgbClr val="ffffff"/>
                </a:solidFill>
                <a:latin typeface="Arial"/>
                <a:ea typeface="DejaVu Sans"/>
              </a:rPr>
              <a:t>How do print the line number 1 only and grab david with color?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600" spc="-1" strike="noStrike">
                <a:solidFill>
                  <a:srgbClr val="ffffff"/>
                </a:solidFill>
                <a:latin typeface="Arial"/>
                <a:ea typeface="DejaVu Sans"/>
              </a:rPr>
              <a:t>cat -n doppelganger_names.txt | sed -n '1p' | grep "david" --color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600" spc="-1" strike="noStrike">
                <a:solidFill>
                  <a:srgbClr val="ffffff"/>
                </a:solidFill>
                <a:latin typeface="Arial"/>
                <a:ea typeface="DejaVu Sans"/>
              </a:rPr>
              <a:t>How do I do it with head/tail command?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6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4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en-US" sz="4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CustomShape 1"/>
          <p:cNvSpPr/>
          <p:nvPr/>
        </p:nvSpPr>
        <p:spPr>
          <a:xfrm>
            <a:off x="-21240" y="-60840"/>
            <a:ext cx="10085400" cy="689040"/>
          </a:xfrm>
          <a:prstGeom prst="rect">
            <a:avLst/>
          </a:prstGeom>
          <a:solidFill>
            <a:srgbClr val="808080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94" name="CustomShape 2"/>
          <p:cNvSpPr/>
          <p:nvPr/>
        </p:nvSpPr>
        <p:spPr>
          <a:xfrm>
            <a:off x="-66240" y="0"/>
            <a:ext cx="10683720" cy="177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5" name="CustomShape 3"/>
          <p:cNvSpPr/>
          <p:nvPr/>
        </p:nvSpPr>
        <p:spPr>
          <a:xfrm>
            <a:off x="182880" y="360"/>
            <a:ext cx="9955440" cy="109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ffffff"/>
                </a:solidFill>
                <a:latin typeface="Arial"/>
                <a:ea typeface="DejaVu Sans"/>
              </a:rPr>
              <a:t>Specific lines 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296" name="" descr=""/>
          <p:cNvPicPr/>
          <p:nvPr/>
        </p:nvPicPr>
        <p:blipFill>
          <a:blip r:embed="rId1"/>
          <a:stretch/>
        </p:blipFill>
        <p:spPr>
          <a:xfrm>
            <a:off x="360" y="639360"/>
            <a:ext cx="10089360" cy="5038200"/>
          </a:xfrm>
          <a:prstGeom prst="rect">
            <a:avLst/>
          </a:prstGeom>
          <a:ln w="0">
            <a:noFill/>
          </a:ln>
        </p:spPr>
      </p:pic>
      <p:sp>
        <p:nvSpPr>
          <p:cNvPr id="297" name="CustomShape 4"/>
          <p:cNvSpPr/>
          <p:nvPr/>
        </p:nvSpPr>
        <p:spPr>
          <a:xfrm>
            <a:off x="397080" y="1389600"/>
            <a:ext cx="9103680" cy="212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600" spc="-1" strike="noStrike">
                <a:solidFill>
                  <a:srgbClr val="ffffff"/>
                </a:solidFill>
                <a:latin typeface="Arial"/>
                <a:ea typeface="DejaVu Sans"/>
              </a:rPr>
              <a:t>How do print the line number 1 only and grab david with color?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600" spc="-1" strike="noStrike">
                <a:solidFill>
                  <a:srgbClr val="ffffff"/>
                </a:solidFill>
                <a:latin typeface="Arial"/>
                <a:ea typeface="DejaVu Sans"/>
              </a:rPr>
              <a:t>cat -n doppelganger_names.txt | sed -n '1p' | grep "david" --color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600" spc="-1" strike="noStrike">
                <a:solidFill>
                  <a:srgbClr val="ffffff"/>
                </a:solidFill>
                <a:latin typeface="Arial"/>
                <a:ea typeface="DejaVu Sans"/>
              </a:rPr>
              <a:t>How do I do it with head/tail command?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ffffff"/>
                </a:solidFill>
                <a:latin typeface="Arial"/>
                <a:ea typeface="DejaVu Sans"/>
              </a:rPr>
              <a:t>cat -n doppelganger_names.txt | head -1 | tail +1 | grep "david" --color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6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4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en-US" sz="4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94"/>
          <p:cNvSpPr/>
          <p:nvPr/>
        </p:nvSpPr>
        <p:spPr>
          <a:xfrm>
            <a:off x="-21240" y="-60840"/>
            <a:ext cx="10085760" cy="689400"/>
          </a:xfrm>
          <a:prstGeom prst="rect">
            <a:avLst/>
          </a:prstGeom>
          <a:solidFill>
            <a:srgbClr val="808080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CustomShape 95"/>
          <p:cNvSpPr/>
          <p:nvPr/>
        </p:nvSpPr>
        <p:spPr>
          <a:xfrm>
            <a:off x="-66240" y="0"/>
            <a:ext cx="10684080" cy="177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CustomShape 96"/>
          <p:cNvSpPr/>
          <p:nvPr/>
        </p:nvSpPr>
        <p:spPr>
          <a:xfrm>
            <a:off x="182880" y="360"/>
            <a:ext cx="9955800" cy="109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ffffff"/>
                </a:solidFill>
                <a:latin typeface="Arial"/>
                <a:ea typeface="DejaVu Sans"/>
              </a:rPr>
              <a:t>Quiz 9 answers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94" name="CustomShape 97"/>
          <p:cNvSpPr/>
          <p:nvPr/>
        </p:nvSpPr>
        <p:spPr>
          <a:xfrm>
            <a:off x="182880" y="606960"/>
            <a:ext cx="9773640" cy="465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95" name="CustomShape 98"/>
          <p:cNvSpPr/>
          <p:nvPr/>
        </p:nvSpPr>
        <p:spPr>
          <a:xfrm>
            <a:off x="277560" y="756720"/>
            <a:ext cx="9094320" cy="418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96" name=""/>
          <p:cNvSpPr/>
          <p:nvPr/>
        </p:nvSpPr>
        <p:spPr>
          <a:xfrm>
            <a:off x="277560" y="648720"/>
            <a:ext cx="9094320" cy="620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Write a one-liner that counts the number of times Steven is left of 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Jose?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more file.csv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Steven,Jose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Steven,Jose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Steven,Jose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awk 'Jose*Steven' file.csv | wc -l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awk '/jose\tSteven' file.csv | wc -l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c9211e"/>
                </a:solidFill>
                <a:latin typeface="Arial"/>
                <a:ea typeface="DejaVu Sans"/>
              </a:rPr>
              <a:t>egrep -o 'Steven.Jose' file.csv | wc -l</a:t>
            </a:r>
            <a:r>
              <a:rPr b="0" lang="en-US" sz="2400" spc="-1" strike="noStrike">
                <a:solidFill>
                  <a:srgbClr val="c9211e"/>
                </a:solidFill>
                <a:latin typeface="Arial"/>
                <a:ea typeface="DejaVu Sans"/>
              </a:rPr>
              <a:t>	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egrep -o 'Steven\tJose' file.csv | wc -l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97" name=""/>
          <p:cNvSpPr txBox="1"/>
          <p:nvPr/>
        </p:nvSpPr>
        <p:spPr>
          <a:xfrm>
            <a:off x="6349680" y="3200400"/>
            <a:ext cx="2565720" cy="770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2400" spc="-1" strike="noStrike">
                <a:solidFill>
                  <a:srgbClr val="c9211e"/>
                </a:solidFill>
                <a:latin typeface="Arial"/>
                <a:ea typeface="DejaVu Sans"/>
              </a:rPr>
              <a:t>How would we do this in AWK?</a:t>
            </a:r>
            <a:endParaRPr b="0" lang="en-US" sz="2400" spc="-1" strike="noStrike">
              <a:solidFill>
                <a:srgbClr val="c9211e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CustomShape 1"/>
          <p:cNvSpPr/>
          <p:nvPr/>
        </p:nvSpPr>
        <p:spPr>
          <a:xfrm>
            <a:off x="-21240" y="-60840"/>
            <a:ext cx="10085400" cy="689040"/>
          </a:xfrm>
          <a:prstGeom prst="rect">
            <a:avLst/>
          </a:prstGeom>
          <a:solidFill>
            <a:srgbClr val="808080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99" name="CustomShape 2"/>
          <p:cNvSpPr/>
          <p:nvPr/>
        </p:nvSpPr>
        <p:spPr>
          <a:xfrm>
            <a:off x="-66240" y="0"/>
            <a:ext cx="10683720" cy="177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0" name="CustomShape 3"/>
          <p:cNvSpPr/>
          <p:nvPr/>
        </p:nvSpPr>
        <p:spPr>
          <a:xfrm>
            <a:off x="182880" y="360"/>
            <a:ext cx="9955440" cy="109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ffffff"/>
                </a:solidFill>
                <a:latin typeface="Arial"/>
                <a:ea typeface="DejaVu Sans"/>
              </a:rPr>
              <a:t>Specific lines 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301" name="" descr=""/>
          <p:cNvPicPr/>
          <p:nvPr/>
        </p:nvPicPr>
        <p:blipFill>
          <a:blip r:embed="rId1"/>
          <a:stretch/>
        </p:blipFill>
        <p:spPr>
          <a:xfrm>
            <a:off x="360" y="639360"/>
            <a:ext cx="10089360" cy="5038200"/>
          </a:xfrm>
          <a:prstGeom prst="rect">
            <a:avLst/>
          </a:prstGeom>
          <a:ln w="0">
            <a:noFill/>
          </a:ln>
        </p:spPr>
      </p:pic>
      <p:sp>
        <p:nvSpPr>
          <p:cNvPr id="302" name="CustomShape 4"/>
          <p:cNvSpPr/>
          <p:nvPr/>
        </p:nvSpPr>
        <p:spPr>
          <a:xfrm>
            <a:off x="397080" y="1389600"/>
            <a:ext cx="9103680" cy="212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600" spc="-1" strike="noStrike">
                <a:solidFill>
                  <a:srgbClr val="ffffff"/>
                </a:solidFill>
                <a:latin typeface="Arial"/>
                <a:ea typeface="DejaVu Sans"/>
              </a:rPr>
              <a:t>How do print a range of lines?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6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4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en-US" sz="4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CustomShape 1"/>
          <p:cNvSpPr/>
          <p:nvPr/>
        </p:nvSpPr>
        <p:spPr>
          <a:xfrm>
            <a:off x="-21240" y="-60840"/>
            <a:ext cx="10085400" cy="689040"/>
          </a:xfrm>
          <a:prstGeom prst="rect">
            <a:avLst/>
          </a:prstGeom>
          <a:solidFill>
            <a:srgbClr val="808080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04" name="CustomShape 2"/>
          <p:cNvSpPr/>
          <p:nvPr/>
        </p:nvSpPr>
        <p:spPr>
          <a:xfrm>
            <a:off x="-66240" y="0"/>
            <a:ext cx="10683720" cy="177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5" name="CustomShape 3"/>
          <p:cNvSpPr/>
          <p:nvPr/>
        </p:nvSpPr>
        <p:spPr>
          <a:xfrm>
            <a:off x="182880" y="360"/>
            <a:ext cx="9955440" cy="109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ffffff"/>
                </a:solidFill>
                <a:latin typeface="Arial"/>
                <a:ea typeface="DejaVu Sans"/>
              </a:rPr>
              <a:t>Specific lines 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306" name="" descr=""/>
          <p:cNvPicPr/>
          <p:nvPr/>
        </p:nvPicPr>
        <p:blipFill>
          <a:blip r:embed="rId1"/>
          <a:stretch/>
        </p:blipFill>
        <p:spPr>
          <a:xfrm>
            <a:off x="360" y="639360"/>
            <a:ext cx="10089360" cy="5038200"/>
          </a:xfrm>
          <a:prstGeom prst="rect">
            <a:avLst/>
          </a:prstGeom>
          <a:ln w="0">
            <a:noFill/>
          </a:ln>
        </p:spPr>
      </p:pic>
      <p:sp>
        <p:nvSpPr>
          <p:cNvPr id="307" name="CustomShape 4"/>
          <p:cNvSpPr/>
          <p:nvPr/>
        </p:nvSpPr>
        <p:spPr>
          <a:xfrm>
            <a:off x="397080" y="1389600"/>
            <a:ext cx="9103680" cy="212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600" spc="-1" strike="noStrike">
                <a:solidFill>
                  <a:srgbClr val="ffffff"/>
                </a:solidFill>
                <a:latin typeface="Arial"/>
                <a:ea typeface="DejaVu Sans"/>
              </a:rPr>
              <a:t>How do print a range of lines?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600" spc="-1" strike="noStrike">
                <a:solidFill>
                  <a:srgbClr val="ffffff"/>
                </a:solidFill>
                <a:latin typeface="Arial"/>
                <a:ea typeface="DejaVu Sans"/>
              </a:rPr>
              <a:t>sed -n ‘3,7p’ doppelganger_names.txt 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600" spc="-1" strike="noStrike">
                <a:solidFill>
                  <a:srgbClr val="ffffff"/>
                </a:solidFill>
                <a:latin typeface="Arial"/>
                <a:ea typeface="DejaVu Sans"/>
              </a:rPr>
              <a:t>awk ‘NR&gt;=3 &amp;&amp; NR&lt;=7’ doppelganger_names.txt 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600" spc="-1" strike="noStrike">
                <a:solidFill>
                  <a:srgbClr val="ffffff"/>
                </a:solidFill>
                <a:latin typeface="Arial"/>
                <a:ea typeface="DejaVu Sans"/>
              </a:rPr>
              <a:t>head -7 doppelganger_names.txt  | tail +3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6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4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en-US" sz="4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CustomShape 1"/>
          <p:cNvSpPr/>
          <p:nvPr/>
        </p:nvSpPr>
        <p:spPr>
          <a:xfrm>
            <a:off x="-21240" y="-60840"/>
            <a:ext cx="10085400" cy="689040"/>
          </a:xfrm>
          <a:prstGeom prst="rect">
            <a:avLst/>
          </a:prstGeom>
          <a:solidFill>
            <a:srgbClr val="808080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09" name="CustomShape 2"/>
          <p:cNvSpPr/>
          <p:nvPr/>
        </p:nvSpPr>
        <p:spPr>
          <a:xfrm>
            <a:off x="-66240" y="0"/>
            <a:ext cx="10683720" cy="177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0" name="CustomShape 3"/>
          <p:cNvSpPr/>
          <p:nvPr/>
        </p:nvSpPr>
        <p:spPr>
          <a:xfrm>
            <a:off x="182880" y="360"/>
            <a:ext cx="9955440" cy="109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ffffff"/>
                </a:solidFill>
                <a:latin typeface="Arial"/>
                <a:ea typeface="DejaVu Sans"/>
              </a:rPr>
              <a:t>Specific lines 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311" name="" descr=""/>
          <p:cNvPicPr/>
          <p:nvPr/>
        </p:nvPicPr>
        <p:blipFill>
          <a:blip r:embed="rId1"/>
          <a:stretch/>
        </p:blipFill>
        <p:spPr>
          <a:xfrm>
            <a:off x="360" y="639360"/>
            <a:ext cx="10089360" cy="5038200"/>
          </a:xfrm>
          <a:prstGeom prst="rect">
            <a:avLst/>
          </a:prstGeom>
          <a:ln w="0">
            <a:noFill/>
          </a:ln>
        </p:spPr>
      </p:pic>
      <p:sp>
        <p:nvSpPr>
          <p:cNvPr id="312" name="CustomShape 4"/>
          <p:cNvSpPr/>
          <p:nvPr/>
        </p:nvSpPr>
        <p:spPr>
          <a:xfrm>
            <a:off x="397080" y="1389600"/>
            <a:ext cx="9103680" cy="212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600" spc="-1" strike="noStrike">
                <a:solidFill>
                  <a:srgbClr val="ffffff"/>
                </a:solidFill>
                <a:latin typeface="Arial"/>
                <a:ea typeface="DejaVu Sans"/>
              </a:rPr>
              <a:t>How do print a range of lines with line numbers?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6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4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en-US" sz="4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CustomShape 1"/>
          <p:cNvSpPr/>
          <p:nvPr/>
        </p:nvSpPr>
        <p:spPr>
          <a:xfrm>
            <a:off x="-21240" y="-60840"/>
            <a:ext cx="10085400" cy="689040"/>
          </a:xfrm>
          <a:prstGeom prst="rect">
            <a:avLst/>
          </a:prstGeom>
          <a:solidFill>
            <a:srgbClr val="808080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14" name="CustomShape 2"/>
          <p:cNvSpPr/>
          <p:nvPr/>
        </p:nvSpPr>
        <p:spPr>
          <a:xfrm>
            <a:off x="-66240" y="0"/>
            <a:ext cx="10683720" cy="177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5" name="CustomShape 3"/>
          <p:cNvSpPr/>
          <p:nvPr/>
        </p:nvSpPr>
        <p:spPr>
          <a:xfrm>
            <a:off x="182880" y="360"/>
            <a:ext cx="9955440" cy="109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ffffff"/>
                </a:solidFill>
                <a:latin typeface="Arial"/>
                <a:ea typeface="DejaVu Sans"/>
              </a:rPr>
              <a:t>Specific lines 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316" name="" descr=""/>
          <p:cNvPicPr/>
          <p:nvPr/>
        </p:nvPicPr>
        <p:blipFill>
          <a:blip r:embed="rId1"/>
          <a:stretch/>
        </p:blipFill>
        <p:spPr>
          <a:xfrm>
            <a:off x="-21240" y="639360"/>
            <a:ext cx="10089360" cy="5038200"/>
          </a:xfrm>
          <a:prstGeom prst="rect">
            <a:avLst/>
          </a:prstGeom>
          <a:ln w="0">
            <a:noFill/>
          </a:ln>
        </p:spPr>
      </p:pic>
      <p:sp>
        <p:nvSpPr>
          <p:cNvPr id="317" name="CustomShape 4"/>
          <p:cNvSpPr/>
          <p:nvPr/>
        </p:nvSpPr>
        <p:spPr>
          <a:xfrm>
            <a:off x="397080" y="1389600"/>
            <a:ext cx="9103680" cy="212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600" spc="-1" strike="noStrike">
                <a:solidFill>
                  <a:srgbClr val="ffffff"/>
                </a:solidFill>
                <a:latin typeface="Arial"/>
                <a:ea typeface="DejaVu Sans"/>
              </a:rPr>
              <a:t>How do print a range of lines with line numbers?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ffffff"/>
                </a:solidFill>
                <a:latin typeface="Arial"/>
                <a:ea typeface="DejaVu Sans"/>
              </a:rPr>
              <a:t>cat --number doppelganger_names.txt | awk 'NR&gt;=3 &amp;&amp; NR&lt;=7'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ffffff"/>
                </a:solidFill>
                <a:latin typeface="Arial"/>
                <a:ea typeface="DejaVu Sans"/>
              </a:rPr>
              <a:t>cat --number doppelganger_names.txt | sed -n '3,7p’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ffffff"/>
                </a:solidFill>
                <a:latin typeface="Arial"/>
                <a:ea typeface="DejaVu Sans"/>
              </a:rPr>
              <a:t>cat --number doppelganger_names.txt | head -7 | tail +3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ffffff"/>
                </a:solidFill>
                <a:latin typeface="Arial"/>
                <a:ea typeface="DejaVu Sans"/>
              </a:rPr>
              <a:t>What if I do?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ffffff"/>
                </a:solidFill>
                <a:latin typeface="Arial"/>
                <a:ea typeface="DejaVu Sans"/>
              </a:rPr>
              <a:t>cat --number doppelganger_names.txt | head -7 | tail +3 | grep "david" --color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6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4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en-US" sz="4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CustomShape 1"/>
          <p:cNvSpPr/>
          <p:nvPr/>
        </p:nvSpPr>
        <p:spPr>
          <a:xfrm>
            <a:off x="-21240" y="-60840"/>
            <a:ext cx="10085400" cy="689040"/>
          </a:xfrm>
          <a:prstGeom prst="rect">
            <a:avLst/>
          </a:prstGeom>
          <a:solidFill>
            <a:srgbClr val="808080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19" name="CustomShape 2"/>
          <p:cNvSpPr/>
          <p:nvPr/>
        </p:nvSpPr>
        <p:spPr>
          <a:xfrm>
            <a:off x="-66240" y="0"/>
            <a:ext cx="10683720" cy="177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0" name="CustomShape 3"/>
          <p:cNvSpPr/>
          <p:nvPr/>
        </p:nvSpPr>
        <p:spPr>
          <a:xfrm>
            <a:off x="182880" y="360"/>
            <a:ext cx="9955440" cy="109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ffffff"/>
                </a:solidFill>
                <a:latin typeface="Arial"/>
                <a:ea typeface="DejaVu Sans"/>
              </a:rPr>
              <a:t>Specific lines 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321" name="" descr=""/>
          <p:cNvPicPr/>
          <p:nvPr/>
        </p:nvPicPr>
        <p:blipFill>
          <a:blip r:embed="rId1"/>
          <a:stretch/>
        </p:blipFill>
        <p:spPr>
          <a:xfrm>
            <a:off x="-21240" y="639360"/>
            <a:ext cx="10089360" cy="5038200"/>
          </a:xfrm>
          <a:prstGeom prst="rect">
            <a:avLst/>
          </a:prstGeom>
          <a:ln w="0">
            <a:noFill/>
          </a:ln>
        </p:spPr>
      </p:pic>
      <p:sp>
        <p:nvSpPr>
          <p:cNvPr id="322" name="CustomShape 4"/>
          <p:cNvSpPr/>
          <p:nvPr/>
        </p:nvSpPr>
        <p:spPr>
          <a:xfrm>
            <a:off x="397080" y="1389600"/>
            <a:ext cx="9103680" cy="212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ffffff"/>
                </a:solidFill>
                <a:latin typeface="Arial"/>
                <a:ea typeface="DejaVu Sans"/>
              </a:rPr>
              <a:t>What if I do?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ffffff"/>
                </a:solidFill>
                <a:latin typeface="Arial"/>
                <a:ea typeface="DejaVu Sans"/>
              </a:rPr>
              <a:t>cat --number doppelganger_names.txt | head -7 | tail +3 | grep "david" –color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1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4</a:t>
            </a:r>
            <a:r>
              <a:rPr b="1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1" lang="en-US" sz="1800" spc="-1" strike="noStrike">
                <a:solidFill>
                  <a:srgbClr val="ce181e"/>
                </a:solidFill>
                <a:latin typeface="Arial"/>
                <a:ea typeface="DejaVu Sans"/>
              </a:rPr>
              <a:t>david</a:t>
            </a:r>
            <a:r>
              <a:rPr b="1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1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abdul</a:t>
            </a:r>
            <a:r>
              <a:rPr b="1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1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chi</a:t>
            </a:r>
            <a:r>
              <a:rPr b="1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1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bill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1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5</a:t>
            </a:r>
            <a:r>
              <a:rPr b="1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1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mary</a:t>
            </a:r>
            <a:r>
              <a:rPr b="1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1" lang="en-US" sz="1800" spc="-1" strike="noStrike">
                <a:solidFill>
                  <a:srgbClr val="ce181e"/>
                </a:solidFill>
                <a:latin typeface="Arial"/>
                <a:ea typeface="DejaVu Sans"/>
              </a:rPr>
              <a:t>david</a:t>
            </a:r>
            <a:r>
              <a:rPr b="1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1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bill</a:t>
            </a:r>
            <a:r>
              <a:rPr b="1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1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abdul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1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7</a:t>
            </a:r>
            <a:r>
              <a:rPr b="1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1" lang="en-US" sz="1800" spc="-1" strike="noStrike">
                <a:solidFill>
                  <a:srgbClr val="ce181e"/>
                </a:solidFill>
                <a:latin typeface="Arial"/>
                <a:ea typeface="DejaVu Sans"/>
              </a:rPr>
              <a:t>david</a:t>
            </a:r>
            <a:r>
              <a:rPr b="1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1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abdul</a:t>
            </a:r>
            <a:r>
              <a:rPr b="1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1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chi</a:t>
            </a:r>
            <a:r>
              <a:rPr b="1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1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bill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6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4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en-US" sz="4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CustomShape 1"/>
          <p:cNvSpPr/>
          <p:nvPr/>
        </p:nvSpPr>
        <p:spPr>
          <a:xfrm>
            <a:off x="-21240" y="-60840"/>
            <a:ext cx="10085400" cy="689040"/>
          </a:xfrm>
          <a:prstGeom prst="rect">
            <a:avLst/>
          </a:prstGeom>
          <a:solidFill>
            <a:srgbClr val="808080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24" name="CustomShape 2"/>
          <p:cNvSpPr/>
          <p:nvPr/>
        </p:nvSpPr>
        <p:spPr>
          <a:xfrm>
            <a:off x="-66240" y="0"/>
            <a:ext cx="10683720" cy="177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5" name="CustomShape 3"/>
          <p:cNvSpPr/>
          <p:nvPr/>
        </p:nvSpPr>
        <p:spPr>
          <a:xfrm>
            <a:off x="182880" y="360"/>
            <a:ext cx="9955440" cy="109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ffffff"/>
                </a:solidFill>
                <a:latin typeface="Arial"/>
                <a:ea typeface="DejaVu Sans"/>
              </a:rPr>
              <a:t>Write a bash script (conditionals) 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326" name="" descr=""/>
          <p:cNvPicPr/>
          <p:nvPr/>
        </p:nvPicPr>
        <p:blipFill>
          <a:blip r:embed="rId1"/>
          <a:stretch/>
        </p:blipFill>
        <p:spPr>
          <a:xfrm>
            <a:off x="360" y="639360"/>
            <a:ext cx="10089360" cy="5038200"/>
          </a:xfrm>
          <a:prstGeom prst="rect">
            <a:avLst/>
          </a:prstGeom>
          <a:ln w="0">
            <a:noFill/>
          </a:ln>
        </p:spPr>
      </p:pic>
      <p:sp>
        <p:nvSpPr>
          <p:cNvPr id="327" name="CustomShape 4"/>
          <p:cNvSpPr/>
          <p:nvPr/>
        </p:nvSpPr>
        <p:spPr>
          <a:xfrm>
            <a:off x="397080" y="1389600"/>
            <a:ext cx="9103680" cy="212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6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4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en-US" sz="4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4800" spc="-1" strike="noStrike">
              <a:latin typeface="Arial"/>
            </a:endParaRPr>
          </a:p>
        </p:txBody>
      </p:sp>
      <p:sp>
        <p:nvSpPr>
          <p:cNvPr id="328" name="CustomShape 5"/>
          <p:cNvSpPr/>
          <p:nvPr/>
        </p:nvSpPr>
        <p:spPr>
          <a:xfrm>
            <a:off x="507960" y="1277640"/>
            <a:ext cx="8725680" cy="246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600" spc="-1" strike="noStrike">
                <a:solidFill>
                  <a:srgbClr val="ffffff"/>
                </a:solidFill>
                <a:latin typeface="Arial"/>
                <a:ea typeface="DejaVu Sans"/>
              </a:rPr>
              <a:t>Write a bash script conditional where if two numbers match, the script states numbers match or if it doesn’t say they don’t?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CustomShape 1"/>
          <p:cNvSpPr/>
          <p:nvPr/>
        </p:nvSpPr>
        <p:spPr>
          <a:xfrm>
            <a:off x="-21240" y="-60840"/>
            <a:ext cx="10085400" cy="689040"/>
          </a:xfrm>
          <a:prstGeom prst="rect">
            <a:avLst/>
          </a:prstGeom>
          <a:solidFill>
            <a:srgbClr val="808080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30" name="CustomShape 2"/>
          <p:cNvSpPr/>
          <p:nvPr/>
        </p:nvSpPr>
        <p:spPr>
          <a:xfrm>
            <a:off x="-66240" y="0"/>
            <a:ext cx="10683720" cy="177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1" name="CustomShape 3"/>
          <p:cNvSpPr/>
          <p:nvPr/>
        </p:nvSpPr>
        <p:spPr>
          <a:xfrm>
            <a:off x="182880" y="360"/>
            <a:ext cx="9955440" cy="109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ffffff"/>
                </a:solidFill>
                <a:latin typeface="Arial"/>
                <a:ea typeface="DejaVu Sans"/>
              </a:rPr>
              <a:t>Write a bash script (conditionals) 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32" name="CustomShape 4"/>
          <p:cNvSpPr/>
          <p:nvPr/>
        </p:nvSpPr>
        <p:spPr>
          <a:xfrm>
            <a:off x="397080" y="1389600"/>
            <a:ext cx="9103680" cy="212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6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4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en-US" sz="4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4800" spc="-1" strike="noStrike">
              <a:latin typeface="Arial"/>
            </a:endParaRPr>
          </a:p>
        </p:txBody>
      </p:sp>
      <p:sp>
        <p:nvSpPr>
          <p:cNvPr id="333" name="CustomShape 5"/>
          <p:cNvSpPr/>
          <p:nvPr/>
        </p:nvSpPr>
        <p:spPr>
          <a:xfrm>
            <a:off x="507960" y="1277640"/>
            <a:ext cx="8725680" cy="246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600" spc="-1" strike="noStrike">
                <a:solidFill>
                  <a:srgbClr val="ffffff"/>
                </a:solidFill>
                <a:latin typeface="Arial"/>
                <a:ea typeface="DejaVu Sans"/>
              </a:rPr>
              <a:t>Write a bash script conditional where if two numbers match, the script states numbers match or if it doesn’t say they don’t?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334" name="CustomShape 6"/>
          <p:cNvSpPr/>
          <p:nvPr/>
        </p:nvSpPr>
        <p:spPr>
          <a:xfrm>
            <a:off x="131760" y="1007280"/>
            <a:ext cx="9193320" cy="405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21409a"/>
                </a:solidFill>
                <a:latin typeface="Arial"/>
                <a:ea typeface="DejaVu Sans"/>
              </a:rPr>
              <a:t>#!/bin/bash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bd7cb5"/>
                </a:solidFill>
                <a:latin typeface="Arial"/>
                <a:ea typeface="DejaVu Sans"/>
              </a:rPr>
              <a:t>num1=$1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bd7cb5"/>
                </a:solidFill>
                <a:latin typeface="Arial"/>
                <a:ea typeface="DejaVu Sans"/>
              </a:rPr>
              <a:t>num2=$2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800" spc="-1" strike="noStrike">
                <a:solidFill>
                  <a:srgbClr val="ce181e"/>
                </a:solidFill>
                <a:latin typeface="Arial"/>
                <a:ea typeface="DejaVu Sans"/>
              </a:rPr>
              <a:t>if [ </a:t>
            </a:r>
            <a:r>
              <a:rPr b="0" lang="en-US" sz="2800" spc="-1" strike="noStrike">
                <a:solidFill>
                  <a:srgbClr val="aa55a1"/>
                </a:solidFill>
                <a:latin typeface="Arial"/>
                <a:ea typeface="DejaVu Sans"/>
              </a:rPr>
              <a:t>$num1 -eq $num2 ];</a:t>
            </a:r>
            <a:r>
              <a:rPr b="0" lang="en-US" sz="2800" spc="-1" strike="noStrike">
                <a:solidFill>
                  <a:srgbClr val="ce181e"/>
                </a:solidFill>
                <a:latin typeface="Arial"/>
                <a:ea typeface="DejaVu Sans"/>
              </a:rPr>
              <a:t> then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800" spc="-1" strike="noStrike">
                <a:solidFill>
                  <a:srgbClr val="ce181e"/>
                </a:solidFill>
                <a:latin typeface="Arial"/>
                <a:ea typeface="DejaVu Sans"/>
              </a:rPr>
              <a:t>    </a:t>
            </a:r>
            <a:r>
              <a:rPr b="0" lang="en-US" sz="2800" spc="-1" strike="noStrike">
                <a:solidFill>
                  <a:srgbClr val="ce181e"/>
                </a:solidFill>
                <a:latin typeface="Arial"/>
                <a:ea typeface="DejaVu Sans"/>
              </a:rPr>
              <a:t>echo </a:t>
            </a:r>
            <a:r>
              <a:rPr b="0" lang="en-US" sz="2800" spc="-1" strike="noStrike">
                <a:solidFill>
                  <a:srgbClr val="a3238e"/>
                </a:solidFill>
                <a:latin typeface="Arial"/>
                <a:ea typeface="DejaVu Sans"/>
              </a:rPr>
              <a:t>"the numbers match"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800" spc="-1" strike="noStrike">
                <a:solidFill>
                  <a:srgbClr val="ce181e"/>
                </a:solidFill>
                <a:latin typeface="Arial"/>
                <a:ea typeface="DejaVu Sans"/>
              </a:rPr>
              <a:t>else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800" spc="-1" strike="noStrike">
                <a:solidFill>
                  <a:srgbClr val="ce181e"/>
                </a:solidFill>
                <a:latin typeface="Arial"/>
                <a:ea typeface="DejaVu Sans"/>
              </a:rPr>
              <a:t>    </a:t>
            </a:r>
            <a:r>
              <a:rPr b="0" lang="en-US" sz="2800" spc="-1" strike="noStrike">
                <a:solidFill>
                  <a:srgbClr val="ce181e"/>
                </a:solidFill>
                <a:latin typeface="Arial"/>
                <a:ea typeface="DejaVu Sans"/>
              </a:rPr>
              <a:t>echo </a:t>
            </a:r>
            <a:r>
              <a:rPr b="0" lang="en-US" sz="2800" spc="-1" strike="noStrike">
                <a:solidFill>
                  <a:srgbClr val="a3238e"/>
                </a:solidFill>
                <a:latin typeface="Arial"/>
                <a:ea typeface="DejaVu Sans"/>
              </a:rPr>
              <a:t>"the numbers dont match"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800" spc="-1" strike="noStrike">
                <a:solidFill>
                  <a:srgbClr val="ce181e"/>
                </a:solidFill>
                <a:latin typeface="Arial"/>
                <a:ea typeface="DejaVu Sans"/>
              </a:rPr>
              <a:t>fi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CustomShape 1"/>
          <p:cNvSpPr/>
          <p:nvPr/>
        </p:nvSpPr>
        <p:spPr>
          <a:xfrm>
            <a:off x="-21240" y="-60840"/>
            <a:ext cx="10085400" cy="689040"/>
          </a:xfrm>
          <a:prstGeom prst="rect">
            <a:avLst/>
          </a:prstGeom>
          <a:solidFill>
            <a:srgbClr val="808080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36" name="CustomShape 2"/>
          <p:cNvSpPr/>
          <p:nvPr/>
        </p:nvSpPr>
        <p:spPr>
          <a:xfrm>
            <a:off x="-66240" y="0"/>
            <a:ext cx="10683720" cy="177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7" name="CustomShape 3"/>
          <p:cNvSpPr/>
          <p:nvPr/>
        </p:nvSpPr>
        <p:spPr>
          <a:xfrm>
            <a:off x="182880" y="360"/>
            <a:ext cx="9955440" cy="109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ffffff"/>
                </a:solidFill>
                <a:latin typeface="Arial"/>
                <a:ea typeface="DejaVu Sans"/>
              </a:rPr>
              <a:t>Write a bash script (conditionals) 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338" name="" descr=""/>
          <p:cNvPicPr/>
          <p:nvPr/>
        </p:nvPicPr>
        <p:blipFill>
          <a:blip r:embed="rId1"/>
          <a:stretch/>
        </p:blipFill>
        <p:spPr>
          <a:xfrm>
            <a:off x="360" y="639360"/>
            <a:ext cx="10089360" cy="5038200"/>
          </a:xfrm>
          <a:prstGeom prst="rect">
            <a:avLst/>
          </a:prstGeom>
          <a:ln w="0">
            <a:noFill/>
          </a:ln>
        </p:spPr>
      </p:pic>
      <p:sp>
        <p:nvSpPr>
          <p:cNvPr id="339" name="CustomShape 4"/>
          <p:cNvSpPr/>
          <p:nvPr/>
        </p:nvSpPr>
        <p:spPr>
          <a:xfrm>
            <a:off x="397080" y="1389600"/>
            <a:ext cx="9103680" cy="212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6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4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en-US" sz="4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4800" spc="-1" strike="noStrike">
              <a:latin typeface="Arial"/>
            </a:endParaRPr>
          </a:p>
        </p:txBody>
      </p:sp>
      <p:sp>
        <p:nvSpPr>
          <p:cNvPr id="340" name="CustomShape 5"/>
          <p:cNvSpPr/>
          <p:nvPr/>
        </p:nvSpPr>
        <p:spPr>
          <a:xfrm>
            <a:off x="507960" y="1277640"/>
            <a:ext cx="8725680" cy="246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600" spc="-1" strike="noStrike">
                <a:solidFill>
                  <a:srgbClr val="ffffff"/>
                </a:solidFill>
                <a:latin typeface="Arial"/>
                <a:ea typeface="DejaVu Sans"/>
              </a:rPr>
              <a:t>Write four conditionals: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600" spc="-1" strike="noStrike">
                <a:solidFill>
                  <a:srgbClr val="ffffff"/>
                </a:solidFill>
                <a:latin typeface="Arial"/>
                <a:ea typeface="DejaVu Sans"/>
              </a:rPr>
              <a:t>1) Two numbers are equal to each other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600" spc="-1" strike="noStrike">
                <a:solidFill>
                  <a:srgbClr val="ffffff"/>
                </a:solidFill>
                <a:latin typeface="Arial"/>
                <a:ea typeface="DejaVu Sans"/>
              </a:rPr>
              <a:t>2) Two numbers are not equal to each other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600" spc="-1" strike="noStrike">
                <a:solidFill>
                  <a:srgbClr val="ffffff"/>
                </a:solidFill>
                <a:latin typeface="Arial"/>
                <a:ea typeface="DejaVu Sans"/>
              </a:rPr>
              <a:t>3) Two numbers are less than or equal to each other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600" spc="-1" strike="noStrike">
                <a:solidFill>
                  <a:srgbClr val="ffffff"/>
                </a:solidFill>
                <a:latin typeface="Arial"/>
                <a:ea typeface="DejaVu Sans"/>
              </a:rPr>
              <a:t>4) Two numbers are greater than or equal to each other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CustomShape 1"/>
          <p:cNvSpPr/>
          <p:nvPr/>
        </p:nvSpPr>
        <p:spPr>
          <a:xfrm>
            <a:off x="-21240" y="-60840"/>
            <a:ext cx="10085400" cy="689040"/>
          </a:xfrm>
          <a:prstGeom prst="rect">
            <a:avLst/>
          </a:prstGeom>
          <a:solidFill>
            <a:srgbClr val="808080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42" name="CustomShape 2"/>
          <p:cNvSpPr/>
          <p:nvPr/>
        </p:nvSpPr>
        <p:spPr>
          <a:xfrm>
            <a:off x="-66240" y="0"/>
            <a:ext cx="10683720" cy="177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3" name="CustomShape 3"/>
          <p:cNvSpPr/>
          <p:nvPr/>
        </p:nvSpPr>
        <p:spPr>
          <a:xfrm>
            <a:off x="182880" y="360"/>
            <a:ext cx="9955440" cy="109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ffffff"/>
                </a:solidFill>
                <a:latin typeface="Arial"/>
                <a:ea typeface="DejaVu Sans"/>
              </a:rPr>
              <a:t>Write a bash script (conditionals, first) 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44" name="CustomShape 4"/>
          <p:cNvSpPr/>
          <p:nvPr/>
        </p:nvSpPr>
        <p:spPr>
          <a:xfrm>
            <a:off x="397080" y="1389600"/>
            <a:ext cx="9103680" cy="212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6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4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en-US" sz="4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4800" spc="-1" strike="noStrike">
              <a:latin typeface="Arial"/>
            </a:endParaRPr>
          </a:p>
        </p:txBody>
      </p:sp>
      <p:sp>
        <p:nvSpPr>
          <p:cNvPr id="345" name="CustomShape 5"/>
          <p:cNvSpPr/>
          <p:nvPr/>
        </p:nvSpPr>
        <p:spPr>
          <a:xfrm>
            <a:off x="507960" y="1277640"/>
            <a:ext cx="8725680" cy="246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600" spc="-1" strike="noStrike">
                <a:solidFill>
                  <a:srgbClr val="ffffff"/>
                </a:solidFill>
                <a:latin typeface="Arial"/>
                <a:ea typeface="DejaVu Sans"/>
              </a:rPr>
              <a:t>Write a bash script conditional where if two numbers match, the script states numbers match or if it doesn’t say they don’t?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346" name="CustomShape 6"/>
          <p:cNvSpPr/>
          <p:nvPr/>
        </p:nvSpPr>
        <p:spPr>
          <a:xfrm>
            <a:off x="40320" y="700920"/>
            <a:ext cx="9193320" cy="405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21409a"/>
                </a:solidFill>
                <a:latin typeface="Arial"/>
                <a:ea typeface="DejaVu Sans"/>
              </a:rPr>
              <a:t>#!/bin/bash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bd7cb5"/>
                </a:solidFill>
                <a:latin typeface="Arial"/>
                <a:ea typeface="DejaVu Sans"/>
              </a:rPr>
              <a:t>num1=$1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bd7cb5"/>
                </a:solidFill>
                <a:latin typeface="Arial"/>
                <a:ea typeface="DejaVu Sans"/>
              </a:rPr>
              <a:t>num2=$2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800" spc="-1" strike="noStrike">
                <a:solidFill>
                  <a:srgbClr val="ce181e"/>
                </a:solidFill>
                <a:latin typeface="Arial"/>
                <a:ea typeface="DejaVu Sans"/>
              </a:rPr>
              <a:t>if [ </a:t>
            </a:r>
            <a:r>
              <a:rPr b="0" lang="en-US" sz="2800" spc="-1" strike="noStrike">
                <a:solidFill>
                  <a:srgbClr val="aa55a1"/>
                </a:solidFill>
                <a:latin typeface="Arial"/>
                <a:ea typeface="DejaVu Sans"/>
              </a:rPr>
              <a:t>$num1 == $num2 ];</a:t>
            </a:r>
            <a:r>
              <a:rPr b="0" lang="en-US" sz="2800" spc="-1" strike="noStrike">
                <a:solidFill>
                  <a:srgbClr val="ce181e"/>
                </a:solidFill>
                <a:latin typeface="Arial"/>
                <a:ea typeface="DejaVu Sans"/>
              </a:rPr>
              <a:t> then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800" spc="-1" strike="noStrike">
                <a:solidFill>
                  <a:srgbClr val="ce181e"/>
                </a:solidFill>
                <a:latin typeface="Arial"/>
                <a:ea typeface="DejaVu Sans"/>
              </a:rPr>
              <a:t>    </a:t>
            </a:r>
            <a:r>
              <a:rPr b="0" lang="en-US" sz="2800" spc="-1" strike="noStrike">
                <a:solidFill>
                  <a:srgbClr val="ce181e"/>
                </a:solidFill>
                <a:latin typeface="Arial"/>
                <a:ea typeface="DejaVu Sans"/>
              </a:rPr>
              <a:t>echo </a:t>
            </a:r>
            <a:r>
              <a:rPr b="0" lang="en-US" sz="2800" spc="-1" strike="noStrike">
                <a:solidFill>
                  <a:srgbClr val="a3238e"/>
                </a:solidFill>
                <a:latin typeface="Arial"/>
                <a:ea typeface="DejaVu Sans"/>
              </a:rPr>
              <a:t>"Are equal"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800" spc="-1" strike="noStrike">
                <a:solidFill>
                  <a:srgbClr val="ce181e"/>
                </a:solidFill>
                <a:latin typeface="Arial"/>
                <a:ea typeface="DejaVu Sans"/>
              </a:rPr>
              <a:t>else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800" spc="-1" strike="noStrike">
                <a:solidFill>
                  <a:srgbClr val="ce181e"/>
                </a:solidFill>
                <a:latin typeface="Arial"/>
                <a:ea typeface="DejaVu Sans"/>
              </a:rPr>
              <a:t>    </a:t>
            </a:r>
            <a:r>
              <a:rPr b="0" lang="en-US" sz="2800" spc="-1" strike="noStrike">
                <a:solidFill>
                  <a:srgbClr val="ce181e"/>
                </a:solidFill>
                <a:latin typeface="Arial"/>
                <a:ea typeface="DejaVu Sans"/>
              </a:rPr>
              <a:t>echo </a:t>
            </a:r>
            <a:r>
              <a:rPr b="0" lang="en-US" sz="2800" spc="-1" strike="noStrike">
                <a:solidFill>
                  <a:srgbClr val="a3238e"/>
                </a:solidFill>
                <a:latin typeface="Arial"/>
                <a:ea typeface="DejaVu Sans"/>
              </a:rPr>
              <a:t>"Not equal"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800" spc="-1" strike="noStrike">
                <a:solidFill>
                  <a:srgbClr val="ce181e"/>
                </a:solidFill>
                <a:latin typeface="Arial"/>
                <a:ea typeface="DejaVu Sans"/>
              </a:rPr>
              <a:t>fi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CustomShape 1"/>
          <p:cNvSpPr/>
          <p:nvPr/>
        </p:nvSpPr>
        <p:spPr>
          <a:xfrm>
            <a:off x="-21240" y="-60840"/>
            <a:ext cx="10085400" cy="689040"/>
          </a:xfrm>
          <a:prstGeom prst="rect">
            <a:avLst/>
          </a:prstGeom>
          <a:solidFill>
            <a:srgbClr val="808080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48" name="CustomShape 2"/>
          <p:cNvSpPr/>
          <p:nvPr/>
        </p:nvSpPr>
        <p:spPr>
          <a:xfrm>
            <a:off x="-66240" y="0"/>
            <a:ext cx="10683720" cy="177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9" name="CustomShape 3"/>
          <p:cNvSpPr/>
          <p:nvPr/>
        </p:nvSpPr>
        <p:spPr>
          <a:xfrm>
            <a:off x="182880" y="360"/>
            <a:ext cx="9955440" cy="109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ffffff"/>
                </a:solidFill>
                <a:latin typeface="Arial"/>
                <a:ea typeface="DejaVu Sans"/>
              </a:rPr>
              <a:t>Write a bash script (conditionals, second) 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50" name="CustomShape 4"/>
          <p:cNvSpPr/>
          <p:nvPr/>
        </p:nvSpPr>
        <p:spPr>
          <a:xfrm>
            <a:off x="397080" y="1389600"/>
            <a:ext cx="9103680" cy="212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6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4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en-US" sz="4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4800" spc="-1" strike="noStrike">
              <a:latin typeface="Arial"/>
            </a:endParaRPr>
          </a:p>
        </p:txBody>
      </p:sp>
      <p:sp>
        <p:nvSpPr>
          <p:cNvPr id="351" name="CustomShape 5"/>
          <p:cNvSpPr/>
          <p:nvPr/>
        </p:nvSpPr>
        <p:spPr>
          <a:xfrm>
            <a:off x="507960" y="1277640"/>
            <a:ext cx="8725680" cy="246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600" spc="-1" strike="noStrike">
                <a:solidFill>
                  <a:srgbClr val="ffffff"/>
                </a:solidFill>
                <a:latin typeface="Arial"/>
                <a:ea typeface="DejaVu Sans"/>
              </a:rPr>
              <a:t>Write a bash script conditional where if two numbers match, the script states numbers match or if it doesn’t say they don’t?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352" name="CustomShape 6"/>
          <p:cNvSpPr/>
          <p:nvPr/>
        </p:nvSpPr>
        <p:spPr>
          <a:xfrm>
            <a:off x="40320" y="700920"/>
            <a:ext cx="9193320" cy="405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21409a"/>
                </a:solidFill>
                <a:latin typeface="Arial"/>
                <a:ea typeface="DejaVu Sans"/>
              </a:rPr>
              <a:t>#!/bin/bash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bd7cb5"/>
                </a:solidFill>
                <a:latin typeface="Arial"/>
                <a:ea typeface="DejaVu Sans"/>
              </a:rPr>
              <a:t>num1=$1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bd7cb5"/>
                </a:solidFill>
                <a:latin typeface="Arial"/>
                <a:ea typeface="DejaVu Sans"/>
              </a:rPr>
              <a:t>num2=$2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800" spc="-1" strike="noStrike">
                <a:solidFill>
                  <a:srgbClr val="ce181e"/>
                </a:solidFill>
                <a:latin typeface="Arial"/>
                <a:ea typeface="DejaVu Sans"/>
              </a:rPr>
              <a:t>if [ </a:t>
            </a:r>
            <a:r>
              <a:rPr b="0" lang="en-US" sz="2800" spc="-1" strike="noStrike">
                <a:solidFill>
                  <a:srgbClr val="aa55a1"/>
                </a:solidFill>
                <a:latin typeface="Arial"/>
                <a:ea typeface="DejaVu Sans"/>
              </a:rPr>
              <a:t>$num1 != $num2 ];</a:t>
            </a:r>
            <a:r>
              <a:rPr b="0" lang="en-US" sz="2800" spc="-1" strike="noStrike">
                <a:solidFill>
                  <a:srgbClr val="ce181e"/>
                </a:solidFill>
                <a:latin typeface="Arial"/>
                <a:ea typeface="DejaVu Sans"/>
              </a:rPr>
              <a:t> then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800" spc="-1" strike="noStrike">
                <a:solidFill>
                  <a:srgbClr val="ce181e"/>
                </a:solidFill>
                <a:latin typeface="Arial"/>
                <a:ea typeface="DejaVu Sans"/>
              </a:rPr>
              <a:t>    </a:t>
            </a:r>
            <a:r>
              <a:rPr b="0" lang="en-US" sz="2800" spc="-1" strike="noStrike">
                <a:solidFill>
                  <a:srgbClr val="ce181e"/>
                </a:solidFill>
                <a:latin typeface="Arial"/>
                <a:ea typeface="DejaVu Sans"/>
              </a:rPr>
              <a:t>echo </a:t>
            </a:r>
            <a:r>
              <a:rPr b="0" lang="en-US" sz="2800" spc="-1" strike="noStrike">
                <a:solidFill>
                  <a:srgbClr val="a3238e"/>
                </a:solidFill>
                <a:latin typeface="Arial"/>
                <a:ea typeface="DejaVu Sans"/>
              </a:rPr>
              <a:t>"Not equal"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800" spc="-1" strike="noStrike">
                <a:solidFill>
                  <a:srgbClr val="ce181e"/>
                </a:solidFill>
                <a:latin typeface="Arial"/>
                <a:ea typeface="DejaVu Sans"/>
              </a:rPr>
              <a:t>else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800" spc="-1" strike="noStrike">
                <a:solidFill>
                  <a:srgbClr val="ce181e"/>
                </a:solidFill>
                <a:latin typeface="Arial"/>
                <a:ea typeface="DejaVu Sans"/>
              </a:rPr>
              <a:t>    </a:t>
            </a:r>
            <a:r>
              <a:rPr b="0" lang="en-US" sz="2800" spc="-1" strike="noStrike">
                <a:solidFill>
                  <a:srgbClr val="ce181e"/>
                </a:solidFill>
                <a:latin typeface="Arial"/>
                <a:ea typeface="DejaVu Sans"/>
              </a:rPr>
              <a:t>echo </a:t>
            </a:r>
            <a:r>
              <a:rPr b="0" lang="en-US" sz="2800" spc="-1" strike="noStrike">
                <a:solidFill>
                  <a:srgbClr val="a3238e"/>
                </a:solidFill>
                <a:latin typeface="Arial"/>
                <a:ea typeface="DejaVu Sans"/>
              </a:rPr>
              <a:t>"Are equal"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800" spc="-1" strike="noStrike">
                <a:solidFill>
                  <a:srgbClr val="ce181e"/>
                </a:solidFill>
                <a:latin typeface="Arial"/>
                <a:ea typeface="DejaVu Sans"/>
              </a:rPr>
              <a:t>fi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99"/>
          <p:cNvSpPr/>
          <p:nvPr/>
        </p:nvSpPr>
        <p:spPr>
          <a:xfrm>
            <a:off x="-21240" y="-60840"/>
            <a:ext cx="10085760" cy="689400"/>
          </a:xfrm>
          <a:prstGeom prst="rect">
            <a:avLst/>
          </a:prstGeom>
          <a:solidFill>
            <a:srgbClr val="808080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CustomShape 100"/>
          <p:cNvSpPr/>
          <p:nvPr/>
        </p:nvSpPr>
        <p:spPr>
          <a:xfrm>
            <a:off x="-66240" y="0"/>
            <a:ext cx="10684080" cy="177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CustomShape 101"/>
          <p:cNvSpPr/>
          <p:nvPr/>
        </p:nvSpPr>
        <p:spPr>
          <a:xfrm>
            <a:off x="182880" y="360"/>
            <a:ext cx="9955800" cy="109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ffffff"/>
                </a:solidFill>
                <a:latin typeface="Arial"/>
                <a:ea typeface="DejaVu Sans"/>
              </a:rPr>
              <a:t>Quiz 9 answers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01" name="CustomShape 102"/>
          <p:cNvSpPr/>
          <p:nvPr/>
        </p:nvSpPr>
        <p:spPr>
          <a:xfrm>
            <a:off x="182880" y="606960"/>
            <a:ext cx="9773640" cy="465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02" name="CustomShape 103"/>
          <p:cNvSpPr/>
          <p:nvPr/>
        </p:nvSpPr>
        <p:spPr>
          <a:xfrm>
            <a:off x="277560" y="756720"/>
            <a:ext cx="9094320" cy="418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03" name=""/>
          <p:cNvSpPr/>
          <p:nvPr/>
        </p:nvSpPr>
        <p:spPr>
          <a:xfrm>
            <a:off x="277560" y="648720"/>
            <a:ext cx="9094320" cy="620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Write a one-liner that counts the number of times Steven is left of Jose?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more file.csv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Steven,Jose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Steven,Jose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Steven,Jose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c9211e"/>
                </a:solidFill>
                <a:latin typeface="Arial"/>
                <a:ea typeface="DejaVu Sans"/>
              </a:rPr>
              <a:t>awk -F ',' 'BEGIN { count=0 } $1 == "Steven" &amp;&amp; $2 == "Jose" { count++ } END { print count }' file.csv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104" name=""/>
          <p:cNvSpPr txBox="1"/>
          <p:nvPr/>
        </p:nvSpPr>
        <p:spPr>
          <a:xfrm>
            <a:off x="6349680" y="3200400"/>
            <a:ext cx="2565720" cy="770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2400" spc="-1" strike="noStrike">
                <a:solidFill>
                  <a:srgbClr val="c9211e"/>
                </a:solidFill>
                <a:latin typeface="Arial"/>
                <a:ea typeface="DejaVu Sans"/>
              </a:rPr>
              <a:t>How would we do this in AWK?</a:t>
            </a:r>
            <a:endParaRPr b="0" lang="en-US" sz="2400" spc="-1" strike="noStrike">
              <a:solidFill>
                <a:srgbClr val="c9211e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CustomShape 1"/>
          <p:cNvSpPr/>
          <p:nvPr/>
        </p:nvSpPr>
        <p:spPr>
          <a:xfrm>
            <a:off x="-21240" y="-60840"/>
            <a:ext cx="10085400" cy="689040"/>
          </a:xfrm>
          <a:prstGeom prst="rect">
            <a:avLst/>
          </a:prstGeom>
          <a:solidFill>
            <a:srgbClr val="808080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54" name="CustomShape 2"/>
          <p:cNvSpPr/>
          <p:nvPr/>
        </p:nvSpPr>
        <p:spPr>
          <a:xfrm>
            <a:off x="-66240" y="0"/>
            <a:ext cx="10683720" cy="177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5" name="CustomShape 3"/>
          <p:cNvSpPr/>
          <p:nvPr/>
        </p:nvSpPr>
        <p:spPr>
          <a:xfrm>
            <a:off x="182880" y="360"/>
            <a:ext cx="9955440" cy="109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ffffff"/>
                </a:solidFill>
                <a:latin typeface="Arial"/>
                <a:ea typeface="DejaVu Sans"/>
              </a:rPr>
              <a:t>Write a bash script (conditionals, third) 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56" name="CustomShape 4"/>
          <p:cNvSpPr/>
          <p:nvPr/>
        </p:nvSpPr>
        <p:spPr>
          <a:xfrm>
            <a:off x="397080" y="1389600"/>
            <a:ext cx="9103680" cy="212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6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4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en-US" sz="4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4800" spc="-1" strike="noStrike">
              <a:latin typeface="Arial"/>
            </a:endParaRPr>
          </a:p>
        </p:txBody>
      </p:sp>
      <p:sp>
        <p:nvSpPr>
          <p:cNvPr id="357" name="CustomShape 5"/>
          <p:cNvSpPr/>
          <p:nvPr/>
        </p:nvSpPr>
        <p:spPr>
          <a:xfrm>
            <a:off x="507960" y="1277640"/>
            <a:ext cx="8725680" cy="246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600" spc="-1" strike="noStrike">
                <a:solidFill>
                  <a:srgbClr val="ffffff"/>
                </a:solidFill>
                <a:latin typeface="Arial"/>
                <a:ea typeface="DejaVu Sans"/>
              </a:rPr>
              <a:t>Write a bash script conditional where if two numbers match, the script states numbers match or if it doesn’t say they don’t?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358" name="CustomShape 6"/>
          <p:cNvSpPr/>
          <p:nvPr/>
        </p:nvSpPr>
        <p:spPr>
          <a:xfrm>
            <a:off x="40320" y="700920"/>
            <a:ext cx="9193320" cy="405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21409a"/>
                </a:solidFill>
                <a:latin typeface="Arial"/>
                <a:ea typeface="DejaVu Sans"/>
              </a:rPr>
              <a:t>#!/bin/bash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bd7cb5"/>
                </a:solidFill>
                <a:latin typeface="Arial"/>
                <a:ea typeface="DejaVu Sans"/>
              </a:rPr>
              <a:t>num1=$1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bd7cb5"/>
                </a:solidFill>
                <a:latin typeface="Arial"/>
                <a:ea typeface="DejaVu Sans"/>
              </a:rPr>
              <a:t>num2=$2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800" spc="-1" strike="noStrike">
                <a:solidFill>
                  <a:srgbClr val="ce181e"/>
                </a:solidFill>
                <a:latin typeface="Arial"/>
                <a:ea typeface="DejaVu Sans"/>
              </a:rPr>
              <a:t>if [ </a:t>
            </a:r>
            <a:r>
              <a:rPr b="0" lang="en-US" sz="2800" spc="-1" strike="noStrike">
                <a:solidFill>
                  <a:srgbClr val="aa55a1"/>
                </a:solidFill>
                <a:latin typeface="Arial"/>
                <a:ea typeface="DejaVu Sans"/>
              </a:rPr>
              <a:t>$num1 -le $num2 ];</a:t>
            </a:r>
            <a:r>
              <a:rPr b="0" lang="en-US" sz="2800" spc="-1" strike="noStrike">
                <a:solidFill>
                  <a:srgbClr val="ce181e"/>
                </a:solidFill>
                <a:latin typeface="Arial"/>
                <a:ea typeface="DejaVu Sans"/>
              </a:rPr>
              <a:t> then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800" spc="-1" strike="noStrike">
                <a:solidFill>
                  <a:srgbClr val="ce181e"/>
                </a:solidFill>
                <a:latin typeface="Arial"/>
                <a:ea typeface="DejaVu Sans"/>
              </a:rPr>
              <a:t>    </a:t>
            </a:r>
            <a:r>
              <a:rPr b="0" lang="en-US" sz="2800" spc="-1" strike="noStrike">
                <a:solidFill>
                  <a:srgbClr val="ce181e"/>
                </a:solidFill>
                <a:latin typeface="Arial"/>
                <a:ea typeface="DejaVu Sans"/>
              </a:rPr>
              <a:t>echo </a:t>
            </a:r>
            <a:r>
              <a:rPr b="0" lang="en-US" sz="2800" spc="-1" strike="noStrike">
                <a:solidFill>
                  <a:srgbClr val="a3238e"/>
                </a:solidFill>
                <a:latin typeface="Arial"/>
                <a:ea typeface="DejaVu Sans"/>
              </a:rPr>
              <a:t>"Less than or equal"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800" spc="-1" strike="noStrike">
                <a:solidFill>
                  <a:srgbClr val="ce181e"/>
                </a:solidFill>
                <a:latin typeface="Arial"/>
                <a:ea typeface="DejaVu Sans"/>
              </a:rPr>
              <a:t>else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800" spc="-1" strike="noStrike">
                <a:solidFill>
                  <a:srgbClr val="ce181e"/>
                </a:solidFill>
                <a:latin typeface="Arial"/>
                <a:ea typeface="DejaVu Sans"/>
              </a:rPr>
              <a:t>    </a:t>
            </a:r>
            <a:r>
              <a:rPr b="0" lang="en-US" sz="2800" spc="-1" strike="noStrike">
                <a:solidFill>
                  <a:srgbClr val="ce181e"/>
                </a:solidFill>
                <a:latin typeface="Arial"/>
                <a:ea typeface="DejaVu Sans"/>
              </a:rPr>
              <a:t>echo </a:t>
            </a:r>
            <a:r>
              <a:rPr b="0" lang="en-US" sz="2800" spc="-1" strike="noStrike">
                <a:solidFill>
                  <a:srgbClr val="a3238e"/>
                </a:solidFill>
                <a:latin typeface="Arial"/>
                <a:ea typeface="DejaVu Sans"/>
              </a:rPr>
              <a:t>"Not Less than or equal"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800" spc="-1" strike="noStrike">
                <a:solidFill>
                  <a:srgbClr val="ce181e"/>
                </a:solidFill>
                <a:latin typeface="Arial"/>
                <a:ea typeface="DejaVu Sans"/>
              </a:rPr>
              <a:t>fi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CustomShape 1"/>
          <p:cNvSpPr/>
          <p:nvPr/>
        </p:nvSpPr>
        <p:spPr>
          <a:xfrm>
            <a:off x="-21240" y="-60840"/>
            <a:ext cx="10085400" cy="689040"/>
          </a:xfrm>
          <a:prstGeom prst="rect">
            <a:avLst/>
          </a:prstGeom>
          <a:solidFill>
            <a:srgbClr val="808080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60" name="CustomShape 2"/>
          <p:cNvSpPr/>
          <p:nvPr/>
        </p:nvSpPr>
        <p:spPr>
          <a:xfrm>
            <a:off x="-66240" y="0"/>
            <a:ext cx="10683720" cy="177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1" name="CustomShape 3"/>
          <p:cNvSpPr/>
          <p:nvPr/>
        </p:nvSpPr>
        <p:spPr>
          <a:xfrm>
            <a:off x="182880" y="360"/>
            <a:ext cx="9955440" cy="109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ffffff"/>
                </a:solidFill>
                <a:latin typeface="Arial"/>
                <a:ea typeface="DejaVu Sans"/>
              </a:rPr>
              <a:t>Write a bash script (conditionals, third) 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62" name="CustomShape 4"/>
          <p:cNvSpPr/>
          <p:nvPr/>
        </p:nvSpPr>
        <p:spPr>
          <a:xfrm>
            <a:off x="397080" y="1389600"/>
            <a:ext cx="9103680" cy="212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6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4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en-US" sz="4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4800" spc="-1" strike="noStrike">
              <a:latin typeface="Arial"/>
            </a:endParaRPr>
          </a:p>
        </p:txBody>
      </p:sp>
      <p:sp>
        <p:nvSpPr>
          <p:cNvPr id="363" name="CustomShape 5"/>
          <p:cNvSpPr/>
          <p:nvPr/>
        </p:nvSpPr>
        <p:spPr>
          <a:xfrm>
            <a:off x="507960" y="1277640"/>
            <a:ext cx="8725680" cy="246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600" spc="-1" strike="noStrike">
                <a:solidFill>
                  <a:srgbClr val="ffffff"/>
                </a:solidFill>
                <a:latin typeface="Arial"/>
                <a:ea typeface="DejaVu Sans"/>
              </a:rPr>
              <a:t>Write a bash script conditional where if two numbers match, the script states numbers match or if it doesn’t say they don’t?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364" name="CustomShape 6"/>
          <p:cNvSpPr/>
          <p:nvPr/>
        </p:nvSpPr>
        <p:spPr>
          <a:xfrm>
            <a:off x="40320" y="700920"/>
            <a:ext cx="9193320" cy="405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21409a"/>
                </a:solidFill>
                <a:latin typeface="Arial"/>
                <a:ea typeface="DejaVu Sans"/>
              </a:rPr>
              <a:t>#!/bin/bash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bd7cb5"/>
                </a:solidFill>
                <a:latin typeface="Arial"/>
                <a:ea typeface="DejaVu Sans"/>
              </a:rPr>
              <a:t>num1=$1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bd7cb5"/>
                </a:solidFill>
                <a:latin typeface="Arial"/>
                <a:ea typeface="DejaVu Sans"/>
              </a:rPr>
              <a:t>num2=$2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800" spc="-1" strike="noStrike">
                <a:solidFill>
                  <a:srgbClr val="ce181e"/>
                </a:solidFill>
                <a:latin typeface="Arial"/>
                <a:ea typeface="DejaVu Sans"/>
              </a:rPr>
              <a:t>if [ </a:t>
            </a:r>
            <a:r>
              <a:rPr b="0" lang="en-US" sz="2800" spc="-1" strike="noStrike">
                <a:solidFill>
                  <a:srgbClr val="aa55a1"/>
                </a:solidFill>
                <a:latin typeface="Arial"/>
                <a:ea typeface="DejaVu Sans"/>
              </a:rPr>
              <a:t>$num1 -ge $num2 ];</a:t>
            </a:r>
            <a:r>
              <a:rPr b="0" lang="en-US" sz="2800" spc="-1" strike="noStrike">
                <a:solidFill>
                  <a:srgbClr val="ce181e"/>
                </a:solidFill>
                <a:latin typeface="Arial"/>
                <a:ea typeface="DejaVu Sans"/>
              </a:rPr>
              <a:t> then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800" spc="-1" strike="noStrike">
                <a:solidFill>
                  <a:srgbClr val="ce181e"/>
                </a:solidFill>
                <a:latin typeface="Arial"/>
                <a:ea typeface="DejaVu Sans"/>
              </a:rPr>
              <a:t>    </a:t>
            </a:r>
            <a:r>
              <a:rPr b="0" lang="en-US" sz="2800" spc="-1" strike="noStrike">
                <a:solidFill>
                  <a:srgbClr val="ce181e"/>
                </a:solidFill>
                <a:latin typeface="Arial"/>
                <a:ea typeface="DejaVu Sans"/>
              </a:rPr>
              <a:t>echo </a:t>
            </a:r>
            <a:r>
              <a:rPr b="0" lang="en-US" sz="2800" spc="-1" strike="noStrike">
                <a:solidFill>
                  <a:srgbClr val="a3238e"/>
                </a:solidFill>
                <a:latin typeface="Arial"/>
                <a:ea typeface="DejaVu Sans"/>
              </a:rPr>
              <a:t>"greater than or equal"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800" spc="-1" strike="noStrike">
                <a:solidFill>
                  <a:srgbClr val="ce181e"/>
                </a:solidFill>
                <a:latin typeface="Arial"/>
                <a:ea typeface="DejaVu Sans"/>
              </a:rPr>
              <a:t>else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800" spc="-1" strike="noStrike">
                <a:solidFill>
                  <a:srgbClr val="ce181e"/>
                </a:solidFill>
                <a:latin typeface="Arial"/>
                <a:ea typeface="DejaVu Sans"/>
              </a:rPr>
              <a:t>    </a:t>
            </a:r>
            <a:r>
              <a:rPr b="0" lang="en-US" sz="2800" spc="-1" strike="noStrike">
                <a:solidFill>
                  <a:srgbClr val="ce181e"/>
                </a:solidFill>
                <a:latin typeface="Arial"/>
                <a:ea typeface="DejaVu Sans"/>
              </a:rPr>
              <a:t>echo </a:t>
            </a:r>
            <a:r>
              <a:rPr b="0" lang="en-US" sz="2800" spc="-1" strike="noStrike">
                <a:solidFill>
                  <a:srgbClr val="a3238e"/>
                </a:solidFill>
                <a:latin typeface="Arial"/>
                <a:ea typeface="DejaVu Sans"/>
              </a:rPr>
              <a:t>"Not greater than or equal"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800" spc="-1" strike="noStrike">
                <a:solidFill>
                  <a:srgbClr val="ce181e"/>
                </a:solidFill>
                <a:latin typeface="Arial"/>
                <a:ea typeface="DejaVu Sans"/>
              </a:rPr>
              <a:t>fi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CustomShape 1"/>
          <p:cNvSpPr/>
          <p:nvPr/>
        </p:nvSpPr>
        <p:spPr>
          <a:xfrm>
            <a:off x="-21240" y="-60840"/>
            <a:ext cx="10085400" cy="689040"/>
          </a:xfrm>
          <a:prstGeom prst="rect">
            <a:avLst/>
          </a:prstGeom>
          <a:solidFill>
            <a:srgbClr val="808080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66" name="CustomShape 2"/>
          <p:cNvSpPr/>
          <p:nvPr/>
        </p:nvSpPr>
        <p:spPr>
          <a:xfrm>
            <a:off x="-66240" y="0"/>
            <a:ext cx="10683720" cy="177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7" name="CustomShape 3"/>
          <p:cNvSpPr/>
          <p:nvPr/>
        </p:nvSpPr>
        <p:spPr>
          <a:xfrm>
            <a:off x="182880" y="360"/>
            <a:ext cx="9955440" cy="109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ffffff"/>
                </a:solidFill>
                <a:latin typeface="Arial"/>
                <a:ea typeface="DejaVu Sans"/>
              </a:rPr>
              <a:t>Conditional script 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368" name="" descr=""/>
          <p:cNvPicPr/>
          <p:nvPr/>
        </p:nvPicPr>
        <p:blipFill>
          <a:blip r:embed="rId1"/>
          <a:stretch/>
        </p:blipFill>
        <p:spPr>
          <a:xfrm>
            <a:off x="360" y="639360"/>
            <a:ext cx="10089360" cy="5038200"/>
          </a:xfrm>
          <a:prstGeom prst="rect">
            <a:avLst/>
          </a:prstGeom>
          <a:ln w="0">
            <a:noFill/>
          </a:ln>
        </p:spPr>
      </p:pic>
      <p:sp>
        <p:nvSpPr>
          <p:cNvPr id="369" name="CustomShape 4"/>
          <p:cNvSpPr/>
          <p:nvPr/>
        </p:nvSpPr>
        <p:spPr>
          <a:xfrm>
            <a:off x="397080" y="1389600"/>
            <a:ext cx="9103680" cy="212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600" spc="-1" strike="noStrike">
                <a:solidFill>
                  <a:srgbClr val="ffffff"/>
                </a:solidFill>
                <a:latin typeface="Arial"/>
                <a:ea typeface="DejaVu Sans"/>
              </a:rPr>
              <a:t>bash conditional.sh 20 15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6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4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en-US" sz="4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CustomShape 1"/>
          <p:cNvSpPr/>
          <p:nvPr/>
        </p:nvSpPr>
        <p:spPr>
          <a:xfrm>
            <a:off x="-21240" y="-60840"/>
            <a:ext cx="10085400" cy="689040"/>
          </a:xfrm>
          <a:prstGeom prst="rect">
            <a:avLst/>
          </a:prstGeom>
          <a:solidFill>
            <a:srgbClr val="808080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71" name="CustomShape 2"/>
          <p:cNvSpPr/>
          <p:nvPr/>
        </p:nvSpPr>
        <p:spPr>
          <a:xfrm>
            <a:off x="-66240" y="0"/>
            <a:ext cx="10683720" cy="177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2" name="CustomShape 3"/>
          <p:cNvSpPr/>
          <p:nvPr/>
        </p:nvSpPr>
        <p:spPr>
          <a:xfrm>
            <a:off x="182880" y="360"/>
            <a:ext cx="9955440" cy="109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ffffff"/>
                </a:solidFill>
                <a:latin typeface="Arial"/>
                <a:ea typeface="DejaVu Sans"/>
              </a:rPr>
              <a:t>Conditional script 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373" name="" descr=""/>
          <p:cNvPicPr/>
          <p:nvPr/>
        </p:nvPicPr>
        <p:blipFill>
          <a:blip r:embed="rId1"/>
          <a:stretch/>
        </p:blipFill>
        <p:spPr>
          <a:xfrm>
            <a:off x="360" y="639360"/>
            <a:ext cx="10089360" cy="5038200"/>
          </a:xfrm>
          <a:prstGeom prst="rect">
            <a:avLst/>
          </a:prstGeom>
          <a:ln w="0">
            <a:noFill/>
          </a:ln>
        </p:spPr>
      </p:pic>
      <p:sp>
        <p:nvSpPr>
          <p:cNvPr id="374" name="CustomShape 4"/>
          <p:cNvSpPr/>
          <p:nvPr/>
        </p:nvSpPr>
        <p:spPr>
          <a:xfrm>
            <a:off x="397080" y="1389600"/>
            <a:ext cx="9103680" cy="212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600" spc="-1" strike="noStrike">
                <a:solidFill>
                  <a:srgbClr val="ffffff"/>
                </a:solidFill>
                <a:latin typeface="Arial"/>
                <a:ea typeface="DejaVu Sans"/>
              </a:rPr>
              <a:t>bash conditional.sh 20 15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600" spc="-1" strike="noStrike">
                <a:solidFill>
                  <a:srgbClr val="ffffff"/>
                </a:solidFill>
                <a:latin typeface="Arial"/>
                <a:ea typeface="DejaVu Sans"/>
              </a:rPr>
              <a:t>Output: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600" spc="-1" strike="noStrike">
                <a:solidFill>
                  <a:srgbClr val="ffffff"/>
                </a:solidFill>
                <a:latin typeface="Arial"/>
                <a:ea typeface="DejaVu Sans"/>
              </a:rPr>
              <a:t>Not equal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600" spc="-1" strike="noStrike">
                <a:solidFill>
                  <a:srgbClr val="ffffff"/>
                </a:solidFill>
                <a:latin typeface="Arial"/>
                <a:ea typeface="DejaVu Sans"/>
              </a:rPr>
              <a:t>Not equal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600" spc="-1" strike="noStrike">
                <a:solidFill>
                  <a:srgbClr val="ffffff"/>
                </a:solidFill>
                <a:latin typeface="Arial"/>
                <a:ea typeface="DejaVu Sans"/>
              </a:rPr>
              <a:t>Not Less than or equal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600" spc="-1" strike="noStrike">
                <a:solidFill>
                  <a:srgbClr val="ffffff"/>
                </a:solidFill>
                <a:latin typeface="Arial"/>
                <a:ea typeface="DejaVu Sans"/>
              </a:rPr>
              <a:t>Greater than or equal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6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4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en-US" sz="4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CustomShape 1"/>
          <p:cNvSpPr/>
          <p:nvPr/>
        </p:nvSpPr>
        <p:spPr>
          <a:xfrm>
            <a:off x="-21240" y="-60840"/>
            <a:ext cx="10085400" cy="689040"/>
          </a:xfrm>
          <a:prstGeom prst="rect">
            <a:avLst/>
          </a:prstGeom>
          <a:solidFill>
            <a:srgbClr val="808080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76" name="CustomShape 2"/>
          <p:cNvSpPr/>
          <p:nvPr/>
        </p:nvSpPr>
        <p:spPr>
          <a:xfrm>
            <a:off x="-66240" y="0"/>
            <a:ext cx="10683720" cy="177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7" name="CustomShape 3"/>
          <p:cNvSpPr/>
          <p:nvPr/>
        </p:nvSpPr>
        <p:spPr>
          <a:xfrm>
            <a:off x="182880" y="360"/>
            <a:ext cx="9955440" cy="109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ffffff"/>
                </a:solidFill>
                <a:latin typeface="Arial"/>
                <a:ea typeface="DejaVu Sans"/>
              </a:rPr>
              <a:t>Conditional script 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378" name="" descr=""/>
          <p:cNvPicPr/>
          <p:nvPr/>
        </p:nvPicPr>
        <p:blipFill>
          <a:blip r:embed="rId1"/>
          <a:stretch/>
        </p:blipFill>
        <p:spPr>
          <a:xfrm>
            <a:off x="360" y="639360"/>
            <a:ext cx="10089360" cy="5038200"/>
          </a:xfrm>
          <a:prstGeom prst="rect">
            <a:avLst/>
          </a:prstGeom>
          <a:ln w="0">
            <a:noFill/>
          </a:ln>
        </p:spPr>
      </p:pic>
      <p:sp>
        <p:nvSpPr>
          <p:cNvPr id="379" name="CustomShape 4"/>
          <p:cNvSpPr/>
          <p:nvPr/>
        </p:nvSpPr>
        <p:spPr>
          <a:xfrm>
            <a:off x="397080" y="1389600"/>
            <a:ext cx="9103680" cy="212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600" spc="-1" strike="noStrike">
                <a:solidFill>
                  <a:srgbClr val="ffffff"/>
                </a:solidFill>
                <a:latin typeface="Arial"/>
                <a:ea typeface="DejaVu Sans"/>
              </a:rPr>
              <a:t>bash conditional.sh 15 15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600" spc="-1" strike="noStrike">
                <a:solidFill>
                  <a:srgbClr val="ffffff"/>
                </a:solidFill>
                <a:latin typeface="Arial"/>
                <a:ea typeface="DejaVu Sans"/>
              </a:rPr>
              <a:t>Output: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6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4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en-US" sz="4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CustomShape 1"/>
          <p:cNvSpPr/>
          <p:nvPr/>
        </p:nvSpPr>
        <p:spPr>
          <a:xfrm>
            <a:off x="-21240" y="-60840"/>
            <a:ext cx="10085400" cy="689040"/>
          </a:xfrm>
          <a:prstGeom prst="rect">
            <a:avLst/>
          </a:prstGeom>
          <a:solidFill>
            <a:srgbClr val="808080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81" name="CustomShape 2"/>
          <p:cNvSpPr/>
          <p:nvPr/>
        </p:nvSpPr>
        <p:spPr>
          <a:xfrm>
            <a:off x="-66240" y="0"/>
            <a:ext cx="10683720" cy="177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2" name="CustomShape 3"/>
          <p:cNvSpPr/>
          <p:nvPr/>
        </p:nvSpPr>
        <p:spPr>
          <a:xfrm>
            <a:off x="182880" y="360"/>
            <a:ext cx="9955440" cy="109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ffffff"/>
                </a:solidFill>
                <a:latin typeface="Arial"/>
                <a:ea typeface="DejaVu Sans"/>
              </a:rPr>
              <a:t>Conditional script 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383" name="" descr=""/>
          <p:cNvPicPr/>
          <p:nvPr/>
        </p:nvPicPr>
        <p:blipFill>
          <a:blip r:embed="rId1"/>
          <a:stretch/>
        </p:blipFill>
        <p:spPr>
          <a:xfrm>
            <a:off x="360" y="639360"/>
            <a:ext cx="10089360" cy="5038200"/>
          </a:xfrm>
          <a:prstGeom prst="rect">
            <a:avLst/>
          </a:prstGeom>
          <a:ln w="0">
            <a:noFill/>
          </a:ln>
        </p:spPr>
      </p:pic>
      <p:sp>
        <p:nvSpPr>
          <p:cNvPr id="384" name="CustomShape 4"/>
          <p:cNvSpPr/>
          <p:nvPr/>
        </p:nvSpPr>
        <p:spPr>
          <a:xfrm>
            <a:off x="397080" y="1389600"/>
            <a:ext cx="9103680" cy="212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600" spc="-1" strike="noStrike">
                <a:solidFill>
                  <a:srgbClr val="ffffff"/>
                </a:solidFill>
                <a:latin typeface="Arial"/>
                <a:ea typeface="DejaVu Sans"/>
              </a:rPr>
              <a:t>bash conditional.sh 15 15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600" spc="-1" strike="noStrike">
                <a:solidFill>
                  <a:srgbClr val="ffffff"/>
                </a:solidFill>
                <a:latin typeface="Arial"/>
                <a:ea typeface="DejaVu Sans"/>
              </a:rPr>
              <a:t>Output: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600" spc="-1" strike="noStrike">
                <a:solidFill>
                  <a:srgbClr val="ffffff"/>
                </a:solidFill>
                <a:latin typeface="Arial"/>
                <a:ea typeface="DejaVu Sans"/>
              </a:rPr>
              <a:t>Are equal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600" spc="-1" strike="noStrike">
                <a:solidFill>
                  <a:srgbClr val="ffffff"/>
                </a:solidFill>
                <a:latin typeface="Arial"/>
                <a:ea typeface="DejaVu Sans"/>
              </a:rPr>
              <a:t>Are equal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600" spc="-1" strike="noStrike">
                <a:solidFill>
                  <a:srgbClr val="ffffff"/>
                </a:solidFill>
                <a:latin typeface="Arial"/>
                <a:ea typeface="DejaVu Sans"/>
              </a:rPr>
              <a:t>Less than or equal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600" spc="-1" strike="noStrike">
                <a:solidFill>
                  <a:srgbClr val="ffffff"/>
                </a:solidFill>
                <a:latin typeface="Arial"/>
                <a:ea typeface="DejaVu Sans"/>
              </a:rPr>
              <a:t>Greater than or equal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6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4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en-US" sz="4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CustomShape 1"/>
          <p:cNvSpPr/>
          <p:nvPr/>
        </p:nvSpPr>
        <p:spPr>
          <a:xfrm>
            <a:off x="-21240" y="-60840"/>
            <a:ext cx="10085400" cy="689040"/>
          </a:xfrm>
          <a:prstGeom prst="rect">
            <a:avLst/>
          </a:prstGeom>
          <a:solidFill>
            <a:srgbClr val="808080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86" name="CustomShape 2"/>
          <p:cNvSpPr/>
          <p:nvPr/>
        </p:nvSpPr>
        <p:spPr>
          <a:xfrm>
            <a:off x="-66240" y="0"/>
            <a:ext cx="10683720" cy="177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7" name="CustomShape 3"/>
          <p:cNvSpPr/>
          <p:nvPr/>
        </p:nvSpPr>
        <p:spPr>
          <a:xfrm>
            <a:off x="182880" y="360"/>
            <a:ext cx="9955440" cy="109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ffffff"/>
                </a:solidFill>
                <a:latin typeface="Arial"/>
                <a:ea typeface="DejaVu Sans"/>
              </a:rPr>
              <a:t>Read command 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388" name="" descr=""/>
          <p:cNvPicPr/>
          <p:nvPr/>
        </p:nvPicPr>
        <p:blipFill>
          <a:blip r:embed="rId1"/>
          <a:stretch/>
        </p:blipFill>
        <p:spPr>
          <a:xfrm>
            <a:off x="360" y="639360"/>
            <a:ext cx="10089360" cy="5038200"/>
          </a:xfrm>
          <a:prstGeom prst="rect">
            <a:avLst/>
          </a:prstGeom>
          <a:ln w="0">
            <a:noFill/>
          </a:ln>
        </p:spPr>
      </p:pic>
      <p:sp>
        <p:nvSpPr>
          <p:cNvPr id="389" name="CustomShape 4"/>
          <p:cNvSpPr/>
          <p:nvPr/>
        </p:nvSpPr>
        <p:spPr>
          <a:xfrm>
            <a:off x="397080" y="1389600"/>
            <a:ext cx="9103680" cy="212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600" spc="-1" strike="noStrike">
                <a:solidFill>
                  <a:srgbClr val="ffffff"/>
                </a:solidFill>
                <a:latin typeface="Arial"/>
                <a:ea typeface="DejaVu Sans"/>
              </a:rPr>
              <a:t>bash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600" spc="-1" strike="noStrike">
                <a:solidFill>
                  <a:srgbClr val="ffffff"/>
                </a:solidFill>
                <a:latin typeface="Arial"/>
                <a:ea typeface="DejaVu Sans"/>
              </a:rPr>
              <a:t>read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600" spc="-1" strike="noStrike">
                <a:solidFill>
                  <a:srgbClr val="ffffff"/>
                </a:solidFill>
                <a:latin typeface="Arial"/>
                <a:ea typeface="DejaVu Sans"/>
              </a:rPr>
              <a:t>type Hello World! [enter]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6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4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en-US" sz="4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CustomShape 1"/>
          <p:cNvSpPr/>
          <p:nvPr/>
        </p:nvSpPr>
        <p:spPr>
          <a:xfrm>
            <a:off x="-21240" y="-60840"/>
            <a:ext cx="10085400" cy="689040"/>
          </a:xfrm>
          <a:prstGeom prst="rect">
            <a:avLst/>
          </a:prstGeom>
          <a:solidFill>
            <a:srgbClr val="808080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91" name="CustomShape 2"/>
          <p:cNvSpPr/>
          <p:nvPr/>
        </p:nvSpPr>
        <p:spPr>
          <a:xfrm>
            <a:off x="-66240" y="0"/>
            <a:ext cx="10683720" cy="177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2" name="CustomShape 3"/>
          <p:cNvSpPr/>
          <p:nvPr/>
        </p:nvSpPr>
        <p:spPr>
          <a:xfrm>
            <a:off x="182880" y="360"/>
            <a:ext cx="9955440" cy="109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ffffff"/>
                </a:solidFill>
                <a:latin typeface="Arial"/>
                <a:ea typeface="DejaVu Sans"/>
              </a:rPr>
              <a:t>Read command 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393" name="" descr=""/>
          <p:cNvPicPr/>
          <p:nvPr/>
        </p:nvPicPr>
        <p:blipFill>
          <a:blip r:embed="rId1"/>
          <a:stretch/>
        </p:blipFill>
        <p:spPr>
          <a:xfrm>
            <a:off x="360" y="639360"/>
            <a:ext cx="10089360" cy="5038200"/>
          </a:xfrm>
          <a:prstGeom prst="rect">
            <a:avLst/>
          </a:prstGeom>
          <a:ln w="0">
            <a:noFill/>
          </a:ln>
        </p:spPr>
      </p:pic>
      <p:sp>
        <p:nvSpPr>
          <p:cNvPr id="394" name="CustomShape 4"/>
          <p:cNvSpPr/>
          <p:nvPr/>
        </p:nvSpPr>
        <p:spPr>
          <a:xfrm>
            <a:off x="397080" y="1389600"/>
            <a:ext cx="9103680" cy="212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600" spc="-1" strike="noStrike">
                <a:solidFill>
                  <a:srgbClr val="ffffff"/>
                </a:solidFill>
                <a:latin typeface="Arial"/>
                <a:ea typeface="DejaVu Sans"/>
              </a:rPr>
              <a:t>bash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600" spc="-1" strike="noStrike">
                <a:solidFill>
                  <a:srgbClr val="ffffff"/>
                </a:solidFill>
                <a:latin typeface="Arial"/>
                <a:ea typeface="DejaVu Sans"/>
              </a:rPr>
              <a:t>read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600" spc="-1" strike="noStrike">
                <a:solidFill>
                  <a:srgbClr val="ffffff"/>
                </a:solidFill>
                <a:latin typeface="Arial"/>
                <a:ea typeface="DejaVu Sans"/>
              </a:rPr>
              <a:t>type Hello World! [enter]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600" spc="-1" strike="noStrike">
                <a:solidFill>
                  <a:srgbClr val="ffffff"/>
                </a:solidFill>
                <a:latin typeface="Arial"/>
                <a:ea typeface="DejaVu Sans"/>
              </a:rPr>
              <a:t>echo $REPLY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6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4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en-US" sz="4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CustomShape 1"/>
          <p:cNvSpPr/>
          <p:nvPr/>
        </p:nvSpPr>
        <p:spPr>
          <a:xfrm>
            <a:off x="-21240" y="-60840"/>
            <a:ext cx="10085400" cy="689040"/>
          </a:xfrm>
          <a:prstGeom prst="rect">
            <a:avLst/>
          </a:prstGeom>
          <a:solidFill>
            <a:srgbClr val="808080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96" name="CustomShape 2"/>
          <p:cNvSpPr/>
          <p:nvPr/>
        </p:nvSpPr>
        <p:spPr>
          <a:xfrm>
            <a:off x="-66240" y="0"/>
            <a:ext cx="10683720" cy="177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7" name="CustomShape 3"/>
          <p:cNvSpPr/>
          <p:nvPr/>
        </p:nvSpPr>
        <p:spPr>
          <a:xfrm>
            <a:off x="182880" y="360"/>
            <a:ext cx="9955440" cy="109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ffffff"/>
                </a:solidFill>
                <a:latin typeface="Arial"/>
                <a:ea typeface="DejaVu Sans"/>
              </a:rPr>
              <a:t>Read command 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398" name="" descr=""/>
          <p:cNvPicPr/>
          <p:nvPr/>
        </p:nvPicPr>
        <p:blipFill>
          <a:blip r:embed="rId1"/>
          <a:stretch/>
        </p:blipFill>
        <p:spPr>
          <a:xfrm>
            <a:off x="360" y="639360"/>
            <a:ext cx="10089360" cy="5038200"/>
          </a:xfrm>
          <a:prstGeom prst="rect">
            <a:avLst/>
          </a:prstGeom>
          <a:ln w="0">
            <a:noFill/>
          </a:ln>
        </p:spPr>
      </p:pic>
      <p:sp>
        <p:nvSpPr>
          <p:cNvPr id="399" name="CustomShape 4"/>
          <p:cNvSpPr/>
          <p:nvPr/>
        </p:nvSpPr>
        <p:spPr>
          <a:xfrm>
            <a:off x="397080" y="1389600"/>
            <a:ext cx="9103680" cy="212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600" spc="-1" strike="noStrike">
                <a:solidFill>
                  <a:srgbClr val="ffffff"/>
                </a:solidFill>
                <a:latin typeface="Arial"/>
                <a:ea typeface="DejaVu Sans"/>
              </a:rPr>
              <a:t>bash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600" spc="-1" strike="noStrike">
                <a:solidFill>
                  <a:srgbClr val="ffffff"/>
                </a:solidFill>
                <a:latin typeface="Arial"/>
                <a:ea typeface="DejaVu Sans"/>
              </a:rPr>
              <a:t>read var1 var2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600" spc="-1" strike="noStrike">
                <a:solidFill>
                  <a:srgbClr val="ffffff"/>
                </a:solidFill>
                <a:latin typeface="Arial"/>
                <a:ea typeface="DejaVu Sans"/>
              </a:rPr>
              <a:t>type Hello World! [enter]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600" spc="-1" strike="noStrike">
                <a:solidFill>
                  <a:srgbClr val="ffffff"/>
                </a:solidFill>
                <a:latin typeface="Arial"/>
                <a:ea typeface="DejaVu Sans"/>
              </a:rPr>
              <a:t>echo $var1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600" spc="-1" strike="noStrike">
                <a:solidFill>
                  <a:srgbClr val="ffffff"/>
                </a:solidFill>
                <a:latin typeface="Arial"/>
                <a:ea typeface="DejaVu Sans"/>
              </a:rPr>
              <a:t>echo $var2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6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4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en-US" sz="4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CustomShape 1"/>
          <p:cNvSpPr/>
          <p:nvPr/>
        </p:nvSpPr>
        <p:spPr>
          <a:xfrm>
            <a:off x="-21240" y="-60840"/>
            <a:ext cx="10085400" cy="689040"/>
          </a:xfrm>
          <a:prstGeom prst="rect">
            <a:avLst/>
          </a:prstGeom>
          <a:solidFill>
            <a:srgbClr val="808080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01" name="CustomShape 2"/>
          <p:cNvSpPr/>
          <p:nvPr/>
        </p:nvSpPr>
        <p:spPr>
          <a:xfrm>
            <a:off x="-66240" y="0"/>
            <a:ext cx="10683720" cy="177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2" name="CustomShape 3"/>
          <p:cNvSpPr/>
          <p:nvPr/>
        </p:nvSpPr>
        <p:spPr>
          <a:xfrm>
            <a:off x="182880" y="360"/>
            <a:ext cx="9955440" cy="109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ffffff"/>
                </a:solidFill>
                <a:latin typeface="Arial"/>
                <a:ea typeface="DejaVu Sans"/>
              </a:rPr>
              <a:t>Read command 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03" name="CustomShape 4"/>
          <p:cNvSpPr/>
          <p:nvPr/>
        </p:nvSpPr>
        <p:spPr>
          <a:xfrm>
            <a:off x="397080" y="1389600"/>
            <a:ext cx="9103680" cy="212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6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4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en-US" sz="4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4800" spc="-1" strike="noStrike">
              <a:latin typeface="Arial"/>
            </a:endParaRPr>
          </a:p>
        </p:txBody>
      </p:sp>
      <p:sp>
        <p:nvSpPr>
          <p:cNvPr id="404" name="CustomShape 5"/>
          <p:cNvSpPr/>
          <p:nvPr/>
        </p:nvSpPr>
        <p:spPr>
          <a:xfrm>
            <a:off x="507960" y="1277640"/>
            <a:ext cx="8725680" cy="246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600" spc="-1" strike="noStrike">
                <a:solidFill>
                  <a:srgbClr val="ffffff"/>
                </a:solidFill>
                <a:latin typeface="Arial"/>
                <a:ea typeface="DejaVu Sans"/>
              </a:rPr>
              <a:t>Write a bash script conditional where if two numbers match, the script states numbers match or if it doesn’t say they don’t?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405" name="CustomShape 6"/>
          <p:cNvSpPr/>
          <p:nvPr/>
        </p:nvSpPr>
        <p:spPr>
          <a:xfrm>
            <a:off x="40320" y="690480"/>
            <a:ext cx="9193320" cy="488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600" spc="-1" strike="noStrike">
                <a:solidFill>
                  <a:srgbClr val="21409a"/>
                </a:solidFill>
                <a:latin typeface="Arial"/>
                <a:ea typeface="DejaVu Sans"/>
              </a:rPr>
              <a:t>#!/bin/bash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600" spc="-1" strike="noStrike">
                <a:solidFill>
                  <a:srgbClr val="ce181e"/>
                </a:solidFill>
                <a:latin typeface="Arial"/>
                <a:ea typeface="DejaVu Sans"/>
              </a:rPr>
              <a:t>echo</a:t>
            </a:r>
            <a:r>
              <a:rPr b="1" lang="en-US" sz="2600" spc="-1" strike="noStrike">
                <a:solidFill>
                  <a:srgbClr val="bd7cb5"/>
                </a:solidFill>
                <a:latin typeface="Arial"/>
                <a:ea typeface="DejaVu Sans"/>
              </a:rPr>
              <a:t> </a:t>
            </a:r>
            <a:r>
              <a:rPr b="1" lang="en-US" sz="2600" spc="-1" strike="noStrike">
                <a:solidFill>
                  <a:srgbClr val="a3238e"/>
                </a:solidFill>
                <a:latin typeface="Arial"/>
                <a:ea typeface="DejaVu Sans"/>
              </a:rPr>
              <a:t>"enter first number"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600" spc="-1" strike="noStrike">
                <a:solidFill>
                  <a:srgbClr val="ce181e"/>
                </a:solidFill>
                <a:latin typeface="Arial"/>
                <a:ea typeface="DejaVu Sans"/>
              </a:rPr>
              <a:t>read</a:t>
            </a:r>
            <a:r>
              <a:rPr b="1" lang="en-US" sz="2600" spc="-1" strike="noStrike">
                <a:solidFill>
                  <a:srgbClr val="a3238e"/>
                </a:solidFill>
                <a:latin typeface="Arial"/>
                <a:ea typeface="DejaVu Sans"/>
              </a:rPr>
              <a:t> 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num1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600" spc="-1" strike="noStrike">
                <a:solidFill>
                  <a:srgbClr val="ce181e"/>
                </a:solidFill>
                <a:latin typeface="Arial"/>
                <a:ea typeface="DejaVu Sans"/>
              </a:rPr>
              <a:t>echo</a:t>
            </a:r>
            <a:r>
              <a:rPr b="1" lang="en-US" sz="2600" spc="-1" strike="noStrike">
                <a:solidFill>
                  <a:srgbClr val="bd7cb5"/>
                </a:solidFill>
                <a:latin typeface="Arial"/>
                <a:ea typeface="DejaVu Sans"/>
              </a:rPr>
              <a:t> </a:t>
            </a:r>
            <a:r>
              <a:rPr b="1" lang="en-US" sz="2600" spc="-1" strike="noStrike">
                <a:solidFill>
                  <a:srgbClr val="a3238e"/>
                </a:solidFill>
                <a:latin typeface="Arial"/>
                <a:ea typeface="DejaVu Sans"/>
              </a:rPr>
              <a:t>"enter second number"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600" spc="-1" strike="noStrike">
                <a:solidFill>
                  <a:srgbClr val="ce181e"/>
                </a:solidFill>
                <a:latin typeface="Arial"/>
                <a:ea typeface="DejaVu Sans"/>
              </a:rPr>
              <a:t>read</a:t>
            </a:r>
            <a:r>
              <a:rPr b="1" lang="en-US" sz="2600" spc="-1" strike="noStrike">
                <a:solidFill>
                  <a:srgbClr val="a3238e"/>
                </a:solidFill>
                <a:latin typeface="Arial"/>
                <a:ea typeface="DejaVu Sans"/>
              </a:rPr>
              <a:t> 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num2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600" spc="-1" strike="noStrike">
                <a:solidFill>
                  <a:srgbClr val="ce181e"/>
                </a:solidFill>
                <a:latin typeface="Arial"/>
                <a:ea typeface="DejaVu Sans"/>
              </a:rPr>
              <a:t>if [ </a:t>
            </a:r>
            <a:r>
              <a:rPr b="0" lang="en-US" sz="2600" spc="-1" strike="noStrike">
                <a:solidFill>
                  <a:srgbClr val="aa55a1"/>
                </a:solidFill>
                <a:latin typeface="Arial"/>
                <a:ea typeface="DejaVu Sans"/>
              </a:rPr>
              <a:t>$num1 -ge $num2 ];</a:t>
            </a:r>
            <a:r>
              <a:rPr b="0" lang="en-US" sz="2600" spc="-1" strike="noStrike">
                <a:solidFill>
                  <a:srgbClr val="ce181e"/>
                </a:solidFill>
                <a:latin typeface="Arial"/>
                <a:ea typeface="DejaVu Sans"/>
              </a:rPr>
              <a:t> then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600" spc="-1" strike="noStrike">
                <a:solidFill>
                  <a:srgbClr val="ce181e"/>
                </a:solidFill>
                <a:latin typeface="Arial"/>
                <a:ea typeface="DejaVu Sans"/>
              </a:rPr>
              <a:t>    </a:t>
            </a:r>
            <a:r>
              <a:rPr b="0" lang="en-US" sz="2600" spc="-1" strike="noStrike">
                <a:solidFill>
                  <a:srgbClr val="ce181e"/>
                </a:solidFill>
                <a:latin typeface="Arial"/>
                <a:ea typeface="DejaVu Sans"/>
              </a:rPr>
              <a:t>echo </a:t>
            </a:r>
            <a:r>
              <a:rPr b="0" lang="en-US" sz="2600" spc="-1" strike="noStrike">
                <a:solidFill>
                  <a:srgbClr val="a3238e"/>
                </a:solidFill>
                <a:latin typeface="Arial"/>
                <a:ea typeface="DejaVu Sans"/>
              </a:rPr>
              <a:t>"greater than or equal"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600" spc="-1" strike="noStrike">
                <a:solidFill>
                  <a:srgbClr val="ce181e"/>
                </a:solidFill>
                <a:latin typeface="Arial"/>
                <a:ea typeface="DejaVu Sans"/>
              </a:rPr>
              <a:t>else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600" spc="-1" strike="noStrike">
                <a:solidFill>
                  <a:srgbClr val="ce181e"/>
                </a:solidFill>
                <a:latin typeface="Arial"/>
                <a:ea typeface="DejaVu Sans"/>
              </a:rPr>
              <a:t>    </a:t>
            </a:r>
            <a:r>
              <a:rPr b="0" lang="en-US" sz="2600" spc="-1" strike="noStrike">
                <a:solidFill>
                  <a:srgbClr val="ce181e"/>
                </a:solidFill>
                <a:latin typeface="Arial"/>
                <a:ea typeface="DejaVu Sans"/>
              </a:rPr>
              <a:t>echo </a:t>
            </a:r>
            <a:r>
              <a:rPr b="0" lang="en-US" sz="2600" spc="-1" strike="noStrike">
                <a:solidFill>
                  <a:srgbClr val="a3238e"/>
                </a:solidFill>
                <a:latin typeface="Arial"/>
                <a:ea typeface="DejaVu Sans"/>
              </a:rPr>
              <a:t>"Not greater than or equal"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600" spc="-1" strike="noStrike">
                <a:solidFill>
                  <a:srgbClr val="ce181e"/>
                </a:solidFill>
                <a:latin typeface="Arial"/>
                <a:ea typeface="DejaVu Sans"/>
              </a:rPr>
              <a:t>fi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9"/>
          <p:cNvSpPr/>
          <p:nvPr/>
        </p:nvSpPr>
        <p:spPr>
          <a:xfrm>
            <a:off x="-21240" y="-60840"/>
            <a:ext cx="10085760" cy="689400"/>
          </a:xfrm>
          <a:prstGeom prst="rect">
            <a:avLst/>
          </a:prstGeom>
          <a:solidFill>
            <a:srgbClr val="808080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CustomShape 10"/>
          <p:cNvSpPr/>
          <p:nvPr/>
        </p:nvSpPr>
        <p:spPr>
          <a:xfrm>
            <a:off x="-66240" y="0"/>
            <a:ext cx="10684080" cy="177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CustomShape 11"/>
          <p:cNvSpPr/>
          <p:nvPr/>
        </p:nvSpPr>
        <p:spPr>
          <a:xfrm>
            <a:off x="182880" y="360"/>
            <a:ext cx="9955800" cy="109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ffffff"/>
                </a:solidFill>
                <a:latin typeface="Arial"/>
                <a:ea typeface="DejaVu Sans"/>
              </a:rPr>
              <a:t>Quiz 9 answers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08" name="CustomShape 12"/>
          <p:cNvSpPr/>
          <p:nvPr/>
        </p:nvSpPr>
        <p:spPr>
          <a:xfrm>
            <a:off x="182880" y="606960"/>
            <a:ext cx="9773640" cy="465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09" name="CustomShape 13"/>
          <p:cNvSpPr/>
          <p:nvPr/>
        </p:nvSpPr>
        <p:spPr>
          <a:xfrm>
            <a:off x="277560" y="756720"/>
            <a:ext cx="9094320" cy="418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10" name=""/>
          <p:cNvSpPr/>
          <p:nvPr/>
        </p:nvSpPr>
        <p:spPr>
          <a:xfrm>
            <a:off x="277560" y="648720"/>
            <a:ext cx="9094320" cy="620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Which command doesn't convert tsv to csv?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Command 1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sed 's/\t/,/g' file.tsv &gt;file.csv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Command 2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cat file.tsv | tr -s '\t' ',' &gt;file.csv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Command 3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awk -F '\t' -vOFS=’,’ '{$1=$1}1' file.tsv &gt;file.csv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Command 4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awk -F '\t' -vOFS=’,’ '{$1= $1}1' file.tsv &gt;file.csv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11" name=""/>
          <p:cNvSpPr/>
          <p:nvPr/>
        </p:nvSpPr>
        <p:spPr>
          <a:xfrm>
            <a:off x="6858720" y="2971800"/>
            <a:ext cx="3097800" cy="264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c9211e"/>
                </a:solidFill>
                <a:latin typeface="Arial"/>
                <a:ea typeface="DejaVu Sans"/>
              </a:rPr>
              <a:t>All convert tsv to csv</a:t>
            </a:r>
            <a:r>
              <a:rPr b="1" lang="en-US" sz="1000" spc="-1" strike="noStrike">
                <a:solidFill>
                  <a:srgbClr val="c9211e"/>
                </a:solidFill>
                <a:latin typeface="Arial"/>
                <a:ea typeface="DejaVu Sans"/>
              </a:rPr>
              <a:t> 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CustomShape 1"/>
          <p:cNvSpPr/>
          <p:nvPr/>
        </p:nvSpPr>
        <p:spPr>
          <a:xfrm>
            <a:off x="-21240" y="-60840"/>
            <a:ext cx="10086120" cy="689760"/>
          </a:xfrm>
          <a:prstGeom prst="rect">
            <a:avLst/>
          </a:prstGeom>
          <a:solidFill>
            <a:srgbClr val="808080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07" name="CustomShape 2"/>
          <p:cNvSpPr/>
          <p:nvPr/>
        </p:nvSpPr>
        <p:spPr>
          <a:xfrm>
            <a:off x="-66240" y="0"/>
            <a:ext cx="10684440" cy="177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8" name="CustomShape 3"/>
          <p:cNvSpPr/>
          <p:nvPr/>
        </p:nvSpPr>
        <p:spPr>
          <a:xfrm>
            <a:off x="182880" y="360"/>
            <a:ext cx="9956160" cy="1100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ffffff"/>
                </a:solidFill>
                <a:latin typeface="Arial"/>
                <a:ea typeface="DejaVu Sans"/>
              </a:rPr>
              <a:t>BASH - for loop 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09" name="CustomShape 4"/>
          <p:cNvSpPr/>
          <p:nvPr/>
        </p:nvSpPr>
        <p:spPr>
          <a:xfrm>
            <a:off x="397080" y="1389600"/>
            <a:ext cx="9563400" cy="2123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c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4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en-US" sz="4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4800" spc="-1" strike="noStrike">
              <a:latin typeface="Arial"/>
            </a:endParaRPr>
          </a:p>
        </p:txBody>
      </p:sp>
      <p:sp>
        <p:nvSpPr>
          <p:cNvPr id="410" name="CustomShape 5"/>
          <p:cNvSpPr/>
          <p:nvPr/>
        </p:nvSpPr>
        <p:spPr>
          <a:xfrm>
            <a:off x="4480560" y="753120"/>
            <a:ext cx="5479920" cy="474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411" name="CustomShape 6"/>
          <p:cNvSpPr/>
          <p:nvPr/>
        </p:nvSpPr>
        <p:spPr>
          <a:xfrm>
            <a:off x="1554480" y="1311480"/>
            <a:ext cx="7401960" cy="462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8000" spc="-1" strike="noStrike">
                <a:solidFill>
                  <a:srgbClr val="ce181e"/>
                </a:solidFill>
                <a:latin typeface="Arial"/>
                <a:ea typeface="DejaVu Sans"/>
              </a:rPr>
              <a:t>for</a:t>
            </a:r>
            <a:r>
              <a:rPr b="1" lang="en-US" sz="80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US" sz="8000" spc="-1" strike="noStrike">
                <a:solidFill>
                  <a:srgbClr val="8f93c7"/>
                </a:solidFill>
                <a:latin typeface="Arial"/>
                <a:ea typeface="DejaVu Sans"/>
              </a:rPr>
              <a:t>i</a:t>
            </a:r>
            <a:r>
              <a:rPr b="1" lang="en-US" sz="80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US" sz="8000" spc="-1" strike="noStrike">
                <a:solidFill>
                  <a:srgbClr val="ce181e"/>
                </a:solidFill>
                <a:latin typeface="Arial"/>
                <a:ea typeface="DejaVu Sans"/>
              </a:rPr>
              <a:t>in file.*;do</a:t>
            </a:r>
            <a:endParaRPr b="0" lang="en-US" sz="8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8000" spc="-1" strike="noStrike">
                <a:solidFill>
                  <a:srgbClr val="ce181e"/>
                </a:solidFill>
                <a:latin typeface="Arial"/>
                <a:ea typeface="DejaVu Sans"/>
              </a:rPr>
              <a:t>  </a:t>
            </a:r>
            <a:r>
              <a:rPr b="1" lang="en-US" sz="8000" spc="-1" strike="noStrike">
                <a:solidFill>
                  <a:srgbClr val="ce181e"/>
                </a:solidFill>
                <a:latin typeface="Arial"/>
                <a:ea typeface="DejaVu Sans"/>
              </a:rPr>
              <a:t>command</a:t>
            </a:r>
            <a:r>
              <a:rPr b="1" lang="en-US" sz="80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US" sz="8000" spc="-1" strike="noStrike">
                <a:solidFill>
                  <a:srgbClr val="8f93c7"/>
                </a:solidFill>
                <a:latin typeface="Arial"/>
                <a:ea typeface="DejaVu Sans"/>
              </a:rPr>
              <a:t>$i</a:t>
            </a:r>
            <a:endParaRPr b="0" lang="en-US" sz="8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8000" spc="-1" strike="noStrike">
                <a:solidFill>
                  <a:srgbClr val="ce181e"/>
                </a:solidFill>
                <a:latin typeface="Arial"/>
                <a:ea typeface="DejaVu Sans"/>
              </a:rPr>
              <a:t>done</a:t>
            </a:r>
            <a:endParaRPr b="0" lang="en-US" sz="8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CustomShape 1"/>
          <p:cNvSpPr/>
          <p:nvPr/>
        </p:nvSpPr>
        <p:spPr>
          <a:xfrm>
            <a:off x="-21240" y="-60840"/>
            <a:ext cx="10086120" cy="689760"/>
          </a:xfrm>
          <a:prstGeom prst="rect">
            <a:avLst/>
          </a:prstGeom>
          <a:solidFill>
            <a:srgbClr val="808080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13" name="CustomShape 2"/>
          <p:cNvSpPr/>
          <p:nvPr/>
        </p:nvSpPr>
        <p:spPr>
          <a:xfrm>
            <a:off x="-66240" y="0"/>
            <a:ext cx="10684440" cy="177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4" name="CustomShape 3"/>
          <p:cNvSpPr/>
          <p:nvPr/>
        </p:nvSpPr>
        <p:spPr>
          <a:xfrm>
            <a:off x="182880" y="360"/>
            <a:ext cx="9956160" cy="1100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ffffff"/>
                </a:solidFill>
                <a:latin typeface="Arial"/>
                <a:ea typeface="DejaVu Sans"/>
              </a:rPr>
              <a:t>BASH - for loop (C-style) 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15" name="CustomShape 4"/>
          <p:cNvSpPr/>
          <p:nvPr/>
        </p:nvSpPr>
        <p:spPr>
          <a:xfrm>
            <a:off x="4480560" y="753120"/>
            <a:ext cx="5479920" cy="474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416" name="CustomShape 5"/>
          <p:cNvSpPr/>
          <p:nvPr/>
        </p:nvSpPr>
        <p:spPr>
          <a:xfrm>
            <a:off x="595440" y="1498680"/>
            <a:ext cx="9870840" cy="349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5400" spc="-1" strike="noStrike">
                <a:solidFill>
                  <a:srgbClr val="ce181e"/>
                </a:solidFill>
                <a:latin typeface="Arial"/>
                <a:ea typeface="DejaVu Sans"/>
              </a:rPr>
              <a:t>for </a:t>
            </a:r>
            <a:r>
              <a:rPr b="1" lang="en-US" sz="5400" spc="-1" strike="noStrike">
                <a:solidFill>
                  <a:srgbClr val="000000"/>
                </a:solidFill>
                <a:latin typeface="Arial"/>
                <a:ea typeface="DejaVu Sans"/>
              </a:rPr>
              <a:t>((i = 0 ; i &lt; 100 ; i++));</a:t>
            </a:r>
            <a:r>
              <a:rPr b="1" lang="en-US" sz="5400" spc="-1" strike="noStrike">
                <a:solidFill>
                  <a:srgbClr val="ce181e"/>
                </a:solidFill>
                <a:latin typeface="Arial"/>
                <a:ea typeface="DejaVu Sans"/>
              </a:rPr>
              <a:t> do      command </a:t>
            </a:r>
            <a:r>
              <a:rPr b="1" lang="en-US" sz="5400" spc="-1" strike="noStrike">
                <a:solidFill>
                  <a:srgbClr val="8f93c7"/>
                </a:solidFill>
                <a:latin typeface="Arial"/>
                <a:ea typeface="DejaVu Sans"/>
              </a:rPr>
              <a:t>$i</a:t>
            </a:r>
            <a:r>
              <a:rPr b="1" lang="en-US" sz="5400" spc="-1" strike="noStrike">
                <a:solidFill>
                  <a:srgbClr val="ce181e"/>
                </a:solidFill>
                <a:latin typeface="Arial"/>
                <a:ea typeface="DejaVu Sans"/>
              </a:rPr>
              <a:t> </a:t>
            </a:r>
            <a:endParaRPr b="0" lang="en-US" sz="5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5400" spc="-1" strike="noStrike">
                <a:solidFill>
                  <a:srgbClr val="ce181e"/>
                </a:solidFill>
                <a:latin typeface="Arial"/>
                <a:ea typeface="DejaVu Sans"/>
              </a:rPr>
              <a:t>done</a:t>
            </a:r>
            <a:endParaRPr b="0" lang="en-US" sz="5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CustomShape 22"/>
          <p:cNvSpPr/>
          <p:nvPr/>
        </p:nvSpPr>
        <p:spPr>
          <a:xfrm>
            <a:off x="-21240" y="-60840"/>
            <a:ext cx="10086120" cy="689760"/>
          </a:xfrm>
          <a:prstGeom prst="rect">
            <a:avLst/>
          </a:prstGeom>
          <a:solidFill>
            <a:srgbClr val="808080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18" name="CustomShape 23"/>
          <p:cNvSpPr/>
          <p:nvPr/>
        </p:nvSpPr>
        <p:spPr>
          <a:xfrm>
            <a:off x="-66240" y="0"/>
            <a:ext cx="10684440" cy="177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9" name="CustomShape 24"/>
          <p:cNvSpPr/>
          <p:nvPr/>
        </p:nvSpPr>
        <p:spPr>
          <a:xfrm>
            <a:off x="182880" y="360"/>
            <a:ext cx="9956160" cy="1100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ffffff"/>
                </a:solidFill>
                <a:latin typeface="Arial"/>
                <a:ea typeface="DejaVu Sans"/>
              </a:rPr>
              <a:t>BASH - for loop 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20" name="CustomShape 26"/>
          <p:cNvSpPr/>
          <p:nvPr/>
        </p:nvSpPr>
        <p:spPr>
          <a:xfrm>
            <a:off x="4480560" y="753120"/>
            <a:ext cx="5479920" cy="474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421" name="CustomShape 27"/>
          <p:cNvSpPr/>
          <p:nvPr/>
        </p:nvSpPr>
        <p:spPr>
          <a:xfrm>
            <a:off x="1554480" y="1311480"/>
            <a:ext cx="7401960" cy="462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2" name=""/>
          <p:cNvSpPr/>
          <p:nvPr/>
        </p:nvSpPr>
        <p:spPr>
          <a:xfrm>
            <a:off x="228600" y="1101240"/>
            <a:ext cx="5028480" cy="230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600" spc="-1" strike="noStrike">
                <a:solidFill>
                  <a:srgbClr val="2a6099"/>
                </a:solidFill>
                <a:latin typeface="Arial"/>
                <a:ea typeface="DejaVu Sans"/>
              </a:rPr>
              <a:t>#!/bin/bash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600" spc="-1" strike="noStrike">
                <a:solidFill>
                  <a:srgbClr val="ff0000"/>
                </a:solidFill>
                <a:latin typeface="Arial"/>
                <a:ea typeface="DejaVu Sans"/>
              </a:rPr>
              <a:t>for</a:t>
            </a:r>
            <a:r>
              <a:rPr b="1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US" sz="2600" spc="-1" strike="noStrike">
                <a:solidFill>
                  <a:srgbClr val="2a6099"/>
                </a:solidFill>
                <a:latin typeface="Arial"/>
                <a:ea typeface="DejaVu Sans"/>
              </a:rPr>
              <a:t>i</a:t>
            </a:r>
            <a:r>
              <a:rPr b="1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US" sz="2600" spc="-1" strike="noStrike">
                <a:solidFill>
                  <a:srgbClr val="ff0000"/>
                </a:solidFill>
                <a:latin typeface="Arial"/>
                <a:ea typeface="DejaVu Sans"/>
              </a:rPr>
              <a:t>in</a:t>
            </a:r>
            <a:r>
              <a:rPr b="1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 {1..5}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600" spc="-1" strike="noStrike">
                <a:solidFill>
                  <a:srgbClr val="ff0000"/>
                </a:solidFill>
                <a:latin typeface="Arial"/>
                <a:ea typeface="DejaVu Sans"/>
              </a:rPr>
              <a:t>do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600" spc="-1" strike="noStrike">
                <a:solidFill>
                  <a:srgbClr val="ff0000"/>
                </a:solidFill>
                <a:latin typeface="Arial"/>
                <a:ea typeface="DejaVu Sans"/>
              </a:rPr>
              <a:t>   </a:t>
            </a:r>
            <a:r>
              <a:rPr b="1" lang="en-US" sz="2600" spc="-1" strike="noStrike">
                <a:solidFill>
                  <a:srgbClr val="ff0000"/>
                </a:solidFill>
                <a:latin typeface="Arial"/>
                <a:ea typeface="DejaVu Sans"/>
              </a:rPr>
              <a:t>echo</a:t>
            </a:r>
            <a:r>
              <a:rPr b="1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 "</a:t>
            </a:r>
            <a:r>
              <a:rPr b="1" lang="en-US" sz="2600" spc="-1" strike="noStrike">
                <a:solidFill>
                  <a:srgbClr val="800080"/>
                </a:solidFill>
                <a:latin typeface="Arial"/>
                <a:ea typeface="DejaVu Sans"/>
              </a:rPr>
              <a:t>Welcome</a:t>
            </a:r>
            <a:r>
              <a:rPr b="1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 $i </a:t>
            </a:r>
            <a:r>
              <a:rPr b="1" lang="en-US" sz="2600" spc="-1" strike="noStrike">
                <a:solidFill>
                  <a:srgbClr val="800080"/>
                </a:solidFill>
                <a:latin typeface="Arial"/>
                <a:ea typeface="DejaVu Sans"/>
              </a:rPr>
              <a:t>times</a:t>
            </a:r>
            <a:r>
              <a:rPr b="1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"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600" spc="-1" strike="noStrike">
                <a:solidFill>
                  <a:srgbClr val="ff0000"/>
                </a:solidFill>
                <a:latin typeface="Arial"/>
                <a:ea typeface="DejaVu Sans"/>
              </a:rPr>
              <a:t>done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423" name=""/>
          <p:cNvSpPr/>
          <p:nvPr/>
        </p:nvSpPr>
        <p:spPr>
          <a:xfrm>
            <a:off x="5110560" y="1094400"/>
            <a:ext cx="5028480" cy="230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600" spc="-1" strike="noStrike">
                <a:solidFill>
                  <a:srgbClr val="2a6099"/>
                </a:solidFill>
                <a:latin typeface="Arial"/>
                <a:ea typeface="DejaVu Sans"/>
              </a:rPr>
              <a:t>#!/bin/bash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600" spc="-1" strike="noStrike">
                <a:solidFill>
                  <a:srgbClr val="ff0000"/>
                </a:solidFill>
                <a:latin typeface="Arial"/>
                <a:ea typeface="DejaVu Sans"/>
              </a:rPr>
              <a:t>for ((</a:t>
            </a:r>
            <a:r>
              <a:rPr b="1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 c=1; c&lt;=5; c++</a:t>
            </a:r>
            <a:r>
              <a:rPr b="1" lang="en-US" sz="2600" spc="-1" strike="noStrike">
                <a:solidFill>
                  <a:srgbClr val="ff0000"/>
                </a:solidFill>
                <a:latin typeface="Arial"/>
                <a:ea typeface="DejaVu Sans"/>
              </a:rPr>
              <a:t> ))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600" spc="-1" strike="noStrike">
                <a:solidFill>
                  <a:srgbClr val="ff0000"/>
                </a:solidFill>
                <a:latin typeface="Arial"/>
                <a:ea typeface="DejaVu Sans"/>
              </a:rPr>
              <a:t>do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600" spc="-1" strike="noStrike">
                <a:solidFill>
                  <a:srgbClr val="ff0000"/>
                </a:solidFill>
                <a:latin typeface="Arial"/>
                <a:ea typeface="DejaVu Sans"/>
              </a:rPr>
              <a:t>   </a:t>
            </a:r>
            <a:r>
              <a:rPr b="1" lang="en-US" sz="2600" spc="-1" strike="noStrike">
                <a:solidFill>
                  <a:srgbClr val="ff0000"/>
                </a:solidFill>
                <a:latin typeface="Arial"/>
                <a:ea typeface="DejaVu Sans"/>
              </a:rPr>
              <a:t>echo</a:t>
            </a:r>
            <a:r>
              <a:rPr b="1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 "</a:t>
            </a:r>
            <a:r>
              <a:rPr b="1" lang="en-US" sz="2600" spc="-1" strike="noStrike">
                <a:solidFill>
                  <a:srgbClr val="800080"/>
                </a:solidFill>
                <a:latin typeface="Arial"/>
                <a:ea typeface="DejaVu Sans"/>
              </a:rPr>
              <a:t>Welcome</a:t>
            </a:r>
            <a:r>
              <a:rPr b="1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 $i </a:t>
            </a:r>
            <a:r>
              <a:rPr b="1" lang="en-US" sz="2600" spc="-1" strike="noStrike">
                <a:solidFill>
                  <a:srgbClr val="800080"/>
                </a:solidFill>
                <a:latin typeface="Arial"/>
                <a:ea typeface="DejaVu Sans"/>
              </a:rPr>
              <a:t>times</a:t>
            </a:r>
            <a:r>
              <a:rPr b="1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"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600" spc="-1" strike="noStrike">
                <a:solidFill>
                  <a:srgbClr val="ff0000"/>
                </a:solidFill>
                <a:latin typeface="Arial"/>
                <a:ea typeface="DejaVu Sans"/>
              </a:rPr>
              <a:t>done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CustomShape 25"/>
          <p:cNvSpPr/>
          <p:nvPr/>
        </p:nvSpPr>
        <p:spPr>
          <a:xfrm>
            <a:off x="-21240" y="-60840"/>
            <a:ext cx="10086120" cy="689760"/>
          </a:xfrm>
          <a:prstGeom prst="rect">
            <a:avLst/>
          </a:prstGeom>
          <a:solidFill>
            <a:srgbClr val="808080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25" name="CustomShape 28"/>
          <p:cNvSpPr/>
          <p:nvPr/>
        </p:nvSpPr>
        <p:spPr>
          <a:xfrm>
            <a:off x="-66240" y="0"/>
            <a:ext cx="10684440" cy="177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6" name="CustomShape 29"/>
          <p:cNvSpPr/>
          <p:nvPr/>
        </p:nvSpPr>
        <p:spPr>
          <a:xfrm>
            <a:off x="182880" y="360"/>
            <a:ext cx="9956160" cy="1100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ffffff"/>
                </a:solidFill>
                <a:latin typeface="Arial"/>
                <a:ea typeface="DejaVu Sans"/>
              </a:rPr>
              <a:t>BASH - for loop 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27" name="CustomShape 30"/>
          <p:cNvSpPr/>
          <p:nvPr/>
        </p:nvSpPr>
        <p:spPr>
          <a:xfrm>
            <a:off x="4480560" y="753120"/>
            <a:ext cx="5479920" cy="474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428" name="CustomShape 31"/>
          <p:cNvSpPr/>
          <p:nvPr/>
        </p:nvSpPr>
        <p:spPr>
          <a:xfrm>
            <a:off x="1554480" y="1311480"/>
            <a:ext cx="7401960" cy="462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9" name=""/>
          <p:cNvSpPr/>
          <p:nvPr/>
        </p:nvSpPr>
        <p:spPr>
          <a:xfrm>
            <a:off x="228600" y="1101240"/>
            <a:ext cx="5028480" cy="230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600" spc="-1" strike="noStrike">
                <a:solidFill>
                  <a:srgbClr val="2a6099"/>
                </a:solidFill>
                <a:latin typeface="Arial"/>
                <a:ea typeface="DejaVu Sans"/>
              </a:rPr>
              <a:t>#!/bin/bash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600" spc="-1" strike="noStrike">
                <a:solidFill>
                  <a:srgbClr val="ff0000"/>
                </a:solidFill>
                <a:latin typeface="Arial"/>
                <a:ea typeface="DejaVu Sans"/>
              </a:rPr>
              <a:t>for</a:t>
            </a:r>
            <a:r>
              <a:rPr b="1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US" sz="2600" spc="-1" strike="noStrike">
                <a:solidFill>
                  <a:srgbClr val="2a6099"/>
                </a:solidFill>
                <a:latin typeface="Arial"/>
                <a:ea typeface="DejaVu Sans"/>
              </a:rPr>
              <a:t>i</a:t>
            </a:r>
            <a:r>
              <a:rPr b="1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US" sz="2600" spc="-1" strike="noStrike">
                <a:solidFill>
                  <a:srgbClr val="ff0000"/>
                </a:solidFill>
                <a:latin typeface="Arial"/>
                <a:ea typeface="DejaVu Sans"/>
              </a:rPr>
              <a:t>in</a:t>
            </a:r>
            <a:r>
              <a:rPr b="1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 {1..5}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600" spc="-1" strike="noStrike">
                <a:solidFill>
                  <a:srgbClr val="ff0000"/>
                </a:solidFill>
                <a:latin typeface="Arial"/>
                <a:ea typeface="DejaVu Sans"/>
              </a:rPr>
              <a:t>do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600" spc="-1" strike="noStrike">
                <a:solidFill>
                  <a:srgbClr val="ff0000"/>
                </a:solidFill>
                <a:latin typeface="Arial"/>
                <a:ea typeface="DejaVu Sans"/>
              </a:rPr>
              <a:t>   </a:t>
            </a:r>
            <a:r>
              <a:rPr b="1" lang="en-US" sz="2600" spc="-1" strike="noStrike">
                <a:solidFill>
                  <a:srgbClr val="ff0000"/>
                </a:solidFill>
                <a:latin typeface="Arial"/>
                <a:ea typeface="DejaVu Sans"/>
              </a:rPr>
              <a:t>echo</a:t>
            </a:r>
            <a:r>
              <a:rPr b="1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 "</a:t>
            </a:r>
            <a:r>
              <a:rPr b="1" lang="en-US" sz="2600" spc="-1" strike="noStrike">
                <a:solidFill>
                  <a:srgbClr val="800080"/>
                </a:solidFill>
                <a:latin typeface="Arial"/>
                <a:ea typeface="DejaVu Sans"/>
              </a:rPr>
              <a:t>Welcome</a:t>
            </a:r>
            <a:r>
              <a:rPr b="1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 $i </a:t>
            </a:r>
            <a:r>
              <a:rPr b="1" lang="en-US" sz="2600" spc="-1" strike="noStrike">
                <a:solidFill>
                  <a:srgbClr val="800080"/>
                </a:solidFill>
                <a:latin typeface="Arial"/>
                <a:ea typeface="DejaVu Sans"/>
              </a:rPr>
              <a:t>times</a:t>
            </a:r>
            <a:r>
              <a:rPr b="1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"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600" spc="-1" strike="noStrike">
                <a:solidFill>
                  <a:srgbClr val="ff0000"/>
                </a:solidFill>
                <a:latin typeface="Arial"/>
                <a:ea typeface="DejaVu Sans"/>
              </a:rPr>
              <a:t>done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430" name=""/>
          <p:cNvSpPr/>
          <p:nvPr/>
        </p:nvSpPr>
        <p:spPr>
          <a:xfrm>
            <a:off x="5110560" y="1094400"/>
            <a:ext cx="5028480" cy="230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600" spc="-1" strike="noStrike">
                <a:solidFill>
                  <a:srgbClr val="2a6099"/>
                </a:solidFill>
                <a:latin typeface="Arial"/>
                <a:ea typeface="DejaVu Sans"/>
              </a:rPr>
              <a:t>#!/bin/bash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600" spc="-1" strike="noStrike">
                <a:solidFill>
                  <a:srgbClr val="ff0000"/>
                </a:solidFill>
                <a:latin typeface="Arial"/>
                <a:ea typeface="DejaVu Sans"/>
              </a:rPr>
              <a:t>for ((</a:t>
            </a:r>
            <a:r>
              <a:rPr b="1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 c=1; c&lt;=5; c++</a:t>
            </a:r>
            <a:r>
              <a:rPr b="1" lang="en-US" sz="2600" spc="-1" strike="noStrike">
                <a:solidFill>
                  <a:srgbClr val="ff0000"/>
                </a:solidFill>
                <a:latin typeface="Arial"/>
                <a:ea typeface="DejaVu Sans"/>
              </a:rPr>
              <a:t> ))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600" spc="-1" strike="noStrike">
                <a:solidFill>
                  <a:srgbClr val="ff0000"/>
                </a:solidFill>
                <a:latin typeface="Arial"/>
                <a:ea typeface="DejaVu Sans"/>
              </a:rPr>
              <a:t>do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600" spc="-1" strike="noStrike">
                <a:solidFill>
                  <a:srgbClr val="ff0000"/>
                </a:solidFill>
                <a:latin typeface="Arial"/>
                <a:ea typeface="DejaVu Sans"/>
              </a:rPr>
              <a:t>   </a:t>
            </a:r>
            <a:r>
              <a:rPr b="1" lang="en-US" sz="2600" spc="-1" strike="noStrike">
                <a:solidFill>
                  <a:srgbClr val="ff0000"/>
                </a:solidFill>
                <a:latin typeface="Arial"/>
                <a:ea typeface="DejaVu Sans"/>
              </a:rPr>
              <a:t>echo</a:t>
            </a:r>
            <a:r>
              <a:rPr b="1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 "</a:t>
            </a:r>
            <a:r>
              <a:rPr b="1" lang="en-US" sz="2600" spc="-1" strike="noStrike">
                <a:solidFill>
                  <a:srgbClr val="800080"/>
                </a:solidFill>
                <a:latin typeface="Arial"/>
                <a:ea typeface="DejaVu Sans"/>
              </a:rPr>
              <a:t>Welcome</a:t>
            </a:r>
            <a:r>
              <a:rPr b="1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 $i </a:t>
            </a:r>
            <a:r>
              <a:rPr b="1" lang="en-US" sz="2600" spc="-1" strike="noStrike">
                <a:solidFill>
                  <a:srgbClr val="800080"/>
                </a:solidFill>
                <a:latin typeface="Arial"/>
                <a:ea typeface="DejaVu Sans"/>
              </a:rPr>
              <a:t>times</a:t>
            </a:r>
            <a:r>
              <a:rPr b="1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"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600" spc="-1" strike="noStrike">
                <a:solidFill>
                  <a:srgbClr val="ff0000"/>
                </a:solidFill>
                <a:latin typeface="Arial"/>
                <a:ea typeface="DejaVu Sans"/>
              </a:rPr>
              <a:t>done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431" name=""/>
          <p:cNvSpPr/>
          <p:nvPr/>
        </p:nvSpPr>
        <p:spPr>
          <a:xfrm>
            <a:off x="2473920" y="685800"/>
            <a:ext cx="2554560" cy="156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600" spc="-1" strike="noStrike">
                <a:solidFill>
                  <a:srgbClr val="2a6099"/>
                </a:solidFill>
                <a:latin typeface="Arial"/>
                <a:ea typeface="DejaVu Sans"/>
              </a:rPr>
              <a:t>Hashbang line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432" name=""/>
          <p:cNvSpPr/>
          <p:nvPr/>
        </p:nvSpPr>
        <p:spPr>
          <a:xfrm flipH="1">
            <a:off x="1829160" y="926280"/>
            <a:ext cx="685800" cy="1868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CustomShape 32"/>
          <p:cNvSpPr/>
          <p:nvPr/>
        </p:nvSpPr>
        <p:spPr>
          <a:xfrm>
            <a:off x="-21240" y="-60840"/>
            <a:ext cx="10086120" cy="689760"/>
          </a:xfrm>
          <a:prstGeom prst="rect">
            <a:avLst/>
          </a:prstGeom>
          <a:solidFill>
            <a:srgbClr val="808080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34" name="CustomShape 33"/>
          <p:cNvSpPr/>
          <p:nvPr/>
        </p:nvSpPr>
        <p:spPr>
          <a:xfrm>
            <a:off x="-66240" y="0"/>
            <a:ext cx="10684440" cy="177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5" name="CustomShape 34"/>
          <p:cNvSpPr/>
          <p:nvPr/>
        </p:nvSpPr>
        <p:spPr>
          <a:xfrm>
            <a:off x="182880" y="360"/>
            <a:ext cx="9956160" cy="1100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ffffff"/>
                </a:solidFill>
                <a:latin typeface="Arial"/>
                <a:ea typeface="DejaVu Sans"/>
              </a:rPr>
              <a:t>BASH - for loop 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36" name="CustomShape 35"/>
          <p:cNvSpPr/>
          <p:nvPr/>
        </p:nvSpPr>
        <p:spPr>
          <a:xfrm>
            <a:off x="4480560" y="753120"/>
            <a:ext cx="5479920" cy="474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437" name="CustomShape 36"/>
          <p:cNvSpPr/>
          <p:nvPr/>
        </p:nvSpPr>
        <p:spPr>
          <a:xfrm>
            <a:off x="1554480" y="1311480"/>
            <a:ext cx="7401960" cy="462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8" name=""/>
          <p:cNvSpPr/>
          <p:nvPr/>
        </p:nvSpPr>
        <p:spPr>
          <a:xfrm>
            <a:off x="228600" y="1101240"/>
            <a:ext cx="5028480" cy="230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600" spc="-1" strike="noStrike">
                <a:solidFill>
                  <a:srgbClr val="2a6099"/>
                </a:solidFill>
                <a:latin typeface="Arial"/>
                <a:ea typeface="DejaVu Sans"/>
              </a:rPr>
              <a:t>#!/bin/bash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600" spc="-1" strike="noStrike">
                <a:solidFill>
                  <a:srgbClr val="ff0000"/>
                </a:solidFill>
                <a:latin typeface="Arial"/>
                <a:ea typeface="DejaVu Sans"/>
              </a:rPr>
              <a:t>for</a:t>
            </a:r>
            <a:r>
              <a:rPr b="1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US" sz="2600" spc="-1" strike="noStrike">
                <a:solidFill>
                  <a:srgbClr val="2a6099"/>
                </a:solidFill>
                <a:latin typeface="Arial"/>
                <a:ea typeface="DejaVu Sans"/>
              </a:rPr>
              <a:t>i</a:t>
            </a:r>
            <a:r>
              <a:rPr b="1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US" sz="2600" spc="-1" strike="noStrike">
                <a:solidFill>
                  <a:srgbClr val="ff0000"/>
                </a:solidFill>
                <a:latin typeface="Arial"/>
                <a:ea typeface="DejaVu Sans"/>
              </a:rPr>
              <a:t>in</a:t>
            </a:r>
            <a:r>
              <a:rPr b="1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 {1..5}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600" spc="-1" strike="noStrike">
                <a:solidFill>
                  <a:srgbClr val="ff0000"/>
                </a:solidFill>
                <a:latin typeface="Arial"/>
                <a:ea typeface="DejaVu Sans"/>
              </a:rPr>
              <a:t>do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600" spc="-1" strike="noStrike">
                <a:solidFill>
                  <a:srgbClr val="ff0000"/>
                </a:solidFill>
                <a:latin typeface="Arial"/>
                <a:ea typeface="DejaVu Sans"/>
              </a:rPr>
              <a:t>   </a:t>
            </a:r>
            <a:r>
              <a:rPr b="1" lang="en-US" sz="2600" spc="-1" strike="noStrike">
                <a:solidFill>
                  <a:srgbClr val="ff0000"/>
                </a:solidFill>
                <a:latin typeface="Arial"/>
                <a:ea typeface="DejaVu Sans"/>
              </a:rPr>
              <a:t>echo</a:t>
            </a:r>
            <a:r>
              <a:rPr b="1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 "</a:t>
            </a:r>
            <a:r>
              <a:rPr b="1" lang="en-US" sz="2600" spc="-1" strike="noStrike">
                <a:solidFill>
                  <a:srgbClr val="800080"/>
                </a:solidFill>
                <a:latin typeface="Arial"/>
                <a:ea typeface="DejaVu Sans"/>
              </a:rPr>
              <a:t>Welcome</a:t>
            </a:r>
            <a:r>
              <a:rPr b="1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 $i </a:t>
            </a:r>
            <a:r>
              <a:rPr b="1" lang="en-US" sz="2600" spc="-1" strike="noStrike">
                <a:solidFill>
                  <a:srgbClr val="800080"/>
                </a:solidFill>
                <a:latin typeface="Arial"/>
                <a:ea typeface="DejaVu Sans"/>
              </a:rPr>
              <a:t>times</a:t>
            </a:r>
            <a:r>
              <a:rPr b="1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"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600" spc="-1" strike="noStrike">
                <a:solidFill>
                  <a:srgbClr val="ff0000"/>
                </a:solidFill>
                <a:latin typeface="Arial"/>
                <a:ea typeface="DejaVu Sans"/>
              </a:rPr>
              <a:t>done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439" name=""/>
          <p:cNvSpPr/>
          <p:nvPr/>
        </p:nvSpPr>
        <p:spPr>
          <a:xfrm>
            <a:off x="5110560" y="1094400"/>
            <a:ext cx="5028480" cy="230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600" spc="-1" strike="noStrike">
                <a:solidFill>
                  <a:srgbClr val="2a6099"/>
                </a:solidFill>
                <a:latin typeface="Arial"/>
                <a:ea typeface="DejaVu Sans"/>
              </a:rPr>
              <a:t>#!/bin/bash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600" spc="-1" strike="noStrike">
                <a:solidFill>
                  <a:srgbClr val="ff0000"/>
                </a:solidFill>
                <a:latin typeface="Arial"/>
                <a:ea typeface="DejaVu Sans"/>
              </a:rPr>
              <a:t>for ((</a:t>
            </a:r>
            <a:r>
              <a:rPr b="1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 c=1; c&lt;=5; c++</a:t>
            </a:r>
            <a:r>
              <a:rPr b="1" lang="en-US" sz="2600" spc="-1" strike="noStrike">
                <a:solidFill>
                  <a:srgbClr val="ff0000"/>
                </a:solidFill>
                <a:latin typeface="Arial"/>
                <a:ea typeface="DejaVu Sans"/>
              </a:rPr>
              <a:t> ))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600" spc="-1" strike="noStrike">
                <a:solidFill>
                  <a:srgbClr val="ff0000"/>
                </a:solidFill>
                <a:latin typeface="Arial"/>
                <a:ea typeface="DejaVu Sans"/>
              </a:rPr>
              <a:t>do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600" spc="-1" strike="noStrike">
                <a:solidFill>
                  <a:srgbClr val="ff0000"/>
                </a:solidFill>
                <a:latin typeface="Arial"/>
                <a:ea typeface="DejaVu Sans"/>
              </a:rPr>
              <a:t>   </a:t>
            </a:r>
            <a:r>
              <a:rPr b="1" lang="en-US" sz="2600" spc="-1" strike="noStrike">
                <a:solidFill>
                  <a:srgbClr val="ff0000"/>
                </a:solidFill>
                <a:latin typeface="Arial"/>
                <a:ea typeface="DejaVu Sans"/>
              </a:rPr>
              <a:t>echo</a:t>
            </a:r>
            <a:r>
              <a:rPr b="1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 "</a:t>
            </a:r>
            <a:r>
              <a:rPr b="1" lang="en-US" sz="2600" spc="-1" strike="noStrike">
                <a:solidFill>
                  <a:srgbClr val="800080"/>
                </a:solidFill>
                <a:latin typeface="Arial"/>
                <a:ea typeface="DejaVu Sans"/>
              </a:rPr>
              <a:t>Welcome</a:t>
            </a:r>
            <a:r>
              <a:rPr b="1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 $i </a:t>
            </a:r>
            <a:r>
              <a:rPr b="1" lang="en-US" sz="2600" spc="-1" strike="noStrike">
                <a:solidFill>
                  <a:srgbClr val="800080"/>
                </a:solidFill>
                <a:latin typeface="Arial"/>
                <a:ea typeface="DejaVu Sans"/>
              </a:rPr>
              <a:t>times</a:t>
            </a:r>
            <a:r>
              <a:rPr b="1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"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600" spc="-1" strike="noStrike">
                <a:solidFill>
                  <a:srgbClr val="ff0000"/>
                </a:solidFill>
                <a:latin typeface="Arial"/>
                <a:ea typeface="DejaVu Sans"/>
              </a:rPr>
              <a:t>done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440" name=""/>
          <p:cNvSpPr/>
          <p:nvPr/>
        </p:nvSpPr>
        <p:spPr>
          <a:xfrm>
            <a:off x="2473920" y="685800"/>
            <a:ext cx="2554560" cy="156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600" spc="-1" strike="noStrike">
                <a:solidFill>
                  <a:srgbClr val="2a6099"/>
                </a:solidFill>
                <a:latin typeface="Arial"/>
                <a:ea typeface="DejaVu Sans"/>
              </a:rPr>
              <a:t>Hashbang line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441" name=""/>
          <p:cNvSpPr/>
          <p:nvPr/>
        </p:nvSpPr>
        <p:spPr>
          <a:xfrm>
            <a:off x="299880" y="3200400"/>
            <a:ext cx="3814200" cy="242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for i in {1..5}: This line starts a for loop. Here's what each part does: for i in ...: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This defines a loop where the variable i will take on values from a specified range.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{1..5}: This is a brace expansion that generates a sequence of numbers from 1 to 5 (inclusive). It will be assigned each of these numbers in each iteration of the loop.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000" spc="-1" strike="noStrike">
              <a:latin typeface="Arial"/>
            </a:endParaRPr>
          </a:p>
        </p:txBody>
      </p:sp>
      <p:sp>
        <p:nvSpPr>
          <p:cNvPr id="442" name=""/>
          <p:cNvSpPr/>
          <p:nvPr/>
        </p:nvSpPr>
        <p:spPr>
          <a:xfrm flipH="1">
            <a:off x="1829160" y="926280"/>
            <a:ext cx="685800" cy="1868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CustomShape 37"/>
          <p:cNvSpPr/>
          <p:nvPr/>
        </p:nvSpPr>
        <p:spPr>
          <a:xfrm>
            <a:off x="-21240" y="-60840"/>
            <a:ext cx="10086120" cy="689760"/>
          </a:xfrm>
          <a:prstGeom prst="rect">
            <a:avLst/>
          </a:prstGeom>
          <a:solidFill>
            <a:srgbClr val="808080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44" name="CustomShape 38"/>
          <p:cNvSpPr/>
          <p:nvPr/>
        </p:nvSpPr>
        <p:spPr>
          <a:xfrm>
            <a:off x="-66240" y="0"/>
            <a:ext cx="10684440" cy="177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5" name="CustomShape 39"/>
          <p:cNvSpPr/>
          <p:nvPr/>
        </p:nvSpPr>
        <p:spPr>
          <a:xfrm>
            <a:off x="182880" y="360"/>
            <a:ext cx="9956160" cy="1100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ffffff"/>
                </a:solidFill>
                <a:latin typeface="Arial"/>
                <a:ea typeface="DejaVu Sans"/>
              </a:rPr>
              <a:t>BASH - for loop 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46" name="CustomShape 40"/>
          <p:cNvSpPr/>
          <p:nvPr/>
        </p:nvSpPr>
        <p:spPr>
          <a:xfrm>
            <a:off x="4480560" y="753120"/>
            <a:ext cx="5479920" cy="474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447" name="CustomShape 41"/>
          <p:cNvSpPr/>
          <p:nvPr/>
        </p:nvSpPr>
        <p:spPr>
          <a:xfrm>
            <a:off x="1554480" y="1311480"/>
            <a:ext cx="7401960" cy="462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8" name=""/>
          <p:cNvSpPr/>
          <p:nvPr/>
        </p:nvSpPr>
        <p:spPr>
          <a:xfrm>
            <a:off x="228600" y="1101240"/>
            <a:ext cx="5028480" cy="230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600" spc="-1" strike="noStrike">
                <a:solidFill>
                  <a:srgbClr val="2a6099"/>
                </a:solidFill>
                <a:latin typeface="Arial"/>
                <a:ea typeface="DejaVu Sans"/>
              </a:rPr>
              <a:t>#!/bin/bash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600" spc="-1" strike="noStrike">
                <a:solidFill>
                  <a:srgbClr val="ff0000"/>
                </a:solidFill>
                <a:latin typeface="Arial"/>
                <a:ea typeface="DejaVu Sans"/>
              </a:rPr>
              <a:t>for</a:t>
            </a:r>
            <a:r>
              <a:rPr b="1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US" sz="2600" spc="-1" strike="noStrike">
                <a:solidFill>
                  <a:srgbClr val="2a6099"/>
                </a:solidFill>
                <a:latin typeface="Arial"/>
                <a:ea typeface="DejaVu Sans"/>
              </a:rPr>
              <a:t>i</a:t>
            </a:r>
            <a:r>
              <a:rPr b="1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US" sz="2600" spc="-1" strike="noStrike">
                <a:solidFill>
                  <a:srgbClr val="ff0000"/>
                </a:solidFill>
                <a:latin typeface="Arial"/>
                <a:ea typeface="DejaVu Sans"/>
              </a:rPr>
              <a:t>in</a:t>
            </a:r>
            <a:r>
              <a:rPr b="1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 {1..5}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600" spc="-1" strike="noStrike">
                <a:solidFill>
                  <a:srgbClr val="ff0000"/>
                </a:solidFill>
                <a:latin typeface="Arial"/>
                <a:ea typeface="DejaVu Sans"/>
              </a:rPr>
              <a:t>do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600" spc="-1" strike="noStrike">
                <a:solidFill>
                  <a:srgbClr val="ff0000"/>
                </a:solidFill>
                <a:latin typeface="Arial"/>
                <a:ea typeface="DejaVu Sans"/>
              </a:rPr>
              <a:t>   </a:t>
            </a:r>
            <a:r>
              <a:rPr b="1" lang="en-US" sz="2600" spc="-1" strike="noStrike">
                <a:solidFill>
                  <a:srgbClr val="ff0000"/>
                </a:solidFill>
                <a:latin typeface="Arial"/>
                <a:ea typeface="DejaVu Sans"/>
              </a:rPr>
              <a:t>echo</a:t>
            </a:r>
            <a:r>
              <a:rPr b="1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 "</a:t>
            </a:r>
            <a:r>
              <a:rPr b="1" lang="en-US" sz="2600" spc="-1" strike="noStrike">
                <a:solidFill>
                  <a:srgbClr val="800080"/>
                </a:solidFill>
                <a:latin typeface="Arial"/>
                <a:ea typeface="DejaVu Sans"/>
              </a:rPr>
              <a:t>Welcome</a:t>
            </a:r>
            <a:r>
              <a:rPr b="1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 $i </a:t>
            </a:r>
            <a:r>
              <a:rPr b="1" lang="en-US" sz="2600" spc="-1" strike="noStrike">
                <a:solidFill>
                  <a:srgbClr val="800080"/>
                </a:solidFill>
                <a:latin typeface="Arial"/>
                <a:ea typeface="DejaVu Sans"/>
              </a:rPr>
              <a:t>times</a:t>
            </a:r>
            <a:r>
              <a:rPr b="1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"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600" spc="-1" strike="noStrike">
                <a:solidFill>
                  <a:srgbClr val="ff0000"/>
                </a:solidFill>
                <a:latin typeface="Arial"/>
                <a:ea typeface="DejaVu Sans"/>
              </a:rPr>
              <a:t>done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449" name=""/>
          <p:cNvSpPr/>
          <p:nvPr/>
        </p:nvSpPr>
        <p:spPr>
          <a:xfrm>
            <a:off x="5110560" y="1094400"/>
            <a:ext cx="5028480" cy="230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600" spc="-1" strike="noStrike">
                <a:solidFill>
                  <a:srgbClr val="2a6099"/>
                </a:solidFill>
                <a:latin typeface="Arial"/>
                <a:ea typeface="DejaVu Sans"/>
              </a:rPr>
              <a:t>#!/bin/bash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600" spc="-1" strike="noStrike">
                <a:solidFill>
                  <a:srgbClr val="ff0000"/>
                </a:solidFill>
                <a:latin typeface="Arial"/>
                <a:ea typeface="DejaVu Sans"/>
              </a:rPr>
              <a:t>for ((</a:t>
            </a:r>
            <a:r>
              <a:rPr b="1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 c=1; c&lt;=5; c++</a:t>
            </a:r>
            <a:r>
              <a:rPr b="1" lang="en-US" sz="2600" spc="-1" strike="noStrike">
                <a:solidFill>
                  <a:srgbClr val="ff0000"/>
                </a:solidFill>
                <a:latin typeface="Arial"/>
                <a:ea typeface="DejaVu Sans"/>
              </a:rPr>
              <a:t> ))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600" spc="-1" strike="noStrike">
                <a:solidFill>
                  <a:srgbClr val="ff0000"/>
                </a:solidFill>
                <a:latin typeface="Arial"/>
                <a:ea typeface="DejaVu Sans"/>
              </a:rPr>
              <a:t>do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600" spc="-1" strike="noStrike">
                <a:solidFill>
                  <a:srgbClr val="ff0000"/>
                </a:solidFill>
                <a:latin typeface="Arial"/>
                <a:ea typeface="DejaVu Sans"/>
              </a:rPr>
              <a:t>   </a:t>
            </a:r>
            <a:r>
              <a:rPr b="1" lang="en-US" sz="2600" spc="-1" strike="noStrike">
                <a:solidFill>
                  <a:srgbClr val="ff0000"/>
                </a:solidFill>
                <a:latin typeface="Arial"/>
                <a:ea typeface="DejaVu Sans"/>
              </a:rPr>
              <a:t>echo</a:t>
            </a:r>
            <a:r>
              <a:rPr b="1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 "</a:t>
            </a:r>
            <a:r>
              <a:rPr b="1" lang="en-US" sz="2600" spc="-1" strike="noStrike">
                <a:solidFill>
                  <a:srgbClr val="800080"/>
                </a:solidFill>
                <a:latin typeface="Arial"/>
                <a:ea typeface="DejaVu Sans"/>
              </a:rPr>
              <a:t>Welcome</a:t>
            </a:r>
            <a:r>
              <a:rPr b="1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 $i </a:t>
            </a:r>
            <a:r>
              <a:rPr b="1" lang="en-US" sz="2600" spc="-1" strike="noStrike">
                <a:solidFill>
                  <a:srgbClr val="800080"/>
                </a:solidFill>
                <a:latin typeface="Arial"/>
                <a:ea typeface="DejaVu Sans"/>
              </a:rPr>
              <a:t>times</a:t>
            </a:r>
            <a:r>
              <a:rPr b="1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"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600" spc="-1" strike="noStrike">
                <a:solidFill>
                  <a:srgbClr val="ff0000"/>
                </a:solidFill>
                <a:latin typeface="Arial"/>
                <a:ea typeface="DejaVu Sans"/>
              </a:rPr>
              <a:t>done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450" name=""/>
          <p:cNvSpPr/>
          <p:nvPr/>
        </p:nvSpPr>
        <p:spPr>
          <a:xfrm flipH="1">
            <a:off x="868680" y="2057400"/>
            <a:ext cx="685800" cy="360"/>
          </a:xfrm>
          <a:prstGeom prst="line">
            <a:avLst/>
          </a:prstGeom>
          <a:ln w="0">
            <a:solidFill>
              <a:srgbClr val="ff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51" name=""/>
          <p:cNvSpPr/>
          <p:nvPr/>
        </p:nvSpPr>
        <p:spPr>
          <a:xfrm>
            <a:off x="2473920" y="685800"/>
            <a:ext cx="2554560" cy="156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600" spc="-1" strike="noStrike">
                <a:solidFill>
                  <a:srgbClr val="2a6099"/>
                </a:solidFill>
                <a:latin typeface="Arial"/>
                <a:ea typeface="DejaVu Sans"/>
              </a:rPr>
              <a:t>Hashbang line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452" name=""/>
          <p:cNvSpPr/>
          <p:nvPr/>
        </p:nvSpPr>
        <p:spPr>
          <a:xfrm>
            <a:off x="299880" y="3200400"/>
            <a:ext cx="3814200" cy="242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for i in {1..5}: This line starts a for loop. Here's what each part does: for i in ...: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This defines a loop where the variable i will take on values from a specified range.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{1..5}: This is a brace expansion that generates a sequence of numbers from 1 to 5 (inclusive). It will be assigned each of these numbers in each iteration of the loop.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000" spc="-1" strike="noStrike">
              <a:latin typeface="Arial"/>
            </a:endParaRPr>
          </a:p>
        </p:txBody>
      </p:sp>
      <p:sp>
        <p:nvSpPr>
          <p:cNvPr id="453" name=""/>
          <p:cNvSpPr/>
          <p:nvPr/>
        </p:nvSpPr>
        <p:spPr>
          <a:xfrm flipH="1">
            <a:off x="1829160" y="926280"/>
            <a:ext cx="685800" cy="1868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54" name=""/>
          <p:cNvSpPr/>
          <p:nvPr/>
        </p:nvSpPr>
        <p:spPr>
          <a:xfrm>
            <a:off x="1554480" y="1826280"/>
            <a:ext cx="2444760" cy="45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600" spc="-1" strike="noStrike">
                <a:solidFill>
                  <a:srgbClr val="ff0000"/>
                </a:solidFill>
                <a:latin typeface="Arial"/>
                <a:ea typeface="DejaVu Sans"/>
              </a:rPr>
              <a:t>Begin</a:t>
            </a:r>
            <a:r>
              <a:rPr b="1" lang="en-US" sz="2600" spc="-1" strike="noStrike">
                <a:solidFill>
                  <a:srgbClr val="2a6099"/>
                </a:solidFill>
                <a:latin typeface="Arial"/>
                <a:ea typeface="DejaVu Sans"/>
              </a:rPr>
              <a:t> </a:t>
            </a:r>
            <a:r>
              <a:rPr b="1" lang="en-US" sz="2600" spc="-1" strike="noStrike">
                <a:solidFill>
                  <a:srgbClr val="ff0000"/>
                </a:solidFill>
                <a:latin typeface="Arial"/>
                <a:ea typeface="DejaVu Sans"/>
              </a:rPr>
              <a:t>loop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CustomShape 42"/>
          <p:cNvSpPr/>
          <p:nvPr/>
        </p:nvSpPr>
        <p:spPr>
          <a:xfrm>
            <a:off x="-21240" y="-60840"/>
            <a:ext cx="10086120" cy="689760"/>
          </a:xfrm>
          <a:prstGeom prst="rect">
            <a:avLst/>
          </a:prstGeom>
          <a:solidFill>
            <a:srgbClr val="808080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56" name="CustomShape 43"/>
          <p:cNvSpPr/>
          <p:nvPr/>
        </p:nvSpPr>
        <p:spPr>
          <a:xfrm>
            <a:off x="-66240" y="0"/>
            <a:ext cx="10684440" cy="177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7" name="CustomShape 44"/>
          <p:cNvSpPr/>
          <p:nvPr/>
        </p:nvSpPr>
        <p:spPr>
          <a:xfrm>
            <a:off x="182880" y="360"/>
            <a:ext cx="9956160" cy="1100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ffffff"/>
                </a:solidFill>
                <a:latin typeface="Arial"/>
                <a:ea typeface="DejaVu Sans"/>
              </a:rPr>
              <a:t>BASH - for loop 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58" name="CustomShape 45"/>
          <p:cNvSpPr/>
          <p:nvPr/>
        </p:nvSpPr>
        <p:spPr>
          <a:xfrm>
            <a:off x="4480560" y="753120"/>
            <a:ext cx="5479920" cy="474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459" name="CustomShape 46"/>
          <p:cNvSpPr/>
          <p:nvPr/>
        </p:nvSpPr>
        <p:spPr>
          <a:xfrm>
            <a:off x="1554480" y="1311480"/>
            <a:ext cx="7401960" cy="462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0" name=""/>
          <p:cNvSpPr/>
          <p:nvPr/>
        </p:nvSpPr>
        <p:spPr>
          <a:xfrm>
            <a:off x="228600" y="1101240"/>
            <a:ext cx="5028480" cy="230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600" spc="-1" strike="noStrike">
                <a:solidFill>
                  <a:srgbClr val="2a6099"/>
                </a:solidFill>
                <a:latin typeface="Arial"/>
                <a:ea typeface="DejaVu Sans"/>
              </a:rPr>
              <a:t>#!/bin/bash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600" spc="-1" strike="noStrike">
                <a:solidFill>
                  <a:srgbClr val="ff0000"/>
                </a:solidFill>
                <a:latin typeface="Arial"/>
                <a:ea typeface="DejaVu Sans"/>
              </a:rPr>
              <a:t>for</a:t>
            </a:r>
            <a:r>
              <a:rPr b="1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US" sz="2600" spc="-1" strike="noStrike">
                <a:solidFill>
                  <a:srgbClr val="2a6099"/>
                </a:solidFill>
                <a:latin typeface="Arial"/>
                <a:ea typeface="DejaVu Sans"/>
              </a:rPr>
              <a:t>i</a:t>
            </a:r>
            <a:r>
              <a:rPr b="1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US" sz="2600" spc="-1" strike="noStrike">
                <a:solidFill>
                  <a:srgbClr val="ff0000"/>
                </a:solidFill>
                <a:latin typeface="Arial"/>
                <a:ea typeface="DejaVu Sans"/>
              </a:rPr>
              <a:t>in</a:t>
            </a:r>
            <a:r>
              <a:rPr b="1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 {1..5}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600" spc="-1" strike="noStrike">
                <a:solidFill>
                  <a:srgbClr val="ff0000"/>
                </a:solidFill>
                <a:latin typeface="Arial"/>
                <a:ea typeface="DejaVu Sans"/>
              </a:rPr>
              <a:t>do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600" spc="-1" strike="noStrike">
                <a:solidFill>
                  <a:srgbClr val="ff0000"/>
                </a:solidFill>
                <a:latin typeface="Arial"/>
                <a:ea typeface="DejaVu Sans"/>
              </a:rPr>
              <a:t>   </a:t>
            </a:r>
            <a:r>
              <a:rPr b="1" lang="en-US" sz="2600" spc="-1" strike="noStrike">
                <a:solidFill>
                  <a:srgbClr val="ff0000"/>
                </a:solidFill>
                <a:latin typeface="Arial"/>
                <a:ea typeface="DejaVu Sans"/>
              </a:rPr>
              <a:t>echo</a:t>
            </a:r>
            <a:r>
              <a:rPr b="1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 "</a:t>
            </a:r>
            <a:r>
              <a:rPr b="1" lang="en-US" sz="2600" spc="-1" strike="noStrike">
                <a:solidFill>
                  <a:srgbClr val="800080"/>
                </a:solidFill>
                <a:latin typeface="Arial"/>
                <a:ea typeface="DejaVu Sans"/>
              </a:rPr>
              <a:t>Welcome</a:t>
            </a:r>
            <a:r>
              <a:rPr b="1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 $i </a:t>
            </a:r>
            <a:r>
              <a:rPr b="1" lang="en-US" sz="2600" spc="-1" strike="noStrike">
                <a:solidFill>
                  <a:srgbClr val="800080"/>
                </a:solidFill>
                <a:latin typeface="Arial"/>
                <a:ea typeface="DejaVu Sans"/>
              </a:rPr>
              <a:t>times</a:t>
            </a:r>
            <a:r>
              <a:rPr b="1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"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600" spc="-1" strike="noStrike">
                <a:solidFill>
                  <a:srgbClr val="ff0000"/>
                </a:solidFill>
                <a:latin typeface="Arial"/>
                <a:ea typeface="DejaVu Sans"/>
              </a:rPr>
              <a:t>done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461" name=""/>
          <p:cNvSpPr/>
          <p:nvPr/>
        </p:nvSpPr>
        <p:spPr>
          <a:xfrm>
            <a:off x="5110560" y="1094400"/>
            <a:ext cx="5028480" cy="230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600" spc="-1" strike="noStrike">
                <a:solidFill>
                  <a:srgbClr val="2a6099"/>
                </a:solidFill>
                <a:latin typeface="Arial"/>
                <a:ea typeface="DejaVu Sans"/>
              </a:rPr>
              <a:t>#!/bin/bash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600" spc="-1" strike="noStrike">
                <a:solidFill>
                  <a:srgbClr val="ff0000"/>
                </a:solidFill>
                <a:latin typeface="Arial"/>
                <a:ea typeface="DejaVu Sans"/>
              </a:rPr>
              <a:t>for ((</a:t>
            </a:r>
            <a:r>
              <a:rPr b="1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 c=1; c&lt;=5; c++</a:t>
            </a:r>
            <a:r>
              <a:rPr b="1" lang="en-US" sz="2600" spc="-1" strike="noStrike">
                <a:solidFill>
                  <a:srgbClr val="ff0000"/>
                </a:solidFill>
                <a:latin typeface="Arial"/>
                <a:ea typeface="DejaVu Sans"/>
              </a:rPr>
              <a:t> ))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600" spc="-1" strike="noStrike">
                <a:solidFill>
                  <a:srgbClr val="ff0000"/>
                </a:solidFill>
                <a:latin typeface="Arial"/>
                <a:ea typeface="DejaVu Sans"/>
              </a:rPr>
              <a:t>do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600" spc="-1" strike="noStrike">
                <a:solidFill>
                  <a:srgbClr val="ff0000"/>
                </a:solidFill>
                <a:latin typeface="Arial"/>
                <a:ea typeface="DejaVu Sans"/>
              </a:rPr>
              <a:t>   </a:t>
            </a:r>
            <a:r>
              <a:rPr b="1" lang="en-US" sz="2600" spc="-1" strike="noStrike">
                <a:solidFill>
                  <a:srgbClr val="ff0000"/>
                </a:solidFill>
                <a:latin typeface="Arial"/>
                <a:ea typeface="DejaVu Sans"/>
              </a:rPr>
              <a:t>echo</a:t>
            </a:r>
            <a:r>
              <a:rPr b="1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 "</a:t>
            </a:r>
            <a:r>
              <a:rPr b="1" lang="en-US" sz="2600" spc="-1" strike="noStrike">
                <a:solidFill>
                  <a:srgbClr val="800080"/>
                </a:solidFill>
                <a:latin typeface="Arial"/>
                <a:ea typeface="DejaVu Sans"/>
              </a:rPr>
              <a:t>Welcome</a:t>
            </a:r>
            <a:r>
              <a:rPr b="1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 $i </a:t>
            </a:r>
            <a:r>
              <a:rPr b="1" lang="en-US" sz="2600" spc="-1" strike="noStrike">
                <a:solidFill>
                  <a:srgbClr val="800080"/>
                </a:solidFill>
                <a:latin typeface="Arial"/>
                <a:ea typeface="DejaVu Sans"/>
              </a:rPr>
              <a:t>times</a:t>
            </a:r>
            <a:r>
              <a:rPr b="1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"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600" spc="-1" strike="noStrike">
                <a:solidFill>
                  <a:srgbClr val="ff0000"/>
                </a:solidFill>
                <a:latin typeface="Arial"/>
                <a:ea typeface="DejaVu Sans"/>
              </a:rPr>
              <a:t>done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462" name=""/>
          <p:cNvSpPr/>
          <p:nvPr/>
        </p:nvSpPr>
        <p:spPr>
          <a:xfrm flipH="1">
            <a:off x="868680" y="2057400"/>
            <a:ext cx="685800" cy="360"/>
          </a:xfrm>
          <a:prstGeom prst="line">
            <a:avLst/>
          </a:prstGeom>
          <a:ln w="0">
            <a:solidFill>
              <a:srgbClr val="ff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63" name=""/>
          <p:cNvSpPr/>
          <p:nvPr/>
        </p:nvSpPr>
        <p:spPr>
          <a:xfrm>
            <a:off x="2473920" y="685800"/>
            <a:ext cx="2554560" cy="156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600" spc="-1" strike="noStrike">
                <a:solidFill>
                  <a:srgbClr val="2a6099"/>
                </a:solidFill>
                <a:latin typeface="Arial"/>
                <a:ea typeface="DejaVu Sans"/>
              </a:rPr>
              <a:t>Hashbang line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464" name=""/>
          <p:cNvSpPr/>
          <p:nvPr/>
        </p:nvSpPr>
        <p:spPr>
          <a:xfrm>
            <a:off x="299880" y="3200400"/>
            <a:ext cx="3814200" cy="242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for i in {1..5}: This line starts a for loop. Here's what each part does: for i in ...: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This defines a loop where the variable i will take on values from a specified range.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{1..5}: This is a brace expansion that generates a sequence of numbers from 1 to 5 (inclusive). It will be assigned each of these numbers in each iteration of the loop.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000" spc="-1" strike="noStrike">
              <a:latin typeface="Arial"/>
            </a:endParaRPr>
          </a:p>
        </p:txBody>
      </p:sp>
      <p:sp>
        <p:nvSpPr>
          <p:cNvPr id="465" name=""/>
          <p:cNvSpPr/>
          <p:nvPr/>
        </p:nvSpPr>
        <p:spPr>
          <a:xfrm flipH="1">
            <a:off x="1829160" y="926280"/>
            <a:ext cx="685800" cy="1868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66" name=""/>
          <p:cNvSpPr/>
          <p:nvPr/>
        </p:nvSpPr>
        <p:spPr>
          <a:xfrm>
            <a:off x="1554480" y="1826280"/>
            <a:ext cx="2444760" cy="45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600" spc="-1" strike="noStrike">
                <a:solidFill>
                  <a:srgbClr val="ff0000"/>
                </a:solidFill>
                <a:latin typeface="Arial"/>
                <a:ea typeface="DejaVu Sans"/>
              </a:rPr>
              <a:t>Begin</a:t>
            </a:r>
            <a:r>
              <a:rPr b="1" lang="en-US" sz="2600" spc="-1" strike="noStrike">
                <a:solidFill>
                  <a:srgbClr val="2a6099"/>
                </a:solidFill>
                <a:latin typeface="Arial"/>
                <a:ea typeface="DejaVu Sans"/>
              </a:rPr>
              <a:t> </a:t>
            </a:r>
            <a:r>
              <a:rPr b="1" lang="en-US" sz="2600" spc="-1" strike="noStrike">
                <a:solidFill>
                  <a:srgbClr val="ff0000"/>
                </a:solidFill>
                <a:latin typeface="Arial"/>
                <a:ea typeface="DejaVu Sans"/>
              </a:rPr>
              <a:t>loop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467" name=""/>
          <p:cNvSpPr/>
          <p:nvPr/>
        </p:nvSpPr>
        <p:spPr>
          <a:xfrm flipH="1">
            <a:off x="1192680" y="2813760"/>
            <a:ext cx="685800" cy="360"/>
          </a:xfrm>
          <a:prstGeom prst="line">
            <a:avLst/>
          </a:prstGeom>
          <a:ln w="0">
            <a:solidFill>
              <a:srgbClr val="ff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68" name=""/>
          <p:cNvSpPr/>
          <p:nvPr/>
        </p:nvSpPr>
        <p:spPr>
          <a:xfrm>
            <a:off x="1878480" y="2582640"/>
            <a:ext cx="2444760" cy="45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600" spc="-1" strike="noStrike">
                <a:solidFill>
                  <a:srgbClr val="ff0000"/>
                </a:solidFill>
                <a:latin typeface="Arial"/>
                <a:ea typeface="DejaVu Sans"/>
              </a:rPr>
              <a:t>End</a:t>
            </a:r>
            <a:r>
              <a:rPr b="1" lang="en-US" sz="2600" spc="-1" strike="noStrike">
                <a:solidFill>
                  <a:srgbClr val="2a6099"/>
                </a:solidFill>
                <a:latin typeface="Arial"/>
                <a:ea typeface="DejaVu Sans"/>
              </a:rPr>
              <a:t> </a:t>
            </a:r>
            <a:r>
              <a:rPr b="1" lang="en-US" sz="2600" spc="-1" strike="noStrike">
                <a:solidFill>
                  <a:srgbClr val="ff0000"/>
                </a:solidFill>
                <a:latin typeface="Arial"/>
                <a:ea typeface="DejaVu Sans"/>
              </a:rPr>
              <a:t>loop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CustomShape 47"/>
          <p:cNvSpPr/>
          <p:nvPr/>
        </p:nvSpPr>
        <p:spPr>
          <a:xfrm>
            <a:off x="-21240" y="-60840"/>
            <a:ext cx="10086120" cy="689760"/>
          </a:xfrm>
          <a:prstGeom prst="rect">
            <a:avLst/>
          </a:prstGeom>
          <a:solidFill>
            <a:srgbClr val="808080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70" name="CustomShape 48"/>
          <p:cNvSpPr/>
          <p:nvPr/>
        </p:nvSpPr>
        <p:spPr>
          <a:xfrm>
            <a:off x="-66240" y="0"/>
            <a:ext cx="10684440" cy="177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1" name="CustomShape 49"/>
          <p:cNvSpPr/>
          <p:nvPr/>
        </p:nvSpPr>
        <p:spPr>
          <a:xfrm>
            <a:off x="182880" y="360"/>
            <a:ext cx="9956160" cy="1100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ffffff"/>
                </a:solidFill>
                <a:latin typeface="Arial"/>
                <a:ea typeface="DejaVu Sans"/>
              </a:rPr>
              <a:t>BASH - for loop 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72" name="CustomShape 50"/>
          <p:cNvSpPr/>
          <p:nvPr/>
        </p:nvSpPr>
        <p:spPr>
          <a:xfrm>
            <a:off x="4480560" y="753120"/>
            <a:ext cx="5479920" cy="474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473" name="CustomShape 51"/>
          <p:cNvSpPr/>
          <p:nvPr/>
        </p:nvSpPr>
        <p:spPr>
          <a:xfrm>
            <a:off x="1554480" y="1311480"/>
            <a:ext cx="7401960" cy="462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4" name=""/>
          <p:cNvSpPr/>
          <p:nvPr/>
        </p:nvSpPr>
        <p:spPr>
          <a:xfrm>
            <a:off x="228600" y="1101240"/>
            <a:ext cx="5028480" cy="230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600" spc="-1" strike="noStrike">
                <a:solidFill>
                  <a:srgbClr val="2a6099"/>
                </a:solidFill>
                <a:latin typeface="Arial"/>
                <a:ea typeface="DejaVu Sans"/>
              </a:rPr>
              <a:t>#!/bin/bash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600" spc="-1" strike="noStrike">
                <a:solidFill>
                  <a:srgbClr val="ff0000"/>
                </a:solidFill>
                <a:latin typeface="Arial"/>
                <a:ea typeface="DejaVu Sans"/>
              </a:rPr>
              <a:t>for</a:t>
            </a:r>
            <a:r>
              <a:rPr b="1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US" sz="2600" spc="-1" strike="noStrike">
                <a:solidFill>
                  <a:srgbClr val="2a6099"/>
                </a:solidFill>
                <a:latin typeface="Arial"/>
                <a:ea typeface="DejaVu Sans"/>
              </a:rPr>
              <a:t>i</a:t>
            </a:r>
            <a:r>
              <a:rPr b="1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US" sz="2600" spc="-1" strike="noStrike">
                <a:solidFill>
                  <a:srgbClr val="ff0000"/>
                </a:solidFill>
                <a:latin typeface="Arial"/>
                <a:ea typeface="DejaVu Sans"/>
              </a:rPr>
              <a:t>in</a:t>
            </a:r>
            <a:r>
              <a:rPr b="1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 {1..5}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600" spc="-1" strike="noStrike">
                <a:solidFill>
                  <a:srgbClr val="ff0000"/>
                </a:solidFill>
                <a:latin typeface="Arial"/>
                <a:ea typeface="DejaVu Sans"/>
              </a:rPr>
              <a:t>do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600" spc="-1" strike="noStrike">
                <a:solidFill>
                  <a:srgbClr val="ff0000"/>
                </a:solidFill>
                <a:latin typeface="Arial"/>
                <a:ea typeface="DejaVu Sans"/>
              </a:rPr>
              <a:t>   </a:t>
            </a:r>
            <a:r>
              <a:rPr b="1" lang="en-US" sz="2600" spc="-1" strike="noStrike">
                <a:solidFill>
                  <a:srgbClr val="ff0000"/>
                </a:solidFill>
                <a:latin typeface="Arial"/>
                <a:ea typeface="DejaVu Sans"/>
              </a:rPr>
              <a:t>echo</a:t>
            </a:r>
            <a:r>
              <a:rPr b="1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 "</a:t>
            </a:r>
            <a:r>
              <a:rPr b="1" lang="en-US" sz="2600" spc="-1" strike="noStrike">
                <a:solidFill>
                  <a:srgbClr val="800080"/>
                </a:solidFill>
                <a:latin typeface="Arial"/>
                <a:ea typeface="DejaVu Sans"/>
              </a:rPr>
              <a:t>Welcome</a:t>
            </a:r>
            <a:r>
              <a:rPr b="1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 $i </a:t>
            </a:r>
            <a:r>
              <a:rPr b="1" lang="en-US" sz="2600" spc="-1" strike="noStrike">
                <a:solidFill>
                  <a:srgbClr val="800080"/>
                </a:solidFill>
                <a:latin typeface="Arial"/>
                <a:ea typeface="DejaVu Sans"/>
              </a:rPr>
              <a:t>times</a:t>
            </a:r>
            <a:r>
              <a:rPr b="1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"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600" spc="-1" strike="noStrike">
                <a:solidFill>
                  <a:srgbClr val="ff0000"/>
                </a:solidFill>
                <a:latin typeface="Arial"/>
                <a:ea typeface="DejaVu Sans"/>
              </a:rPr>
              <a:t>done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475" name=""/>
          <p:cNvSpPr/>
          <p:nvPr/>
        </p:nvSpPr>
        <p:spPr>
          <a:xfrm>
            <a:off x="5110560" y="1094400"/>
            <a:ext cx="5028480" cy="230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600" spc="-1" strike="noStrike">
                <a:solidFill>
                  <a:srgbClr val="2a6099"/>
                </a:solidFill>
                <a:latin typeface="Arial"/>
                <a:ea typeface="DejaVu Sans"/>
              </a:rPr>
              <a:t>#!/bin/bash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600" spc="-1" strike="noStrike">
                <a:solidFill>
                  <a:srgbClr val="ff0000"/>
                </a:solidFill>
                <a:latin typeface="Arial"/>
                <a:ea typeface="DejaVu Sans"/>
              </a:rPr>
              <a:t>for ((</a:t>
            </a:r>
            <a:r>
              <a:rPr b="1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 c=1; c&lt;=5; c++</a:t>
            </a:r>
            <a:r>
              <a:rPr b="1" lang="en-US" sz="2600" spc="-1" strike="noStrike">
                <a:solidFill>
                  <a:srgbClr val="ff0000"/>
                </a:solidFill>
                <a:latin typeface="Arial"/>
                <a:ea typeface="DejaVu Sans"/>
              </a:rPr>
              <a:t> ))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600" spc="-1" strike="noStrike">
                <a:solidFill>
                  <a:srgbClr val="ff0000"/>
                </a:solidFill>
                <a:latin typeface="Arial"/>
                <a:ea typeface="DejaVu Sans"/>
              </a:rPr>
              <a:t>do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600" spc="-1" strike="noStrike">
                <a:solidFill>
                  <a:srgbClr val="ff0000"/>
                </a:solidFill>
                <a:latin typeface="Arial"/>
                <a:ea typeface="DejaVu Sans"/>
              </a:rPr>
              <a:t>   </a:t>
            </a:r>
            <a:r>
              <a:rPr b="1" lang="en-US" sz="2600" spc="-1" strike="noStrike">
                <a:solidFill>
                  <a:srgbClr val="ff0000"/>
                </a:solidFill>
                <a:latin typeface="Arial"/>
                <a:ea typeface="DejaVu Sans"/>
              </a:rPr>
              <a:t>echo</a:t>
            </a:r>
            <a:r>
              <a:rPr b="1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 "</a:t>
            </a:r>
            <a:r>
              <a:rPr b="1" lang="en-US" sz="2600" spc="-1" strike="noStrike">
                <a:solidFill>
                  <a:srgbClr val="800080"/>
                </a:solidFill>
                <a:latin typeface="Arial"/>
                <a:ea typeface="DejaVu Sans"/>
              </a:rPr>
              <a:t>Welcome</a:t>
            </a:r>
            <a:r>
              <a:rPr b="1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 $i </a:t>
            </a:r>
            <a:r>
              <a:rPr b="1" lang="en-US" sz="2600" spc="-1" strike="noStrike">
                <a:solidFill>
                  <a:srgbClr val="800080"/>
                </a:solidFill>
                <a:latin typeface="Arial"/>
                <a:ea typeface="DejaVu Sans"/>
              </a:rPr>
              <a:t>times</a:t>
            </a:r>
            <a:r>
              <a:rPr b="1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"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600" spc="-1" strike="noStrike">
                <a:solidFill>
                  <a:srgbClr val="ff0000"/>
                </a:solidFill>
                <a:latin typeface="Arial"/>
                <a:ea typeface="DejaVu Sans"/>
              </a:rPr>
              <a:t>done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476" name=""/>
          <p:cNvSpPr/>
          <p:nvPr/>
        </p:nvSpPr>
        <p:spPr>
          <a:xfrm flipH="1">
            <a:off x="868680" y="2057400"/>
            <a:ext cx="685800" cy="360"/>
          </a:xfrm>
          <a:prstGeom prst="line">
            <a:avLst/>
          </a:prstGeom>
          <a:ln w="0">
            <a:solidFill>
              <a:srgbClr val="ff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77" name=""/>
          <p:cNvSpPr/>
          <p:nvPr/>
        </p:nvSpPr>
        <p:spPr>
          <a:xfrm>
            <a:off x="2473920" y="685800"/>
            <a:ext cx="2554560" cy="156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600" spc="-1" strike="noStrike">
                <a:solidFill>
                  <a:srgbClr val="2a6099"/>
                </a:solidFill>
                <a:latin typeface="Arial"/>
                <a:ea typeface="DejaVu Sans"/>
              </a:rPr>
              <a:t>Hashbang line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478" name=""/>
          <p:cNvSpPr/>
          <p:nvPr/>
        </p:nvSpPr>
        <p:spPr>
          <a:xfrm>
            <a:off x="299880" y="3200400"/>
            <a:ext cx="3814200" cy="242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for i in {1..5}: This line starts a for loop. Here's what each part does: for i in ...: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This defines a loop where the variable i will take on values from a specified range.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{1..5}: This is a brace expansion that generates a sequence of numbers from 1 to 5 (inclusive). It will be assigned each of these numbers in each iteration of the loop.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000" spc="-1" strike="noStrike">
              <a:latin typeface="Arial"/>
            </a:endParaRPr>
          </a:p>
        </p:txBody>
      </p:sp>
      <p:sp>
        <p:nvSpPr>
          <p:cNvPr id="479" name=""/>
          <p:cNvSpPr/>
          <p:nvPr/>
        </p:nvSpPr>
        <p:spPr>
          <a:xfrm>
            <a:off x="1554480" y="1826280"/>
            <a:ext cx="2444760" cy="45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600" spc="-1" strike="noStrike">
                <a:solidFill>
                  <a:srgbClr val="ff0000"/>
                </a:solidFill>
                <a:latin typeface="Arial"/>
                <a:ea typeface="DejaVu Sans"/>
              </a:rPr>
              <a:t>Begin</a:t>
            </a:r>
            <a:r>
              <a:rPr b="1" lang="en-US" sz="2600" spc="-1" strike="noStrike">
                <a:solidFill>
                  <a:srgbClr val="2a6099"/>
                </a:solidFill>
                <a:latin typeface="Arial"/>
                <a:ea typeface="DejaVu Sans"/>
              </a:rPr>
              <a:t> </a:t>
            </a:r>
            <a:r>
              <a:rPr b="1" lang="en-US" sz="2600" spc="-1" strike="noStrike">
                <a:solidFill>
                  <a:srgbClr val="ff0000"/>
                </a:solidFill>
                <a:latin typeface="Arial"/>
                <a:ea typeface="DejaVu Sans"/>
              </a:rPr>
              <a:t>loop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480" name=""/>
          <p:cNvSpPr/>
          <p:nvPr/>
        </p:nvSpPr>
        <p:spPr>
          <a:xfrm flipH="1">
            <a:off x="1192680" y="2813760"/>
            <a:ext cx="685800" cy="360"/>
          </a:xfrm>
          <a:prstGeom prst="line">
            <a:avLst/>
          </a:prstGeom>
          <a:ln w="0">
            <a:solidFill>
              <a:srgbClr val="ff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81" name=""/>
          <p:cNvSpPr/>
          <p:nvPr/>
        </p:nvSpPr>
        <p:spPr>
          <a:xfrm>
            <a:off x="1878480" y="2582640"/>
            <a:ext cx="2444760" cy="45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600" spc="-1" strike="noStrike">
                <a:solidFill>
                  <a:srgbClr val="ff0000"/>
                </a:solidFill>
                <a:latin typeface="Arial"/>
                <a:ea typeface="DejaVu Sans"/>
              </a:rPr>
              <a:t>End</a:t>
            </a:r>
            <a:r>
              <a:rPr b="1" lang="en-US" sz="2600" spc="-1" strike="noStrike">
                <a:solidFill>
                  <a:srgbClr val="2a6099"/>
                </a:solidFill>
                <a:latin typeface="Arial"/>
                <a:ea typeface="DejaVu Sans"/>
              </a:rPr>
              <a:t> </a:t>
            </a:r>
            <a:r>
              <a:rPr b="1" lang="en-US" sz="2600" spc="-1" strike="noStrike">
                <a:solidFill>
                  <a:srgbClr val="ff0000"/>
                </a:solidFill>
                <a:latin typeface="Arial"/>
                <a:ea typeface="DejaVu Sans"/>
              </a:rPr>
              <a:t>loop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482" name=""/>
          <p:cNvSpPr/>
          <p:nvPr/>
        </p:nvSpPr>
        <p:spPr>
          <a:xfrm>
            <a:off x="5486400" y="3232440"/>
            <a:ext cx="4114080" cy="196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for (( c=1; c&lt;=5; c++ )): This line starts a for loop. Here's what each part does: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1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(( ... )): This is an arithmetic evaluation construct in Bash.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1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c=1: Initializes a </a:t>
            </a:r>
            <a:r>
              <a:rPr b="1" lang="en-US" sz="1200" spc="-1" strike="noStrike">
                <a:solidFill>
                  <a:srgbClr val="ff0000"/>
                </a:solidFill>
                <a:latin typeface="Arial"/>
                <a:ea typeface="DejaVu Sans"/>
              </a:rPr>
              <a:t>variable</a:t>
            </a:r>
            <a:r>
              <a:rPr b="1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 c to 1. This variable will be used as the loop counter.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1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c&lt;=5: This is the </a:t>
            </a:r>
            <a:r>
              <a:rPr b="1" lang="en-US" sz="1200" spc="-1" strike="noStrike">
                <a:solidFill>
                  <a:srgbClr val="ff0000"/>
                </a:solidFill>
                <a:latin typeface="Arial"/>
                <a:ea typeface="DejaVu Sans"/>
              </a:rPr>
              <a:t>condition </a:t>
            </a:r>
            <a:r>
              <a:rPr b="1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for the loop. The loop will continue executing as long as c is less than or equal to 5.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1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c++: This is the </a:t>
            </a:r>
            <a:r>
              <a:rPr b="1" lang="en-US" sz="1200" spc="-1" strike="noStrike">
                <a:solidFill>
                  <a:srgbClr val="ff0000"/>
                </a:solidFill>
                <a:latin typeface="Arial"/>
                <a:ea typeface="DejaVu Sans"/>
              </a:rPr>
              <a:t>increment statement</a:t>
            </a:r>
            <a:r>
              <a:rPr b="1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. It increases the value of c by 1 in each iteration.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83" name=""/>
          <p:cNvSpPr/>
          <p:nvPr/>
        </p:nvSpPr>
        <p:spPr>
          <a:xfrm flipH="1">
            <a:off x="1829520" y="938160"/>
            <a:ext cx="685800" cy="1868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CustomShape 52"/>
          <p:cNvSpPr/>
          <p:nvPr/>
        </p:nvSpPr>
        <p:spPr>
          <a:xfrm>
            <a:off x="-21240" y="-60840"/>
            <a:ext cx="10086120" cy="689760"/>
          </a:xfrm>
          <a:prstGeom prst="rect">
            <a:avLst/>
          </a:prstGeom>
          <a:solidFill>
            <a:srgbClr val="808080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85" name="CustomShape 53"/>
          <p:cNvSpPr/>
          <p:nvPr/>
        </p:nvSpPr>
        <p:spPr>
          <a:xfrm>
            <a:off x="-66240" y="0"/>
            <a:ext cx="10684440" cy="177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6" name="CustomShape 54"/>
          <p:cNvSpPr/>
          <p:nvPr/>
        </p:nvSpPr>
        <p:spPr>
          <a:xfrm>
            <a:off x="182880" y="360"/>
            <a:ext cx="9956160" cy="1100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ffffff"/>
                </a:solidFill>
                <a:latin typeface="Arial"/>
                <a:ea typeface="DejaVu Sans"/>
              </a:rPr>
              <a:t>BASH - for loop 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87" name="CustomShape 55"/>
          <p:cNvSpPr/>
          <p:nvPr/>
        </p:nvSpPr>
        <p:spPr>
          <a:xfrm>
            <a:off x="4480560" y="753120"/>
            <a:ext cx="5479920" cy="474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488" name="CustomShape 56"/>
          <p:cNvSpPr/>
          <p:nvPr/>
        </p:nvSpPr>
        <p:spPr>
          <a:xfrm>
            <a:off x="1554480" y="1311480"/>
            <a:ext cx="7401960" cy="462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9" name=""/>
          <p:cNvSpPr/>
          <p:nvPr/>
        </p:nvSpPr>
        <p:spPr>
          <a:xfrm>
            <a:off x="4932000" y="753120"/>
            <a:ext cx="5148000" cy="4148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#include &lt;stdio.h&gt;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int main() {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for (int c = 1; c &lt;= 5; c++) {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printf("Welcome %d times\n", c);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return 0;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</p:txBody>
      </p:sp>
      <p:sp>
        <p:nvSpPr>
          <p:cNvPr id="490" name=""/>
          <p:cNvSpPr/>
          <p:nvPr/>
        </p:nvSpPr>
        <p:spPr>
          <a:xfrm>
            <a:off x="81360" y="896040"/>
            <a:ext cx="5028480" cy="230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600" spc="-1" strike="noStrike">
                <a:solidFill>
                  <a:srgbClr val="2a6099"/>
                </a:solidFill>
                <a:latin typeface="Arial"/>
                <a:ea typeface="DejaVu Sans"/>
              </a:rPr>
              <a:t>#!/bin/bash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600" spc="-1" strike="noStrike">
                <a:solidFill>
                  <a:srgbClr val="ff0000"/>
                </a:solidFill>
                <a:latin typeface="Arial"/>
                <a:ea typeface="DejaVu Sans"/>
              </a:rPr>
              <a:t>for ((</a:t>
            </a:r>
            <a:r>
              <a:rPr b="1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 c=1; c&lt;=5; c++</a:t>
            </a:r>
            <a:r>
              <a:rPr b="1" lang="en-US" sz="2600" spc="-1" strike="noStrike">
                <a:solidFill>
                  <a:srgbClr val="ff0000"/>
                </a:solidFill>
                <a:latin typeface="Arial"/>
                <a:ea typeface="DejaVu Sans"/>
              </a:rPr>
              <a:t> ))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600" spc="-1" strike="noStrike">
                <a:solidFill>
                  <a:srgbClr val="ff0000"/>
                </a:solidFill>
                <a:latin typeface="Arial"/>
                <a:ea typeface="DejaVu Sans"/>
              </a:rPr>
              <a:t>do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600" spc="-1" strike="noStrike">
                <a:solidFill>
                  <a:srgbClr val="ff0000"/>
                </a:solidFill>
                <a:latin typeface="Arial"/>
                <a:ea typeface="DejaVu Sans"/>
              </a:rPr>
              <a:t>   </a:t>
            </a:r>
            <a:r>
              <a:rPr b="1" lang="en-US" sz="2600" spc="-1" strike="noStrike">
                <a:solidFill>
                  <a:srgbClr val="ff0000"/>
                </a:solidFill>
                <a:latin typeface="Arial"/>
                <a:ea typeface="DejaVu Sans"/>
              </a:rPr>
              <a:t>echo</a:t>
            </a:r>
            <a:r>
              <a:rPr b="1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 "</a:t>
            </a:r>
            <a:r>
              <a:rPr b="1" lang="en-US" sz="2600" spc="-1" strike="noStrike">
                <a:solidFill>
                  <a:srgbClr val="800080"/>
                </a:solidFill>
                <a:latin typeface="Arial"/>
                <a:ea typeface="DejaVu Sans"/>
              </a:rPr>
              <a:t>Welcome</a:t>
            </a:r>
            <a:r>
              <a:rPr b="1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 $i </a:t>
            </a:r>
            <a:r>
              <a:rPr b="1" lang="en-US" sz="2600" spc="-1" strike="noStrike">
                <a:solidFill>
                  <a:srgbClr val="800080"/>
                </a:solidFill>
                <a:latin typeface="Arial"/>
                <a:ea typeface="DejaVu Sans"/>
              </a:rPr>
              <a:t>times</a:t>
            </a:r>
            <a:r>
              <a:rPr b="1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"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600" spc="-1" strike="noStrike">
                <a:solidFill>
                  <a:srgbClr val="ff0000"/>
                </a:solidFill>
                <a:latin typeface="Arial"/>
                <a:ea typeface="DejaVu Sans"/>
              </a:rPr>
              <a:t>done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491" name=""/>
          <p:cNvSpPr/>
          <p:nvPr/>
        </p:nvSpPr>
        <p:spPr>
          <a:xfrm>
            <a:off x="6429600" y="3657600"/>
            <a:ext cx="1342080" cy="65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C code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CustomShape 57"/>
          <p:cNvSpPr/>
          <p:nvPr/>
        </p:nvSpPr>
        <p:spPr>
          <a:xfrm>
            <a:off x="-21240" y="-60840"/>
            <a:ext cx="10086120" cy="689760"/>
          </a:xfrm>
          <a:prstGeom prst="rect">
            <a:avLst/>
          </a:prstGeom>
          <a:solidFill>
            <a:srgbClr val="808080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93" name="CustomShape 58"/>
          <p:cNvSpPr/>
          <p:nvPr/>
        </p:nvSpPr>
        <p:spPr>
          <a:xfrm>
            <a:off x="-66240" y="0"/>
            <a:ext cx="10684440" cy="177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4" name="CustomShape 59"/>
          <p:cNvSpPr/>
          <p:nvPr/>
        </p:nvSpPr>
        <p:spPr>
          <a:xfrm>
            <a:off x="182880" y="360"/>
            <a:ext cx="9956160" cy="1100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ffffff"/>
                </a:solidFill>
                <a:latin typeface="Arial"/>
                <a:ea typeface="DejaVu Sans"/>
              </a:rPr>
              <a:t>BASH - for loop (C vs. C++) 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95" name="CustomShape 61"/>
          <p:cNvSpPr/>
          <p:nvPr/>
        </p:nvSpPr>
        <p:spPr>
          <a:xfrm>
            <a:off x="1554480" y="1311480"/>
            <a:ext cx="7401960" cy="462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6" name=""/>
          <p:cNvSpPr/>
          <p:nvPr/>
        </p:nvSpPr>
        <p:spPr>
          <a:xfrm>
            <a:off x="109080" y="753120"/>
            <a:ext cx="5148000" cy="4148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#include &lt;stdio.h&gt;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int main() {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for (int c = 1; c &lt;= 5; c++) {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printf("Welcome %d times\n", c);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return 0;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</p:txBody>
      </p:sp>
      <p:sp>
        <p:nvSpPr>
          <p:cNvPr id="497" name=""/>
          <p:cNvSpPr/>
          <p:nvPr/>
        </p:nvSpPr>
        <p:spPr>
          <a:xfrm>
            <a:off x="1400400" y="4372200"/>
            <a:ext cx="1342080" cy="65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C code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98" name=""/>
          <p:cNvSpPr/>
          <p:nvPr/>
        </p:nvSpPr>
        <p:spPr>
          <a:xfrm>
            <a:off x="5486400" y="779040"/>
            <a:ext cx="4342680" cy="292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#include &lt;iostream&gt;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int main() {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for (int c = 1; c &lt;= 5; c++) {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std::cout &lt;&lt; "Welcome " &lt;&lt; c &lt;&lt; " times" &lt;&lt; std::endl;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return 0;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99" name=""/>
          <p:cNvSpPr/>
          <p:nvPr/>
        </p:nvSpPr>
        <p:spPr>
          <a:xfrm>
            <a:off x="6629400" y="4343400"/>
            <a:ext cx="1342080" cy="65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C++ code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00" name=""/>
          <p:cNvSpPr/>
          <p:nvPr/>
        </p:nvSpPr>
        <p:spPr>
          <a:xfrm>
            <a:off x="914400" y="5029200"/>
            <a:ext cx="7543080" cy="122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04"/>
          <p:cNvSpPr/>
          <p:nvPr/>
        </p:nvSpPr>
        <p:spPr>
          <a:xfrm>
            <a:off x="-21240" y="-60840"/>
            <a:ext cx="10085760" cy="689400"/>
          </a:xfrm>
          <a:prstGeom prst="rect">
            <a:avLst/>
          </a:prstGeom>
          <a:solidFill>
            <a:srgbClr val="808080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CustomShape 105"/>
          <p:cNvSpPr/>
          <p:nvPr/>
        </p:nvSpPr>
        <p:spPr>
          <a:xfrm>
            <a:off x="-66240" y="0"/>
            <a:ext cx="10684080" cy="177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CustomShape 106"/>
          <p:cNvSpPr/>
          <p:nvPr/>
        </p:nvSpPr>
        <p:spPr>
          <a:xfrm>
            <a:off x="182880" y="360"/>
            <a:ext cx="9955800" cy="109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ffffff"/>
                </a:solidFill>
                <a:latin typeface="Arial"/>
                <a:ea typeface="DejaVu Sans"/>
              </a:rPr>
              <a:t>Quiz 9 answers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15" name="CustomShape 107"/>
          <p:cNvSpPr/>
          <p:nvPr/>
        </p:nvSpPr>
        <p:spPr>
          <a:xfrm>
            <a:off x="182880" y="606960"/>
            <a:ext cx="9773640" cy="465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16" name="CustomShape 108"/>
          <p:cNvSpPr/>
          <p:nvPr/>
        </p:nvSpPr>
        <p:spPr>
          <a:xfrm>
            <a:off x="277560" y="756720"/>
            <a:ext cx="9094320" cy="418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17" name=""/>
          <p:cNvSpPr/>
          <p:nvPr/>
        </p:nvSpPr>
        <p:spPr>
          <a:xfrm>
            <a:off x="277560" y="648720"/>
            <a:ext cx="9094320" cy="620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Which command doesn't convert tsv to csv?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Command 1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sed 's/\t/,/g' file.tsv &gt;file.csv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Command 2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cat file.tsv | tr -s '\t' ',' &gt;file.csv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Command 3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awk -F '\t' -vOFS=’,’ '{$1=$1}1' file.tsv &gt;file.csv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Command 4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awk -F '\t' -vOFS=’,’ '{$1= $1}1' file.tsv &gt;file.csv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18" name=""/>
          <p:cNvSpPr/>
          <p:nvPr/>
        </p:nvSpPr>
        <p:spPr>
          <a:xfrm>
            <a:off x="6858720" y="2971800"/>
            <a:ext cx="3097800" cy="264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c9211e"/>
                </a:solidFill>
                <a:latin typeface="Arial"/>
                <a:ea typeface="DejaVu Sans"/>
              </a:rPr>
              <a:t>All convert tsv to csv</a:t>
            </a:r>
            <a:r>
              <a:rPr b="1" lang="en-US" sz="1000" spc="-1" strike="noStrike">
                <a:solidFill>
                  <a:srgbClr val="c9211e"/>
                </a:solidFill>
                <a:latin typeface="Arial"/>
                <a:ea typeface="DejaVu Sans"/>
              </a:rPr>
              <a:t> 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CustomShape 60"/>
          <p:cNvSpPr/>
          <p:nvPr/>
        </p:nvSpPr>
        <p:spPr>
          <a:xfrm>
            <a:off x="-21240" y="-60840"/>
            <a:ext cx="10086120" cy="689760"/>
          </a:xfrm>
          <a:prstGeom prst="rect">
            <a:avLst/>
          </a:prstGeom>
          <a:solidFill>
            <a:srgbClr val="808080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02" name="CustomShape 62"/>
          <p:cNvSpPr/>
          <p:nvPr/>
        </p:nvSpPr>
        <p:spPr>
          <a:xfrm>
            <a:off x="-66240" y="0"/>
            <a:ext cx="10684440" cy="177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3" name="CustomShape 63"/>
          <p:cNvSpPr/>
          <p:nvPr/>
        </p:nvSpPr>
        <p:spPr>
          <a:xfrm>
            <a:off x="182880" y="360"/>
            <a:ext cx="9956160" cy="1100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ffffff"/>
                </a:solidFill>
                <a:latin typeface="Arial"/>
                <a:ea typeface="DejaVu Sans"/>
              </a:rPr>
              <a:t>BASH - for loop </a:t>
            </a:r>
            <a:r>
              <a:rPr b="1" lang="en-US" sz="3600" spc="-1" strike="noStrike">
                <a:solidFill>
                  <a:srgbClr val="ffffff"/>
                </a:solidFill>
                <a:latin typeface="Arial"/>
                <a:ea typeface="DejaVu Sans"/>
              </a:rPr>
              <a:t>(C vs. C++) 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504" name="CustomShape 64"/>
          <p:cNvSpPr/>
          <p:nvPr/>
        </p:nvSpPr>
        <p:spPr>
          <a:xfrm>
            <a:off x="1554480" y="1311480"/>
            <a:ext cx="7401960" cy="462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5" name=""/>
          <p:cNvSpPr/>
          <p:nvPr/>
        </p:nvSpPr>
        <p:spPr>
          <a:xfrm>
            <a:off x="109080" y="753120"/>
            <a:ext cx="5148000" cy="4148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#include &lt;stdio.h&gt;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int main() {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for (int c = 1; c &lt;= 5; c++) {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printf("Welcome %d times\n", c);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return 0;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</p:txBody>
      </p:sp>
      <p:sp>
        <p:nvSpPr>
          <p:cNvPr id="506" name=""/>
          <p:cNvSpPr/>
          <p:nvPr/>
        </p:nvSpPr>
        <p:spPr>
          <a:xfrm>
            <a:off x="1400400" y="4372200"/>
            <a:ext cx="1342080" cy="65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C code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07" name=""/>
          <p:cNvSpPr/>
          <p:nvPr/>
        </p:nvSpPr>
        <p:spPr>
          <a:xfrm>
            <a:off x="5486400" y="779040"/>
            <a:ext cx="4342680" cy="292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#include &lt;iostream&gt;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int main() {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for (int c = 1; c &lt;= 5; c++) {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std::cout &lt;&lt; "Welcome " &lt;&lt; c &lt;&lt; " times" &lt;&lt; std::endl;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return 0;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08" name=""/>
          <p:cNvSpPr/>
          <p:nvPr/>
        </p:nvSpPr>
        <p:spPr>
          <a:xfrm>
            <a:off x="6629400" y="4343400"/>
            <a:ext cx="1342080" cy="65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C++ code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09" name=""/>
          <p:cNvSpPr/>
          <p:nvPr/>
        </p:nvSpPr>
        <p:spPr>
          <a:xfrm>
            <a:off x="914400" y="5029200"/>
            <a:ext cx="7543080" cy="122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10" name=""/>
          <p:cNvSpPr/>
          <p:nvPr/>
        </p:nvSpPr>
        <p:spPr>
          <a:xfrm>
            <a:off x="3200400" y="5013720"/>
            <a:ext cx="2971080" cy="65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c &lt;= 5 is </a:t>
            </a:r>
            <a:r>
              <a:rPr b="1" lang="en-US" sz="2000" spc="-1" strike="noStrike">
                <a:solidFill>
                  <a:srgbClr val="ff0000"/>
                </a:solidFill>
                <a:latin typeface="Arial"/>
                <a:ea typeface="DejaVu Sans"/>
              </a:rPr>
              <a:t>Conditional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11" name=""/>
          <p:cNvSpPr/>
          <p:nvPr/>
        </p:nvSpPr>
        <p:spPr>
          <a:xfrm>
            <a:off x="228600" y="5029200"/>
            <a:ext cx="2923200" cy="37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c = 1 is the </a:t>
            </a:r>
            <a:r>
              <a:rPr b="1" lang="en-US" sz="2000" spc="-1" strike="noStrike">
                <a:solidFill>
                  <a:srgbClr val="ff0000"/>
                </a:solidFill>
                <a:latin typeface="Arial"/>
                <a:ea typeface="DejaVu Sans"/>
              </a:rPr>
              <a:t>Variable</a:t>
            </a:r>
            <a:r>
              <a:rPr b="1" lang="en-US" sz="2000" spc="-1" strike="noStrike">
                <a:solidFill>
                  <a:srgbClr val="ff0000"/>
                </a:solidFill>
                <a:latin typeface="Arial"/>
                <a:ea typeface="DejaVu Sans"/>
              </a:rPr>
              <a:t>	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12" name=""/>
          <p:cNvSpPr/>
          <p:nvPr/>
        </p:nvSpPr>
        <p:spPr>
          <a:xfrm>
            <a:off x="6400800" y="5013720"/>
            <a:ext cx="3656880" cy="65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c++ is</a:t>
            </a:r>
            <a:r>
              <a:rPr b="1" lang="en-US" sz="2000" spc="-1" strike="noStrike">
                <a:solidFill>
                  <a:srgbClr val="ff0000"/>
                </a:solidFill>
                <a:latin typeface="Arial"/>
                <a:ea typeface="DejaVu Sans"/>
              </a:rPr>
              <a:t> Increment statement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CustomShape 1"/>
          <p:cNvSpPr/>
          <p:nvPr/>
        </p:nvSpPr>
        <p:spPr>
          <a:xfrm>
            <a:off x="-21240" y="-60840"/>
            <a:ext cx="10086120" cy="689760"/>
          </a:xfrm>
          <a:prstGeom prst="rect">
            <a:avLst/>
          </a:prstGeom>
          <a:solidFill>
            <a:srgbClr val="808080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14" name="CustomShape 2"/>
          <p:cNvSpPr/>
          <p:nvPr/>
        </p:nvSpPr>
        <p:spPr>
          <a:xfrm>
            <a:off x="-66240" y="0"/>
            <a:ext cx="10684440" cy="177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5" name="CustomShape 3"/>
          <p:cNvSpPr/>
          <p:nvPr/>
        </p:nvSpPr>
        <p:spPr>
          <a:xfrm>
            <a:off x="182880" y="360"/>
            <a:ext cx="9956160" cy="1100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ffffff"/>
                </a:solidFill>
                <a:latin typeface="Arial"/>
                <a:ea typeface="DejaVu Sans"/>
              </a:rPr>
              <a:t>For loop (Java) 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516" name="CustomShape 4"/>
          <p:cNvSpPr/>
          <p:nvPr/>
        </p:nvSpPr>
        <p:spPr>
          <a:xfrm>
            <a:off x="397080" y="1389600"/>
            <a:ext cx="9563400" cy="2123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c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4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en-US" sz="4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4800" spc="-1" strike="noStrike">
              <a:latin typeface="Arial"/>
            </a:endParaRPr>
          </a:p>
        </p:txBody>
      </p:sp>
      <p:sp>
        <p:nvSpPr>
          <p:cNvPr id="517" name="CustomShape 5"/>
          <p:cNvSpPr/>
          <p:nvPr/>
        </p:nvSpPr>
        <p:spPr>
          <a:xfrm>
            <a:off x="4480560" y="753120"/>
            <a:ext cx="5479920" cy="474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518" name="CustomShape 6"/>
          <p:cNvSpPr/>
          <p:nvPr/>
        </p:nvSpPr>
        <p:spPr>
          <a:xfrm>
            <a:off x="91440" y="1498680"/>
            <a:ext cx="10786680" cy="349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9" name="CustomShape 7"/>
          <p:cNvSpPr/>
          <p:nvPr/>
        </p:nvSpPr>
        <p:spPr>
          <a:xfrm>
            <a:off x="1097280" y="1656360"/>
            <a:ext cx="8043480" cy="238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5400" spc="-1" strike="noStrike">
                <a:solidFill>
                  <a:srgbClr val="ce181e"/>
                </a:solidFill>
                <a:latin typeface="Arial"/>
                <a:ea typeface="DejaVu Sans"/>
              </a:rPr>
              <a:t>for </a:t>
            </a:r>
            <a:r>
              <a:rPr b="1" lang="en-US" sz="5400" spc="-1" strike="noStrike">
                <a:solidFill>
                  <a:srgbClr val="000000"/>
                </a:solidFill>
                <a:latin typeface="Arial"/>
                <a:ea typeface="DejaVu Sans"/>
              </a:rPr>
              <a:t>(i = 0 ; i &lt; 100 ; i++){</a:t>
            </a:r>
            <a:r>
              <a:rPr b="1" lang="en-US" sz="5400" spc="-1" strike="noStrike">
                <a:solidFill>
                  <a:srgbClr val="ce181e"/>
                </a:solidFill>
                <a:latin typeface="Arial"/>
                <a:ea typeface="DejaVu Sans"/>
              </a:rPr>
              <a:t>      command </a:t>
            </a:r>
            <a:r>
              <a:rPr b="0" lang="en-US" sz="5400" spc="-1" strike="noStrike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b="1" lang="en-US" sz="5400" spc="-1" strike="noStrike">
                <a:solidFill>
                  <a:srgbClr val="8f93c7"/>
                </a:solidFill>
                <a:latin typeface="Arial"/>
                <a:ea typeface="DejaVu Sans"/>
              </a:rPr>
              <a:t>i</a:t>
            </a:r>
            <a:r>
              <a:rPr b="0" lang="en-US" sz="5400" spc="-1" strike="noStrike">
                <a:solidFill>
                  <a:srgbClr val="000000"/>
                </a:solidFill>
                <a:latin typeface="Arial"/>
                <a:ea typeface="DejaVu Sans"/>
              </a:rPr>
              <a:t>);</a:t>
            </a:r>
            <a:r>
              <a:rPr b="1" lang="en-US" sz="5400" spc="-1" strike="noStrike">
                <a:solidFill>
                  <a:srgbClr val="ce181e"/>
                </a:solidFill>
                <a:latin typeface="Arial"/>
                <a:ea typeface="DejaVu Sans"/>
              </a:rPr>
              <a:t> </a:t>
            </a:r>
            <a:endParaRPr b="0" lang="en-US" sz="5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54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5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CustomShape 1"/>
          <p:cNvSpPr/>
          <p:nvPr/>
        </p:nvSpPr>
        <p:spPr>
          <a:xfrm>
            <a:off x="-21240" y="-60840"/>
            <a:ext cx="10086120" cy="689760"/>
          </a:xfrm>
          <a:prstGeom prst="rect">
            <a:avLst/>
          </a:prstGeom>
          <a:solidFill>
            <a:srgbClr val="808080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21" name="CustomShape 2"/>
          <p:cNvSpPr/>
          <p:nvPr/>
        </p:nvSpPr>
        <p:spPr>
          <a:xfrm>
            <a:off x="-66240" y="0"/>
            <a:ext cx="10684440" cy="177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2" name="CustomShape 3"/>
          <p:cNvSpPr/>
          <p:nvPr/>
        </p:nvSpPr>
        <p:spPr>
          <a:xfrm>
            <a:off x="182880" y="360"/>
            <a:ext cx="9956160" cy="1100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ffffff"/>
                </a:solidFill>
                <a:latin typeface="Arial"/>
                <a:ea typeface="DejaVu Sans"/>
              </a:rPr>
              <a:t>for loop (Python) 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523" name="CustomShape 4"/>
          <p:cNvSpPr/>
          <p:nvPr/>
        </p:nvSpPr>
        <p:spPr>
          <a:xfrm>
            <a:off x="397080" y="1389600"/>
            <a:ext cx="9563400" cy="2123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c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4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en-US" sz="4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4800" spc="-1" strike="noStrike">
              <a:latin typeface="Arial"/>
            </a:endParaRPr>
          </a:p>
        </p:txBody>
      </p:sp>
      <p:sp>
        <p:nvSpPr>
          <p:cNvPr id="524" name="CustomShape 5"/>
          <p:cNvSpPr/>
          <p:nvPr/>
        </p:nvSpPr>
        <p:spPr>
          <a:xfrm>
            <a:off x="4480560" y="753120"/>
            <a:ext cx="5479920" cy="474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525" name="CustomShape 6"/>
          <p:cNvSpPr/>
          <p:nvPr/>
        </p:nvSpPr>
        <p:spPr>
          <a:xfrm>
            <a:off x="91440" y="1498680"/>
            <a:ext cx="10786680" cy="349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6" name="CustomShape 7"/>
          <p:cNvSpPr/>
          <p:nvPr/>
        </p:nvSpPr>
        <p:spPr>
          <a:xfrm>
            <a:off x="2103120" y="1637640"/>
            <a:ext cx="6854760" cy="314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5400" spc="-1" strike="noStrike">
                <a:solidFill>
                  <a:srgbClr val="ce181e"/>
                </a:solidFill>
                <a:latin typeface="Arial"/>
                <a:ea typeface="DejaVu Sans"/>
              </a:rPr>
              <a:t> </a:t>
            </a:r>
            <a:endParaRPr b="0" lang="en-US" sz="5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5400" spc="-1" strike="noStrike">
              <a:latin typeface="Arial"/>
            </a:endParaRPr>
          </a:p>
        </p:txBody>
      </p:sp>
      <p:sp>
        <p:nvSpPr>
          <p:cNvPr id="527" name="CustomShape 8"/>
          <p:cNvSpPr/>
          <p:nvPr/>
        </p:nvSpPr>
        <p:spPr>
          <a:xfrm>
            <a:off x="2103120" y="1895400"/>
            <a:ext cx="5459760" cy="161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5400" spc="-1" strike="noStrike">
                <a:solidFill>
                  <a:srgbClr val="ce181e"/>
                </a:solidFill>
                <a:latin typeface="Arial"/>
                <a:ea typeface="DejaVu Sans"/>
              </a:rPr>
              <a:t>for </a:t>
            </a:r>
            <a:r>
              <a:rPr b="1" lang="en-US" sz="5400" spc="-1" strike="noStrike">
                <a:solidFill>
                  <a:srgbClr val="000000"/>
                </a:solidFill>
                <a:latin typeface="Arial"/>
                <a:ea typeface="DejaVu Sans"/>
              </a:rPr>
              <a:t>x in file:</a:t>
            </a:r>
            <a:r>
              <a:rPr b="1" lang="en-US" sz="5400" spc="-1" strike="noStrike">
                <a:solidFill>
                  <a:srgbClr val="ce181e"/>
                </a:solidFill>
                <a:latin typeface="Arial"/>
                <a:ea typeface="DejaVu Sans"/>
              </a:rPr>
              <a:t>           </a:t>
            </a:r>
            <a:r>
              <a:rPr b="1" lang="en-US" sz="5400" spc="-1" strike="noStrike">
                <a:solidFill>
                  <a:srgbClr val="ce181e"/>
                </a:solidFill>
                <a:latin typeface="Arial"/>
                <a:ea typeface="DejaVu Sans"/>
              </a:rPr>
              <a:t>	</a:t>
            </a:r>
            <a:r>
              <a:rPr b="1" lang="en-US" sz="5400" spc="-1" strike="noStrike">
                <a:solidFill>
                  <a:srgbClr val="ce181e"/>
                </a:solidFill>
                <a:latin typeface="Arial"/>
                <a:ea typeface="DejaVu Sans"/>
              </a:rPr>
              <a:t> command </a:t>
            </a:r>
            <a:r>
              <a:rPr b="0" lang="en-US" sz="5400" spc="-1" strike="noStrike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b="1" lang="en-US" sz="5400" spc="-1" strike="noStrike">
                <a:solidFill>
                  <a:srgbClr val="000000"/>
                </a:solidFill>
                <a:latin typeface="Arial"/>
                <a:ea typeface="DejaVu Sans"/>
              </a:rPr>
              <a:t>x</a:t>
            </a:r>
            <a:r>
              <a:rPr b="0" lang="en-US" sz="5400" spc="-1" strike="noStrike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b="0" lang="en-US" sz="5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CustomShape 81"/>
          <p:cNvSpPr/>
          <p:nvPr/>
        </p:nvSpPr>
        <p:spPr>
          <a:xfrm>
            <a:off x="-21240" y="-60840"/>
            <a:ext cx="10086120" cy="689760"/>
          </a:xfrm>
          <a:prstGeom prst="rect">
            <a:avLst/>
          </a:prstGeom>
          <a:solidFill>
            <a:srgbClr val="808080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29" name="CustomShape 82"/>
          <p:cNvSpPr/>
          <p:nvPr/>
        </p:nvSpPr>
        <p:spPr>
          <a:xfrm>
            <a:off x="-66240" y="0"/>
            <a:ext cx="10684440" cy="177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0" name="CustomShape 83"/>
          <p:cNvSpPr/>
          <p:nvPr/>
        </p:nvSpPr>
        <p:spPr>
          <a:xfrm>
            <a:off x="182880" y="360"/>
            <a:ext cx="9956160" cy="1100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ffffff"/>
                </a:solidFill>
                <a:latin typeface="Arial"/>
                <a:ea typeface="DejaVu Sans"/>
              </a:rPr>
              <a:t>for loop (Python) 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531" name="CustomShape 84"/>
          <p:cNvSpPr/>
          <p:nvPr/>
        </p:nvSpPr>
        <p:spPr>
          <a:xfrm>
            <a:off x="397080" y="1389600"/>
            <a:ext cx="9563400" cy="2123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c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4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en-US" sz="4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4800" spc="-1" strike="noStrike">
              <a:latin typeface="Arial"/>
            </a:endParaRPr>
          </a:p>
        </p:txBody>
      </p:sp>
      <p:sp>
        <p:nvSpPr>
          <p:cNvPr id="532" name="CustomShape 85"/>
          <p:cNvSpPr/>
          <p:nvPr/>
        </p:nvSpPr>
        <p:spPr>
          <a:xfrm>
            <a:off x="4480560" y="753120"/>
            <a:ext cx="5479920" cy="474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533" name="CustomShape 86"/>
          <p:cNvSpPr/>
          <p:nvPr/>
        </p:nvSpPr>
        <p:spPr>
          <a:xfrm>
            <a:off x="91440" y="1498680"/>
            <a:ext cx="10786680" cy="349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4" name="CustomShape 87"/>
          <p:cNvSpPr/>
          <p:nvPr/>
        </p:nvSpPr>
        <p:spPr>
          <a:xfrm>
            <a:off x="2103120" y="1637640"/>
            <a:ext cx="6854760" cy="314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5400" spc="-1" strike="noStrike">
                <a:solidFill>
                  <a:srgbClr val="ce181e"/>
                </a:solidFill>
                <a:latin typeface="Arial"/>
                <a:ea typeface="DejaVu Sans"/>
              </a:rPr>
              <a:t> </a:t>
            </a:r>
            <a:endParaRPr b="0" lang="en-US" sz="5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5400" spc="-1" strike="noStrike">
              <a:latin typeface="Arial"/>
            </a:endParaRPr>
          </a:p>
        </p:txBody>
      </p:sp>
      <p:sp>
        <p:nvSpPr>
          <p:cNvPr id="535" name="CustomShape 88"/>
          <p:cNvSpPr/>
          <p:nvPr/>
        </p:nvSpPr>
        <p:spPr>
          <a:xfrm>
            <a:off x="951120" y="923400"/>
            <a:ext cx="8649360" cy="161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6" name=""/>
          <p:cNvSpPr/>
          <p:nvPr/>
        </p:nvSpPr>
        <p:spPr>
          <a:xfrm>
            <a:off x="524880" y="1101240"/>
            <a:ext cx="9075600" cy="315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5400" spc="-1" strike="noStrike">
                <a:solidFill>
                  <a:srgbClr val="2a6099"/>
                </a:solidFill>
                <a:latin typeface="Arial"/>
                <a:ea typeface="DejaVu Sans"/>
              </a:rPr>
              <a:t>#!/bin/usr/python3 </a:t>
            </a:r>
            <a:endParaRPr b="0" lang="en-US" sz="5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5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5400" spc="-1" strike="noStrike">
                <a:solidFill>
                  <a:srgbClr val="ff0000"/>
                </a:solidFill>
                <a:latin typeface="Arial"/>
                <a:ea typeface="DejaVu Sans"/>
              </a:rPr>
              <a:t>for</a:t>
            </a:r>
            <a:r>
              <a:rPr b="0" lang="en-US" sz="5400" spc="-1" strike="noStrike">
                <a:solidFill>
                  <a:srgbClr val="000000"/>
                </a:solidFill>
                <a:latin typeface="Arial"/>
                <a:ea typeface="DejaVu Sans"/>
              </a:rPr>
              <a:t> c </a:t>
            </a:r>
            <a:r>
              <a:rPr b="0" lang="en-US" sz="5400" spc="-1" strike="noStrike">
                <a:solidFill>
                  <a:srgbClr val="ff0000"/>
                </a:solidFill>
                <a:latin typeface="Arial"/>
                <a:ea typeface="DejaVu Sans"/>
              </a:rPr>
              <a:t>in</a:t>
            </a:r>
            <a:r>
              <a:rPr b="0" lang="en-US" sz="5400" spc="-1" strike="noStrike">
                <a:solidFill>
                  <a:srgbClr val="000000"/>
                </a:solidFill>
                <a:latin typeface="Arial"/>
                <a:ea typeface="DejaVu Sans"/>
              </a:rPr>
              <a:t> range(1, 6):</a:t>
            </a:r>
            <a:endParaRPr b="0" lang="en-US" sz="5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54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en-US" sz="5400" spc="-1" strike="noStrike">
                <a:solidFill>
                  <a:srgbClr val="ff0000"/>
                </a:solidFill>
                <a:latin typeface="Arial"/>
                <a:ea typeface="DejaVu Sans"/>
              </a:rPr>
              <a:t> </a:t>
            </a:r>
            <a:r>
              <a:rPr b="0" lang="en-US" sz="5400" spc="-1" strike="noStrike">
                <a:solidFill>
                  <a:srgbClr val="ff0000"/>
                </a:solidFill>
                <a:latin typeface="Arial"/>
                <a:ea typeface="DejaVu Sans"/>
              </a:rPr>
              <a:t>print</a:t>
            </a:r>
            <a:r>
              <a:rPr b="0" lang="en-US" sz="5400" spc="-1" strike="noStrike">
                <a:solidFill>
                  <a:srgbClr val="000000"/>
                </a:solidFill>
                <a:latin typeface="Arial"/>
                <a:ea typeface="DejaVu Sans"/>
              </a:rPr>
              <a:t>(f"Welcome {c} times")</a:t>
            </a:r>
            <a:endParaRPr b="0" lang="en-US" sz="5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CustomShape 14"/>
          <p:cNvSpPr/>
          <p:nvPr/>
        </p:nvSpPr>
        <p:spPr>
          <a:xfrm>
            <a:off x="-21240" y="-60840"/>
            <a:ext cx="10086120" cy="689760"/>
          </a:xfrm>
          <a:prstGeom prst="rect">
            <a:avLst/>
          </a:prstGeom>
          <a:solidFill>
            <a:srgbClr val="808080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38" name="CustomShape 15"/>
          <p:cNvSpPr/>
          <p:nvPr/>
        </p:nvSpPr>
        <p:spPr>
          <a:xfrm>
            <a:off x="-66240" y="0"/>
            <a:ext cx="10684440" cy="177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9" name="CustomShape 16"/>
          <p:cNvSpPr/>
          <p:nvPr/>
        </p:nvSpPr>
        <p:spPr>
          <a:xfrm>
            <a:off x="182880" y="360"/>
            <a:ext cx="9956160" cy="1100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ffffff"/>
                </a:solidFill>
                <a:latin typeface="Arial"/>
                <a:ea typeface="DejaVu Sans"/>
              </a:rPr>
              <a:t>for loop (Rust) 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540" name="CustomShape 17"/>
          <p:cNvSpPr/>
          <p:nvPr/>
        </p:nvSpPr>
        <p:spPr>
          <a:xfrm>
            <a:off x="397080" y="1389600"/>
            <a:ext cx="9563400" cy="2123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c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4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en-US" sz="4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4800" spc="-1" strike="noStrike">
              <a:latin typeface="Arial"/>
            </a:endParaRPr>
          </a:p>
        </p:txBody>
      </p:sp>
      <p:sp>
        <p:nvSpPr>
          <p:cNvPr id="541" name="CustomShape 18"/>
          <p:cNvSpPr/>
          <p:nvPr/>
        </p:nvSpPr>
        <p:spPr>
          <a:xfrm>
            <a:off x="4480560" y="753120"/>
            <a:ext cx="5479920" cy="474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542" name="CustomShape 19"/>
          <p:cNvSpPr/>
          <p:nvPr/>
        </p:nvSpPr>
        <p:spPr>
          <a:xfrm>
            <a:off x="91440" y="1498680"/>
            <a:ext cx="10786680" cy="349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3" name="CustomShape 20"/>
          <p:cNvSpPr/>
          <p:nvPr/>
        </p:nvSpPr>
        <p:spPr>
          <a:xfrm>
            <a:off x="2103120" y="1637640"/>
            <a:ext cx="6854760" cy="314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5400" spc="-1" strike="noStrike">
                <a:solidFill>
                  <a:srgbClr val="ce181e"/>
                </a:solidFill>
                <a:latin typeface="Arial"/>
                <a:ea typeface="DejaVu Sans"/>
              </a:rPr>
              <a:t> </a:t>
            </a:r>
            <a:endParaRPr b="0" lang="en-US" sz="5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5400" spc="-1" strike="noStrike">
              <a:latin typeface="Arial"/>
            </a:endParaRPr>
          </a:p>
        </p:txBody>
      </p:sp>
      <p:sp>
        <p:nvSpPr>
          <p:cNvPr id="544" name="CustomShape 21"/>
          <p:cNvSpPr/>
          <p:nvPr/>
        </p:nvSpPr>
        <p:spPr>
          <a:xfrm>
            <a:off x="712800" y="1101240"/>
            <a:ext cx="8491680" cy="161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5400" spc="-1" strike="noStrike">
                <a:solidFill>
                  <a:srgbClr val="c9211e"/>
                </a:solidFill>
                <a:latin typeface="Arial"/>
                <a:ea typeface="DejaVu Sans"/>
              </a:rPr>
              <a:t>for</a:t>
            </a:r>
            <a:r>
              <a:rPr b="0" lang="en-US" sz="5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5400" spc="-1" strike="noStrike">
                <a:solidFill>
                  <a:srgbClr val="2a6099"/>
                </a:solidFill>
                <a:latin typeface="Arial"/>
                <a:ea typeface="DejaVu Sans"/>
              </a:rPr>
              <a:t>element</a:t>
            </a:r>
            <a:r>
              <a:rPr b="0" lang="en-US" sz="5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5400" spc="-1" strike="noStrike">
                <a:solidFill>
                  <a:srgbClr val="c9211e"/>
                </a:solidFill>
                <a:latin typeface="Arial"/>
                <a:ea typeface="DejaVu Sans"/>
              </a:rPr>
              <a:t>in </a:t>
            </a:r>
            <a:r>
              <a:rPr b="0" lang="en-US" sz="5400" spc="-1" strike="noStrike">
                <a:solidFill>
                  <a:srgbClr val="000000"/>
                </a:solidFill>
                <a:latin typeface="Arial"/>
                <a:ea typeface="DejaVu Sans"/>
              </a:rPr>
              <a:t>iterable {</a:t>
            </a:r>
            <a:endParaRPr b="0" lang="en-US" sz="5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// Code to be executed for each element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54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5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CustomShape 65"/>
          <p:cNvSpPr/>
          <p:nvPr/>
        </p:nvSpPr>
        <p:spPr>
          <a:xfrm>
            <a:off x="-21240" y="-60840"/>
            <a:ext cx="10086120" cy="689760"/>
          </a:xfrm>
          <a:prstGeom prst="rect">
            <a:avLst/>
          </a:prstGeom>
          <a:solidFill>
            <a:srgbClr val="808080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46" name="CustomShape 66"/>
          <p:cNvSpPr/>
          <p:nvPr/>
        </p:nvSpPr>
        <p:spPr>
          <a:xfrm>
            <a:off x="-66240" y="0"/>
            <a:ext cx="10684440" cy="177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7" name="CustomShape 67"/>
          <p:cNvSpPr/>
          <p:nvPr/>
        </p:nvSpPr>
        <p:spPr>
          <a:xfrm>
            <a:off x="182880" y="360"/>
            <a:ext cx="9956160" cy="1100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ffffff"/>
                </a:solidFill>
                <a:latin typeface="Arial"/>
                <a:ea typeface="DejaVu Sans"/>
              </a:rPr>
              <a:t>for loop (Rust) 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548" name="CustomShape 68"/>
          <p:cNvSpPr/>
          <p:nvPr/>
        </p:nvSpPr>
        <p:spPr>
          <a:xfrm>
            <a:off x="397080" y="1389600"/>
            <a:ext cx="9563400" cy="2123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c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4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en-US" sz="4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4800" spc="-1" strike="noStrike">
              <a:latin typeface="Arial"/>
            </a:endParaRPr>
          </a:p>
        </p:txBody>
      </p:sp>
      <p:sp>
        <p:nvSpPr>
          <p:cNvPr id="549" name="CustomShape 69"/>
          <p:cNvSpPr/>
          <p:nvPr/>
        </p:nvSpPr>
        <p:spPr>
          <a:xfrm>
            <a:off x="4480560" y="753120"/>
            <a:ext cx="5479920" cy="474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550" name="CustomShape 70"/>
          <p:cNvSpPr/>
          <p:nvPr/>
        </p:nvSpPr>
        <p:spPr>
          <a:xfrm>
            <a:off x="91440" y="1498680"/>
            <a:ext cx="10786680" cy="349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1" name="CustomShape 71"/>
          <p:cNvSpPr/>
          <p:nvPr/>
        </p:nvSpPr>
        <p:spPr>
          <a:xfrm>
            <a:off x="2103120" y="1637640"/>
            <a:ext cx="6854760" cy="314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5400" spc="-1" strike="noStrike">
                <a:solidFill>
                  <a:srgbClr val="ce181e"/>
                </a:solidFill>
                <a:latin typeface="Arial"/>
                <a:ea typeface="DejaVu Sans"/>
              </a:rPr>
              <a:t> </a:t>
            </a:r>
            <a:endParaRPr b="0" lang="en-US" sz="5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5400" spc="-1" strike="noStrike">
              <a:latin typeface="Arial"/>
            </a:endParaRPr>
          </a:p>
        </p:txBody>
      </p:sp>
      <p:sp>
        <p:nvSpPr>
          <p:cNvPr id="552" name="CustomShape 72"/>
          <p:cNvSpPr/>
          <p:nvPr/>
        </p:nvSpPr>
        <p:spPr>
          <a:xfrm>
            <a:off x="712800" y="1101240"/>
            <a:ext cx="8491680" cy="161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3" name=""/>
          <p:cNvSpPr/>
          <p:nvPr/>
        </p:nvSpPr>
        <p:spPr>
          <a:xfrm>
            <a:off x="345240" y="1144080"/>
            <a:ext cx="9255240" cy="485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4200" spc="-1" strike="noStrike">
                <a:solidFill>
                  <a:srgbClr val="ff0000"/>
                </a:solidFill>
                <a:latin typeface="Arial"/>
                <a:ea typeface="DejaVu Sans"/>
              </a:rPr>
              <a:t>fn</a:t>
            </a:r>
            <a:r>
              <a:rPr b="0" lang="en-US" sz="4200" spc="-1" strike="noStrike">
                <a:solidFill>
                  <a:srgbClr val="000000"/>
                </a:solidFill>
                <a:latin typeface="Arial"/>
                <a:ea typeface="DejaVu Sans"/>
              </a:rPr>
              <a:t> main() {</a:t>
            </a:r>
            <a:endParaRPr b="0" lang="en-US" sz="4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42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4200" spc="-1" strike="noStrike">
                <a:solidFill>
                  <a:srgbClr val="ff0000"/>
                </a:solidFill>
                <a:latin typeface="Arial"/>
                <a:ea typeface="DejaVu Sans"/>
              </a:rPr>
              <a:t>for</a:t>
            </a:r>
            <a:r>
              <a:rPr b="0" lang="en-US" sz="4200" spc="-1" strike="noStrike">
                <a:solidFill>
                  <a:srgbClr val="000000"/>
                </a:solidFill>
                <a:latin typeface="Arial"/>
                <a:ea typeface="DejaVu Sans"/>
              </a:rPr>
              <a:t> c </a:t>
            </a:r>
            <a:r>
              <a:rPr b="0" lang="en-US" sz="4200" spc="-1" strike="noStrike">
                <a:solidFill>
                  <a:srgbClr val="ff0000"/>
                </a:solidFill>
                <a:latin typeface="Arial"/>
                <a:ea typeface="DejaVu Sans"/>
              </a:rPr>
              <a:t>in</a:t>
            </a:r>
            <a:r>
              <a:rPr b="0" lang="en-US" sz="4200" spc="-1" strike="noStrike">
                <a:solidFill>
                  <a:srgbClr val="000000"/>
                </a:solidFill>
                <a:latin typeface="Arial"/>
                <a:ea typeface="DejaVu Sans"/>
              </a:rPr>
              <a:t> 1..=5 {</a:t>
            </a:r>
            <a:endParaRPr b="0" lang="en-US" sz="4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42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US" sz="4200" spc="-1" strike="noStrike">
                <a:solidFill>
                  <a:srgbClr val="000000"/>
                </a:solidFill>
                <a:latin typeface="Arial"/>
                <a:ea typeface="DejaVu Sans"/>
              </a:rPr>
              <a:t>println!("Welcome {} times", c);</a:t>
            </a:r>
            <a:endParaRPr b="0" lang="en-US" sz="4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42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42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4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42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4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4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4200" spc="-1" strike="noStrike">
                <a:solidFill>
                  <a:srgbClr val="000000"/>
                </a:solidFill>
                <a:latin typeface="Arial"/>
                <a:ea typeface="DejaVu Sans"/>
              </a:rPr>
              <a:t>Compile -&gt; rustc forloop.rs</a:t>
            </a:r>
            <a:endParaRPr b="0" lang="en-US" sz="4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CustomShape 73"/>
          <p:cNvSpPr/>
          <p:nvPr/>
        </p:nvSpPr>
        <p:spPr>
          <a:xfrm>
            <a:off x="-21240" y="-60840"/>
            <a:ext cx="10086120" cy="689760"/>
          </a:xfrm>
          <a:prstGeom prst="rect">
            <a:avLst/>
          </a:prstGeom>
          <a:solidFill>
            <a:srgbClr val="808080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55" name="CustomShape 74"/>
          <p:cNvSpPr/>
          <p:nvPr/>
        </p:nvSpPr>
        <p:spPr>
          <a:xfrm>
            <a:off x="-66240" y="0"/>
            <a:ext cx="10684440" cy="177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6" name="CustomShape 75"/>
          <p:cNvSpPr/>
          <p:nvPr/>
        </p:nvSpPr>
        <p:spPr>
          <a:xfrm>
            <a:off x="182880" y="360"/>
            <a:ext cx="9956160" cy="1100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ffffff"/>
                </a:solidFill>
                <a:latin typeface="Arial"/>
                <a:ea typeface="DejaVu Sans"/>
              </a:rPr>
              <a:t>for loop - Rust vs. Python vs. Bash 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557" name="CustomShape 76"/>
          <p:cNvSpPr/>
          <p:nvPr/>
        </p:nvSpPr>
        <p:spPr>
          <a:xfrm>
            <a:off x="397080" y="1389600"/>
            <a:ext cx="9563400" cy="2123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c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4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en-US" sz="4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4800" spc="-1" strike="noStrike">
              <a:latin typeface="Arial"/>
            </a:endParaRPr>
          </a:p>
        </p:txBody>
      </p:sp>
      <p:sp>
        <p:nvSpPr>
          <p:cNvPr id="558" name="CustomShape 77"/>
          <p:cNvSpPr/>
          <p:nvPr/>
        </p:nvSpPr>
        <p:spPr>
          <a:xfrm>
            <a:off x="4480560" y="753120"/>
            <a:ext cx="5479920" cy="474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559" name="CustomShape 78"/>
          <p:cNvSpPr/>
          <p:nvPr/>
        </p:nvSpPr>
        <p:spPr>
          <a:xfrm>
            <a:off x="91440" y="1498680"/>
            <a:ext cx="10786680" cy="349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0" name="CustomShape 79"/>
          <p:cNvSpPr/>
          <p:nvPr/>
        </p:nvSpPr>
        <p:spPr>
          <a:xfrm>
            <a:off x="2103120" y="1637640"/>
            <a:ext cx="6854760" cy="314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5400" spc="-1" strike="noStrike">
                <a:solidFill>
                  <a:srgbClr val="ce181e"/>
                </a:solidFill>
                <a:latin typeface="Arial"/>
                <a:ea typeface="DejaVu Sans"/>
              </a:rPr>
              <a:t> </a:t>
            </a:r>
            <a:endParaRPr b="0" lang="en-US" sz="5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5400" spc="-1" strike="noStrike">
              <a:latin typeface="Arial"/>
            </a:endParaRPr>
          </a:p>
        </p:txBody>
      </p:sp>
      <p:sp>
        <p:nvSpPr>
          <p:cNvPr id="561" name="CustomShape 80"/>
          <p:cNvSpPr/>
          <p:nvPr/>
        </p:nvSpPr>
        <p:spPr>
          <a:xfrm>
            <a:off x="712800" y="1101240"/>
            <a:ext cx="8491680" cy="161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562" name="" descr=""/>
          <p:cNvPicPr/>
          <p:nvPr/>
        </p:nvPicPr>
        <p:blipFill>
          <a:blip r:embed="rId1"/>
          <a:srcRect l="0" t="3309" r="68912" b="43527"/>
          <a:stretch/>
        </p:blipFill>
        <p:spPr>
          <a:xfrm>
            <a:off x="2514600" y="692280"/>
            <a:ext cx="4923360" cy="4793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CustomShape 1"/>
          <p:cNvSpPr/>
          <p:nvPr/>
        </p:nvSpPr>
        <p:spPr>
          <a:xfrm>
            <a:off x="640440" y="0"/>
            <a:ext cx="8265600" cy="4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4" name="CustomShape 2"/>
          <p:cNvSpPr/>
          <p:nvPr/>
        </p:nvSpPr>
        <p:spPr>
          <a:xfrm>
            <a:off x="-21240" y="-60840"/>
            <a:ext cx="10086120" cy="689760"/>
          </a:xfrm>
          <a:prstGeom prst="rect">
            <a:avLst/>
          </a:prstGeom>
          <a:solidFill>
            <a:srgbClr val="808080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65" name="CustomShape 3"/>
          <p:cNvSpPr/>
          <p:nvPr/>
        </p:nvSpPr>
        <p:spPr>
          <a:xfrm>
            <a:off x="64440" y="0"/>
            <a:ext cx="9430200" cy="49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566" name="CustomShape 4"/>
          <p:cNvSpPr/>
          <p:nvPr/>
        </p:nvSpPr>
        <p:spPr>
          <a:xfrm>
            <a:off x="136440" y="2160"/>
            <a:ext cx="9928440" cy="109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ffffff"/>
                </a:solidFill>
                <a:latin typeface="Arial"/>
                <a:ea typeface="DejaVu Sans"/>
              </a:rPr>
              <a:t>Quiz 10 </a:t>
            </a:r>
            <a:endParaRPr b="0" lang="en-US" sz="4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567" name="CustomShape 5"/>
          <p:cNvSpPr/>
          <p:nvPr/>
        </p:nvSpPr>
        <p:spPr>
          <a:xfrm>
            <a:off x="58680" y="731520"/>
            <a:ext cx="9984600" cy="4739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-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 On canvas now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CustomShape 1"/>
          <p:cNvSpPr/>
          <p:nvPr/>
        </p:nvSpPr>
        <p:spPr>
          <a:xfrm>
            <a:off x="640440" y="0"/>
            <a:ext cx="8265600" cy="4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9" name="CustomShape 2"/>
          <p:cNvSpPr/>
          <p:nvPr/>
        </p:nvSpPr>
        <p:spPr>
          <a:xfrm>
            <a:off x="-21240" y="-60840"/>
            <a:ext cx="10086120" cy="689760"/>
          </a:xfrm>
          <a:prstGeom prst="rect">
            <a:avLst/>
          </a:prstGeom>
          <a:solidFill>
            <a:srgbClr val="808080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70" name="CustomShape 3"/>
          <p:cNvSpPr/>
          <p:nvPr/>
        </p:nvSpPr>
        <p:spPr>
          <a:xfrm>
            <a:off x="64440" y="0"/>
            <a:ext cx="9430200" cy="49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571" name="CustomShape 4"/>
          <p:cNvSpPr/>
          <p:nvPr/>
        </p:nvSpPr>
        <p:spPr>
          <a:xfrm>
            <a:off x="136440" y="2160"/>
            <a:ext cx="9928440" cy="109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ffffff"/>
                </a:solidFill>
                <a:latin typeface="Arial"/>
                <a:ea typeface="DejaVu Sans"/>
              </a:rPr>
              <a:t>Bonus 10  </a:t>
            </a:r>
            <a:endParaRPr b="0" lang="en-US" sz="4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572" name="CustomShape 5"/>
          <p:cNvSpPr/>
          <p:nvPr/>
        </p:nvSpPr>
        <p:spPr>
          <a:xfrm>
            <a:off x="58680" y="731520"/>
            <a:ext cx="9984600" cy="4739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-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 Write a bash script that prints the working directory, counts all the sequences within a fasta files within the working directory, and prints the first five lines of the file into std_out.txt?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640440" y="0"/>
            <a:ext cx="8265600" cy="4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CustomShape 2"/>
          <p:cNvSpPr/>
          <p:nvPr/>
        </p:nvSpPr>
        <p:spPr>
          <a:xfrm>
            <a:off x="-21240" y="-60840"/>
            <a:ext cx="10086120" cy="689760"/>
          </a:xfrm>
          <a:prstGeom prst="rect">
            <a:avLst/>
          </a:prstGeom>
          <a:solidFill>
            <a:srgbClr val="808080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CustomShape 3"/>
          <p:cNvSpPr/>
          <p:nvPr/>
        </p:nvSpPr>
        <p:spPr>
          <a:xfrm>
            <a:off x="64440" y="0"/>
            <a:ext cx="9430200" cy="49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22" name="CustomShape 4"/>
          <p:cNvSpPr/>
          <p:nvPr/>
        </p:nvSpPr>
        <p:spPr>
          <a:xfrm>
            <a:off x="136440" y="2160"/>
            <a:ext cx="9928440" cy="109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ffffff"/>
                </a:solidFill>
                <a:latin typeface="Arial"/>
                <a:ea typeface="DejaVu Sans"/>
              </a:rPr>
              <a:t>The file conversation problem</a:t>
            </a:r>
            <a:endParaRPr b="0" lang="en-US" sz="4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23" name="CustomShape 5"/>
          <p:cNvSpPr/>
          <p:nvPr/>
        </p:nvSpPr>
        <p:spPr>
          <a:xfrm>
            <a:off x="58680" y="587520"/>
            <a:ext cx="9984600" cy="4739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Provide unique commands to convert a tsv to csv? 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600" spc="-1" strike="noStrike">
                <a:solidFill>
                  <a:srgbClr val="ce181e"/>
                </a:solidFill>
                <a:latin typeface="Arial"/>
                <a:ea typeface="DejaVu Sans"/>
              </a:rPr>
              <a:t>awk '{</a:t>
            </a:r>
            <a:r>
              <a:rPr b="1" lang="en-US" sz="2600" spc="-1" strike="noStrike">
                <a:solidFill>
                  <a:srgbClr val="ce181e"/>
                </a:solidFill>
                <a:latin typeface="Arial"/>
                <a:ea typeface="DejaVu Sans"/>
              </a:rPr>
              <a:t>gsub</a:t>
            </a:r>
            <a:r>
              <a:rPr b="0" lang="en-US" sz="2600" spc="-1" strike="noStrike">
                <a:solidFill>
                  <a:srgbClr val="ce181e"/>
                </a:solidFill>
                <a:latin typeface="Arial"/>
                <a:ea typeface="DejaVu Sans"/>
              </a:rPr>
              <a:t>("\t", ","); print}' file.tsv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Try the name_game.tsv and tsv file. 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Also, it works similar to sed and similar syntax to tr (translate):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600" spc="-1" strike="noStrike">
                <a:solidFill>
                  <a:srgbClr val="ce181e"/>
                </a:solidFill>
                <a:latin typeface="Arial"/>
                <a:ea typeface="DejaVu Sans"/>
              </a:rPr>
              <a:t>awk '{gsub(“original”, "replace"); print}' file.txt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600" spc="-1" strike="noStrike">
                <a:solidFill>
                  <a:srgbClr val="ce181e"/>
                </a:solidFill>
                <a:latin typeface="Arial"/>
                <a:ea typeface="DejaVu Sans"/>
              </a:rPr>
              <a:t>OR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600" spc="-1" strike="noStrike">
                <a:solidFill>
                  <a:srgbClr val="ce181e"/>
                </a:solidFill>
                <a:latin typeface="Arial"/>
                <a:ea typeface="DejaVu Sans"/>
              </a:rPr>
              <a:t>awk '{gsub(/original/, "replace"); print}' file.txt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Another way?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640440" y="0"/>
            <a:ext cx="8265600" cy="4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CustomShape 2"/>
          <p:cNvSpPr/>
          <p:nvPr/>
        </p:nvSpPr>
        <p:spPr>
          <a:xfrm>
            <a:off x="-21240" y="-60840"/>
            <a:ext cx="10086120" cy="689760"/>
          </a:xfrm>
          <a:prstGeom prst="rect">
            <a:avLst/>
          </a:prstGeom>
          <a:solidFill>
            <a:srgbClr val="808080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3"/>
          <p:cNvSpPr/>
          <p:nvPr/>
        </p:nvSpPr>
        <p:spPr>
          <a:xfrm>
            <a:off x="64440" y="0"/>
            <a:ext cx="9430200" cy="49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27" name="CustomShape 4"/>
          <p:cNvSpPr/>
          <p:nvPr/>
        </p:nvSpPr>
        <p:spPr>
          <a:xfrm>
            <a:off x="136440" y="2160"/>
            <a:ext cx="9928440" cy="109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ffffff"/>
                </a:solidFill>
                <a:latin typeface="Arial"/>
                <a:ea typeface="DejaVu Sans"/>
              </a:rPr>
              <a:t>The file conversation problem</a:t>
            </a:r>
            <a:endParaRPr b="0" lang="en-US" sz="4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28" name="CustomShape 5"/>
          <p:cNvSpPr/>
          <p:nvPr/>
        </p:nvSpPr>
        <p:spPr>
          <a:xfrm>
            <a:off x="58680" y="587520"/>
            <a:ext cx="9984600" cy="4739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Provide unique commands to convert a tsv to csv? 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600" spc="-1" strike="noStrike">
                <a:solidFill>
                  <a:srgbClr val="ce181e"/>
                </a:solidFill>
                <a:latin typeface="Arial"/>
                <a:ea typeface="DejaVu Sans"/>
              </a:rPr>
              <a:t>perl -pi -e 's/\t/,/g' name_game.tsv (replaces original -i)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600" spc="-1" strike="noStrike">
                <a:solidFill>
                  <a:srgbClr val="ce181e"/>
                </a:solidFill>
                <a:latin typeface="Arial"/>
                <a:ea typeface="DejaVu Sans"/>
              </a:rPr>
              <a:t>perl -p -e 's/\t/,/g' name_game.tsv (doesn’t replace original)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Try the name_game.tsv and csv file. 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Also, it works just like sed try this!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ce181e"/>
                </a:solidFill>
                <a:latin typeface="Arial"/>
                <a:ea typeface="DejaVu Sans"/>
              </a:rPr>
              <a:t>sed 's/\t/,/' name_game.tsv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ce181e"/>
                </a:solidFill>
                <a:latin typeface="Arial"/>
                <a:ea typeface="DejaVu Sans"/>
              </a:rPr>
              <a:t>OR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ce181e"/>
                </a:solidFill>
                <a:latin typeface="Arial"/>
                <a:ea typeface="DejaVu Sans"/>
              </a:rPr>
              <a:t>perl -p -e 's/\t/,/' name_game.tsv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1196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2021-01-20T20:58:51Z</dcterms:created>
  <dc:creator/>
  <dc:description/>
  <dc:language>en-US</dc:language>
  <cp:lastModifiedBy/>
  <dcterms:modified xsi:type="dcterms:W3CDTF">2023-09-20T15:16:21Z</dcterms:modified>
  <cp:revision>111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