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18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189298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F2087-8346-47C4-88FE-2EB21D38FA16}"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237431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135962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751112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1143785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3330632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3355500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146936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341610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49525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F2087-8346-47C4-88FE-2EB21D38FA16}"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111627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6F2087-8346-47C4-88FE-2EB21D38FA16}"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33830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6F2087-8346-47C4-88FE-2EB21D38FA16}" type="datetimeFigureOut">
              <a:rPr lang="en-IN" smtClean="0"/>
              <a:t>22-05-2024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331793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6F2087-8346-47C4-88FE-2EB21D38FA16}"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38024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F2087-8346-47C4-88FE-2EB21D38FA16}" type="datetimeFigureOut">
              <a:rPr lang="en-IN" smtClean="0"/>
              <a:t>22-05-2024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94288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F2087-8346-47C4-88FE-2EB21D38FA16}"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11663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F2087-8346-47C4-88FE-2EB21D38FA16}"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7C1C4C-B9E9-4AF7-99E0-28C24F8FFC56}" type="slidenum">
              <a:rPr lang="en-IN" smtClean="0"/>
              <a:t>‹#›</a:t>
            </a:fld>
            <a:endParaRPr lang="en-IN"/>
          </a:p>
        </p:txBody>
      </p:sp>
    </p:spTree>
    <p:extLst>
      <p:ext uri="{BB962C8B-B14F-4D97-AF65-F5344CB8AC3E}">
        <p14:creationId xmlns:p14="http://schemas.microsoft.com/office/powerpoint/2010/main" val="160935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6F2087-8346-47C4-88FE-2EB21D38FA16}" type="datetimeFigureOut">
              <a:rPr lang="en-IN" smtClean="0"/>
              <a:t>22-05-2024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7C1C4C-B9E9-4AF7-99E0-28C24F8FFC56}" type="slidenum">
              <a:rPr lang="en-IN" smtClean="0"/>
              <a:t>‹#›</a:t>
            </a:fld>
            <a:endParaRPr lang="en-IN"/>
          </a:p>
        </p:txBody>
      </p:sp>
    </p:spTree>
    <p:extLst>
      <p:ext uri="{BB962C8B-B14F-4D97-AF65-F5344CB8AC3E}">
        <p14:creationId xmlns:p14="http://schemas.microsoft.com/office/powerpoint/2010/main" val="1502259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13.xml"/><Relationship Id="rId4" Type="http://schemas.openxmlformats.org/officeDocument/2006/relationships/hyperlink" Target="https://www.geeksforgeeks.org/what-is-a-mainframe-comput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442B4B-86B4-A9FB-1925-8BE279A8A911}"/>
              </a:ext>
            </a:extLst>
          </p:cNvPr>
          <p:cNvSpPr txBox="1"/>
          <p:nvPr/>
        </p:nvSpPr>
        <p:spPr>
          <a:xfrm>
            <a:off x="3124200" y="1104900"/>
            <a:ext cx="6162675" cy="1877437"/>
          </a:xfrm>
          <a:prstGeom prst="rect">
            <a:avLst/>
          </a:prstGeom>
          <a:noFill/>
        </p:spPr>
        <p:txBody>
          <a:bodyPr wrap="square" rtlCol="0">
            <a:spAutoFit/>
          </a:bodyPr>
          <a:lstStyle/>
          <a:p>
            <a:pPr algn="ctr"/>
            <a:r>
              <a:rPr lang="en-US" sz="7200" b="1" dirty="0">
                <a:solidFill>
                  <a:srgbClr val="FFFF00"/>
                </a:solidFill>
                <a:latin typeface="Algerian" panose="04020705040A02060702" pitchFamily="82" charset="0"/>
              </a:rPr>
              <a:t>COMPUTER</a:t>
            </a:r>
            <a:r>
              <a:rPr lang="en-US" sz="4400" b="1" dirty="0">
                <a:solidFill>
                  <a:srgbClr val="FFFF00"/>
                </a:solidFill>
              </a:rPr>
              <a:t> </a:t>
            </a:r>
            <a:r>
              <a:rPr lang="en-US" sz="4400" b="1" dirty="0">
                <a:solidFill>
                  <a:srgbClr val="FFFF00"/>
                </a:solidFill>
                <a:latin typeface="Algerian" panose="04020705040A02060702" pitchFamily="82" charset="0"/>
              </a:rPr>
              <a:t>SYSTEM</a:t>
            </a:r>
            <a:endParaRPr lang="en-IN" sz="4400" b="1" dirty="0">
              <a:solidFill>
                <a:srgbClr val="FFFF00"/>
              </a:solidFill>
              <a:latin typeface="Algerian" panose="04020705040A02060702" pitchFamily="82" charset="0"/>
            </a:endParaRPr>
          </a:p>
        </p:txBody>
      </p:sp>
      <p:pic>
        <p:nvPicPr>
          <p:cNvPr id="1030" name="Picture 6" descr="DELL Optiplex 7040 Desktop Computer PC, Intel Quad-Core i5, 2TB HDD, 8GB  RAM, Windows 10 Pro, DVD, WIFI, 19in Monitor">
            <a:extLst>
              <a:ext uri="{FF2B5EF4-FFF2-40B4-BE49-F238E27FC236}">
                <a16:creationId xmlns:a16="http://schemas.microsoft.com/office/drawing/2014/main" id="{B26E9BBF-72AD-0A78-CE59-FB497999B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5186" y="3619892"/>
            <a:ext cx="4991742" cy="235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7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02BDCA-DFE7-6E13-F7E5-0E94F6BE4F42}"/>
              </a:ext>
            </a:extLst>
          </p:cNvPr>
          <p:cNvSpPr txBox="1"/>
          <p:nvPr/>
        </p:nvSpPr>
        <p:spPr>
          <a:xfrm>
            <a:off x="3327662" y="829559"/>
            <a:ext cx="5514680" cy="707886"/>
          </a:xfrm>
          <a:prstGeom prst="rect">
            <a:avLst/>
          </a:prstGeom>
          <a:noFill/>
        </p:spPr>
        <p:txBody>
          <a:bodyPr wrap="square" rtlCol="0">
            <a:spAutoFit/>
          </a:bodyPr>
          <a:lstStyle/>
          <a:p>
            <a:r>
              <a:rPr lang="en-US" sz="4000" b="1" dirty="0">
                <a:solidFill>
                  <a:srgbClr val="C00000"/>
                </a:solidFill>
                <a:latin typeface="Algerian" panose="04020705040A02060702" pitchFamily="82" charset="0"/>
              </a:rPr>
              <a:t>What is Computer ?</a:t>
            </a:r>
            <a:endParaRPr lang="en-IN" sz="4000" b="1" dirty="0">
              <a:solidFill>
                <a:srgbClr val="C00000"/>
              </a:solidFill>
              <a:latin typeface="Algerian" panose="04020705040A02060702" pitchFamily="82" charset="0"/>
            </a:endParaRPr>
          </a:p>
        </p:txBody>
      </p:sp>
      <p:sp>
        <p:nvSpPr>
          <p:cNvPr id="4" name="TextBox 3">
            <a:extLst>
              <a:ext uri="{FF2B5EF4-FFF2-40B4-BE49-F238E27FC236}">
                <a16:creationId xmlns:a16="http://schemas.microsoft.com/office/drawing/2014/main" id="{F6066CF6-4115-D508-DEB9-1EAB15032447}"/>
              </a:ext>
            </a:extLst>
          </p:cNvPr>
          <p:cNvSpPr txBox="1"/>
          <p:nvPr/>
        </p:nvSpPr>
        <p:spPr>
          <a:xfrm>
            <a:off x="3048786" y="2073425"/>
            <a:ext cx="6094428" cy="3170099"/>
          </a:xfrm>
          <a:prstGeom prst="rect">
            <a:avLst/>
          </a:prstGeom>
          <a:noFill/>
        </p:spPr>
        <p:txBody>
          <a:bodyPr wrap="square">
            <a:spAutoFit/>
          </a:bodyPr>
          <a:lstStyle/>
          <a:p>
            <a:r>
              <a:rPr lang="en-US" sz="2000" b="0" i="0" dirty="0">
                <a:solidFill>
                  <a:schemeClr val="accent6">
                    <a:lumMod val="75000"/>
                  </a:schemeClr>
                </a:solidFill>
                <a:effectLst/>
                <a:highlight>
                  <a:srgbClr val="FFFFFF"/>
                </a:highlight>
                <a:latin typeface="Snap ITC" panose="04040A07060A02020202" pitchFamily="82" charset="0"/>
              </a:rPr>
              <a:t>A </a:t>
            </a:r>
            <a:r>
              <a:rPr lang="en-US" sz="2000" b="1" i="0" dirty="0">
                <a:solidFill>
                  <a:schemeClr val="accent6">
                    <a:lumMod val="75000"/>
                  </a:schemeClr>
                </a:solidFill>
                <a:effectLst/>
                <a:highlight>
                  <a:srgbClr val="FFFFFF"/>
                </a:highlight>
                <a:latin typeface="Snap ITC" panose="04040A07060A02020202" pitchFamily="82" charset="0"/>
              </a:rPr>
              <a:t>computer</a:t>
            </a:r>
            <a:r>
              <a:rPr lang="en-US" sz="2000" b="0" i="0" dirty="0">
                <a:solidFill>
                  <a:schemeClr val="accent6">
                    <a:lumMod val="75000"/>
                  </a:schemeClr>
                </a:solidFill>
                <a:effectLst/>
                <a:highlight>
                  <a:srgbClr val="FFFFFF"/>
                </a:highlight>
                <a:latin typeface="Snap ITC" panose="04040A07060A02020202" pitchFamily="82" charset="0"/>
              </a:rPr>
              <a:t> is an electronic device that manipulates information, or data. It has the ability to </a:t>
            </a:r>
            <a:r>
              <a:rPr lang="en-US" sz="2000" b="1" i="0" dirty="0">
                <a:solidFill>
                  <a:schemeClr val="accent6">
                    <a:lumMod val="75000"/>
                  </a:schemeClr>
                </a:solidFill>
                <a:effectLst/>
                <a:highlight>
                  <a:srgbClr val="FFFFFF"/>
                </a:highlight>
                <a:latin typeface="Snap ITC" panose="04040A07060A02020202" pitchFamily="82" charset="0"/>
              </a:rPr>
              <a:t>store</a:t>
            </a:r>
            <a:r>
              <a:rPr lang="en-US" sz="2000" b="0" i="0" dirty="0">
                <a:solidFill>
                  <a:schemeClr val="accent6">
                    <a:lumMod val="75000"/>
                  </a:schemeClr>
                </a:solidFill>
                <a:effectLst/>
                <a:highlight>
                  <a:srgbClr val="FFFFFF"/>
                </a:highlight>
                <a:latin typeface="Snap ITC" panose="04040A07060A02020202" pitchFamily="82" charset="0"/>
              </a:rPr>
              <a:t>, </a:t>
            </a:r>
            <a:r>
              <a:rPr lang="en-US" sz="2000" b="1" i="0" dirty="0">
                <a:solidFill>
                  <a:schemeClr val="accent6">
                    <a:lumMod val="75000"/>
                  </a:schemeClr>
                </a:solidFill>
                <a:effectLst/>
                <a:highlight>
                  <a:srgbClr val="FFFFFF"/>
                </a:highlight>
                <a:latin typeface="Snap ITC" panose="04040A07060A02020202" pitchFamily="82" charset="0"/>
              </a:rPr>
              <a:t>retrieve</a:t>
            </a:r>
            <a:r>
              <a:rPr lang="en-US" sz="2000" b="0" i="0" dirty="0">
                <a:solidFill>
                  <a:schemeClr val="accent6">
                    <a:lumMod val="75000"/>
                  </a:schemeClr>
                </a:solidFill>
                <a:effectLst/>
                <a:highlight>
                  <a:srgbClr val="FFFFFF"/>
                </a:highlight>
                <a:latin typeface="Snap ITC" panose="04040A07060A02020202" pitchFamily="82" charset="0"/>
              </a:rPr>
              <a:t>, and </a:t>
            </a:r>
            <a:r>
              <a:rPr lang="en-US" sz="2000" b="1" i="0" dirty="0">
                <a:solidFill>
                  <a:schemeClr val="accent6">
                    <a:lumMod val="75000"/>
                  </a:schemeClr>
                </a:solidFill>
                <a:effectLst/>
                <a:highlight>
                  <a:srgbClr val="FFFFFF"/>
                </a:highlight>
                <a:latin typeface="Snap ITC" panose="04040A07060A02020202" pitchFamily="82" charset="0"/>
              </a:rPr>
              <a:t>process</a:t>
            </a:r>
            <a:r>
              <a:rPr lang="en-US" sz="2000" b="0" i="0" dirty="0">
                <a:solidFill>
                  <a:schemeClr val="accent6">
                    <a:lumMod val="75000"/>
                  </a:schemeClr>
                </a:solidFill>
                <a:effectLst/>
                <a:highlight>
                  <a:srgbClr val="FFFFFF"/>
                </a:highlight>
                <a:latin typeface="Snap ITC" panose="04040A07060A02020202" pitchFamily="82" charset="0"/>
              </a:rPr>
              <a:t> data. You may already know that you can use a computer to </a:t>
            </a:r>
            <a:r>
              <a:rPr lang="en-US" sz="2000" b="1" i="0" dirty="0">
                <a:solidFill>
                  <a:schemeClr val="accent6">
                    <a:lumMod val="75000"/>
                  </a:schemeClr>
                </a:solidFill>
                <a:effectLst/>
                <a:highlight>
                  <a:srgbClr val="FFFFFF"/>
                </a:highlight>
                <a:latin typeface="Snap ITC" panose="04040A07060A02020202" pitchFamily="82" charset="0"/>
              </a:rPr>
              <a:t>type documents</a:t>
            </a:r>
            <a:r>
              <a:rPr lang="en-US" sz="2000" b="0" i="0" dirty="0">
                <a:solidFill>
                  <a:schemeClr val="accent6">
                    <a:lumMod val="75000"/>
                  </a:schemeClr>
                </a:solidFill>
                <a:effectLst/>
                <a:highlight>
                  <a:srgbClr val="FFFFFF"/>
                </a:highlight>
                <a:latin typeface="Snap ITC" panose="04040A07060A02020202" pitchFamily="82" charset="0"/>
              </a:rPr>
              <a:t>, </a:t>
            </a:r>
            <a:r>
              <a:rPr lang="en-US" sz="2000" b="1" i="0" dirty="0">
                <a:solidFill>
                  <a:schemeClr val="accent6">
                    <a:lumMod val="75000"/>
                  </a:schemeClr>
                </a:solidFill>
                <a:effectLst/>
                <a:highlight>
                  <a:srgbClr val="FFFFFF"/>
                </a:highlight>
                <a:latin typeface="Snap ITC" panose="04040A07060A02020202" pitchFamily="82" charset="0"/>
              </a:rPr>
              <a:t>send email</a:t>
            </a:r>
            <a:r>
              <a:rPr lang="en-US" sz="2000" b="0" i="0" dirty="0">
                <a:solidFill>
                  <a:schemeClr val="accent6">
                    <a:lumMod val="75000"/>
                  </a:schemeClr>
                </a:solidFill>
                <a:effectLst/>
                <a:highlight>
                  <a:srgbClr val="FFFFFF"/>
                </a:highlight>
                <a:latin typeface="Snap ITC" panose="04040A07060A02020202" pitchFamily="82" charset="0"/>
              </a:rPr>
              <a:t>, </a:t>
            </a:r>
            <a:r>
              <a:rPr lang="en-US" sz="2000" b="1" i="0" dirty="0">
                <a:solidFill>
                  <a:schemeClr val="accent6">
                    <a:lumMod val="75000"/>
                  </a:schemeClr>
                </a:solidFill>
                <a:effectLst/>
                <a:highlight>
                  <a:srgbClr val="FFFFFF"/>
                </a:highlight>
                <a:latin typeface="Snap ITC" panose="04040A07060A02020202" pitchFamily="82" charset="0"/>
              </a:rPr>
              <a:t>play games</a:t>
            </a:r>
            <a:r>
              <a:rPr lang="en-US" sz="2000" b="0" i="0" dirty="0">
                <a:solidFill>
                  <a:schemeClr val="accent6">
                    <a:lumMod val="75000"/>
                  </a:schemeClr>
                </a:solidFill>
                <a:effectLst/>
                <a:highlight>
                  <a:srgbClr val="FFFFFF"/>
                </a:highlight>
                <a:latin typeface="Snap ITC" panose="04040A07060A02020202" pitchFamily="82" charset="0"/>
              </a:rPr>
              <a:t>, and </a:t>
            </a:r>
            <a:r>
              <a:rPr lang="en-US" sz="2000" b="1" i="0" dirty="0">
                <a:solidFill>
                  <a:schemeClr val="accent6">
                    <a:lumMod val="75000"/>
                  </a:schemeClr>
                </a:solidFill>
                <a:effectLst/>
                <a:highlight>
                  <a:srgbClr val="FFFFFF"/>
                </a:highlight>
                <a:latin typeface="Snap ITC" panose="04040A07060A02020202" pitchFamily="82" charset="0"/>
              </a:rPr>
              <a:t>browse the Web</a:t>
            </a:r>
            <a:r>
              <a:rPr lang="en-US" sz="2000" b="0" i="0" dirty="0">
                <a:solidFill>
                  <a:schemeClr val="accent6">
                    <a:lumMod val="75000"/>
                  </a:schemeClr>
                </a:solidFill>
                <a:effectLst/>
                <a:highlight>
                  <a:srgbClr val="FFFFFF"/>
                </a:highlight>
                <a:latin typeface="Snap ITC" panose="04040A07060A02020202" pitchFamily="82" charset="0"/>
              </a:rPr>
              <a:t>. You can also use it to edit or create </a:t>
            </a:r>
            <a:r>
              <a:rPr lang="en-US" sz="2000" b="1" i="0" dirty="0">
                <a:solidFill>
                  <a:schemeClr val="accent6">
                    <a:lumMod val="75000"/>
                  </a:schemeClr>
                </a:solidFill>
                <a:effectLst/>
                <a:highlight>
                  <a:srgbClr val="FFFFFF"/>
                </a:highlight>
                <a:latin typeface="Snap ITC" panose="04040A07060A02020202" pitchFamily="82" charset="0"/>
              </a:rPr>
              <a:t>spreadsheets</a:t>
            </a:r>
            <a:r>
              <a:rPr lang="en-US" sz="2000" b="0" i="0" dirty="0">
                <a:solidFill>
                  <a:schemeClr val="accent6">
                    <a:lumMod val="75000"/>
                  </a:schemeClr>
                </a:solidFill>
                <a:effectLst/>
                <a:highlight>
                  <a:srgbClr val="FFFFFF"/>
                </a:highlight>
                <a:latin typeface="Snap ITC" panose="04040A07060A02020202" pitchFamily="82" charset="0"/>
              </a:rPr>
              <a:t>, </a:t>
            </a:r>
            <a:r>
              <a:rPr lang="en-US" sz="2000" b="1" i="0" dirty="0">
                <a:solidFill>
                  <a:schemeClr val="accent6">
                    <a:lumMod val="75000"/>
                  </a:schemeClr>
                </a:solidFill>
                <a:effectLst/>
                <a:highlight>
                  <a:srgbClr val="FFFFFF"/>
                </a:highlight>
                <a:latin typeface="Snap ITC" panose="04040A07060A02020202" pitchFamily="82" charset="0"/>
              </a:rPr>
              <a:t>presentations</a:t>
            </a:r>
            <a:r>
              <a:rPr lang="en-US" sz="2000" b="0" i="0" dirty="0">
                <a:solidFill>
                  <a:schemeClr val="accent6">
                    <a:lumMod val="75000"/>
                  </a:schemeClr>
                </a:solidFill>
                <a:effectLst/>
                <a:highlight>
                  <a:srgbClr val="FFFFFF"/>
                </a:highlight>
                <a:latin typeface="Snap ITC" panose="04040A07060A02020202" pitchFamily="82" charset="0"/>
              </a:rPr>
              <a:t>, and even</a:t>
            </a:r>
            <a:r>
              <a:rPr lang="en-US" sz="2000" b="1" i="0" dirty="0">
                <a:solidFill>
                  <a:schemeClr val="accent6">
                    <a:lumMod val="75000"/>
                  </a:schemeClr>
                </a:solidFill>
                <a:effectLst/>
                <a:highlight>
                  <a:srgbClr val="FFFFFF"/>
                </a:highlight>
                <a:latin typeface="Snap ITC" panose="04040A07060A02020202" pitchFamily="82" charset="0"/>
              </a:rPr>
              <a:t> videos</a:t>
            </a:r>
            <a:r>
              <a:rPr lang="en-US" b="0" i="0" dirty="0">
                <a:solidFill>
                  <a:schemeClr val="accent6">
                    <a:lumMod val="75000"/>
                  </a:schemeClr>
                </a:solidFill>
                <a:effectLst/>
                <a:highlight>
                  <a:srgbClr val="FFFFFF"/>
                </a:highlight>
                <a:latin typeface="source sans pro" panose="020F0502020204030204" pitchFamily="34" charset="0"/>
              </a:rPr>
              <a:t>.</a:t>
            </a:r>
            <a:endParaRPr lang="en-IN" dirty="0">
              <a:solidFill>
                <a:schemeClr val="accent6">
                  <a:lumMod val="75000"/>
                </a:schemeClr>
              </a:solidFill>
            </a:endParaRPr>
          </a:p>
        </p:txBody>
      </p:sp>
    </p:spTree>
    <p:extLst>
      <p:ext uri="{BB962C8B-B14F-4D97-AF65-F5344CB8AC3E}">
        <p14:creationId xmlns:p14="http://schemas.microsoft.com/office/powerpoint/2010/main" val="122358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9D116-77FD-3047-F2BE-BBF2C51FC7CF}"/>
              </a:ext>
            </a:extLst>
          </p:cNvPr>
          <p:cNvSpPr txBox="1"/>
          <p:nvPr/>
        </p:nvSpPr>
        <p:spPr>
          <a:xfrm>
            <a:off x="2695576" y="533400"/>
            <a:ext cx="7934324" cy="707886"/>
          </a:xfrm>
          <a:prstGeom prst="rect">
            <a:avLst/>
          </a:prstGeom>
          <a:noFill/>
        </p:spPr>
        <p:txBody>
          <a:bodyPr wrap="square" rtlCol="0">
            <a:spAutoFit/>
          </a:bodyPr>
          <a:lstStyle/>
          <a:p>
            <a:r>
              <a:rPr lang="en-US" sz="4000" dirty="0">
                <a:solidFill>
                  <a:srgbClr val="002060"/>
                </a:solidFill>
                <a:latin typeface="Algerian" panose="04020705040A02060702" pitchFamily="82" charset="0"/>
              </a:rPr>
              <a:t>C</a:t>
            </a:r>
            <a:r>
              <a:rPr lang="en-IN" sz="4000" dirty="0">
                <a:solidFill>
                  <a:srgbClr val="002060"/>
                </a:solidFill>
                <a:latin typeface="Algerian" panose="04020705040A02060702" pitchFamily="82" charset="0"/>
              </a:rPr>
              <a:t>OMPUTER FULL FROM :-</a:t>
            </a:r>
          </a:p>
        </p:txBody>
      </p:sp>
      <p:sp>
        <p:nvSpPr>
          <p:cNvPr id="3" name="TextBox 2">
            <a:extLst>
              <a:ext uri="{FF2B5EF4-FFF2-40B4-BE49-F238E27FC236}">
                <a16:creationId xmlns:a16="http://schemas.microsoft.com/office/drawing/2014/main" id="{853B39BD-CAA1-BA49-579A-0B4029E8D1C3}"/>
              </a:ext>
            </a:extLst>
          </p:cNvPr>
          <p:cNvSpPr txBox="1"/>
          <p:nvPr/>
        </p:nvSpPr>
        <p:spPr>
          <a:xfrm>
            <a:off x="3352799" y="1933575"/>
            <a:ext cx="5086351" cy="4308872"/>
          </a:xfrm>
          <a:prstGeom prst="rect">
            <a:avLst/>
          </a:prstGeom>
          <a:noFill/>
        </p:spPr>
        <p:txBody>
          <a:bodyPr wrap="square" rtlCol="0">
            <a:spAutoFit/>
          </a:bodyPr>
          <a:lstStyle/>
          <a:p>
            <a:r>
              <a:rPr lang="en-US" sz="3200" dirty="0">
                <a:latin typeface="Bauhaus 93" panose="04030905020B02020C02" pitchFamily="82" charset="0"/>
              </a:rPr>
              <a:t>C – Common</a:t>
            </a:r>
          </a:p>
          <a:p>
            <a:r>
              <a:rPr lang="en-US" sz="3200" dirty="0">
                <a:latin typeface="Bauhaus 93" panose="04030905020B02020C02" pitchFamily="82" charset="0"/>
              </a:rPr>
              <a:t>O – Operating</a:t>
            </a:r>
          </a:p>
          <a:p>
            <a:r>
              <a:rPr lang="en-US" sz="3200" dirty="0">
                <a:latin typeface="Bauhaus 93" panose="04030905020B02020C02" pitchFamily="82" charset="0"/>
              </a:rPr>
              <a:t>M – Machine</a:t>
            </a:r>
          </a:p>
          <a:p>
            <a:r>
              <a:rPr lang="en-US" sz="3200" dirty="0">
                <a:latin typeface="Bauhaus 93" panose="04030905020B02020C02" pitchFamily="82" charset="0"/>
              </a:rPr>
              <a:t>P – Purposely</a:t>
            </a:r>
          </a:p>
          <a:p>
            <a:r>
              <a:rPr lang="en-US" sz="3200" dirty="0">
                <a:latin typeface="Bauhaus 93" panose="04030905020B02020C02" pitchFamily="82" charset="0"/>
              </a:rPr>
              <a:t>U – Used for</a:t>
            </a:r>
          </a:p>
          <a:p>
            <a:r>
              <a:rPr lang="en-US" sz="3200" dirty="0">
                <a:latin typeface="Bauhaus 93" panose="04030905020B02020C02" pitchFamily="82" charset="0"/>
              </a:rPr>
              <a:t>T – Technological</a:t>
            </a:r>
          </a:p>
          <a:p>
            <a:r>
              <a:rPr lang="en-US" sz="3200" dirty="0">
                <a:latin typeface="Bauhaus 93" panose="04030905020B02020C02" pitchFamily="82" charset="0"/>
              </a:rPr>
              <a:t>E – Educational</a:t>
            </a:r>
          </a:p>
          <a:p>
            <a:r>
              <a:rPr lang="en-US" sz="3200" dirty="0">
                <a:latin typeface="Bauhaus 93" panose="04030905020B02020C02" pitchFamily="82" charset="0"/>
              </a:rPr>
              <a:t>R - Research</a:t>
            </a:r>
          </a:p>
          <a:p>
            <a:endParaRPr lang="en-IN" dirty="0">
              <a:latin typeface="Bauhaus 93" panose="04030905020B02020C02" pitchFamily="82" charset="0"/>
            </a:endParaRPr>
          </a:p>
        </p:txBody>
      </p:sp>
    </p:spTree>
    <p:extLst>
      <p:ext uri="{BB962C8B-B14F-4D97-AF65-F5344CB8AC3E}">
        <p14:creationId xmlns:p14="http://schemas.microsoft.com/office/powerpoint/2010/main" val="11607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28BE-FFF2-7898-5C8E-52CFBC315AC8}"/>
              </a:ext>
            </a:extLst>
          </p:cNvPr>
          <p:cNvSpPr>
            <a:spLocks noGrp="1"/>
          </p:cNvSpPr>
          <p:nvPr>
            <p:ph type="title"/>
          </p:nvPr>
        </p:nvSpPr>
        <p:spPr>
          <a:xfrm>
            <a:off x="2628900" y="381000"/>
            <a:ext cx="7410450" cy="839219"/>
          </a:xfrm>
          <a:blipFill>
            <a:blip r:embed="rId3"/>
            <a:stretch>
              <a:fillRect/>
            </a:stretch>
          </a:blipFill>
        </p:spPr>
        <p:txBody>
          <a:bodyPr>
            <a:normAutofit/>
          </a:bodyPr>
          <a:lstStyle/>
          <a:p>
            <a:r>
              <a:rPr lang="en-US" sz="4400" dirty="0">
                <a:solidFill>
                  <a:schemeClr val="bg1">
                    <a:lumMod val="85000"/>
                  </a:schemeClr>
                </a:solidFill>
                <a:latin typeface="Old English Text MT" panose="03040902040508030806" pitchFamily="66" charset="0"/>
              </a:rPr>
              <a:t>TYPES OF COMPUTER</a:t>
            </a:r>
            <a:endParaRPr lang="en-IN" sz="4400" dirty="0">
              <a:solidFill>
                <a:schemeClr val="bg1">
                  <a:lumMod val="85000"/>
                </a:schemeClr>
              </a:solidFill>
              <a:latin typeface="Old English Text MT" panose="03040902040508030806" pitchFamily="66" charset="0"/>
            </a:endParaRPr>
          </a:p>
        </p:txBody>
      </p:sp>
      <p:sp>
        <p:nvSpPr>
          <p:cNvPr id="3" name="Text Placeholder 2">
            <a:extLst>
              <a:ext uri="{FF2B5EF4-FFF2-40B4-BE49-F238E27FC236}">
                <a16:creationId xmlns:a16="http://schemas.microsoft.com/office/drawing/2014/main" id="{0E772D1C-32AE-49BF-D0D9-C30FEB3BF6B9}"/>
              </a:ext>
            </a:extLst>
          </p:cNvPr>
          <p:cNvSpPr>
            <a:spLocks noGrp="1"/>
          </p:cNvSpPr>
          <p:nvPr>
            <p:ph type="body" idx="1"/>
          </p:nvPr>
        </p:nvSpPr>
        <p:spPr>
          <a:xfrm>
            <a:off x="1743074" y="1533525"/>
            <a:ext cx="9759947" cy="4104256"/>
          </a:xfrm>
        </p:spPr>
        <p:txBody>
          <a:bodyPr>
            <a:normAutofit fontScale="62500" lnSpcReduction="20000"/>
          </a:bodyPr>
          <a:lstStyle/>
          <a:p>
            <a:pPr algn="ctr" fontAlgn="base"/>
            <a:r>
              <a:rPr lang="en-US" sz="2400" b="1" i="0" dirty="0">
                <a:solidFill>
                  <a:schemeClr val="accent5">
                    <a:lumMod val="50000"/>
                  </a:schemeClr>
                </a:solidFill>
                <a:effectLst/>
                <a:highlight>
                  <a:srgbClr val="FFFFFF"/>
                </a:highlight>
                <a:latin typeface="Algerian" panose="04020705040A02060702" pitchFamily="82" charset="0"/>
              </a:rPr>
              <a:t>There are two bases on which we can define the types of computers. We will discuss the type of computers on the basis of size and data handling capabilities. We will discuss each type of computer in detail. Let’s see first what are the types of computers.</a:t>
            </a:r>
          </a:p>
          <a:p>
            <a:pPr algn="ctr" fontAlgn="base">
              <a:buFont typeface="Arial" panose="020B0604020202020204" pitchFamily="34" charset="0"/>
              <a:buChar char="•"/>
            </a:pPr>
            <a:r>
              <a:rPr lang="en-US" sz="2400" b="1" i="0" dirty="0">
                <a:solidFill>
                  <a:schemeClr val="accent5">
                    <a:lumMod val="50000"/>
                  </a:schemeClr>
                </a:solidFill>
                <a:effectLst/>
                <a:highlight>
                  <a:srgbClr val="FFFFFF"/>
                </a:highlight>
                <a:latin typeface="Algerian" panose="04020705040A02060702" pitchFamily="82" charset="0"/>
              </a:rPr>
              <a:t>Super Computer</a:t>
            </a:r>
          </a:p>
          <a:p>
            <a:pPr algn="ctr" fontAlgn="base">
              <a:buFont typeface="Arial" panose="020B0604020202020204" pitchFamily="34" charset="0"/>
              <a:buChar char="•"/>
            </a:pPr>
            <a:r>
              <a:rPr lang="en-US" sz="2400" b="1" i="0" u="sng" dirty="0">
                <a:solidFill>
                  <a:schemeClr val="accent5">
                    <a:lumMod val="50000"/>
                  </a:schemeClr>
                </a:solidFill>
                <a:effectLst/>
                <a:highlight>
                  <a:srgbClr val="FFFFFF"/>
                </a:highlight>
                <a:latin typeface="Algerian" panose="04020705040A02060702" pitchFamily="82" charset="0"/>
                <a:hlinkClick r:id="rId4">
                  <a:extLst>
                    <a:ext uri="{A12FA001-AC4F-418D-AE19-62706E023703}">
                      <ahyp:hlinkClr xmlns:ahyp="http://schemas.microsoft.com/office/drawing/2018/hyperlinkcolor" val="tx"/>
                    </a:ext>
                  </a:extLst>
                </a:hlinkClick>
              </a:rPr>
              <a:t>Mainframe computer</a:t>
            </a:r>
            <a:endParaRPr lang="en-US" sz="2400" b="1" i="0" dirty="0">
              <a:solidFill>
                <a:schemeClr val="accent5">
                  <a:lumMod val="50000"/>
                </a:schemeClr>
              </a:solidFill>
              <a:effectLst/>
              <a:highlight>
                <a:srgbClr val="FFFFFF"/>
              </a:highlight>
              <a:latin typeface="Algerian" panose="04020705040A02060702" pitchFamily="82" charset="0"/>
            </a:endParaRPr>
          </a:p>
          <a:p>
            <a:pPr algn="ctr" fontAlgn="base">
              <a:buFont typeface="Arial" panose="020B0604020202020204" pitchFamily="34" charset="0"/>
              <a:buChar char="•"/>
            </a:pPr>
            <a:r>
              <a:rPr lang="en-US" sz="2400" b="1" i="0" dirty="0">
                <a:solidFill>
                  <a:schemeClr val="accent5">
                    <a:lumMod val="50000"/>
                  </a:schemeClr>
                </a:solidFill>
                <a:effectLst/>
                <a:highlight>
                  <a:srgbClr val="FFFFFF"/>
                </a:highlight>
                <a:latin typeface="Algerian" panose="04020705040A02060702" pitchFamily="82" charset="0"/>
              </a:rPr>
              <a:t>Mini Computer</a:t>
            </a:r>
          </a:p>
          <a:p>
            <a:pPr algn="ctr" fontAlgn="base">
              <a:buFont typeface="Arial" panose="020B0604020202020204" pitchFamily="34" charset="0"/>
              <a:buChar char="•"/>
            </a:pPr>
            <a:r>
              <a:rPr lang="en-US" sz="2400" b="1" i="0" dirty="0">
                <a:solidFill>
                  <a:schemeClr val="accent5">
                    <a:lumMod val="50000"/>
                  </a:schemeClr>
                </a:solidFill>
                <a:effectLst/>
                <a:highlight>
                  <a:srgbClr val="FFFFFF"/>
                </a:highlight>
                <a:latin typeface="Algerian" panose="04020705040A02060702" pitchFamily="82" charset="0"/>
              </a:rPr>
              <a:t>Workstation Computer</a:t>
            </a:r>
          </a:p>
          <a:p>
            <a:pPr algn="ctr" fontAlgn="base">
              <a:buFont typeface="Arial" panose="020B0604020202020204" pitchFamily="34" charset="0"/>
              <a:buChar char="•"/>
            </a:pPr>
            <a:r>
              <a:rPr lang="en-US" sz="2400" b="1" i="0" dirty="0">
                <a:solidFill>
                  <a:schemeClr val="accent5">
                    <a:lumMod val="50000"/>
                  </a:schemeClr>
                </a:solidFill>
                <a:effectLst/>
                <a:highlight>
                  <a:srgbClr val="FFFFFF"/>
                </a:highlight>
                <a:latin typeface="Algerian" panose="04020705040A02060702" pitchFamily="82" charset="0"/>
              </a:rPr>
              <a:t>Personal Computer (PC)</a:t>
            </a:r>
          </a:p>
          <a:p>
            <a:pPr algn="ctr" fontAlgn="base">
              <a:buFont typeface="Arial" panose="020B0604020202020204" pitchFamily="34" charset="0"/>
              <a:buChar char="•"/>
            </a:pPr>
            <a:r>
              <a:rPr lang="en-US" sz="2400" b="1" i="0" dirty="0">
                <a:solidFill>
                  <a:schemeClr val="accent5">
                    <a:lumMod val="50000"/>
                  </a:schemeClr>
                </a:solidFill>
                <a:effectLst/>
                <a:highlight>
                  <a:srgbClr val="FFFFFF"/>
                </a:highlight>
                <a:latin typeface="Algerian" panose="04020705040A02060702" pitchFamily="82" charset="0"/>
              </a:rPr>
              <a:t>Server Computer</a:t>
            </a:r>
          </a:p>
          <a:p>
            <a:pPr algn="ctr" fontAlgn="base">
              <a:buFont typeface="Arial" panose="020B0604020202020204" pitchFamily="34" charset="0"/>
              <a:buChar char="•"/>
            </a:pPr>
            <a:r>
              <a:rPr lang="en-US" sz="2400" b="1" i="0" dirty="0">
                <a:solidFill>
                  <a:schemeClr val="accent5">
                    <a:lumMod val="50000"/>
                  </a:schemeClr>
                </a:solidFill>
                <a:effectLst/>
                <a:highlight>
                  <a:srgbClr val="FFFFFF"/>
                </a:highlight>
                <a:latin typeface="Algerian" panose="04020705040A02060702" pitchFamily="82" charset="0"/>
              </a:rPr>
              <a:t>Analog Computer</a:t>
            </a:r>
          </a:p>
          <a:p>
            <a:pPr algn="ctr" fontAlgn="base">
              <a:buFont typeface="Arial" panose="020B0604020202020204" pitchFamily="34" charset="0"/>
              <a:buChar char="•"/>
            </a:pPr>
            <a:r>
              <a:rPr lang="en-US" sz="2400" b="1" i="0" dirty="0">
                <a:solidFill>
                  <a:schemeClr val="accent5">
                    <a:lumMod val="50000"/>
                  </a:schemeClr>
                </a:solidFill>
                <a:effectLst/>
                <a:highlight>
                  <a:srgbClr val="FFFFFF"/>
                </a:highlight>
                <a:latin typeface="Algerian" panose="04020705040A02060702" pitchFamily="82" charset="0"/>
              </a:rPr>
              <a:t>Digital Computer</a:t>
            </a:r>
          </a:p>
          <a:p>
            <a:pPr algn="ctr" fontAlgn="base">
              <a:buFont typeface="Arial" panose="020B0604020202020204" pitchFamily="34" charset="0"/>
              <a:buChar char="•"/>
            </a:pPr>
            <a:r>
              <a:rPr lang="en-US" sz="2400" b="1" i="0" dirty="0">
                <a:solidFill>
                  <a:schemeClr val="accent5">
                    <a:lumMod val="50000"/>
                  </a:schemeClr>
                </a:solidFill>
                <a:effectLst/>
                <a:highlight>
                  <a:srgbClr val="FFFFFF"/>
                </a:highlight>
                <a:latin typeface="Algerian" panose="04020705040A02060702" pitchFamily="82" charset="0"/>
              </a:rPr>
              <a:t>Hybrid Computer</a:t>
            </a:r>
          </a:p>
          <a:p>
            <a:pPr algn="ctr" fontAlgn="base">
              <a:buFont typeface="Arial" panose="020B0604020202020204" pitchFamily="34" charset="0"/>
              <a:buChar char="•"/>
            </a:pPr>
            <a:r>
              <a:rPr lang="en-US" sz="2400" b="1" i="0" dirty="0">
                <a:solidFill>
                  <a:schemeClr val="accent5">
                    <a:lumMod val="50000"/>
                  </a:schemeClr>
                </a:solidFill>
                <a:effectLst/>
                <a:highlight>
                  <a:srgbClr val="FFFFFF"/>
                </a:highlight>
                <a:latin typeface="Algerian" panose="04020705040A02060702" pitchFamily="82" charset="0"/>
              </a:rPr>
              <a:t>Tablets and Smartphone</a:t>
            </a:r>
          </a:p>
          <a:p>
            <a:pPr algn="ctr"/>
            <a:endParaRPr lang="en-IN" dirty="0"/>
          </a:p>
        </p:txBody>
      </p:sp>
    </p:spTree>
    <p:extLst>
      <p:ext uri="{BB962C8B-B14F-4D97-AF65-F5344CB8AC3E}">
        <p14:creationId xmlns:p14="http://schemas.microsoft.com/office/powerpoint/2010/main" val="392770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7B5907-A0F9-AE5F-0D5B-D9597FE85D87}"/>
              </a:ext>
            </a:extLst>
          </p:cNvPr>
          <p:cNvSpPr txBox="1"/>
          <p:nvPr/>
        </p:nvSpPr>
        <p:spPr>
          <a:xfrm>
            <a:off x="3359425" y="2628900"/>
            <a:ext cx="5108713" cy="3416320"/>
          </a:xfrm>
          <a:prstGeom prst="rect">
            <a:avLst/>
          </a:prstGeom>
          <a:noFill/>
        </p:spPr>
        <p:txBody>
          <a:bodyPr wrap="square" rtlCol="0">
            <a:spAutoFit/>
          </a:bodyPr>
          <a:lstStyle/>
          <a:p>
            <a:r>
              <a:rPr lang="en-US" sz="3600" b="0" i="0" dirty="0">
                <a:solidFill>
                  <a:srgbClr val="7030A0"/>
                </a:solidFill>
                <a:effectLst/>
                <a:highlight>
                  <a:srgbClr val="FFFFFF"/>
                </a:highlight>
                <a:latin typeface="Old English Text MT" panose="03040902040508030806" pitchFamily="66" charset="0"/>
              </a:rPr>
              <a:t>A personal computer </a:t>
            </a:r>
            <a:r>
              <a:rPr lang="en-US" sz="3600" b="1" i="0" dirty="0">
                <a:solidFill>
                  <a:srgbClr val="7030A0"/>
                </a:solidFill>
                <a:effectLst/>
                <a:highlight>
                  <a:srgbClr val="FFFFFF"/>
                </a:highlight>
                <a:latin typeface="Old English Text MT" panose="03040902040508030806" pitchFamily="66" charset="0"/>
              </a:rPr>
              <a:t>provides computing power to one user</a:t>
            </a:r>
            <a:r>
              <a:rPr lang="en-US" sz="3600" b="0" i="0" dirty="0">
                <a:solidFill>
                  <a:srgbClr val="7030A0"/>
                </a:solidFill>
                <a:effectLst/>
                <a:highlight>
                  <a:srgbClr val="FFFFFF"/>
                </a:highlight>
                <a:latin typeface="Old English Text MT" panose="03040902040508030806" pitchFamily="66" charset="0"/>
              </a:rPr>
              <a:t>. Learn about the various types, their components and uses.</a:t>
            </a:r>
            <a:endParaRPr lang="en-IN" sz="3600" dirty="0">
              <a:solidFill>
                <a:srgbClr val="7030A0"/>
              </a:solidFill>
              <a:latin typeface="Old English Text MT" panose="03040902040508030806" pitchFamily="66" charset="0"/>
            </a:endParaRPr>
          </a:p>
        </p:txBody>
      </p:sp>
    </p:spTree>
    <p:extLst>
      <p:ext uri="{BB962C8B-B14F-4D97-AF65-F5344CB8AC3E}">
        <p14:creationId xmlns:p14="http://schemas.microsoft.com/office/powerpoint/2010/main" val="64501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70</TotalTime>
  <Words>203</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Algerian</vt:lpstr>
      <vt:lpstr>Arial</vt:lpstr>
      <vt:lpstr>Bauhaus 93</vt:lpstr>
      <vt:lpstr>Corbel</vt:lpstr>
      <vt:lpstr>Old English Text MT</vt:lpstr>
      <vt:lpstr>Snap ITC</vt:lpstr>
      <vt:lpstr>source sans pro</vt:lpstr>
      <vt:lpstr>Parallax</vt:lpstr>
      <vt:lpstr>PowerPoint Presentation</vt:lpstr>
      <vt:lpstr>PowerPoint Presentation</vt:lpstr>
      <vt:lpstr>PowerPoint Presentation</vt:lpstr>
      <vt:lpstr>TYPES OF COMPUTER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 mahapatra</dc:creator>
  <cp:lastModifiedBy>Abhimanyu mahapatra</cp:lastModifiedBy>
  <cp:revision>2</cp:revision>
  <dcterms:created xsi:type="dcterms:W3CDTF">2024-05-22T04:20:57Z</dcterms:created>
  <dcterms:modified xsi:type="dcterms:W3CDTF">2024-05-22T05:31:24Z</dcterms:modified>
</cp:coreProperties>
</file>