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8756F5-D1B9-441D-9E1D-A50206FB85D7}" type="datetimeFigureOut">
              <a:rPr lang="en-IN" smtClean="0"/>
              <a:t>21-05-2024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3CAE5C5-7E1A-4682-89A0-079644FE11E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73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8756F5-D1B9-441D-9E1D-A50206FB85D7}"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CAE5C5-7E1A-4682-89A0-079644FE11E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29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8756F5-D1B9-441D-9E1D-A50206FB85D7}"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CAE5C5-7E1A-4682-89A0-079644FE11E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351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8756F5-D1B9-441D-9E1D-A50206FB85D7}"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CAE5C5-7E1A-4682-89A0-079644FE11E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28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756F5-D1B9-441D-9E1D-A50206FB85D7}"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CAE5C5-7E1A-4682-89A0-079644FE11E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311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8756F5-D1B9-441D-9E1D-A50206FB85D7}"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CAE5C5-7E1A-4682-89A0-079644FE11E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59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8756F5-D1B9-441D-9E1D-A50206FB85D7}" type="datetimeFigureOut">
              <a:rPr lang="en-IN" smtClean="0"/>
              <a:t>21-05-2024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CAE5C5-7E1A-4682-89A0-079644FE11E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63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8756F5-D1B9-441D-9E1D-A50206FB85D7}" type="datetimeFigureOut">
              <a:rPr lang="en-IN" smtClean="0"/>
              <a:t>21-05-2024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CAE5C5-7E1A-4682-89A0-079644FE11E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615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756F5-D1B9-441D-9E1D-A50206FB85D7}" type="datetimeFigureOut">
              <a:rPr lang="en-IN" smtClean="0"/>
              <a:t>21-05-2024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CAE5C5-7E1A-4682-89A0-079644FE11E2}" type="slidenum">
              <a:rPr lang="en-IN" smtClean="0"/>
              <a:t>‹#›</a:t>
            </a:fld>
            <a:endParaRPr lang="en-IN"/>
          </a:p>
        </p:txBody>
      </p:sp>
    </p:spTree>
    <p:extLst>
      <p:ext uri="{BB962C8B-B14F-4D97-AF65-F5344CB8AC3E}">
        <p14:creationId xmlns:p14="http://schemas.microsoft.com/office/powerpoint/2010/main" val="240055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8756F5-D1B9-441D-9E1D-A50206FB85D7}"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CAE5C5-7E1A-4682-89A0-079644FE11E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28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A8756F5-D1B9-441D-9E1D-A50206FB85D7}" type="datetimeFigureOut">
              <a:rPr lang="en-IN" smtClean="0"/>
              <a:t>21-05-2024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3CAE5C5-7E1A-4682-89A0-079644FE11E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17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8756F5-D1B9-441D-9E1D-A50206FB85D7}" type="datetimeFigureOut">
              <a:rPr lang="en-IN" smtClean="0"/>
              <a:t>21-05-2024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CAE5C5-7E1A-4682-89A0-079644FE11E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034638"/>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image" Target="../media/image23.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D5916-DCDD-9A78-76D1-21AE3FBF64A8}"/>
              </a:ext>
            </a:extLst>
          </p:cNvPr>
          <p:cNvSpPr txBox="1"/>
          <p:nvPr/>
        </p:nvSpPr>
        <p:spPr>
          <a:xfrm>
            <a:off x="1791093" y="952107"/>
            <a:ext cx="8474697" cy="4524315"/>
          </a:xfrm>
          <a:prstGeom prst="rect">
            <a:avLst/>
          </a:prstGeom>
          <a:noFill/>
        </p:spPr>
        <p:txBody>
          <a:bodyPr wrap="square" rtlCol="0">
            <a:spAutoFit/>
          </a:bodyPr>
          <a:lstStyle/>
          <a:p>
            <a:r>
              <a:rPr lang="en-US" sz="7200" b="1" i="1" dirty="0">
                <a:solidFill>
                  <a:schemeClr val="accent1"/>
                </a:solidFill>
              </a:rPr>
              <a:t>Welcome to </a:t>
            </a:r>
            <a:r>
              <a:rPr lang="en-US" sz="7200" b="1" i="1" dirty="0" err="1">
                <a:solidFill>
                  <a:schemeClr val="accent6">
                    <a:lumMod val="60000"/>
                    <a:lumOff val="40000"/>
                  </a:schemeClr>
                </a:solidFill>
              </a:rPr>
              <a:t>Powerpoint</a:t>
            </a:r>
            <a:r>
              <a:rPr lang="en-US" sz="7200" b="1" i="1" dirty="0">
                <a:solidFill>
                  <a:schemeClr val="accent6">
                    <a:lumMod val="60000"/>
                    <a:lumOff val="40000"/>
                  </a:schemeClr>
                </a:solidFill>
              </a:rPr>
              <a:t> </a:t>
            </a:r>
            <a:r>
              <a:rPr lang="en-US" sz="7200" b="1" i="1" dirty="0" err="1">
                <a:solidFill>
                  <a:srgbClr val="FF0000"/>
                </a:solidFill>
              </a:rPr>
              <a:t>Persentation</a:t>
            </a:r>
            <a:r>
              <a:rPr lang="en-US" sz="7200" b="1" i="1" dirty="0">
                <a:solidFill>
                  <a:srgbClr val="FF0000"/>
                </a:solidFill>
              </a:rPr>
              <a:t> on </a:t>
            </a:r>
            <a:r>
              <a:rPr lang="en-US" sz="7200" b="1" i="1" dirty="0">
                <a:solidFill>
                  <a:srgbClr val="FFFF00"/>
                </a:solidFill>
              </a:rPr>
              <a:t>*</a:t>
            </a:r>
            <a:r>
              <a:rPr lang="en-US" sz="7200" b="1" i="1" dirty="0">
                <a:solidFill>
                  <a:srgbClr val="92D050"/>
                </a:solidFill>
              </a:rPr>
              <a:t>Pollution</a:t>
            </a:r>
            <a:r>
              <a:rPr lang="en-US" sz="7200" dirty="0">
                <a:solidFill>
                  <a:srgbClr val="FFFF00"/>
                </a:solidFill>
              </a:rPr>
              <a:t>*</a:t>
            </a:r>
            <a:endParaRPr lang="en-IN" sz="7200" dirty="0">
              <a:solidFill>
                <a:srgbClr val="FFFF00"/>
              </a:solidFill>
            </a:endParaRPr>
          </a:p>
        </p:txBody>
      </p:sp>
    </p:spTree>
    <p:extLst>
      <p:ext uri="{BB962C8B-B14F-4D97-AF65-F5344CB8AC3E}">
        <p14:creationId xmlns:p14="http://schemas.microsoft.com/office/powerpoint/2010/main" val="262877452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nodeType="clickEffect">
                                  <p:stCondLst>
                                    <p:cond delay="0"/>
                                  </p:stCondLst>
                                  <p:childTnLst>
                                    <p:animEffect transition="out" filter="fade">
                                      <p:cBhvr>
                                        <p:cTn id="14" dur="1000"/>
                                        <p:tgtEl>
                                          <p:spTgt spid="4">
                                            <p:txEl>
                                              <p:pRg st="0" end="0"/>
                                            </p:txEl>
                                          </p:spTgt>
                                        </p:tgtEl>
                                      </p:cBhvr>
                                    </p:animEffect>
                                    <p:anim calcmode="lin" valueType="num">
                                      <p:cBhvr>
                                        <p:cTn id="15" dur="1000"/>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p:tgtEl>
                                          <p:spTgt spid="4">
                                            <p:txEl>
                                              <p:pRg st="0" end="0"/>
                                            </p:txEl>
                                          </p:spTgt>
                                        </p:tgtEl>
                                        <p:attrNameLst>
                                          <p:attrName>ppt_y</p:attrName>
                                        </p:attrNameLst>
                                      </p:cBhvr>
                                      <p:tavLst>
                                        <p:tav tm="0">
                                          <p:val>
                                            <p:strVal val="ppt_y"/>
                                          </p:val>
                                        </p:tav>
                                        <p:tav tm="100000">
                                          <p:val>
                                            <p:strVal val="ppt_y+.1"/>
                                          </p:val>
                                        </p:tav>
                                      </p:tavLst>
                                    </p:anim>
                                    <p:set>
                                      <p:cBhvr>
                                        <p:cTn id="17" dur="1" fill="hold">
                                          <p:stCondLst>
                                            <p:cond delay="9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1EE890-607D-FC9C-DC2D-FD567DD02C13}"/>
              </a:ext>
            </a:extLst>
          </p:cNvPr>
          <p:cNvSpPr txBox="1"/>
          <p:nvPr/>
        </p:nvSpPr>
        <p:spPr>
          <a:xfrm>
            <a:off x="1945178" y="672048"/>
            <a:ext cx="7797338" cy="2031325"/>
          </a:xfrm>
          <a:prstGeom prst="rect">
            <a:avLst/>
          </a:prstGeom>
          <a:noFill/>
        </p:spPr>
        <p:txBody>
          <a:bodyPr wrap="square" rtlCol="0">
            <a:spAutoFit/>
          </a:bodyPr>
          <a:lstStyle/>
          <a:p>
            <a:r>
              <a:rPr lang="en-US" sz="6600" b="1" dirty="0">
                <a:ln w="9525">
                  <a:solidFill>
                    <a:schemeClr val="bg1"/>
                  </a:solidFill>
                  <a:prstDash val="solid"/>
                </a:ln>
                <a:effectLst>
                  <a:outerShdw blurRad="12700" dist="38100" dir="2700000" algn="tl" rotWithShape="0">
                    <a:schemeClr val="bg1">
                      <a:lumMod val="50000"/>
                    </a:schemeClr>
                  </a:outerShdw>
                </a:effectLst>
              </a:rPr>
              <a:t>Types of Pollution </a:t>
            </a:r>
            <a:r>
              <a:rPr lang="en-US" sz="6000" dirty="0">
                <a:solidFill>
                  <a:srgbClr val="FF0000"/>
                </a:solidFill>
              </a:rPr>
              <a:t>:-</a:t>
            </a:r>
            <a:endParaRPr lang="en-IN" sz="6000" dirty="0">
              <a:solidFill>
                <a:srgbClr val="FF0000"/>
              </a:solidFill>
            </a:endParaRPr>
          </a:p>
        </p:txBody>
      </p:sp>
      <p:sp>
        <p:nvSpPr>
          <p:cNvPr id="3" name="TextBox 2">
            <a:extLst>
              <a:ext uri="{FF2B5EF4-FFF2-40B4-BE49-F238E27FC236}">
                <a16:creationId xmlns:a16="http://schemas.microsoft.com/office/drawing/2014/main" id="{51530839-2AD5-5E09-BDBB-02E24EB14895}"/>
              </a:ext>
            </a:extLst>
          </p:cNvPr>
          <p:cNvSpPr txBox="1"/>
          <p:nvPr/>
        </p:nvSpPr>
        <p:spPr>
          <a:xfrm>
            <a:off x="1945178" y="2377440"/>
            <a:ext cx="6751148" cy="3046988"/>
          </a:xfrm>
          <a:prstGeom prst="rect">
            <a:avLst/>
          </a:prstGeom>
          <a:noFill/>
        </p:spPr>
        <p:txBody>
          <a:bodyPr wrap="square" rtlCol="0">
            <a:spAutoFit/>
          </a:bodyPr>
          <a:lstStyle/>
          <a:p>
            <a:r>
              <a:rPr lang="en-US" sz="4800" b="1" i="1" dirty="0">
                <a:solidFill>
                  <a:srgbClr val="00B0F0"/>
                </a:solidFill>
              </a:rPr>
              <a:t>1- Air Pollution</a:t>
            </a:r>
          </a:p>
          <a:p>
            <a:r>
              <a:rPr lang="en-US" sz="4800" b="1" i="1" dirty="0">
                <a:solidFill>
                  <a:srgbClr val="0070C0"/>
                </a:solidFill>
              </a:rPr>
              <a:t>2-Noise Pollution</a:t>
            </a:r>
          </a:p>
          <a:p>
            <a:r>
              <a:rPr lang="en-US" sz="4800" b="1" i="1" dirty="0">
                <a:solidFill>
                  <a:srgbClr val="00B050"/>
                </a:solidFill>
              </a:rPr>
              <a:t>3-Soil Pollution</a:t>
            </a:r>
          </a:p>
          <a:p>
            <a:r>
              <a:rPr lang="en-US" sz="4800" b="1" i="1" dirty="0">
                <a:solidFill>
                  <a:schemeClr val="accent4"/>
                </a:solidFill>
              </a:rPr>
              <a:t>4-Water Pollution</a:t>
            </a:r>
            <a:endParaRPr lang="en-IN" sz="4800" b="1" i="1" dirty="0">
              <a:solidFill>
                <a:schemeClr val="accent4"/>
              </a:solidFill>
            </a:endParaRPr>
          </a:p>
        </p:txBody>
      </p:sp>
    </p:spTree>
    <p:extLst>
      <p:ext uri="{BB962C8B-B14F-4D97-AF65-F5344CB8AC3E}">
        <p14:creationId xmlns:p14="http://schemas.microsoft.com/office/powerpoint/2010/main" val="36344036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6C85D7-6C29-4DE0-4FC7-13B94E8D7C4A}"/>
              </a:ext>
            </a:extLst>
          </p:cNvPr>
          <p:cNvSpPr txBox="1"/>
          <p:nvPr/>
        </p:nvSpPr>
        <p:spPr>
          <a:xfrm>
            <a:off x="4023360" y="-58193"/>
            <a:ext cx="5602777" cy="769441"/>
          </a:xfrm>
          <a:prstGeom prst="rect">
            <a:avLst/>
          </a:prstGeom>
          <a:noFill/>
        </p:spPr>
        <p:txBody>
          <a:bodyPr wrap="square" rtlCol="0">
            <a:spAutoFit/>
          </a:bodyPr>
          <a:lstStyle/>
          <a:p>
            <a:r>
              <a:rPr lang="en-US" sz="4400" b="1" i="1" u="sng" dirty="0">
                <a:solidFill>
                  <a:srgbClr val="00B0F0"/>
                </a:solidFill>
              </a:rPr>
              <a:t>*Air Pollution*</a:t>
            </a:r>
            <a:endParaRPr lang="en-IN" sz="4400" b="1" i="1" u="sng" dirty="0"/>
          </a:p>
        </p:txBody>
      </p:sp>
      <p:pic>
        <p:nvPicPr>
          <p:cNvPr id="1028" name="Picture 4" descr="Does air pollution cause Alzheimer's disease? - Harvard Health">
            <a:extLst>
              <a:ext uri="{FF2B5EF4-FFF2-40B4-BE49-F238E27FC236}">
                <a16:creationId xmlns:a16="http://schemas.microsoft.com/office/drawing/2014/main" id="{2B70EC7A-34AD-78AE-9D84-29841D06B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8" y="2245817"/>
            <a:ext cx="2545059" cy="14308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graphy of Factory Stock Photo">
            <a:extLst>
              <a:ext uri="{FF2B5EF4-FFF2-40B4-BE49-F238E27FC236}">
                <a16:creationId xmlns:a16="http://schemas.microsoft.com/office/drawing/2014/main" id="{4D1A884C-28D1-3772-B942-99086DECF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788" y="2127013"/>
            <a:ext cx="2460626" cy="15496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Electric Vehicle Adoption Benefits India's Air Quality and Public Health">
            <a:extLst>
              <a:ext uri="{FF2B5EF4-FFF2-40B4-BE49-F238E27FC236}">
                <a16:creationId xmlns:a16="http://schemas.microsoft.com/office/drawing/2014/main" id="{8C37C345-8612-0B0E-8624-979D3A7CD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4988" y="3865067"/>
            <a:ext cx="2545059" cy="16975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ildfires Spike Levels of Air Pollution in Northwest U.S. ...">
            <a:extLst>
              <a:ext uri="{FF2B5EF4-FFF2-40B4-BE49-F238E27FC236}">
                <a16:creationId xmlns:a16="http://schemas.microsoft.com/office/drawing/2014/main" id="{0CF84763-DD79-224F-624D-10278DC6C7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2050" y="3865067"/>
            <a:ext cx="2476500" cy="1697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B445BC6-2005-643D-9BCE-E69BA38CAE4A}"/>
              </a:ext>
            </a:extLst>
          </p:cNvPr>
          <p:cNvSpPr txBox="1"/>
          <p:nvPr/>
        </p:nvSpPr>
        <p:spPr>
          <a:xfrm>
            <a:off x="1721819" y="759564"/>
            <a:ext cx="7980218" cy="1200329"/>
          </a:xfrm>
          <a:prstGeom prst="rect">
            <a:avLst/>
          </a:prstGeom>
          <a:noFill/>
        </p:spPr>
        <p:txBody>
          <a:bodyPr wrap="square">
            <a:spAutoFit/>
          </a:bodyPr>
          <a:lstStyle/>
          <a:p>
            <a:r>
              <a:rPr lang="en-US" b="1" i="0" dirty="0">
                <a:solidFill>
                  <a:schemeClr val="accent1">
                    <a:lumMod val="40000"/>
                    <a:lumOff val="60000"/>
                  </a:schemeClr>
                </a:solidFill>
                <a:effectLst/>
                <a:highlight>
                  <a:srgbClr val="FFFFFF"/>
                </a:highlight>
                <a:latin typeface="Google Sans"/>
              </a:rPr>
              <a:t>Air pollution is caused by solid and liquid particles and certain gases that are suspended in the air. These particles and gases can come from car and truck exhaust, factories, dust, pollen, mold spores, volcanoes and wildfires. The solid and liquid particles suspended in our air are called aerosols</a:t>
            </a:r>
            <a:r>
              <a:rPr lang="en-US" b="0" i="0" dirty="0">
                <a:solidFill>
                  <a:schemeClr val="accent1">
                    <a:lumMod val="40000"/>
                    <a:lumOff val="60000"/>
                  </a:schemeClr>
                </a:solidFill>
                <a:effectLst/>
                <a:highlight>
                  <a:srgbClr val="FFFFFF"/>
                </a:highlight>
                <a:latin typeface="Google Sans"/>
              </a:rPr>
              <a:t>.</a:t>
            </a:r>
            <a:endParaRPr lang="en-IN" dirty="0">
              <a:solidFill>
                <a:schemeClr val="accent1">
                  <a:lumMod val="40000"/>
                  <a:lumOff val="60000"/>
                </a:schemeClr>
              </a:solidFill>
            </a:endParaRPr>
          </a:p>
        </p:txBody>
      </p:sp>
      <p:pic>
        <p:nvPicPr>
          <p:cNvPr id="4098" name="Picture 2" descr="The detection of air pollution through Environmentally Persistent Free  Radicals (EPFRs) | Bruker">
            <a:extLst>
              <a:ext uri="{FF2B5EF4-FFF2-40B4-BE49-F238E27FC236}">
                <a16:creationId xmlns:a16="http://schemas.microsoft.com/office/drawing/2014/main" id="{E3F2B383-54A6-2DA0-AF88-788D0151F9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2670" y="2547938"/>
            <a:ext cx="2933494" cy="240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232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17C13-C7E4-8ACC-237C-CD7F6C4C281E}"/>
              </a:ext>
            </a:extLst>
          </p:cNvPr>
          <p:cNvSpPr txBox="1"/>
          <p:nvPr/>
        </p:nvSpPr>
        <p:spPr>
          <a:xfrm>
            <a:off x="3441468" y="-116378"/>
            <a:ext cx="7714211" cy="923330"/>
          </a:xfrm>
          <a:prstGeom prst="rect">
            <a:avLst/>
          </a:prstGeom>
          <a:noFill/>
        </p:spPr>
        <p:txBody>
          <a:bodyPr wrap="square" rtlCol="0">
            <a:spAutoFit/>
          </a:bodyPr>
          <a:lstStyle/>
          <a:p>
            <a:r>
              <a:rPr lang="en-US" sz="5400" b="1" u="sng" dirty="0">
                <a:solidFill>
                  <a:srgbClr val="FFFF00"/>
                </a:solidFill>
              </a:rPr>
              <a:t>Noise Pollution</a:t>
            </a:r>
            <a:endParaRPr lang="en-IN" sz="5400" b="1" u="sng" dirty="0">
              <a:solidFill>
                <a:srgbClr val="FFFF00"/>
              </a:solidFill>
            </a:endParaRPr>
          </a:p>
        </p:txBody>
      </p:sp>
      <p:pic>
        <p:nvPicPr>
          <p:cNvPr id="2050" name="Picture 2" descr="Noise Pollution Images – Browse 24,040 Stock Photos, Vectors ...">
            <a:extLst>
              <a:ext uri="{FF2B5EF4-FFF2-40B4-BE49-F238E27FC236}">
                <a16:creationId xmlns:a16="http://schemas.microsoft.com/office/drawing/2014/main" id="{80C129FF-827C-D2C0-4205-9FF510E4B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2202874"/>
            <a:ext cx="2847975" cy="20366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DC32240-9CDE-BDF1-0A34-667ECA7A4E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3813" y="2202874"/>
            <a:ext cx="3081337" cy="20366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oise Pollution Images – Browse 24,040 Stock Photos, Vectors, and Video |  Adobe Stock">
            <a:extLst>
              <a:ext uri="{FF2B5EF4-FFF2-40B4-BE49-F238E27FC236}">
                <a16:creationId xmlns:a16="http://schemas.microsoft.com/office/drawing/2014/main" id="{7D4B2046-7DC9-1511-5F96-7968E2C9DB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50" y="4655126"/>
            <a:ext cx="2847975" cy="19119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Noise Pollution Google Slides Themes : MyFreeSlides">
            <a:extLst>
              <a:ext uri="{FF2B5EF4-FFF2-40B4-BE49-F238E27FC236}">
                <a16:creationId xmlns:a16="http://schemas.microsoft.com/office/drawing/2014/main" id="{B88E2556-63B8-8B0D-AD85-CD91FAFF57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3813" y="4655126"/>
            <a:ext cx="3081337" cy="1911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668DE2-F836-F923-36B6-8FE9C5A2A1A8}"/>
              </a:ext>
            </a:extLst>
          </p:cNvPr>
          <p:cNvSpPr txBox="1"/>
          <p:nvPr/>
        </p:nvSpPr>
        <p:spPr>
          <a:xfrm>
            <a:off x="1695796" y="806952"/>
            <a:ext cx="9759142" cy="1384995"/>
          </a:xfrm>
          <a:prstGeom prst="rect">
            <a:avLst/>
          </a:prstGeom>
          <a:noFill/>
        </p:spPr>
        <p:txBody>
          <a:bodyPr wrap="square">
            <a:spAutoFit/>
          </a:bodyPr>
          <a:lstStyle/>
          <a:p>
            <a:r>
              <a:rPr lang="en-US" sz="2800" b="1" i="0" dirty="0">
                <a:solidFill>
                  <a:schemeClr val="accent3">
                    <a:lumMod val="40000"/>
                    <a:lumOff val="60000"/>
                  </a:schemeClr>
                </a:solidFill>
                <a:effectLst/>
                <a:highlight>
                  <a:srgbClr val="FFFFFF"/>
                </a:highlight>
                <a:latin typeface="Google Sans"/>
              </a:rPr>
              <a:t>Noise is unwanted sound. Noise can be produced by many sources - man's vocal cord, a running engine, a vibrating loudspeaker diaphragm, an operating machine tool, and so on.</a:t>
            </a:r>
            <a:endParaRPr lang="en-IN" sz="2800" b="1" dirty="0">
              <a:solidFill>
                <a:schemeClr val="accent3">
                  <a:lumMod val="40000"/>
                  <a:lumOff val="60000"/>
                </a:schemeClr>
              </a:solidFill>
            </a:endParaRPr>
          </a:p>
        </p:txBody>
      </p:sp>
      <p:pic>
        <p:nvPicPr>
          <p:cNvPr id="3074" name="Picture 2" descr="Suggest control measures of noise pollution.">
            <a:extLst>
              <a:ext uri="{FF2B5EF4-FFF2-40B4-BE49-F238E27FC236}">
                <a16:creationId xmlns:a16="http://schemas.microsoft.com/office/drawing/2014/main" id="{B8D44D14-84FC-1ACC-A942-64FBC50207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739" y="2514599"/>
            <a:ext cx="3208800" cy="386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336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61AE37-E2E2-AE8D-FAFA-337D07BED435}"/>
              </a:ext>
            </a:extLst>
          </p:cNvPr>
          <p:cNvSpPr txBox="1"/>
          <p:nvPr/>
        </p:nvSpPr>
        <p:spPr>
          <a:xfrm>
            <a:off x="3125586" y="-182880"/>
            <a:ext cx="6035039" cy="1015663"/>
          </a:xfrm>
          <a:prstGeom prst="rect">
            <a:avLst/>
          </a:prstGeom>
          <a:noFill/>
        </p:spPr>
        <p:txBody>
          <a:bodyPr wrap="square">
            <a:spAutoFit/>
          </a:bodyPr>
          <a:lstStyle/>
          <a:p>
            <a:r>
              <a:rPr lang="en-US" sz="6000" b="1" i="1" u="sng" dirty="0">
                <a:ln w="9525">
                  <a:solidFill>
                    <a:schemeClr val="bg1"/>
                  </a:solidFill>
                  <a:prstDash val="solid"/>
                </a:ln>
                <a:effectLst>
                  <a:outerShdw blurRad="12700" dist="38100" dir="2700000" algn="tl" rotWithShape="0">
                    <a:schemeClr val="bg1">
                      <a:lumMod val="50000"/>
                    </a:schemeClr>
                  </a:outerShdw>
                </a:effectLst>
              </a:rPr>
              <a:t>*Soil Pollution*</a:t>
            </a:r>
          </a:p>
        </p:txBody>
      </p:sp>
      <p:sp>
        <p:nvSpPr>
          <p:cNvPr id="6" name="TextBox 5">
            <a:extLst>
              <a:ext uri="{FF2B5EF4-FFF2-40B4-BE49-F238E27FC236}">
                <a16:creationId xmlns:a16="http://schemas.microsoft.com/office/drawing/2014/main" id="{2B723EC4-2CFC-AD47-E612-5743340115C9}"/>
              </a:ext>
            </a:extLst>
          </p:cNvPr>
          <p:cNvSpPr txBox="1"/>
          <p:nvPr/>
        </p:nvSpPr>
        <p:spPr>
          <a:xfrm>
            <a:off x="1512916" y="1015663"/>
            <a:ext cx="10025149" cy="1815882"/>
          </a:xfrm>
          <a:prstGeom prst="rect">
            <a:avLst/>
          </a:prstGeom>
          <a:noFill/>
        </p:spPr>
        <p:txBody>
          <a:bodyPr wrap="square">
            <a:spAutoFit/>
          </a:bodyPr>
          <a:lstStyle/>
          <a:p>
            <a:r>
              <a:rPr lang="en-US" sz="2800" b="1" i="0" dirty="0">
                <a:solidFill>
                  <a:schemeClr val="accent2">
                    <a:lumMod val="20000"/>
                    <a:lumOff val="80000"/>
                  </a:schemeClr>
                </a:solidFill>
                <a:effectLst/>
                <a:highlight>
                  <a:srgbClr val="FFFFFF"/>
                </a:highlight>
                <a:latin typeface="Minion Pro"/>
              </a:rPr>
              <a:t>What causes Soil Pollution? Human activities are the primary cause of soil pollution and land degradation. By the end of this topic, you will know how different forms of human activities are responsible for the majority of different types of soil pollution.</a:t>
            </a:r>
            <a:endParaRPr lang="en-IN" sz="2800" b="1" dirty="0">
              <a:solidFill>
                <a:schemeClr val="accent2">
                  <a:lumMod val="20000"/>
                  <a:lumOff val="80000"/>
                </a:schemeClr>
              </a:solidFill>
            </a:endParaRPr>
          </a:p>
        </p:txBody>
      </p:sp>
      <p:pic>
        <p:nvPicPr>
          <p:cNvPr id="1026" name="Picture 2" descr="Effects of Soil Pollution or Land Pollution">
            <a:extLst>
              <a:ext uri="{FF2B5EF4-FFF2-40B4-BE49-F238E27FC236}">
                <a16:creationId xmlns:a16="http://schemas.microsoft.com/office/drawing/2014/main" id="{19E31E3A-9C26-BB5B-A682-3A953B17A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09" y="2975955"/>
            <a:ext cx="3624349" cy="31422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batting Soil Pollution: A Permaculture Approach">
            <a:extLst>
              <a:ext uri="{FF2B5EF4-FFF2-40B4-BE49-F238E27FC236}">
                <a16:creationId xmlns:a16="http://schemas.microsoft.com/office/drawing/2014/main" id="{F608F940-45E8-8DBA-5096-94F780CC8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1862" y="2975955"/>
            <a:ext cx="3530138" cy="31422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il pollution ppt | PPT">
            <a:extLst>
              <a:ext uri="{FF2B5EF4-FFF2-40B4-BE49-F238E27FC236}">
                <a16:creationId xmlns:a16="http://schemas.microsoft.com/office/drawing/2014/main" id="{8EA37864-69BB-4748-08F1-051AEA6954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6116" y="2975956"/>
            <a:ext cx="4172989" cy="314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434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4A1017-6E93-1B0E-37F6-2568275C7357}"/>
              </a:ext>
            </a:extLst>
          </p:cNvPr>
          <p:cNvSpPr txBox="1"/>
          <p:nvPr/>
        </p:nvSpPr>
        <p:spPr>
          <a:xfrm>
            <a:off x="3424843" y="282634"/>
            <a:ext cx="6434052" cy="1015663"/>
          </a:xfrm>
          <a:prstGeom prst="rect">
            <a:avLst/>
          </a:prstGeom>
          <a:noFill/>
        </p:spPr>
        <p:txBody>
          <a:bodyPr wrap="square">
            <a:spAutoFit/>
          </a:bodyPr>
          <a:lstStyle/>
          <a:p>
            <a:r>
              <a:rPr lang="en-US" sz="6000" b="1" i="1" u="sng" dirty="0">
                <a:solidFill>
                  <a:schemeClr val="accent4"/>
                </a:solidFill>
                <a:effectLst>
                  <a:outerShdw blurRad="38100" dist="38100" dir="2700000" algn="tl">
                    <a:srgbClr val="000000">
                      <a:alpha val="43137"/>
                    </a:srgbClr>
                  </a:outerShdw>
                </a:effectLst>
              </a:rPr>
              <a:t>Water Pollution</a:t>
            </a:r>
            <a:endParaRPr lang="en-IN" sz="6000" b="1" i="1" u="sng" dirty="0">
              <a:solidFill>
                <a:schemeClr val="accent4"/>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287B3A93-3995-2A38-968B-D1510756EE9B}"/>
              </a:ext>
            </a:extLst>
          </p:cNvPr>
          <p:cNvSpPr txBox="1"/>
          <p:nvPr/>
        </p:nvSpPr>
        <p:spPr>
          <a:xfrm>
            <a:off x="2510444" y="1298297"/>
            <a:ext cx="7348451" cy="1569660"/>
          </a:xfrm>
          <a:prstGeom prst="rect">
            <a:avLst/>
          </a:prstGeom>
          <a:noFill/>
        </p:spPr>
        <p:txBody>
          <a:bodyPr wrap="square">
            <a:spAutoFit/>
          </a:bodyPr>
          <a:lstStyle/>
          <a:p>
            <a:r>
              <a:rPr lang="en-US" sz="2400" b="1" i="1" dirty="0">
                <a:solidFill>
                  <a:srgbClr val="0070C0"/>
                </a:solidFill>
                <a:effectLst/>
                <a:highlight>
                  <a:srgbClr val="FFFFFF"/>
                </a:highlight>
                <a:latin typeface="arial" panose="020B0604020202020204" pitchFamily="34" charset="0"/>
              </a:rPr>
              <a:t>Water bodies include lakes, rivers, oceans, aquifers, reservoirs and groundwater. Water pollution results when contaminants mix with these water bodies.</a:t>
            </a:r>
            <a:endParaRPr lang="en-IN" sz="2400" b="1" i="1" dirty="0">
              <a:solidFill>
                <a:srgbClr val="0070C0"/>
              </a:solidFill>
            </a:endParaRPr>
          </a:p>
        </p:txBody>
      </p:sp>
      <p:pic>
        <p:nvPicPr>
          <p:cNvPr id="2050" name="Picture 2" descr="Water pollution | Definition, Causes, Effects, Solutions, Examples, Types,  &amp; Facts | Britannica">
            <a:extLst>
              <a:ext uri="{FF2B5EF4-FFF2-40B4-BE49-F238E27FC236}">
                <a16:creationId xmlns:a16="http://schemas.microsoft.com/office/drawing/2014/main" id="{E68CE702-74EE-9AB5-8C06-84E29DBB4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610" y="2867957"/>
            <a:ext cx="3017522" cy="25784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eresting Facts About Water Pollution | Town of Plainville CT">
            <a:extLst>
              <a:ext uri="{FF2B5EF4-FFF2-40B4-BE49-F238E27FC236}">
                <a16:creationId xmlns:a16="http://schemas.microsoft.com/office/drawing/2014/main" id="{ADB9DC88-A2F6-8C29-1597-3F752366E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1207" y="2867957"/>
            <a:ext cx="3017522" cy="25784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Journey of Ending Water Pollution in South America - Living-Water">
            <a:extLst>
              <a:ext uri="{FF2B5EF4-FFF2-40B4-BE49-F238E27FC236}">
                <a16:creationId xmlns:a16="http://schemas.microsoft.com/office/drawing/2014/main" id="{9C670FA3-3002-256D-A521-B1D597E7C3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3891" y="2997534"/>
            <a:ext cx="2128058" cy="217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43857"/>
      </p:ext>
    </p:extLst>
  </p:cSld>
  <p:clrMapOvr>
    <a:masterClrMapping/>
  </p:clrMapOvr>
  <mc:AlternateContent xmlns:mc="http://schemas.openxmlformats.org/markup-compatibility/2006">
    <mc:Choice xmlns:p14="http://schemas.microsoft.com/office/powerpoint/2010/main" Requires="p14">
      <p:transition spd="slow" p14:dur="125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5CBC99-BD5C-7CDC-611F-8AE369DBA06B}"/>
              </a:ext>
            </a:extLst>
          </p:cNvPr>
          <p:cNvSpPr/>
          <p:nvPr/>
        </p:nvSpPr>
        <p:spPr>
          <a:xfrm rot="19804251">
            <a:off x="1995294" y="2494548"/>
            <a:ext cx="5177712" cy="246369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i="1" dirty="0">
                <a:ln w="13462">
                  <a:solidFill>
                    <a:schemeClr val="bg1"/>
                  </a:solidFill>
                  <a:prstDash val="solid"/>
                </a:ln>
                <a:solidFill>
                  <a:srgbClr val="FFFF00"/>
                </a:solidFill>
                <a:effectLst>
                  <a:outerShdw dist="38100" dir="2700000" algn="bl" rotWithShape="0">
                    <a:schemeClr val="accent5"/>
                  </a:outerShdw>
                </a:effectLst>
                <a:latin typeface="Algerian" panose="04020705040A02060702" pitchFamily="82" charset="0"/>
              </a:rPr>
              <a:t>Thank You</a:t>
            </a:r>
            <a:endParaRPr lang="en-IN" sz="6600" b="1" i="1" dirty="0">
              <a:ln w="13462">
                <a:solidFill>
                  <a:schemeClr val="bg1"/>
                </a:solidFill>
                <a:prstDash val="solid"/>
              </a:ln>
              <a:solidFill>
                <a:srgbClr val="FFFF00"/>
              </a:solidFill>
              <a:effectLst>
                <a:outerShdw dist="38100" dir="2700000" algn="bl" rotWithShape="0">
                  <a:schemeClr val="accent5"/>
                </a:outerShdw>
              </a:effectLst>
              <a:latin typeface="Algerian" panose="04020705040A02060702" pitchFamily="82" charset="0"/>
            </a:endParaRPr>
          </a:p>
        </p:txBody>
      </p:sp>
    </p:spTree>
    <p:extLst>
      <p:ext uri="{BB962C8B-B14F-4D97-AF65-F5344CB8AC3E}">
        <p14:creationId xmlns:p14="http://schemas.microsoft.com/office/powerpoint/2010/main" val="186000837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168</TotalTime>
  <Words>199</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Arial</vt:lpstr>
      <vt:lpstr>Gill Sans MT</vt:lpstr>
      <vt:lpstr>Google Sans</vt:lpstr>
      <vt:lpstr>Minion Pro</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 mahapatra</dc:creator>
  <cp:lastModifiedBy>Abhimanyu mahapatra</cp:lastModifiedBy>
  <cp:revision>4</cp:revision>
  <dcterms:created xsi:type="dcterms:W3CDTF">2024-05-20T16:17:16Z</dcterms:created>
  <dcterms:modified xsi:type="dcterms:W3CDTF">2024-05-21T10:12:56Z</dcterms:modified>
</cp:coreProperties>
</file>